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94" r:id="rId2"/>
    <p:sldId id="295" r:id="rId3"/>
    <p:sldId id="256" r:id="rId4"/>
    <p:sldId id="257" r:id="rId5"/>
    <p:sldId id="281" r:id="rId6"/>
    <p:sldId id="258" r:id="rId7"/>
    <p:sldId id="293" r:id="rId8"/>
    <p:sldId id="292" r:id="rId9"/>
    <p:sldId id="282" r:id="rId10"/>
    <p:sldId id="301" r:id="rId11"/>
    <p:sldId id="283" r:id="rId12"/>
    <p:sldId id="305" r:id="rId13"/>
    <p:sldId id="313" r:id="rId14"/>
    <p:sldId id="302" r:id="rId15"/>
    <p:sldId id="303" r:id="rId16"/>
    <p:sldId id="284" r:id="rId17"/>
    <p:sldId id="306" r:id="rId18"/>
    <p:sldId id="307" r:id="rId19"/>
    <p:sldId id="308" r:id="rId20"/>
    <p:sldId id="309" r:id="rId21"/>
    <p:sldId id="304" r:id="rId22"/>
    <p:sldId id="300" r:id="rId23"/>
    <p:sldId id="311" r:id="rId24"/>
    <p:sldId id="299" r:id="rId25"/>
    <p:sldId id="298" r:id="rId26"/>
    <p:sldId id="289" r:id="rId27"/>
    <p:sldId id="286" r:id="rId28"/>
    <p:sldId id="290" r:id="rId29"/>
    <p:sldId id="296" r:id="rId30"/>
    <p:sldId id="291" r:id="rId31"/>
    <p:sldId id="287" r:id="rId32"/>
    <p:sldId id="297" r:id="rId33"/>
    <p:sldId id="312" r:id="rId34"/>
    <p:sldId id="310" r:id="rId35"/>
    <p:sldId id="288" r:id="rId36"/>
  </p:sldIdLst>
  <p:sldSz cx="9753600" cy="7315200"/>
  <p:notesSz cx="6858000" cy="9144000"/>
  <p:embeddedFontLst>
    <p:embeddedFont>
      <p:font typeface="Montserrat Classic Bold" panose="020B0604020202020204" charset="0"/>
      <p:regular r:id="rId38"/>
    </p:embeddedFont>
    <p:embeddedFont>
      <p:font typeface="Helvetica" panose="020B0604020202020204" pitchFamily="34" charset="0"/>
      <p:regular r:id="rId39"/>
      <p:bold r:id="rId40"/>
      <p:italic r:id="rId41"/>
      <p:boldItalic r:id="rId42"/>
    </p:embeddedFont>
    <p:embeddedFont>
      <p:font typeface="Microsoft Sans Serif" panose="020B0604020202020204" pitchFamily="34" charset="0"/>
      <p:regular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6FF66"/>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74" autoAdjust="0"/>
    <p:restoredTop sz="94622" autoAdjust="0"/>
  </p:normalViewPr>
  <p:slideViewPr>
    <p:cSldViewPr>
      <p:cViewPr varScale="1">
        <p:scale>
          <a:sx n="69" d="100"/>
          <a:sy n="69" d="100"/>
        </p:scale>
        <p:origin x="-121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0E612-E113-4BEA-80A2-0881FE690395}" type="datetimeFigureOut">
              <a:rPr lang="en-US" smtClean="0"/>
              <a:t>1/11/2022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BB4593-B183-4273-83F5-E339A8925873}" type="slidenum">
              <a:rPr lang="en-US" smtClean="0"/>
              <a:t>‹#›</a:t>
            </a:fld>
            <a:endParaRPr lang="en-US"/>
          </a:p>
        </p:txBody>
      </p:sp>
    </p:spTree>
    <p:extLst>
      <p:ext uri="{BB962C8B-B14F-4D97-AF65-F5344CB8AC3E}">
        <p14:creationId xmlns:p14="http://schemas.microsoft.com/office/powerpoint/2010/main" val="317031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B4593-B183-4273-83F5-E339A8925873}" type="slidenum">
              <a:rPr lang="en-US" smtClean="0"/>
              <a:t>9</a:t>
            </a:fld>
            <a:endParaRPr lang="en-US"/>
          </a:p>
        </p:txBody>
      </p:sp>
    </p:spTree>
    <p:extLst>
      <p:ext uri="{BB962C8B-B14F-4D97-AF65-F5344CB8AC3E}">
        <p14:creationId xmlns:p14="http://schemas.microsoft.com/office/powerpoint/2010/main" val="941173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8382000" cy="1470025"/>
          </a:xfrm>
        </p:spPr>
        <p:txBody>
          <a:bodyPr/>
          <a:lstStyle/>
          <a:p>
            <a:r>
              <a:rPr lang="en-US" b="1" i="1" dirty="0" err="1" smtClean="0">
                <a:solidFill>
                  <a:srgbClr val="FF0000"/>
                </a:solidFill>
              </a:rPr>
              <a:t>Sinh</a:t>
            </a:r>
            <a:r>
              <a:rPr lang="en-US" b="1" i="1" dirty="0" smtClean="0">
                <a:solidFill>
                  <a:srgbClr val="FF0000"/>
                </a:solidFill>
              </a:rPr>
              <a:t> </a:t>
            </a:r>
            <a:r>
              <a:rPr lang="en-US" b="1" i="1" dirty="0" err="1" smtClean="0">
                <a:solidFill>
                  <a:srgbClr val="FF0000"/>
                </a:solidFill>
              </a:rPr>
              <a:t>vật</a:t>
            </a:r>
            <a:r>
              <a:rPr lang="en-US" b="1" i="1" dirty="0" smtClean="0">
                <a:solidFill>
                  <a:srgbClr val="FF0000"/>
                </a:solidFill>
              </a:rPr>
              <a:t> </a:t>
            </a:r>
            <a:r>
              <a:rPr lang="en-US" b="1" i="1" dirty="0" err="1" smtClean="0">
                <a:solidFill>
                  <a:srgbClr val="FF0000"/>
                </a:solidFill>
              </a:rPr>
              <a:t>được</a:t>
            </a:r>
            <a:r>
              <a:rPr lang="en-US" b="1" i="1" dirty="0" smtClean="0">
                <a:solidFill>
                  <a:srgbClr val="FF0000"/>
                </a:solidFill>
              </a:rPr>
              <a:t> chia </a:t>
            </a:r>
            <a:r>
              <a:rPr lang="en-US" b="1" i="1" dirty="0" err="1" smtClean="0">
                <a:solidFill>
                  <a:srgbClr val="FF0000"/>
                </a:solidFill>
              </a:rPr>
              <a:t>làm</a:t>
            </a:r>
            <a:r>
              <a:rPr lang="en-US" b="1" i="1" dirty="0" smtClean="0">
                <a:solidFill>
                  <a:srgbClr val="FF0000"/>
                </a:solidFill>
              </a:rPr>
              <a:t> </a:t>
            </a:r>
            <a:r>
              <a:rPr lang="en-US" b="1" i="1" dirty="0" err="1" smtClean="0">
                <a:solidFill>
                  <a:srgbClr val="FF0000"/>
                </a:solidFill>
              </a:rPr>
              <a:t>mấy</a:t>
            </a:r>
            <a:r>
              <a:rPr lang="en-US" b="1" i="1" dirty="0" smtClean="0">
                <a:solidFill>
                  <a:srgbClr val="FF0000"/>
                </a:solidFill>
              </a:rPr>
              <a:t> </a:t>
            </a:r>
            <a:r>
              <a:rPr lang="en-US" b="1" i="1" dirty="0" err="1" smtClean="0">
                <a:solidFill>
                  <a:srgbClr val="FF0000"/>
                </a:solidFill>
              </a:rPr>
              <a:t>giới</a:t>
            </a:r>
            <a:r>
              <a:rPr lang="en-US" b="1" i="1" dirty="0" smtClean="0">
                <a:solidFill>
                  <a:srgbClr val="FF0000"/>
                </a:solidFill>
              </a:rPr>
              <a:t> ?</a:t>
            </a:r>
            <a:endParaRPr lang="en-US" b="1" i="1" dirty="0">
              <a:solidFill>
                <a:srgbClr val="FF0000"/>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8484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17" name="Picture 16"/>
          <p:cNvPicPr>
            <a:picLocks noChangeAspect="1"/>
          </p:cNvPicPr>
          <p:nvPr/>
        </p:nvPicPr>
        <p:blipFill>
          <a:blip r:embed="rId2"/>
          <a:stretch>
            <a:fillRect/>
          </a:stretch>
        </p:blipFill>
        <p:spPr>
          <a:xfrm>
            <a:off x="838200" y="1262751"/>
            <a:ext cx="3810000" cy="3810000"/>
          </a:xfrm>
          <a:prstGeom prst="rect">
            <a:avLst/>
          </a:prstGeom>
        </p:spPr>
      </p:pic>
      <p:sp>
        <p:nvSpPr>
          <p:cNvPr id="18" name="TextBox 17"/>
          <p:cNvSpPr txBox="1"/>
          <p:nvPr/>
        </p:nvSpPr>
        <p:spPr>
          <a:xfrm>
            <a:off x="838200" y="5334000"/>
            <a:ext cx="3810000" cy="584775"/>
          </a:xfrm>
          <a:prstGeom prst="rect">
            <a:avLst/>
          </a:prstGeom>
          <a:noFill/>
        </p:spPr>
        <p:txBody>
          <a:bodyPr wrap="square" rtlCol="0">
            <a:spAutoFit/>
          </a:bodyPr>
          <a:lstStyle/>
          <a:p>
            <a:pPr algn="ctr"/>
            <a:r>
              <a:rPr lang="en-US" sz="3200" b="1" dirty="0" err="1"/>
              <a:t>Có</a:t>
            </a:r>
            <a:r>
              <a:rPr lang="en-US" sz="3200" b="1" dirty="0"/>
              <a:t> HẠI</a:t>
            </a:r>
          </a:p>
        </p:txBody>
      </p:sp>
      <p:sp>
        <p:nvSpPr>
          <p:cNvPr id="19" name="Curved Right Arrow 18"/>
          <p:cNvSpPr/>
          <p:nvPr/>
        </p:nvSpPr>
        <p:spPr>
          <a:xfrm rot="20918392">
            <a:off x="1447800" y="5562600"/>
            <a:ext cx="609600" cy="11430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2057400" y="6349425"/>
            <a:ext cx="3810000" cy="584775"/>
          </a:xfrm>
          <a:prstGeom prst="rect">
            <a:avLst/>
          </a:prstGeom>
          <a:noFill/>
        </p:spPr>
        <p:txBody>
          <a:bodyPr wrap="square" rtlCol="0">
            <a:spAutoFit/>
          </a:bodyPr>
          <a:lstStyle/>
          <a:p>
            <a:pPr algn="ctr"/>
            <a:r>
              <a:rPr lang="en-US" sz="3200" dirty="0" err="1">
                <a:solidFill>
                  <a:srgbClr val="FF0000"/>
                </a:solidFill>
              </a:rPr>
              <a:t>Thuyết</a:t>
            </a:r>
            <a:r>
              <a:rPr lang="en-US" sz="3200" dirty="0">
                <a:solidFill>
                  <a:srgbClr val="FF0000"/>
                </a:solidFill>
              </a:rPr>
              <a:t> </a:t>
            </a:r>
            <a:r>
              <a:rPr lang="en-US" sz="3200" dirty="0" err="1">
                <a:solidFill>
                  <a:srgbClr val="FF0000"/>
                </a:solidFill>
              </a:rPr>
              <a:t>trình</a:t>
            </a:r>
            <a:r>
              <a:rPr lang="en-US" sz="3200" dirty="0">
                <a:solidFill>
                  <a:srgbClr val="FF0000"/>
                </a:solidFill>
              </a:rPr>
              <a:t> </a:t>
            </a:r>
            <a:r>
              <a:rPr lang="en-US" sz="3200" dirty="0" err="1">
                <a:solidFill>
                  <a:srgbClr val="FF0000"/>
                </a:solidFill>
              </a:rPr>
              <a:t>nhóm</a:t>
            </a:r>
            <a:endParaRPr lang="en-US" sz="3200" dirty="0">
              <a:solidFill>
                <a:srgbClr val="FF0000"/>
              </a:solidFill>
            </a:endParaRPr>
          </a:p>
        </p:txBody>
      </p:sp>
    </p:spTree>
    <p:extLst>
      <p:ext uri="{BB962C8B-B14F-4D97-AF65-F5344CB8AC3E}">
        <p14:creationId xmlns:p14="http://schemas.microsoft.com/office/powerpoint/2010/main" val="59450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228600" y="152400"/>
            <a:ext cx="5715000" cy="762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FF0000"/>
                </a:solidFill>
              </a:rPr>
              <a:t>II. </a:t>
            </a:r>
            <a:r>
              <a:rPr lang="en-US" sz="2800" b="1" dirty="0">
                <a:solidFill>
                  <a:srgbClr val="FF0000"/>
                </a:solidFill>
              </a:rPr>
              <a:t>VAI TRÒ CỦA NGUYÊN SINH VẬT</a:t>
            </a:r>
          </a:p>
        </p:txBody>
      </p:sp>
      <p:pic>
        <p:nvPicPr>
          <p:cNvPr id="2052" name="Picture 4" descr="Những điều cần biết về bệnh sốt rét - Công tiêm vắc xin trực tuyế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4648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143000"/>
            <a:ext cx="4419600" cy="584775"/>
          </a:xfrm>
          <a:prstGeom prst="rect">
            <a:avLst/>
          </a:prstGeom>
          <a:noFill/>
        </p:spPr>
        <p:txBody>
          <a:bodyPr wrap="square" rtlCol="0">
            <a:spAutoFit/>
          </a:bodyPr>
          <a:lstStyle/>
          <a:p>
            <a:r>
              <a:rPr lang="en-US" sz="3200" b="1" dirty="0" smtClean="0">
                <a:solidFill>
                  <a:srgbClr val="006600"/>
                </a:solidFill>
                <a:latin typeface="Times New Roman" panose="02020603050405020304" pitchFamily="18" charset="0"/>
                <a:cs typeface="Times New Roman" panose="02020603050405020304" pitchFamily="18" charset="0"/>
              </a:rPr>
              <a:t>1.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HẠI</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727" y="1981201"/>
            <a:ext cx="3810000" cy="328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00800" y="5791200"/>
            <a:ext cx="2057400"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Muỗi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Anopen</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90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5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2763"/>
            <a:ext cx="8610600" cy="629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060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baohiemxahoi.gov.vn:4545/pic/04-ASXH/sotret_20200104025736P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534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112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495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9327"/>
            <a:ext cx="5029201" cy="677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6260068"/>
            <a:ext cx="3352800" cy="369332"/>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BỆNH: KIẾT KỊ</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5612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609600"/>
            <a:ext cx="8572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185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CỦA NGUYÊN SINH VẬT</a:t>
            </a:r>
          </a:p>
        </p:txBody>
      </p:sp>
      <p:pic>
        <p:nvPicPr>
          <p:cNvPr id="3074" name="Picture 2" descr="Bệnh Kiết Lỵ Là Gì, Uống Thuốc Gì? Triệu Chứng, Nguyên Nhân &amp; Cách Ch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29540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0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95250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5837321"/>
            <a:ext cx="7010400"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Trùng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Amip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não</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383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0"/>
            <a:ext cx="700087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138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3"/>
          <p:cNvSpPr txBox="1">
            <a:spLocks noChangeArrowheads="1"/>
          </p:cNvSpPr>
          <p:nvPr/>
        </p:nvSpPr>
        <p:spPr bwMode="auto">
          <a:xfrm>
            <a:off x="5039360" y="243840"/>
            <a:ext cx="4551680" cy="2099030"/>
          </a:xfrm>
          <a:prstGeom prst="rect">
            <a:avLst/>
          </a:prstGeom>
          <a:solidFill>
            <a:schemeClr val="bg1"/>
          </a:solidFill>
          <a:ln w="9525">
            <a:solidFill>
              <a:srgbClr val="FF3300"/>
            </a:solidFill>
            <a:miter lim="800000"/>
            <a:headEnd/>
            <a:tailEnd/>
          </a:ln>
        </p:spPr>
        <p:txBody>
          <a:bodyPr lIns="97530" tIns="48765" rIns="97530" bIns="48765">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vi-VN" sz="2600" b="1">
                <a:solidFill>
                  <a:srgbClr val="0000FF"/>
                </a:solidFill>
                <a:latin typeface="Times New Roman" pitchFamily="18" charset="0"/>
              </a:rPr>
              <a:t>Một số </a:t>
            </a:r>
            <a:r>
              <a:rPr lang="en-US" altLang="vi-VN" sz="2600" b="1">
                <a:solidFill>
                  <a:srgbClr val="FF0000"/>
                </a:solidFill>
                <a:latin typeface="Times New Roman" pitchFamily="18" charset="0"/>
              </a:rPr>
              <a:t>tảo đơn bào sinh sản quá nhanh </a:t>
            </a:r>
            <a:r>
              <a:rPr lang="en-US" altLang="vi-VN" sz="2600" b="1">
                <a:solidFill>
                  <a:srgbClr val="0000FF"/>
                </a:solidFill>
                <a:latin typeface="Times New Roman" pitchFamily="18" charset="0"/>
              </a:rPr>
              <a:t>gây hiện tượng “nước nở hoa” – “Thủy triều đỏ”: </a:t>
            </a:r>
            <a:r>
              <a:rPr lang="en-US" altLang="vi-VN" sz="2600" b="1">
                <a:solidFill>
                  <a:srgbClr val="FF0000"/>
                </a:solidFill>
                <a:latin typeface="Times New Roman" pitchFamily="18" charset="0"/>
              </a:rPr>
              <a:t>khi chết làm cho nước bị nhiễm bẩn làm chết cá</a:t>
            </a:r>
            <a:r>
              <a:rPr lang="en-US" altLang="vi-VN" sz="2600" b="1">
                <a:solidFill>
                  <a:srgbClr val="0000FF"/>
                </a:solidFill>
                <a:latin typeface="Times New Roman" pitchFamily="18" charset="0"/>
              </a:rPr>
              <a:t>.</a:t>
            </a:r>
          </a:p>
        </p:txBody>
      </p:sp>
      <p:sp>
        <p:nvSpPr>
          <p:cNvPr id="35843" name="Rectangle 10"/>
          <p:cNvSpPr>
            <a:spLocks noChangeArrowheads="1"/>
          </p:cNvSpPr>
          <p:nvPr/>
        </p:nvSpPr>
        <p:spPr bwMode="auto">
          <a:xfrm>
            <a:off x="5201920" y="2744894"/>
            <a:ext cx="4389120" cy="403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30" tIns="48765" rIns="97530" bIns="48765"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vi-VN" sz="2100" b="1" dirty="0" err="1">
                <a:solidFill>
                  <a:srgbClr val="FF0000"/>
                </a:solidFill>
                <a:latin typeface="Times New Roman" pitchFamily="18" charset="0"/>
              </a:rPr>
              <a:t>Thảm</a:t>
            </a:r>
            <a:r>
              <a:rPr lang="en-US" altLang="vi-VN" sz="2100" b="1" dirty="0">
                <a:solidFill>
                  <a:srgbClr val="FF0000"/>
                </a:solidFill>
                <a:latin typeface="Times New Roman" pitchFamily="18" charset="0"/>
              </a:rPr>
              <a:t> </a:t>
            </a:r>
            <a:r>
              <a:rPr lang="en-US" altLang="vi-VN" sz="2100" b="1" dirty="0" err="1">
                <a:solidFill>
                  <a:srgbClr val="FF0000"/>
                </a:solidFill>
                <a:latin typeface="Times New Roman" pitchFamily="18" charset="0"/>
              </a:rPr>
              <a:t>họa</a:t>
            </a:r>
            <a:r>
              <a:rPr lang="en-US" altLang="vi-VN" sz="2100" b="1" dirty="0">
                <a:solidFill>
                  <a:srgbClr val="FF0000"/>
                </a:solidFill>
                <a:latin typeface="Times New Roman" pitchFamily="18" charset="0"/>
              </a:rPr>
              <a:t> "</a:t>
            </a:r>
            <a:r>
              <a:rPr lang="en-US" altLang="vi-VN" sz="2100" b="1" dirty="0" err="1">
                <a:solidFill>
                  <a:srgbClr val="FF0000"/>
                </a:solidFill>
                <a:latin typeface="Times New Roman" pitchFamily="18" charset="0"/>
              </a:rPr>
              <a:t>thủy</a:t>
            </a:r>
            <a:r>
              <a:rPr lang="en-US" altLang="vi-VN" sz="2100" b="1" dirty="0">
                <a:solidFill>
                  <a:srgbClr val="FF0000"/>
                </a:solidFill>
                <a:latin typeface="Times New Roman" pitchFamily="18" charset="0"/>
              </a:rPr>
              <a:t> </a:t>
            </a:r>
            <a:r>
              <a:rPr lang="en-US" altLang="vi-VN" sz="2100" b="1" dirty="0" err="1">
                <a:solidFill>
                  <a:srgbClr val="FF0000"/>
                </a:solidFill>
                <a:latin typeface="Times New Roman" pitchFamily="18" charset="0"/>
              </a:rPr>
              <a:t>triều</a:t>
            </a:r>
            <a:r>
              <a:rPr lang="en-US" altLang="vi-VN" sz="2100" b="1" dirty="0">
                <a:solidFill>
                  <a:srgbClr val="FF0000"/>
                </a:solidFill>
                <a:latin typeface="Times New Roman" pitchFamily="18" charset="0"/>
              </a:rPr>
              <a:t> </a:t>
            </a:r>
            <a:r>
              <a:rPr lang="en-US" altLang="vi-VN" sz="2100" b="1" dirty="0" err="1">
                <a:solidFill>
                  <a:srgbClr val="FF0000"/>
                </a:solidFill>
                <a:latin typeface="Times New Roman" pitchFamily="18" charset="0"/>
              </a:rPr>
              <a:t>đỏ</a:t>
            </a:r>
            <a:r>
              <a:rPr lang="en-US" altLang="vi-VN" sz="2100" b="1" dirty="0">
                <a:solidFill>
                  <a:srgbClr val="FF0000"/>
                </a:solidFill>
                <a:latin typeface="Times New Roman" pitchFamily="18" charset="0"/>
              </a:rPr>
              <a:t>" ở </a:t>
            </a:r>
            <a:r>
              <a:rPr lang="en-US" altLang="vi-VN" sz="2100" b="1" dirty="0" err="1">
                <a:solidFill>
                  <a:srgbClr val="FF0000"/>
                </a:solidFill>
                <a:latin typeface="Times New Roman" pitchFamily="18" charset="0"/>
              </a:rPr>
              <a:t>Bình</a:t>
            </a:r>
            <a:r>
              <a:rPr lang="en-US" altLang="vi-VN" sz="2100" b="1" dirty="0">
                <a:solidFill>
                  <a:srgbClr val="FF0000"/>
                </a:solidFill>
                <a:latin typeface="Times New Roman" pitchFamily="18" charset="0"/>
              </a:rPr>
              <a:t> </a:t>
            </a:r>
            <a:r>
              <a:rPr lang="en-US" altLang="vi-VN" sz="2100" b="1" dirty="0" err="1">
                <a:solidFill>
                  <a:srgbClr val="FF0000"/>
                </a:solidFill>
                <a:latin typeface="Times New Roman" pitchFamily="18" charset="0"/>
              </a:rPr>
              <a:t>Thuận</a:t>
            </a:r>
            <a:r>
              <a:rPr lang="en-US" altLang="vi-VN" sz="2100" b="1" dirty="0">
                <a:solidFill>
                  <a:srgbClr val="FF0000"/>
                </a:solidFill>
                <a:latin typeface="Times New Roman" pitchFamily="18" charset="0"/>
              </a:rPr>
              <a:t> </a:t>
            </a:r>
            <a:r>
              <a:rPr lang="en-US" altLang="vi-VN" sz="2100" b="1" dirty="0" err="1">
                <a:solidFill>
                  <a:srgbClr val="FF0000"/>
                </a:solidFill>
                <a:latin typeface="Times New Roman" pitchFamily="18" charset="0"/>
              </a:rPr>
              <a:t>trung</a:t>
            </a:r>
            <a:r>
              <a:rPr lang="en-US" altLang="vi-VN" sz="2100" b="1" dirty="0">
                <a:solidFill>
                  <a:srgbClr val="FF0000"/>
                </a:solidFill>
                <a:latin typeface="Times New Roman" pitchFamily="18" charset="0"/>
              </a:rPr>
              <a:t> </a:t>
            </a:r>
            <a:r>
              <a:rPr lang="en-US" altLang="vi-VN" sz="2100" b="1" dirty="0" err="1">
                <a:solidFill>
                  <a:srgbClr val="FF0000"/>
                </a:solidFill>
                <a:latin typeface="Times New Roman" pitchFamily="18" charset="0"/>
              </a:rPr>
              <a:t>tuần</a:t>
            </a:r>
            <a:r>
              <a:rPr lang="en-US" altLang="vi-VN" sz="2100" b="1" dirty="0">
                <a:solidFill>
                  <a:srgbClr val="FF0000"/>
                </a:solidFill>
                <a:latin typeface="Times New Roman" pitchFamily="18" charset="0"/>
              </a:rPr>
              <a:t> </a:t>
            </a:r>
            <a:r>
              <a:rPr lang="en-US" altLang="vi-VN" sz="2100" b="1" dirty="0" err="1">
                <a:solidFill>
                  <a:srgbClr val="FF0000"/>
                </a:solidFill>
                <a:latin typeface="Times New Roman" pitchFamily="18" charset="0"/>
              </a:rPr>
              <a:t>tháng</a:t>
            </a:r>
            <a:r>
              <a:rPr lang="en-US" altLang="vi-VN" sz="2100" b="1" dirty="0">
                <a:solidFill>
                  <a:srgbClr val="FF0000"/>
                </a:solidFill>
                <a:latin typeface="Times New Roman" pitchFamily="18" charset="0"/>
              </a:rPr>
              <a:t> 7/2002 </a:t>
            </a:r>
            <a:r>
              <a:rPr lang="en-US" altLang="vi-VN" sz="2100" dirty="0">
                <a:solidFill>
                  <a:srgbClr val="FF0000"/>
                </a:solidFill>
                <a:latin typeface="Times New Roman" pitchFamily="18" charset="0"/>
              </a:rPr>
              <a:t> </a:t>
            </a:r>
            <a:r>
              <a:rPr lang="en-US" altLang="vi-VN" sz="2100" dirty="0" err="1">
                <a:latin typeface="Times New Roman" pitchFamily="18" charset="0"/>
              </a:rPr>
              <a:t>tạo</a:t>
            </a:r>
            <a:r>
              <a:rPr lang="en-US" altLang="vi-VN" sz="2100" dirty="0">
                <a:latin typeface="Times New Roman" pitchFamily="18" charset="0"/>
              </a:rPr>
              <a:t> </a:t>
            </a:r>
            <a:r>
              <a:rPr lang="en-US" altLang="vi-VN" sz="2100" dirty="0" err="1">
                <a:latin typeface="Times New Roman" pitchFamily="18" charset="0"/>
              </a:rPr>
              <a:t>thành</a:t>
            </a:r>
            <a:r>
              <a:rPr lang="en-US" altLang="vi-VN" sz="2100" dirty="0">
                <a:latin typeface="Times New Roman" pitchFamily="18" charset="0"/>
              </a:rPr>
              <a:t> </a:t>
            </a:r>
            <a:r>
              <a:rPr lang="en-US" altLang="vi-VN" sz="2100" dirty="0" err="1">
                <a:latin typeface="Times New Roman" pitchFamily="18" charset="0"/>
              </a:rPr>
              <a:t>vùng</a:t>
            </a:r>
            <a:r>
              <a:rPr lang="en-US" altLang="vi-VN" sz="2100" dirty="0">
                <a:latin typeface="Times New Roman" pitchFamily="18" charset="0"/>
              </a:rPr>
              <a:t> </a:t>
            </a:r>
            <a:r>
              <a:rPr lang="en-US" altLang="vi-VN" sz="2100" dirty="0" err="1">
                <a:latin typeface="Times New Roman" pitchFamily="18" charset="0"/>
              </a:rPr>
              <a:t>thủy</a:t>
            </a:r>
            <a:r>
              <a:rPr lang="en-US" altLang="vi-VN" sz="2100" dirty="0">
                <a:latin typeface="Times New Roman" pitchFamily="18" charset="0"/>
              </a:rPr>
              <a:t> </a:t>
            </a:r>
            <a:r>
              <a:rPr lang="en-US" altLang="vi-VN" sz="2100" dirty="0" err="1">
                <a:latin typeface="Times New Roman" pitchFamily="18" charset="0"/>
              </a:rPr>
              <a:t>triều</a:t>
            </a:r>
            <a:r>
              <a:rPr lang="en-US" altLang="vi-VN" sz="2100" dirty="0">
                <a:latin typeface="Times New Roman" pitchFamily="18" charset="0"/>
              </a:rPr>
              <a:t> </a:t>
            </a:r>
            <a:r>
              <a:rPr lang="en-US" altLang="vi-VN" sz="2100" dirty="0" err="1">
                <a:latin typeface="Times New Roman" pitchFamily="18" charset="0"/>
              </a:rPr>
              <a:t>đỏ</a:t>
            </a:r>
            <a:r>
              <a:rPr lang="en-US" altLang="vi-VN" sz="2100" dirty="0">
                <a:latin typeface="Times New Roman" pitchFamily="18" charset="0"/>
              </a:rPr>
              <a:t> </a:t>
            </a:r>
            <a:r>
              <a:rPr lang="en-US" altLang="vi-VN" sz="2100" dirty="0" err="1">
                <a:latin typeface="Times New Roman" pitchFamily="18" charset="0"/>
              </a:rPr>
              <a:t>rộng</a:t>
            </a:r>
            <a:r>
              <a:rPr lang="en-US" altLang="vi-VN" sz="2100" dirty="0">
                <a:latin typeface="Times New Roman" pitchFamily="18" charset="0"/>
              </a:rPr>
              <a:t> </a:t>
            </a:r>
            <a:r>
              <a:rPr lang="en-US" altLang="vi-VN" sz="2100" dirty="0" err="1">
                <a:latin typeface="Times New Roman" pitchFamily="18" charset="0"/>
              </a:rPr>
              <a:t>khoảng</a:t>
            </a:r>
            <a:r>
              <a:rPr lang="en-US" altLang="vi-VN" sz="2100" dirty="0">
                <a:latin typeface="Times New Roman" pitchFamily="18" charset="0"/>
              </a:rPr>
              <a:t> </a:t>
            </a:r>
            <a:r>
              <a:rPr lang="en-US" altLang="vi-VN" sz="2100" dirty="0" err="1">
                <a:latin typeface="Times New Roman" pitchFamily="18" charset="0"/>
              </a:rPr>
              <a:t>hơn</a:t>
            </a:r>
            <a:r>
              <a:rPr lang="en-US" altLang="vi-VN" sz="2100" dirty="0">
                <a:latin typeface="Times New Roman" pitchFamily="18" charset="0"/>
              </a:rPr>
              <a:t> </a:t>
            </a:r>
            <a:r>
              <a:rPr lang="en-US" altLang="vi-VN" sz="2100" b="1" dirty="0">
                <a:latin typeface="Times New Roman" pitchFamily="18" charset="0"/>
              </a:rPr>
              <a:t>40km</a:t>
            </a:r>
            <a:r>
              <a:rPr lang="en-US" altLang="vi-VN" sz="2100" b="1" baseline="30000" dirty="0">
                <a:latin typeface="Times New Roman" pitchFamily="18" charset="0"/>
              </a:rPr>
              <a:t>2</a:t>
            </a:r>
            <a:r>
              <a:rPr lang="en-US" altLang="vi-VN" sz="2100" dirty="0">
                <a:latin typeface="Times New Roman" pitchFamily="18" charset="0"/>
              </a:rPr>
              <a:t>, </a:t>
            </a:r>
            <a:r>
              <a:rPr lang="en-US" altLang="vi-VN" sz="2100" dirty="0" err="1">
                <a:latin typeface="Times New Roman" pitchFamily="18" charset="0"/>
              </a:rPr>
              <a:t>làm</a:t>
            </a:r>
            <a:r>
              <a:rPr lang="en-US" altLang="vi-VN" sz="2100" dirty="0">
                <a:latin typeface="Times New Roman" pitchFamily="18" charset="0"/>
              </a:rPr>
              <a:t> </a:t>
            </a:r>
            <a:r>
              <a:rPr lang="en-US" altLang="vi-VN" sz="2100" dirty="0" err="1">
                <a:latin typeface="Times New Roman" pitchFamily="18" charset="0"/>
              </a:rPr>
              <a:t>khoảng</a:t>
            </a:r>
            <a:r>
              <a:rPr lang="en-US" altLang="vi-VN" sz="2100" dirty="0">
                <a:latin typeface="Times New Roman" pitchFamily="18" charset="0"/>
              </a:rPr>
              <a:t> 90% </a:t>
            </a:r>
            <a:r>
              <a:rPr lang="en-US" altLang="vi-VN" sz="2100" dirty="0" err="1">
                <a:latin typeface="Times New Roman" pitchFamily="18" charset="0"/>
              </a:rPr>
              <a:t>sinh</a:t>
            </a:r>
            <a:r>
              <a:rPr lang="en-US" altLang="vi-VN" sz="2100" dirty="0">
                <a:latin typeface="Times New Roman" pitchFamily="18" charset="0"/>
              </a:rPr>
              <a:t> </a:t>
            </a:r>
            <a:r>
              <a:rPr lang="en-US" altLang="vi-VN" sz="2100" dirty="0" err="1">
                <a:latin typeface="Times New Roman" pitchFamily="18" charset="0"/>
              </a:rPr>
              <a:t>vật</a:t>
            </a:r>
            <a:r>
              <a:rPr lang="en-US" altLang="vi-VN" sz="2100" dirty="0">
                <a:latin typeface="Times New Roman" pitchFamily="18" charset="0"/>
              </a:rPr>
              <a:t> </a:t>
            </a:r>
            <a:r>
              <a:rPr lang="en-US" altLang="vi-VN" sz="2100" dirty="0" err="1">
                <a:latin typeface="Times New Roman" pitchFamily="18" charset="0"/>
              </a:rPr>
              <a:t>trong</a:t>
            </a:r>
            <a:r>
              <a:rPr lang="en-US" altLang="vi-VN" sz="2100" dirty="0">
                <a:latin typeface="Times New Roman" pitchFamily="18" charset="0"/>
              </a:rPr>
              <a:t> </a:t>
            </a:r>
            <a:r>
              <a:rPr lang="en-US" altLang="vi-VN" sz="2100" dirty="0" err="1">
                <a:latin typeface="Times New Roman" pitchFamily="18" charset="0"/>
              </a:rPr>
              <a:t>vùng</a:t>
            </a:r>
            <a:r>
              <a:rPr lang="en-US" altLang="vi-VN" sz="2100" dirty="0">
                <a:latin typeface="Times New Roman" pitchFamily="18" charset="0"/>
              </a:rPr>
              <a:t> </a:t>
            </a:r>
            <a:r>
              <a:rPr lang="en-US" altLang="vi-VN" sz="2100" dirty="0" err="1">
                <a:latin typeface="Times New Roman" pitchFamily="18" charset="0"/>
              </a:rPr>
              <a:t>triều</a:t>
            </a:r>
            <a:r>
              <a:rPr lang="en-US" altLang="vi-VN" sz="2100" dirty="0">
                <a:latin typeface="Times New Roman" pitchFamily="18" charset="0"/>
              </a:rPr>
              <a:t>, </a:t>
            </a:r>
            <a:r>
              <a:rPr lang="en-US" altLang="vi-VN" sz="2100" dirty="0" err="1">
                <a:latin typeface="Times New Roman" pitchFamily="18" charset="0"/>
              </a:rPr>
              <a:t>kể</a:t>
            </a:r>
            <a:r>
              <a:rPr lang="en-US" altLang="vi-VN" sz="2100" dirty="0">
                <a:latin typeface="Times New Roman" pitchFamily="18" charset="0"/>
              </a:rPr>
              <a:t> </a:t>
            </a:r>
            <a:r>
              <a:rPr lang="en-US" altLang="vi-VN" sz="2100" dirty="0" err="1">
                <a:latin typeface="Times New Roman" pitchFamily="18" charset="0"/>
              </a:rPr>
              <a:t>cả</a:t>
            </a:r>
            <a:r>
              <a:rPr lang="en-US" altLang="vi-VN" sz="2100" dirty="0">
                <a:latin typeface="Times New Roman" pitchFamily="18" charset="0"/>
              </a:rPr>
              <a:t> </a:t>
            </a:r>
            <a:r>
              <a:rPr lang="en-US" altLang="vi-VN" sz="2100" dirty="0" err="1">
                <a:latin typeface="Times New Roman" pitchFamily="18" charset="0"/>
              </a:rPr>
              <a:t>cá</a:t>
            </a:r>
            <a:r>
              <a:rPr lang="en-US" altLang="vi-VN" sz="2100" dirty="0">
                <a:latin typeface="Times New Roman" pitchFamily="18" charset="0"/>
              </a:rPr>
              <a:t>, </a:t>
            </a:r>
            <a:r>
              <a:rPr lang="en-US" altLang="vi-VN" sz="2100" dirty="0" err="1">
                <a:latin typeface="Times New Roman" pitchFamily="18" charset="0"/>
              </a:rPr>
              <a:t>tôm</a:t>
            </a:r>
            <a:r>
              <a:rPr lang="en-US" altLang="vi-VN" sz="2100" dirty="0">
                <a:latin typeface="Times New Roman" pitchFamily="18" charset="0"/>
              </a:rPr>
              <a:t> </a:t>
            </a:r>
            <a:r>
              <a:rPr lang="en-US" altLang="vi-VN" sz="2100" dirty="0" err="1">
                <a:latin typeface="Times New Roman" pitchFamily="18" charset="0"/>
              </a:rPr>
              <a:t>trong</a:t>
            </a:r>
            <a:r>
              <a:rPr lang="en-US" altLang="vi-VN" sz="2100" dirty="0">
                <a:latin typeface="Times New Roman" pitchFamily="18" charset="0"/>
              </a:rPr>
              <a:t> </a:t>
            </a:r>
            <a:r>
              <a:rPr lang="en-US" altLang="vi-VN" sz="2100" dirty="0" err="1">
                <a:latin typeface="Times New Roman" pitchFamily="18" charset="0"/>
              </a:rPr>
              <a:t>các</a:t>
            </a:r>
            <a:r>
              <a:rPr lang="en-US" altLang="vi-VN" sz="2100" dirty="0">
                <a:latin typeface="Times New Roman" pitchFamily="18" charset="0"/>
              </a:rPr>
              <a:t> </a:t>
            </a:r>
            <a:r>
              <a:rPr lang="en-US" altLang="vi-VN" sz="2100" dirty="0" err="1">
                <a:latin typeface="Times New Roman" pitchFamily="18" charset="0"/>
              </a:rPr>
              <a:t>lồng</a:t>
            </a:r>
            <a:r>
              <a:rPr lang="en-US" altLang="vi-VN" sz="2100" dirty="0">
                <a:latin typeface="Times New Roman" pitchFamily="18" charset="0"/>
              </a:rPr>
              <a:t>, </a:t>
            </a:r>
            <a:r>
              <a:rPr lang="en-US" altLang="vi-VN" sz="2100" dirty="0" err="1">
                <a:latin typeface="Times New Roman" pitchFamily="18" charset="0"/>
              </a:rPr>
              <a:t>bè</a:t>
            </a:r>
            <a:r>
              <a:rPr lang="en-US" altLang="vi-VN" sz="2100" dirty="0">
                <a:latin typeface="Times New Roman" pitchFamily="18" charset="0"/>
              </a:rPr>
              <a:t> </a:t>
            </a:r>
            <a:r>
              <a:rPr lang="en-US" altLang="vi-VN" sz="2100" dirty="0" err="1">
                <a:latin typeface="Times New Roman" pitchFamily="18" charset="0"/>
              </a:rPr>
              <a:t>bị</a:t>
            </a:r>
            <a:r>
              <a:rPr lang="en-US" altLang="vi-VN" sz="2100" dirty="0">
                <a:latin typeface="Times New Roman" pitchFamily="18" charset="0"/>
              </a:rPr>
              <a:t> </a:t>
            </a:r>
            <a:r>
              <a:rPr lang="en-US" altLang="vi-VN" sz="2100" dirty="0" err="1">
                <a:latin typeface="Times New Roman" pitchFamily="18" charset="0"/>
              </a:rPr>
              <a:t>tiêu</a:t>
            </a:r>
            <a:r>
              <a:rPr lang="en-US" altLang="vi-VN" sz="2100" dirty="0">
                <a:latin typeface="Times New Roman" pitchFamily="18" charset="0"/>
              </a:rPr>
              <a:t> </a:t>
            </a:r>
            <a:r>
              <a:rPr lang="en-US" altLang="vi-VN" sz="2100" dirty="0" err="1">
                <a:latin typeface="Times New Roman" pitchFamily="18" charset="0"/>
              </a:rPr>
              <a:t>diệt</a:t>
            </a:r>
            <a:r>
              <a:rPr lang="en-US" altLang="vi-VN" sz="2100" dirty="0">
                <a:latin typeface="Times New Roman" pitchFamily="18" charset="0"/>
              </a:rPr>
              <a:t>; </a:t>
            </a:r>
            <a:r>
              <a:rPr lang="en-US" altLang="vi-VN" sz="2100" dirty="0" err="1">
                <a:latin typeface="Times New Roman" pitchFamily="18" charset="0"/>
              </a:rPr>
              <a:t>môi</a:t>
            </a:r>
            <a:r>
              <a:rPr lang="en-US" altLang="vi-VN" sz="2100" dirty="0">
                <a:latin typeface="Times New Roman" pitchFamily="18" charset="0"/>
              </a:rPr>
              <a:t> </a:t>
            </a:r>
            <a:r>
              <a:rPr lang="en-US" altLang="vi-VN" sz="2100" dirty="0" err="1">
                <a:latin typeface="Times New Roman" pitchFamily="18" charset="0"/>
              </a:rPr>
              <a:t>trường</a:t>
            </a:r>
            <a:r>
              <a:rPr lang="en-US" altLang="vi-VN" sz="2100" dirty="0">
                <a:latin typeface="Times New Roman" pitchFamily="18" charset="0"/>
              </a:rPr>
              <a:t> </a:t>
            </a:r>
            <a:r>
              <a:rPr lang="en-US" altLang="vi-VN" sz="2100" dirty="0" err="1">
                <a:latin typeface="Times New Roman" pitchFamily="18" charset="0"/>
              </a:rPr>
              <a:t>bị</a:t>
            </a:r>
            <a:r>
              <a:rPr lang="en-US" altLang="vi-VN" sz="2100" dirty="0">
                <a:latin typeface="Times New Roman" pitchFamily="18" charset="0"/>
              </a:rPr>
              <a:t> ô </a:t>
            </a:r>
            <a:r>
              <a:rPr lang="en-US" altLang="vi-VN" sz="2100" dirty="0" err="1">
                <a:latin typeface="Times New Roman" pitchFamily="18" charset="0"/>
              </a:rPr>
              <a:t>nhiễm</a:t>
            </a:r>
            <a:r>
              <a:rPr lang="en-US" altLang="vi-VN" sz="2100" dirty="0">
                <a:latin typeface="Times New Roman" pitchFamily="18" charset="0"/>
              </a:rPr>
              <a:t> </a:t>
            </a:r>
            <a:r>
              <a:rPr lang="en-US" altLang="vi-VN" sz="2100" dirty="0" err="1">
                <a:latin typeface="Times New Roman" pitchFamily="18" charset="0"/>
              </a:rPr>
              <a:t>nặng</a:t>
            </a:r>
            <a:r>
              <a:rPr lang="en-US" altLang="vi-VN" sz="2100" dirty="0">
                <a:latin typeface="Times New Roman" pitchFamily="18" charset="0"/>
              </a:rPr>
              <a:t>, </a:t>
            </a:r>
            <a:r>
              <a:rPr lang="en-US" altLang="vi-VN" sz="2100" dirty="0" err="1">
                <a:latin typeface="Times New Roman" pitchFamily="18" charset="0"/>
              </a:rPr>
              <a:t>mấy</a:t>
            </a:r>
            <a:r>
              <a:rPr lang="en-US" altLang="vi-VN" sz="2100" dirty="0">
                <a:latin typeface="Times New Roman" pitchFamily="18" charset="0"/>
              </a:rPr>
              <a:t> </a:t>
            </a:r>
            <a:r>
              <a:rPr lang="en-US" altLang="vi-VN" sz="2100" dirty="0" err="1">
                <a:latin typeface="Times New Roman" pitchFamily="18" charset="0"/>
              </a:rPr>
              <a:t>tháng</a:t>
            </a:r>
            <a:r>
              <a:rPr lang="en-US" altLang="vi-VN" sz="2100" dirty="0">
                <a:latin typeface="Times New Roman" pitchFamily="18" charset="0"/>
              </a:rPr>
              <a:t> </a:t>
            </a:r>
            <a:r>
              <a:rPr lang="en-US" altLang="vi-VN" sz="2100" dirty="0" err="1">
                <a:latin typeface="Times New Roman" pitchFamily="18" charset="0"/>
              </a:rPr>
              <a:t>sau</a:t>
            </a:r>
            <a:r>
              <a:rPr lang="en-US" altLang="vi-VN" sz="2100" dirty="0">
                <a:latin typeface="Times New Roman" pitchFamily="18" charset="0"/>
              </a:rPr>
              <a:t> </a:t>
            </a:r>
            <a:r>
              <a:rPr lang="en-US" altLang="vi-VN" sz="2100" dirty="0" err="1">
                <a:latin typeface="Times New Roman" pitchFamily="18" charset="0"/>
              </a:rPr>
              <a:t>mới</a:t>
            </a:r>
            <a:r>
              <a:rPr lang="en-US" altLang="vi-VN" sz="2100" dirty="0">
                <a:latin typeface="Times New Roman" pitchFamily="18" charset="0"/>
              </a:rPr>
              <a:t> </a:t>
            </a:r>
            <a:r>
              <a:rPr lang="en-US" altLang="vi-VN" sz="2100" dirty="0" err="1">
                <a:latin typeface="Times New Roman" pitchFamily="18" charset="0"/>
              </a:rPr>
              <a:t>hồi</a:t>
            </a:r>
            <a:r>
              <a:rPr lang="en-US" altLang="vi-VN" sz="2100" dirty="0">
                <a:latin typeface="Times New Roman" pitchFamily="18" charset="0"/>
              </a:rPr>
              <a:t> </a:t>
            </a:r>
            <a:r>
              <a:rPr lang="en-US" altLang="vi-VN" sz="2100" dirty="0" err="1">
                <a:latin typeface="Times New Roman" pitchFamily="18" charset="0"/>
              </a:rPr>
              <a:t>phục</a:t>
            </a:r>
            <a:r>
              <a:rPr lang="en-US" altLang="vi-VN" sz="2100" dirty="0">
                <a:latin typeface="Times New Roman" pitchFamily="18" charset="0"/>
              </a:rPr>
              <a:t>. </a:t>
            </a:r>
            <a:r>
              <a:rPr lang="en-US" altLang="vi-VN" sz="2100" b="1" dirty="0">
                <a:latin typeface="Times New Roman" pitchFamily="18" charset="0"/>
              </a:rPr>
              <a:t>"</a:t>
            </a:r>
            <a:r>
              <a:rPr lang="en-US" altLang="vi-VN" sz="2100" b="1" dirty="0" err="1">
                <a:latin typeface="Times New Roman" pitchFamily="18" charset="0"/>
              </a:rPr>
              <a:t>Thủy</a:t>
            </a:r>
            <a:r>
              <a:rPr lang="en-US" altLang="vi-VN" sz="2100" b="1" dirty="0">
                <a:latin typeface="Times New Roman" pitchFamily="18" charset="0"/>
              </a:rPr>
              <a:t> </a:t>
            </a:r>
            <a:r>
              <a:rPr lang="en-US" altLang="vi-VN" sz="2100" b="1" dirty="0" err="1">
                <a:latin typeface="Times New Roman" pitchFamily="18" charset="0"/>
              </a:rPr>
              <a:t>triều</a:t>
            </a:r>
            <a:r>
              <a:rPr lang="en-US" altLang="vi-VN" sz="2100" b="1" dirty="0">
                <a:latin typeface="Times New Roman" pitchFamily="18" charset="0"/>
              </a:rPr>
              <a:t> </a:t>
            </a:r>
            <a:r>
              <a:rPr lang="en-US" altLang="vi-VN" sz="2100" b="1" dirty="0" err="1">
                <a:latin typeface="Times New Roman" pitchFamily="18" charset="0"/>
              </a:rPr>
              <a:t>đỏ</a:t>
            </a:r>
            <a:r>
              <a:rPr lang="en-US" altLang="vi-VN" sz="2100" b="1" dirty="0">
                <a:latin typeface="Times New Roman" pitchFamily="18" charset="0"/>
              </a:rPr>
              <a:t>" </a:t>
            </a:r>
            <a:r>
              <a:rPr lang="en-US" altLang="vi-VN" sz="2100" b="1" dirty="0" err="1">
                <a:latin typeface="Times New Roman" pitchFamily="18" charset="0"/>
              </a:rPr>
              <a:t>cũng</a:t>
            </a:r>
            <a:r>
              <a:rPr lang="en-US" altLang="vi-VN" sz="2100" b="1" dirty="0">
                <a:latin typeface="Times New Roman" pitchFamily="18" charset="0"/>
              </a:rPr>
              <a:t> </a:t>
            </a:r>
            <a:r>
              <a:rPr lang="en-US" altLang="vi-VN" sz="2100" b="1" dirty="0" err="1">
                <a:latin typeface="Times New Roman" pitchFamily="18" charset="0"/>
              </a:rPr>
              <a:t>đã</a:t>
            </a:r>
            <a:r>
              <a:rPr lang="en-US" altLang="vi-VN" sz="2100" b="1" dirty="0">
                <a:latin typeface="Times New Roman" pitchFamily="18" charset="0"/>
              </a:rPr>
              <a:t> </a:t>
            </a:r>
            <a:r>
              <a:rPr lang="en-US" altLang="vi-VN" sz="2100" b="1" dirty="0" err="1">
                <a:latin typeface="Times New Roman" pitchFamily="18" charset="0"/>
              </a:rPr>
              <a:t>khiến</a:t>
            </a:r>
            <a:r>
              <a:rPr lang="en-US" altLang="vi-VN" sz="2100" b="1" dirty="0">
                <a:latin typeface="Times New Roman" pitchFamily="18" charset="0"/>
              </a:rPr>
              <a:t> 82 </a:t>
            </a:r>
            <a:r>
              <a:rPr lang="en-US" altLang="vi-VN" sz="2100" b="1" dirty="0" err="1">
                <a:latin typeface="Times New Roman" pitchFamily="18" charset="0"/>
              </a:rPr>
              <a:t>người</a:t>
            </a:r>
            <a:r>
              <a:rPr lang="en-US" altLang="vi-VN" sz="2100" b="1" dirty="0">
                <a:latin typeface="Times New Roman" pitchFamily="18" charset="0"/>
              </a:rPr>
              <a:t> </a:t>
            </a:r>
            <a:r>
              <a:rPr lang="en-US" altLang="vi-VN" sz="2100" b="1" dirty="0" err="1">
                <a:latin typeface="Times New Roman" pitchFamily="18" charset="0"/>
              </a:rPr>
              <a:t>phải</a:t>
            </a:r>
            <a:r>
              <a:rPr lang="en-US" altLang="vi-VN" sz="2100" b="1" dirty="0">
                <a:latin typeface="Times New Roman" pitchFamily="18" charset="0"/>
              </a:rPr>
              <a:t> </a:t>
            </a:r>
            <a:r>
              <a:rPr lang="en-US" altLang="vi-VN" sz="2100" b="1" dirty="0" err="1">
                <a:latin typeface="Times New Roman" pitchFamily="18" charset="0"/>
              </a:rPr>
              <a:t>nhập</a:t>
            </a:r>
            <a:r>
              <a:rPr lang="en-US" altLang="vi-VN" sz="2100" b="1" dirty="0">
                <a:latin typeface="Times New Roman" pitchFamily="18" charset="0"/>
              </a:rPr>
              <a:t> </a:t>
            </a:r>
            <a:r>
              <a:rPr lang="en-US" altLang="vi-VN" sz="2100" b="1" dirty="0" err="1">
                <a:latin typeface="Times New Roman" pitchFamily="18" charset="0"/>
              </a:rPr>
              <a:t>viện</a:t>
            </a:r>
            <a:r>
              <a:rPr lang="en-US" altLang="vi-VN" sz="2100" b="1" dirty="0">
                <a:latin typeface="Times New Roman" pitchFamily="18" charset="0"/>
              </a:rPr>
              <a:t> </a:t>
            </a:r>
            <a:r>
              <a:rPr lang="en-US" altLang="vi-VN" sz="2100" b="1" dirty="0" err="1">
                <a:latin typeface="Times New Roman" pitchFamily="18" charset="0"/>
              </a:rPr>
              <a:t>nguyên</a:t>
            </a:r>
            <a:r>
              <a:rPr lang="en-US" altLang="vi-VN" sz="2100" b="1" dirty="0">
                <a:latin typeface="Times New Roman" pitchFamily="18" charset="0"/>
              </a:rPr>
              <a:t> </a:t>
            </a:r>
            <a:r>
              <a:rPr lang="en-US" altLang="vi-VN" sz="2100" b="1" dirty="0" err="1">
                <a:latin typeface="Times New Roman" pitchFamily="18" charset="0"/>
              </a:rPr>
              <a:t>nhân</a:t>
            </a:r>
            <a:r>
              <a:rPr lang="en-US" altLang="vi-VN" sz="2100" b="1" dirty="0">
                <a:latin typeface="Times New Roman" pitchFamily="18" charset="0"/>
              </a:rPr>
              <a:t> </a:t>
            </a:r>
            <a:r>
              <a:rPr lang="en-US" altLang="vi-VN" sz="2100" b="1" dirty="0" err="1">
                <a:latin typeface="Times New Roman" pitchFamily="18" charset="0"/>
              </a:rPr>
              <a:t>là</a:t>
            </a:r>
            <a:r>
              <a:rPr lang="en-US" altLang="vi-VN" sz="2100" b="1" dirty="0">
                <a:latin typeface="Times New Roman" pitchFamily="18" charset="0"/>
              </a:rPr>
              <a:t> </a:t>
            </a:r>
            <a:r>
              <a:rPr lang="en-US" altLang="vi-VN" sz="2100" b="1" dirty="0" err="1">
                <a:latin typeface="Times New Roman" pitchFamily="18" charset="0"/>
              </a:rPr>
              <a:t>một</a:t>
            </a:r>
            <a:r>
              <a:rPr lang="en-US" altLang="vi-VN" sz="2100" b="1" dirty="0">
                <a:latin typeface="Times New Roman" pitchFamily="18" charset="0"/>
              </a:rPr>
              <a:t> </a:t>
            </a:r>
            <a:r>
              <a:rPr lang="en-US" altLang="vi-VN" sz="2100" b="1" dirty="0" err="1">
                <a:latin typeface="Times New Roman" pitchFamily="18" charset="0"/>
              </a:rPr>
              <a:t>loài</a:t>
            </a:r>
            <a:r>
              <a:rPr lang="en-US" altLang="vi-VN" sz="2100" b="1" dirty="0">
                <a:latin typeface="Times New Roman" pitchFamily="18" charset="0"/>
              </a:rPr>
              <a:t> </a:t>
            </a:r>
            <a:r>
              <a:rPr lang="en-US" altLang="vi-VN" sz="2100" b="1" dirty="0" err="1">
                <a:latin typeface="Times New Roman" pitchFamily="18" charset="0"/>
              </a:rPr>
              <a:t>tảo</a:t>
            </a:r>
            <a:r>
              <a:rPr lang="en-US" altLang="vi-VN" sz="2100" b="1" dirty="0">
                <a:latin typeface="Times New Roman" pitchFamily="18" charset="0"/>
              </a:rPr>
              <a:t> </a:t>
            </a:r>
            <a:r>
              <a:rPr lang="en-US" altLang="vi-VN" sz="2100" b="1" dirty="0" err="1">
                <a:latin typeface="Times New Roman" pitchFamily="18" charset="0"/>
              </a:rPr>
              <a:t>xanh</a:t>
            </a:r>
            <a:r>
              <a:rPr lang="en-US" altLang="vi-VN" sz="2100" b="1" dirty="0">
                <a:latin typeface="Times New Roman" pitchFamily="18" charset="0"/>
              </a:rPr>
              <a:t> lam "</a:t>
            </a:r>
            <a:r>
              <a:rPr lang="en-US" altLang="vi-VN" sz="2100" b="1" dirty="0" err="1">
                <a:latin typeface="Times New Roman" pitchFamily="18" charset="0"/>
              </a:rPr>
              <a:t>nở</a:t>
            </a:r>
            <a:r>
              <a:rPr lang="en-US" altLang="vi-VN" sz="2100" b="1" dirty="0">
                <a:latin typeface="Times New Roman" pitchFamily="18" charset="0"/>
              </a:rPr>
              <a:t> </a:t>
            </a:r>
            <a:r>
              <a:rPr lang="en-US" altLang="vi-VN" sz="2100" b="1" dirty="0" err="1">
                <a:latin typeface="Times New Roman" pitchFamily="18" charset="0"/>
              </a:rPr>
              <a:t>hoa</a:t>
            </a:r>
            <a:r>
              <a:rPr lang="en-US" altLang="vi-VN" sz="2100" b="1" dirty="0">
                <a:latin typeface="Times New Roman" pitchFamily="18" charset="0"/>
              </a:rPr>
              <a:t>",  </a:t>
            </a:r>
            <a:r>
              <a:rPr lang="en-US" altLang="vi-VN" sz="2100" b="1" dirty="0" err="1">
                <a:latin typeface="Times New Roman" pitchFamily="18" charset="0"/>
              </a:rPr>
              <a:t>tiết</a:t>
            </a:r>
            <a:r>
              <a:rPr lang="en-US" altLang="vi-VN" sz="2100" b="1" dirty="0">
                <a:latin typeface="Times New Roman" pitchFamily="18" charset="0"/>
              </a:rPr>
              <a:t> </a:t>
            </a:r>
            <a:r>
              <a:rPr lang="en-US" altLang="vi-VN" sz="2100" b="1" dirty="0" err="1">
                <a:latin typeface="Times New Roman" pitchFamily="18" charset="0"/>
              </a:rPr>
              <a:t>độc</a:t>
            </a:r>
            <a:r>
              <a:rPr lang="en-US" altLang="vi-VN" sz="2100" b="1" dirty="0">
                <a:latin typeface="Times New Roman" pitchFamily="18" charset="0"/>
              </a:rPr>
              <a:t> </a:t>
            </a:r>
            <a:r>
              <a:rPr lang="en-US" altLang="vi-VN" sz="2100" b="1" dirty="0" err="1">
                <a:latin typeface="Times New Roman" pitchFamily="18" charset="0"/>
              </a:rPr>
              <a:t>tố</a:t>
            </a:r>
            <a:r>
              <a:rPr lang="en-US" altLang="vi-VN" sz="2100" b="1" dirty="0">
                <a:latin typeface="Times New Roman" pitchFamily="18" charset="0"/>
              </a:rPr>
              <a:t> </a:t>
            </a:r>
            <a:r>
              <a:rPr lang="en-US" altLang="vi-VN" sz="2100" b="1" dirty="0" err="1">
                <a:latin typeface="Times New Roman" pitchFamily="18" charset="0"/>
              </a:rPr>
              <a:t>vào</a:t>
            </a:r>
            <a:r>
              <a:rPr lang="en-US" altLang="vi-VN" sz="2100" b="1" dirty="0">
                <a:latin typeface="Times New Roman" pitchFamily="18" charset="0"/>
              </a:rPr>
              <a:t> </a:t>
            </a:r>
            <a:r>
              <a:rPr lang="en-US" altLang="vi-VN" sz="2100" b="1" dirty="0" err="1">
                <a:latin typeface="Times New Roman" pitchFamily="18" charset="0"/>
              </a:rPr>
              <a:t>nước</a:t>
            </a:r>
            <a:r>
              <a:rPr lang="en-US" altLang="vi-VN" sz="2100" b="1" dirty="0">
                <a:latin typeface="Times New Roman" pitchFamily="18" charset="0"/>
              </a:rPr>
              <a:t> </a:t>
            </a:r>
            <a:r>
              <a:rPr lang="en-US" altLang="vi-VN" sz="2100" b="1" dirty="0" err="1">
                <a:latin typeface="Times New Roman" pitchFamily="18" charset="0"/>
              </a:rPr>
              <a:t>biển</a:t>
            </a:r>
            <a:r>
              <a:rPr lang="en-US" altLang="vi-VN" sz="2100" b="1" dirty="0">
                <a:latin typeface="Times New Roman" pitchFamily="18" charset="0"/>
              </a:rPr>
              <a:t> </a:t>
            </a:r>
            <a:r>
              <a:rPr lang="en-US" altLang="vi-VN" sz="2100" b="1" dirty="0" err="1">
                <a:latin typeface="Times New Roman" pitchFamily="18" charset="0"/>
              </a:rPr>
              <a:t>gây</a:t>
            </a:r>
            <a:r>
              <a:rPr lang="en-US" altLang="vi-VN" sz="2100" b="1" dirty="0">
                <a:latin typeface="Times New Roman" pitchFamily="18" charset="0"/>
              </a:rPr>
              <a:t> </a:t>
            </a:r>
            <a:r>
              <a:rPr lang="en-US" altLang="vi-VN" sz="2100" b="1" dirty="0" err="1">
                <a:latin typeface="Times New Roman" pitchFamily="18" charset="0"/>
              </a:rPr>
              <a:t>phồng</a:t>
            </a:r>
            <a:r>
              <a:rPr lang="en-US" altLang="vi-VN" sz="2100" b="1" dirty="0">
                <a:latin typeface="Times New Roman" pitchFamily="18" charset="0"/>
              </a:rPr>
              <a:t> </a:t>
            </a:r>
            <a:r>
              <a:rPr lang="en-US" altLang="vi-VN" sz="2100" b="1" dirty="0" err="1">
                <a:latin typeface="Times New Roman" pitchFamily="18" charset="0"/>
              </a:rPr>
              <a:t>rộp</a:t>
            </a:r>
            <a:r>
              <a:rPr lang="en-US" altLang="vi-VN" sz="2100" b="1" dirty="0">
                <a:latin typeface="Times New Roman" pitchFamily="18" charset="0"/>
              </a:rPr>
              <a:t> </a:t>
            </a:r>
            <a:r>
              <a:rPr lang="en-US" altLang="vi-VN" sz="2100" b="1" dirty="0" err="1">
                <a:latin typeface="Times New Roman" pitchFamily="18" charset="0"/>
              </a:rPr>
              <a:t>và</a:t>
            </a:r>
            <a:r>
              <a:rPr lang="en-US" altLang="vi-VN" sz="2100" b="1" dirty="0">
                <a:latin typeface="Times New Roman" pitchFamily="18" charset="0"/>
              </a:rPr>
              <a:t> </a:t>
            </a:r>
            <a:r>
              <a:rPr lang="en-US" altLang="vi-VN" sz="2100" b="1" dirty="0" err="1">
                <a:latin typeface="Times New Roman" pitchFamily="18" charset="0"/>
              </a:rPr>
              <a:t>ngứa</a:t>
            </a:r>
            <a:r>
              <a:rPr lang="en-US" altLang="vi-VN" sz="2100" b="1" dirty="0">
                <a:latin typeface="Times New Roman" pitchFamily="18" charset="0"/>
              </a:rPr>
              <a:t> da. </a:t>
            </a:r>
          </a:p>
        </p:txBody>
      </p:sp>
      <p:pic>
        <p:nvPicPr>
          <p:cNvPr id="35844" name="Picture 11" descr="Thảm họa thủy triều đỏ với những loài hai mảnh vỏ ăn tảo bị ch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 y="3928533"/>
            <a:ext cx="4536441" cy="281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0" y="325120"/>
            <a:ext cx="4536441" cy="341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094168"/>
      </p:ext>
    </p:extLst>
  </p:cSld>
  <p:clrMapOvr>
    <a:masterClrMapping/>
  </p:clrMapOvr>
  <p:transition spd="slow">
    <p:diamon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229600" cy="526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160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8"/>
          <p:cNvSpPr txBox="1">
            <a:spLocks noChangeArrowheads="1"/>
          </p:cNvSpPr>
          <p:nvPr/>
        </p:nvSpPr>
        <p:spPr bwMode="auto">
          <a:xfrm>
            <a:off x="1950720" y="5711614"/>
            <a:ext cx="5933440" cy="1017693"/>
          </a:xfrm>
          <a:prstGeom prst="rect">
            <a:avLst/>
          </a:prstGeom>
          <a:solidFill>
            <a:schemeClr val="bg1"/>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7530" tIns="48765" rIns="97530" bIns="48765" anchor="b">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vi-VN" sz="3000" b="1">
                <a:solidFill>
                  <a:srgbClr val="FF0000"/>
                </a:solidFill>
                <a:latin typeface="Times New Roman" pitchFamily="18" charset="0"/>
              </a:rPr>
              <a:t>Tảo xoắn, tảo vòng quấn quanh gốc lúa làm lúa khó đẻ nhánh</a:t>
            </a:r>
          </a:p>
        </p:txBody>
      </p:sp>
      <p:pic>
        <p:nvPicPr>
          <p:cNvPr id="36867" name="Picture 8" descr="Khắc phục hiện tượng rong tảo trong ruộng lú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828" y="568960"/>
            <a:ext cx="7540413" cy="414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137794"/>
      </p:ext>
    </p:extLst>
  </p:cSld>
  <p:clrMapOvr>
    <a:masterClrMapping/>
  </p:clrMapOvr>
  <p:transition spd="slow">
    <p:diamon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78522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914400"/>
            <a:ext cx="4419600" cy="707886"/>
          </a:xfrm>
          <a:prstGeom prst="rect">
            <a:avLst/>
          </a:prstGeom>
          <a:noFill/>
        </p:spPr>
        <p:txBody>
          <a:bodyPr wrap="square" rtlCol="0">
            <a:spAutoFit/>
          </a:bodyPr>
          <a:lstStyle/>
          <a:p>
            <a:r>
              <a:rPr lang="en-US" sz="4000" b="1" dirty="0" smtClean="0">
                <a:solidFill>
                  <a:srgbClr val="006600"/>
                </a:solidFill>
                <a:latin typeface="Times New Roman" panose="02020603050405020304" pitchFamily="18" charset="0"/>
                <a:cs typeface="Times New Roman" panose="02020603050405020304" pitchFamily="18" charset="0"/>
              </a:rPr>
              <a:t>1. </a:t>
            </a:r>
            <a:r>
              <a:rPr lang="en-US" sz="4000" b="1" dirty="0" err="1" smtClean="0">
                <a:solidFill>
                  <a:srgbClr val="006600"/>
                </a:solidFill>
                <a:latin typeface="Times New Roman" panose="02020603050405020304" pitchFamily="18" charset="0"/>
                <a:cs typeface="Times New Roman" panose="02020603050405020304" pitchFamily="18" charset="0"/>
              </a:rPr>
              <a:t>Có</a:t>
            </a:r>
            <a:r>
              <a:rPr lang="en-US" sz="4000" b="1" dirty="0">
                <a:solidFill>
                  <a:srgbClr val="006600"/>
                </a:solidFill>
                <a:latin typeface="Times New Roman" panose="02020603050405020304" pitchFamily="18" charset="0"/>
                <a:cs typeface="Times New Roman" panose="02020603050405020304" pitchFamily="18" charset="0"/>
              </a:rPr>
              <a:t> </a:t>
            </a:r>
            <a:r>
              <a:rPr lang="en-US" sz="4000" b="1" dirty="0" err="1" smtClean="0">
                <a:solidFill>
                  <a:srgbClr val="006600"/>
                </a:solidFill>
                <a:latin typeface="Times New Roman" panose="02020603050405020304" pitchFamily="18" charset="0"/>
                <a:cs typeface="Times New Roman" panose="02020603050405020304" pitchFamily="18" charset="0"/>
              </a:rPr>
              <a:t>hại</a:t>
            </a:r>
            <a:endParaRPr lang="en-US" sz="4000" b="1" dirty="0">
              <a:solidFill>
                <a:srgbClr val="0066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04800" y="1524000"/>
            <a:ext cx="9220199" cy="5509200"/>
          </a:xfrm>
          <a:prstGeom prst="rect">
            <a:avLst/>
          </a:prstGeom>
          <a:noFill/>
        </p:spPr>
        <p:txBody>
          <a:bodyPr wrap="square" rtlCol="0">
            <a:spAutoFit/>
          </a:bodyPr>
          <a:lstStyle/>
          <a:p>
            <a:r>
              <a:rPr lang="en-US" sz="4400" b="1" dirty="0" smtClean="0">
                <a:solidFill>
                  <a:srgbClr val="7030A0"/>
                </a:solidFill>
                <a:latin typeface="Times New Roman" panose="02020603050405020304" pitchFamily="18" charset="0"/>
                <a:cs typeface="Times New Roman" panose="02020603050405020304" pitchFamily="18" charset="0"/>
              </a:rPr>
              <a:t>      - </a:t>
            </a:r>
            <a:r>
              <a:rPr lang="en-US" sz="4400" b="1" dirty="0" err="1" smtClean="0">
                <a:solidFill>
                  <a:srgbClr val="7030A0"/>
                </a:solidFill>
                <a:latin typeface="Times New Roman" panose="02020603050405020304" pitchFamily="18" charset="0"/>
                <a:cs typeface="Times New Roman" panose="02020603050405020304" pitchFamily="18" charset="0"/>
              </a:rPr>
              <a:t>Một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số</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nguyên</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sinh</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vật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g</a:t>
            </a:r>
            <a:r>
              <a:rPr lang="en-US" sz="4400" b="1" dirty="0" err="1" smtClean="0">
                <a:solidFill>
                  <a:srgbClr val="7030A0"/>
                </a:solidFill>
                <a:latin typeface="Times New Roman" panose="02020603050405020304" pitchFamily="18" charset="0"/>
                <a:cs typeface="Times New Roman" panose="02020603050405020304" pitchFamily="18" charset="0"/>
              </a:rPr>
              <a:t>ây</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bệnh</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cho</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người</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và</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các</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động</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vật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khác</a:t>
            </a:r>
            <a:r>
              <a:rPr lang="vi-VN" sz="4400" b="1" dirty="0">
                <a:solidFill>
                  <a:srgbClr val="7030A0"/>
                </a:solidFill>
                <a:latin typeface="Times New Roman" panose="02020603050405020304" pitchFamily="18" charset="0"/>
                <a:cs typeface="Times New Roman" panose="02020603050405020304" pitchFamily="18" charset="0"/>
              </a:rPr>
              <a:t> </a:t>
            </a:r>
            <a:r>
              <a:rPr lang="en-US" sz="4400" b="1" dirty="0" smtClean="0">
                <a:solidFill>
                  <a:srgbClr val="7030A0"/>
                </a:solidFill>
                <a:latin typeface="Times New Roman" panose="02020603050405020304" pitchFamily="18" charset="0"/>
                <a:cs typeface="Times New Roman" panose="02020603050405020304" pitchFamily="18" charset="0"/>
              </a:rPr>
              <a:t>(</a:t>
            </a:r>
            <a:r>
              <a:rPr lang="en-US" sz="4400" b="1" dirty="0" err="1" smtClean="0">
                <a:solidFill>
                  <a:srgbClr val="7030A0"/>
                </a:solidFill>
                <a:latin typeface="Times New Roman" panose="02020603050405020304" pitchFamily="18" charset="0"/>
                <a:cs typeface="Times New Roman" panose="02020603050405020304" pitchFamily="18" charset="0"/>
              </a:rPr>
              <a:t>bệnh</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Sốt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rét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bệnh</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Kiết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lị</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ngủ</a:t>
            </a:r>
            <a:r>
              <a:rPr lang="en-US" sz="4400" b="1" dirty="0" smtClean="0">
                <a:solidFill>
                  <a:srgbClr val="7030A0"/>
                </a:solidFill>
                <a:latin typeface="Times New Roman" panose="02020603050405020304" pitchFamily="18" charset="0"/>
                <a:cs typeface="Times New Roman" panose="02020603050405020304" pitchFamily="18" charset="0"/>
              </a:rPr>
              <a:t> li b</a:t>
            </a:r>
            <a:r>
              <a:rPr lang="vi-VN" sz="4400" b="1" dirty="0" smtClean="0">
                <a:solidFill>
                  <a:srgbClr val="7030A0"/>
                </a:solidFill>
                <a:latin typeface="Times New Roman" panose="02020603050405020304" pitchFamily="18" charset="0"/>
                <a:cs typeface="Times New Roman" panose="02020603050405020304" pitchFamily="18" charset="0"/>
              </a:rPr>
              <a:t>ì...)</a:t>
            </a:r>
            <a:endParaRPr lang="en-US" sz="4400" b="1" dirty="0" smtClean="0">
              <a:solidFill>
                <a:srgbClr val="7030A0"/>
              </a:solidFill>
              <a:latin typeface="Times New Roman" panose="02020603050405020304" pitchFamily="18" charset="0"/>
              <a:cs typeface="Times New Roman" panose="02020603050405020304" pitchFamily="18" charset="0"/>
            </a:endParaRPr>
          </a:p>
          <a:p>
            <a:r>
              <a:rPr lang="en-US" sz="4400" b="1" dirty="0" smtClean="0">
                <a:solidFill>
                  <a:srgbClr val="7030A0"/>
                </a:solidFill>
                <a:latin typeface="Times New Roman" panose="02020603050405020304" pitchFamily="18" charset="0"/>
                <a:cs typeface="Times New Roman" panose="02020603050405020304" pitchFamily="18" charset="0"/>
              </a:rPr>
              <a:t>	- </a:t>
            </a:r>
            <a:r>
              <a:rPr lang="en-US" sz="4400" b="1" dirty="0" err="1" smtClean="0">
                <a:solidFill>
                  <a:srgbClr val="7030A0"/>
                </a:solidFill>
                <a:latin typeface="Times New Roman" panose="02020603050405020304" pitchFamily="18" charset="0"/>
                <a:cs typeface="Times New Roman" panose="02020603050405020304" pitchFamily="18" charset="0"/>
              </a:rPr>
              <a:t>Một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số</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tảo</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đơn</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bào</a:t>
            </a:r>
            <a:r>
              <a:rPr lang="vi-VN" sz="4400" b="1" dirty="0" smtClean="0">
                <a:solidFill>
                  <a:srgbClr val="7030A0"/>
                </a:solidFill>
                <a:latin typeface="Times New Roman" panose="02020603050405020304" pitchFamily="18" charset="0"/>
                <a:cs typeface="Times New Roman" panose="02020603050405020304" pitchFamily="18" charset="0"/>
              </a:rPr>
              <a:t> phát triển nhanh</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gây</a:t>
            </a:r>
            <a:r>
              <a:rPr lang="en-US" sz="4400" b="1" dirty="0" smtClean="0">
                <a:solidFill>
                  <a:srgbClr val="7030A0"/>
                </a:solidFill>
                <a:latin typeface="Times New Roman" panose="02020603050405020304" pitchFamily="18" charset="0"/>
                <a:cs typeface="Times New Roman" panose="02020603050405020304" pitchFamily="18" charset="0"/>
              </a:rPr>
              <a:t> ô </a:t>
            </a:r>
            <a:r>
              <a:rPr lang="en-US" sz="4400" b="1" dirty="0" err="1" smtClean="0">
                <a:solidFill>
                  <a:srgbClr val="7030A0"/>
                </a:solidFill>
                <a:latin typeface="Times New Roman" panose="02020603050405020304" pitchFamily="18" charset="0"/>
                <a:cs typeface="Times New Roman" panose="02020603050405020304" pitchFamily="18" charset="0"/>
              </a:rPr>
              <a:t>nhiễm</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môi</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trường</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tiết</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độc</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tố</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gây</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hại</a:t>
            </a:r>
            <a:r>
              <a:rPr lang="en-US" sz="4400" b="1" dirty="0" smtClean="0">
                <a:solidFill>
                  <a:srgbClr val="7030A0"/>
                </a:solidFill>
                <a:latin typeface="Times New Roman" panose="02020603050405020304" pitchFamily="18" charset="0"/>
                <a:cs typeface="Times New Roman" panose="02020603050405020304" pitchFamily="18" charset="0"/>
              </a:rPr>
              <a:t>.</a:t>
            </a:r>
          </a:p>
          <a:p>
            <a:r>
              <a:rPr lang="en-US" altLang="vi-VN" sz="4400" b="1" dirty="0" smtClean="0">
                <a:solidFill>
                  <a:srgbClr val="7030A0"/>
                </a:solidFill>
                <a:latin typeface="Times New Roman" pitchFamily="18" charset="0"/>
                <a:cs typeface="Times New Roman" pitchFamily="18" charset="0"/>
              </a:rPr>
              <a:t>	- </a:t>
            </a:r>
            <a:r>
              <a:rPr lang="en-US" altLang="vi-VN" sz="4400" b="1" dirty="0" err="1" smtClean="0">
                <a:solidFill>
                  <a:srgbClr val="7030A0"/>
                </a:solidFill>
                <a:latin typeface="Times New Roman" pitchFamily="18" charset="0"/>
                <a:cs typeface="Times New Roman" pitchFamily="18" charset="0"/>
              </a:rPr>
              <a:t>Gây</a:t>
            </a:r>
            <a:r>
              <a:rPr lang="en-US" altLang="vi-VN" sz="4400" b="1" dirty="0" smtClean="0">
                <a:solidFill>
                  <a:srgbClr val="7030A0"/>
                </a:solidFill>
                <a:latin typeface="Times New Roman" pitchFamily="18" charset="0"/>
                <a:cs typeface="Times New Roman" pitchFamily="18" charset="0"/>
              </a:rPr>
              <a:t> </a:t>
            </a:r>
            <a:r>
              <a:rPr lang="en-US" altLang="vi-VN" sz="4400" b="1" dirty="0" err="1">
                <a:solidFill>
                  <a:srgbClr val="7030A0"/>
                </a:solidFill>
                <a:latin typeface="Times New Roman" pitchFamily="18" charset="0"/>
                <a:cs typeface="Times New Roman" pitchFamily="18" charset="0"/>
              </a:rPr>
              <a:t>hại</a:t>
            </a:r>
            <a:r>
              <a:rPr lang="en-US" altLang="vi-VN" sz="4400" b="1" dirty="0">
                <a:solidFill>
                  <a:srgbClr val="7030A0"/>
                </a:solidFill>
                <a:latin typeface="Times New Roman" pitchFamily="18" charset="0"/>
                <a:cs typeface="Times New Roman" pitchFamily="18" charset="0"/>
              </a:rPr>
              <a:t> </a:t>
            </a:r>
            <a:r>
              <a:rPr lang="en-US" altLang="vi-VN" sz="4400" b="1" dirty="0" err="1">
                <a:solidFill>
                  <a:srgbClr val="7030A0"/>
                </a:solidFill>
                <a:latin typeface="Times New Roman" pitchFamily="18" charset="0"/>
                <a:cs typeface="Times New Roman" pitchFamily="18" charset="0"/>
              </a:rPr>
              <a:t>cho</a:t>
            </a:r>
            <a:r>
              <a:rPr lang="en-US" altLang="vi-VN" sz="4400" b="1" dirty="0">
                <a:solidFill>
                  <a:srgbClr val="7030A0"/>
                </a:solidFill>
                <a:latin typeface="Times New Roman" pitchFamily="18" charset="0"/>
                <a:cs typeface="Times New Roman" pitchFamily="18" charset="0"/>
              </a:rPr>
              <a:t> </a:t>
            </a:r>
            <a:r>
              <a:rPr lang="en-US" altLang="vi-VN" sz="4400" b="1" dirty="0" err="1">
                <a:solidFill>
                  <a:srgbClr val="7030A0"/>
                </a:solidFill>
                <a:latin typeface="Times New Roman" pitchFamily="18" charset="0"/>
                <a:cs typeface="Times New Roman" pitchFamily="18" charset="0"/>
              </a:rPr>
              <a:t>lúa</a:t>
            </a:r>
            <a:r>
              <a:rPr lang="en-US" altLang="vi-VN" sz="4400" b="1" dirty="0">
                <a:solidFill>
                  <a:srgbClr val="7030A0"/>
                </a:solidFill>
                <a:latin typeface="Times New Roman" pitchFamily="18" charset="0"/>
                <a:cs typeface="Times New Roman" pitchFamily="18" charset="0"/>
              </a:rPr>
              <a:t>: </a:t>
            </a:r>
            <a:r>
              <a:rPr lang="en-US" altLang="vi-VN" sz="4400" b="1" dirty="0" err="1">
                <a:solidFill>
                  <a:srgbClr val="7030A0"/>
                </a:solidFill>
                <a:latin typeface="Times New Roman" pitchFamily="18" charset="0"/>
                <a:cs typeface="Times New Roman" pitchFamily="18" charset="0"/>
              </a:rPr>
              <a:t>tảo</a:t>
            </a:r>
            <a:r>
              <a:rPr lang="en-US" altLang="vi-VN" sz="4400" b="1" dirty="0">
                <a:solidFill>
                  <a:srgbClr val="7030A0"/>
                </a:solidFill>
                <a:latin typeface="Times New Roman" pitchFamily="18" charset="0"/>
                <a:cs typeface="Times New Roman" pitchFamily="18" charset="0"/>
              </a:rPr>
              <a:t> </a:t>
            </a:r>
            <a:r>
              <a:rPr lang="en-US" altLang="vi-VN" sz="4400" b="1" dirty="0" err="1">
                <a:solidFill>
                  <a:srgbClr val="7030A0"/>
                </a:solidFill>
                <a:latin typeface="Times New Roman" pitchFamily="18" charset="0"/>
                <a:cs typeface="Times New Roman" pitchFamily="18" charset="0"/>
              </a:rPr>
              <a:t>xoắn</a:t>
            </a:r>
            <a:r>
              <a:rPr lang="en-US" altLang="vi-VN" sz="4400" b="1" dirty="0">
                <a:solidFill>
                  <a:srgbClr val="7030A0"/>
                </a:solidFill>
                <a:latin typeface="Times New Roman" pitchFamily="18" charset="0"/>
                <a:cs typeface="Times New Roman" pitchFamily="18" charset="0"/>
              </a:rPr>
              <a:t>, </a:t>
            </a:r>
            <a:r>
              <a:rPr lang="en-US" altLang="vi-VN" sz="4400" b="1" dirty="0" err="1">
                <a:solidFill>
                  <a:srgbClr val="7030A0"/>
                </a:solidFill>
                <a:latin typeface="Times New Roman" pitchFamily="18" charset="0"/>
                <a:cs typeface="Times New Roman" pitchFamily="18" charset="0"/>
              </a:rPr>
              <a:t>tảo</a:t>
            </a:r>
            <a:r>
              <a:rPr lang="en-US" altLang="vi-VN" sz="4400" b="1" dirty="0">
                <a:solidFill>
                  <a:srgbClr val="7030A0"/>
                </a:solidFill>
                <a:latin typeface="Times New Roman" pitchFamily="18" charset="0"/>
                <a:cs typeface="Times New Roman" pitchFamily="18" charset="0"/>
              </a:rPr>
              <a:t> </a:t>
            </a:r>
            <a:r>
              <a:rPr lang="en-US" altLang="vi-VN" sz="4400" b="1" dirty="0" err="1">
                <a:solidFill>
                  <a:srgbClr val="7030A0"/>
                </a:solidFill>
                <a:latin typeface="Times New Roman" pitchFamily="18" charset="0"/>
                <a:cs typeface="Times New Roman" pitchFamily="18" charset="0"/>
              </a:rPr>
              <a:t>vòng</a:t>
            </a:r>
            <a:r>
              <a:rPr lang="en-US" altLang="vi-VN" sz="4400" b="1" dirty="0" smtClean="0">
                <a:solidFill>
                  <a:srgbClr val="7030A0"/>
                </a:solidFill>
                <a:latin typeface="Times New Roman" pitchFamily="18" charset="0"/>
                <a:cs typeface="Times New Roman" pitchFamily="18" charset="0"/>
              </a:rPr>
              <a:t>,...</a:t>
            </a:r>
            <a:r>
              <a:rPr lang="vi-VN" altLang="vi-VN" sz="4400" b="1" dirty="0" smtClean="0">
                <a:solidFill>
                  <a:srgbClr val="7030A0"/>
                </a:solidFill>
                <a:latin typeface="Times New Roman" pitchFamily="18" charset="0"/>
                <a:cs typeface="Times New Roman" pitchFamily="18" charset="0"/>
              </a:rPr>
              <a:t>..</a:t>
            </a:r>
            <a:endParaRPr lang="en-US" altLang="vi-VN" sz="44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4227344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CỦA NGUYÊN SINH VẬT</a:t>
            </a:r>
          </a:p>
        </p:txBody>
      </p:sp>
      <p:pic>
        <p:nvPicPr>
          <p:cNvPr id="1028" name="Picture 4" descr="Top 50 hình ảnh mặt cười đáng yêu dễ thương nhất quả đất - Chia sẻ 24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066800"/>
            <a:ext cx="3804148" cy="381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505200" y="5333999"/>
            <a:ext cx="3810000" cy="584775"/>
          </a:xfrm>
          <a:prstGeom prst="rect">
            <a:avLst/>
          </a:prstGeom>
          <a:noFill/>
        </p:spPr>
        <p:txBody>
          <a:bodyPr wrap="square" rtlCol="0">
            <a:spAutoFit/>
          </a:bodyPr>
          <a:lstStyle/>
          <a:p>
            <a:pPr algn="ctr"/>
            <a:r>
              <a:rPr lang="en-US" sz="3200" b="1" dirty="0" err="1"/>
              <a:t>Có</a:t>
            </a:r>
            <a:r>
              <a:rPr lang="en-US" sz="3200" b="1" dirty="0"/>
              <a:t> LỢI</a:t>
            </a:r>
          </a:p>
        </p:txBody>
      </p:sp>
      <p:sp>
        <p:nvSpPr>
          <p:cNvPr id="24" name="TextBox 23"/>
          <p:cNvSpPr txBox="1"/>
          <p:nvPr/>
        </p:nvSpPr>
        <p:spPr>
          <a:xfrm>
            <a:off x="4876800" y="6349425"/>
            <a:ext cx="3810000" cy="584775"/>
          </a:xfrm>
          <a:prstGeom prst="rect">
            <a:avLst/>
          </a:prstGeom>
          <a:noFill/>
        </p:spPr>
        <p:txBody>
          <a:bodyPr wrap="square" rtlCol="0">
            <a:spAutoFit/>
          </a:bodyPr>
          <a:lstStyle/>
          <a:p>
            <a:pPr algn="ctr"/>
            <a:r>
              <a:rPr lang="en-US" sz="3200" dirty="0" err="1">
                <a:solidFill>
                  <a:srgbClr val="FF0000"/>
                </a:solidFill>
              </a:rPr>
              <a:t>Thuyết</a:t>
            </a:r>
            <a:r>
              <a:rPr lang="en-US" sz="3200" dirty="0">
                <a:solidFill>
                  <a:srgbClr val="FF0000"/>
                </a:solidFill>
              </a:rPr>
              <a:t> </a:t>
            </a:r>
            <a:r>
              <a:rPr lang="en-US" sz="3200" dirty="0" err="1">
                <a:solidFill>
                  <a:srgbClr val="FF0000"/>
                </a:solidFill>
              </a:rPr>
              <a:t>trình</a:t>
            </a:r>
            <a:r>
              <a:rPr lang="en-US" sz="3200" dirty="0">
                <a:solidFill>
                  <a:srgbClr val="FF0000"/>
                </a:solidFill>
              </a:rPr>
              <a:t> </a:t>
            </a:r>
            <a:r>
              <a:rPr lang="en-US" sz="3200" dirty="0" err="1">
                <a:solidFill>
                  <a:srgbClr val="FF0000"/>
                </a:solidFill>
              </a:rPr>
              <a:t>nhóm</a:t>
            </a:r>
            <a:endParaRPr lang="en-US" sz="3200" dirty="0">
              <a:solidFill>
                <a:srgbClr val="FF0000"/>
              </a:solidFill>
            </a:endParaRPr>
          </a:p>
        </p:txBody>
      </p:sp>
    </p:spTree>
    <p:extLst>
      <p:ext uri="{BB962C8B-B14F-4D97-AF65-F5344CB8AC3E}">
        <p14:creationId xmlns:p14="http://schemas.microsoft.com/office/powerpoint/2010/main" val="1166733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4098" name="Picture 2" descr="Hình ảnh Phim Hoạt Hình Dễ Thương Câu Hỏi Con Png Chất Liệu Hình ảnh, Dễ  Thương, Nhân Vật Hoạt Hình, Cô Gắi Dễ Thương miễn phí tải tập tin PNG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2400"/>
            <a:ext cx="3203575" cy="3203575"/>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1295400" y="1295400"/>
            <a:ext cx="8001000" cy="2514600"/>
          </a:xfrm>
          <a:prstGeom prst="cloudCallout">
            <a:avLst>
              <a:gd name="adj1" fmla="val -42990"/>
              <a:gd name="adj2" fmla="val 7164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rPr>
              <a:t>Hãy</a:t>
            </a:r>
            <a:r>
              <a:rPr lang="en-US" sz="3600" dirty="0">
                <a:solidFill>
                  <a:schemeClr val="tx1">
                    <a:lumMod val="95000"/>
                    <a:lumOff val="5000"/>
                  </a:schemeClr>
                </a:solidFill>
              </a:rPr>
              <a:t> </a:t>
            </a:r>
            <a:r>
              <a:rPr lang="en-US" sz="3600" dirty="0" err="1">
                <a:solidFill>
                  <a:schemeClr val="tx1">
                    <a:lumMod val="95000"/>
                    <a:lumOff val="5000"/>
                  </a:schemeClr>
                </a:solidFill>
              </a:rPr>
              <a:t>nêu</a:t>
            </a:r>
            <a:r>
              <a:rPr lang="en-US" sz="3600" dirty="0">
                <a:solidFill>
                  <a:schemeClr val="tx1">
                    <a:lumMod val="95000"/>
                    <a:lumOff val="5000"/>
                  </a:schemeClr>
                </a:solidFill>
              </a:rPr>
              <a:t> </a:t>
            </a:r>
            <a:r>
              <a:rPr lang="en-US" sz="3600" dirty="0" err="1">
                <a:solidFill>
                  <a:schemeClr val="tx1">
                    <a:lumMod val="95000"/>
                    <a:lumOff val="5000"/>
                  </a:schemeClr>
                </a:solidFill>
              </a:rPr>
              <a:t>một</a:t>
            </a:r>
            <a:r>
              <a:rPr lang="en-US" sz="3600" dirty="0">
                <a:solidFill>
                  <a:schemeClr val="tx1">
                    <a:lumMod val="95000"/>
                    <a:lumOff val="5000"/>
                  </a:schemeClr>
                </a:solidFill>
              </a:rPr>
              <a:t> </a:t>
            </a:r>
            <a:r>
              <a:rPr lang="en-US" sz="3600" dirty="0" err="1">
                <a:solidFill>
                  <a:schemeClr val="tx1">
                    <a:lumMod val="95000"/>
                    <a:lumOff val="5000"/>
                  </a:schemeClr>
                </a:solidFill>
              </a:rPr>
              <a:t>số</a:t>
            </a:r>
            <a:r>
              <a:rPr lang="en-US" sz="3600" dirty="0">
                <a:solidFill>
                  <a:schemeClr val="tx1">
                    <a:lumMod val="95000"/>
                    <a:lumOff val="5000"/>
                  </a:schemeClr>
                </a:solidFill>
              </a:rPr>
              <a:t> </a:t>
            </a:r>
            <a:r>
              <a:rPr lang="en-US" sz="3600" dirty="0" err="1">
                <a:solidFill>
                  <a:schemeClr val="tx1">
                    <a:lumMod val="95000"/>
                    <a:lumOff val="5000"/>
                  </a:schemeClr>
                </a:solidFill>
              </a:rPr>
              <a:t>vai</a:t>
            </a:r>
            <a:r>
              <a:rPr lang="en-US" sz="3600" dirty="0">
                <a:solidFill>
                  <a:schemeClr val="tx1">
                    <a:lumMod val="95000"/>
                    <a:lumOff val="5000"/>
                  </a:schemeClr>
                </a:solidFill>
              </a:rPr>
              <a:t> </a:t>
            </a:r>
            <a:r>
              <a:rPr lang="en-US" sz="3600" dirty="0" err="1">
                <a:solidFill>
                  <a:schemeClr val="tx1">
                    <a:lumMod val="95000"/>
                    <a:lumOff val="5000"/>
                  </a:schemeClr>
                </a:solidFill>
              </a:rPr>
              <a:t>trò</a:t>
            </a:r>
            <a:r>
              <a:rPr lang="en-US" sz="3600" dirty="0">
                <a:solidFill>
                  <a:schemeClr val="tx1">
                    <a:lumMod val="95000"/>
                    <a:lumOff val="5000"/>
                  </a:schemeClr>
                </a:solidFill>
              </a:rPr>
              <a:t> </a:t>
            </a:r>
            <a:r>
              <a:rPr lang="en-US" sz="3600" dirty="0" err="1">
                <a:solidFill>
                  <a:schemeClr val="tx1">
                    <a:lumMod val="95000"/>
                    <a:lumOff val="5000"/>
                  </a:schemeClr>
                </a:solidFill>
              </a:rPr>
              <a:t>có</a:t>
            </a:r>
            <a:r>
              <a:rPr lang="en-US" sz="3600" dirty="0">
                <a:solidFill>
                  <a:schemeClr val="tx1">
                    <a:lumMod val="95000"/>
                    <a:lumOff val="5000"/>
                  </a:schemeClr>
                </a:solidFill>
              </a:rPr>
              <a:t> </a:t>
            </a:r>
            <a:r>
              <a:rPr lang="en-US" sz="3600" dirty="0" err="1">
                <a:solidFill>
                  <a:schemeClr val="tx1">
                    <a:lumMod val="95000"/>
                    <a:lumOff val="5000"/>
                  </a:schemeClr>
                </a:solidFill>
              </a:rPr>
              <a:t>lợi</a:t>
            </a:r>
            <a:r>
              <a:rPr lang="en-US" sz="3600" dirty="0">
                <a:solidFill>
                  <a:schemeClr val="tx1">
                    <a:lumMod val="95000"/>
                    <a:lumOff val="5000"/>
                  </a:schemeClr>
                </a:solidFill>
              </a:rPr>
              <a:t> </a:t>
            </a:r>
            <a:r>
              <a:rPr lang="en-US" sz="3600" dirty="0" err="1">
                <a:solidFill>
                  <a:schemeClr val="tx1">
                    <a:lumMod val="95000"/>
                    <a:lumOff val="5000"/>
                  </a:schemeClr>
                </a:solidFill>
              </a:rPr>
              <a:t>của</a:t>
            </a:r>
            <a:r>
              <a:rPr lang="en-US" sz="3600" dirty="0">
                <a:solidFill>
                  <a:schemeClr val="tx1">
                    <a:lumMod val="95000"/>
                    <a:lumOff val="5000"/>
                  </a:schemeClr>
                </a:solidFill>
              </a:rPr>
              <a:t> </a:t>
            </a:r>
            <a:r>
              <a:rPr lang="en-US" sz="3600" dirty="0" err="1">
                <a:solidFill>
                  <a:schemeClr val="tx1">
                    <a:lumMod val="95000"/>
                    <a:lumOff val="5000"/>
                  </a:schemeClr>
                </a:solidFill>
              </a:rPr>
              <a:t>nguyên</a:t>
            </a:r>
            <a:r>
              <a:rPr lang="en-US" sz="3600" dirty="0">
                <a:solidFill>
                  <a:schemeClr val="tx1">
                    <a:lumMod val="95000"/>
                    <a:lumOff val="5000"/>
                  </a:schemeClr>
                </a:solidFill>
              </a:rPr>
              <a:t> </a:t>
            </a:r>
            <a:r>
              <a:rPr lang="en-US" sz="3600" dirty="0" err="1">
                <a:solidFill>
                  <a:schemeClr val="tx1">
                    <a:lumMod val="95000"/>
                    <a:lumOff val="5000"/>
                  </a:schemeClr>
                </a:solidFill>
              </a:rPr>
              <a:t>sinh</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đối</a:t>
            </a:r>
            <a:r>
              <a:rPr lang="en-US" sz="3600" dirty="0">
                <a:solidFill>
                  <a:schemeClr val="tx1">
                    <a:lumMod val="95000"/>
                    <a:lumOff val="5000"/>
                  </a:schemeClr>
                </a:solidFill>
              </a:rPr>
              <a:t> </a:t>
            </a:r>
            <a:r>
              <a:rPr lang="en-US" sz="3600" dirty="0" err="1">
                <a:solidFill>
                  <a:schemeClr val="tx1">
                    <a:lumMod val="95000"/>
                    <a:lumOff val="5000"/>
                  </a:schemeClr>
                </a:solidFill>
              </a:rPr>
              <a:t>với</a:t>
            </a:r>
            <a:r>
              <a:rPr lang="en-US" sz="3600" dirty="0">
                <a:solidFill>
                  <a:schemeClr val="tx1">
                    <a:lumMod val="95000"/>
                    <a:lumOff val="5000"/>
                  </a:schemeClr>
                </a:solidFill>
              </a:rPr>
              <a:t> </a:t>
            </a:r>
            <a:r>
              <a:rPr lang="en-US" sz="3600" dirty="0" err="1">
                <a:solidFill>
                  <a:schemeClr val="tx1">
                    <a:lumMod val="95000"/>
                    <a:lumOff val="5000"/>
                  </a:schemeClr>
                </a:solidFill>
              </a:rPr>
              <a:t>tự</a:t>
            </a:r>
            <a:r>
              <a:rPr lang="en-US" sz="3600" dirty="0">
                <a:solidFill>
                  <a:schemeClr val="tx1">
                    <a:lumMod val="95000"/>
                    <a:lumOff val="5000"/>
                  </a:schemeClr>
                </a:solidFill>
              </a:rPr>
              <a:t> </a:t>
            </a:r>
            <a:r>
              <a:rPr lang="en-US" sz="3600" dirty="0" err="1">
                <a:solidFill>
                  <a:schemeClr val="tx1">
                    <a:lumMod val="95000"/>
                    <a:lumOff val="5000"/>
                  </a:schemeClr>
                </a:solidFill>
              </a:rPr>
              <a:t>nhiên</a:t>
            </a:r>
            <a:r>
              <a:rPr lang="en-US" sz="3600" dirty="0">
                <a:solidFill>
                  <a:schemeClr val="tx1">
                    <a:lumMod val="95000"/>
                    <a:lumOff val="5000"/>
                  </a:schemeClr>
                </a:solidFill>
              </a:rPr>
              <a:t> </a:t>
            </a:r>
            <a:r>
              <a:rPr lang="en-US" sz="3600" dirty="0" err="1">
                <a:solidFill>
                  <a:schemeClr val="tx1">
                    <a:lumMod val="95000"/>
                    <a:lumOff val="5000"/>
                  </a:schemeClr>
                </a:solidFill>
              </a:rPr>
              <a:t>và</a:t>
            </a:r>
            <a:r>
              <a:rPr lang="en-US" sz="3600" dirty="0">
                <a:solidFill>
                  <a:schemeClr val="tx1">
                    <a:lumMod val="95000"/>
                    <a:lumOff val="5000"/>
                  </a:schemeClr>
                </a:solidFill>
              </a:rPr>
              <a:t> con </a:t>
            </a:r>
            <a:r>
              <a:rPr lang="en-US" sz="3600" dirty="0" err="1">
                <a:solidFill>
                  <a:schemeClr val="tx1">
                    <a:lumMod val="95000"/>
                    <a:lumOff val="5000"/>
                  </a:schemeClr>
                </a:solidFill>
              </a:rPr>
              <a:t>người</a:t>
            </a:r>
            <a:endParaRPr lang="en-US" sz="3600" dirty="0">
              <a:solidFill>
                <a:schemeClr val="tx1">
                  <a:lumMod val="95000"/>
                  <a:lumOff val="5000"/>
                </a:schemeClr>
              </a:solidFill>
            </a:endParaRPr>
          </a:p>
        </p:txBody>
      </p:sp>
    </p:spTree>
    <p:extLst>
      <p:ext uri="{BB962C8B-B14F-4D97-AF65-F5344CB8AC3E}">
        <p14:creationId xmlns:p14="http://schemas.microsoft.com/office/powerpoint/2010/main" val="363934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25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ChangeArrowheads="1"/>
          </p:cNvSpPr>
          <p:nvPr/>
        </p:nvSpPr>
        <p:spPr bwMode="auto">
          <a:xfrm>
            <a:off x="325120" y="5215467"/>
            <a:ext cx="4470400" cy="1937173"/>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30" tIns="48765" rIns="97530" bIns="48765"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vi-VN" sz="3000" b="1" dirty="0" err="1">
                <a:solidFill>
                  <a:srgbClr val="0000FF"/>
                </a:solidFill>
                <a:latin typeface="Times New Roman" pitchFamily="18" charset="0"/>
              </a:rPr>
              <a:t>Tảo</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có</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thể</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sống</a:t>
            </a:r>
            <a:r>
              <a:rPr lang="en-US" altLang="vi-VN" sz="3000" b="1" dirty="0">
                <a:solidFill>
                  <a:srgbClr val="0000FF"/>
                </a:solidFill>
                <a:latin typeface="Times New Roman" pitchFamily="18" charset="0"/>
              </a:rPr>
              <a:t> ở </a:t>
            </a:r>
            <a:r>
              <a:rPr lang="en-US" altLang="vi-VN" sz="3000" b="1" dirty="0" err="1">
                <a:solidFill>
                  <a:srgbClr val="0000FF"/>
                </a:solidFill>
                <a:latin typeface="Times New Roman" pitchFamily="18" charset="0"/>
              </a:rPr>
              <a:t>mọi</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nơi</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và</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hấp</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thụ</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rất</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nhiều</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khí</a:t>
            </a:r>
            <a:r>
              <a:rPr lang="en-US" altLang="vi-VN" sz="3000" b="1" dirty="0">
                <a:solidFill>
                  <a:srgbClr val="0000FF"/>
                </a:solidFill>
                <a:latin typeface="Times New Roman" pitchFamily="18" charset="0"/>
              </a:rPr>
              <a:t> CO</a:t>
            </a:r>
            <a:r>
              <a:rPr lang="en-US" altLang="vi-VN" sz="3000" b="1" baseline="-25000" dirty="0">
                <a:solidFill>
                  <a:srgbClr val="0000FF"/>
                </a:solidFill>
                <a:latin typeface="Times New Roman" pitchFamily="18" charset="0"/>
              </a:rPr>
              <a:t>2</a:t>
            </a:r>
            <a:r>
              <a:rPr lang="en-US" altLang="vi-VN" sz="3000" b="1" dirty="0">
                <a:solidFill>
                  <a:srgbClr val="0000FF"/>
                </a:solidFill>
                <a:latin typeface="Times New Roman" pitchFamily="18" charset="0"/>
              </a:rPr>
              <a:t>, </a:t>
            </a:r>
            <a:r>
              <a:rPr lang="en-US" altLang="vi-VN" sz="3000" b="1" i="1" u="sng" dirty="0" err="1">
                <a:solidFill>
                  <a:srgbClr val="0000FF"/>
                </a:solidFill>
                <a:latin typeface="Times New Roman" pitchFamily="18" charset="0"/>
              </a:rPr>
              <a:t>cung</a:t>
            </a:r>
            <a:r>
              <a:rPr lang="en-US" altLang="vi-VN" sz="3000" b="1" i="1" u="sng" dirty="0">
                <a:solidFill>
                  <a:srgbClr val="0000FF"/>
                </a:solidFill>
                <a:latin typeface="Times New Roman" pitchFamily="18" charset="0"/>
              </a:rPr>
              <a:t> </a:t>
            </a:r>
            <a:r>
              <a:rPr lang="en-US" altLang="vi-VN" sz="3000" b="1" i="1" u="sng" dirty="0" err="1">
                <a:solidFill>
                  <a:srgbClr val="0000FF"/>
                </a:solidFill>
                <a:latin typeface="Times New Roman" pitchFamily="18" charset="0"/>
              </a:rPr>
              <a:t>cấp</a:t>
            </a:r>
            <a:r>
              <a:rPr lang="en-US" altLang="vi-VN" sz="3000" b="1" i="1" u="sng" dirty="0">
                <a:solidFill>
                  <a:srgbClr val="0000FF"/>
                </a:solidFill>
                <a:latin typeface="Times New Roman" pitchFamily="18" charset="0"/>
              </a:rPr>
              <a:t> O</a:t>
            </a:r>
            <a:r>
              <a:rPr lang="en-US" altLang="vi-VN" sz="3000" b="1" i="1" u="sng" baseline="-25000" dirty="0">
                <a:solidFill>
                  <a:srgbClr val="0000FF"/>
                </a:solidFill>
                <a:latin typeface="Times New Roman" pitchFamily="18" charset="0"/>
              </a:rPr>
              <a:t>2</a:t>
            </a:r>
            <a:r>
              <a:rPr lang="en-US" altLang="vi-VN" sz="3000" b="1" i="1" u="sng" dirty="0">
                <a:solidFill>
                  <a:srgbClr val="0000FF"/>
                </a:solidFill>
                <a:latin typeface="Times New Roman" pitchFamily="18" charset="0"/>
              </a:rPr>
              <a:t> </a:t>
            </a:r>
            <a:r>
              <a:rPr lang="en-US" altLang="vi-VN" sz="3000" b="1" i="1" u="sng" dirty="0" err="1">
                <a:solidFill>
                  <a:srgbClr val="0000FF"/>
                </a:solidFill>
                <a:latin typeface="Times New Roman" pitchFamily="18" charset="0"/>
              </a:rPr>
              <a:t>cho</a:t>
            </a:r>
            <a:r>
              <a:rPr lang="en-US" altLang="vi-VN" sz="3000" b="1" i="1" u="sng" dirty="0">
                <a:solidFill>
                  <a:srgbClr val="0000FF"/>
                </a:solidFill>
                <a:latin typeface="Times New Roman" pitchFamily="18" charset="0"/>
              </a:rPr>
              <a:t> </a:t>
            </a:r>
            <a:r>
              <a:rPr lang="en-US" altLang="vi-VN" sz="3000" b="1" i="1" u="sng" dirty="0" err="1">
                <a:solidFill>
                  <a:srgbClr val="0000FF"/>
                </a:solidFill>
                <a:latin typeface="Times New Roman" pitchFamily="18" charset="0"/>
              </a:rPr>
              <a:t>các</a:t>
            </a:r>
            <a:r>
              <a:rPr lang="en-US" altLang="vi-VN" sz="3000" b="1" i="1" u="sng" dirty="0">
                <a:solidFill>
                  <a:srgbClr val="0000FF"/>
                </a:solidFill>
                <a:latin typeface="Times New Roman" pitchFamily="18" charset="0"/>
              </a:rPr>
              <a:t> </a:t>
            </a:r>
            <a:r>
              <a:rPr lang="en-US" altLang="vi-VN" sz="3000" b="1" i="1" u="sng" dirty="0" err="1">
                <a:solidFill>
                  <a:srgbClr val="0000FF"/>
                </a:solidFill>
                <a:latin typeface="Times New Roman" pitchFamily="18" charset="0"/>
              </a:rPr>
              <a:t>sinh</a:t>
            </a:r>
            <a:r>
              <a:rPr lang="en-US" altLang="vi-VN" sz="3000" b="1" i="1" u="sng" dirty="0">
                <a:solidFill>
                  <a:srgbClr val="0000FF"/>
                </a:solidFill>
                <a:latin typeface="Times New Roman" pitchFamily="18" charset="0"/>
              </a:rPr>
              <a:t> </a:t>
            </a:r>
            <a:r>
              <a:rPr lang="en-US" altLang="vi-VN" sz="3000" b="1" i="1" u="sng" dirty="0" err="1" smtClean="0">
                <a:solidFill>
                  <a:srgbClr val="0000FF"/>
                </a:solidFill>
                <a:latin typeface="Times New Roman" pitchFamily="18" charset="0"/>
              </a:rPr>
              <a:t>vật</a:t>
            </a:r>
            <a:r>
              <a:rPr lang="vi-VN" altLang="vi-VN" sz="3000" b="1" i="1" u="sng" dirty="0" smtClean="0">
                <a:solidFill>
                  <a:srgbClr val="0000FF"/>
                </a:solidFill>
                <a:latin typeface="Times New Roman" pitchFamily="18" charset="0"/>
              </a:rPr>
              <a:t>.</a:t>
            </a:r>
            <a:endParaRPr lang="en-US" altLang="vi-VN" sz="3000" b="1" i="1" u="sng" dirty="0">
              <a:solidFill>
                <a:srgbClr val="0000FF"/>
              </a:solidFill>
              <a:latin typeface="Times New Roman" pitchFamily="18" charset="0"/>
            </a:endParaRPr>
          </a:p>
        </p:txBody>
      </p:sp>
      <p:sp>
        <p:nvSpPr>
          <p:cNvPr id="30723" name="TextBox 13"/>
          <p:cNvSpPr txBox="1">
            <a:spLocks noChangeArrowheads="1"/>
          </p:cNvSpPr>
          <p:nvPr/>
        </p:nvSpPr>
        <p:spPr bwMode="auto">
          <a:xfrm>
            <a:off x="650240" y="243841"/>
            <a:ext cx="1869440" cy="42333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30" tIns="48765" rIns="97530" bIns="48765">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vi-VN" sz="2100" b="1">
                <a:solidFill>
                  <a:srgbClr val="0000FF"/>
                </a:solidFill>
                <a:latin typeface="Times New Roman" pitchFamily="18" charset="0"/>
              </a:rPr>
              <a:t>Vai trò có lợi:</a:t>
            </a:r>
          </a:p>
        </p:txBody>
      </p:sp>
      <p:pic>
        <p:nvPicPr>
          <p:cNvPr id="30724" name="Picture 8" descr="cá ăn t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9360" y="812800"/>
            <a:ext cx="447040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9"/>
          <p:cNvSpPr>
            <a:spLocks noChangeArrowheads="1"/>
          </p:cNvSpPr>
          <p:nvPr/>
        </p:nvSpPr>
        <p:spPr bwMode="auto">
          <a:xfrm>
            <a:off x="5201920" y="5239174"/>
            <a:ext cx="4307840" cy="1019387"/>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30" tIns="48765" rIns="97530" bIns="48765"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vi-VN" sz="3000" b="1" dirty="0" err="1">
                <a:solidFill>
                  <a:srgbClr val="0000FF"/>
                </a:solidFill>
                <a:latin typeface="Times New Roman" pitchFamily="18" charset="0"/>
              </a:rPr>
              <a:t>Tảo</a:t>
            </a:r>
            <a:r>
              <a:rPr lang="en-US" altLang="vi-VN" sz="3000" b="1" dirty="0">
                <a:solidFill>
                  <a:srgbClr val="0000FF"/>
                </a:solidFill>
                <a:latin typeface="Times New Roman" pitchFamily="18" charset="0"/>
              </a:rPr>
              <a:t> </a:t>
            </a:r>
            <a:r>
              <a:rPr lang="en-US" altLang="vi-VN" sz="3000" b="1" i="1" dirty="0" err="1">
                <a:solidFill>
                  <a:srgbClr val="0000FF"/>
                </a:solidFill>
                <a:latin typeface="Times New Roman" pitchFamily="18" charset="0"/>
              </a:rPr>
              <a:t>làm</a:t>
            </a:r>
            <a:r>
              <a:rPr lang="en-US" altLang="vi-VN" sz="3000" b="1" i="1" dirty="0">
                <a:solidFill>
                  <a:srgbClr val="0000FF"/>
                </a:solidFill>
                <a:latin typeface="Times New Roman" pitchFamily="18" charset="0"/>
              </a:rPr>
              <a:t> </a:t>
            </a:r>
            <a:r>
              <a:rPr lang="en-US" altLang="vi-VN" sz="3000" b="1" i="1" dirty="0" err="1">
                <a:solidFill>
                  <a:srgbClr val="0000FF"/>
                </a:solidFill>
                <a:latin typeface="Times New Roman" pitchFamily="18" charset="0"/>
              </a:rPr>
              <a:t>thức</a:t>
            </a:r>
            <a:r>
              <a:rPr lang="en-US" altLang="vi-VN" sz="3000" b="1" i="1" dirty="0">
                <a:solidFill>
                  <a:srgbClr val="0000FF"/>
                </a:solidFill>
                <a:latin typeface="Times New Roman" pitchFamily="18" charset="0"/>
              </a:rPr>
              <a:t> </a:t>
            </a:r>
            <a:r>
              <a:rPr lang="en-US" altLang="vi-VN" sz="3000" b="1" i="1" dirty="0" err="1">
                <a:solidFill>
                  <a:srgbClr val="0000FF"/>
                </a:solidFill>
                <a:latin typeface="Times New Roman" pitchFamily="18" charset="0"/>
              </a:rPr>
              <a:t>ăn</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cho</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một</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số</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loài</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thủy</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sinh</a:t>
            </a:r>
            <a:r>
              <a:rPr lang="en-US" altLang="vi-VN" sz="3000" b="1" dirty="0">
                <a:solidFill>
                  <a:srgbClr val="0000FF"/>
                </a:solidFill>
                <a:latin typeface="Times New Roman" pitchFamily="18" charset="0"/>
              </a:rPr>
              <a:t>.</a:t>
            </a:r>
          </a:p>
        </p:txBody>
      </p:sp>
      <p:pic>
        <p:nvPicPr>
          <p:cNvPr id="3072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1" y="812800"/>
            <a:ext cx="446024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752383"/>
      </p:ext>
    </p:extLst>
  </p:cSld>
  <p:clrMapOvr>
    <a:masterClrMapping/>
  </p:clrMapOvr>
  <p:transition spd="slow">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8001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852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762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0" y="3576935"/>
            <a:ext cx="403860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Canh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biển</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1" y="62346"/>
            <a:ext cx="5126181" cy="358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3505200"/>
            <a:ext cx="43434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Kimpak</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4038600"/>
            <a:ext cx="6477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4715470"/>
            <a:ext cx="1219200" cy="1200329"/>
          </a:xfrm>
          <a:prstGeom prst="rect">
            <a:avLst/>
          </a:prstGeom>
          <a:solidFill>
            <a:schemeClr val="accent5">
              <a:lumMod val="40000"/>
              <a:lumOff val="60000"/>
            </a:schemeClr>
          </a:solid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SALAT</a:t>
            </a:r>
          </a:p>
          <a:p>
            <a:pPr algn="ctr"/>
            <a:r>
              <a:rPr lang="en-US" sz="2400" b="1" dirty="0" err="1" smtClean="0">
                <a:solidFill>
                  <a:srgbClr val="FF0000"/>
                </a:solidFill>
                <a:latin typeface="Times New Roman" panose="02020603050405020304" pitchFamily="18" charset="0"/>
                <a:cs typeface="Times New Roman" panose="02020603050405020304" pitchFamily="18" charset="0"/>
              </a:rPr>
              <a: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nho</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074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CỦA NGUYÊN SINH VẬT</a:t>
            </a:r>
          </a:p>
        </p:txBody>
      </p:sp>
      <p:pic>
        <p:nvPicPr>
          <p:cNvPr id="5122" name="Picture 2" descr="Tảo xoắn Spirulina Nhật Bản - TẢO LỤC - TẢO VÀNG EX DIC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764" y="1578372"/>
            <a:ext cx="3429000" cy="244637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Cách uống tảo xoắn Nhật Bản cho từng đối tượng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343400"/>
            <a:ext cx="4191000" cy="2727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65317" y="924580"/>
            <a:ext cx="3366627" cy="523220"/>
          </a:xfrm>
          <a:prstGeom prst="rect">
            <a:avLst/>
          </a:prstGeom>
        </p:spPr>
        <p:txBody>
          <a:bodyPr wrap="none">
            <a:spAutoFit/>
          </a:bodyPr>
          <a:lstStyle/>
          <a:p>
            <a:r>
              <a:rPr lang="en-US" sz="2800" dirty="0" err="1">
                <a:solidFill>
                  <a:srgbClr val="333333"/>
                </a:solidFill>
                <a:latin typeface="Helvetica" panose="020B0604020202020204" pitchFamily="34" charset="0"/>
              </a:rPr>
              <a:t>Tảo</a:t>
            </a:r>
            <a:r>
              <a:rPr lang="en-US" sz="2800" dirty="0">
                <a:solidFill>
                  <a:srgbClr val="333333"/>
                </a:solidFill>
                <a:latin typeface="Helvetica" panose="020B0604020202020204" pitchFamily="34" charset="0"/>
              </a:rPr>
              <a:t> </a:t>
            </a:r>
            <a:r>
              <a:rPr lang="en-US" sz="2800" dirty="0" err="1">
                <a:solidFill>
                  <a:srgbClr val="333333"/>
                </a:solidFill>
                <a:latin typeface="Helvetica" panose="020B0604020202020204" pitchFamily="34" charset="0"/>
              </a:rPr>
              <a:t>xoắn</a:t>
            </a:r>
            <a:r>
              <a:rPr lang="en-US" sz="2800" dirty="0">
                <a:solidFill>
                  <a:srgbClr val="333333"/>
                </a:solidFill>
                <a:latin typeface="Helvetica" panose="020B0604020202020204" pitchFamily="34" charset="0"/>
              </a:rPr>
              <a:t> (spirulina)</a:t>
            </a:r>
            <a:endParaRPr lang="en-US" sz="2800" b="0" i="0" dirty="0">
              <a:solidFill>
                <a:srgbClr val="333333"/>
              </a:solidFill>
              <a:effectLst/>
              <a:latin typeface="Helvetica" panose="020B060402020202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78372"/>
            <a:ext cx="4800600" cy="244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614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76200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14456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655321" y="4226560"/>
            <a:ext cx="8199120" cy="2856654"/>
          </a:xfrm>
          <a:prstGeom prst="rect">
            <a:avLst/>
          </a:prstGeom>
          <a:solidFill>
            <a:schemeClr val="bg1"/>
          </a:solidFill>
          <a:ln w="9525">
            <a:solidFill>
              <a:srgbClr val="FF3300"/>
            </a:solidFill>
            <a:miter lim="800000"/>
            <a:headEnd/>
            <a:tailEnd/>
          </a:ln>
        </p:spPr>
        <p:txBody>
          <a:bodyPr lIns="97530" tIns="48765" rIns="97530" bIns="48765">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vi-VN" sz="3000" dirty="0" err="1">
                <a:solidFill>
                  <a:srgbClr val="0000FF"/>
                </a:solidFill>
                <a:latin typeface="Times New Roman" pitchFamily="18" charset="0"/>
              </a:rPr>
              <a:t>Thuốc</a:t>
            </a:r>
            <a:r>
              <a:rPr lang="en-US" altLang="vi-VN" sz="3000" dirty="0">
                <a:solidFill>
                  <a:srgbClr val="0000FF"/>
                </a:solidFill>
                <a:latin typeface="Times New Roman" pitchFamily="18" charset="0"/>
              </a:rPr>
              <a:t> </a:t>
            </a:r>
            <a:r>
              <a:rPr lang="en-US" altLang="vi-VN" sz="3000" dirty="0" err="1">
                <a:solidFill>
                  <a:srgbClr val="0000FF"/>
                </a:solidFill>
                <a:latin typeface="Times New Roman" pitchFamily="18" charset="0"/>
              </a:rPr>
              <a:t>tạo</a:t>
            </a:r>
            <a:r>
              <a:rPr lang="en-US" altLang="vi-VN" sz="3000" dirty="0">
                <a:solidFill>
                  <a:srgbClr val="0000FF"/>
                </a:solidFill>
                <a:latin typeface="Times New Roman" pitchFamily="18" charset="0"/>
              </a:rPr>
              <a:t> </a:t>
            </a:r>
            <a:r>
              <a:rPr lang="en-US" altLang="vi-VN" sz="3000" dirty="0" err="1">
                <a:solidFill>
                  <a:srgbClr val="0000FF"/>
                </a:solidFill>
                <a:latin typeface="Times New Roman" pitchFamily="18" charset="0"/>
              </a:rPr>
              <a:t>ra</a:t>
            </a:r>
            <a:r>
              <a:rPr lang="en-US" altLang="vi-VN" sz="3000" dirty="0">
                <a:solidFill>
                  <a:srgbClr val="0000FF"/>
                </a:solidFill>
                <a:latin typeface="Times New Roman" pitchFamily="18" charset="0"/>
              </a:rPr>
              <a:t> </a:t>
            </a:r>
            <a:r>
              <a:rPr lang="en-US" altLang="vi-VN" sz="3000" dirty="0" err="1">
                <a:solidFill>
                  <a:srgbClr val="0000FF"/>
                </a:solidFill>
                <a:latin typeface="Times New Roman" pitchFamily="18" charset="0"/>
              </a:rPr>
              <a:t>từ</a:t>
            </a:r>
            <a:r>
              <a:rPr lang="en-US" altLang="vi-VN" sz="3000" dirty="0">
                <a:solidFill>
                  <a:srgbClr val="0000FF"/>
                </a:solidFill>
                <a:latin typeface="Times New Roman" pitchFamily="18" charset="0"/>
              </a:rPr>
              <a:t> </a:t>
            </a:r>
            <a:r>
              <a:rPr lang="en-US" altLang="vi-VN" sz="3000" dirty="0" err="1">
                <a:solidFill>
                  <a:srgbClr val="0000FF"/>
                </a:solidFill>
                <a:latin typeface="Times New Roman" pitchFamily="18" charset="0"/>
              </a:rPr>
              <a:t>tảo</a:t>
            </a:r>
            <a:r>
              <a:rPr lang="en-US" altLang="vi-VN" sz="3000" dirty="0">
                <a:solidFill>
                  <a:srgbClr val="0000FF"/>
                </a:solidFill>
                <a:latin typeface="Times New Roman" pitchFamily="18" charset="0"/>
              </a:rPr>
              <a:t> </a:t>
            </a:r>
            <a:r>
              <a:rPr lang="en-US" altLang="vi-VN" sz="3000" dirty="0" err="1">
                <a:solidFill>
                  <a:srgbClr val="0000FF"/>
                </a:solidFill>
                <a:latin typeface="Times New Roman" pitchFamily="18" charset="0"/>
              </a:rPr>
              <a:t>xoắn</a:t>
            </a:r>
            <a:r>
              <a:rPr lang="en-US" altLang="vi-VN" sz="3000" dirty="0">
                <a:solidFill>
                  <a:srgbClr val="0000FF"/>
                </a:solidFill>
                <a:latin typeface="Times New Roman" pitchFamily="18" charset="0"/>
              </a:rPr>
              <a:t> </a:t>
            </a:r>
            <a:r>
              <a:rPr lang="en-US" altLang="vi-VN" sz="3000" b="1" dirty="0" err="1">
                <a:solidFill>
                  <a:srgbClr val="0000FF"/>
                </a:solidFill>
                <a:latin typeface="Times New Roman" pitchFamily="18" charset="0"/>
              </a:rPr>
              <a:t>chống</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lão</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hóa</a:t>
            </a:r>
            <a:r>
              <a:rPr lang="en-US" altLang="vi-VN" sz="3000" dirty="0">
                <a:solidFill>
                  <a:srgbClr val="0000FF"/>
                </a:solidFill>
                <a:latin typeface="Times New Roman" pitchFamily="18" charset="0"/>
              </a:rPr>
              <a:t>, </a:t>
            </a:r>
            <a:r>
              <a:rPr lang="en-US" altLang="vi-VN" sz="3000" b="1" dirty="0" err="1">
                <a:solidFill>
                  <a:srgbClr val="0000FF"/>
                </a:solidFill>
                <a:latin typeface="Times New Roman" pitchFamily="18" charset="0"/>
              </a:rPr>
              <a:t>chữa</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thiếu</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máu</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xốp</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xương</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điều</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trị</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bệnh</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viêm</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gan</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suy</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gan</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bệnh</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nhân</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bị</a:t>
            </a:r>
            <a:r>
              <a:rPr lang="en-US" altLang="vi-VN" sz="3000" b="1" dirty="0">
                <a:solidFill>
                  <a:srgbClr val="0000FF"/>
                </a:solidFill>
                <a:latin typeface="Times New Roman" pitchFamily="18" charset="0"/>
              </a:rPr>
              <a:t> cholesterol </a:t>
            </a:r>
            <a:r>
              <a:rPr lang="en-US" altLang="vi-VN" sz="3000" b="1" dirty="0" err="1">
                <a:solidFill>
                  <a:srgbClr val="0000FF"/>
                </a:solidFill>
                <a:latin typeface="Times New Roman" pitchFamily="18" charset="0"/>
              </a:rPr>
              <a:t>máu</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cao</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và</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viêm</a:t>
            </a:r>
            <a:r>
              <a:rPr lang="en-US" altLang="vi-VN" sz="3000" b="1" dirty="0">
                <a:solidFill>
                  <a:srgbClr val="0000FF"/>
                </a:solidFill>
                <a:latin typeface="Times New Roman" pitchFamily="18" charset="0"/>
              </a:rPr>
              <a:t> da </a:t>
            </a:r>
            <a:r>
              <a:rPr lang="en-US" altLang="vi-VN" sz="3000" b="1" dirty="0" err="1">
                <a:solidFill>
                  <a:srgbClr val="0000FF"/>
                </a:solidFill>
                <a:latin typeface="Times New Roman" pitchFamily="18" charset="0"/>
              </a:rPr>
              <a:t>lan</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tỏa</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bệnh</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tiểu</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đường</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loét</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dạ</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dày</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tá</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tràng</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và</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suy</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yếu</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hoặc</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viêm</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tụy</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bệnh</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đục</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thủy</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tinh</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thể</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và</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suy</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giảm</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thị</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lực</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bệnh</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rụng</a:t>
            </a:r>
            <a:r>
              <a:rPr lang="en-US" altLang="vi-VN" sz="3000" b="1" dirty="0">
                <a:solidFill>
                  <a:srgbClr val="0000FF"/>
                </a:solidFill>
                <a:latin typeface="Times New Roman" pitchFamily="18" charset="0"/>
              </a:rPr>
              <a:t> </a:t>
            </a:r>
            <a:r>
              <a:rPr lang="en-US" altLang="vi-VN" sz="3000" b="1" dirty="0" err="1">
                <a:solidFill>
                  <a:srgbClr val="0000FF"/>
                </a:solidFill>
                <a:latin typeface="Times New Roman" pitchFamily="18" charset="0"/>
              </a:rPr>
              <a:t>tóc</a:t>
            </a:r>
            <a:r>
              <a:rPr lang="en-US" altLang="vi-VN" sz="3000" dirty="0">
                <a:solidFill>
                  <a:srgbClr val="0000FF"/>
                </a:solidFill>
                <a:latin typeface="Times New Roman" pitchFamily="18" charset="0"/>
              </a:rPr>
              <a:t>,…. </a:t>
            </a:r>
          </a:p>
        </p:txBody>
      </p:sp>
      <p:sp>
        <p:nvSpPr>
          <p:cNvPr id="32771" name="TextBox 2"/>
          <p:cNvSpPr txBox="1">
            <a:spLocks noChangeArrowheads="1"/>
          </p:cNvSpPr>
          <p:nvPr/>
        </p:nvSpPr>
        <p:spPr bwMode="auto">
          <a:xfrm>
            <a:off x="487680" y="243840"/>
            <a:ext cx="4145280" cy="369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30" tIns="48765" rIns="97530" bIns="48765">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600">
                <a:latin typeface="Times New Roman" pitchFamily="18" charset="0"/>
                <a:cs typeface="Times New Roman" pitchFamily="18" charset="0"/>
              </a:rPr>
              <a:t>T</a:t>
            </a:r>
            <a:r>
              <a:rPr lang="vi-VN" altLang="en-US" sz="2600">
                <a:latin typeface="Times New Roman" pitchFamily="18" charset="0"/>
                <a:cs typeface="Times New Roman" pitchFamily="18" charset="0"/>
              </a:rPr>
              <a:t>ảo xoắn Spirulina là một trong những thực phẩm bổ sung dinh dưỡng tốt nhất và được yêu chuộng nhất hiện nay, tảo xoắn được tổ chức WHO – Tổ chức Y tế thế giới đánh giá là “thực phẩm tự nhiên tốt nhất cho sức khỏe người thế kỷ 21</a:t>
            </a:r>
            <a:endParaRPr lang="en-US" altLang="en-US" sz="2600">
              <a:latin typeface="Times New Roman" pitchFamily="18" charset="0"/>
              <a:cs typeface="Times New Roman" pitchFamily="18" charset="0"/>
            </a:endParaRPr>
          </a:p>
        </p:txBody>
      </p:sp>
      <p:pic>
        <p:nvPicPr>
          <p:cNvPr id="3277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4880" y="338667"/>
            <a:ext cx="3835401" cy="364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535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283956" y="-277352"/>
            <a:ext cx="2333791" cy="7842860"/>
          </a:xfrm>
          <a:prstGeom prst="rect">
            <a:avLst/>
          </a:prstGeom>
          <a:solidFill>
            <a:srgbClr val="F8F8F3"/>
          </a:solidFill>
        </p:spPr>
      </p:sp>
      <p:grpSp>
        <p:nvGrpSpPr>
          <p:cNvPr id="4" name="Group 4"/>
          <p:cNvGrpSpPr/>
          <p:nvPr/>
        </p:nvGrpSpPr>
        <p:grpSpPr>
          <a:xfrm>
            <a:off x="2803763" y="742472"/>
            <a:ext cx="6218317" cy="5830255"/>
            <a:chOff x="0" y="0"/>
            <a:chExt cx="23850046" cy="22361656"/>
          </a:xfrm>
        </p:grpSpPr>
        <p:sp>
          <p:nvSpPr>
            <p:cNvPr id="5" name="Freeform 5"/>
            <p:cNvSpPr/>
            <p:nvPr/>
          </p:nvSpPr>
          <p:spPr>
            <a:xfrm>
              <a:off x="0" y="0"/>
              <a:ext cx="23850045" cy="22361657"/>
            </a:xfrm>
            <a:custGeom>
              <a:avLst/>
              <a:gdLst/>
              <a:ahLst/>
              <a:cxnLst/>
              <a:rect l="l" t="t" r="r" b="b"/>
              <a:pathLst>
                <a:path w="23850045" h="22361657">
                  <a:moveTo>
                    <a:pt x="0" y="0"/>
                  </a:moveTo>
                  <a:lnTo>
                    <a:pt x="0" y="22361657"/>
                  </a:lnTo>
                  <a:lnTo>
                    <a:pt x="23850045" y="22361657"/>
                  </a:lnTo>
                  <a:lnTo>
                    <a:pt x="23850045" y="0"/>
                  </a:lnTo>
                  <a:lnTo>
                    <a:pt x="0" y="0"/>
                  </a:lnTo>
                  <a:close/>
                  <a:moveTo>
                    <a:pt x="23789086" y="22300696"/>
                  </a:moveTo>
                  <a:lnTo>
                    <a:pt x="59690" y="22300696"/>
                  </a:lnTo>
                  <a:lnTo>
                    <a:pt x="59690" y="59690"/>
                  </a:lnTo>
                  <a:lnTo>
                    <a:pt x="23789086" y="59690"/>
                  </a:lnTo>
                  <a:lnTo>
                    <a:pt x="23789086" y="22300696"/>
                  </a:lnTo>
                  <a:close/>
                </a:path>
              </a:pathLst>
            </a:custGeom>
            <a:solidFill>
              <a:srgbClr val="F8F8F3"/>
            </a:solidFill>
          </p:spPr>
        </p:sp>
      </p:grpSp>
      <p:sp>
        <p:nvSpPr>
          <p:cNvPr id="6" name="TextBox 6"/>
          <p:cNvSpPr txBox="1"/>
          <p:nvPr/>
        </p:nvSpPr>
        <p:spPr>
          <a:xfrm>
            <a:off x="887058" y="0"/>
            <a:ext cx="8561742" cy="2000548"/>
          </a:xfrm>
          <a:prstGeom prst="rect">
            <a:avLst/>
          </a:prstGeom>
          <a:solidFill>
            <a:schemeClr val="bg1"/>
          </a:solidFill>
          <a:ln>
            <a:solidFill>
              <a:srgbClr val="002060"/>
            </a:solidFill>
          </a:ln>
        </p:spPr>
        <p:txBody>
          <a:bodyPr wrap="square" lIns="0" tIns="0" rIns="0" bIns="0" rtlCol="0" anchor="t">
            <a:spAutoFit/>
          </a:bodyPr>
          <a:lstStyle/>
          <a:p>
            <a:pPr algn="ctr">
              <a:lnSpc>
                <a:spcPts val="5240"/>
              </a:lnSpc>
            </a:pPr>
            <a:r>
              <a:rPr lang="en-US" sz="4000" b="1" spc="116" dirty="0" err="1" smtClean="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rPr>
              <a:t>Tiết</a:t>
            </a:r>
            <a:r>
              <a:rPr lang="en-US" sz="4000" b="1" spc="116" dirty="0" smtClean="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rPr>
              <a:t> 66/ S32</a:t>
            </a:r>
          </a:p>
          <a:p>
            <a:pPr algn="ctr">
              <a:lnSpc>
                <a:spcPts val="5240"/>
              </a:lnSpc>
            </a:pPr>
            <a:r>
              <a:rPr lang="en-US" sz="4000" b="1" spc="116" dirty="0" err="1" smtClean="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rPr>
              <a:t>Tiết</a:t>
            </a:r>
            <a:r>
              <a:rPr lang="en-US" sz="4000" b="1" spc="116" dirty="0" smtClean="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rPr>
              <a:t> 69/ S33</a:t>
            </a:r>
          </a:p>
          <a:p>
            <a:pPr algn="ctr">
              <a:lnSpc>
                <a:spcPts val="5240"/>
              </a:lnSpc>
            </a:pPr>
            <a:r>
              <a:rPr lang="en-US" sz="4000" b="1" spc="116" dirty="0" smtClean="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rPr>
              <a:t>BÀI 30.  NGUYÊN </a:t>
            </a:r>
            <a:r>
              <a:rPr lang="en-US" sz="4000" b="1" spc="116"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rPr>
              <a:t>SINH VẬT</a:t>
            </a:r>
          </a:p>
        </p:txBody>
      </p:sp>
      <p:sp>
        <p:nvSpPr>
          <p:cNvPr id="7" name="TextBox 7"/>
          <p:cNvSpPr txBox="1"/>
          <p:nvPr/>
        </p:nvSpPr>
        <p:spPr>
          <a:xfrm rot="-5400000">
            <a:off x="-1310504" y="4200170"/>
            <a:ext cx="4395124" cy="371897"/>
          </a:xfrm>
          <a:prstGeom prst="rect">
            <a:avLst/>
          </a:prstGeom>
        </p:spPr>
        <p:txBody>
          <a:bodyPr lIns="0" tIns="0" rIns="0" bIns="0" rtlCol="0" anchor="t">
            <a:spAutoFit/>
          </a:bodyPr>
          <a:lstStyle/>
          <a:p>
            <a:pPr>
              <a:lnSpc>
                <a:spcPts val="2879"/>
              </a:lnSpc>
            </a:pPr>
            <a:r>
              <a:rPr lang="en-US" sz="2400" spc="177" dirty="0">
                <a:solidFill>
                  <a:srgbClr val="90BEAB"/>
                </a:solidFill>
                <a:latin typeface="Montserrat Classic Bold"/>
              </a:rPr>
              <a:t>NGUYÊN SINH VẬT</a:t>
            </a:r>
          </a:p>
        </p:txBody>
      </p:sp>
      <p:pic>
        <p:nvPicPr>
          <p:cNvPr id="3" name="Picture 2"/>
          <p:cNvPicPr>
            <a:picLocks noChangeAspect="1"/>
          </p:cNvPicPr>
          <p:nvPr/>
        </p:nvPicPr>
        <p:blipFill>
          <a:blip r:embed="rId2"/>
          <a:stretch>
            <a:fillRect/>
          </a:stretch>
        </p:blipFill>
        <p:spPr>
          <a:xfrm>
            <a:off x="2803762" y="2860662"/>
            <a:ext cx="6218317" cy="1525456"/>
          </a:xfrm>
          <a:prstGeom prst="rect">
            <a:avLst/>
          </a:prstGeom>
        </p:spPr>
      </p:pic>
      <p:pic>
        <p:nvPicPr>
          <p:cNvPr id="9" name="Picture 8"/>
          <p:cNvPicPr>
            <a:picLocks noChangeAspect="1"/>
          </p:cNvPicPr>
          <p:nvPr/>
        </p:nvPicPr>
        <p:blipFill>
          <a:blip r:embed="rId3"/>
          <a:stretch>
            <a:fillRect/>
          </a:stretch>
        </p:blipFill>
        <p:spPr>
          <a:xfrm>
            <a:off x="2803762" y="4644306"/>
            <a:ext cx="6218317" cy="155729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CỦA NGUYÊN SINH VẬT</a:t>
            </a:r>
          </a:p>
        </p:txBody>
      </p:sp>
      <p:pic>
        <p:nvPicPr>
          <p:cNvPr id="5122" name="Picture 2" descr="Tảo xoắn Spirulina Nhật Bản - TẢO LỤC - TẢO VÀNG EX DIC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747344"/>
            <a:ext cx="3429000" cy="244637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Cách uống tảo xoắn Nhật Bản cho từng đối tượng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04" y="4038600"/>
            <a:ext cx="3224658" cy="2727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65317" y="924580"/>
            <a:ext cx="3366627" cy="523220"/>
          </a:xfrm>
          <a:prstGeom prst="rect">
            <a:avLst/>
          </a:prstGeom>
        </p:spPr>
        <p:txBody>
          <a:bodyPr wrap="none">
            <a:spAutoFit/>
          </a:bodyPr>
          <a:lstStyle/>
          <a:p>
            <a:r>
              <a:rPr lang="en-US" sz="2800" dirty="0" err="1">
                <a:solidFill>
                  <a:srgbClr val="333333"/>
                </a:solidFill>
                <a:latin typeface="Helvetica" panose="020B0604020202020204" pitchFamily="34" charset="0"/>
              </a:rPr>
              <a:t>Tảo</a:t>
            </a:r>
            <a:r>
              <a:rPr lang="en-US" sz="2800" dirty="0">
                <a:solidFill>
                  <a:srgbClr val="333333"/>
                </a:solidFill>
                <a:latin typeface="Helvetica" panose="020B0604020202020204" pitchFamily="34" charset="0"/>
              </a:rPr>
              <a:t> </a:t>
            </a:r>
            <a:r>
              <a:rPr lang="en-US" sz="2800" dirty="0" err="1">
                <a:solidFill>
                  <a:srgbClr val="333333"/>
                </a:solidFill>
                <a:latin typeface="Helvetica" panose="020B0604020202020204" pitchFamily="34" charset="0"/>
              </a:rPr>
              <a:t>xoắn</a:t>
            </a:r>
            <a:r>
              <a:rPr lang="en-US" sz="2800" dirty="0">
                <a:solidFill>
                  <a:srgbClr val="333333"/>
                </a:solidFill>
                <a:latin typeface="Helvetica" panose="020B0604020202020204" pitchFamily="34" charset="0"/>
              </a:rPr>
              <a:t> (spirulina)</a:t>
            </a:r>
            <a:endParaRPr lang="en-US" sz="2800" b="0" i="0" dirty="0">
              <a:solidFill>
                <a:srgbClr val="333333"/>
              </a:solidFill>
              <a:effectLst/>
              <a:latin typeface="Helvetica" panose="020B0604020202020204" pitchFamily="34" charset="0"/>
            </a:endParaRPr>
          </a:p>
        </p:txBody>
      </p:sp>
      <p:sp>
        <p:nvSpPr>
          <p:cNvPr id="3" name="TextBox 2"/>
          <p:cNvSpPr txBox="1"/>
          <p:nvPr/>
        </p:nvSpPr>
        <p:spPr>
          <a:xfrm>
            <a:off x="533400" y="2484328"/>
            <a:ext cx="5092262" cy="3108543"/>
          </a:xfrm>
          <a:prstGeom prst="rect">
            <a:avLst/>
          </a:prstGeom>
          <a:solidFill>
            <a:srgbClr val="FFFF99"/>
          </a:solidFill>
        </p:spPr>
        <p:txBody>
          <a:bodyPr wrap="square" rtlCol="0">
            <a:spAutoFit/>
          </a:bodyPr>
          <a:lstStyle/>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oxy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viêm</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Cholesteron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6466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pic>
        <p:nvPicPr>
          <p:cNvPr id="1028" name="Picture 4" descr="Tảo Spirulina dạng bột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95400"/>
            <a:ext cx="2438399" cy="220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7800" y="76200"/>
            <a:ext cx="7086600" cy="523220"/>
          </a:xfrm>
          <a:prstGeom prst="rect">
            <a:avLst/>
          </a:prstGeom>
        </p:spPr>
        <p:txBody>
          <a:bodyPr wrap="square">
            <a:spAutoFit/>
          </a:bodyPr>
          <a:lstStyle/>
          <a:p>
            <a:r>
              <a:rPr lang="en-US" sz="2800" b="1" dirty="0">
                <a:solidFill>
                  <a:srgbClr val="FF0000"/>
                </a:solidFill>
                <a:latin typeface="Helvetica" panose="020B0604020202020204" pitchFamily="34" charset="0"/>
              </a:rPr>
              <a:t>PHA CHẾ “TRÀ SỮA” TỪ TẢO </a:t>
            </a:r>
            <a:r>
              <a:rPr lang="en-US" sz="2800" b="1" dirty="0" smtClean="0">
                <a:solidFill>
                  <a:srgbClr val="FF0000"/>
                </a:solidFill>
                <a:latin typeface="Helvetica" panose="020B0604020202020204" pitchFamily="34" charset="0"/>
              </a:rPr>
              <a:t>XOẮN</a:t>
            </a:r>
            <a:endParaRPr lang="en-US" sz="2800" b="1" dirty="0">
              <a:solidFill>
                <a:srgbClr val="FF0000"/>
              </a:solidFill>
              <a:latin typeface="Helvetica" panose="020B0604020202020204" pitchFamily="34" charset="0"/>
            </a:endParaRPr>
          </a:p>
        </p:txBody>
      </p:sp>
      <p:sp>
        <p:nvSpPr>
          <p:cNvPr id="6" name="TextBox 5"/>
          <p:cNvSpPr txBox="1"/>
          <p:nvPr/>
        </p:nvSpPr>
        <p:spPr>
          <a:xfrm>
            <a:off x="3733800" y="838200"/>
            <a:ext cx="5638800" cy="2677656"/>
          </a:xfrm>
          <a:prstGeom prst="rect">
            <a:avLst/>
          </a:prstGeom>
          <a:solidFill>
            <a:schemeClr val="accent5">
              <a:lumMod val="40000"/>
              <a:lumOff val="60000"/>
            </a:schemeClr>
          </a:solidFill>
        </p:spPr>
        <p:txBody>
          <a:bodyPr wrap="square" rtlCol="0">
            <a:spAutoFit/>
          </a:bodyPr>
          <a:lstStyle/>
          <a:p>
            <a:r>
              <a:rPr lang="en-US" sz="2800" dirty="0" smtClean="0">
                <a:solidFill>
                  <a:srgbClr val="FF0000"/>
                </a:solidFill>
              </a:rPr>
              <a:t>- B1</a:t>
            </a:r>
            <a:r>
              <a:rPr lang="en-US" sz="2800" dirty="0"/>
              <a:t>. </a:t>
            </a:r>
            <a:r>
              <a:rPr lang="en-US" sz="2800" dirty="0" err="1"/>
              <a:t>Lấy</a:t>
            </a:r>
            <a:r>
              <a:rPr lang="en-US" sz="2800" dirty="0"/>
              <a:t> 2 </a:t>
            </a:r>
            <a:r>
              <a:rPr lang="en-US" sz="2800" dirty="0" err="1"/>
              <a:t>thìa</a:t>
            </a:r>
            <a:r>
              <a:rPr lang="en-US" sz="2800" dirty="0"/>
              <a:t> </a:t>
            </a:r>
            <a:r>
              <a:rPr lang="en-US" sz="2800" dirty="0" err="1"/>
              <a:t>bột</a:t>
            </a:r>
            <a:r>
              <a:rPr lang="en-US" sz="2800" dirty="0"/>
              <a:t> </a:t>
            </a:r>
            <a:r>
              <a:rPr lang="en-US" sz="2800" dirty="0" err="1"/>
              <a:t>cho</a:t>
            </a:r>
            <a:r>
              <a:rPr lang="en-US" sz="2800" dirty="0"/>
              <a:t> </a:t>
            </a:r>
            <a:r>
              <a:rPr lang="en-US" sz="2800" dirty="0" err="1"/>
              <a:t>vào</a:t>
            </a:r>
            <a:r>
              <a:rPr lang="en-US" sz="2800" dirty="0"/>
              <a:t> </a:t>
            </a:r>
            <a:r>
              <a:rPr lang="en-US" sz="2800" dirty="0" err="1"/>
              <a:t>cốc</a:t>
            </a:r>
            <a:r>
              <a:rPr lang="en-US" sz="2800" dirty="0"/>
              <a:t> </a:t>
            </a:r>
            <a:r>
              <a:rPr lang="en-US" sz="2800" dirty="0" err="1"/>
              <a:t>nước</a:t>
            </a:r>
            <a:r>
              <a:rPr lang="en-US" sz="2800" dirty="0"/>
              <a:t> </a:t>
            </a:r>
            <a:r>
              <a:rPr lang="en-US" sz="2800" dirty="0" err="1"/>
              <a:t>ấm</a:t>
            </a:r>
            <a:r>
              <a:rPr lang="en-US" sz="2800" dirty="0"/>
              <a:t>. Sau </a:t>
            </a:r>
            <a:r>
              <a:rPr lang="en-US" sz="2800" dirty="0" err="1"/>
              <a:t>đó</a:t>
            </a:r>
            <a:r>
              <a:rPr lang="en-US" sz="2800" dirty="0"/>
              <a:t> </a:t>
            </a:r>
            <a:r>
              <a:rPr lang="en-US" sz="2800" dirty="0" err="1"/>
              <a:t>khuấy</a:t>
            </a:r>
            <a:r>
              <a:rPr lang="en-US" sz="2800" dirty="0"/>
              <a:t> </a:t>
            </a:r>
            <a:r>
              <a:rPr lang="en-US" sz="2800" dirty="0" err="1"/>
              <a:t>lên</a:t>
            </a:r>
            <a:r>
              <a:rPr lang="en-US" sz="2800" dirty="0" smtClean="0"/>
              <a:t>.</a:t>
            </a:r>
            <a:endParaRPr lang="en-US" sz="2800" dirty="0"/>
          </a:p>
          <a:p>
            <a:r>
              <a:rPr lang="en-US" sz="2800" dirty="0" smtClean="0">
                <a:solidFill>
                  <a:srgbClr val="FF0000"/>
                </a:solidFill>
              </a:rPr>
              <a:t>- B2</a:t>
            </a:r>
            <a:r>
              <a:rPr lang="en-US" sz="2800" dirty="0"/>
              <a:t>. Cho </a:t>
            </a:r>
            <a:r>
              <a:rPr lang="en-US" sz="2800" dirty="0" err="1"/>
              <a:t>thêm</a:t>
            </a:r>
            <a:r>
              <a:rPr lang="en-US" sz="2800" dirty="0"/>
              <a:t> </a:t>
            </a:r>
            <a:r>
              <a:rPr lang="en-US" sz="2800" dirty="0" err="1"/>
              <a:t>sữa</a:t>
            </a:r>
            <a:r>
              <a:rPr lang="en-US" sz="2800" dirty="0"/>
              <a:t> </a:t>
            </a:r>
            <a:r>
              <a:rPr lang="en-US" sz="2800" dirty="0" err="1"/>
              <a:t>tươi</a:t>
            </a:r>
            <a:r>
              <a:rPr lang="en-US" sz="2800" dirty="0"/>
              <a:t>/</a:t>
            </a:r>
            <a:r>
              <a:rPr lang="en-US" sz="2800" dirty="0" err="1"/>
              <a:t>sữa</a:t>
            </a:r>
            <a:r>
              <a:rPr lang="en-US" sz="2800" dirty="0"/>
              <a:t> </a:t>
            </a:r>
            <a:r>
              <a:rPr lang="en-US" sz="2800" dirty="0" err="1"/>
              <a:t>đặc</a:t>
            </a:r>
            <a:r>
              <a:rPr lang="en-US" sz="2800" dirty="0"/>
              <a:t> (</a:t>
            </a:r>
            <a:r>
              <a:rPr lang="en-US" sz="2800" dirty="0" err="1"/>
              <a:t>độ</a:t>
            </a:r>
            <a:r>
              <a:rPr lang="en-US" sz="2800" dirty="0"/>
              <a:t> </a:t>
            </a:r>
            <a:r>
              <a:rPr lang="en-US" sz="2800" dirty="0" err="1"/>
              <a:t>ngọt</a:t>
            </a:r>
            <a:r>
              <a:rPr lang="en-US" sz="2800" dirty="0"/>
              <a:t> </a:t>
            </a:r>
            <a:r>
              <a:rPr lang="en-US" sz="2800" dirty="0" err="1"/>
              <a:t>tùy</a:t>
            </a:r>
            <a:r>
              <a:rPr lang="en-US" sz="2800" dirty="0"/>
              <a:t> </a:t>
            </a:r>
            <a:r>
              <a:rPr lang="en-US" sz="2800" dirty="0" err="1"/>
              <a:t>sở</a:t>
            </a:r>
            <a:r>
              <a:rPr lang="en-US" sz="2800" dirty="0"/>
              <a:t> </a:t>
            </a:r>
            <a:r>
              <a:rPr lang="en-US" sz="2800" dirty="0" err="1"/>
              <a:t>thích</a:t>
            </a:r>
            <a:r>
              <a:rPr lang="en-US" sz="2800" dirty="0"/>
              <a:t>) </a:t>
            </a:r>
            <a:r>
              <a:rPr lang="en-US" sz="2800" dirty="0" err="1"/>
              <a:t>và</a:t>
            </a:r>
            <a:r>
              <a:rPr lang="en-US" sz="2800" dirty="0"/>
              <a:t> </a:t>
            </a:r>
            <a:r>
              <a:rPr lang="en-US" sz="2800" dirty="0" err="1"/>
              <a:t>khuấy</a:t>
            </a:r>
            <a:r>
              <a:rPr lang="en-US" sz="2800" dirty="0"/>
              <a:t> </a:t>
            </a:r>
            <a:r>
              <a:rPr lang="en-US" sz="2800" dirty="0" err="1"/>
              <a:t>lên</a:t>
            </a:r>
            <a:r>
              <a:rPr lang="en-US" sz="2800" dirty="0" smtClean="0"/>
              <a:t>.</a:t>
            </a:r>
            <a:endParaRPr lang="en-US" sz="2800" dirty="0"/>
          </a:p>
          <a:p>
            <a:r>
              <a:rPr lang="en-US" sz="2800" dirty="0" smtClean="0">
                <a:solidFill>
                  <a:srgbClr val="FF0000"/>
                </a:solidFill>
              </a:rPr>
              <a:t>- B3</a:t>
            </a:r>
            <a:r>
              <a:rPr lang="en-US" sz="2800" dirty="0"/>
              <a:t>. Cho </a:t>
            </a:r>
            <a:r>
              <a:rPr lang="en-US" sz="2800" dirty="0" err="1"/>
              <a:t>thêm</a:t>
            </a:r>
            <a:r>
              <a:rPr lang="en-US" sz="2800" dirty="0"/>
              <a:t> </a:t>
            </a:r>
            <a:r>
              <a:rPr lang="en-US" sz="2800" dirty="0" err="1"/>
              <a:t>chút</a:t>
            </a:r>
            <a:r>
              <a:rPr lang="en-US" sz="2800" dirty="0"/>
              <a:t> </a:t>
            </a:r>
            <a:r>
              <a:rPr lang="en-US" sz="2800" dirty="0" err="1"/>
              <a:t>đá</a:t>
            </a:r>
            <a:r>
              <a:rPr lang="en-US" sz="2800" dirty="0"/>
              <a:t> </a:t>
            </a:r>
            <a:r>
              <a:rPr lang="en-US" sz="2800" dirty="0" err="1"/>
              <a:t>vào</a:t>
            </a:r>
            <a:r>
              <a:rPr lang="en-US" sz="2800" dirty="0"/>
              <a:t> </a:t>
            </a:r>
            <a:r>
              <a:rPr lang="en-US" sz="2800" dirty="0" err="1"/>
              <a:t>để</a:t>
            </a:r>
            <a:r>
              <a:rPr lang="en-US" sz="2800" dirty="0"/>
              <a:t> </a:t>
            </a:r>
            <a:r>
              <a:rPr lang="en-US" sz="2800" dirty="0" err="1"/>
              <a:t>thưởng</a:t>
            </a:r>
            <a:r>
              <a:rPr lang="en-US" sz="2800" dirty="0"/>
              <a:t> </a:t>
            </a:r>
            <a:r>
              <a:rPr lang="en-US" sz="2800" dirty="0" err="1"/>
              <a:t>thức</a:t>
            </a:r>
            <a:endParaRPr lang="en-US" sz="2800" dirty="0"/>
          </a:p>
        </p:txBody>
      </p:sp>
      <p:sp>
        <p:nvSpPr>
          <p:cNvPr id="3" name="TextBox 2"/>
          <p:cNvSpPr txBox="1"/>
          <p:nvPr/>
        </p:nvSpPr>
        <p:spPr>
          <a:xfrm>
            <a:off x="914400" y="3505200"/>
            <a:ext cx="1752600" cy="1107996"/>
          </a:xfrm>
          <a:prstGeom prst="rect">
            <a:avLst/>
          </a:prstGeom>
          <a:noFill/>
        </p:spPr>
        <p:txBody>
          <a:bodyPr wrap="square" rtlCol="0">
            <a:spAutoFit/>
          </a:bodyPr>
          <a:lstStyle/>
          <a:p>
            <a:pPr algn="ctr"/>
            <a:r>
              <a:rPr lang="en-US" sz="6600" b="1" dirty="0" smtClean="0">
                <a:solidFill>
                  <a:srgbClr val="FF0000"/>
                </a:solidFill>
              </a:rPr>
              <a:t>+</a:t>
            </a:r>
            <a:endParaRPr lang="en-US" sz="6600" b="1" dirty="0">
              <a:solidFill>
                <a:srgbClr val="FF0000"/>
              </a:solidFill>
            </a:endParaRP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127" y="4640905"/>
            <a:ext cx="2336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836" y="3893127"/>
            <a:ext cx="4724400" cy="327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590800" y="5216604"/>
            <a:ext cx="1752600" cy="1107996"/>
          </a:xfrm>
          <a:prstGeom prst="rect">
            <a:avLst/>
          </a:prstGeom>
          <a:noFill/>
        </p:spPr>
        <p:txBody>
          <a:bodyPr wrap="square" rtlCol="0">
            <a:spAutoFit/>
          </a:bodyPr>
          <a:lstStyle/>
          <a:p>
            <a:pPr algn="ctr"/>
            <a:r>
              <a:rPr lang="en-US" sz="6600" b="1" dirty="0">
                <a:solidFill>
                  <a:srgbClr val="FF0000"/>
                </a:solidFill>
              </a:rPr>
              <a:t>=</a:t>
            </a:r>
          </a:p>
        </p:txBody>
      </p:sp>
    </p:spTree>
    <p:extLst>
      <p:ext uri="{BB962C8B-B14F-4D97-AF65-F5344CB8AC3E}">
        <p14:creationId xmlns:p14="http://schemas.microsoft.com/office/powerpoint/2010/main" val="136000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291"/>
                                        </p:tgtEl>
                                        <p:attrNameLst>
                                          <p:attrName>style.visibility</p:attrName>
                                        </p:attrNameLst>
                                      </p:cBhvr>
                                      <p:to>
                                        <p:strVal val="visible"/>
                                      </p:to>
                                    </p:set>
                                    <p:animEffect transition="in" filter="fade">
                                      <p:cBhvr>
                                        <p:cTn id="25" dur="1000"/>
                                        <p:tgtEl>
                                          <p:spTgt spid="12291"/>
                                        </p:tgtEl>
                                      </p:cBhvr>
                                    </p:animEffect>
                                    <p:anim calcmode="lin" valueType="num">
                                      <p:cBhvr>
                                        <p:cTn id="26" dur="1000" fill="hold"/>
                                        <p:tgtEl>
                                          <p:spTgt spid="12291"/>
                                        </p:tgtEl>
                                        <p:attrNameLst>
                                          <p:attrName>ppt_x</p:attrName>
                                        </p:attrNameLst>
                                      </p:cBhvr>
                                      <p:tavLst>
                                        <p:tav tm="0">
                                          <p:val>
                                            <p:strVal val="#ppt_x"/>
                                          </p:val>
                                        </p:tav>
                                        <p:tav tm="100000">
                                          <p:val>
                                            <p:strVal val="#ppt_x"/>
                                          </p:val>
                                        </p:tav>
                                      </p:tavLst>
                                    </p:anim>
                                    <p:anim calcmode="lin" valueType="num">
                                      <p:cBhvr>
                                        <p:cTn id="27" dur="1000" fill="hold"/>
                                        <p:tgtEl>
                                          <p:spTgt spid="1229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12292"/>
                                        </p:tgtEl>
                                        <p:attrNameLst>
                                          <p:attrName>style.visibility</p:attrName>
                                        </p:attrNameLst>
                                      </p:cBhvr>
                                      <p:to>
                                        <p:strVal val="visible"/>
                                      </p:to>
                                    </p:set>
                                    <p:animEffect transition="in" filter="fade">
                                      <p:cBhvr>
                                        <p:cTn id="38" dur="2000"/>
                                        <p:tgtEl>
                                          <p:spTgt spid="12292"/>
                                        </p:tgtEl>
                                      </p:cBhvr>
                                    </p:animEffect>
                                    <p:anim calcmode="lin" valueType="num">
                                      <p:cBhvr>
                                        <p:cTn id="39" dur="2000" fill="hold"/>
                                        <p:tgtEl>
                                          <p:spTgt spid="12292"/>
                                        </p:tgtEl>
                                        <p:attrNameLst>
                                          <p:attrName>ppt_w</p:attrName>
                                        </p:attrNameLst>
                                      </p:cBhvr>
                                      <p:tavLst>
                                        <p:tav tm="0" fmla="#ppt_w*sin(2.5*pi*$)">
                                          <p:val>
                                            <p:fltVal val="0"/>
                                          </p:val>
                                        </p:tav>
                                        <p:tav tm="100000">
                                          <p:val>
                                            <p:fltVal val="1"/>
                                          </p:val>
                                        </p:tav>
                                      </p:tavLst>
                                    </p:anim>
                                    <p:anim calcmode="lin" valueType="num">
                                      <p:cBhvr>
                                        <p:cTn id="40" dur="2000" fill="hold"/>
                                        <p:tgtEl>
                                          <p:spTgt spid="122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altLang="en-US" smtClean="0"/>
          </a:p>
        </p:txBody>
      </p:sp>
      <p:pic>
        <p:nvPicPr>
          <p:cNvPr id="337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7680" y="406400"/>
            <a:ext cx="8696960" cy="5201920"/>
          </a:xfrm>
          <a:noFill/>
        </p:spPr>
      </p:pic>
      <p:sp>
        <p:nvSpPr>
          <p:cNvPr id="33796" name="Rectangle 5"/>
          <p:cNvSpPr>
            <a:spLocks noChangeArrowheads="1"/>
          </p:cNvSpPr>
          <p:nvPr/>
        </p:nvSpPr>
        <p:spPr bwMode="auto">
          <a:xfrm>
            <a:off x="2368081" y="5960533"/>
            <a:ext cx="5403518" cy="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530" tIns="48765" rIns="97530" bIns="48765">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b="1">
                <a:latin typeface="Times New Roman" pitchFamily="18" charset="0"/>
                <a:cs typeface="Times New Roman" pitchFamily="18" charset="0"/>
              </a:rPr>
              <a:t>Phân bón tảo biển Kelp Boost</a:t>
            </a:r>
          </a:p>
        </p:txBody>
      </p:sp>
    </p:spTree>
    <p:extLst>
      <p:ext uri="{BB962C8B-B14F-4D97-AF65-F5344CB8AC3E}">
        <p14:creationId xmlns:p14="http://schemas.microsoft.com/office/powerpoint/2010/main" val="1480593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98966"/>
            <a:ext cx="1219200" cy="1377434"/>
          </a:xfrm>
          <a:ln>
            <a:solidFill>
              <a:srgbClr val="FF0000"/>
            </a:solidFill>
          </a:ln>
        </p:spPr>
        <p:txBody>
          <a:bodyPr>
            <a:normAutofit fontScale="90000"/>
          </a:bodyPr>
          <a:lstStyle/>
          <a:p>
            <a:r>
              <a:rPr lang="en-US" sz="2400" dirty="0" smtClean="0">
                <a:latin typeface="Times New Roman" panose="02020603050405020304" pitchFamily="18" charset="0"/>
                <a:cs typeface="Times New Roman" panose="02020603050405020304" pitchFamily="18" charset="0"/>
              </a:rPr>
              <a:t>Vi </a:t>
            </a:r>
            <a:r>
              <a:rPr lang="en-US" sz="2400" dirty="0" err="1" smtClean="0">
                <a:latin typeface="Times New Roman" panose="02020603050405020304" pitchFamily="18" charset="0"/>
                <a:cs typeface="Times New Roman" panose="02020603050405020304" pitchFamily="18" charset="0"/>
              </a:rPr>
              <a:t>khuẩn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hữu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cơ</a:t>
            </a:r>
            <a:endParaRPr lang="en-US" sz="2400" dirty="0">
              <a:latin typeface="Times New Roman" panose="02020603050405020304" pitchFamily="18" charset="0"/>
              <a:cs typeface="Times New Roman" panose="02020603050405020304" pitchFamily="18" charset="0"/>
            </a:endParaRP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44100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5486400"/>
            <a:ext cx="3352800" cy="584775"/>
          </a:xfrm>
          <a:prstGeom prst="rect">
            <a:avLst/>
          </a:prstGeom>
          <a:noFill/>
        </p:spPr>
        <p:txBody>
          <a:bodyPr wrap="square" rtlCol="0">
            <a:spAutoFit/>
          </a:bodyPr>
          <a:lstStyle/>
          <a:p>
            <a:pPr algn="ctr"/>
            <a:r>
              <a:rPr lang="en-US" sz="3200" b="1" dirty="0" err="1" smtClean="0"/>
              <a:t>Trùng</a:t>
            </a:r>
            <a:r>
              <a:rPr lang="en-US" sz="3200" b="1" dirty="0" smtClean="0"/>
              <a:t> </a:t>
            </a:r>
            <a:r>
              <a:rPr lang="en-US" sz="3200" b="1" dirty="0" err="1" smtClean="0"/>
              <a:t>đế</a:t>
            </a:r>
            <a:r>
              <a:rPr lang="en-US" sz="3200" b="1" dirty="0" smtClean="0"/>
              <a:t> </a:t>
            </a:r>
            <a:r>
              <a:rPr lang="en-US" sz="3200" b="1" dirty="0" err="1" smtClean="0"/>
              <a:t>giày</a:t>
            </a:r>
            <a:endParaRPr lang="en-US" sz="3200" b="1" dirty="0"/>
          </a:p>
        </p:txBody>
      </p:sp>
      <p:cxnSp>
        <p:nvCxnSpPr>
          <p:cNvPr id="7" name="Straight Arrow Connector 6"/>
          <p:cNvCxnSpPr/>
          <p:nvPr/>
        </p:nvCxnSpPr>
        <p:spPr>
          <a:xfrm flipH="1">
            <a:off x="4038600" y="1066800"/>
            <a:ext cx="6096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5424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CỦA NGUYÊN SINH VẬT</a:t>
            </a:r>
          </a:p>
        </p:txBody>
      </p:sp>
      <p:sp>
        <p:nvSpPr>
          <p:cNvPr id="6" name="Rectangle 5"/>
          <p:cNvSpPr/>
          <p:nvPr/>
        </p:nvSpPr>
        <p:spPr>
          <a:xfrm>
            <a:off x="457200" y="1295400"/>
            <a:ext cx="8839200" cy="4770537"/>
          </a:xfrm>
          <a:prstGeom prst="rect">
            <a:avLst/>
          </a:prstGeom>
        </p:spPr>
        <p:txBody>
          <a:bodyPr wrap="square">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Cung cấp oxygen cho cá động vật dưới </a:t>
            </a:r>
            <a:r>
              <a:rPr lang="vi-VN" sz="2800" b="1" dirty="0" smtClean="0">
                <a:solidFill>
                  <a:srgbClr val="FF0000"/>
                </a:solidFill>
                <a:latin typeface="Times New Roman" panose="02020603050405020304" pitchFamily="18" charset="0"/>
                <a:cs typeface="Times New Roman" panose="02020603050405020304" pitchFamily="18" charset="0"/>
              </a:rPr>
              <a:t>nước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tảo</a:t>
            </a:r>
            <a:r>
              <a:rPr lang="en-US" sz="2800" b="1" dirty="0" smtClean="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a:p>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Thức ăn cho các động vật lớn </a:t>
            </a:r>
            <a:r>
              <a:rPr lang="vi-VN" sz="2800" b="1" dirty="0" smtClean="0">
                <a:solidFill>
                  <a:srgbClr val="FF0000"/>
                </a:solidFill>
                <a:latin typeface="Times New Roman" panose="02020603050405020304" pitchFamily="18" charset="0"/>
                <a:cs typeface="Times New Roman" panose="02020603050405020304" pitchFamily="18" charset="0"/>
              </a:rPr>
              <a:t>hơn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trùng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trùng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tảo</a:t>
            </a:r>
            <a:r>
              <a:rPr lang="en-US" sz="2800" b="1" dirty="0" smtClean="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a:p>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Sống cộng sinh tạo nên mối quan hệ cần thiết cho sự sống của của các loài động vật </a:t>
            </a:r>
            <a:r>
              <a:rPr lang="vi-VN" sz="2800" b="1" dirty="0" smtClean="0">
                <a:solidFill>
                  <a:srgbClr val="FF0000"/>
                </a:solidFill>
                <a:latin typeface="Times New Roman" panose="02020603050405020304" pitchFamily="18" charset="0"/>
                <a:cs typeface="Times New Roman" panose="02020603050405020304" pitchFamily="18" charset="0"/>
              </a:rPr>
              <a:t>khác</a:t>
            </a:r>
            <a:r>
              <a:rPr lang="en-US" sz="2800" b="1" dirty="0" smtClean="0">
                <a:solidFill>
                  <a:srgbClr val="FF0000"/>
                </a:solidFill>
                <a:latin typeface="Times New Roman" panose="02020603050405020304" pitchFamily="18" charset="0"/>
                <a:cs typeface="Times New Roman" panose="02020603050405020304" pitchFamily="18" charset="0"/>
              </a:rPr>
              <a:t>.</a:t>
            </a:r>
          </a:p>
          <a:p>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Cung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cấp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thực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phẩm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dinh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dưỡng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a:t>
            </a:r>
          </a:p>
          <a:p>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Nguyên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liệu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công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nghiệp</a:t>
            </a:r>
            <a:r>
              <a:rPr lang="en-US" sz="2800" b="1" dirty="0" smtClean="0">
                <a:solidFill>
                  <a:srgbClr val="FF0000"/>
                </a:solidFill>
                <a:latin typeface="Times New Roman" panose="02020603050405020304" pitchFamily="18" charset="0"/>
                <a:cs typeface="Times New Roman" panose="02020603050405020304" pitchFamily="18" charset="0"/>
              </a:rPr>
              <a:t>.</a:t>
            </a:r>
          </a:p>
          <a:p>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L</a:t>
            </a:r>
            <a:r>
              <a:rPr lang="en-US" sz="2800" b="1" dirty="0" err="1" smtClean="0">
                <a:solidFill>
                  <a:srgbClr val="FF0000"/>
                </a:solidFill>
                <a:latin typeface="Times New Roman" panose="02020603050405020304" pitchFamily="18" charset="0"/>
                <a:cs typeface="Times New Roman" panose="02020603050405020304" pitchFamily="18" charset="0"/>
              </a:rPr>
              <a:t>àm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sạch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môi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a:t>
            </a:r>
          </a:p>
          <a:p>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3284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3. CỦNG CỐ</a:t>
            </a:r>
          </a:p>
        </p:txBody>
      </p:sp>
      <p:sp>
        <p:nvSpPr>
          <p:cNvPr id="2" name="Rectangle 1"/>
          <p:cNvSpPr/>
          <p:nvPr/>
        </p:nvSpPr>
        <p:spPr>
          <a:xfrm>
            <a:off x="1905000" y="1267482"/>
            <a:ext cx="6800260" cy="584775"/>
          </a:xfrm>
          <a:prstGeom prst="rect">
            <a:avLst/>
          </a:prstGeom>
        </p:spPr>
        <p:txBody>
          <a:bodyPr wrap="non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Thiết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endParaRPr lang="en-US" sz="3200" b="1" i="1" dirty="0">
              <a:solidFill>
                <a:srgbClr val="FF0000"/>
              </a:solidFill>
              <a:effectLst/>
              <a:latin typeface="Times New Roman" panose="02020603050405020304" pitchFamily="18" charset="0"/>
              <a:cs typeface="Times New Roman" panose="02020603050405020304" pitchFamily="18" charset="0"/>
            </a:endParaRPr>
          </a:p>
        </p:txBody>
      </p:sp>
      <p:pic>
        <p:nvPicPr>
          <p:cNvPr id="7" name="Picture 2" descr="6 reasons to warm up before exercise - The Practice at 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182" y="4191000"/>
            <a:ext cx="3422868" cy="3422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TẬP ÔN TẬP, CỦNG CỐ KIẾN THỨC CHO HỌC SINH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7603"/>
            <a:ext cx="2137541" cy="2476066"/>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a:xfrm>
            <a:off x="1447800" y="990600"/>
            <a:ext cx="457200" cy="6858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608496" y="2657226"/>
            <a:ext cx="8612807" cy="584775"/>
          </a:xfrm>
          <a:prstGeom prst="rect">
            <a:avLst/>
          </a:prstGeom>
        </p:spPr>
        <p:txBody>
          <a:bodyPr wrap="none">
            <a:spAutoFit/>
          </a:bodyPr>
          <a:lstStyle/>
          <a:p>
            <a:r>
              <a:rPr lang="en-US" sz="3200" b="1" dirty="0">
                <a:solidFill>
                  <a:srgbClr val="006600"/>
                </a:solidFill>
                <a:latin typeface="Times New Roman" panose="02020603050405020304" pitchFamily="18" charset="0"/>
                <a:cs typeface="Times New Roman" panose="02020603050405020304" pitchFamily="18" charset="0"/>
              </a:rPr>
              <a:t>SỬ DỤNG SMART PHONE ĐỂ QUÉT MÃ QR</a:t>
            </a:r>
            <a:endParaRPr lang="en-US" sz="3200" b="1" i="1" dirty="0">
              <a:solidFill>
                <a:srgbClr val="006600"/>
              </a:solidFill>
              <a:effectLst/>
              <a:latin typeface="Times New Roman" panose="02020603050405020304" pitchFamily="18" charset="0"/>
              <a:cs typeface="Times New Roman" panose="02020603050405020304" pitchFamily="18" charset="0"/>
            </a:endParaRPr>
          </a:p>
        </p:txBody>
      </p:sp>
      <p:sp>
        <p:nvSpPr>
          <p:cNvPr id="9" name="Curved Left Arrow 8"/>
          <p:cNvSpPr/>
          <p:nvPr/>
        </p:nvSpPr>
        <p:spPr>
          <a:xfrm>
            <a:off x="8686800" y="1852257"/>
            <a:ext cx="609600" cy="738543"/>
          </a:xfrm>
          <a:prstGeom prst="curvedLef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7099" y="3657600"/>
            <a:ext cx="2895600" cy="2895600"/>
          </a:xfrm>
          <a:prstGeom prst="rect">
            <a:avLst/>
          </a:prstGeom>
        </p:spPr>
      </p:pic>
    </p:spTree>
    <p:extLst>
      <p:ext uri="{BB962C8B-B14F-4D97-AF65-F5344CB8AC3E}">
        <p14:creationId xmlns:p14="http://schemas.microsoft.com/office/powerpoint/2010/main" val="274086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2"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205831" y="-533400"/>
            <a:ext cx="4781561" cy="7719572"/>
          </a:xfrm>
          <a:prstGeom prst="rect">
            <a:avLst/>
          </a:prstGeom>
          <a:solidFill>
            <a:srgbClr val="F8F8F3"/>
          </a:solidFill>
        </p:spPr>
      </p:sp>
      <p:grpSp>
        <p:nvGrpSpPr>
          <p:cNvPr id="4" name="Group 4"/>
          <p:cNvGrpSpPr/>
          <p:nvPr/>
        </p:nvGrpSpPr>
        <p:grpSpPr>
          <a:xfrm>
            <a:off x="4575730" y="-7883"/>
            <a:ext cx="5540962" cy="990600"/>
            <a:chOff x="0" y="0"/>
            <a:chExt cx="6580122" cy="3101748"/>
          </a:xfrm>
        </p:grpSpPr>
        <p:grpSp>
          <p:nvGrpSpPr>
            <p:cNvPr id="5" name="Group 5"/>
            <p:cNvGrpSpPr/>
            <p:nvPr/>
          </p:nvGrpSpPr>
          <p:grpSpPr>
            <a:xfrm>
              <a:off x="0" y="0"/>
              <a:ext cx="6580122" cy="3101748"/>
              <a:chOff x="0" y="0"/>
              <a:chExt cx="18928301" cy="8922451"/>
            </a:xfrm>
          </p:grpSpPr>
          <p:sp>
            <p:nvSpPr>
              <p:cNvPr id="6" name="Freeform 6"/>
              <p:cNvSpPr/>
              <p:nvPr/>
            </p:nvSpPr>
            <p:spPr>
              <a:xfrm>
                <a:off x="0" y="0"/>
                <a:ext cx="18928300" cy="8922452"/>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sp>
        </p:grpSp>
        <p:sp>
          <p:nvSpPr>
            <p:cNvPr id="7" name="TextBox 7"/>
            <p:cNvSpPr txBox="1"/>
            <p:nvPr/>
          </p:nvSpPr>
          <p:spPr>
            <a:xfrm>
              <a:off x="1" y="689179"/>
              <a:ext cx="5979047" cy="769441"/>
            </a:xfrm>
            <a:prstGeom prst="rect">
              <a:avLst/>
            </a:prstGeom>
          </p:spPr>
          <p:txBody>
            <a:bodyPr wrap="square" lIns="0" tIns="0" rIns="0" bIns="0" rtlCol="0" anchor="t">
              <a:spAutoFit/>
            </a:bodyPr>
            <a:lstStyle/>
            <a:p>
              <a:pPr algn="r">
                <a:lnSpc>
                  <a:spcPts val="5040"/>
                </a:lnSpc>
              </a:pP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2971800" y="5135940"/>
            <a:ext cx="6731327" cy="1569660"/>
          </a:xfrm>
          <a:prstGeom prst="rect">
            <a:avLst/>
          </a:prstGeom>
          <a:solidFill>
            <a:srgbClr val="CCFFCC"/>
          </a:solidFill>
        </p:spPr>
        <p:txBody>
          <a:bodyPr wrap="square" rtlCol="0">
            <a:spAutoFit/>
          </a:bodyPr>
          <a:lstStyle/>
          <a:p>
            <a:pPr marL="742950" indent="-742950" algn="just">
              <a:buAutoNum type="arabicPeriod"/>
            </a:pPr>
            <a:r>
              <a:rPr lang="en-US" sz="3200" b="1" dirty="0" err="1">
                <a:solidFill>
                  <a:srgbClr val="002060"/>
                </a:solidFill>
              </a:rPr>
              <a:t>Em</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nhận</a:t>
            </a:r>
            <a:r>
              <a:rPr lang="en-US" sz="3200" b="1" dirty="0">
                <a:solidFill>
                  <a:srgbClr val="002060"/>
                </a:solidFill>
              </a:rPr>
              <a:t> </a:t>
            </a:r>
            <a:r>
              <a:rPr lang="en-US" sz="3200" b="1" dirty="0" err="1">
                <a:solidFill>
                  <a:srgbClr val="002060"/>
                </a:solidFill>
              </a:rPr>
              <a:t>xét</a:t>
            </a:r>
            <a:r>
              <a:rPr lang="en-US" sz="3200" b="1" dirty="0">
                <a:solidFill>
                  <a:srgbClr val="002060"/>
                </a:solidFill>
              </a:rPr>
              <a:t> </a:t>
            </a:r>
            <a:r>
              <a:rPr lang="en-US" sz="3200" b="1" dirty="0" err="1">
                <a:solidFill>
                  <a:srgbClr val="002060"/>
                </a:solidFill>
              </a:rPr>
              <a:t>gì</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hình</a:t>
            </a:r>
            <a:r>
              <a:rPr lang="en-US" sz="3200" b="1" dirty="0">
                <a:solidFill>
                  <a:srgbClr val="002060"/>
                </a:solidFill>
              </a:rPr>
              <a:t> </a:t>
            </a:r>
            <a:r>
              <a:rPr lang="en-US" sz="3200" b="1" dirty="0" err="1">
                <a:solidFill>
                  <a:srgbClr val="002060"/>
                </a:solidFill>
              </a:rPr>
              <a:t>dạng</a:t>
            </a:r>
            <a:r>
              <a:rPr lang="en-US" sz="3200" b="1" dirty="0">
                <a:solidFill>
                  <a:srgbClr val="002060"/>
                </a:solidFill>
              </a:rPr>
              <a:t> </a:t>
            </a:r>
            <a:r>
              <a:rPr lang="en-US" sz="3200" b="1" dirty="0" err="1">
                <a:solidFill>
                  <a:srgbClr val="002060"/>
                </a:solidFill>
              </a:rPr>
              <a:t>của</a:t>
            </a:r>
            <a:r>
              <a:rPr lang="en-US" sz="3200" b="1" dirty="0">
                <a:solidFill>
                  <a:srgbClr val="002060"/>
                </a:solidFill>
              </a:rPr>
              <a:t> NSV?</a:t>
            </a:r>
          </a:p>
          <a:p>
            <a:pPr marL="742950" indent="-742950" algn="just">
              <a:buAutoNum type="arabicPeriod"/>
            </a:pP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NSV </a:t>
            </a:r>
            <a:r>
              <a:rPr lang="en-US" sz="3200" b="1" dirty="0" err="1">
                <a:solidFill>
                  <a:srgbClr val="002060"/>
                </a:solidFill>
              </a:rPr>
              <a:t>là</a:t>
            </a:r>
            <a:r>
              <a:rPr lang="en-US" sz="3200" b="1" dirty="0">
                <a:solidFill>
                  <a:srgbClr val="002060"/>
                </a:solidFill>
              </a:rPr>
              <a:t> </a:t>
            </a:r>
            <a:r>
              <a:rPr lang="en-US" sz="3200" b="1" dirty="0" err="1">
                <a:solidFill>
                  <a:srgbClr val="002060"/>
                </a:solidFill>
              </a:rPr>
              <a:t>gì</a:t>
            </a:r>
            <a:r>
              <a:rPr lang="en-US" sz="3200" b="1" dirty="0">
                <a:solidFill>
                  <a:srgbClr val="002060"/>
                </a:solidFill>
              </a:rPr>
              <a:t>?</a:t>
            </a:r>
          </a:p>
        </p:txBody>
      </p:sp>
      <p:pic>
        <p:nvPicPr>
          <p:cNvPr id="13" name="Picture 12"/>
          <p:cNvPicPr>
            <a:picLocks noChangeAspect="1"/>
          </p:cNvPicPr>
          <p:nvPr/>
        </p:nvPicPr>
        <p:blipFill>
          <a:blip r:embed="rId2"/>
          <a:stretch>
            <a:fillRect/>
          </a:stretch>
        </p:blipFill>
        <p:spPr>
          <a:xfrm>
            <a:off x="363011" y="13855"/>
            <a:ext cx="8786648" cy="2155510"/>
          </a:xfrm>
          <a:prstGeom prst="rect">
            <a:avLst/>
          </a:prstGeom>
        </p:spPr>
      </p:pic>
      <p:sp>
        <p:nvSpPr>
          <p:cNvPr id="14" name="TextBox 13"/>
          <p:cNvSpPr txBox="1"/>
          <p:nvPr/>
        </p:nvSpPr>
        <p:spPr>
          <a:xfrm>
            <a:off x="5214412" y="4075429"/>
            <a:ext cx="3757448" cy="461665"/>
          </a:xfrm>
          <a:prstGeom prst="rect">
            <a:avLst/>
          </a:prstGeom>
          <a:noFill/>
        </p:spPr>
        <p:txBody>
          <a:bodyPr wrap="square" rtlCol="0">
            <a:spAutoFit/>
          </a:bodyPr>
          <a:lstStyle/>
          <a:p>
            <a:pPr algn="ctr"/>
            <a:r>
              <a:rPr lang="en-US" sz="2400" b="1" dirty="0">
                <a:solidFill>
                  <a:srgbClr val="002060"/>
                </a:solidFill>
              </a:rPr>
              <a:t>THẢO LUẬN THEO CẶP</a:t>
            </a:r>
          </a:p>
        </p:txBody>
      </p:sp>
      <p:pic>
        <p:nvPicPr>
          <p:cNvPr id="11" name="Picture 10"/>
          <p:cNvPicPr>
            <a:picLocks noChangeAspect="1"/>
          </p:cNvPicPr>
          <p:nvPr/>
        </p:nvPicPr>
        <p:blipFill>
          <a:blip r:embed="rId3"/>
          <a:stretch>
            <a:fillRect/>
          </a:stretch>
        </p:blipFill>
        <p:spPr>
          <a:xfrm>
            <a:off x="609600" y="2482397"/>
            <a:ext cx="8540059" cy="2165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5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189304" y="-1"/>
            <a:ext cx="4781561" cy="7557951"/>
          </a:xfrm>
          <a:prstGeom prst="rect">
            <a:avLst/>
          </a:prstGeom>
          <a:solidFill>
            <a:srgbClr val="F8F8F3"/>
          </a:solidFill>
        </p:spPr>
      </p:sp>
      <p:grpSp>
        <p:nvGrpSpPr>
          <p:cNvPr id="4" name="Group 4"/>
          <p:cNvGrpSpPr/>
          <p:nvPr/>
        </p:nvGrpSpPr>
        <p:grpSpPr>
          <a:xfrm>
            <a:off x="533401" y="-381000"/>
            <a:ext cx="9583291" cy="2326311"/>
            <a:chOff x="-6197598" y="0"/>
            <a:chExt cx="12777720" cy="3101748"/>
          </a:xfrm>
        </p:grpSpPr>
        <p:grpSp>
          <p:nvGrpSpPr>
            <p:cNvPr id="5" name="Group 5"/>
            <p:cNvGrpSpPr/>
            <p:nvPr/>
          </p:nvGrpSpPr>
          <p:grpSpPr>
            <a:xfrm>
              <a:off x="0" y="0"/>
              <a:ext cx="6580122" cy="3101748"/>
              <a:chOff x="0" y="0"/>
              <a:chExt cx="18928301" cy="8922451"/>
            </a:xfrm>
          </p:grpSpPr>
          <p:sp>
            <p:nvSpPr>
              <p:cNvPr id="6" name="Freeform 6"/>
              <p:cNvSpPr/>
              <p:nvPr/>
            </p:nvSpPr>
            <p:spPr>
              <a:xfrm>
                <a:off x="0" y="0"/>
                <a:ext cx="18928300" cy="8922452"/>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sp>
        </p:grpSp>
        <p:sp>
          <p:nvSpPr>
            <p:cNvPr id="7" name="TextBox 7"/>
            <p:cNvSpPr txBox="1"/>
            <p:nvPr/>
          </p:nvSpPr>
          <p:spPr>
            <a:xfrm>
              <a:off x="-6197598" y="689179"/>
              <a:ext cx="8432799" cy="801503"/>
            </a:xfrm>
            <a:prstGeom prst="rect">
              <a:avLst/>
            </a:prstGeom>
          </p:spPr>
          <p:txBody>
            <a:bodyPr wrap="square" lIns="0" tIns="0" rIns="0" bIns="0" rtlCol="0" anchor="t">
              <a:spAutoFit/>
            </a:bodyPr>
            <a:lstStyle/>
            <a:p>
              <a:pPr>
                <a:lnSpc>
                  <a:spcPts val="5040"/>
                </a:lnSpc>
              </a:pPr>
              <a:r>
                <a:rPr lang="en-US" sz="4000" b="1" spc="36" dirty="0">
                  <a:solidFill>
                    <a:srgbClr val="FF0000"/>
                  </a:solidFill>
                  <a:latin typeface="Times New Roman" panose="02020603050405020304" pitchFamily="18" charset="0"/>
                  <a:cs typeface="Times New Roman" panose="02020603050405020304" pitchFamily="18" charset="0"/>
                </a:rPr>
                <a:t>I</a:t>
              </a:r>
              <a:r>
                <a:rPr lang="en-US" sz="4000" b="1" spc="36" dirty="0" smtClean="0">
                  <a:solidFill>
                    <a:srgbClr val="FF0000"/>
                  </a:solidFill>
                  <a:latin typeface="Times New Roman" panose="02020603050405020304" pitchFamily="18" charset="0"/>
                  <a:cs typeface="Times New Roman" panose="02020603050405020304" pitchFamily="18" charset="0"/>
                </a:rPr>
                <a:t>. </a:t>
              </a:r>
              <a:r>
                <a:rPr lang="en-US" sz="4000" b="1" spc="36" dirty="0" err="1">
                  <a:solidFill>
                    <a:srgbClr val="FF0000"/>
                  </a:solidFill>
                  <a:latin typeface="Times New Roman" panose="02020603050405020304" pitchFamily="18" charset="0"/>
                  <a:cs typeface="Times New Roman" panose="02020603050405020304" pitchFamily="18" charset="0"/>
                </a:rPr>
                <a:t>Đa</a:t>
              </a:r>
              <a:r>
                <a:rPr lang="en-US" sz="4000" b="1" spc="36" dirty="0">
                  <a:solidFill>
                    <a:srgbClr val="FF0000"/>
                  </a:solidFill>
                  <a:latin typeface="Times New Roman" panose="02020603050405020304" pitchFamily="18" charset="0"/>
                  <a:cs typeface="Times New Roman" panose="02020603050405020304" pitchFamily="18" charset="0"/>
                </a:rPr>
                <a:t> </a:t>
              </a:r>
              <a:r>
                <a:rPr lang="en-US" sz="4000" b="1" spc="36" dirty="0" err="1">
                  <a:solidFill>
                    <a:srgbClr val="FF0000"/>
                  </a:solidFill>
                  <a:latin typeface="Times New Roman" panose="02020603050405020304" pitchFamily="18" charset="0"/>
                  <a:cs typeface="Times New Roman" panose="02020603050405020304" pitchFamily="18" charset="0"/>
                </a:rPr>
                <a:t>dạng</a:t>
              </a:r>
              <a:r>
                <a:rPr lang="en-US" sz="4000" b="1" spc="36" dirty="0">
                  <a:solidFill>
                    <a:srgbClr val="FF0000"/>
                  </a:solidFill>
                  <a:latin typeface="Times New Roman" panose="02020603050405020304" pitchFamily="18" charset="0"/>
                  <a:cs typeface="Times New Roman" panose="02020603050405020304" pitchFamily="18" charset="0"/>
                </a:rPr>
                <a:t> </a:t>
              </a:r>
              <a:r>
                <a:rPr lang="en-US" sz="4000" b="1" spc="36" dirty="0" err="1">
                  <a:solidFill>
                    <a:srgbClr val="FF0000"/>
                  </a:solidFill>
                  <a:latin typeface="Times New Roman" panose="02020603050405020304" pitchFamily="18" charset="0"/>
                  <a:cs typeface="Times New Roman" panose="02020603050405020304" pitchFamily="18" charset="0"/>
                </a:rPr>
                <a:t>nguyên</a:t>
              </a:r>
              <a:r>
                <a:rPr lang="en-US" sz="4000" b="1" spc="36" dirty="0">
                  <a:solidFill>
                    <a:srgbClr val="FF0000"/>
                  </a:solidFill>
                  <a:latin typeface="Times New Roman" panose="02020603050405020304" pitchFamily="18" charset="0"/>
                  <a:cs typeface="Times New Roman" panose="02020603050405020304" pitchFamily="18" charset="0"/>
                </a:rPr>
                <a:t> </a:t>
              </a:r>
              <a:r>
                <a:rPr lang="en-US" sz="4000" b="1" spc="36" dirty="0" err="1">
                  <a:solidFill>
                    <a:srgbClr val="FF0000"/>
                  </a:solidFill>
                  <a:latin typeface="Times New Roman" panose="02020603050405020304" pitchFamily="18" charset="0"/>
                  <a:cs typeface="Times New Roman" panose="02020603050405020304" pitchFamily="18" charset="0"/>
                </a:rPr>
                <a:t>sinh</a:t>
              </a:r>
              <a:r>
                <a:rPr lang="en-US" sz="4000" b="1" spc="36" dirty="0">
                  <a:solidFill>
                    <a:srgbClr val="FF0000"/>
                  </a:solidFill>
                  <a:latin typeface="Times New Roman" panose="02020603050405020304" pitchFamily="18" charset="0"/>
                  <a:cs typeface="Times New Roman" panose="02020603050405020304" pitchFamily="18" charset="0"/>
                </a:rPr>
                <a:t> </a:t>
              </a:r>
              <a:r>
                <a:rPr lang="en-US" sz="4000" b="1" spc="36" dirty="0" err="1">
                  <a:solidFill>
                    <a:srgbClr val="FF0000"/>
                  </a:solidFill>
                  <a:latin typeface="Times New Roman" panose="02020603050405020304" pitchFamily="18" charset="0"/>
                  <a:cs typeface="Times New Roman" panose="02020603050405020304" pitchFamily="18" charset="0"/>
                </a:rPr>
                <a:t>vật</a:t>
              </a:r>
              <a:endParaRPr lang="en-US" sz="4000" b="1" spc="36" dirty="0">
                <a:solidFill>
                  <a:srgbClr val="FF0000"/>
                </a:solidFill>
                <a:latin typeface="Times New Roman" panose="02020603050405020304" pitchFamily="18" charset="0"/>
                <a:cs typeface="Times New Roman" panose="02020603050405020304" pitchFamily="18" charset="0"/>
              </a:endParaRPr>
            </a:p>
          </p:txBody>
        </p:sp>
      </p:gr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969818"/>
            <a:ext cx="4038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5135479"/>
            <a:ext cx="3124200" cy="954107"/>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Nguyên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vật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bào</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9473" y="4482645"/>
            <a:ext cx="3548063" cy="428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726620"/>
            <a:ext cx="5127625"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9914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9" name="Rectangle 8"/>
          <p:cNvSpPr/>
          <p:nvPr/>
        </p:nvSpPr>
        <p:spPr>
          <a:xfrm>
            <a:off x="381000" y="457200"/>
            <a:ext cx="2971800" cy="5334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khuẩn</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505200" y="459828"/>
            <a:ext cx="2971800" cy="533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rút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32028" y="457200"/>
            <a:ext cx="2971800" cy="533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NSV</a:t>
            </a:r>
          </a:p>
        </p:txBody>
      </p:sp>
      <p:pic>
        <p:nvPicPr>
          <p:cNvPr id="12" name="Picture 11"/>
          <p:cNvPicPr>
            <a:picLocks noChangeAspect="1"/>
          </p:cNvPicPr>
          <p:nvPr/>
        </p:nvPicPr>
        <p:blipFill>
          <a:blip r:embed="rId2"/>
          <a:stretch>
            <a:fillRect/>
          </a:stretch>
        </p:blipFill>
        <p:spPr>
          <a:xfrm>
            <a:off x="336394" y="1219200"/>
            <a:ext cx="2979620" cy="2824162"/>
          </a:xfrm>
          <a:prstGeom prst="rect">
            <a:avLst/>
          </a:prstGeom>
        </p:spPr>
      </p:pic>
      <p:pic>
        <p:nvPicPr>
          <p:cNvPr id="13" name="Picture 12"/>
          <p:cNvPicPr>
            <a:picLocks noChangeAspect="1"/>
          </p:cNvPicPr>
          <p:nvPr/>
        </p:nvPicPr>
        <p:blipFill>
          <a:blip r:embed="rId3"/>
          <a:stretch>
            <a:fillRect/>
          </a:stretch>
        </p:blipFill>
        <p:spPr>
          <a:xfrm>
            <a:off x="3521213" y="1213945"/>
            <a:ext cx="2955788" cy="2829417"/>
          </a:xfrm>
          <a:prstGeom prst="rect">
            <a:avLst/>
          </a:prstGeom>
        </p:spPr>
      </p:pic>
      <p:pic>
        <p:nvPicPr>
          <p:cNvPr id="14" name="Picture 13"/>
          <p:cNvPicPr>
            <a:picLocks noChangeAspect="1"/>
          </p:cNvPicPr>
          <p:nvPr/>
        </p:nvPicPr>
        <p:blipFill>
          <a:blip r:embed="rId4"/>
          <a:stretch>
            <a:fillRect/>
          </a:stretch>
        </p:blipFill>
        <p:spPr>
          <a:xfrm>
            <a:off x="6645166" y="1213944"/>
            <a:ext cx="2958662" cy="2748455"/>
          </a:xfrm>
          <a:prstGeom prst="rect">
            <a:avLst/>
          </a:prstGeom>
        </p:spPr>
      </p:pic>
      <p:sp>
        <p:nvSpPr>
          <p:cNvPr id="15" name="Wave 14"/>
          <p:cNvSpPr/>
          <p:nvPr/>
        </p:nvSpPr>
        <p:spPr>
          <a:xfrm>
            <a:off x="914400" y="4419600"/>
            <a:ext cx="8305800" cy="2438400"/>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biệt</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cơ</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giữa</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vi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khuẩn</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vi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rút</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1000" y="457200"/>
            <a:ext cx="2971800" cy="5334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khuẩn</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505200" y="459828"/>
            <a:ext cx="2971800" cy="533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rút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32028" y="457200"/>
            <a:ext cx="2971800" cy="533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NSV</a:t>
            </a:r>
          </a:p>
        </p:txBody>
      </p:sp>
      <p:pic>
        <p:nvPicPr>
          <p:cNvPr id="12" name="Picture 11"/>
          <p:cNvPicPr>
            <a:picLocks noChangeAspect="1"/>
          </p:cNvPicPr>
          <p:nvPr/>
        </p:nvPicPr>
        <p:blipFill>
          <a:blip r:embed="rId2"/>
          <a:stretch>
            <a:fillRect/>
          </a:stretch>
        </p:blipFill>
        <p:spPr>
          <a:xfrm>
            <a:off x="336394" y="1219200"/>
            <a:ext cx="2979620" cy="2824162"/>
          </a:xfrm>
          <a:prstGeom prst="rect">
            <a:avLst/>
          </a:prstGeom>
        </p:spPr>
      </p:pic>
      <p:pic>
        <p:nvPicPr>
          <p:cNvPr id="13" name="Picture 12"/>
          <p:cNvPicPr>
            <a:picLocks noChangeAspect="1"/>
          </p:cNvPicPr>
          <p:nvPr/>
        </p:nvPicPr>
        <p:blipFill>
          <a:blip r:embed="rId3"/>
          <a:stretch>
            <a:fillRect/>
          </a:stretch>
        </p:blipFill>
        <p:spPr>
          <a:xfrm>
            <a:off x="3521213" y="1213945"/>
            <a:ext cx="2955788" cy="2829417"/>
          </a:xfrm>
          <a:prstGeom prst="rect">
            <a:avLst/>
          </a:prstGeom>
        </p:spPr>
      </p:pic>
      <p:pic>
        <p:nvPicPr>
          <p:cNvPr id="14" name="Picture 13"/>
          <p:cNvPicPr>
            <a:picLocks noChangeAspect="1"/>
          </p:cNvPicPr>
          <p:nvPr/>
        </p:nvPicPr>
        <p:blipFill>
          <a:blip r:embed="rId4"/>
          <a:stretch>
            <a:fillRect/>
          </a:stretch>
        </p:blipFill>
        <p:spPr>
          <a:xfrm>
            <a:off x="6645166" y="1213944"/>
            <a:ext cx="2958662" cy="2748455"/>
          </a:xfrm>
          <a:prstGeom prst="rect">
            <a:avLst/>
          </a:prstGeom>
        </p:spPr>
      </p:pic>
      <p:sp>
        <p:nvSpPr>
          <p:cNvPr id="2" name="TextBox 1"/>
          <p:cNvSpPr txBox="1"/>
          <p:nvPr/>
        </p:nvSpPr>
        <p:spPr>
          <a:xfrm>
            <a:off x="762000" y="4267200"/>
            <a:ext cx="1600200" cy="1815882"/>
          </a:xfrm>
          <a:prstGeom prst="rect">
            <a:avLst/>
          </a:prstGeom>
          <a:solidFill>
            <a:schemeClr val="accent6">
              <a:lumMod val="40000"/>
              <a:lumOff val="60000"/>
            </a:schemeClr>
          </a:solid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thể</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chỉ</a:t>
            </a:r>
            <a:r>
              <a:rPr lang="en-US" sz="2800" b="1" dirty="0" smtClean="0">
                <a:solidFill>
                  <a:srgbClr val="FF0000"/>
                </a:solidFill>
                <a:latin typeface="Times New Roman" panose="02020603050405020304" pitchFamily="18" charset="0"/>
                <a:cs typeface="Times New Roman" panose="02020603050405020304" pitchFamily="18" charset="0"/>
              </a:rPr>
              <a:t> 1 </a:t>
            </a:r>
            <a:r>
              <a:rPr lang="en-US" sz="2800" b="1" dirty="0" err="1" smtClean="0">
                <a:solidFill>
                  <a:srgbClr val="FF0000"/>
                </a:solidFill>
                <a:latin typeface="Times New Roman" panose="02020603050405020304" pitchFamily="18" charset="0"/>
                <a:cs typeface="Times New Roman" panose="02020603050405020304" pitchFamily="18" charset="0"/>
              </a:rPr>
              <a:t>tế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962400" y="4191000"/>
            <a:ext cx="1828800" cy="1815882"/>
          </a:xfrm>
          <a:prstGeom prst="rect">
            <a:avLst/>
          </a:prstGeom>
          <a:solidFill>
            <a:schemeClr val="accent6">
              <a:lumMod val="40000"/>
              <a:lumOff val="60000"/>
            </a:schemeClr>
          </a:solid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thể</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chưa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cấu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086600" y="3962400"/>
            <a:ext cx="2438400" cy="1384995"/>
          </a:xfrm>
          <a:prstGeom prst="rect">
            <a:avLst/>
          </a:prstGeom>
          <a:solidFill>
            <a:schemeClr val="accent6">
              <a:lumMod val="40000"/>
              <a:lumOff val="60000"/>
            </a:schemeClr>
          </a:solid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thể</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chỉ</a:t>
            </a:r>
            <a:r>
              <a:rPr lang="en-US" sz="2800" b="1" dirty="0" smtClean="0">
                <a:solidFill>
                  <a:srgbClr val="FF0000"/>
                </a:solidFill>
                <a:latin typeface="Times New Roman" panose="02020603050405020304" pitchFamily="18" charset="0"/>
                <a:cs typeface="Times New Roman" panose="02020603050405020304" pitchFamily="18" charset="0"/>
              </a:rPr>
              <a:t> 1 </a:t>
            </a:r>
            <a:r>
              <a:rPr lang="en-US" sz="2800" b="1" dirty="0" err="1" smtClean="0">
                <a:solidFill>
                  <a:srgbClr val="FF0000"/>
                </a:solidFill>
                <a:latin typeface="Times New Roman" panose="02020603050405020304" pitchFamily="18" charset="0"/>
                <a:cs typeface="Times New Roman" panose="02020603050405020304" pitchFamily="18" charset="0"/>
              </a:rPr>
              <a:t>tế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thực</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105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8763000" cy="5816977"/>
          </a:xfrm>
          <a:prstGeom prst="rect">
            <a:avLst/>
          </a:prstGeom>
        </p:spPr>
        <p:txBody>
          <a:bodyPr wrap="square">
            <a:spAutoFit/>
          </a:bodyPr>
          <a:lstStyle/>
          <a:p>
            <a:pPr marL="571500" indent="-571500">
              <a:buAutoNum type="romanUcPeriod"/>
            </a:pPr>
            <a:r>
              <a:rPr lang="vi-VN" sz="3200" b="1" dirty="0" smtClean="0">
                <a:solidFill>
                  <a:srgbClr val="FF0000"/>
                </a:solidFill>
                <a:latin typeface="Times New Roman" panose="02020603050405020304" pitchFamily="18" charset="0"/>
                <a:cs typeface="Times New Roman" panose="02020603050405020304" pitchFamily="18" charset="0"/>
              </a:rPr>
              <a:t>Đa </a:t>
            </a:r>
            <a:r>
              <a:rPr lang="vi-VN" sz="3200" b="1" dirty="0">
                <a:solidFill>
                  <a:srgbClr val="FF0000"/>
                </a:solidFill>
                <a:latin typeface="Times New Roman" panose="02020603050405020304" pitchFamily="18" charset="0"/>
                <a:cs typeface="Times New Roman" panose="02020603050405020304" pitchFamily="18" charset="0"/>
              </a:rPr>
              <a:t>dạng nguyên </a:t>
            </a:r>
            <a:r>
              <a:rPr lang="vi-VN" sz="3200" b="1" dirty="0" smtClean="0">
                <a:solidFill>
                  <a:srgbClr val="FF0000"/>
                </a:solidFill>
                <a:latin typeface="Times New Roman" panose="02020603050405020304" pitchFamily="18" charset="0"/>
                <a:cs typeface="Times New Roman" panose="02020603050405020304" pitchFamily="18" charset="0"/>
              </a:rPr>
              <a:t>sinh</a:t>
            </a:r>
            <a:endParaRPr lang="en-US" sz="3200" b="1" dirty="0" smtClean="0">
              <a:solidFill>
                <a:srgbClr val="FF0000"/>
              </a:solidFill>
              <a:latin typeface="Times New Roman" panose="02020603050405020304" pitchFamily="18" charset="0"/>
              <a:cs typeface="Times New Roman" panose="02020603050405020304" pitchFamily="18" charset="0"/>
            </a:endParaRPr>
          </a:p>
          <a:p>
            <a:endParaRPr lang="vi-VN" sz="3200" b="1" dirty="0">
              <a:solidFill>
                <a:srgbClr val="FF0000"/>
              </a:solidFill>
              <a:latin typeface="Times New Roman" panose="02020603050405020304" pitchFamily="18" charset="0"/>
              <a:cs typeface="Times New Roman" panose="02020603050405020304" pitchFamily="18" charset="0"/>
            </a:endParaRPr>
          </a:p>
          <a:p>
            <a:r>
              <a:rPr lang="vi-VN" sz="2800" dirty="0" smtClean="0">
                <a:latin typeface="+mj-lt"/>
              </a:rPr>
              <a:t>+</a:t>
            </a:r>
            <a:r>
              <a:rPr lang="en-US" sz="2800" dirty="0" smtClean="0">
                <a:latin typeface="+mj-lt"/>
              </a:rPr>
              <a:t> </a:t>
            </a:r>
            <a:r>
              <a:rPr lang="vi-VN" sz="2800" dirty="0" smtClean="0">
                <a:latin typeface="+mj-lt"/>
              </a:rPr>
              <a:t>Nguyên </a:t>
            </a:r>
            <a:r>
              <a:rPr lang="vi-VN" sz="2800" dirty="0">
                <a:latin typeface="+mj-lt"/>
              </a:rPr>
              <a:t>sinh vật đa </a:t>
            </a:r>
            <a:r>
              <a:rPr lang="vi-VN" sz="2800" dirty="0" smtClean="0">
                <a:latin typeface="+mj-lt"/>
              </a:rPr>
              <a:t>số là những cơ thể đơn </a:t>
            </a:r>
            <a:r>
              <a:rPr lang="vi-VN" sz="2800" dirty="0" smtClean="0">
                <a:latin typeface="+mj-lt"/>
              </a:rPr>
              <a:t>bào</a:t>
            </a:r>
            <a:r>
              <a:rPr lang="en-US" sz="2800" dirty="0" smtClean="0">
                <a:latin typeface="+mj-lt"/>
              </a:rPr>
              <a:t>,</a:t>
            </a:r>
            <a:r>
              <a:rPr lang="vi-VN" sz="2800" dirty="0" smtClean="0">
                <a:latin typeface="+mj-lt"/>
              </a:rPr>
              <a:t> </a:t>
            </a:r>
            <a:r>
              <a:rPr lang="vi-VN" sz="2800" dirty="0" smtClean="0">
                <a:latin typeface="+mj-lt"/>
              </a:rPr>
              <a:t>nhân </a:t>
            </a:r>
            <a:r>
              <a:rPr lang="vi-VN" sz="2800" dirty="0" smtClean="0">
                <a:latin typeface="+mj-lt"/>
              </a:rPr>
              <a:t>thực</a:t>
            </a:r>
            <a:r>
              <a:rPr lang="en-US" sz="2800" dirty="0" smtClean="0">
                <a:latin typeface="+mj-lt"/>
              </a:rPr>
              <a:t>,</a:t>
            </a:r>
            <a:r>
              <a:rPr lang="vi-VN" sz="2800" dirty="0" smtClean="0">
                <a:latin typeface="+mj-lt"/>
              </a:rPr>
              <a:t> </a:t>
            </a:r>
            <a:r>
              <a:rPr lang="vi-VN" sz="2800" dirty="0" smtClean="0">
                <a:latin typeface="+mj-lt"/>
              </a:rPr>
              <a:t>có kích thước hiển vi</a:t>
            </a:r>
            <a:r>
              <a:rPr lang="en-US" sz="2800" dirty="0" smtClean="0">
                <a:latin typeface="+mj-lt"/>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mj-lt"/>
              </a:rPr>
              <a:t> </a:t>
            </a:r>
            <a:r>
              <a:rPr lang="vi-VN" sz="2800" dirty="0" smtClean="0">
                <a:latin typeface="+mj-lt"/>
              </a:rPr>
              <a:t>số </a:t>
            </a:r>
            <a:r>
              <a:rPr lang="vi-VN" sz="2800" dirty="0">
                <a:latin typeface="+mj-lt"/>
              </a:rPr>
              <a:t>nguyên sinh vật có cấu tạo đa bào, </a:t>
            </a:r>
            <a:r>
              <a:rPr lang="vi-VN" sz="2800" dirty="0" smtClean="0">
                <a:latin typeface="+mj-lt"/>
              </a:rPr>
              <a:t>có </a:t>
            </a:r>
            <a:r>
              <a:rPr lang="vi-VN" sz="2800" dirty="0">
                <a:latin typeface="+mj-lt"/>
              </a:rPr>
              <a:t>thể quan sát bằng mắt </a:t>
            </a:r>
            <a:r>
              <a:rPr lang="vi-VN" sz="2800" dirty="0" smtClean="0">
                <a:latin typeface="+mj-lt"/>
              </a:rPr>
              <a:t>thường</a:t>
            </a:r>
            <a:r>
              <a:rPr lang="en-US" sz="2800" dirty="0" smtClean="0">
                <a:latin typeface="+mj-lt"/>
              </a:rPr>
              <a:t>).</a:t>
            </a:r>
            <a:endParaRPr lang="en-US" sz="2800" dirty="0" smtClean="0">
              <a:latin typeface="+mj-lt"/>
            </a:endParaRPr>
          </a:p>
          <a:p>
            <a:endParaRPr lang="vi-VN" sz="2800" dirty="0">
              <a:latin typeface="+mj-lt"/>
            </a:endParaRPr>
          </a:p>
          <a:p>
            <a:r>
              <a:rPr lang="vi-VN" sz="2800" dirty="0">
                <a:latin typeface="+mj-lt"/>
              </a:rPr>
              <a:t>+ Hình dạng của nguyên sinh vật rất đa dạng: hình cầu (tảo silic), hình thoi, hình </a:t>
            </a:r>
            <a:r>
              <a:rPr lang="vi-VN" sz="2800" dirty="0" smtClean="0">
                <a:latin typeface="+mj-lt"/>
              </a:rPr>
              <a:t>giày,... </a:t>
            </a:r>
            <a:r>
              <a:rPr lang="vi-VN" sz="2800" dirty="0">
                <a:latin typeface="+mj-lt"/>
              </a:rPr>
              <a:t>hoặc không có hình dạng nào cố </a:t>
            </a:r>
            <a:r>
              <a:rPr lang="vi-VN" sz="2800" dirty="0" smtClean="0">
                <a:latin typeface="+mj-lt"/>
              </a:rPr>
              <a:t>định</a:t>
            </a:r>
            <a:r>
              <a:rPr lang="en-US" sz="2800" dirty="0" smtClean="0">
                <a:latin typeface="+mj-lt"/>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xoắn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dẹt</a:t>
            </a:r>
            <a:r>
              <a:rPr lang="en-US" sz="2800" dirty="0" smtClean="0">
                <a:latin typeface="Times New Roman" panose="02020603050405020304" pitchFamily="18" charset="0"/>
                <a:cs typeface="Times New Roman" panose="02020603050405020304" pitchFamily="18" charset="0"/>
              </a:rPr>
              <a:t>…..</a:t>
            </a:r>
          </a:p>
          <a:p>
            <a:endParaRPr lang="vi-VN" sz="2800" dirty="0">
              <a:latin typeface="+mj-lt"/>
            </a:endParaRPr>
          </a:p>
          <a:p>
            <a:r>
              <a:rPr lang="vi-VN" sz="2800" dirty="0">
                <a:latin typeface="+mj-lt"/>
              </a:rPr>
              <a:t>+ Môi trường sống của nguyên sinh vật rất đa </a:t>
            </a:r>
            <a:r>
              <a:rPr lang="vi-VN" sz="2800" dirty="0" smtClean="0">
                <a:latin typeface="+mj-lt"/>
              </a:rPr>
              <a:t>dạng</a:t>
            </a:r>
            <a:r>
              <a:rPr lang="en-US" sz="2800" dirty="0" smtClean="0">
                <a:latin typeface="+mj-lt"/>
              </a:rPr>
              <a:t>: </a:t>
            </a:r>
            <a:r>
              <a:rPr lang="en-US" sz="2800" dirty="0" err="1" smtClean="0">
                <a:latin typeface="+mj-lt"/>
              </a:rPr>
              <a:t>dưới</a:t>
            </a:r>
            <a:r>
              <a:rPr lang="en-US" sz="2800" dirty="0" smtClean="0">
                <a:latin typeface="+mj-lt"/>
              </a:rPr>
              <a:t> </a:t>
            </a:r>
            <a:r>
              <a:rPr lang="vi-VN" sz="2800" dirty="0" smtClean="0">
                <a:latin typeface="+mj-lt"/>
              </a:rPr>
              <a:t>nước</a:t>
            </a:r>
            <a:r>
              <a:rPr lang="vi-VN" sz="2800" dirty="0">
                <a:latin typeface="+mj-lt"/>
              </a:rPr>
              <a:t>, dưới đất, trong cơ thể. </a:t>
            </a:r>
          </a:p>
        </p:txBody>
      </p:sp>
    </p:spTree>
    <p:extLst>
      <p:ext uri="{BB962C8B-B14F-4D97-AF65-F5344CB8AC3E}">
        <p14:creationId xmlns:p14="http://schemas.microsoft.com/office/powerpoint/2010/main" val="2610716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CỦA NGUYÊN SINH VẬT</a:t>
            </a:r>
          </a:p>
        </p:txBody>
      </p:sp>
      <p:pic>
        <p:nvPicPr>
          <p:cNvPr id="1028" name="Picture 4" descr="Top 50 hình ảnh mặt cười đáng yêu dễ thương nhất quả đất - Chia sẻ 24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62751"/>
            <a:ext cx="380414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stretch>
            <a:fillRect/>
          </a:stretch>
        </p:blipFill>
        <p:spPr>
          <a:xfrm>
            <a:off x="838200" y="1262751"/>
            <a:ext cx="3810000" cy="3810000"/>
          </a:xfrm>
          <a:prstGeom prst="rect">
            <a:avLst/>
          </a:prstGeom>
        </p:spPr>
      </p:pic>
      <p:sp>
        <p:nvSpPr>
          <p:cNvPr id="18" name="TextBox 17"/>
          <p:cNvSpPr txBox="1"/>
          <p:nvPr/>
        </p:nvSpPr>
        <p:spPr>
          <a:xfrm>
            <a:off x="838200" y="5334000"/>
            <a:ext cx="3810000" cy="584775"/>
          </a:xfrm>
          <a:prstGeom prst="rect">
            <a:avLst/>
          </a:prstGeom>
          <a:noFill/>
        </p:spPr>
        <p:txBody>
          <a:bodyPr wrap="square" rtlCol="0">
            <a:spAutoFit/>
          </a:bodyPr>
          <a:lstStyle/>
          <a:p>
            <a:pPr algn="ctr"/>
            <a:r>
              <a:rPr lang="en-US" sz="3200" b="1" dirty="0" err="1"/>
              <a:t>Có</a:t>
            </a:r>
            <a:r>
              <a:rPr lang="en-US" sz="3200" b="1" dirty="0"/>
              <a:t> HẠI</a:t>
            </a:r>
          </a:p>
        </p:txBody>
      </p:sp>
      <p:sp>
        <p:nvSpPr>
          <p:cNvPr id="22" name="TextBox 21"/>
          <p:cNvSpPr txBox="1"/>
          <p:nvPr/>
        </p:nvSpPr>
        <p:spPr>
          <a:xfrm>
            <a:off x="5486400" y="5333999"/>
            <a:ext cx="3810000" cy="584775"/>
          </a:xfrm>
          <a:prstGeom prst="rect">
            <a:avLst/>
          </a:prstGeom>
          <a:noFill/>
        </p:spPr>
        <p:txBody>
          <a:bodyPr wrap="square" rtlCol="0">
            <a:spAutoFit/>
          </a:bodyPr>
          <a:lstStyle/>
          <a:p>
            <a:pPr algn="ctr"/>
            <a:r>
              <a:rPr lang="en-US" sz="3200" b="1" dirty="0" err="1"/>
              <a:t>Có</a:t>
            </a:r>
            <a:r>
              <a:rPr lang="en-US" sz="3200" b="1" dirty="0"/>
              <a:t> LỢI</a:t>
            </a:r>
          </a:p>
        </p:txBody>
      </p:sp>
      <p:sp>
        <p:nvSpPr>
          <p:cNvPr id="19" name="Curved Right Arrow 18"/>
          <p:cNvSpPr/>
          <p:nvPr/>
        </p:nvSpPr>
        <p:spPr>
          <a:xfrm rot="20918392">
            <a:off x="1447800" y="5562600"/>
            <a:ext cx="609600" cy="11430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2057400" y="6349425"/>
            <a:ext cx="3810000" cy="584775"/>
          </a:xfrm>
          <a:prstGeom prst="rect">
            <a:avLst/>
          </a:prstGeom>
          <a:noFill/>
        </p:spPr>
        <p:txBody>
          <a:bodyPr wrap="square" rtlCol="0">
            <a:spAutoFit/>
          </a:bodyPr>
          <a:lstStyle/>
          <a:p>
            <a:pPr algn="ctr"/>
            <a:r>
              <a:rPr lang="en-US" sz="3200" dirty="0" err="1">
                <a:solidFill>
                  <a:srgbClr val="FF0000"/>
                </a:solidFill>
              </a:rPr>
              <a:t>Thuyết</a:t>
            </a:r>
            <a:r>
              <a:rPr lang="en-US" sz="3200" dirty="0">
                <a:solidFill>
                  <a:srgbClr val="FF0000"/>
                </a:solidFill>
              </a:rPr>
              <a:t> </a:t>
            </a:r>
            <a:r>
              <a:rPr lang="en-US" sz="3200" dirty="0" err="1">
                <a:solidFill>
                  <a:srgbClr val="FF0000"/>
                </a:solidFill>
              </a:rPr>
              <a:t>trình</a:t>
            </a:r>
            <a:r>
              <a:rPr lang="en-US" sz="3200" dirty="0">
                <a:solidFill>
                  <a:srgbClr val="FF0000"/>
                </a:solidFill>
              </a:rPr>
              <a:t> </a:t>
            </a:r>
            <a:r>
              <a:rPr lang="en-US" sz="3200" dirty="0" err="1">
                <a:solidFill>
                  <a:srgbClr val="FF0000"/>
                </a:solidFill>
              </a:rPr>
              <a:t>nhóm</a:t>
            </a:r>
            <a:endParaRPr lang="en-US" sz="3200" dirty="0">
              <a:solidFill>
                <a:srgbClr val="FF0000"/>
              </a:solidFill>
            </a:endParaRPr>
          </a:p>
        </p:txBody>
      </p:sp>
    </p:spTree>
    <p:extLst>
      <p:ext uri="{BB962C8B-B14F-4D97-AF65-F5344CB8AC3E}">
        <p14:creationId xmlns:p14="http://schemas.microsoft.com/office/powerpoint/2010/main" val="842690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TotalTime>
  <Words>928</Words>
  <Application>Microsoft Office PowerPoint</Application>
  <PresentationFormat>Custom</PresentationFormat>
  <Paragraphs>91</Paragraphs>
  <Slides>35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Montserrat Classic Bold</vt:lpstr>
      <vt:lpstr>Helvetica</vt:lpstr>
      <vt:lpstr>Microsoft Sans Serif</vt:lpstr>
      <vt:lpstr>Calibri</vt:lpstr>
      <vt:lpstr>Times New Roman</vt:lpstr>
      <vt:lpstr>Office Theme</vt:lpstr>
      <vt:lpstr>Sinh vật được chia làm mấy giới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khuẩn, vụn hữu cơ</vt:lpstr>
      <vt:lpstr>II. VAI TRÒ CỦA NGUYÊN SINH VẬT</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Minimal Listing Presentation</dc:title>
  <dc:creator>HP</dc:creator>
  <cp:lastModifiedBy>Admin</cp:lastModifiedBy>
  <cp:revision>68</cp:revision>
  <dcterms:created xsi:type="dcterms:W3CDTF">2006-08-16T00:00:00Z</dcterms:created>
  <dcterms:modified xsi:type="dcterms:W3CDTF">2022-01-11T08:37:52Z</dcterms:modified>
  <dc:identifier>DAEceR5a-Lo</dc:identifier>
</cp:coreProperties>
</file>