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65" r:id="rId4"/>
    <p:sldId id="257" r:id="rId5"/>
    <p:sldId id="258" r:id="rId6"/>
    <p:sldId id="259" r:id="rId7"/>
    <p:sldId id="260" r:id="rId8"/>
    <p:sldId id="261" r:id="rId9"/>
    <p:sldId id="267" r:id="rId10"/>
    <p:sldId id="266" r:id="rId11"/>
    <p:sldId id="262" r:id="rId12"/>
    <p:sldId id="273" r:id="rId13"/>
    <p:sldId id="263" r:id="rId14"/>
    <p:sldId id="274" r:id="rId15"/>
    <p:sldId id="264" r:id="rId16"/>
    <p:sldId id="275" r:id="rId17"/>
    <p:sldId id="268" r:id="rId18"/>
    <p:sldId id="269" r:id="rId19"/>
    <p:sldId id="277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0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9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22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7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5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53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1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7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6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1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5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8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2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0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2C4D1-05B9-45A7-B831-54FEBA8DB36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CD599-5C8B-4EC5-9A96-DE6F0470AE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1" r:id="rId4"/>
    <p:sldLayoutId id="2147483660" r:id="rId5"/>
    <p:sldLayoutId id="2147483650" r:id="rId6"/>
    <p:sldLayoutId id="2147483663" r:id="rId7"/>
    <p:sldLayoutId id="2147483662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inh anh tham khao soan paipoi\nen\hình-nền-mầm-n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3860" y="1770612"/>
            <a:ext cx="6936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Môn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khoa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tự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nhiên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064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1424" y="932723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424" y="356659"/>
            <a:ext cx="8636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an Sát Sinh Vật (Cây Rêu) KHTN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5624" y="1640540"/>
            <a:ext cx="6293224" cy="4504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8281" y="6222665"/>
            <a:ext cx="298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https://youtu.be/Q0ixpvk-4hs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718" y="421734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002" y="1617883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9929" y="2234014"/>
            <a:ext cx="12613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Quyết - Cây dương x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120" y="965820"/>
            <a:ext cx="2935300" cy="55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4553" y="1032871"/>
            <a:ext cx="9209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Bài 39. Quyết - Cây dương xỉ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07" y="2925535"/>
            <a:ext cx="4167776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ài 35. Thực hành: Quan sát và phân biệt một số nhóm thực vật - Hoc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36" y="2840018"/>
            <a:ext cx="3571143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6196" y="6118162"/>
            <a:ext cx="3130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https://youtu.be/YeihNDkvwR0</a:t>
            </a:r>
            <a:endParaRPr lang="en-US" dirty="0"/>
          </a:p>
        </p:txBody>
      </p:sp>
      <p:pic>
        <p:nvPicPr>
          <p:cNvPr id="5" name="bào tử dương xỉ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9953" y="326571"/>
            <a:ext cx="6374675" cy="51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437" y="324660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061" y="1032233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984" y="1742877"/>
            <a:ext cx="10945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950" y="2823892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Bài 35: Thực hành: Quan sát và phân biệt một số nhóm thực vật I. Chuẩn bị  1. Thiết bị, dụng cụ - 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Bài 35: Thực hành: Quan sát và phân biệt một số nhóm thực vật I. Chuẩn bị  1. Thiết bị, dụng cụ - 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10" descr="BÀI 29: Thực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302" y="1084473"/>
            <a:ext cx="2675581" cy="477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ông nhựa với tác dụng của cây thông nhựa và cách dùng trị bệnh tố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12" y="954742"/>
            <a:ext cx="4550522" cy="488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6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7529" y="5674025"/>
            <a:ext cx="3054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https://youtu.be/vxRD_9Je-Gg</a:t>
            </a:r>
            <a:endParaRPr lang="en-US" dirty="0"/>
          </a:p>
        </p:txBody>
      </p:sp>
      <p:pic>
        <p:nvPicPr>
          <p:cNvPr id="5" name="nón th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6182" y="509451"/>
            <a:ext cx="7027817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8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1437" y="324660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ây Bí Ngô | Cây Trồng Cho Dây Leo | Dữ Liệu Xa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51" y="1264024"/>
            <a:ext cx="5715000" cy="49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343" y="1109071"/>
            <a:ext cx="10945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6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346171"/>
              </p:ext>
            </p:extLst>
          </p:nvPr>
        </p:nvGraphicFramePr>
        <p:xfrm>
          <a:off x="1799940" y="2155372"/>
          <a:ext cx="6606565" cy="3976528"/>
        </p:xfrm>
        <a:graphic>
          <a:graphicData uri="http://schemas.openxmlformats.org/drawingml/2006/table">
            <a:tbl>
              <a:tblPr/>
              <a:tblGrid>
                <a:gridCol w="2201938">
                  <a:extLst>
                    <a:ext uri="{9D8B030D-6E8A-4147-A177-3AD203B41FA5}">
                      <a16:colId xmlns:a16="http://schemas.microsoft.com/office/drawing/2014/main" val="2318419705"/>
                    </a:ext>
                  </a:extLst>
                </a:gridCol>
                <a:gridCol w="2201938">
                  <a:extLst>
                    <a:ext uri="{9D8B030D-6E8A-4147-A177-3AD203B41FA5}">
                      <a16:colId xmlns:a16="http://schemas.microsoft.com/office/drawing/2014/main" val="925486014"/>
                    </a:ext>
                  </a:extLst>
                </a:gridCol>
                <a:gridCol w="2202689">
                  <a:extLst>
                    <a:ext uri="{9D8B030D-6E8A-4147-A177-3AD203B41FA5}">
                      <a16:colId xmlns:a16="http://schemas.microsoft.com/office/drawing/2014/main" val="1997349743"/>
                    </a:ext>
                  </a:extLst>
                </a:gridCol>
              </a:tblGrid>
              <a:tr h="28655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Tên ngành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Lý do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439345"/>
                  </a:ext>
                </a:extLst>
              </a:tr>
              <a:tr h="983992"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52640"/>
                  </a:ext>
                </a:extLst>
              </a:tr>
              <a:tr h="983992"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240753"/>
                  </a:ext>
                </a:extLst>
              </a:tr>
              <a:tr h="983992">
                <a:tc>
                  <a:txBody>
                    <a:bodyPr/>
                    <a:lstStyle/>
                    <a:p>
                      <a:pPr algn="just" fontAlgn="t"/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88252"/>
                  </a:ext>
                </a:extLst>
              </a:tr>
              <a:tr h="737995">
                <a:tc>
                  <a:txBody>
                    <a:bodyPr/>
                    <a:lstStyle/>
                    <a:p>
                      <a:pPr algn="just" fontAlgn="t"/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1087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0809" y="507541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541" y="1073598"/>
            <a:ext cx="10945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59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9997" y="559792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Thu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5030"/>
              </p:ext>
            </p:extLst>
          </p:nvPr>
        </p:nvGraphicFramePr>
        <p:xfrm>
          <a:off x="1254034" y="1231968"/>
          <a:ext cx="9326879" cy="4985952"/>
        </p:xfrm>
        <a:graphic>
          <a:graphicData uri="http://schemas.openxmlformats.org/drawingml/2006/table">
            <a:tbl>
              <a:tblPr/>
              <a:tblGrid>
                <a:gridCol w="3108606">
                  <a:extLst>
                    <a:ext uri="{9D8B030D-6E8A-4147-A177-3AD203B41FA5}">
                      <a16:colId xmlns:a16="http://schemas.microsoft.com/office/drawing/2014/main" val="2318419705"/>
                    </a:ext>
                  </a:extLst>
                </a:gridCol>
                <a:gridCol w="3108606">
                  <a:extLst>
                    <a:ext uri="{9D8B030D-6E8A-4147-A177-3AD203B41FA5}">
                      <a16:colId xmlns:a16="http://schemas.microsoft.com/office/drawing/2014/main" val="925486014"/>
                    </a:ext>
                  </a:extLst>
                </a:gridCol>
                <a:gridCol w="3109667">
                  <a:extLst>
                    <a:ext uri="{9D8B030D-6E8A-4147-A177-3AD203B41FA5}">
                      <a16:colId xmlns:a16="http://schemas.microsoft.com/office/drawing/2014/main" val="1997349743"/>
                    </a:ext>
                  </a:extLst>
                </a:gridCol>
              </a:tblGrid>
              <a:tr h="31162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</a:rPr>
                        <a:t>Tên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Tên ngành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Lý do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439345"/>
                  </a:ext>
                </a:extLst>
              </a:tr>
              <a:tr h="1246488"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Rêu thường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Ngành rêu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Cơ quan sinh sản là bào tử, không phân nhánh, không có mạch dẫn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52640"/>
                  </a:ext>
                </a:extLst>
              </a:tr>
              <a:tr h="1246488"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Dương xỉ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Ngành dương xỉ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Cơ quan sinh sản là bào tử, tập trung thành ổ/túi. Lá non cuộn tròn ở đầu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240753"/>
                  </a:ext>
                </a:extLst>
              </a:tr>
              <a:tr h="124648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Thông 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Ngành hạt trần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</a:rPr>
                        <a:t>Cơ quan sinh sản là nón, hạt thông lộ ra ngoài nằm trên các lá noãn hở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288252"/>
                  </a:ext>
                </a:extLst>
              </a:tr>
              <a:tr h="934866"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Bí ngô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Ngành hạt kín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1800" dirty="0">
                          <a:solidFill>
                            <a:srgbClr val="000000"/>
                          </a:solidFill>
                          <a:effectLst/>
                        </a:rPr>
                        <a:t>Bí ngô đã có quả thực sư, hạt nằm trong quả</a:t>
                      </a:r>
                    </a:p>
                  </a:txBody>
                  <a:tcPr marL="67990" marR="67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10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831" y="725254"/>
            <a:ext cx="10945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4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1962" y="547985"/>
            <a:ext cx="7508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HƯỚNG DẪN HỌC Ở NHÀ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75" y="1609725"/>
            <a:ext cx="10677525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36: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2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ường Rêu Yorkshire Nước - Ảnh miễn phí tr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2011679"/>
            <a:ext cx="3108960" cy="404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19349" y="163286"/>
            <a:ext cx="912114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86 - 87: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35: THỰC HÀNH: QUAN SÁT VÀ PHÂN BIỆT MỘT SỐ NHÓM THỰC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Tác dụng của cây dương xỉ? Cách trồng và chăm sóc các loại dương xỉ -  KHBVP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26" y="1972490"/>
            <a:ext cx="3443538" cy="40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063" y="1959430"/>
            <a:ext cx="3034937" cy="4167050"/>
          </a:xfrm>
          <a:prstGeom prst="rect">
            <a:avLst/>
          </a:prstGeom>
        </p:spPr>
      </p:pic>
      <p:pic>
        <p:nvPicPr>
          <p:cNvPr id="7" name="Picture 14" descr="Bài 40. Hạt trần - Cây thông - Sinh học 6 - Nguyễn Thị Hồng Lê - Thư viện  Bài giảng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08" y="1976846"/>
            <a:ext cx="3148150" cy="409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Kính hiển vi các loại | | Công ty Nhập khẩu và phân phối Thiết Bị Y Tế Vì  Dâ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AutoShape 4" descr="Kính hiển vi các loại | | Công ty Nhập khẩu và phân phối Thiết Bị Y Tế Vì  Dân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AutoShape 6" descr="Kính hiển vi các loại | | Công ty Nhập khẩu và phân phối Thiết Bị Y Tế Vì  Dân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" y="1817436"/>
            <a:ext cx="2235200" cy="204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Hóa chất dụng cụ làm tiêu bản - Kính Hiển Vi Đức Mai Kh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396" y="1839977"/>
            <a:ext cx="2133600" cy="204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men kính hiển vi giảm chỉ còn 50,000 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705" y="1862911"/>
            <a:ext cx="2139951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Á TỐT] PIPET ống hút thủy tinh dài 15cm, Giá siêu tốt 13,000đ! Mua nhanh  tay! - Bigom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91" y="1817435"/>
            <a:ext cx="1930400" cy="20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435" y="164637"/>
            <a:ext cx="264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CHUẨN BỊ</a:t>
            </a:r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75" y="3667030"/>
            <a:ext cx="21876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Kính</a:t>
            </a:r>
            <a:r>
              <a:rPr lang="en-US" sz="2400" dirty="0"/>
              <a:t> </a:t>
            </a:r>
            <a:r>
              <a:rPr lang="en-US" sz="2400" dirty="0" err="1"/>
              <a:t>hiển</a:t>
            </a:r>
            <a:r>
              <a:rPr lang="en-US" sz="2400" dirty="0"/>
              <a:t> vi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864367" y="3686453"/>
            <a:ext cx="21876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Lam </a:t>
            </a:r>
            <a:r>
              <a:rPr lang="en-US" sz="2400" dirty="0" err="1"/>
              <a:t>kính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209" y="3667007"/>
            <a:ext cx="18351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Lamen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11807" y="3696622"/>
            <a:ext cx="19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pipet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963230" y="3625194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Kính</a:t>
            </a:r>
            <a:r>
              <a:rPr lang="en-US" sz="2400" dirty="0" smtClean="0"/>
              <a:t> </a:t>
            </a:r>
            <a:r>
              <a:rPr lang="en-US" sz="2400" dirty="0" err="1" smtClean="0"/>
              <a:t>lúp</a:t>
            </a:r>
            <a:endParaRPr lang="en-US" sz="2400" dirty="0"/>
          </a:p>
        </p:txBody>
      </p:sp>
      <p:sp>
        <p:nvSpPr>
          <p:cNvPr id="14" name="AutoShape 16" descr="Bông gòn y tế trong hộp thuốc có tác dụng gì?? - PHẠM THỊ TỐ LAN"/>
          <p:cNvSpPr>
            <a:spLocks noChangeAspect="1" noChangeArrowheads="1"/>
          </p:cNvSpPr>
          <p:nvPr/>
        </p:nvSpPr>
        <p:spPr bwMode="auto">
          <a:xfrm>
            <a:off x="817033" y="4169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6" name="AutoShape 18" descr="Bông gòn y tế trong hộp thuốc có tác dụng gì?? - PHẠM THỊ TỐ LAN"/>
          <p:cNvSpPr>
            <a:spLocks noChangeAspect="1" noChangeArrowheads="1"/>
          </p:cNvSpPr>
          <p:nvPr/>
        </p:nvSpPr>
        <p:spPr bwMode="auto">
          <a:xfrm>
            <a:off x="1020233" y="6201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7" name="AutoShape 21" descr="Mơ thấy kim là chìm trong biển khổ"/>
          <p:cNvSpPr>
            <a:spLocks noChangeAspect="1" noChangeArrowheads="1"/>
          </p:cNvSpPr>
          <p:nvPr/>
        </p:nvSpPr>
        <p:spPr bwMode="auto">
          <a:xfrm>
            <a:off x="1223433" y="8233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1007435" y="740701"/>
            <a:ext cx="393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2050" name="Picture 2" descr="Sự tạo ảnh của kính lúp - Hình ảnh trông như thế nào khi qua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282" y="1640541"/>
            <a:ext cx="2622177" cy="20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(Combo 5 ) Hộp 50 dao lam crom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623" y="4220136"/>
            <a:ext cx="2420471" cy="226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ước cất là gì? Dùng để làm gì? Nước cất có dẫn điện không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8" y="4329954"/>
            <a:ext cx="2427568" cy="209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50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1" grpId="0" animBg="1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955" y="483325"/>
            <a:ext cx="2090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66" y="1105988"/>
            <a:ext cx="6386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SGK,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Lý thuyết bài Bài 38. Rêu - Cây rêu - Lib24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8" y="1922929"/>
            <a:ext cx="5257801" cy="451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êu sinh sản theo hình thức nào? Vai trò, cấu tạo chi tiết của rê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53" y="1317811"/>
            <a:ext cx="4424082" cy="498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53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yết - Cây dương x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15" y="469432"/>
            <a:ext cx="3784414" cy="55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iáo án Sinh 6 - Chương 8 - QUYẾT - CÂY DƯƠNG X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06" y="363072"/>
            <a:ext cx="6815791" cy="60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ài 35. Thực hành: Quan sát và phân biệt một số nhóm thực vật - Hoc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509451"/>
            <a:ext cx="3862369" cy="51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y cỏ bợ có tác dụng gì? Cây cỏ bợ giúp phục hồi chức năng, sỏi thận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323" y="281486"/>
            <a:ext cx="7286625" cy="61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8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BÀI 29: Thực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877389"/>
            <a:ext cx="3505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 descr="Bài 40. Hạt trần - Cây thông - Sinh học 6 - Nguyễn Thị Hồng Lê - Thư viện 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28" y="631371"/>
            <a:ext cx="3955869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ây Phi Lao: Đặc Điểm, Công Dụng Và Cách Trồng - Sendakimcu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84" y="641663"/>
            <a:ext cx="3816927" cy="48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5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nh học 6 Bài 41: Hạt kín - Đặc điểm của thực vật Hạt k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1" y="228600"/>
            <a:ext cx="6002383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ây bưở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36" y="300445"/>
            <a:ext cx="5347063" cy="624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19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0613" y="1024163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1424" y="356659"/>
            <a:ext cx="8636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9694" y="1636453"/>
            <a:ext cx="10945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7966" y="2676359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4859" y="3402500"/>
            <a:ext cx="10945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Rêu sinh sản theo hình thức nào? Vai trò, cấu tạo chi tiết của rê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41" y="2390503"/>
            <a:ext cx="4364915" cy="400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22972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468</Words>
  <Application>Microsoft Office PowerPoint</Application>
  <PresentationFormat>Widescreen</PresentationFormat>
  <Paragraphs>62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2023-02-11T01:40:59Z</dcterms:created>
  <dcterms:modified xsi:type="dcterms:W3CDTF">2023-02-11T03:00:58Z</dcterms:modified>
</cp:coreProperties>
</file>