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1E67-65AD-4DDE-AD15-8F6E19E6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8956E-B9E9-46B7-A9B8-10615466A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998A9-DA47-4A63-88BA-9A34146F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77A5D-9CF5-4CE2-90D8-6B6ED761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D89F-D6DD-46FD-AEF9-295AF4C3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87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4D03-0F6B-4552-B283-A941F26A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5A788-4091-4C17-9392-A243D9E7F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74D0-6C39-4ABF-A0E7-3A25C1DC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9E93-9792-457A-BB33-67072E82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DF20-02E6-428D-B9B4-6BD2CA75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87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3B9BC-EE5A-45FF-836E-EFD85AC2D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3EEEA-CE9E-400C-BCFB-059D210DB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C16F-934F-43E1-B5EE-2CBF5FDA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459C-3429-46CF-BCDC-83BAE516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B3B81-01BA-4449-90BA-B5E3C9A1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2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BF09-5AAB-4949-BF78-50376A83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BEA4-F7EF-4BDC-BBD3-86128FF15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09E42-3A9E-4DA2-9864-56D38171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66372-315C-4F9F-BD3A-E0F48DA6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E06F-3B23-4CF4-89E0-E143B059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4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4BDF-1A57-497F-A6DF-8CC0BEB7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2DA42-EE6A-49E8-84FE-89E9BE038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2D4E1-8017-4A1E-8B1C-CD13EFE4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A9BF-F8E9-4BFD-BF73-1A62E0F1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7F055-B25A-4D46-BB89-9D1CD523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290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CF8E-3090-486F-B269-E40FCB88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0758-2975-4214-A581-E77A27437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016C4-2DAD-4D2A-9E30-94F7862BA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900B-4FFC-4C80-8BA1-BE5A08A7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E37B2-44E9-4B1C-80DF-523D49EA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73543-AB29-41AD-A765-71F8FAEF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37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3A8A-9DB6-4832-9B0F-A159FE92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46F6-9E48-4B08-91F3-180840B11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F8ADC-9CB9-4478-A5B9-F40A2A1BF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0E8A-466D-4676-823E-0EA4D56F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34997-E7AE-4002-A7F9-11C4D0E6E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49DAE-04B7-4564-BB7E-39605D22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8AE56-37DF-469C-A1D9-2E68EB56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A3EC2-FB0C-4CCE-959C-1B70462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5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9553-315B-448C-A182-64105FC1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D6123-5877-47C0-BF54-723F7E47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F9F4C-5235-4AC6-9350-57CC31FB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D603E-AAEF-4368-AA28-3E575AA2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4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F8A508-F4D6-4454-82FE-7E118784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D9FAA-80A7-4077-B524-1E31ED21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608B4-9CFB-400D-AD85-242F157E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161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4740-3211-4D75-803E-D5BBD9C6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CEA9-7E0D-415A-8026-0666A4AC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A19C9-CAAF-4131-8905-0D90E4AA9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D4EF0-90BF-4ADC-A807-4082AA90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14AC9-1CB5-4A20-9DE9-60E9FB1F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6B7BF-A275-423E-A30D-9FF19E0B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1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4B-A9A5-44F1-B3BC-C8C8A6DA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C11FB-F04C-4B68-923A-AF6FAB407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B4198-3719-4847-8D62-8FF6E3A75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19F5F-9E63-4A7B-982D-F7EBA22F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1519-1690-4645-B12F-74AE2799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7E62F-98A3-463D-A51C-8229489B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3A538-4463-44D2-AE5A-8520971D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119BD-D5D0-4514-ACB3-EC58DA9E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25432-2223-4E04-9BC0-4678F95AA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591A-CC68-4796-84B5-CAC0B4594FE0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68B2D-FE43-4C54-9A76-D77AF63ED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A484-5EA9-44D7-966C-6965B48D4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9BE2-2DC2-465E-BFAE-D882D1B1AE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41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UvdM2sK_8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>
              <a:spcAft>
                <a:spcPts val="0"/>
              </a:spcAft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b="1" i="1" dirty="0">
                <a:solidFill>
                  <a:srgbClr val="1F4E79"/>
                </a:solidFill>
                <a:latin typeface="Times New Roman" panose="02020603050405020304" pitchFamily="18" charset="0"/>
                <a:ea typeface="Brush Script MT" panose="03060802040406070304" pitchFamily="66" charset="0"/>
              </a:rPr>
              <a:t>RA- XUN GAM – DA- TỐP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6493" y="772197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0648" r="11593"/>
          <a:stretch/>
        </p:blipFill>
        <p:spPr>
          <a:xfrm>
            <a:off x="801477" y="1500648"/>
            <a:ext cx="6651523" cy="47877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53000" y="2355894"/>
            <a:ext cx="4257219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dAUvdM2sK_8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07184" y="1764187"/>
            <a:ext cx="6176246" cy="37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45840"/>
            <a:ext cx="10833100" cy="37156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 →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03055"/>
            <a:ext cx="10833100" cy="41045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200"/>
              </a:spcAft>
              <a:buSzPts val="1400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"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"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2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271252" y="1842811"/>
            <a:ext cx="7993625" cy="347643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76735" y="4351998"/>
            <a:ext cx="1779639" cy="1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75876"/>
            <a:ext cx="10325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445135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Nhìn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Đất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nước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mắt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“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máu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”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326" y="2320194"/>
            <a:ext cx="109965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algn="just">
              <a:lnSpc>
                <a:spcPct val="150000"/>
              </a:lnSpc>
              <a:spcAft>
                <a:spcPts val="0"/>
              </a:spcAft>
              <a:tabLst>
                <a:tab pos="445135" algn="l"/>
              </a:tabLs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ẩn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Đất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hủy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giành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khai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…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mức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khiến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Đất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tổn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thương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nghiêm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trọng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9850" algn="just">
              <a:lnSpc>
                <a:spcPct val="150000"/>
              </a:lnSpc>
              <a:spcAft>
                <a:spcPts val="0"/>
              </a:spcAft>
              <a:tabLst>
                <a:tab pos="445135" algn="l"/>
              </a:tabLs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=&gt;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đau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xót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lo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ưu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tư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270" y="1720652"/>
            <a:ext cx="8652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850" algn="just">
              <a:spcAft>
                <a:spcPts val="0"/>
              </a:spcAft>
              <a:tabLst>
                <a:tab pos="445135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3099" y="2306159"/>
          <a:ext cx="10833100" cy="4088003"/>
        </p:xfrm>
        <a:graphic>
          <a:graphicData uri="http://schemas.openxmlformats.org/drawingml/2006/table">
            <a:tbl>
              <a:tblPr firstRow="1" firstCol="1" bandRow="1"/>
              <a:tblGrid>
                <a:gridCol w="4828049">
                  <a:extLst>
                    <a:ext uri="{9D8B030D-6E8A-4147-A177-3AD203B41FA5}">
                      <a16:colId xmlns:a16="http://schemas.microsoft.com/office/drawing/2014/main" val="3926273350"/>
                    </a:ext>
                  </a:extLst>
                </a:gridCol>
                <a:gridCol w="6005051">
                  <a:extLst>
                    <a:ext uri="{9D8B030D-6E8A-4147-A177-3AD203B41FA5}">
                      <a16:colId xmlns:a16="http://schemas.microsoft.com/office/drawing/2014/main" val="2414161230"/>
                    </a:ext>
                  </a:extLst>
                </a:gridCol>
              </a:tblGrid>
              <a:tr h="101124"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68437"/>
                  </a:ext>
                </a:extLst>
              </a:tr>
              <a:tr h="388450"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hữu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vô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tri,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vô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30480" lvl="0" indent="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miếng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miếng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mồ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lvl="0" indent="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vừa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khổ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30480" lvl="0" indent="0" algn="just">
                        <a:spcAft>
                          <a:spcPts val="1200"/>
                        </a:spcAft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chia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sẻ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thương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01456"/>
                  </a:ext>
                </a:extLst>
              </a:tr>
              <a:tr h="294012">
                <a:tc>
                  <a:txBody>
                    <a:bodyPr/>
                    <a:lstStyle/>
                    <a:p>
                      <a:pPr marL="69850" marR="30480" algn="just"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=&gt;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thô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5" marR="61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1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199556"/>
            <a:ext cx="256089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50485" y="1718505"/>
            <a:ext cx="8303730" cy="4119864"/>
            <a:chOff x="2036204" y="1938038"/>
            <a:chExt cx="8303730" cy="4119864"/>
          </a:xfrm>
        </p:grpSpPr>
        <p:sp>
          <p:nvSpPr>
            <p:cNvPr id="19" name="Freeform 18"/>
            <p:cNvSpPr/>
            <p:nvPr/>
          </p:nvSpPr>
          <p:spPr>
            <a:xfrm>
              <a:off x="6096000" y="284644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3182949" y="184137"/>
                  </a:lnTo>
                  <a:lnTo>
                    <a:pt x="3182949" y="3682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096000" y="284644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1060983" y="184137"/>
                  </a:lnTo>
                  <a:lnTo>
                    <a:pt x="1060983" y="3682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035016" y="284644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983" y="0"/>
                  </a:moveTo>
                  <a:lnTo>
                    <a:pt x="1060983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2913050" y="284644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82949" y="0"/>
                  </a:moveTo>
                  <a:lnTo>
                    <a:pt x="3182949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758810" y="1938038"/>
              <a:ext cx="2674379" cy="908403"/>
            </a:xfrm>
            <a:custGeom>
              <a:avLst/>
              <a:gdLst>
                <a:gd name="connsiteX0" fmla="*/ 0 w 2674379"/>
                <a:gd name="connsiteY0" fmla="*/ 0 h 908403"/>
                <a:gd name="connsiteX1" fmla="*/ 2674379 w 2674379"/>
                <a:gd name="connsiteY1" fmla="*/ 0 h 908403"/>
                <a:gd name="connsiteX2" fmla="*/ 2674379 w 2674379"/>
                <a:gd name="connsiteY2" fmla="*/ 908403 h 908403"/>
                <a:gd name="connsiteX3" fmla="*/ 0 w 2674379"/>
                <a:gd name="connsiteY3" fmla="*/ 908403 h 908403"/>
                <a:gd name="connsiteX4" fmla="*/ 0 w 2674379"/>
                <a:gd name="connsiteY4" fmla="*/ 0 h 90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4379" h="908403">
                  <a:moveTo>
                    <a:pt x="0" y="0"/>
                  </a:moveTo>
                  <a:lnTo>
                    <a:pt x="2674379" y="0"/>
                  </a:lnTo>
                  <a:lnTo>
                    <a:pt x="2674379" y="908403"/>
                  </a:lnTo>
                  <a:lnTo>
                    <a:pt x="0" y="908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036204" y="3138518"/>
              <a:ext cx="1937830" cy="2919384"/>
            </a:xfrm>
            <a:custGeom>
              <a:avLst/>
              <a:gdLst>
                <a:gd name="connsiteX0" fmla="*/ 0 w 1753691"/>
                <a:gd name="connsiteY0" fmla="*/ 0 h 2486225"/>
                <a:gd name="connsiteX1" fmla="*/ 1753691 w 1753691"/>
                <a:gd name="connsiteY1" fmla="*/ 0 h 2486225"/>
                <a:gd name="connsiteX2" fmla="*/ 1753691 w 1753691"/>
                <a:gd name="connsiteY2" fmla="*/ 2486225 h 2486225"/>
                <a:gd name="connsiteX3" fmla="*/ 0 w 1753691"/>
                <a:gd name="connsiteY3" fmla="*/ 2486225 h 2486225"/>
                <a:gd name="connsiteX4" fmla="*/ 0 w 1753691"/>
                <a:gd name="connsiteY4" fmla="*/ 0 h 24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2486225">
                  <a:moveTo>
                    <a:pt x="0" y="0"/>
                  </a:moveTo>
                  <a:lnTo>
                    <a:pt x="1753691" y="0"/>
                  </a:lnTo>
                  <a:lnTo>
                    <a:pt x="1753691" y="2486225"/>
                  </a:lnTo>
                  <a:lnTo>
                    <a:pt x="0" y="2486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58170" y="3138518"/>
              <a:ext cx="1937830" cy="2919384"/>
            </a:xfrm>
            <a:custGeom>
              <a:avLst/>
              <a:gdLst>
                <a:gd name="connsiteX0" fmla="*/ 0 w 1753691"/>
                <a:gd name="connsiteY0" fmla="*/ 0 h 2486225"/>
                <a:gd name="connsiteX1" fmla="*/ 1753691 w 1753691"/>
                <a:gd name="connsiteY1" fmla="*/ 0 h 2486225"/>
                <a:gd name="connsiteX2" fmla="*/ 1753691 w 1753691"/>
                <a:gd name="connsiteY2" fmla="*/ 2486225 h 2486225"/>
                <a:gd name="connsiteX3" fmla="*/ 0 w 1753691"/>
                <a:gd name="connsiteY3" fmla="*/ 2486225 h 2486225"/>
                <a:gd name="connsiteX4" fmla="*/ 0 w 1753691"/>
                <a:gd name="connsiteY4" fmla="*/ 0 h 24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2486225">
                  <a:moveTo>
                    <a:pt x="0" y="0"/>
                  </a:moveTo>
                  <a:lnTo>
                    <a:pt x="1753691" y="0"/>
                  </a:lnTo>
                  <a:lnTo>
                    <a:pt x="1753691" y="2486225"/>
                  </a:lnTo>
                  <a:lnTo>
                    <a:pt x="0" y="2486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80137" y="3138518"/>
              <a:ext cx="1937830" cy="2919384"/>
            </a:xfrm>
            <a:custGeom>
              <a:avLst/>
              <a:gdLst>
                <a:gd name="connsiteX0" fmla="*/ 0 w 1753691"/>
                <a:gd name="connsiteY0" fmla="*/ 0 h 2486225"/>
                <a:gd name="connsiteX1" fmla="*/ 1753691 w 1753691"/>
                <a:gd name="connsiteY1" fmla="*/ 0 h 2486225"/>
                <a:gd name="connsiteX2" fmla="*/ 1753691 w 1753691"/>
                <a:gd name="connsiteY2" fmla="*/ 2486225 h 2486225"/>
                <a:gd name="connsiteX3" fmla="*/ 0 w 1753691"/>
                <a:gd name="connsiteY3" fmla="*/ 2486225 h 2486225"/>
                <a:gd name="connsiteX4" fmla="*/ 0 w 1753691"/>
                <a:gd name="connsiteY4" fmla="*/ 0 h 24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2486225">
                  <a:moveTo>
                    <a:pt x="0" y="0"/>
                  </a:moveTo>
                  <a:lnTo>
                    <a:pt x="1753691" y="0"/>
                  </a:lnTo>
                  <a:lnTo>
                    <a:pt x="1753691" y="2486225"/>
                  </a:lnTo>
                  <a:lnTo>
                    <a:pt x="0" y="2486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lay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02104" y="3138518"/>
              <a:ext cx="1937830" cy="2919384"/>
            </a:xfrm>
            <a:custGeom>
              <a:avLst/>
              <a:gdLst>
                <a:gd name="connsiteX0" fmla="*/ 0 w 1753691"/>
                <a:gd name="connsiteY0" fmla="*/ 0 h 2486225"/>
                <a:gd name="connsiteX1" fmla="*/ 1753691 w 1753691"/>
                <a:gd name="connsiteY1" fmla="*/ 0 h 2486225"/>
                <a:gd name="connsiteX2" fmla="*/ 1753691 w 1753691"/>
                <a:gd name="connsiteY2" fmla="*/ 2486225 h 2486225"/>
                <a:gd name="connsiteX3" fmla="*/ 0 w 1753691"/>
                <a:gd name="connsiteY3" fmla="*/ 2486225 h 2486225"/>
                <a:gd name="connsiteX4" fmla="*/ 0 w 1753691"/>
                <a:gd name="connsiteY4" fmla="*/ 0 h 24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2486225">
                  <a:moveTo>
                    <a:pt x="0" y="0"/>
                  </a:moveTo>
                  <a:lnTo>
                    <a:pt x="1753691" y="0"/>
                  </a:lnTo>
                  <a:lnTo>
                    <a:pt x="1753691" y="2486225"/>
                  </a:lnTo>
                  <a:lnTo>
                    <a:pt x="0" y="2486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199556"/>
            <a:ext cx="256089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40847" y="1579442"/>
            <a:ext cx="8576481" cy="4563652"/>
            <a:chOff x="2033959" y="1161149"/>
            <a:chExt cx="8124080" cy="4563652"/>
          </a:xfrm>
        </p:grpSpPr>
        <p:sp>
          <p:nvSpPr>
            <p:cNvPr id="16" name="Freeform 15"/>
            <p:cNvSpPr/>
            <p:nvPr/>
          </p:nvSpPr>
          <p:spPr>
            <a:xfrm>
              <a:off x="6096000" y="1998205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5985"/>
                  </a:lnTo>
                  <a:lnTo>
                    <a:pt x="2224013" y="385985"/>
                  </a:lnTo>
                  <a:lnTo>
                    <a:pt x="2224013" y="77197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871986" y="1998205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4013" y="0"/>
                  </a:moveTo>
                  <a:lnTo>
                    <a:pt x="2224013" y="385985"/>
                  </a:lnTo>
                  <a:lnTo>
                    <a:pt x="0" y="385985"/>
                  </a:lnTo>
                  <a:lnTo>
                    <a:pt x="0" y="771971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4257972" y="1161149"/>
              <a:ext cx="3676054" cy="837056"/>
            </a:xfrm>
            <a:custGeom>
              <a:avLst/>
              <a:gdLst>
                <a:gd name="connsiteX0" fmla="*/ 0 w 3676054"/>
                <a:gd name="connsiteY0" fmla="*/ 0 h 837056"/>
                <a:gd name="connsiteX1" fmla="*/ 3676054 w 3676054"/>
                <a:gd name="connsiteY1" fmla="*/ 0 h 837056"/>
                <a:gd name="connsiteX2" fmla="*/ 3676054 w 3676054"/>
                <a:gd name="connsiteY2" fmla="*/ 837056 h 837056"/>
                <a:gd name="connsiteX3" fmla="*/ 0 w 3676054"/>
                <a:gd name="connsiteY3" fmla="*/ 837056 h 837056"/>
                <a:gd name="connsiteX4" fmla="*/ 0 w 3676054"/>
                <a:gd name="connsiteY4" fmla="*/ 0 h 83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837056">
                  <a:moveTo>
                    <a:pt x="0" y="0"/>
                  </a:moveTo>
                  <a:lnTo>
                    <a:pt x="3676054" y="0"/>
                  </a:lnTo>
                  <a:lnTo>
                    <a:pt x="3676054" y="837056"/>
                  </a:lnTo>
                  <a:lnTo>
                    <a:pt x="0" y="83705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ý </a:t>
              </a:r>
              <a:r>
                <a:rPr lang="en-US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033959" y="2770176"/>
              <a:ext cx="3676054" cy="2954625"/>
            </a:xfrm>
            <a:custGeom>
              <a:avLst/>
              <a:gdLst>
                <a:gd name="connsiteX0" fmla="*/ 0 w 3676054"/>
                <a:gd name="connsiteY0" fmla="*/ 0 h 2838189"/>
                <a:gd name="connsiteX1" fmla="*/ 3676054 w 3676054"/>
                <a:gd name="connsiteY1" fmla="*/ 0 h 2838189"/>
                <a:gd name="connsiteX2" fmla="*/ 3676054 w 3676054"/>
                <a:gd name="connsiteY2" fmla="*/ 2838189 h 2838189"/>
                <a:gd name="connsiteX3" fmla="*/ 0 w 3676054"/>
                <a:gd name="connsiteY3" fmla="*/ 2838189 h 2838189"/>
                <a:gd name="connsiteX4" fmla="*/ 0 w 3676054"/>
                <a:gd name="connsiteY4" fmla="*/ 0 h 283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2838189">
                  <a:moveTo>
                    <a:pt x="0" y="0"/>
                  </a:moveTo>
                  <a:lnTo>
                    <a:pt x="3676054" y="0"/>
                  </a:lnTo>
                  <a:lnTo>
                    <a:pt x="3676054" y="2838189"/>
                  </a:lnTo>
                  <a:lnTo>
                    <a:pt x="0" y="2838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81985" y="2770176"/>
              <a:ext cx="3676054" cy="2926672"/>
            </a:xfrm>
            <a:custGeom>
              <a:avLst/>
              <a:gdLst>
                <a:gd name="connsiteX0" fmla="*/ 0 w 3676054"/>
                <a:gd name="connsiteY0" fmla="*/ 0 h 2926672"/>
                <a:gd name="connsiteX1" fmla="*/ 3676054 w 3676054"/>
                <a:gd name="connsiteY1" fmla="*/ 0 h 2926672"/>
                <a:gd name="connsiteX2" fmla="*/ 3676054 w 3676054"/>
                <a:gd name="connsiteY2" fmla="*/ 2926672 h 2926672"/>
                <a:gd name="connsiteX3" fmla="*/ 0 w 3676054"/>
                <a:gd name="connsiteY3" fmla="*/ 2926672 h 2926672"/>
                <a:gd name="connsiteX4" fmla="*/ 0 w 3676054"/>
                <a:gd name="connsiteY4" fmla="*/ 0 h 292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2926672">
                  <a:moveTo>
                    <a:pt x="0" y="0"/>
                  </a:moveTo>
                  <a:lnTo>
                    <a:pt x="3676054" y="0"/>
                  </a:lnTo>
                  <a:lnTo>
                    <a:pt x="3676054" y="2926672"/>
                  </a:lnTo>
                  <a:lnTo>
                    <a:pt x="0" y="29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khao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khát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7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130300"/>
            <a:ext cx="228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IV.</a:t>
            </a: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60400" y="1636042"/>
            <a:ext cx="1097877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ra điểm giống nhau về ý nghĩa được đặt ra qua 3 VB đã dọc trong bài 9.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2572000"/>
            <a:ext cx="10833100" cy="3658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Dù khác nhau về thể loại nhưng cả 3 VB đều hướng tới chủ đề </a:t>
            </a:r>
            <a:r>
              <a:rPr lang="en-US" sz="2500" dirty="0" err="1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hủy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dấy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chuông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 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130300"/>
            <a:ext cx="228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IV.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609128"/>
            <a:ext cx="130356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799" y="2110337"/>
          <a:ext cx="10833100" cy="3590926"/>
        </p:xfrm>
        <a:graphic>
          <a:graphicData uri="http://schemas.openxmlformats.org/drawingml/2006/table">
            <a:tbl>
              <a:tblPr firstRow="1" firstCol="1" bandRow="1"/>
              <a:tblGrid>
                <a:gridCol w="5415493">
                  <a:extLst>
                    <a:ext uri="{9D8B030D-6E8A-4147-A177-3AD203B41FA5}">
                      <a16:colId xmlns:a16="http://schemas.microsoft.com/office/drawing/2014/main" val="2643826280"/>
                    </a:ext>
                  </a:extLst>
                </a:gridCol>
                <a:gridCol w="5417607">
                  <a:extLst>
                    <a:ext uri="{9D8B030D-6E8A-4147-A177-3AD203B41FA5}">
                      <a16:colId xmlns:a16="http://schemas.microsoft.com/office/drawing/2014/main" val="3912241626"/>
                    </a:ext>
                  </a:extLst>
                </a:gridCol>
              </a:tblGrid>
              <a:tr h="15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trữ tình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71321"/>
                  </a:ext>
                </a:extLst>
              </a:tr>
              <a:tr h="797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 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Hình tượng độc đáo, tình cảm sâu sắc, liên tưởng, so sánh bất ngờ thú vị.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Giọng thơ trò chuyện, đối thoại tâm tình với Trái Đất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Ý nghĩa triết lí thâm trầm, sâu sắc.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5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0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0005" y="712947"/>
            <a:ext cx="190468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0400" y="1371456"/>
            <a:ext cx="10833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3: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", "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2271620"/>
            <a:ext cx="7027606" cy="362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406" y="2400322"/>
            <a:ext cx="3830894" cy="267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7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626" y="1148680"/>
            <a:ext cx="6096000" cy="116826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de-DE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 văn bản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76" y="2288391"/>
            <a:ext cx="3431217" cy="3390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6485" y="5590811"/>
            <a:ext cx="3382657" cy="983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Ra-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Gam-da-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(1923 - 2003)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724117" y="2043882"/>
            <a:ext cx="6332257" cy="1022554"/>
          </a:xfrm>
          <a:custGeom>
            <a:avLst/>
            <a:gdLst>
              <a:gd name="connsiteX0" fmla="*/ 0 w 4019918"/>
              <a:gd name="connsiteY0" fmla="*/ 102255 h 1022554"/>
              <a:gd name="connsiteX1" fmla="*/ 102255 w 4019918"/>
              <a:gd name="connsiteY1" fmla="*/ 0 h 1022554"/>
              <a:gd name="connsiteX2" fmla="*/ 3917663 w 4019918"/>
              <a:gd name="connsiteY2" fmla="*/ 0 h 1022554"/>
              <a:gd name="connsiteX3" fmla="*/ 4019918 w 4019918"/>
              <a:gd name="connsiteY3" fmla="*/ 102255 h 1022554"/>
              <a:gd name="connsiteX4" fmla="*/ 4019918 w 4019918"/>
              <a:gd name="connsiteY4" fmla="*/ 920299 h 1022554"/>
              <a:gd name="connsiteX5" fmla="*/ 3917663 w 4019918"/>
              <a:gd name="connsiteY5" fmla="*/ 1022554 h 1022554"/>
              <a:gd name="connsiteX6" fmla="*/ 102255 w 4019918"/>
              <a:gd name="connsiteY6" fmla="*/ 1022554 h 1022554"/>
              <a:gd name="connsiteX7" fmla="*/ 0 w 4019918"/>
              <a:gd name="connsiteY7" fmla="*/ 920299 h 1022554"/>
              <a:gd name="connsiteX8" fmla="*/ 0 w 4019918"/>
              <a:gd name="connsiteY8" fmla="*/ 102255 h 102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9918" h="1022554">
                <a:moveTo>
                  <a:pt x="0" y="102255"/>
                </a:moveTo>
                <a:cubicBezTo>
                  <a:pt x="0" y="45781"/>
                  <a:pt x="45781" y="0"/>
                  <a:pt x="102255" y="0"/>
                </a:cubicBezTo>
                <a:lnTo>
                  <a:pt x="3917663" y="0"/>
                </a:lnTo>
                <a:cubicBezTo>
                  <a:pt x="3974137" y="0"/>
                  <a:pt x="4019918" y="45781"/>
                  <a:pt x="4019918" y="102255"/>
                </a:cubicBezTo>
                <a:lnTo>
                  <a:pt x="4019918" y="920299"/>
                </a:lnTo>
                <a:cubicBezTo>
                  <a:pt x="4019918" y="976773"/>
                  <a:pt x="3974137" y="1022554"/>
                  <a:pt x="3917663" y="1022554"/>
                </a:cubicBezTo>
                <a:lnTo>
                  <a:pt x="102255" y="1022554"/>
                </a:lnTo>
                <a:cubicBezTo>
                  <a:pt x="45781" y="1022554"/>
                  <a:pt x="0" y="976773"/>
                  <a:pt x="0" y="920299"/>
                </a:cubicBezTo>
                <a:lnTo>
                  <a:pt x="0" y="10225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30" tIns="98530" rIns="98530" bIns="98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Avar,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Đa-ghe-xtan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7441016" y="3130345"/>
            <a:ext cx="724838" cy="286365"/>
          </a:xfrm>
          <a:custGeom>
            <a:avLst/>
            <a:gdLst>
              <a:gd name="connsiteX0" fmla="*/ 0 w 383458"/>
              <a:gd name="connsiteY0" fmla="*/ 92030 h 460149"/>
              <a:gd name="connsiteX1" fmla="*/ 191729 w 383458"/>
              <a:gd name="connsiteY1" fmla="*/ 92030 h 460149"/>
              <a:gd name="connsiteX2" fmla="*/ 191729 w 383458"/>
              <a:gd name="connsiteY2" fmla="*/ 0 h 460149"/>
              <a:gd name="connsiteX3" fmla="*/ 383458 w 383458"/>
              <a:gd name="connsiteY3" fmla="*/ 230075 h 460149"/>
              <a:gd name="connsiteX4" fmla="*/ 191729 w 383458"/>
              <a:gd name="connsiteY4" fmla="*/ 460149 h 460149"/>
              <a:gd name="connsiteX5" fmla="*/ 191729 w 383458"/>
              <a:gd name="connsiteY5" fmla="*/ 368119 h 460149"/>
              <a:gd name="connsiteX6" fmla="*/ 0 w 383458"/>
              <a:gd name="connsiteY6" fmla="*/ 368119 h 460149"/>
              <a:gd name="connsiteX7" fmla="*/ 0 w 383458"/>
              <a:gd name="connsiteY7" fmla="*/ 92030 h 46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458" h="460149">
                <a:moveTo>
                  <a:pt x="306766" y="1"/>
                </a:moveTo>
                <a:lnTo>
                  <a:pt x="306766" y="230075"/>
                </a:lnTo>
                <a:lnTo>
                  <a:pt x="383458" y="230074"/>
                </a:lnTo>
                <a:lnTo>
                  <a:pt x="191729" y="460148"/>
                </a:lnTo>
                <a:lnTo>
                  <a:pt x="0" y="230075"/>
                </a:lnTo>
                <a:lnTo>
                  <a:pt x="76692" y="230075"/>
                </a:lnTo>
                <a:lnTo>
                  <a:pt x="76692" y="1"/>
                </a:lnTo>
                <a:lnTo>
                  <a:pt x="306766" y="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31" tIns="1" rIns="92030" bIns="1150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0" name="Freeform 19"/>
          <p:cNvSpPr/>
          <p:nvPr/>
        </p:nvSpPr>
        <p:spPr>
          <a:xfrm>
            <a:off x="4724117" y="3480619"/>
            <a:ext cx="6332257" cy="1119649"/>
          </a:xfrm>
          <a:custGeom>
            <a:avLst/>
            <a:gdLst>
              <a:gd name="connsiteX0" fmla="*/ 0 w 4019918"/>
              <a:gd name="connsiteY0" fmla="*/ 102255 h 1022554"/>
              <a:gd name="connsiteX1" fmla="*/ 102255 w 4019918"/>
              <a:gd name="connsiteY1" fmla="*/ 0 h 1022554"/>
              <a:gd name="connsiteX2" fmla="*/ 3917663 w 4019918"/>
              <a:gd name="connsiteY2" fmla="*/ 0 h 1022554"/>
              <a:gd name="connsiteX3" fmla="*/ 4019918 w 4019918"/>
              <a:gd name="connsiteY3" fmla="*/ 102255 h 1022554"/>
              <a:gd name="connsiteX4" fmla="*/ 4019918 w 4019918"/>
              <a:gd name="connsiteY4" fmla="*/ 920299 h 1022554"/>
              <a:gd name="connsiteX5" fmla="*/ 3917663 w 4019918"/>
              <a:gd name="connsiteY5" fmla="*/ 1022554 h 1022554"/>
              <a:gd name="connsiteX6" fmla="*/ 102255 w 4019918"/>
              <a:gd name="connsiteY6" fmla="*/ 1022554 h 1022554"/>
              <a:gd name="connsiteX7" fmla="*/ 0 w 4019918"/>
              <a:gd name="connsiteY7" fmla="*/ 920299 h 1022554"/>
              <a:gd name="connsiteX8" fmla="*/ 0 w 4019918"/>
              <a:gd name="connsiteY8" fmla="*/ 102255 h 102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9918" h="1022554">
                <a:moveTo>
                  <a:pt x="0" y="102255"/>
                </a:moveTo>
                <a:cubicBezTo>
                  <a:pt x="0" y="45781"/>
                  <a:pt x="45781" y="0"/>
                  <a:pt x="102255" y="0"/>
                </a:cubicBezTo>
                <a:lnTo>
                  <a:pt x="3917663" y="0"/>
                </a:lnTo>
                <a:cubicBezTo>
                  <a:pt x="3974137" y="0"/>
                  <a:pt x="4019918" y="45781"/>
                  <a:pt x="4019918" y="102255"/>
                </a:cubicBezTo>
                <a:lnTo>
                  <a:pt x="4019918" y="920299"/>
                </a:lnTo>
                <a:cubicBezTo>
                  <a:pt x="4019918" y="976773"/>
                  <a:pt x="3974137" y="1022554"/>
                  <a:pt x="3917663" y="1022554"/>
                </a:cubicBezTo>
                <a:lnTo>
                  <a:pt x="102255" y="1022554"/>
                </a:lnTo>
                <a:cubicBezTo>
                  <a:pt x="45781" y="1022554"/>
                  <a:pt x="0" y="976773"/>
                  <a:pt x="0" y="920299"/>
                </a:cubicBezTo>
                <a:lnTo>
                  <a:pt x="0" y="10225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30" tIns="98530" rIns="98530" bIns="98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20"/>
          <p:cNvSpPr/>
          <p:nvPr/>
        </p:nvSpPr>
        <p:spPr>
          <a:xfrm>
            <a:off x="7527827" y="4664177"/>
            <a:ext cx="724838" cy="286365"/>
          </a:xfrm>
          <a:custGeom>
            <a:avLst/>
            <a:gdLst>
              <a:gd name="connsiteX0" fmla="*/ 0 w 383458"/>
              <a:gd name="connsiteY0" fmla="*/ 92030 h 460149"/>
              <a:gd name="connsiteX1" fmla="*/ 191729 w 383458"/>
              <a:gd name="connsiteY1" fmla="*/ 92030 h 460149"/>
              <a:gd name="connsiteX2" fmla="*/ 191729 w 383458"/>
              <a:gd name="connsiteY2" fmla="*/ 0 h 460149"/>
              <a:gd name="connsiteX3" fmla="*/ 383458 w 383458"/>
              <a:gd name="connsiteY3" fmla="*/ 230075 h 460149"/>
              <a:gd name="connsiteX4" fmla="*/ 191729 w 383458"/>
              <a:gd name="connsiteY4" fmla="*/ 460149 h 460149"/>
              <a:gd name="connsiteX5" fmla="*/ 191729 w 383458"/>
              <a:gd name="connsiteY5" fmla="*/ 368119 h 460149"/>
              <a:gd name="connsiteX6" fmla="*/ 0 w 383458"/>
              <a:gd name="connsiteY6" fmla="*/ 368119 h 460149"/>
              <a:gd name="connsiteX7" fmla="*/ 0 w 383458"/>
              <a:gd name="connsiteY7" fmla="*/ 92030 h 46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458" h="460149">
                <a:moveTo>
                  <a:pt x="306766" y="1"/>
                </a:moveTo>
                <a:lnTo>
                  <a:pt x="306766" y="230075"/>
                </a:lnTo>
                <a:lnTo>
                  <a:pt x="383458" y="230074"/>
                </a:lnTo>
                <a:lnTo>
                  <a:pt x="191729" y="460148"/>
                </a:lnTo>
                <a:lnTo>
                  <a:pt x="0" y="230075"/>
                </a:lnTo>
                <a:lnTo>
                  <a:pt x="76692" y="230075"/>
                </a:lnTo>
                <a:lnTo>
                  <a:pt x="76692" y="1"/>
                </a:lnTo>
                <a:lnTo>
                  <a:pt x="306766" y="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031" tIns="1" rIns="92030" bIns="1150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24" name="Freeform 23"/>
          <p:cNvSpPr/>
          <p:nvPr/>
        </p:nvSpPr>
        <p:spPr>
          <a:xfrm>
            <a:off x="4724117" y="5005849"/>
            <a:ext cx="6332257" cy="1183558"/>
          </a:xfrm>
          <a:custGeom>
            <a:avLst/>
            <a:gdLst>
              <a:gd name="connsiteX0" fmla="*/ 0 w 4019918"/>
              <a:gd name="connsiteY0" fmla="*/ 102255 h 1022554"/>
              <a:gd name="connsiteX1" fmla="*/ 102255 w 4019918"/>
              <a:gd name="connsiteY1" fmla="*/ 0 h 1022554"/>
              <a:gd name="connsiteX2" fmla="*/ 3917663 w 4019918"/>
              <a:gd name="connsiteY2" fmla="*/ 0 h 1022554"/>
              <a:gd name="connsiteX3" fmla="*/ 4019918 w 4019918"/>
              <a:gd name="connsiteY3" fmla="*/ 102255 h 1022554"/>
              <a:gd name="connsiteX4" fmla="*/ 4019918 w 4019918"/>
              <a:gd name="connsiteY4" fmla="*/ 920299 h 1022554"/>
              <a:gd name="connsiteX5" fmla="*/ 3917663 w 4019918"/>
              <a:gd name="connsiteY5" fmla="*/ 1022554 h 1022554"/>
              <a:gd name="connsiteX6" fmla="*/ 102255 w 4019918"/>
              <a:gd name="connsiteY6" fmla="*/ 1022554 h 1022554"/>
              <a:gd name="connsiteX7" fmla="*/ 0 w 4019918"/>
              <a:gd name="connsiteY7" fmla="*/ 920299 h 1022554"/>
              <a:gd name="connsiteX8" fmla="*/ 0 w 4019918"/>
              <a:gd name="connsiteY8" fmla="*/ 102255 h 102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9918" h="1022554">
                <a:moveTo>
                  <a:pt x="0" y="102255"/>
                </a:moveTo>
                <a:cubicBezTo>
                  <a:pt x="0" y="45781"/>
                  <a:pt x="45781" y="0"/>
                  <a:pt x="102255" y="0"/>
                </a:cubicBezTo>
                <a:lnTo>
                  <a:pt x="3917663" y="0"/>
                </a:lnTo>
                <a:cubicBezTo>
                  <a:pt x="3974137" y="0"/>
                  <a:pt x="4019918" y="45781"/>
                  <a:pt x="4019918" y="102255"/>
                </a:cubicBezTo>
                <a:lnTo>
                  <a:pt x="4019918" y="920299"/>
                </a:lnTo>
                <a:cubicBezTo>
                  <a:pt x="4019918" y="976773"/>
                  <a:pt x="3974137" y="1022554"/>
                  <a:pt x="3917663" y="1022554"/>
                </a:cubicBezTo>
                <a:lnTo>
                  <a:pt x="102255" y="1022554"/>
                </a:lnTo>
                <a:cubicBezTo>
                  <a:pt x="45781" y="1022554"/>
                  <a:pt x="0" y="976773"/>
                  <a:pt x="0" y="920299"/>
                </a:cubicBezTo>
                <a:lnTo>
                  <a:pt x="0" y="102255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530" tIns="98530" rIns="98530" bIns="985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Ða-ghe-xtan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Ða-ghe-xtan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400" y="1192854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621" y="3429803"/>
            <a:ext cx="3597992" cy="2158795"/>
          </a:xfrm>
          <a:prstGeom prst="rect">
            <a:avLst/>
          </a:prstGeom>
        </p:spPr>
      </p:pic>
      <p:sp>
        <p:nvSpPr>
          <p:cNvPr id="26" name="Flowchart: Display 25"/>
          <p:cNvSpPr/>
          <p:nvPr/>
        </p:nvSpPr>
        <p:spPr>
          <a:xfrm>
            <a:off x="4763014" y="1718754"/>
            <a:ext cx="5887065" cy="2455040"/>
          </a:xfrm>
          <a:prstGeom prst="flowChartDispla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rõ ràng, rành mạch,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5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400" y="1192854"/>
            <a:ext cx="60960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2245041"/>
            <a:ext cx="108331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1967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Avar.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Na-um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Grep-nhi-ốp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60400" y="3801544"/>
            <a:ext cx="108331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Thể loại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thơ trữ tình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PTBĐ chính: Biểu cảm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Nhân vật trữ tình:  “tôi”- tác giả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Chủ đề: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với Trái Đất và khẳng định sự cần thiết chung tay bảo vệ Trái Đất ngôi- nhà chung của chúng ta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373" y="1524526"/>
            <a:ext cx="799988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bản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9776" y="2560690"/>
            <a:ext cx="9785148" cy="2462980"/>
            <a:chOff x="2039753" y="2501914"/>
            <a:chExt cx="8807304" cy="185416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9" name="Freeform 18"/>
            <p:cNvSpPr/>
            <p:nvPr/>
          </p:nvSpPr>
          <p:spPr>
            <a:xfrm>
              <a:off x="2039753" y="2501914"/>
              <a:ext cx="4635423" cy="1854169"/>
            </a:xfrm>
            <a:custGeom>
              <a:avLst/>
              <a:gdLst>
                <a:gd name="connsiteX0" fmla="*/ 0 w 4635423"/>
                <a:gd name="connsiteY0" fmla="*/ 0 h 1854169"/>
                <a:gd name="connsiteX1" fmla="*/ 3708339 w 4635423"/>
                <a:gd name="connsiteY1" fmla="*/ 0 h 1854169"/>
                <a:gd name="connsiteX2" fmla="*/ 4635423 w 4635423"/>
                <a:gd name="connsiteY2" fmla="*/ 927085 h 1854169"/>
                <a:gd name="connsiteX3" fmla="*/ 3708339 w 4635423"/>
                <a:gd name="connsiteY3" fmla="*/ 1854169 h 1854169"/>
                <a:gd name="connsiteX4" fmla="*/ 0 w 4635423"/>
                <a:gd name="connsiteY4" fmla="*/ 1854169 h 1854169"/>
                <a:gd name="connsiteX5" fmla="*/ 927085 w 4635423"/>
                <a:gd name="connsiteY5" fmla="*/ 927085 h 1854169"/>
                <a:gd name="connsiteX6" fmla="*/ 0 w 4635423"/>
                <a:gd name="connsiteY6" fmla="*/ 0 h 185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423" h="1854169">
                  <a:moveTo>
                    <a:pt x="0" y="0"/>
                  </a:moveTo>
                  <a:lnTo>
                    <a:pt x="3708339" y="0"/>
                  </a:lnTo>
                  <a:lnTo>
                    <a:pt x="4635423" y="927085"/>
                  </a:lnTo>
                  <a:lnTo>
                    <a:pt x="3708339" y="1854169"/>
                  </a:lnTo>
                  <a:lnTo>
                    <a:pt x="0" y="1854169"/>
                  </a:lnTo>
                  <a:lnTo>
                    <a:pt x="927085" y="927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101" tIns="42672" rIns="969756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u="sng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vi-VN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vi-VN" sz="32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11634" y="2501914"/>
              <a:ext cx="4635423" cy="1854169"/>
            </a:xfrm>
            <a:custGeom>
              <a:avLst/>
              <a:gdLst>
                <a:gd name="connsiteX0" fmla="*/ 0 w 4635423"/>
                <a:gd name="connsiteY0" fmla="*/ 0 h 1854169"/>
                <a:gd name="connsiteX1" fmla="*/ 3708339 w 4635423"/>
                <a:gd name="connsiteY1" fmla="*/ 0 h 1854169"/>
                <a:gd name="connsiteX2" fmla="*/ 4635423 w 4635423"/>
                <a:gd name="connsiteY2" fmla="*/ 927085 h 1854169"/>
                <a:gd name="connsiteX3" fmla="*/ 3708339 w 4635423"/>
                <a:gd name="connsiteY3" fmla="*/ 1854169 h 1854169"/>
                <a:gd name="connsiteX4" fmla="*/ 0 w 4635423"/>
                <a:gd name="connsiteY4" fmla="*/ 1854169 h 1854169"/>
                <a:gd name="connsiteX5" fmla="*/ 927085 w 4635423"/>
                <a:gd name="connsiteY5" fmla="*/ 927085 h 1854169"/>
                <a:gd name="connsiteX6" fmla="*/ 0 w 4635423"/>
                <a:gd name="connsiteY6" fmla="*/ 0 h 185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5423" h="1854169">
                  <a:moveTo>
                    <a:pt x="0" y="0"/>
                  </a:moveTo>
                  <a:lnTo>
                    <a:pt x="3708339" y="0"/>
                  </a:lnTo>
                  <a:lnTo>
                    <a:pt x="4635423" y="927085"/>
                  </a:lnTo>
                  <a:lnTo>
                    <a:pt x="3708339" y="1854169"/>
                  </a:lnTo>
                  <a:lnTo>
                    <a:pt x="0" y="1854169"/>
                  </a:lnTo>
                  <a:lnTo>
                    <a:pt x="927085" y="9270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5101" tIns="42672" rIns="969756" bIns="4267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u="sng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3200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vi-VN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6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81500"/>
            <a:ext cx="456721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KHÁM PHÁ VĂN BẢN: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7105" y="2000516"/>
            <a:ext cx="30796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0400" y="2627470"/>
          <a:ext cx="10833100" cy="3560129"/>
        </p:xfrm>
        <a:graphic>
          <a:graphicData uri="http://schemas.openxmlformats.org/drawingml/2006/table">
            <a:tbl>
              <a:tblPr firstRow="1" firstCol="1" bandRow="1"/>
              <a:tblGrid>
                <a:gridCol w="3773624">
                  <a:extLst>
                    <a:ext uri="{9D8B030D-6E8A-4147-A177-3AD203B41FA5}">
                      <a16:colId xmlns:a16="http://schemas.microsoft.com/office/drawing/2014/main" val="1780620597"/>
                    </a:ext>
                  </a:extLst>
                </a:gridCol>
                <a:gridCol w="3202955">
                  <a:extLst>
                    <a:ext uri="{9D8B030D-6E8A-4147-A177-3AD203B41FA5}">
                      <a16:colId xmlns:a16="http://schemas.microsoft.com/office/drawing/2014/main" val="3444170708"/>
                    </a:ext>
                  </a:extLst>
                </a:gridCol>
                <a:gridCol w="3856521">
                  <a:extLst>
                    <a:ext uri="{9D8B030D-6E8A-4147-A177-3AD203B41FA5}">
                      <a16:colId xmlns:a16="http://schemas.microsoft.com/office/drawing/2014/main" val="27995697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 cách hành xử của con người đối với Trái Đất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của tác giả đối với chúng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760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Char char="-"/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765322"/>
                  </a:ext>
                </a:extLst>
              </a:tr>
              <a:tr h="3860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54766"/>
                  </a:ext>
                </a:extLst>
              </a:tr>
            </a:tbl>
          </a:graphicData>
        </a:graphic>
      </p:graphicFrame>
      <p:sp>
        <p:nvSpPr>
          <p:cNvPr id="17" name="Flowchart: Display 16"/>
          <p:cNvSpPr/>
          <p:nvPr/>
        </p:nvSpPr>
        <p:spPr>
          <a:xfrm>
            <a:off x="494918" y="1817009"/>
            <a:ext cx="3206927" cy="650747"/>
          </a:xfrm>
          <a:prstGeom prst="flowChartDisplay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13846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128" y="1199016"/>
            <a:ext cx="104540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KHÁM PHÁ VĂN BẢN:</a:t>
            </a:r>
          </a:p>
          <a:p>
            <a:pPr>
              <a:lnSpc>
                <a:spcPct val="107000"/>
              </a:lnSpc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490" y="2571017"/>
            <a:ext cx="867667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128" y="3012191"/>
            <a:ext cx="11353049" cy="372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526" y="2500435"/>
            <a:ext cx="2400981" cy="23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81500"/>
            <a:ext cx="456721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KHÁM PHÁ VĂN BẢN: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1477" y="2185131"/>
            <a:ext cx="6651863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131" y="2001010"/>
            <a:ext cx="3223299" cy="31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1909" y="61086"/>
            <a:ext cx="455919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34226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 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174" y="234622"/>
            <a:ext cx="550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08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Brush Script MT" panose="03060802040406070304" pitchFamily="66" charset="0"/>
                <a:cs typeface="+mn-cs"/>
              </a:rPr>
              <a:t>RA- XUN GAM – DA- TỐP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223" y="796413"/>
            <a:ext cx="348685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326" y="1262785"/>
            <a:ext cx="728962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9916" y="1773377"/>
            <a:ext cx="29594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5800" y="2326734"/>
          <a:ext cx="10833100" cy="4016694"/>
        </p:xfrm>
        <a:graphic>
          <a:graphicData uri="http://schemas.openxmlformats.org/drawingml/2006/table">
            <a:tbl>
              <a:tblPr firstRow="1" firstCol="1" bandRow="1"/>
              <a:tblGrid>
                <a:gridCol w="3684186">
                  <a:extLst>
                    <a:ext uri="{9D8B030D-6E8A-4147-A177-3AD203B41FA5}">
                      <a16:colId xmlns:a16="http://schemas.microsoft.com/office/drawing/2014/main" val="3313413386"/>
                    </a:ext>
                  </a:extLst>
                </a:gridCol>
                <a:gridCol w="2740151">
                  <a:extLst>
                    <a:ext uri="{9D8B030D-6E8A-4147-A177-3AD203B41FA5}">
                      <a16:colId xmlns:a16="http://schemas.microsoft.com/office/drawing/2014/main" val="3263210811"/>
                    </a:ext>
                  </a:extLst>
                </a:gridCol>
                <a:gridCol w="4408763">
                  <a:extLst>
                    <a:ext uri="{9D8B030D-6E8A-4147-A177-3AD203B41FA5}">
                      <a16:colId xmlns:a16="http://schemas.microsoft.com/office/drawing/2014/main" val="2734955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thơ đã hình dung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rái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Xưng hô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90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 chẳng là........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486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Thái độ của nhà thơ với Trái Đất: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Office PowerPoint</Application>
  <PresentationFormat>Widescreen</PresentationFormat>
  <Paragraphs>190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2024-04-20T01:22:36Z</dcterms:created>
  <dcterms:modified xsi:type="dcterms:W3CDTF">2024-04-20T01:23:14Z</dcterms:modified>
</cp:coreProperties>
</file>