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3" r:id="rId4"/>
    <p:sldId id="324" r:id="rId5"/>
    <p:sldId id="325" r:id="rId6"/>
    <p:sldId id="327" r:id="rId7"/>
    <p:sldId id="326" r:id="rId8"/>
    <p:sldId id="328" r:id="rId9"/>
    <p:sldId id="330" r:id="rId10"/>
    <p:sldId id="329" r:id="rId11"/>
    <p:sldId id="331" r:id="rId12"/>
    <p:sldId id="332" r:id="rId13"/>
    <p:sldId id="333" r:id="rId14"/>
    <p:sldId id="335" r:id="rId15"/>
    <p:sldId id="336" r:id="rId16"/>
    <p:sldId id="337" r:id="rId17"/>
    <p:sldId id="338" r:id="rId18"/>
    <p:sldId id="339" r:id="rId19"/>
    <p:sldId id="334" r:id="rId20"/>
    <p:sldId id="340" r:id="rId21"/>
    <p:sldId id="341" r:id="rId22"/>
    <p:sldId id="342" r:id="rId23"/>
    <p:sldId id="343" r:id="rId24"/>
    <p:sldId id="344" r:id="rId25"/>
    <p:sldId id="345" r:id="rId26"/>
    <p:sldId id="346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33" d="100"/>
          <a:sy n="33" d="100"/>
        </p:scale>
        <p:origin x="4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A1E21-48B6-4D3D-8A27-B43F68EE5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387EF-3B5E-4E88-B975-6B70BB20C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46B8D-A2FC-41F8-AA3D-89611F46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4458-F2FF-412E-9833-018FF452DDAF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A131A-9321-423E-BD57-39B8CEA1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7881C-7810-43C5-B49F-0CCA1FA4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EA2-80AB-4767-8BCE-B860AC8FAF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31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6091-E5EB-47FF-8C86-7F6A7958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BDAED-8CB8-4980-A775-4392E605B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63394-BC96-41CC-9EB9-E07F0142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4458-F2FF-412E-9833-018FF452DDAF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E9245-FFD4-4DA1-B1A9-4F62243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B0F31-E02B-4393-9B5B-4D5A0EC4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EA2-80AB-4767-8BCE-B860AC8FAF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57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2D63FC-48C2-4F2D-BBF1-E70677681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21640-6DA4-4DA7-93BA-9DA35FC64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FC57D-FD1C-4DFE-8341-C8FAD115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4458-F2FF-412E-9833-018FF452DDAF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E1F75-00A6-4EFB-B4C7-415D99D02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1CD59-699D-4D6D-9233-193B14E5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EA2-80AB-4767-8BCE-B860AC8FAF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62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01B7-4709-4022-A422-863EEBA3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E4EDE-3404-4BD9-95B1-CA1B249D9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430F-5CEF-48EA-AE26-4000D206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4458-F2FF-412E-9833-018FF452DDAF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DEFCA-D7DD-45B0-9B43-961587E8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A4FE5-EA75-4A40-B2E9-4BCEA056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EA2-80AB-4767-8BCE-B860AC8FAF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039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B87C-A683-489B-B428-95A87C43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72709-823F-4F84-996F-20CAE9727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F6783-3B7A-49DC-94E8-A4237E46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4458-F2FF-412E-9833-018FF452DDAF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2524-A837-4102-AF98-A370483E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032E2-855D-4972-A860-6D8D76CA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EA2-80AB-4767-8BCE-B860AC8FAF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763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93CB-B62F-4FE1-85E9-7A8AD91D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AB74E-71CD-41E2-B02D-77B472E7E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F1255-1918-4924-902E-1D384A6D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DA8A-3AC2-42FD-9F36-F1C66AE3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4458-F2FF-412E-9833-018FF452DDAF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37A61-F83E-4EEF-97F5-AB4BCD70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E5463-D75E-4393-816B-1EB04ED9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EA2-80AB-4767-8BCE-B860AC8FAF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837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CDC5-30EB-438C-94E4-98CC1A6F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69D13-8E9B-4739-85ED-497801EA8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45F6F-5F30-4BD8-998D-E2AA8C270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890F6-BA53-47B1-B92E-FD52D0936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78472-F02E-498E-9A08-158396017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348B85-0DA1-46A9-911C-AA8EE699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4458-F2FF-412E-9833-018FF452DDAF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A52536-A9F6-4EA0-B10F-7F3B2732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97408-DE01-4E33-B091-B6414539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EA2-80AB-4767-8BCE-B860AC8FAF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96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DA30-CFE9-4A2C-ABC7-A37F32FB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0D1D9-3AE9-4331-8099-5A718C3A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4458-F2FF-412E-9833-018FF452DDAF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8F4A9-DEFC-44F7-9B8D-CE2140AD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38329-16F3-4337-A9C4-FD496144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EA2-80AB-4767-8BCE-B860AC8FAF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85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4C230-F94E-4215-A1C7-DC643D0D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4458-F2FF-412E-9833-018FF452DDAF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13DFA-33D2-4624-9254-5DA09EE5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FB34A-CEEC-4F0F-BAB6-D7F1AE9A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EA2-80AB-4767-8BCE-B860AC8FAF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744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B89C-A3A6-4BF2-B0A1-557F0C37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E8C01-C826-4C63-B7AE-975DD78C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811E4-64B3-4BA5-BE1C-82370BC11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E0172-6615-463C-867E-2C0F66F7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4458-F2FF-412E-9833-018FF452DDAF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26AF8-8088-4F27-821D-05AB33C4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1388D-2082-4903-A5B5-962245E1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EA2-80AB-4767-8BCE-B860AC8FAF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664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863C4-DB5D-435A-A66C-8943F71F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7FBBC-9F32-4399-BAC8-9E5262B28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EDC48-23E9-4CF4-8EB0-E35626927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FAD11-4064-44A2-95B4-0004EE41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4458-F2FF-412E-9833-018FF452DDAF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08BB5-FF0F-4266-9D64-83B433DC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1BFD3-D587-461F-81FA-B1400C9F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7EA2-80AB-4767-8BCE-B860AC8FAF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901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84958-12F5-4586-8BC8-E04327D5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814F2-27C4-4588-9146-289AC0EE8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9252D-D6F2-4298-8BF6-9C67F31D8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04458-F2FF-412E-9833-018FF452DDAF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6F980-0BD3-4023-8B25-F121D0970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9F501-E220-4892-8C8B-35E93C603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7EA2-80AB-4767-8BCE-B860AC8FAF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448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8" Type="http://schemas.openxmlformats.org/officeDocument/2006/relationships/image" Target="../media/image17.wmf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18" Type="http://schemas.openxmlformats.org/officeDocument/2006/relationships/image" Target="../media/image17.wmf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12" Type="http://schemas.openxmlformats.org/officeDocument/2006/relationships/image" Target="../media/image1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gif"/><Relationship Id="rId5" Type="http://schemas.microsoft.com/office/2007/relationships/hdphoto" Target="../media/hdphoto1.wdp"/><Relationship Id="rId10" Type="http://schemas.openxmlformats.org/officeDocument/2006/relationships/slide" Target="slide16.xml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E13A-8D7B-4728-ABD1-2D4789824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49527-A072-4290-B3C8-EE7A647F8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550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2149256" y="1467463"/>
            <a:ext cx="7906187" cy="135497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lô-gic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2211672" y="3330517"/>
            <a:ext cx="7781355" cy="958473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 sách và tác giả của cuốn sách đã gợi lên vấn đề đời sống mà em muốn bày tỏ ý kiến.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313311" y="2936736"/>
            <a:ext cx="1578077" cy="27948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aque 27"/>
          <p:cNvSpPr/>
          <p:nvPr/>
        </p:nvSpPr>
        <p:spPr>
          <a:xfrm>
            <a:off x="2211672" y="4411435"/>
            <a:ext cx="7771942" cy="883199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2216379" y="5363672"/>
            <a:ext cx="7771943" cy="958473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2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238516"/>
            <a:ext cx="319561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0942" y="2118492"/>
            <a:ext cx="4572000" cy="3279418"/>
            <a:chOff x="1178634" y="3217648"/>
            <a:chExt cx="4572000" cy="3279418"/>
          </a:xfrm>
        </p:grpSpPr>
        <p:sp>
          <p:nvSpPr>
            <p:cNvPr id="14" name="Freeform 13"/>
            <p:cNvSpPr/>
            <p:nvPr/>
          </p:nvSpPr>
          <p:spPr>
            <a:xfrm>
              <a:off x="1918686" y="3217648"/>
              <a:ext cx="2987788" cy="776659"/>
            </a:xfrm>
            <a:custGeom>
              <a:avLst/>
              <a:gdLst>
                <a:gd name="connsiteX0" fmla="*/ 0 w 2987788"/>
                <a:gd name="connsiteY0" fmla="*/ 143990 h 1439897"/>
                <a:gd name="connsiteX1" fmla="*/ 143990 w 2987788"/>
                <a:gd name="connsiteY1" fmla="*/ 0 h 1439897"/>
                <a:gd name="connsiteX2" fmla="*/ 2843798 w 2987788"/>
                <a:gd name="connsiteY2" fmla="*/ 0 h 1439897"/>
                <a:gd name="connsiteX3" fmla="*/ 2987788 w 2987788"/>
                <a:gd name="connsiteY3" fmla="*/ 143990 h 1439897"/>
                <a:gd name="connsiteX4" fmla="*/ 2987788 w 2987788"/>
                <a:gd name="connsiteY4" fmla="*/ 1295907 h 1439897"/>
                <a:gd name="connsiteX5" fmla="*/ 2843798 w 2987788"/>
                <a:gd name="connsiteY5" fmla="*/ 1439897 h 1439897"/>
                <a:gd name="connsiteX6" fmla="*/ 143990 w 2987788"/>
                <a:gd name="connsiteY6" fmla="*/ 1439897 h 1439897"/>
                <a:gd name="connsiteX7" fmla="*/ 0 w 2987788"/>
                <a:gd name="connsiteY7" fmla="*/ 1295907 h 1439897"/>
                <a:gd name="connsiteX8" fmla="*/ 0 w 2987788"/>
                <a:gd name="connsiteY8" fmla="*/ 143990 h 14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788" h="1439897">
                  <a:moveTo>
                    <a:pt x="0" y="143990"/>
                  </a:moveTo>
                  <a:cubicBezTo>
                    <a:pt x="0" y="64467"/>
                    <a:pt x="64467" y="0"/>
                    <a:pt x="143990" y="0"/>
                  </a:cubicBezTo>
                  <a:lnTo>
                    <a:pt x="2843798" y="0"/>
                  </a:lnTo>
                  <a:cubicBezTo>
                    <a:pt x="2923321" y="0"/>
                    <a:pt x="2987788" y="64467"/>
                    <a:pt x="2987788" y="143990"/>
                  </a:cubicBezTo>
                  <a:lnTo>
                    <a:pt x="2987788" y="1295907"/>
                  </a:lnTo>
                  <a:cubicBezTo>
                    <a:pt x="2987788" y="1375430"/>
                    <a:pt x="2923321" y="1439897"/>
                    <a:pt x="2843798" y="1439897"/>
                  </a:cubicBezTo>
                  <a:lnTo>
                    <a:pt x="143990" y="1439897"/>
                  </a:lnTo>
                  <a:cubicBezTo>
                    <a:pt x="64467" y="1439897"/>
                    <a:pt x="0" y="1375430"/>
                    <a:pt x="0" y="1295907"/>
                  </a:cubicBezTo>
                  <a:lnTo>
                    <a:pt x="0" y="14399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753" tIns="110753" rIns="110753" bIns="11075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846439" y="4247573"/>
              <a:ext cx="890120" cy="376689"/>
            </a:xfrm>
            <a:custGeom>
              <a:avLst/>
              <a:gdLst>
                <a:gd name="connsiteX0" fmla="*/ 0 w 539961"/>
                <a:gd name="connsiteY0" fmla="*/ 129591 h 647954"/>
                <a:gd name="connsiteX1" fmla="*/ 269981 w 539961"/>
                <a:gd name="connsiteY1" fmla="*/ 129591 h 647954"/>
                <a:gd name="connsiteX2" fmla="*/ 269981 w 539961"/>
                <a:gd name="connsiteY2" fmla="*/ 0 h 647954"/>
                <a:gd name="connsiteX3" fmla="*/ 539961 w 539961"/>
                <a:gd name="connsiteY3" fmla="*/ 323977 h 647954"/>
                <a:gd name="connsiteX4" fmla="*/ 269981 w 539961"/>
                <a:gd name="connsiteY4" fmla="*/ 647954 h 647954"/>
                <a:gd name="connsiteX5" fmla="*/ 269981 w 539961"/>
                <a:gd name="connsiteY5" fmla="*/ 518363 h 647954"/>
                <a:gd name="connsiteX6" fmla="*/ 0 w 539961"/>
                <a:gd name="connsiteY6" fmla="*/ 518363 h 647954"/>
                <a:gd name="connsiteX7" fmla="*/ 0 w 539961"/>
                <a:gd name="connsiteY7" fmla="*/ 129591 h 64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961" h="647954">
                  <a:moveTo>
                    <a:pt x="431968" y="1"/>
                  </a:moveTo>
                  <a:lnTo>
                    <a:pt x="431968" y="323978"/>
                  </a:lnTo>
                  <a:lnTo>
                    <a:pt x="539961" y="323978"/>
                  </a:lnTo>
                  <a:lnTo>
                    <a:pt x="269981" y="647953"/>
                  </a:lnTo>
                  <a:lnTo>
                    <a:pt x="0" y="323978"/>
                  </a:lnTo>
                  <a:lnTo>
                    <a:pt x="107993" y="323978"/>
                  </a:lnTo>
                  <a:lnTo>
                    <a:pt x="107993" y="1"/>
                  </a:lnTo>
                  <a:lnTo>
                    <a:pt x="431968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92" tIns="0" rIns="129591" bIns="1619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78634" y="4741254"/>
              <a:ext cx="4572000" cy="1755812"/>
            </a:xfrm>
            <a:custGeom>
              <a:avLst/>
              <a:gdLst>
                <a:gd name="connsiteX0" fmla="*/ 0 w 2987788"/>
                <a:gd name="connsiteY0" fmla="*/ 143990 h 1439897"/>
                <a:gd name="connsiteX1" fmla="*/ 143990 w 2987788"/>
                <a:gd name="connsiteY1" fmla="*/ 0 h 1439897"/>
                <a:gd name="connsiteX2" fmla="*/ 2843798 w 2987788"/>
                <a:gd name="connsiteY2" fmla="*/ 0 h 1439897"/>
                <a:gd name="connsiteX3" fmla="*/ 2987788 w 2987788"/>
                <a:gd name="connsiteY3" fmla="*/ 143990 h 1439897"/>
                <a:gd name="connsiteX4" fmla="*/ 2987788 w 2987788"/>
                <a:gd name="connsiteY4" fmla="*/ 1295907 h 1439897"/>
                <a:gd name="connsiteX5" fmla="*/ 2843798 w 2987788"/>
                <a:gd name="connsiteY5" fmla="*/ 1439897 h 1439897"/>
                <a:gd name="connsiteX6" fmla="*/ 143990 w 2987788"/>
                <a:gd name="connsiteY6" fmla="*/ 1439897 h 1439897"/>
                <a:gd name="connsiteX7" fmla="*/ 0 w 2987788"/>
                <a:gd name="connsiteY7" fmla="*/ 1295907 h 1439897"/>
                <a:gd name="connsiteX8" fmla="*/ 0 w 2987788"/>
                <a:gd name="connsiteY8" fmla="*/ 143990 h 14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788" h="1439897">
                  <a:moveTo>
                    <a:pt x="0" y="143990"/>
                  </a:moveTo>
                  <a:cubicBezTo>
                    <a:pt x="0" y="64467"/>
                    <a:pt x="64467" y="0"/>
                    <a:pt x="143990" y="0"/>
                  </a:cubicBezTo>
                  <a:lnTo>
                    <a:pt x="2843798" y="0"/>
                  </a:lnTo>
                  <a:cubicBezTo>
                    <a:pt x="2923321" y="0"/>
                    <a:pt x="2987788" y="64467"/>
                    <a:pt x="2987788" y="143990"/>
                  </a:cubicBezTo>
                  <a:lnTo>
                    <a:pt x="2987788" y="1295907"/>
                  </a:lnTo>
                  <a:cubicBezTo>
                    <a:pt x="2987788" y="1375430"/>
                    <a:pt x="2923321" y="1439897"/>
                    <a:pt x="2843798" y="1439897"/>
                  </a:cubicBezTo>
                  <a:lnTo>
                    <a:pt x="143990" y="1439897"/>
                  </a:lnTo>
                  <a:cubicBezTo>
                    <a:pt x="64467" y="1439897"/>
                    <a:pt x="0" y="1375430"/>
                    <a:pt x="0" y="1295907"/>
                  </a:cubicBezTo>
                  <a:lnTo>
                    <a:pt x="0" y="14399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753" tIns="110753" rIns="110753" bIns="11075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ấy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64781" y="1604833"/>
            <a:ext cx="6254119" cy="3812514"/>
            <a:chOff x="5278258" y="1791873"/>
            <a:chExt cx="6254119" cy="3812514"/>
          </a:xfrm>
        </p:grpSpPr>
        <p:sp>
          <p:nvSpPr>
            <p:cNvPr id="20" name="Freeform 19"/>
            <p:cNvSpPr/>
            <p:nvPr/>
          </p:nvSpPr>
          <p:spPr>
            <a:xfrm>
              <a:off x="8578255" y="2474060"/>
              <a:ext cx="2212714" cy="3840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2012"/>
                  </a:lnTo>
                  <a:lnTo>
                    <a:pt x="2212714" y="192012"/>
                  </a:lnTo>
                  <a:lnTo>
                    <a:pt x="2212714" y="38402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8532535" y="2474060"/>
              <a:ext cx="91440" cy="3840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402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6365540" y="2474060"/>
              <a:ext cx="2212714" cy="3840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12714" y="0"/>
                  </a:moveTo>
                  <a:lnTo>
                    <a:pt x="2212714" y="192012"/>
                  </a:lnTo>
                  <a:lnTo>
                    <a:pt x="0" y="192012"/>
                  </a:lnTo>
                  <a:lnTo>
                    <a:pt x="0" y="38402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7279884" y="1791873"/>
              <a:ext cx="2596741" cy="682186"/>
            </a:xfrm>
            <a:custGeom>
              <a:avLst/>
              <a:gdLst>
                <a:gd name="connsiteX0" fmla="*/ 0 w 1828689"/>
                <a:gd name="connsiteY0" fmla="*/ 0 h 914344"/>
                <a:gd name="connsiteX1" fmla="*/ 1828689 w 1828689"/>
                <a:gd name="connsiteY1" fmla="*/ 0 h 914344"/>
                <a:gd name="connsiteX2" fmla="*/ 1828689 w 1828689"/>
                <a:gd name="connsiteY2" fmla="*/ 914344 h 914344"/>
                <a:gd name="connsiteX3" fmla="*/ 0 w 1828689"/>
                <a:gd name="connsiteY3" fmla="*/ 914344 h 914344"/>
                <a:gd name="connsiteX4" fmla="*/ 0 w 1828689"/>
                <a:gd name="connsiteY4" fmla="*/ 0 h 91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689" h="914344">
                  <a:moveTo>
                    <a:pt x="0" y="0"/>
                  </a:moveTo>
                  <a:lnTo>
                    <a:pt x="1828689" y="0"/>
                  </a:lnTo>
                  <a:lnTo>
                    <a:pt x="1828689" y="914344"/>
                  </a:lnTo>
                  <a:lnTo>
                    <a:pt x="0" y="9143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278258" y="2808216"/>
              <a:ext cx="2069852" cy="2796171"/>
            </a:xfrm>
            <a:custGeom>
              <a:avLst/>
              <a:gdLst>
                <a:gd name="connsiteX0" fmla="*/ 0 w 1828689"/>
                <a:gd name="connsiteY0" fmla="*/ 0 h 914344"/>
                <a:gd name="connsiteX1" fmla="*/ 1828689 w 1828689"/>
                <a:gd name="connsiteY1" fmla="*/ 0 h 914344"/>
                <a:gd name="connsiteX2" fmla="*/ 1828689 w 1828689"/>
                <a:gd name="connsiteY2" fmla="*/ 914344 h 914344"/>
                <a:gd name="connsiteX3" fmla="*/ 0 w 1828689"/>
                <a:gd name="connsiteY3" fmla="*/ 914344 h 914344"/>
                <a:gd name="connsiteX4" fmla="*/ 0 w 1828689"/>
                <a:gd name="connsiteY4" fmla="*/ 0 h 91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689" h="914344">
                  <a:moveTo>
                    <a:pt x="0" y="0"/>
                  </a:moveTo>
                  <a:lnTo>
                    <a:pt x="1828689" y="0"/>
                  </a:lnTo>
                  <a:lnTo>
                    <a:pt x="1828689" y="914344"/>
                  </a:lnTo>
                  <a:lnTo>
                    <a:pt x="0" y="9143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cương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377606" y="2808216"/>
              <a:ext cx="2309857" cy="2796171"/>
            </a:xfrm>
            <a:custGeom>
              <a:avLst/>
              <a:gdLst>
                <a:gd name="connsiteX0" fmla="*/ 0 w 1828689"/>
                <a:gd name="connsiteY0" fmla="*/ 0 h 914344"/>
                <a:gd name="connsiteX1" fmla="*/ 1828689 w 1828689"/>
                <a:gd name="connsiteY1" fmla="*/ 0 h 914344"/>
                <a:gd name="connsiteX2" fmla="*/ 1828689 w 1828689"/>
                <a:gd name="connsiteY2" fmla="*/ 914344 h 914344"/>
                <a:gd name="connsiteX3" fmla="*/ 0 w 1828689"/>
                <a:gd name="connsiteY3" fmla="*/ 914344 h 914344"/>
                <a:gd name="connsiteX4" fmla="*/ 0 w 1828689"/>
                <a:gd name="connsiteY4" fmla="*/ 0 h 91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689" h="914344">
                  <a:moveTo>
                    <a:pt x="0" y="0"/>
                  </a:moveTo>
                  <a:lnTo>
                    <a:pt x="1828689" y="0"/>
                  </a:lnTo>
                  <a:lnTo>
                    <a:pt x="1828689" y="914344"/>
                  </a:lnTo>
                  <a:lnTo>
                    <a:pt x="0" y="9143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9703688" y="2808216"/>
              <a:ext cx="1828689" cy="2796171"/>
            </a:xfrm>
            <a:custGeom>
              <a:avLst/>
              <a:gdLst>
                <a:gd name="connsiteX0" fmla="*/ 0 w 1828689"/>
                <a:gd name="connsiteY0" fmla="*/ 0 h 914344"/>
                <a:gd name="connsiteX1" fmla="*/ 1828689 w 1828689"/>
                <a:gd name="connsiteY1" fmla="*/ 0 h 914344"/>
                <a:gd name="connsiteX2" fmla="*/ 1828689 w 1828689"/>
                <a:gd name="connsiteY2" fmla="*/ 914344 h 914344"/>
                <a:gd name="connsiteX3" fmla="*/ 0 w 1828689"/>
                <a:gd name="connsiteY3" fmla="*/ 914344 h 914344"/>
                <a:gd name="connsiteX4" fmla="*/ 0 w 1828689"/>
                <a:gd name="connsiteY4" fmla="*/ 0 h 91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689" h="914344">
                  <a:moveTo>
                    <a:pt x="0" y="0"/>
                  </a:moveTo>
                  <a:lnTo>
                    <a:pt x="1828689" y="0"/>
                  </a:lnTo>
                  <a:lnTo>
                    <a:pt x="1828689" y="914344"/>
                  </a:lnTo>
                  <a:lnTo>
                    <a:pt x="0" y="9143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lộ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3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238516"/>
            <a:ext cx="319561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580670" y="2305123"/>
            <a:ext cx="2469043" cy="1533833"/>
          </a:xfrm>
          <a:prstGeom prst="rightArrow">
            <a:avLst>
              <a:gd name="adj1" fmla="val 65493"/>
              <a:gd name="adj2" fmla="val 3455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Kết luận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4351939" y="2200730"/>
            <a:ext cx="6333152" cy="1742620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997682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931" y="1604409"/>
            <a:ext cx="595066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60400" y="2195958"/>
          <a:ext cx="10833100" cy="4303713"/>
        </p:xfrm>
        <a:graphic>
          <a:graphicData uri="http://schemas.openxmlformats.org/drawingml/2006/table">
            <a:tbl>
              <a:tblPr firstRow="1" firstCol="1" bandRow="1"/>
              <a:tblGrid>
                <a:gridCol w="5257801">
                  <a:extLst>
                    <a:ext uri="{9D8B030D-6E8A-4147-A177-3AD203B41FA5}">
                      <a16:colId xmlns:a16="http://schemas.microsoft.com/office/drawing/2014/main" val="1885811344"/>
                    </a:ext>
                  </a:extLst>
                </a:gridCol>
                <a:gridCol w="5575299">
                  <a:extLst>
                    <a:ext uri="{9D8B030D-6E8A-4147-A177-3AD203B41FA5}">
                      <a16:colId xmlns:a16="http://schemas.microsoft.com/office/drawing/2014/main" val="1659736564"/>
                    </a:ext>
                  </a:extLst>
                </a:gridCol>
              </a:tblGrid>
              <a:tr h="14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791230"/>
                  </a:ext>
                </a:extLst>
              </a:tr>
              <a:tr h="10897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 nghe những chia sẻ của người nói và có thể ghi lại những điểm cần trao đổi, tranh luận.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thể nêu ý kiến, đặt câu hỏi để tìm hiểu rõ hơn về vấn đề đời sống được gợi ra từ cuốn sách.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987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55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523557"/>
          <a:ext cx="10833100" cy="58702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08275">
                  <a:extLst>
                    <a:ext uri="{9D8B030D-6E8A-4147-A177-3AD203B41FA5}">
                      <a16:colId xmlns:a16="http://schemas.microsoft.com/office/drawing/2014/main" val="1426318444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3241945813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3844523651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3344493602"/>
                    </a:ext>
                  </a:extLst>
                </a:gridCol>
              </a:tblGrid>
              <a:tr h="5145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34284"/>
                  </a:ext>
                </a:extLst>
              </a:tr>
              <a:tr h="5145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947427"/>
                  </a:ext>
                </a:extLst>
              </a:tr>
              <a:tr h="514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83123"/>
                  </a:ext>
                </a:extLst>
              </a:tr>
              <a:tr h="51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939865"/>
                  </a:ext>
                </a:extLst>
              </a:tr>
              <a:tr h="1066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1.Vấn đề đưa ra là vấn đề cố ý nghĩa trong đời sống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mang tính thời sự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vấn đề phù hợp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nóng bỏng trong XH hiện nay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358588"/>
                  </a:ext>
                </a:extLst>
              </a:tr>
              <a:tr h="272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 sơ sài, không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bám vào vấn đề đặt ra từ cuốn sách đã đọc, hoặc 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 điểm của cá nhân và không biết bảo vệ quan điểm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 đưa ra lí lẽ, bằng chứng thuyết phục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sức thuyết phục sử dụng lí lẽ và bằng chứng từ thực tế trong đời 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882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63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380285"/>
          <a:ext cx="10833100" cy="626161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08275">
                  <a:extLst>
                    <a:ext uri="{9D8B030D-6E8A-4147-A177-3AD203B41FA5}">
                      <a16:colId xmlns:a16="http://schemas.microsoft.com/office/drawing/2014/main" val="1426318444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3241945813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3844523651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3344493602"/>
                    </a:ext>
                  </a:extLst>
                </a:gridCol>
              </a:tblGrid>
              <a:tr h="5145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34284"/>
                  </a:ext>
                </a:extLst>
              </a:tr>
              <a:tr h="5145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947427"/>
                  </a:ext>
                </a:extLst>
              </a:tr>
              <a:tr h="514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83123"/>
                  </a:ext>
                </a:extLst>
              </a:tr>
              <a:tr h="51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939865"/>
                  </a:ext>
                </a:extLst>
              </a:tr>
              <a:tr h="1209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ràng, truyền cảm.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98831"/>
                  </a:ext>
                </a:extLst>
              </a:tr>
              <a:tr h="181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rất tự tin, mắt nhìn vào người nghe; nét mặt sinh động.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218583"/>
                  </a:ext>
                </a:extLst>
              </a:tr>
              <a:tr h="907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chào hỏi/ và có lời kết thúc bài nói.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458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95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5"/>
            <a:ext cx="4906798" cy="11838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12128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423730"/>
            <a:ext cx="4906798" cy="11312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57442" y="3423730"/>
            <a:ext cx="4906798" cy="11312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Chi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245478" y="2277586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91464" y="376913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946" y="368900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6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8236" y="6519645"/>
            <a:ext cx="18300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5" name="Picture 4" descr="n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77564" y="5879773"/>
            <a:ext cx="806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15" descr="ALRMCLO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" y="561228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97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98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99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01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02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3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04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05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06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07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8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09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10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11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12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13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4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15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6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7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8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9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0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1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2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3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4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5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6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7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655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6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7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0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1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2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5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6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8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9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1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2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3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4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9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 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 lưu ý khi trình bày bài nói trình bày ý kiến về một vấn đề đời sống được gợi ra từ cuốn sách đã đọc?</a:t>
            </a:r>
            <a:endParaRPr lang="en-US" sz="32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6910" y="1949345"/>
            <a:ext cx="5020189" cy="1189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 typeface="+mj-lt"/>
              <a:buAutoNum type="alphaUcPeriod"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Bộc lộ được cảm xúc, thái độ phù hợp.</a:t>
            </a:r>
            <a:endParaRPr lang="en-US" sz="20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53535"/>
            <a:ext cx="5228749" cy="118569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6910" y="3438676"/>
            <a:ext cx="5076717" cy="126382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44506" y="3412094"/>
            <a:ext cx="5263363" cy="12904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76" y="2190258"/>
            <a:ext cx="898617" cy="7896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85694" y="3730588"/>
            <a:ext cx="897294" cy="7852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776" y="3716988"/>
            <a:ext cx="897523" cy="7887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825" y="2277626"/>
            <a:ext cx="897523" cy="718018"/>
          </a:xfrm>
          <a:prstGeom prst="rect">
            <a:avLst/>
          </a:prstGeom>
        </p:spPr>
      </p:pic>
      <p:sp>
        <p:nvSpPr>
          <p:cNvPr id="18" name="Cloud 17">
            <a:hlinkClick r:id="rId16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4" descr="n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61937" y="5805621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5" descr="ALRMCLO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" y="548732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131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2172" y="857090"/>
            <a:ext cx="10526728" cy="29120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1978" y="6562165"/>
            <a:ext cx="18300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4" descr="n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5407" y="5855661"/>
            <a:ext cx="806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168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7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98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99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01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02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03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04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5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06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07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08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9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10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1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12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3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4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5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6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7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8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9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0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1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2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174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85800" y="1349477"/>
            <a:ext cx="10833100" cy="45820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Chi tiết, sự việc nào trong cuốn sách cho thấy rõ vấn 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4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ctr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spc="-7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spc="-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7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spc="-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3792" y="744633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53266" y="1349477"/>
            <a:ext cx="8804786" cy="4829376"/>
            <a:chOff x="2153266" y="1349477"/>
            <a:chExt cx="8804786" cy="48293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3266" y="1349477"/>
              <a:ext cx="8804786" cy="482937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790335" y="1681319"/>
              <a:ext cx="5809186" cy="2397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chuẩn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dự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án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đọc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sách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chúng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ta.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Đây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giai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đoạn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trọng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nhất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dự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án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: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Báo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cáo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kết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quả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dự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án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Vậy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chia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sẻ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điều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dự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án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mình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? 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793" y="4078770"/>
            <a:ext cx="2214945" cy="22077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8773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300581"/>
            <a:ext cx="10833100" cy="4121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Ý kiến của em về vấn đề đó: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400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332393"/>
            <a:ext cx="108331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  <a:buSzPts val="1400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275737"/>
            <a:ext cx="10833100" cy="51855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lô-gic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9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24205"/>
            <a:ext cx="10833100" cy="42104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19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424205"/>
            <a:ext cx="10833100" cy="45207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Ý kiến của em về vấn đề đó: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 mãn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huênh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82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33688"/>
            <a:ext cx="10833100" cy="41511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400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2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33688"/>
            <a:ext cx="10833100" cy="41511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ếch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2005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438953"/>
            <a:ext cx="10833100" cy="50129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Hành động của em trước vấn đề cuốn sách đặt 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ý: GV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0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3792" y="744633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879" t="3094" r="17380" b="5414"/>
          <a:stretch/>
        </p:blipFill>
        <p:spPr>
          <a:xfrm>
            <a:off x="660400" y="1529930"/>
            <a:ext cx="3316938" cy="3836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878" y="1477751"/>
            <a:ext cx="2699874" cy="33557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436" y="1505687"/>
            <a:ext cx="3997283" cy="29133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83997" y="5426111"/>
            <a:ext cx="3762881" cy="10143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 vẽ minh họa sách hoặc truyện tranh.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2442" y="4949058"/>
            <a:ext cx="2604310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Nhật kí đọc sách của cá nhân.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311856" y="4618625"/>
            <a:ext cx="3948747" cy="14754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 băng hình ghi hình ảnh thuyết trình của một số cá nhân, nhóm.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3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3792" y="744633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94" y="1430594"/>
            <a:ext cx="3107300" cy="3107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834" y="1591197"/>
            <a:ext cx="5135291" cy="244162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85800" y="4723233"/>
            <a:ext cx="3427090" cy="10143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cuốn sách đã đọc trong dự án.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432" y="4173054"/>
            <a:ext cx="3881029" cy="10143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giới thiệu sách dưới các hình thức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9468465" y="1430595"/>
            <a:ext cx="2050435" cy="2627698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Phiếu đánh giá theo tiêu chí HĐ nói.</a:t>
            </a:r>
            <a:endParaRPr lang="en-US" sz="2800"/>
          </a:p>
        </p:txBody>
      </p:sp>
      <p:sp>
        <p:nvSpPr>
          <p:cNvPr id="24" name="Plaque 23"/>
          <p:cNvSpPr/>
          <p:nvPr/>
        </p:nvSpPr>
        <p:spPr>
          <a:xfrm>
            <a:off x="9468464" y="4368136"/>
            <a:ext cx="2050435" cy="1724574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Danh mục sách.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984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55936" y="1313952"/>
            <a:ext cx="774699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THIỆU SẢN PHẨM MINH HỌA SÁCH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0174" y="2297549"/>
            <a:ext cx="10645844" cy="4105167"/>
            <a:chOff x="2184523" y="2055654"/>
            <a:chExt cx="7791413" cy="4105167"/>
          </a:xfrm>
        </p:grpSpPr>
        <p:sp>
          <p:nvSpPr>
            <p:cNvPr id="29" name="Freeform 28"/>
            <p:cNvSpPr/>
            <p:nvPr/>
          </p:nvSpPr>
          <p:spPr>
            <a:xfrm>
              <a:off x="2535322" y="2193523"/>
              <a:ext cx="3516734" cy="1150623"/>
            </a:xfrm>
            <a:custGeom>
              <a:avLst/>
              <a:gdLst>
                <a:gd name="connsiteX0" fmla="*/ 0 w 3681994"/>
                <a:gd name="connsiteY0" fmla="*/ 0 h 1150623"/>
                <a:gd name="connsiteX1" fmla="*/ 3681994 w 3681994"/>
                <a:gd name="connsiteY1" fmla="*/ 0 h 1150623"/>
                <a:gd name="connsiteX2" fmla="*/ 3681994 w 3681994"/>
                <a:gd name="connsiteY2" fmla="*/ 1150623 h 1150623"/>
                <a:gd name="connsiteX3" fmla="*/ 0 w 3681994"/>
                <a:gd name="connsiteY3" fmla="*/ 1150623 h 1150623"/>
                <a:gd name="connsiteX4" fmla="*/ 0 w 3681994"/>
                <a:gd name="connsiteY4" fmla="*/ 0 h 115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1994" h="1150623">
                  <a:moveTo>
                    <a:pt x="0" y="0"/>
                  </a:moveTo>
                  <a:lnTo>
                    <a:pt x="3681994" y="0"/>
                  </a:lnTo>
                  <a:lnTo>
                    <a:pt x="3681994" y="1150623"/>
                  </a:lnTo>
                  <a:lnTo>
                    <a:pt x="0" y="1150623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9355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>
                  <a:latin typeface="+mj-lt"/>
                </a:rPr>
                <a:t>Tranh vẽ minh họa sách hoặc truyện tranh.</a:t>
              </a:r>
              <a:endParaRPr lang="en-US" sz="2800" kern="1200" dirty="0"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84523" y="2055654"/>
              <a:ext cx="864703" cy="1208154"/>
            </a:xfrm>
            <a:prstGeom prst="rect">
              <a:avLst/>
            </a:prstGeom>
            <a:blipFill rotWithShape="1">
              <a:blip r:embed="rId3"/>
              <a:srcRect/>
              <a:stretch>
                <a:fillRect l="-25000" r="-25000"/>
              </a:stretch>
            </a:blip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6543219" y="2206222"/>
              <a:ext cx="3432717" cy="1150623"/>
            </a:xfrm>
            <a:custGeom>
              <a:avLst/>
              <a:gdLst>
                <a:gd name="connsiteX0" fmla="*/ 0 w 3681994"/>
                <a:gd name="connsiteY0" fmla="*/ 0 h 1150623"/>
                <a:gd name="connsiteX1" fmla="*/ 3681994 w 3681994"/>
                <a:gd name="connsiteY1" fmla="*/ 0 h 1150623"/>
                <a:gd name="connsiteX2" fmla="*/ 3681994 w 3681994"/>
                <a:gd name="connsiteY2" fmla="*/ 1150623 h 1150623"/>
                <a:gd name="connsiteX3" fmla="*/ 0 w 3681994"/>
                <a:gd name="connsiteY3" fmla="*/ 1150623 h 1150623"/>
                <a:gd name="connsiteX4" fmla="*/ 0 w 3681994"/>
                <a:gd name="connsiteY4" fmla="*/ 0 h 115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1994" h="1150623">
                  <a:moveTo>
                    <a:pt x="0" y="0"/>
                  </a:moveTo>
                  <a:lnTo>
                    <a:pt x="3681994" y="0"/>
                  </a:lnTo>
                  <a:lnTo>
                    <a:pt x="3681994" y="1150623"/>
                  </a:lnTo>
                  <a:lnTo>
                    <a:pt x="0" y="1150623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9355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>
                  <a:latin typeface="+mj-lt"/>
                </a:rPr>
                <a:t>Nhật kí đọc sách của cá nhân.</a:t>
              </a:r>
              <a:endParaRPr lang="en-US" sz="2800" kern="1200" dirty="0"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27502" y="2055654"/>
              <a:ext cx="805436" cy="1208154"/>
            </a:xfrm>
            <a:prstGeom prst="rect">
              <a:avLst/>
            </a:prstGeom>
            <a:blipFill>
              <a:blip r:embed="rId4"/>
              <a:srcRect/>
              <a:stretch>
                <a:fillRect l="-5000" r="-5000"/>
              </a:stretch>
            </a:blip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2535322" y="3656195"/>
              <a:ext cx="3516735" cy="1150623"/>
            </a:xfrm>
            <a:custGeom>
              <a:avLst/>
              <a:gdLst>
                <a:gd name="connsiteX0" fmla="*/ 0 w 3681994"/>
                <a:gd name="connsiteY0" fmla="*/ 0 h 1150623"/>
                <a:gd name="connsiteX1" fmla="*/ 3681994 w 3681994"/>
                <a:gd name="connsiteY1" fmla="*/ 0 h 1150623"/>
                <a:gd name="connsiteX2" fmla="*/ 3681994 w 3681994"/>
                <a:gd name="connsiteY2" fmla="*/ 1150623 h 1150623"/>
                <a:gd name="connsiteX3" fmla="*/ 0 w 3681994"/>
                <a:gd name="connsiteY3" fmla="*/ 1150623 h 1150623"/>
                <a:gd name="connsiteX4" fmla="*/ 0 w 3681994"/>
                <a:gd name="connsiteY4" fmla="*/ 0 h 115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1994" h="1150623">
                  <a:moveTo>
                    <a:pt x="0" y="0"/>
                  </a:moveTo>
                  <a:lnTo>
                    <a:pt x="3681994" y="0"/>
                  </a:lnTo>
                  <a:lnTo>
                    <a:pt x="3681994" y="1150623"/>
                  </a:lnTo>
                  <a:lnTo>
                    <a:pt x="0" y="1150623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9355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>
                  <a:latin typeface="+mj-lt"/>
                </a:rPr>
                <a:t>Đoạn băng hình ghi hình ảnh thuyết trình của một số cá nhân, nhóm.</a:t>
              </a:r>
              <a:endParaRPr lang="en-US" sz="2800" kern="1200" dirty="0"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43790" y="3504160"/>
              <a:ext cx="805436" cy="1208154"/>
            </a:xfrm>
            <a:prstGeom prst="rect">
              <a:avLst/>
            </a:prstGeom>
            <a:blipFill>
              <a:blip r:embed="rId5"/>
              <a:srcRect/>
              <a:stretch>
                <a:fillRect l="-63000" r="-63000"/>
              </a:stretch>
            </a:blip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602863" y="3656194"/>
              <a:ext cx="3373073" cy="1150623"/>
            </a:xfrm>
            <a:custGeom>
              <a:avLst/>
              <a:gdLst>
                <a:gd name="connsiteX0" fmla="*/ 0 w 3681994"/>
                <a:gd name="connsiteY0" fmla="*/ 0 h 1150623"/>
                <a:gd name="connsiteX1" fmla="*/ 3681994 w 3681994"/>
                <a:gd name="connsiteY1" fmla="*/ 0 h 1150623"/>
                <a:gd name="connsiteX2" fmla="*/ 3681994 w 3681994"/>
                <a:gd name="connsiteY2" fmla="*/ 1150623 h 1150623"/>
                <a:gd name="connsiteX3" fmla="*/ 0 w 3681994"/>
                <a:gd name="connsiteY3" fmla="*/ 1150623 h 1150623"/>
                <a:gd name="connsiteX4" fmla="*/ 0 w 3681994"/>
                <a:gd name="connsiteY4" fmla="*/ 0 h 115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1994" h="1150623">
                  <a:moveTo>
                    <a:pt x="0" y="0"/>
                  </a:moveTo>
                  <a:lnTo>
                    <a:pt x="3681994" y="0"/>
                  </a:lnTo>
                  <a:lnTo>
                    <a:pt x="3681994" y="1150623"/>
                  </a:lnTo>
                  <a:lnTo>
                    <a:pt x="0" y="1150623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9355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>
                  <a:latin typeface="+mj-lt"/>
                </a:rPr>
                <a:t>Các cuốn sách đã đọc trong dự án.</a:t>
              </a:r>
              <a:endParaRPr lang="en-US" sz="2800" kern="1200" dirty="0">
                <a:latin typeface="+mj-l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27502" y="3504160"/>
              <a:ext cx="805436" cy="1208154"/>
            </a:xfrm>
            <a:prstGeom prst="rect">
              <a:avLst/>
            </a:prstGeom>
            <a:blipFill>
              <a:blip r:embed="rId6"/>
              <a:srcRect/>
              <a:stretch>
                <a:fillRect l="-25000" r="-25000"/>
              </a:stretch>
            </a:blip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4539922" y="5090416"/>
              <a:ext cx="3465838" cy="1070405"/>
            </a:xfrm>
            <a:custGeom>
              <a:avLst/>
              <a:gdLst>
                <a:gd name="connsiteX0" fmla="*/ 0 w 3681994"/>
                <a:gd name="connsiteY0" fmla="*/ 0 h 1150623"/>
                <a:gd name="connsiteX1" fmla="*/ 3681994 w 3681994"/>
                <a:gd name="connsiteY1" fmla="*/ 0 h 1150623"/>
                <a:gd name="connsiteX2" fmla="*/ 3681994 w 3681994"/>
                <a:gd name="connsiteY2" fmla="*/ 1150623 h 1150623"/>
                <a:gd name="connsiteX3" fmla="*/ 0 w 3681994"/>
                <a:gd name="connsiteY3" fmla="*/ 1150623 h 1150623"/>
                <a:gd name="connsiteX4" fmla="*/ 0 w 3681994"/>
                <a:gd name="connsiteY4" fmla="*/ 0 h 115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1994" h="1150623">
                  <a:moveTo>
                    <a:pt x="0" y="0"/>
                  </a:moveTo>
                  <a:lnTo>
                    <a:pt x="3681994" y="0"/>
                  </a:lnTo>
                  <a:lnTo>
                    <a:pt x="3681994" y="1150623"/>
                  </a:lnTo>
                  <a:lnTo>
                    <a:pt x="0" y="1150623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9355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>
                  <a:latin typeface="+mj-lt"/>
                </a:rPr>
                <a:t>Bài giới thiệu sách dưới các hình thức </a:t>
              </a:r>
              <a:endParaRPr lang="en-US" sz="2800" kern="1200" dirty="0">
                <a:latin typeface="+mj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35646" y="4952667"/>
              <a:ext cx="805436" cy="1208154"/>
            </a:xfrm>
            <a:prstGeom prst="rect">
              <a:avLst/>
            </a:prstGeom>
            <a:blipFill>
              <a:blip r:embed="rId7"/>
              <a:srcRect/>
              <a:stretch>
                <a:fillRect l="-108000" r="-108000"/>
              </a:stretch>
            </a:blip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9" name="Rectangle 38"/>
          <p:cNvSpPr/>
          <p:nvPr/>
        </p:nvSpPr>
        <p:spPr>
          <a:xfrm>
            <a:off x="3991837" y="1701550"/>
            <a:ext cx="4221027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6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207" y="1238866"/>
            <a:ext cx="108331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TRÌNH BÀY Ý KIẾN VỀ MỘT VẤN ĐỀ TRONG ĐỜI SỐNG ĐƯỢC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RA TỪ CUỐN SÁCH ĐÃ 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060" y="2101633"/>
            <a:ext cx="341465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TRƯỚC KHI NÓI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64" y="2617253"/>
            <a:ext cx="7298772" cy="37310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05432" y="3037849"/>
            <a:ext cx="5058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 bài: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9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207" y="1238866"/>
            <a:ext cx="108331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 BÀY Ý KIẾN VỀ MỘT VẤN ĐỀ TRONG ĐỜI SỐNG ĐƯỢC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RA TỪ CUỐN SÁCH ĐÃ ĐỌC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060" y="2101633"/>
            <a:ext cx="341465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TRƯỚC KHI NÓI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225672" y="2421571"/>
            <a:ext cx="7753356" cy="360928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5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091" y="1130300"/>
            <a:ext cx="341465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TRƯỚC KHI NÓI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400" y="1607866"/>
            <a:ext cx="7330853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1893708" y="2403987"/>
            <a:ext cx="3369725" cy="58993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đích nói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6941267" y="2403987"/>
            <a:ext cx="3369725" cy="58993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buSzPts val="1400"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1065374" y="3611511"/>
            <a:ext cx="4793225" cy="1550424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6346102" y="3611511"/>
            <a:ext cx="4793225" cy="1550424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672947" y="3160514"/>
            <a:ext cx="1578077" cy="23597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991253" y="3160514"/>
            <a:ext cx="1578077" cy="23597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692" y="1238866"/>
            <a:ext cx="4003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1434299" y="2029571"/>
            <a:ext cx="3369725" cy="58993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Lựa chọn vấn đề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605965" y="3237094"/>
            <a:ext cx="4793225" cy="2858905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các vấn đề đời sống mà cuốn sách đã gợi lên, em hãy chọn một vấn đề mà mình có nhiều ý kiến muốn chia sẻ nhất để chuẩn bị bài nói.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213538" y="2786098"/>
            <a:ext cx="1578077" cy="23597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6940555" y="1329172"/>
            <a:ext cx="3369725" cy="58993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5900306" y="2335321"/>
            <a:ext cx="5700181" cy="958473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836378" y="2041238"/>
            <a:ext cx="1578077" cy="23597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5907201" y="3367534"/>
            <a:ext cx="5693286" cy="958473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 tiết, sự việc nào trong cuốn sách cho thấy rõ vấn đề ấy?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5900306" y="4368476"/>
            <a:ext cx="5693286" cy="958473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Ý kiến của em về vấn đề đó: Em đồng ý hay không đồng ý? Vì sao?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Plaque 29"/>
          <p:cNvSpPr/>
          <p:nvPr/>
        </p:nvSpPr>
        <p:spPr>
          <a:xfrm>
            <a:off x="5907201" y="5369418"/>
            <a:ext cx="5693286" cy="958473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Hành động của em trước vấn đề cuốn sách đặt ra?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37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3012</Words>
  <Application>Microsoft Office PowerPoint</Application>
  <PresentationFormat>Widescreen</PresentationFormat>
  <Paragraphs>381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.VnBlack</vt:lpstr>
      <vt:lpstr>Arial</vt:lpstr>
      <vt:lpstr>Calibri</vt:lpstr>
      <vt:lpstr>Calibri Light</vt:lpstr>
      <vt:lpstr>Lucida Handwriting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2024-05-22T04:44:57Z</dcterms:created>
  <dcterms:modified xsi:type="dcterms:W3CDTF">2024-05-22T04:45:01Z</dcterms:modified>
</cp:coreProperties>
</file>