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2" r:id="rId4"/>
    <p:sldId id="293" r:id="rId5"/>
    <p:sldId id="294" r:id="rId6"/>
    <p:sldId id="295" r:id="rId7"/>
    <p:sldId id="297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08" r:id="rId21"/>
    <p:sldId id="310" r:id="rId22"/>
    <p:sldId id="311" r:id="rId23"/>
    <p:sldId id="313" r:id="rId24"/>
    <p:sldId id="312" r:id="rId25"/>
    <p:sldId id="314" r:id="rId26"/>
    <p:sldId id="316" r:id="rId27"/>
    <p:sldId id="315" r:id="rId28"/>
    <p:sldId id="317" r:id="rId29"/>
    <p:sldId id="318" r:id="rId30"/>
    <p:sldId id="319" r:id="rId31"/>
    <p:sldId id="320" r:id="rId32"/>
    <p:sldId id="321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33" d="100"/>
          <a:sy n="33" d="100"/>
        </p:scale>
        <p:origin x="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77A4-3001-4880-A601-F2C5CB62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CE812-05BF-48A7-AAB0-265BD40C5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66363-0E76-47B6-AE28-470B45F6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0D323-B8BC-4B9F-8F9D-969693B6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324F-5748-47E9-B8DB-511E9907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7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A52-797D-4C02-B788-149A9C79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CF633-E8DA-44EF-9C7D-B5F6D08D0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BF0A5-7EA9-4D8E-AB0E-09D4B56E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07934-E625-47C7-972D-E047E1BA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DDFD-2B07-498E-A100-0ED6DA79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8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2A469-085A-402A-A669-A153067A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9E9E8-B6AC-40AB-B862-4B6E45E55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46A7-2DB7-4ADD-9098-1006DB90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D750-3DB3-4B17-B661-4976752C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09A0-BAE7-4E4C-AD7A-F806D39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72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3C2B-A3E0-47F2-B4E4-21276564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776A-AD88-4961-A97A-65BAEB88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89ECC-4DE3-4E32-A0AD-A357D41C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7C16-B4BF-48A2-B179-76D11F4E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8179-5092-42E1-B693-04A1EEBB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1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7215-C60D-4CD9-9E75-A72D393A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4094E-C95C-44BA-ADEA-7680E0C4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BCE69-91A9-496C-BB1B-1BF52A38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06F4-CCED-46E5-9588-D0FFBE99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9A739-E5EA-455F-B761-A7B63F60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66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F363-53AF-4A6C-90AD-8E3DA1AA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FA1F-96A8-40FF-B194-98421EF9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18BC5-7E7C-4C01-AA70-D498E8CCC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9785-BE93-4D00-9A7A-76735EC7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E7874-60CD-49EA-B69C-50E5A344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6111-E886-4A39-8096-FD83B89B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84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34B-94B6-47EE-9D79-6C992552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BF945-B925-4BFB-9CBF-DB9FFD1F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524B6-CC18-4168-9127-39AA5208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63693-26A1-4C9C-B575-B8141E85C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EF7FF-9170-4C7D-B0BE-0362CA10D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ED832-6501-484A-9D90-84B8A6D4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41F6A-5BEF-4310-A526-27970068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84FC4-5FA6-489D-923C-10366BC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8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8C9D-1B0A-4605-B9B5-8F81B076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985A0-C4AB-4C6F-9729-E336236C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9C39A-077B-44B4-B3E4-9E047FAE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C4258-DEA5-44C9-A55E-A7E087F9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9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139FD-9250-4A83-94C1-34AEB17E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7A3F-2D5D-4EF4-B4D7-7BD5105E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DFCE6-14B5-4F4D-AD83-0E413D34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17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4601-B03B-49D4-8C1C-30B988B4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E305-4B6B-4BAA-B0CC-A4C01F03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B72DC-A2FC-4BFC-B289-77E4E100B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2B628-69BE-42C4-B580-31D096AE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E68A7-93EC-4FED-AD52-D3740F5C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54FFF-35EF-4157-9F83-AD6F477C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6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FD9A-8A29-4653-9698-2E8FF9A3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F6AF-E5F8-4390-A56A-9B07B0022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DF29B-8AD7-459F-A2E6-106796C0B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C6669-E420-42EA-ACCF-51991E4E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A756-DB71-4156-B176-8C00F184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F488-9762-488B-9755-1F06F4A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49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061B3-9F10-4B89-B471-6DA8E3E5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D943-83FB-475E-8C31-0CFD10A3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ABBC-870D-49D1-801F-45300AC45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19D0-6040-4D6D-BF49-1DE96A162446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05E2-20C8-4435-A813-337D3A917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48E7-7581-44FC-858E-377120EE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9B4F-C960-416E-97C1-5AD23F4BAE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27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1702-3BE5-4FBB-8AB6-0FE5594EA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2FC78-CD87-45CC-A3BA-EBA324E22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8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3848" y="2446843"/>
            <a:ext cx="8797004" cy="3176588"/>
            <a:chOff x="2032614" y="1840705"/>
            <a:chExt cx="8126771" cy="3176588"/>
          </a:xfrm>
        </p:grpSpPr>
        <p:sp>
          <p:nvSpPr>
            <p:cNvPr id="14" name="Freeform 13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69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7329" y="1995466"/>
              <a:ext cx="2236848" cy="3021826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tượng ô nhiễm môi trường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20" name="Flowchart: Extract 19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984193" y="1840705"/>
              <a:ext cx="2342734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chi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Ken-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ngộ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váng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bay”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Lu-I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-pun-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-da.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7247513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5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sp>
          <p:nvSpPr>
            <p:cNvPr id="24" name="Flowchart: Extract 23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724001" y="2181307"/>
              <a:ext cx="2289789" cy="2835985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25262" y="2319122"/>
            <a:ext cx="8954177" cy="3938560"/>
            <a:chOff x="1201618" y="2598444"/>
            <a:chExt cx="8954177" cy="3938560"/>
          </a:xfrm>
        </p:grpSpPr>
        <p:sp>
          <p:nvSpPr>
            <p:cNvPr id="18" name="Freeform 17"/>
            <p:cNvSpPr/>
            <p:nvPr/>
          </p:nvSpPr>
          <p:spPr>
            <a:xfrm>
              <a:off x="6096000" y="324486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3182949" y="184137"/>
                  </a:lnTo>
                  <a:lnTo>
                    <a:pt x="3182949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096000" y="324486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1060983" y="184137"/>
                  </a:lnTo>
                  <a:lnTo>
                    <a:pt x="1060983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035016" y="324486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983" y="0"/>
                  </a:moveTo>
                  <a:lnTo>
                    <a:pt x="1060983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2913050" y="324486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82949" y="0"/>
                  </a:moveTo>
                  <a:lnTo>
                    <a:pt x="3182949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4992420" y="2598444"/>
              <a:ext cx="2121966" cy="632670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01618" y="3584319"/>
              <a:ext cx="2588277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váng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con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24559" y="3584319"/>
              <a:ext cx="208624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dọa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45472" y="3584319"/>
              <a:ext cx="193782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17966" y="3584319"/>
              <a:ext cx="193782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0400" y="3274141"/>
            <a:ext cx="2893961" cy="1327355"/>
          </a:xfrm>
          <a:prstGeom prst="rightArrow">
            <a:avLst>
              <a:gd name="adj1" fmla="val 62699"/>
              <a:gd name="adj2" fmla="val 388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chứng: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8826" y="2446843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78826" y="3531851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78826" y="4616859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95472" y="2734339"/>
            <a:ext cx="6813755" cy="2536723"/>
          </a:xfrm>
          <a:prstGeom prst="round2DiagRect">
            <a:avLst>
              <a:gd name="adj1" fmla="val 4429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24205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742564" y="2098662"/>
            <a:ext cx="6719572" cy="2873391"/>
          </a:xfrm>
          <a:custGeom>
            <a:avLst/>
            <a:gdLst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4755233 w 5684381"/>
              <a:gd name="connsiteY8" fmla="*/ 191729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5197684 w 5684381"/>
              <a:gd name="connsiteY8" fmla="*/ 0 h 2418736"/>
              <a:gd name="connsiteX0" fmla="*/ 244470 w 5928851"/>
              <a:gd name="connsiteY0" fmla="*/ 0 h 2418736"/>
              <a:gd name="connsiteX1" fmla="*/ 5928851 w 5928851"/>
              <a:gd name="connsiteY1" fmla="*/ 0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244470 w 5928851"/>
              <a:gd name="connsiteY5" fmla="*/ 0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0 w 5928851"/>
              <a:gd name="connsiteY5" fmla="*/ 1209368 h 2418736"/>
              <a:gd name="connsiteX6" fmla="*/ 244470 w 5928851"/>
              <a:gd name="connsiteY6" fmla="*/ 0 h 2418736"/>
              <a:gd name="connsiteX7" fmla="*/ 5928851 w 5928851"/>
              <a:gd name="connsiteY7" fmla="*/ 0 h 2418736"/>
              <a:gd name="connsiteX8" fmla="*/ 5928851 w 5928851"/>
              <a:gd name="connsiteY8" fmla="*/ 2015605 h 2418736"/>
              <a:gd name="connsiteX9" fmla="*/ 5442154 w 5928851"/>
              <a:gd name="connsiteY9" fmla="*/ 0 h 2418736"/>
              <a:gd name="connsiteX0" fmla="*/ 244470 w 5928851"/>
              <a:gd name="connsiteY0" fmla="*/ 0 h 2831732"/>
              <a:gd name="connsiteX1" fmla="*/ 5928851 w 5928851"/>
              <a:gd name="connsiteY1" fmla="*/ 0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44470 w 5928851"/>
              <a:gd name="connsiteY4" fmla="*/ 2418736 h 2831732"/>
              <a:gd name="connsiteX5" fmla="*/ 244470 w 5928851"/>
              <a:gd name="connsiteY5" fmla="*/ 0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905432 w 5928851"/>
              <a:gd name="connsiteY4" fmla="*/ 2831690 h 2831732"/>
              <a:gd name="connsiteX5" fmla="*/ 244470 w 5928851"/>
              <a:gd name="connsiteY5" fmla="*/ 2418736 h 2831732"/>
              <a:gd name="connsiteX6" fmla="*/ 0 w 5928851"/>
              <a:gd name="connsiteY6" fmla="*/ 1209368 h 2831732"/>
              <a:gd name="connsiteX7" fmla="*/ 244470 w 5928851"/>
              <a:gd name="connsiteY7" fmla="*/ 0 h 2831732"/>
              <a:gd name="connsiteX8" fmla="*/ 5928851 w 5928851"/>
              <a:gd name="connsiteY8" fmla="*/ 0 h 2831732"/>
              <a:gd name="connsiteX9" fmla="*/ 5928851 w 5928851"/>
              <a:gd name="connsiteY9" fmla="*/ 2015605 h 2831732"/>
              <a:gd name="connsiteX10" fmla="*/ 5442154 w 5928851"/>
              <a:gd name="connsiteY10" fmla="*/ 0 h 28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8851" h="2831732" stroke="0" extrusionOk="0">
                <a:moveTo>
                  <a:pt x="244470" y="0"/>
                </a:moveTo>
                <a:lnTo>
                  <a:pt x="5928851" y="0"/>
                </a:lnTo>
                <a:lnTo>
                  <a:pt x="5928851" y="2015605"/>
                </a:lnTo>
                <a:lnTo>
                  <a:pt x="5525720" y="2418736"/>
                </a:lnTo>
                <a:lnTo>
                  <a:pt x="244470" y="2418736"/>
                </a:lnTo>
                <a:lnTo>
                  <a:pt x="244470" y="0"/>
                </a:lnTo>
                <a:close/>
              </a:path>
              <a:path w="5928851" h="2831732" fill="darkenLess" stroke="0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lose/>
              </a:path>
              <a:path w="5928851" h="2831732" fill="none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ubicBezTo>
                  <a:pt x="4652291" y="2413820"/>
                  <a:pt x="3778861" y="2836606"/>
                  <a:pt x="2905432" y="2831690"/>
                </a:cubicBezTo>
                <a:lnTo>
                  <a:pt x="244470" y="2418736"/>
                </a:lnTo>
                <a:cubicBezTo>
                  <a:pt x="236722" y="2015613"/>
                  <a:pt x="7748" y="1612491"/>
                  <a:pt x="0" y="1209368"/>
                </a:cubicBezTo>
                <a:lnTo>
                  <a:pt x="244470" y="0"/>
                </a:lnTo>
                <a:lnTo>
                  <a:pt x="5928851" y="0"/>
                </a:lnTo>
                <a:lnTo>
                  <a:pt x="5928851" y="2015605"/>
                </a:lnTo>
                <a:cubicBezTo>
                  <a:pt x="5535561" y="2217166"/>
                  <a:pt x="5933767" y="167966"/>
                  <a:pt x="5442154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0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378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1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099" y="2160233"/>
            <a:ext cx="10833100" cy="44296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2896" y="1953709"/>
            <a:ext cx="7176773" cy="3904839"/>
          </a:xfrm>
          <a:custGeom>
            <a:avLst/>
            <a:gdLst>
              <a:gd name="connsiteX0" fmla="*/ 0 w 5928852"/>
              <a:gd name="connsiteY0" fmla="*/ 555534 h 3333135"/>
              <a:gd name="connsiteX1" fmla="*/ 555534 w 5928852"/>
              <a:gd name="connsiteY1" fmla="*/ 0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5928852"/>
              <a:gd name="connsiteY0" fmla="*/ 555534 h 3333135"/>
              <a:gd name="connsiteX1" fmla="*/ 894747 w 5928852"/>
              <a:gd name="connsiteY1" fmla="*/ 265471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555534 w 6179575"/>
              <a:gd name="connsiteY6" fmla="*/ 3333135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673521 w 6179575"/>
              <a:gd name="connsiteY6" fmla="*/ 284643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703018 w 6179575"/>
              <a:gd name="connsiteY6" fmla="*/ 321514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402511"/>
              <a:gd name="connsiteX1" fmla="*/ 894747 w 6179575"/>
              <a:gd name="connsiteY1" fmla="*/ 265471 h 3402511"/>
              <a:gd name="connsiteX2" fmla="*/ 5373318 w 6179575"/>
              <a:gd name="connsiteY2" fmla="*/ 0 h 3402511"/>
              <a:gd name="connsiteX3" fmla="*/ 5928852 w 6179575"/>
              <a:gd name="connsiteY3" fmla="*/ 555534 h 3402511"/>
              <a:gd name="connsiteX4" fmla="*/ 6179575 w 6179575"/>
              <a:gd name="connsiteY4" fmla="*/ 2836595 h 3402511"/>
              <a:gd name="connsiteX5" fmla="*/ 5373318 w 6179575"/>
              <a:gd name="connsiteY5" fmla="*/ 3333135 h 3402511"/>
              <a:gd name="connsiteX6" fmla="*/ 703018 w 6179575"/>
              <a:gd name="connsiteY6" fmla="*/ 3215148 h 3402511"/>
              <a:gd name="connsiteX7" fmla="*/ 0 w 6179575"/>
              <a:gd name="connsiteY7" fmla="*/ 2777601 h 3402511"/>
              <a:gd name="connsiteX8" fmla="*/ 0 w 6179575"/>
              <a:gd name="connsiteY8" fmla="*/ 555534 h 34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9575" h="3402511">
                <a:moveTo>
                  <a:pt x="0" y="555534"/>
                </a:moveTo>
                <a:cubicBezTo>
                  <a:pt x="0" y="248721"/>
                  <a:pt x="587934" y="265471"/>
                  <a:pt x="894747" y="265471"/>
                </a:cubicBezTo>
                <a:cubicBezTo>
                  <a:pt x="2500675" y="265471"/>
                  <a:pt x="3767390" y="0"/>
                  <a:pt x="5373318" y="0"/>
                </a:cubicBezTo>
                <a:cubicBezTo>
                  <a:pt x="5680131" y="0"/>
                  <a:pt x="5928852" y="248721"/>
                  <a:pt x="5928852" y="555534"/>
                </a:cubicBezTo>
                <a:lnTo>
                  <a:pt x="6179575" y="2836595"/>
                </a:lnTo>
                <a:cubicBezTo>
                  <a:pt x="6179575" y="3143408"/>
                  <a:pt x="5680131" y="3333135"/>
                  <a:pt x="5373318" y="3333135"/>
                </a:cubicBezTo>
                <a:cubicBezTo>
                  <a:pt x="3816551" y="3293806"/>
                  <a:pt x="2230288" y="3578941"/>
                  <a:pt x="703018" y="3215148"/>
                </a:cubicBezTo>
                <a:cubicBezTo>
                  <a:pt x="396205" y="3215148"/>
                  <a:pt x="0" y="3084414"/>
                  <a:pt x="0" y="2777601"/>
                </a:cubicBezTo>
                <a:lnTo>
                  <a:pt x="0" y="5555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viết bài văn trình bày ý kiến về một hiện tượng đời sống được gợi ra từ cuốn sách đã đọc, em cần lưu ý: triển khai cụ thể các ý đã nêu trong dàn ý; phân biệt các phần mở bài, thân bài, kết bài; có thể tách ý chính trong thân bài thành các đoạn văn.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96" y="1953709"/>
            <a:ext cx="1989122" cy="5533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1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18110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858298" y="2451543"/>
            <a:ext cx="8775290" cy="3320419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Tính chính xác của tên sách, tên tác giả và các chi tiết, sự việc, nhân vật.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đúng chính tả, dùng từ ngữ và câu phù hợp, sắp xếp các ý chặt chẽ.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0833" y="379419"/>
            <a:ext cx="10833100" cy="2500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4350" y="-205793"/>
            <a:ext cx="6096000" cy="752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3608" y="1511724"/>
          <a:ext cx="11577483" cy="4781870"/>
        </p:xfrm>
        <a:graphic>
          <a:graphicData uri="http://schemas.openxmlformats.org/drawingml/2006/table">
            <a:tbl>
              <a:tblPr/>
              <a:tblGrid>
                <a:gridCol w="4763729">
                  <a:extLst>
                    <a:ext uri="{9D8B030D-6E8A-4147-A177-3AD203B41FA5}">
                      <a16:colId xmlns:a16="http://schemas.microsoft.com/office/drawing/2014/main" val="1187659562"/>
                    </a:ext>
                  </a:extLst>
                </a:gridCol>
                <a:gridCol w="4387406">
                  <a:extLst>
                    <a:ext uri="{9D8B030D-6E8A-4147-A177-3AD203B41FA5}">
                      <a16:colId xmlns:a16="http://schemas.microsoft.com/office/drawing/2014/main" val="1008662648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val="2400830067"/>
                    </a:ext>
                  </a:extLst>
                </a:gridCol>
              </a:tblGrid>
              <a:tr h="145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 nhận xét/chỉnh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46258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296009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541795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46600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 hiện lỗi về chính tả và diễn đạt để sửa lại cho phù hợp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5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1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6493" y="750494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6" y="3022343"/>
            <a:ext cx="3264157" cy="3264157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3347885" y="1502312"/>
            <a:ext cx="7226710" cy="3152109"/>
          </a:xfrm>
          <a:prstGeom prst="cloudCallout">
            <a:avLst>
              <a:gd name="adj1" fmla="val -50017"/>
              <a:gd name="adj2" fmla="val 5127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8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rcRect l="1405" r="5878"/>
          <a:stretch>
            <a:fillRect/>
          </a:stretch>
        </p:blipFill>
        <p:spPr>
          <a:xfrm>
            <a:off x="660401" y="1472746"/>
            <a:ext cx="5651910" cy="4661354"/>
          </a:xfrm>
          <a:custGeom>
            <a:avLst/>
            <a:gdLst>
              <a:gd name="connsiteX0" fmla="*/ 1018417 w 5651997"/>
              <a:gd name="connsiteY0" fmla="*/ 0 h 4661354"/>
              <a:gd name="connsiteX1" fmla="*/ 5651997 w 5651997"/>
              <a:gd name="connsiteY1" fmla="*/ 0 h 4661354"/>
              <a:gd name="connsiteX2" fmla="*/ 4633580 w 5651997"/>
              <a:gd name="connsiteY2" fmla="*/ 4661354 h 4661354"/>
              <a:gd name="connsiteX3" fmla="*/ 0 w 5651997"/>
              <a:gd name="connsiteY3" fmla="*/ 4661354 h 4661354"/>
              <a:gd name="connsiteX4" fmla="*/ 1018417 w 5651997"/>
              <a:gd name="connsiteY4" fmla="*/ 0 h 466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997" h="4661354">
                <a:moveTo>
                  <a:pt x="1018417" y="0"/>
                </a:moveTo>
                <a:lnTo>
                  <a:pt x="5651997" y="0"/>
                </a:lnTo>
                <a:lnTo>
                  <a:pt x="4633580" y="4661354"/>
                </a:lnTo>
                <a:lnTo>
                  <a:pt x="0" y="4661354"/>
                </a:lnTo>
                <a:lnTo>
                  <a:pt x="1018417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40" name="Flowchart: Data 39"/>
          <p:cNvSpPr/>
          <p:nvPr/>
        </p:nvSpPr>
        <p:spPr>
          <a:xfrm>
            <a:off x="6312311" y="1804588"/>
            <a:ext cx="4505842" cy="4130779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bài: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chòe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6089648" y="2908504"/>
            <a:ext cx="384893" cy="173785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8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89998" y="1238866"/>
            <a:ext cx="36188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9" y="1818608"/>
            <a:ext cx="2939374" cy="4417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Flowchart: Stored Data 12"/>
          <p:cNvSpPr/>
          <p:nvPr/>
        </p:nvSpPr>
        <p:spPr>
          <a:xfrm>
            <a:off x="4445644" y="2239731"/>
            <a:ext cx="6814959" cy="3451123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 chọn đề tài: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truyện cổ tích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 chích chòe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suy nghĩ về một hiện tượng chê bai, miệt thị nét ngoại hình hay khiếm khuyết cơ thể của người khác trong đời sống.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7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89998" y="1238866"/>
            <a:ext cx="36188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099" y="1594130"/>
            <a:ext cx="10833100" cy="47143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685800" y="1460089"/>
            <a:ext cx="10833100" cy="45130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3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0588" y="1238866"/>
            <a:ext cx="173098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994223" y="1901967"/>
            <a:ext cx="8216254" cy="3437812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2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15" name="Snip Diagonal Corner Rectangle 14"/>
          <p:cNvSpPr/>
          <p:nvPr/>
        </p:nvSpPr>
        <p:spPr>
          <a:xfrm>
            <a:off x="2747091" y="2294073"/>
            <a:ext cx="6710516" cy="123184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7655" algn="l"/>
              </a:tabLs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 tra, nhận biết các l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về dàn ý.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205305" y="3881467"/>
            <a:ext cx="7794087" cy="1690449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343" y="1467464"/>
            <a:ext cx="6342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Kiểm tra, chỉnh sửa bài văn)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1938" y="149158"/>
            <a:ext cx="582082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2615" algn="l"/>
              </a:tabLst>
            </a:pP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2: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821488"/>
          <a:ext cx="10833101" cy="50348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4452">
                  <a:extLst>
                    <a:ext uri="{9D8B030D-6E8A-4147-A177-3AD203B41FA5}">
                      <a16:colId xmlns:a16="http://schemas.microsoft.com/office/drawing/2014/main" val="654724937"/>
                    </a:ext>
                  </a:extLst>
                </a:gridCol>
                <a:gridCol w="2709669">
                  <a:extLst>
                    <a:ext uri="{9D8B030D-6E8A-4147-A177-3AD203B41FA5}">
                      <a16:colId xmlns:a16="http://schemas.microsoft.com/office/drawing/2014/main" val="3731577796"/>
                    </a:ext>
                  </a:extLst>
                </a:gridCol>
                <a:gridCol w="2408595">
                  <a:extLst>
                    <a:ext uri="{9D8B030D-6E8A-4147-A177-3AD203B41FA5}">
                      <a16:colId xmlns:a16="http://schemas.microsoft.com/office/drawing/2014/main" val="1697041207"/>
                    </a:ext>
                  </a:extLst>
                </a:gridCol>
                <a:gridCol w="2910385">
                  <a:extLst>
                    <a:ext uri="{9D8B030D-6E8A-4147-A177-3AD203B41FA5}">
                      <a16:colId xmlns:a16="http://schemas.microsoft.com/office/drawing/2014/main" val="2696972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9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 văn trình bày ý kiến về một hiện tượng đời sống được gợi ra từ cuốn sách phù hợp với yêu cầu về dạng bài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văn đoạn văn còn sơ sài; ý kiến chung chung, chưa có sức thuyết phục, mắc một số lỗi chính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( 5 – 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viết tương đối chi tiết; trình bày được suy nghĩ, ý kiến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 hiện tượng đời sống được gợi ra từ cuốn sách phù hợp, </a:t>
                      </a: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mắc lỗi chính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(7- 8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5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14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400" y="1640909"/>
            <a:ext cx="10833100" cy="4834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-rim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9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707524"/>
            <a:ext cx="10833100" cy="44392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này.Thậm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561234"/>
            <a:ext cx="108331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Facebook, Twitter, Instagram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57474" y="1256950"/>
            <a:ext cx="698447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61" y="2705067"/>
            <a:ext cx="4642829" cy="269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ight Arrow 17"/>
          <p:cNvSpPr/>
          <p:nvPr/>
        </p:nvSpPr>
        <p:spPr>
          <a:xfrm>
            <a:off x="1073355" y="1935010"/>
            <a:ext cx="3389312" cy="1238864"/>
          </a:xfrm>
          <a:prstGeom prst="rightArrow">
            <a:avLst>
              <a:gd name="adj1" fmla="val 66667"/>
              <a:gd name="adj2" fmla="val 392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tác thơ </a:t>
            </a:r>
            <a:endParaRPr lang="en-US" sz="3200"/>
          </a:p>
        </p:txBody>
      </p:sp>
      <p:sp>
        <p:nvSpPr>
          <p:cNvPr id="19" name="Right Arrow 18"/>
          <p:cNvSpPr/>
          <p:nvPr/>
        </p:nvSpPr>
        <p:spPr>
          <a:xfrm>
            <a:off x="772836" y="3356242"/>
            <a:ext cx="3389312" cy="1238864"/>
          </a:xfrm>
          <a:prstGeom prst="rightArrow">
            <a:avLst>
              <a:gd name="adj1" fmla="val 66667"/>
              <a:gd name="adj2" fmla="val 392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chuyện sáng tạo </a:t>
            </a:r>
            <a:endParaRPr lang="en-US" sz="3200" dirty="0"/>
          </a:p>
        </p:txBody>
      </p:sp>
      <p:sp>
        <p:nvSpPr>
          <p:cNvPr id="20" name="Right Arrow 19"/>
          <p:cNvSpPr/>
          <p:nvPr/>
        </p:nvSpPr>
        <p:spPr>
          <a:xfrm>
            <a:off x="1073355" y="4816326"/>
            <a:ext cx="3389312" cy="1238864"/>
          </a:xfrm>
          <a:prstGeom prst="rightArrow">
            <a:avLst>
              <a:gd name="adj1" fmla="val 66667"/>
              <a:gd name="adj2" fmla="val 392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 </a:t>
            </a:r>
            <a:endParaRPr lang="en-US" sz="3200" dirty="0"/>
          </a:p>
        </p:txBody>
      </p:sp>
      <p:sp>
        <p:nvSpPr>
          <p:cNvPr id="21" name="Left Arrow 20"/>
          <p:cNvSpPr/>
          <p:nvPr/>
        </p:nvSpPr>
        <p:spPr>
          <a:xfrm>
            <a:off x="7119783" y="1800793"/>
            <a:ext cx="4011562" cy="1421233"/>
          </a:xfrm>
          <a:prstGeom prst="leftArrow">
            <a:avLst>
              <a:gd name="adj1" fmla="val 64750"/>
              <a:gd name="adj2" fmla="val 3525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22" name="Left Arrow 21"/>
          <p:cNvSpPr/>
          <p:nvPr/>
        </p:nvSpPr>
        <p:spPr>
          <a:xfrm>
            <a:off x="7651606" y="3422220"/>
            <a:ext cx="4011562" cy="1421233"/>
          </a:xfrm>
          <a:prstGeom prst="leftArrow">
            <a:avLst>
              <a:gd name="adj1" fmla="val 64750"/>
              <a:gd name="adj2" fmla="val 3525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hình ảnh nhân vật em yêu thích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7119783" y="5056811"/>
            <a:ext cx="4011562" cy="1421233"/>
          </a:xfrm>
          <a:prstGeom prst="leftArrow">
            <a:avLst>
              <a:gd name="adj1" fmla="val 64750"/>
              <a:gd name="adj2" fmla="val 3525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 lời tựa cho cuốn sách em yêu thích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025011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462142"/>
            <a:ext cx="10833100" cy="5202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1080"/>
              </a:spcBef>
              <a:spcAft>
                <a:spcPts val="108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98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8" y="1025011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541842"/>
            <a:ext cx="10833100" cy="4643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01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8" y="1025011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873" y="1733570"/>
            <a:ext cx="5784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28" y="1869675"/>
            <a:ext cx="4913239" cy="36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474" y="1256950"/>
            <a:ext cx="698447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1825625"/>
          <a:ext cx="10833100" cy="4109085"/>
        </p:xfrm>
        <a:graphic>
          <a:graphicData uri="http://schemas.openxmlformats.org/drawingml/2006/table">
            <a:tbl>
              <a:tblPr firstRow="1" firstCol="1" bandRow="1"/>
              <a:tblGrid>
                <a:gridCol w="7774437">
                  <a:extLst>
                    <a:ext uri="{9D8B030D-6E8A-4147-A177-3AD203B41FA5}">
                      <a16:colId xmlns:a16="http://schemas.microsoft.com/office/drawing/2014/main" val="2086689628"/>
                    </a:ext>
                  </a:extLst>
                </a:gridCol>
                <a:gridCol w="1494925">
                  <a:extLst>
                    <a:ext uri="{9D8B030D-6E8A-4147-A177-3AD203B41FA5}">
                      <a16:colId xmlns:a16="http://schemas.microsoft.com/office/drawing/2014/main" val="1894230642"/>
                    </a:ext>
                  </a:extLst>
                </a:gridCol>
                <a:gridCol w="1563738">
                  <a:extLst>
                    <a:ext uri="{9D8B030D-6E8A-4147-A177-3AD203B41FA5}">
                      <a16:colId xmlns:a16="http://schemas.microsoft.com/office/drawing/2014/main" val="3269638625"/>
                    </a:ext>
                  </a:extLst>
                </a:gridCol>
              </a:tblGrid>
              <a:tr h="12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52390"/>
                  </a:ext>
                </a:extLst>
              </a:tr>
              <a:tr h="81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98167"/>
                  </a:ext>
                </a:extLst>
              </a:tr>
              <a:tr h="157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89842"/>
                  </a:ext>
                </a:extLst>
              </a:tr>
              <a:tr h="81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66325"/>
                  </a:ext>
                </a:extLst>
              </a:tr>
              <a:tr h="75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0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46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55" y="126197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BÀI VĂN TRÌNH BÀY Ý KIẾN VỀ MỘT HIỆN TƯỢNG ĐỜI SỐNG ĐƯỢC GỢI RA TỪ CUỐN SÁCH ĐÃ 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4475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40847" y="3487730"/>
            <a:ext cx="7523006" cy="2454259"/>
            <a:chOff x="2469996" y="3455698"/>
            <a:chExt cx="7523006" cy="2454259"/>
          </a:xfrm>
        </p:grpSpPr>
        <p:sp>
          <p:nvSpPr>
            <p:cNvPr id="18" name="Oval 17"/>
            <p:cNvSpPr/>
            <p:nvPr/>
          </p:nvSpPr>
          <p:spPr>
            <a:xfrm>
              <a:off x="7539197" y="3455698"/>
              <a:ext cx="2453805" cy="24542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7620671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Teardrop 19"/>
            <p:cNvSpPr/>
            <p:nvPr/>
          </p:nvSpPr>
          <p:spPr>
            <a:xfrm rot="2700000">
              <a:off x="5006074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084593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Teardrop 21"/>
            <p:cNvSpPr/>
            <p:nvPr/>
          </p:nvSpPr>
          <p:spPr>
            <a:xfrm rot="2700000">
              <a:off x="2469996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548515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4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55" y="126197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BÀI VĂN TRÌNH BÀY Ý KIẾN VỀ MỘT HIỆN TƯỢNG ĐỜI SỐNG ĐƯỢC GỢI RA TỪ CUỐN SÁCH ĐÃ 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4475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40697" y="3332872"/>
            <a:ext cx="8297903" cy="3106417"/>
            <a:chOff x="2484741" y="3356743"/>
            <a:chExt cx="5238912" cy="3106417"/>
          </a:xfrm>
        </p:grpSpPr>
        <p:sp>
          <p:nvSpPr>
            <p:cNvPr id="31" name="Freeform 30"/>
            <p:cNvSpPr/>
            <p:nvPr/>
          </p:nvSpPr>
          <p:spPr>
            <a:xfrm>
              <a:off x="4111869" y="4846899"/>
              <a:ext cx="494109" cy="10623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47054" y="0"/>
                  </a:lnTo>
                  <a:lnTo>
                    <a:pt x="247054" y="1062335"/>
                  </a:lnTo>
                  <a:lnTo>
                    <a:pt x="494109" y="106233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4111869" y="4801179"/>
              <a:ext cx="49410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94109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111869" y="3784564"/>
              <a:ext cx="494109" cy="10623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62335"/>
                  </a:moveTo>
                  <a:lnTo>
                    <a:pt x="247054" y="1062335"/>
                  </a:lnTo>
                  <a:lnTo>
                    <a:pt x="247054" y="0"/>
                  </a:lnTo>
                  <a:lnTo>
                    <a:pt x="494109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2484741" y="4470141"/>
              <a:ext cx="1627127" cy="753516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cơ bản: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60033" y="3356743"/>
              <a:ext cx="3363620" cy="766578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60033" y="4228910"/>
              <a:ext cx="3363620" cy="1171916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60033" y="5481413"/>
              <a:ext cx="3363620" cy="981747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52101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2883280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Horizontal Scroll 17"/>
          <p:cNvSpPr/>
          <p:nvPr/>
        </p:nvSpPr>
        <p:spPr>
          <a:xfrm>
            <a:off x="5947240" y="2762895"/>
            <a:ext cx="4893879" cy="3319402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lớp ra làm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nhóm hoặc 6 nhóm: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cầu các em ở mỗi nhóm đánh số 1,2,3… (nếu 3 nhóm) hoặc 1,2,3,4,5,6 (nếu 6 nhóm)...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41499" y="2186755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755" y="2649400"/>
            <a:ext cx="30492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hiếu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0400" y="3317057"/>
          <a:ext cx="10833100" cy="3147304"/>
        </p:xfrm>
        <a:graphic>
          <a:graphicData uri="http://schemas.openxmlformats.org/drawingml/2006/table">
            <a:tbl>
              <a:tblPr firstRow="1" firstCol="1" bandRow="1"/>
              <a:tblGrid>
                <a:gridCol w="850597">
                  <a:extLst>
                    <a:ext uri="{9D8B030D-6E8A-4147-A177-3AD203B41FA5}">
                      <a16:colId xmlns:a16="http://schemas.microsoft.com/office/drawing/2014/main" val="3448369611"/>
                    </a:ext>
                  </a:extLst>
                </a:gridCol>
                <a:gridCol w="5104785">
                  <a:extLst>
                    <a:ext uri="{9D8B030D-6E8A-4147-A177-3AD203B41FA5}">
                      <a16:colId xmlns:a16="http://schemas.microsoft.com/office/drawing/2014/main" val="1780900837"/>
                    </a:ext>
                  </a:extLst>
                </a:gridCol>
                <a:gridCol w="4877718">
                  <a:extLst>
                    <a:ext uri="{9D8B030D-6E8A-4147-A177-3AD203B41FA5}">
                      <a16:colId xmlns:a16="http://schemas.microsoft.com/office/drawing/2014/main" val="2372075151"/>
                    </a:ext>
                  </a:extLst>
                </a:gridCol>
              </a:tblGrid>
              <a:tr h="31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47017"/>
                  </a:ext>
                </a:extLst>
              </a:tr>
              <a:tr h="64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0862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944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1970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828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34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60400" y="2109279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3043956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Horizontal Scroll 20"/>
          <p:cNvSpPr/>
          <p:nvPr/>
        </p:nvSpPr>
        <p:spPr>
          <a:xfrm>
            <a:off x="5947240" y="2601604"/>
            <a:ext cx="5313363" cy="3480693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Nhiệm vụ mới: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kern="10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Bài viết có bố cục mấy phần, nêu nhiệm vụ của mỗi phần?.</a:t>
            </a:r>
            <a:endParaRPr lang="en-US" sz="32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3721</Words>
  <Application>Microsoft Office PowerPoint</Application>
  <PresentationFormat>Widescreen</PresentationFormat>
  <Paragraphs>292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2024-05-22T04:43:10Z</dcterms:created>
  <dcterms:modified xsi:type="dcterms:W3CDTF">2024-05-22T04:43:24Z</dcterms:modified>
</cp:coreProperties>
</file>