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257" r:id="rId3"/>
    <p:sldId id="279" r:id="rId4"/>
    <p:sldId id="281" r:id="rId5"/>
    <p:sldId id="258" r:id="rId6"/>
    <p:sldId id="311" r:id="rId7"/>
  </p:sldIdLst>
  <p:sldSz cx="8229600" cy="4572000"/>
  <p:notesSz cx="6858000" cy="9144000"/>
  <p:defaultText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68" y="40"/>
      </p:cViewPr>
      <p:guideLst>
        <p:guide orient="horz" pos="1440"/>
        <p:guide pos="25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420284"/>
            <a:ext cx="6995160" cy="980017"/>
          </a:xfrm>
        </p:spPr>
        <p:txBody>
          <a:bodyPr/>
          <a:lstStyle/>
          <a:p>
            <a:r>
              <a:rPr lang="en-US"/>
              <a:t>Click to edit Master title style</a:t>
            </a:r>
          </a:p>
        </p:txBody>
      </p:sp>
      <p:sp>
        <p:nvSpPr>
          <p:cNvPr id="3" name="Subtitle 2"/>
          <p:cNvSpPr>
            <a:spLocks noGrp="1"/>
          </p:cNvSpPr>
          <p:nvPr>
            <p:ph type="subTitle" idx="1"/>
          </p:nvPr>
        </p:nvSpPr>
        <p:spPr>
          <a:xfrm>
            <a:off x="1234440" y="2590800"/>
            <a:ext cx="5760720" cy="1168400"/>
          </a:xfrm>
        </p:spPr>
        <p:txBody>
          <a:bodyPr/>
          <a:lstStyle>
            <a:lvl1pPr marL="0" indent="0" algn="ctr">
              <a:buNone/>
              <a:defRPr>
                <a:solidFill>
                  <a:schemeClr val="tx1">
                    <a:tint val="75000"/>
                  </a:schemeClr>
                </a:solidFill>
              </a:defRPr>
            </a:lvl1pPr>
            <a:lvl2pPr marL="339608" indent="0" algn="ctr">
              <a:buNone/>
              <a:defRPr>
                <a:solidFill>
                  <a:schemeClr val="tx1">
                    <a:tint val="75000"/>
                  </a:schemeClr>
                </a:solidFill>
              </a:defRPr>
            </a:lvl2pPr>
            <a:lvl3pPr marL="679216" indent="0" algn="ctr">
              <a:buNone/>
              <a:defRPr>
                <a:solidFill>
                  <a:schemeClr val="tx1">
                    <a:tint val="75000"/>
                  </a:schemeClr>
                </a:solidFill>
              </a:defRPr>
            </a:lvl3pPr>
            <a:lvl4pPr marL="1018824" indent="0" algn="ctr">
              <a:buNone/>
              <a:defRPr>
                <a:solidFill>
                  <a:schemeClr val="tx1">
                    <a:tint val="75000"/>
                  </a:schemeClr>
                </a:solidFill>
              </a:defRPr>
            </a:lvl4pPr>
            <a:lvl5pPr marL="1358433" indent="0" algn="ctr">
              <a:buNone/>
              <a:defRPr>
                <a:solidFill>
                  <a:schemeClr val="tx1">
                    <a:tint val="75000"/>
                  </a:schemeClr>
                </a:solidFill>
              </a:defRPr>
            </a:lvl5pPr>
            <a:lvl6pPr marL="1698041" indent="0" algn="ctr">
              <a:buNone/>
              <a:defRPr>
                <a:solidFill>
                  <a:schemeClr val="tx1">
                    <a:tint val="75000"/>
                  </a:schemeClr>
                </a:solidFill>
              </a:defRPr>
            </a:lvl6pPr>
            <a:lvl7pPr marL="2037649" indent="0" algn="ctr">
              <a:buNone/>
              <a:defRPr>
                <a:solidFill>
                  <a:schemeClr val="tx1">
                    <a:tint val="75000"/>
                  </a:schemeClr>
                </a:solidFill>
              </a:defRPr>
            </a:lvl7pPr>
            <a:lvl8pPr marL="2377257" indent="0" algn="ctr">
              <a:buNone/>
              <a:defRPr>
                <a:solidFill>
                  <a:schemeClr val="tx1">
                    <a:tint val="75000"/>
                  </a:schemeClr>
                </a:solidFill>
              </a:defRPr>
            </a:lvl8pPr>
            <a:lvl9pPr marL="27168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B18E7-283B-44E2-9AFD-97A1B6C20222}"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41182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1875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3455" y="121710"/>
            <a:ext cx="1481614" cy="26013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4" y="121710"/>
            <a:ext cx="4307681" cy="26013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74221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821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1" y="2937934"/>
            <a:ext cx="6995160" cy="90805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50081" y="1937810"/>
            <a:ext cx="6995160" cy="1000125"/>
          </a:xfrm>
        </p:spPr>
        <p:txBody>
          <a:bodyPr anchor="b"/>
          <a:lstStyle>
            <a:lvl1pPr marL="0" indent="0">
              <a:buNone/>
              <a:defRPr sz="1500">
                <a:solidFill>
                  <a:schemeClr val="tx1">
                    <a:tint val="75000"/>
                  </a:schemeClr>
                </a:solidFill>
              </a:defRPr>
            </a:lvl1pPr>
            <a:lvl2pPr marL="339608" indent="0">
              <a:buNone/>
              <a:defRPr sz="1300">
                <a:solidFill>
                  <a:schemeClr val="tx1">
                    <a:tint val="75000"/>
                  </a:schemeClr>
                </a:solidFill>
              </a:defRPr>
            </a:lvl2pPr>
            <a:lvl3pPr marL="679216" indent="0">
              <a:buNone/>
              <a:defRPr sz="1200">
                <a:solidFill>
                  <a:schemeClr val="tx1">
                    <a:tint val="75000"/>
                  </a:schemeClr>
                </a:solidFill>
              </a:defRPr>
            </a:lvl3pPr>
            <a:lvl4pPr marL="1018824" indent="0">
              <a:buNone/>
              <a:defRPr sz="1000">
                <a:solidFill>
                  <a:schemeClr val="tx1">
                    <a:tint val="75000"/>
                  </a:schemeClr>
                </a:solidFill>
              </a:defRPr>
            </a:lvl4pPr>
            <a:lvl5pPr marL="1358433" indent="0">
              <a:buNone/>
              <a:defRPr sz="1000">
                <a:solidFill>
                  <a:schemeClr val="tx1">
                    <a:tint val="75000"/>
                  </a:schemeClr>
                </a:solidFill>
              </a:defRPr>
            </a:lvl5pPr>
            <a:lvl6pPr marL="1698041" indent="0">
              <a:buNone/>
              <a:defRPr sz="1000">
                <a:solidFill>
                  <a:schemeClr val="tx1">
                    <a:tint val="75000"/>
                  </a:schemeClr>
                </a:solidFill>
              </a:defRPr>
            </a:lvl6pPr>
            <a:lvl7pPr marL="2037649" indent="0">
              <a:buNone/>
              <a:defRPr sz="1000">
                <a:solidFill>
                  <a:schemeClr val="tx1">
                    <a:tint val="75000"/>
                  </a:schemeClr>
                </a:solidFill>
              </a:defRPr>
            </a:lvl7pPr>
            <a:lvl8pPr marL="2377257" indent="0">
              <a:buNone/>
              <a:defRPr sz="1000">
                <a:solidFill>
                  <a:schemeClr val="tx1">
                    <a:tint val="75000"/>
                  </a:schemeClr>
                </a:solidFill>
              </a:defRPr>
            </a:lvl8pPr>
            <a:lvl9pPr marL="2716865"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B18E7-283B-44E2-9AFD-97A1B6C20222}" type="datetimeFigureOut">
              <a:rPr lang="en-US" smtClean="0"/>
              <a:t>5/23/2025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1186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612"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0420"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B18E7-283B-44E2-9AFD-97A1B6C20222}"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1711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183092"/>
            <a:ext cx="740664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1023409"/>
            <a:ext cx="3636169"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a:t>Click to edit Master text styles</a:t>
            </a:r>
          </a:p>
        </p:txBody>
      </p:sp>
      <p:sp>
        <p:nvSpPr>
          <p:cNvPr id="4" name="Content Placeholder 3"/>
          <p:cNvSpPr>
            <a:spLocks noGrp="1"/>
          </p:cNvSpPr>
          <p:nvPr>
            <p:ph sz="half" idx="2"/>
          </p:nvPr>
        </p:nvSpPr>
        <p:spPr>
          <a:xfrm>
            <a:off x="411480" y="1449917"/>
            <a:ext cx="3636169"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2" y="1023409"/>
            <a:ext cx="3637598"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80522" y="1449917"/>
            <a:ext cx="3637598"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B18E7-283B-44E2-9AFD-97A1B6C20222}" type="datetimeFigureOut">
              <a:rPr lang="en-US" smtClean="0"/>
              <a:t>5/23/2025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9381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B18E7-283B-44E2-9AFD-97A1B6C20222}" type="datetimeFigureOut">
              <a:rPr lang="en-US" smtClean="0"/>
              <a:t>5/23/2025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6887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18E7-283B-44E2-9AFD-97A1B6C20222}" type="datetimeFigureOut">
              <a:rPr lang="en-US" smtClean="0"/>
              <a:t>5/23/2025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92044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182033"/>
            <a:ext cx="2707481" cy="7747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217545" y="182035"/>
            <a:ext cx="4600575" cy="39020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956735"/>
            <a:ext cx="2707481" cy="31273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22479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200401"/>
            <a:ext cx="4937760" cy="37782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613059" y="408517"/>
            <a:ext cx="4937760" cy="2743200"/>
          </a:xfrm>
        </p:spPr>
        <p:txBody>
          <a:bodyPr/>
          <a:lstStyle>
            <a:lvl1pPr marL="0" indent="0">
              <a:buNone/>
              <a:defRPr sz="2400"/>
            </a:lvl1pPr>
            <a:lvl2pPr marL="339608" indent="0">
              <a:buNone/>
              <a:defRPr sz="2100"/>
            </a:lvl2pPr>
            <a:lvl3pPr marL="679216" indent="0">
              <a:buNone/>
              <a:defRPr sz="1800"/>
            </a:lvl3pPr>
            <a:lvl4pPr marL="1018824" indent="0">
              <a:buNone/>
              <a:defRPr sz="1500"/>
            </a:lvl4pPr>
            <a:lvl5pPr marL="1358433" indent="0">
              <a:buNone/>
              <a:defRPr sz="1500"/>
            </a:lvl5pPr>
            <a:lvl6pPr marL="1698041" indent="0">
              <a:buNone/>
              <a:defRPr sz="1500"/>
            </a:lvl6pPr>
            <a:lvl7pPr marL="2037649" indent="0">
              <a:buNone/>
              <a:defRPr sz="1500"/>
            </a:lvl7pPr>
            <a:lvl8pPr marL="2377257" indent="0">
              <a:buNone/>
              <a:defRPr sz="1500"/>
            </a:lvl8pPr>
            <a:lvl9pPr marL="2716865" indent="0">
              <a:buNone/>
              <a:defRPr sz="1500"/>
            </a:lvl9pPr>
          </a:lstStyle>
          <a:p>
            <a:endParaRPr lang="en-US"/>
          </a:p>
        </p:txBody>
      </p:sp>
      <p:sp>
        <p:nvSpPr>
          <p:cNvPr id="4" name="Text Placeholder 3"/>
          <p:cNvSpPr>
            <a:spLocks noGrp="1"/>
          </p:cNvSpPr>
          <p:nvPr>
            <p:ph type="body" sz="half" idx="2"/>
          </p:nvPr>
        </p:nvSpPr>
        <p:spPr>
          <a:xfrm>
            <a:off x="1613059" y="3578226"/>
            <a:ext cx="4937760" cy="5365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5/23/2025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21528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183092"/>
            <a:ext cx="7406640" cy="762000"/>
          </a:xfrm>
          <a:prstGeom prst="rect">
            <a:avLst/>
          </a:prstGeom>
        </p:spPr>
        <p:txBody>
          <a:bodyPr vert="horz" lIns="67922" tIns="33961" rIns="67922" bIns="33961" rtlCol="0" anchor="ctr">
            <a:normAutofit/>
          </a:bodyPr>
          <a:lstStyle/>
          <a:p>
            <a:r>
              <a:rPr lang="en-US"/>
              <a:t>Click to edit Master title style</a:t>
            </a:r>
          </a:p>
        </p:txBody>
      </p:sp>
      <p:sp>
        <p:nvSpPr>
          <p:cNvPr id="3" name="Text Placeholder 2"/>
          <p:cNvSpPr>
            <a:spLocks noGrp="1"/>
          </p:cNvSpPr>
          <p:nvPr>
            <p:ph type="body" idx="1"/>
          </p:nvPr>
        </p:nvSpPr>
        <p:spPr>
          <a:xfrm>
            <a:off x="411480" y="1066801"/>
            <a:ext cx="7406640" cy="3017309"/>
          </a:xfrm>
          <a:prstGeom prst="rect">
            <a:avLst/>
          </a:prstGeom>
        </p:spPr>
        <p:txBody>
          <a:bodyPr vert="horz" lIns="67922" tIns="33961" rIns="67922" bIns="339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4237568"/>
            <a:ext cx="1920240" cy="243417"/>
          </a:xfrm>
          <a:prstGeom prst="rect">
            <a:avLst/>
          </a:prstGeom>
        </p:spPr>
        <p:txBody>
          <a:bodyPr vert="horz" lIns="67922" tIns="33961" rIns="67922" bIns="33961" rtlCol="0" anchor="ctr"/>
          <a:lstStyle>
            <a:lvl1pPr algn="l">
              <a:defRPr sz="900">
                <a:solidFill>
                  <a:schemeClr val="tx1">
                    <a:tint val="75000"/>
                  </a:schemeClr>
                </a:solidFill>
              </a:defRPr>
            </a:lvl1pPr>
          </a:lstStyle>
          <a:p>
            <a:fld id="{66BB18E7-283B-44E2-9AFD-97A1B6C20222}" type="datetimeFigureOut">
              <a:rPr lang="en-US" smtClean="0"/>
              <a:t>5/23/2025</a:t>
            </a:fld>
            <a:endParaRPr lang="en-US"/>
          </a:p>
        </p:txBody>
      </p:sp>
      <p:sp>
        <p:nvSpPr>
          <p:cNvPr id="5" name="Footer Placeholder 4"/>
          <p:cNvSpPr>
            <a:spLocks noGrp="1"/>
          </p:cNvSpPr>
          <p:nvPr>
            <p:ph type="ftr" sz="quarter" idx="3"/>
          </p:nvPr>
        </p:nvSpPr>
        <p:spPr>
          <a:xfrm>
            <a:off x="2811780" y="4237568"/>
            <a:ext cx="2606040" cy="243417"/>
          </a:xfrm>
          <a:prstGeom prst="rect">
            <a:avLst/>
          </a:prstGeom>
        </p:spPr>
        <p:txBody>
          <a:bodyPr vert="horz" lIns="67922" tIns="33961" rIns="67922" bIns="3396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4237568"/>
            <a:ext cx="1920240" cy="243417"/>
          </a:xfrm>
          <a:prstGeom prst="rect">
            <a:avLst/>
          </a:prstGeom>
        </p:spPr>
        <p:txBody>
          <a:bodyPr vert="horz" lIns="67922" tIns="33961" rIns="67922" bIns="33961" rtlCol="0" anchor="ctr"/>
          <a:lstStyle>
            <a:lvl1pPr algn="r">
              <a:defRPr sz="900">
                <a:solidFill>
                  <a:schemeClr val="tx1">
                    <a:tint val="75000"/>
                  </a:schemeClr>
                </a:solidFill>
              </a:defRPr>
            </a:lvl1pPr>
          </a:lstStyle>
          <a:p>
            <a:fld id="{91E1E0CF-1486-4E5B-884E-F48A0AA50DBA}" type="slidenum">
              <a:rPr lang="en-US" smtClean="0"/>
              <a:t>‹#›</a:t>
            </a:fld>
            <a:endParaRPr lang="en-US"/>
          </a:p>
        </p:txBody>
      </p:sp>
    </p:spTree>
    <p:extLst>
      <p:ext uri="{BB962C8B-B14F-4D97-AF65-F5344CB8AC3E}">
        <p14:creationId xmlns:p14="http://schemas.microsoft.com/office/powerpoint/2010/main" val="136241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79216" rtl="0" eaLnBrk="1" latinLnBrk="0" hangingPunct="1">
        <a:spcBef>
          <a:spcPct val="0"/>
        </a:spcBef>
        <a:buNone/>
        <a:defRPr sz="3300" kern="1200">
          <a:solidFill>
            <a:schemeClr val="tx1"/>
          </a:solidFill>
          <a:latin typeface="+mj-lt"/>
          <a:ea typeface="+mj-ea"/>
          <a:cs typeface="+mj-cs"/>
        </a:defRPr>
      </a:lvl1pPr>
    </p:titleStyle>
    <p:bodyStyle>
      <a:lvl1pPr marL="254706" indent="-254706" algn="l" defTabSz="67921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1863" indent="-212255" algn="l" defTabSz="67921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9020" indent="-169804" algn="l" defTabSz="67921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862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8237"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7845"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07453"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47061"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8666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wmf"/><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oleObject" Target="../embeddings/oleObject1.bin"/><Relationship Id="rId5" Type="http://schemas.openxmlformats.org/officeDocument/2006/relationships/image" Target="../media/image4.wm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259667" cy="4572000"/>
          </a:xfrm>
          <a:prstGeom prst="rect">
            <a:avLst/>
          </a:prstGeom>
        </p:spPr>
      </p:pic>
      <p:sp>
        <p:nvSpPr>
          <p:cNvPr id="6" name="Rectangle 5"/>
          <p:cNvSpPr/>
          <p:nvPr/>
        </p:nvSpPr>
        <p:spPr>
          <a:xfrm>
            <a:off x="830782" y="661034"/>
            <a:ext cx="603949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10: </a:t>
            </a:r>
            <a:r>
              <a:rPr lang="en-US" sz="2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28</a:t>
            </a:r>
          </a:p>
          <a:p>
            <a:pPr algn="ctr"/>
            <a:r>
              <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KHÁI QUÁT LÀNG NGHỀ Ở HÀ NỘI</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875" y="1571136"/>
            <a:ext cx="5567457" cy="27363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5" descr="FLOWERS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3269747"/>
            <a:ext cx="960533" cy="1302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LOWER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3626425"/>
            <a:ext cx="1101725" cy="9455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7"/>
          <p:cNvGraphicFramePr>
            <a:graphicFrameLocks noChangeAspect="1"/>
          </p:cNvGraphicFramePr>
          <p:nvPr>
            <p:extLst>
              <p:ext uri="{D42A27DB-BD31-4B8C-83A1-F6EECF244321}">
                <p14:modId xmlns:p14="http://schemas.microsoft.com/office/powerpoint/2010/main" val="2650871597"/>
              </p:ext>
            </p:extLst>
          </p:nvPr>
        </p:nvGraphicFramePr>
        <p:xfrm>
          <a:off x="-34925" y="3319374"/>
          <a:ext cx="1066800" cy="1280160"/>
        </p:xfrm>
        <a:graphic>
          <a:graphicData uri="http://schemas.openxmlformats.org/presentationml/2006/ole">
            <mc:AlternateContent xmlns:mc="http://schemas.openxmlformats.org/markup-compatibility/2006">
              <mc:Choice xmlns:v="urn:schemas-microsoft-com:vml" Requires="v">
                <p:oleObj name="Clip" r:id="rId6" imgW="3531960" imgH="4445640" progId="MS_ClipArt_Gallery.2">
                  <p:embed/>
                </p:oleObj>
              </mc:Choice>
              <mc:Fallback>
                <p:oleObj name="Clip" r:id="rId6" imgW="3531960" imgH="4445640" progId="MS_ClipArt_Gallery.2">
                  <p:embed/>
                  <p:pic>
                    <p:nvPicPr>
                      <p:cNvPr id="1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3319374"/>
                        <a:ext cx="1066800" cy="1280160"/>
                      </a:xfrm>
                      <a:prstGeom prst="rect">
                        <a:avLst/>
                      </a:prstGeom>
                      <a:noFill/>
                      <a:ln>
                        <a:noFill/>
                      </a:ln>
                      <a:effectLst/>
                    </p:spPr>
                  </p:pic>
                </p:oleObj>
              </mc:Fallback>
            </mc:AlternateContent>
          </a:graphicData>
        </a:graphic>
      </p:graphicFrame>
      <p:sp>
        <p:nvSpPr>
          <p:cNvPr id="2" name="Rectangle 1">
            <a:extLst>
              <a:ext uri="{FF2B5EF4-FFF2-40B4-BE49-F238E27FC236}">
                <a16:creationId xmlns:a16="http://schemas.microsoft.com/office/drawing/2014/main" id="{4C4B45C2-9714-4A18-BA33-9B8B822AFB7F}"/>
              </a:ext>
            </a:extLst>
          </p:cNvPr>
          <p:cNvSpPr/>
          <p:nvPr/>
        </p:nvSpPr>
        <p:spPr>
          <a:xfrm>
            <a:off x="795857" y="0"/>
            <a:ext cx="6039492" cy="83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4: </a:t>
            </a:r>
          </a:p>
          <a:p>
            <a:pPr algn="ctr"/>
            <a:r>
              <a:rPr lang="en-US" sz="19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LÀNG NGHỀ Ở HÀ NỘI</a:t>
            </a:r>
          </a:p>
        </p:txBody>
      </p:sp>
    </p:spTree>
    <p:extLst>
      <p:ext uri="{BB962C8B-B14F-4D97-AF65-F5344CB8AC3E}">
        <p14:creationId xmlns:p14="http://schemas.microsoft.com/office/powerpoint/2010/main" val="1594926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 action="ppaction://noaction"/>
          </p:cNvPr>
          <p:cNvSpPr>
            <a:spLocks noChangeArrowheads="1"/>
          </p:cNvSpPr>
          <p:nvPr/>
        </p:nvSpPr>
        <p:spPr bwMode="gray">
          <a:xfrm>
            <a:off x="1092636" y="685800"/>
            <a:ext cx="6451164"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a:solidFill>
                  <a:srgbClr val="FF0000"/>
                </a:solidFill>
                <a:latin typeface="Times New Roman" pitchFamily="18" charset="0"/>
              </a:rPr>
              <a:t>Kể</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tên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làng</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nghề</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truyền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thống</a:t>
            </a:r>
            <a:r>
              <a:rPr lang="en-US" sz="1800" b="1" dirty="0">
                <a:solidFill>
                  <a:srgbClr val="FF0000"/>
                </a:solidFill>
                <a:latin typeface="Times New Roman" pitchFamily="18" charset="0"/>
              </a:rPr>
              <a:t> ở Hà </a:t>
            </a:r>
            <a:r>
              <a:rPr lang="en-US" sz="1800" b="1" dirty="0" err="1">
                <a:solidFill>
                  <a:srgbClr val="FF0000"/>
                </a:solidFill>
                <a:latin typeface="Times New Roman" pitchFamily="18" charset="0"/>
              </a:rPr>
              <a:t>Nội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và</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sản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phẩm</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tiêu</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biểu</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21" name="Picture 20"/>
          <p:cNvPicPr/>
          <p:nvPr/>
        </p:nvPicPr>
        <p:blipFill>
          <a:blip r:embed="rId2" cstate="print">
            <a:extLst>
              <a:ext uri="{28A0092B-C50C-407E-A947-70E740481C1C}">
                <a14:useLocalDpi xmlns:a14="http://schemas.microsoft.com/office/drawing/2010/main" val="0"/>
              </a:ext>
            </a:extLst>
          </a:blip>
          <a:stretch>
            <a:fillRect/>
          </a:stretch>
        </p:blipFill>
        <p:spPr>
          <a:xfrm>
            <a:off x="3810000" y="1981200"/>
            <a:ext cx="4286892" cy="1981200"/>
          </a:xfrm>
          <a:prstGeom prst="rect">
            <a:avLst/>
          </a:prstGeom>
        </p:spPr>
      </p:pic>
      <p:sp>
        <p:nvSpPr>
          <p:cNvPr id="4" name="Rectangle 3"/>
          <p:cNvSpPr/>
          <p:nvPr/>
        </p:nvSpPr>
        <p:spPr>
          <a:xfrm>
            <a:off x="700577" y="1981200"/>
            <a:ext cx="3033223" cy="230832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1800" dirty="0">
                <a:latin typeface="Times New Roman" pitchFamily="18" charset="0"/>
                <a:cs typeface="Times New Roman" pitchFamily="18" charset="0"/>
              </a:rPr>
              <a:t>Chia </a:t>
            </a:r>
            <a:r>
              <a:rPr lang="en-US" sz="1800" dirty="0" err="1">
                <a:latin typeface="Times New Roman" pitchFamily="18" charset="0"/>
                <a:cs typeface="Times New Roman" pitchFamily="18" charset="0"/>
              </a:rPr>
              <a:t>lớp</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thành</a:t>
            </a:r>
            <a:r>
              <a:rPr lang="en-US" sz="1800" dirty="0">
                <a:latin typeface="Times New Roman" pitchFamily="18" charset="0"/>
                <a:cs typeface="Times New Roman" pitchFamily="18" charset="0"/>
              </a:rPr>
              <a:t> 2 </a:t>
            </a:r>
            <a:r>
              <a:rPr lang="en-US" sz="1800" dirty="0" err="1">
                <a:latin typeface="Times New Roman" pitchFamily="18" charset="0"/>
                <a:cs typeface="Times New Roman" pitchFamily="18" charset="0"/>
              </a:rPr>
              <a:t>đội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chơi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nhanh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chóng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ghi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thông</a:t>
            </a:r>
            <a:r>
              <a:rPr lang="en-US" sz="1800" dirty="0">
                <a:latin typeface="Times New Roman" pitchFamily="18" charset="0"/>
                <a:cs typeface="Times New Roman" pitchFamily="18" charset="0"/>
              </a:rPr>
              <a:t> tin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quan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ảnh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phiếu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nhóm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mình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Trong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thời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gian</a:t>
            </a:r>
            <a:r>
              <a:rPr lang="en-US" sz="1800" dirty="0">
                <a:latin typeface="Times New Roman" pitchFamily="18" charset="0"/>
                <a:cs typeface="Times New Roman" pitchFamily="18" charset="0"/>
              </a:rPr>
              <a:t> 3 </a:t>
            </a:r>
            <a:r>
              <a:rPr lang="en-US" sz="1800" dirty="0" err="1">
                <a:latin typeface="Times New Roman" pitchFamily="18" charset="0"/>
                <a:cs typeface="Times New Roman" pitchFamily="18" charset="0"/>
              </a:rPr>
              <a:t>phút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nào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viết</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hơn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đội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đó</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chiến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thắng</a:t>
            </a:r>
            <a:r>
              <a:rPr lang="en-US" sz="1800" dirty="0">
                <a:latin typeface="Times New Roman" pitchFamily="18" charset="0"/>
                <a:cs typeface="Times New Roman" pitchFamily="18" charset="0"/>
              </a:rPr>
              <a:t>. </a:t>
            </a:r>
          </a:p>
        </p:txBody>
      </p:sp>
      <p:sp>
        <p:nvSpPr>
          <p:cNvPr id="6" name="Rounded Rectangle 5"/>
          <p:cNvSpPr/>
          <p:nvPr/>
        </p:nvSpPr>
        <p:spPr>
          <a:xfrm>
            <a:off x="876300" y="1295400"/>
            <a:ext cx="5753100" cy="5334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800" b="1" dirty="0">
                <a:effectLst>
                  <a:outerShdw blurRad="38100" dist="38100" dir="2700000" algn="tl">
                    <a:srgbClr val="000000">
                      <a:alpha val="43137"/>
                    </a:srgbClr>
                  </a:outerShdw>
                </a:effectLst>
                <a:latin typeface="Times New Roman" pitchFamily="18" charset="0"/>
                <a:cs typeface="Times New Roman" pitchFamily="18" charset="0"/>
              </a:rPr>
              <a:t>TRÒ CHƠI: DU LỊCH LÀNG NGHỀ QUA TRANH</a:t>
            </a:r>
          </a:p>
        </p:txBody>
      </p:sp>
    </p:spTree>
    <p:extLst>
      <p:ext uri="{BB962C8B-B14F-4D97-AF65-F5344CB8AC3E}">
        <p14:creationId xmlns:p14="http://schemas.microsoft.com/office/powerpoint/2010/main" val="278577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 action="ppaction://noaction"/>
          </p:cNvPr>
          <p:cNvSpPr>
            <a:spLocks noChangeArrowheads="1"/>
          </p:cNvSpPr>
          <p:nvPr/>
        </p:nvSpPr>
        <p:spPr bwMode="gray">
          <a:xfrm>
            <a:off x="1092636" y="685800"/>
            <a:ext cx="6287219"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a:solidFill>
                  <a:srgbClr val="FF0000"/>
                </a:solidFill>
                <a:latin typeface="Times New Roman" pitchFamily="18" charset="0"/>
              </a:rPr>
              <a:t>Kể</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tên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nghề</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truyền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thống</a:t>
            </a:r>
            <a:r>
              <a:rPr lang="en-US" sz="1800" b="1" dirty="0">
                <a:solidFill>
                  <a:srgbClr val="FF0000"/>
                </a:solidFill>
                <a:latin typeface="Times New Roman" pitchFamily="18" charset="0"/>
              </a:rPr>
              <a:t> ở </a:t>
            </a:r>
            <a:r>
              <a:rPr lang="en-US" sz="1800" b="1" dirty="0" err="1">
                <a:solidFill>
                  <a:srgbClr val="FF0000"/>
                </a:solidFill>
                <a:latin typeface="Times New Roman" pitchFamily="18" charset="0"/>
              </a:rPr>
              <a:t>Việt</a:t>
            </a:r>
            <a:r>
              <a:rPr lang="en-US" sz="1800" b="1" dirty="0">
                <a:solidFill>
                  <a:srgbClr val="FF0000"/>
                </a:solidFill>
                <a:latin typeface="Times New Roman" pitchFamily="18" charset="0"/>
              </a:rPr>
              <a:t> Nam </a:t>
            </a:r>
            <a:r>
              <a:rPr lang="en-US" sz="1800" b="1" dirty="0" err="1">
                <a:solidFill>
                  <a:srgbClr val="FF0000"/>
                </a:solidFill>
                <a:latin typeface="Times New Roman" pitchFamily="18" charset="0"/>
              </a:rPr>
              <a:t>và</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sản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phẩm</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tiêu</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biểu</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47" y="1295400"/>
            <a:ext cx="3352798" cy="2233802"/>
          </a:xfrm>
          <a:prstGeom prst="rect">
            <a:avLst/>
          </a:prstGeom>
        </p:spPr>
      </p:pic>
      <p:sp>
        <p:nvSpPr>
          <p:cNvPr id="3" name="Rectangle 2"/>
          <p:cNvSpPr/>
          <p:nvPr/>
        </p:nvSpPr>
        <p:spPr>
          <a:xfrm>
            <a:off x="1066800" y="3606225"/>
            <a:ext cx="2869590"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1600" dirty="0" err="1">
                <a:latin typeface="Times New Roman" pitchFamily="18" charset="0"/>
                <a:cs typeface="Times New Roman" pitchFamily="18" charset="0"/>
              </a:rPr>
              <a:t>Làng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gốm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Tràng</a:t>
            </a:r>
            <a:r>
              <a:rPr lang="en-US" sz="1600" dirty="0">
                <a:latin typeface="Times New Roman" pitchFamily="18" charset="0"/>
                <a:cs typeface="Times New Roman" pitchFamily="18" charset="0"/>
              </a:rPr>
              <a:t> </a:t>
            </a:r>
          </a:p>
          <a:p>
            <a:pPr algn="ct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Bát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Lâm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Nội</a:t>
            </a:r>
            <a:endParaRPr lang="en-US" sz="1600" dirty="0">
              <a:latin typeface="Times New Roman" pitchFamily="18" charset="0"/>
              <a:cs typeface="Times New Roman" pitchFamily="18" charset="0"/>
            </a:endParaRPr>
          </a:p>
        </p:txBody>
      </p:sp>
      <p:sp>
        <p:nvSpPr>
          <p:cNvPr id="7" name="AutoShape 52">
            <a:hlinkClick r:id="" action="ppaction://noaction"/>
            <a:extLst>
              <a:ext uri="{FF2B5EF4-FFF2-40B4-BE49-F238E27FC236}">
                <a16:creationId xmlns:a16="http://schemas.microsoft.com/office/drawing/2014/main" id="{072237C9-6450-C1BE-D81A-4F835ECBBA0D}"/>
              </a:ext>
            </a:extLst>
          </p:cNvPr>
          <p:cNvSpPr>
            <a:spLocks noChangeArrowheads="1"/>
          </p:cNvSpPr>
          <p:nvPr/>
        </p:nvSpPr>
        <p:spPr bwMode="gray">
          <a:xfrm>
            <a:off x="1092636" y="685800"/>
            <a:ext cx="6451164"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a:solidFill>
                  <a:srgbClr val="FF0000"/>
                </a:solidFill>
                <a:latin typeface="Times New Roman" pitchFamily="18" charset="0"/>
              </a:rPr>
              <a:t>Kể</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tên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làng</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nghề</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truyền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thống</a:t>
            </a:r>
            <a:r>
              <a:rPr lang="en-US" sz="1800" b="1" dirty="0">
                <a:solidFill>
                  <a:srgbClr val="FF0000"/>
                </a:solidFill>
                <a:latin typeface="Times New Roman" pitchFamily="18" charset="0"/>
              </a:rPr>
              <a:t> ở Hà </a:t>
            </a:r>
            <a:r>
              <a:rPr lang="en-US" sz="1800" b="1" dirty="0" err="1">
                <a:solidFill>
                  <a:srgbClr val="FF0000"/>
                </a:solidFill>
                <a:latin typeface="Times New Roman" pitchFamily="18" charset="0"/>
              </a:rPr>
              <a:t>Nội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và</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sản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phẩm</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tiêu</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biểu</a:t>
            </a:r>
            <a:endParaRPr lang="en-US" sz="1800" b="1" dirty="0">
              <a:solidFill>
                <a:srgbClr val="FF0000"/>
              </a:solidFill>
              <a:latin typeface="Times New Roman"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462" y="1295400"/>
            <a:ext cx="3317938" cy="2233802"/>
          </a:xfrm>
          <a:prstGeom prst="rect">
            <a:avLst/>
          </a:prstGeom>
        </p:spPr>
      </p:pic>
      <p:sp>
        <p:nvSpPr>
          <p:cNvPr id="9" name="Rectangle 8"/>
          <p:cNvSpPr/>
          <p:nvPr/>
        </p:nvSpPr>
        <p:spPr>
          <a:xfrm>
            <a:off x="4953000" y="3606225"/>
            <a:ext cx="2590800" cy="5847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en-US" sz="1600" dirty="0" err="1">
                <a:latin typeface="Times New Roman" pitchFamily="18" charset="0"/>
                <a:cs typeface="Times New Roman" pitchFamily="18" charset="0"/>
              </a:rPr>
              <a:t>Làng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lụa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Đông</a:t>
            </a:r>
            <a:r>
              <a:rPr lang="en-US" sz="1600" dirty="0">
                <a:latin typeface="Times New Roman" pitchFamily="18" charset="0"/>
                <a:cs typeface="Times New Roman" pitchFamily="18" charset="0"/>
              </a:rPr>
              <a:t> </a:t>
            </a:r>
          </a:p>
          <a:p>
            <a:pPr algn="ctr"/>
            <a:r>
              <a:rPr lang="en-US" sz="1600" dirty="0" err="1">
                <a:latin typeface="Times New Roman" pitchFamily="18" charset="0"/>
                <a:cs typeface="Times New Roman" pitchFamily="18" charset="0"/>
              </a:rPr>
              <a:t>tại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Nội</a:t>
            </a:r>
            <a:endParaRPr lang="en-US" sz="1600" dirty="0">
              <a:latin typeface="Times New Roman" pitchFamily="18" charset="0"/>
              <a:cs typeface="Times New Roman" pitchFamily="18" charset="0"/>
            </a:endParaRPr>
          </a:p>
        </p:txBody>
      </p:sp>
    </p:spTree>
    <p:extLst>
      <p:ext uri="{BB962C8B-B14F-4D97-AF65-F5344CB8AC3E}">
        <p14:creationId xmlns:p14="http://schemas.microsoft.com/office/powerpoint/2010/main" val="151153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par>
                                <p:cTn id="24" presetID="42"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 action="ppaction://noaction"/>
          </p:cNvPr>
          <p:cNvSpPr>
            <a:spLocks noChangeArrowheads="1"/>
          </p:cNvSpPr>
          <p:nvPr/>
        </p:nvSpPr>
        <p:spPr bwMode="gray">
          <a:xfrm>
            <a:off x="1092636" y="685800"/>
            <a:ext cx="6287219"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a:solidFill>
                  <a:srgbClr val="FF0000"/>
                </a:solidFill>
                <a:latin typeface="Times New Roman" pitchFamily="18" charset="0"/>
              </a:rPr>
              <a:t>Kể</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tên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nghề</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truyền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thống</a:t>
            </a:r>
            <a:r>
              <a:rPr lang="en-US" sz="1800" b="1" dirty="0">
                <a:solidFill>
                  <a:srgbClr val="FF0000"/>
                </a:solidFill>
                <a:latin typeface="Times New Roman" pitchFamily="18" charset="0"/>
              </a:rPr>
              <a:t> ở </a:t>
            </a:r>
            <a:r>
              <a:rPr lang="en-US" sz="1800" b="1" dirty="0" err="1">
                <a:solidFill>
                  <a:srgbClr val="FF0000"/>
                </a:solidFill>
                <a:latin typeface="Times New Roman" pitchFamily="18" charset="0"/>
              </a:rPr>
              <a:t>Việt</a:t>
            </a:r>
            <a:r>
              <a:rPr lang="en-US" sz="1800" b="1" dirty="0">
                <a:solidFill>
                  <a:srgbClr val="FF0000"/>
                </a:solidFill>
                <a:latin typeface="Times New Roman" pitchFamily="18" charset="0"/>
              </a:rPr>
              <a:t> Nam </a:t>
            </a:r>
            <a:r>
              <a:rPr lang="en-US" sz="1800" b="1" dirty="0" err="1">
                <a:solidFill>
                  <a:srgbClr val="FF0000"/>
                </a:solidFill>
                <a:latin typeface="Times New Roman" pitchFamily="18" charset="0"/>
              </a:rPr>
              <a:t>và</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sản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phẩm</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tiêu</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biểu</a:t>
            </a:r>
            <a:endParaRPr lang="en-US" sz="1800" b="1" dirty="0">
              <a:solidFill>
                <a:srgbClr val="FF0000"/>
              </a:solidFill>
              <a:latin typeface="Times New Roman" pitchFamily="18" charset="0"/>
            </a:endParaRPr>
          </a:p>
        </p:txBody>
      </p:sp>
      <p:grpSp>
        <p:nvGrpSpPr>
          <p:cNvPr id="13" name="Group 53"/>
          <p:cNvGrpSpPr>
            <a:grpSpLocks/>
          </p:cNvGrpSpPr>
          <p:nvPr/>
        </p:nvGrpSpPr>
        <p:grpSpPr bwMode="auto">
          <a:xfrm>
            <a:off x="685800" y="743381"/>
            <a:ext cx="381000" cy="381000"/>
            <a:chOff x="2078" y="1680"/>
            <a:chExt cx="1615" cy="1615"/>
          </a:xfrm>
        </p:grpSpPr>
        <p:sp>
          <p:nvSpPr>
            <p:cNvPr id="14" name="Oval 54"/>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15" name="Oval 55"/>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16" name="Oval 56"/>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17" name="Oval 57"/>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a:effectLst/>
          </p:spPr>
          <p:txBody>
            <a:bodyPr wrap="none" anchor="ctr">
              <a:spAutoFit/>
            </a:bodyPr>
            <a:lstStyle/>
            <a:p>
              <a:endParaRPr lang="vi-VN"/>
            </a:p>
          </p:txBody>
        </p:sp>
        <p:sp>
          <p:nvSpPr>
            <p:cNvPr id="18" name="Oval 58"/>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19" name="Oval 59"/>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a:effectLst/>
          </p:spPr>
          <p:txBody>
            <a:bodyPr anchor="ctr">
              <a:spAutoFit/>
            </a:bodyPr>
            <a:lstStyle/>
            <a:p>
              <a:endParaRPr lang="vi-VN"/>
            </a:p>
          </p:txBody>
        </p:sp>
      </p:grpSp>
      <p:sp>
        <p:nvSpPr>
          <p:cNvPr id="20" name="Text Box 9"/>
          <p:cNvSpPr txBox="1">
            <a:spLocks noChangeArrowheads="1"/>
          </p:cNvSpPr>
          <p:nvPr/>
        </p:nvSpPr>
        <p:spPr bwMode="gray">
          <a:xfrm>
            <a:off x="724104" y="749300"/>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en-US" altLang="en-US" sz="1600" b="1" dirty="0">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1</a:t>
            </a:r>
          </a:p>
        </p:txBody>
      </p:sp>
      <p:sp>
        <p:nvSpPr>
          <p:cNvPr id="2" name="Cloud Callout 1"/>
          <p:cNvSpPr/>
          <p:nvPr/>
        </p:nvSpPr>
        <p:spPr>
          <a:xfrm>
            <a:off x="2133600" y="1219200"/>
            <a:ext cx="4191000" cy="1066800"/>
          </a:xfrm>
          <a:prstGeom prst="cloudCallout">
            <a:avLst>
              <a:gd name="adj1" fmla="val -36701"/>
              <a:gd name="adj2" fmla="val 8464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800" dirty="0" err="1">
                <a:latin typeface="Times New Roman" pitchFamily="18" charset="0"/>
                <a:cs typeface="Times New Roman" pitchFamily="18" charset="0"/>
              </a:rPr>
              <a:t>Kể</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thêm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nghề</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truyền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thống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khác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mà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các</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em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biết</a:t>
            </a:r>
            <a:r>
              <a:rPr lang="en-US" sz="1800" dirty="0">
                <a:latin typeface="Times New Roman"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108" y="2667096"/>
            <a:ext cx="6468892" cy="167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52">
            <a:hlinkClick r:id="" action="ppaction://noaction"/>
            <a:extLst>
              <a:ext uri="{FF2B5EF4-FFF2-40B4-BE49-F238E27FC236}">
                <a16:creationId xmlns:a16="http://schemas.microsoft.com/office/drawing/2014/main" id="{6FE23210-7CB2-ADD8-8E82-E622351DFB59}"/>
              </a:ext>
            </a:extLst>
          </p:cNvPr>
          <p:cNvSpPr>
            <a:spLocks noChangeArrowheads="1"/>
          </p:cNvSpPr>
          <p:nvPr/>
        </p:nvSpPr>
        <p:spPr bwMode="gray">
          <a:xfrm>
            <a:off x="1092636" y="685800"/>
            <a:ext cx="6451164"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err="1">
                <a:solidFill>
                  <a:srgbClr val="FF0000"/>
                </a:solidFill>
                <a:latin typeface="Times New Roman" pitchFamily="18" charset="0"/>
              </a:rPr>
              <a:t>Kể</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tên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làng</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nghề</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truyền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thống</a:t>
            </a:r>
            <a:r>
              <a:rPr lang="en-US" sz="1800" b="1" dirty="0">
                <a:solidFill>
                  <a:srgbClr val="FF0000"/>
                </a:solidFill>
                <a:latin typeface="Times New Roman" pitchFamily="18" charset="0"/>
              </a:rPr>
              <a:t> ở Hà </a:t>
            </a:r>
            <a:r>
              <a:rPr lang="en-US" sz="1800" b="1" dirty="0" err="1">
                <a:solidFill>
                  <a:srgbClr val="FF0000"/>
                </a:solidFill>
                <a:latin typeface="Times New Roman" pitchFamily="18" charset="0"/>
              </a:rPr>
              <a:t>Nội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và</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sản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phẩm</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tiêu</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biểu</a:t>
            </a:r>
            <a:endParaRPr lang="en-US" sz="1800" b="1" dirty="0">
              <a:solidFill>
                <a:srgbClr val="FF0000"/>
              </a:solidFill>
              <a:latin typeface="Times New Roman" pitchFamily="18" charset="0"/>
            </a:endParaRPr>
          </a:p>
        </p:txBody>
      </p:sp>
    </p:spTree>
    <p:extLst>
      <p:ext uri="{BB962C8B-B14F-4D97-AF65-F5344CB8AC3E}">
        <p14:creationId xmlns:p14="http://schemas.microsoft.com/office/powerpoint/2010/main" val="293140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AutoShape 52">
            <a:hlinkClick r:id="" action="ppaction://noaction"/>
            <a:extLst>
              <a:ext uri="{FF2B5EF4-FFF2-40B4-BE49-F238E27FC236}">
                <a16:creationId xmlns:a16="http://schemas.microsoft.com/office/drawing/2014/main" id="{6643BBEF-3B6E-0544-FD17-E1F7AA415CDD}"/>
              </a:ext>
            </a:extLst>
          </p:cNvPr>
          <p:cNvSpPr>
            <a:spLocks noChangeArrowheads="1"/>
          </p:cNvSpPr>
          <p:nvPr/>
        </p:nvSpPr>
        <p:spPr bwMode="gray">
          <a:xfrm>
            <a:off x="629292" y="802895"/>
            <a:ext cx="152400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a:solidFill>
                  <a:srgbClr val="FF0000"/>
                </a:solidFill>
                <a:latin typeface="Times New Roman" pitchFamily="18" charset="0"/>
              </a:rPr>
              <a:t>1. </a:t>
            </a:r>
            <a:r>
              <a:rPr lang="en-US" sz="1800" b="1" dirty="0" err="1">
                <a:solidFill>
                  <a:srgbClr val="FF0000"/>
                </a:solidFill>
                <a:latin typeface="Times New Roman" pitchFamily="18" charset="0"/>
              </a:rPr>
              <a:t>Khái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niệm</a:t>
            </a:r>
            <a:r>
              <a:rPr lang="en-US" sz="1800" b="1" dirty="0">
                <a:solidFill>
                  <a:srgbClr val="FF0000"/>
                </a:solidFill>
                <a:latin typeface="Times New Roman" pitchFamily="18" charset="0"/>
              </a:rPr>
              <a:t>:</a:t>
            </a:r>
          </a:p>
        </p:txBody>
      </p:sp>
      <p:sp>
        <p:nvSpPr>
          <p:cNvPr id="3" name="TextBox 2">
            <a:extLst>
              <a:ext uri="{FF2B5EF4-FFF2-40B4-BE49-F238E27FC236}">
                <a16:creationId xmlns:a16="http://schemas.microsoft.com/office/drawing/2014/main" id="{65722210-C8AE-822B-F55A-9444D687981F}"/>
              </a:ext>
            </a:extLst>
          </p:cNvPr>
          <p:cNvSpPr txBox="1"/>
          <p:nvPr/>
        </p:nvSpPr>
        <p:spPr>
          <a:xfrm>
            <a:off x="800100" y="1371600"/>
            <a:ext cx="6629400" cy="1077218"/>
          </a:xfrm>
          <a:prstGeom prst="rect">
            <a:avLst/>
          </a:prstGeom>
          <a:noFill/>
        </p:spPr>
        <p:txBody>
          <a:bodyPr wrap="square">
            <a:spAutoFit/>
          </a:bodyPr>
          <a:lstStyle/>
          <a:p>
            <a:pPr algn="just"/>
            <a:r>
              <a:rPr lang="en-US" sz="1600" dirty="0">
                <a:latin typeface="+mj-lt"/>
              </a:rPr>
              <a:t>	</a:t>
            </a:r>
            <a:r>
              <a:rPr lang="vi-VN" sz="1600" dirty="0">
                <a:latin typeface="+mj-lt"/>
              </a:rPr>
              <a:t>Trong xã hội nông thôn Việt Nam từ xưa tới nay, làng là một tế bào xã hội người Việt, là một tập hợp dân cư chủ yếu theo quan hệ láng giềng và quan hệ huyết thống. Đó cũng là một không gian lãnh thổ nhất định, ở đó tập hợp những người dân quần tụ lại cùng sinh sống và sản xuất.</a:t>
            </a:r>
            <a:endParaRPr lang="en-US" sz="1600" dirty="0">
              <a:latin typeface="+mj-lt"/>
            </a:endParaRPr>
          </a:p>
        </p:txBody>
      </p:sp>
      <p:sp>
        <p:nvSpPr>
          <p:cNvPr id="6" name="AutoShape 52">
            <a:hlinkClick r:id="" action="ppaction://noaction"/>
            <a:extLst>
              <a:ext uri="{FF2B5EF4-FFF2-40B4-BE49-F238E27FC236}">
                <a16:creationId xmlns:a16="http://schemas.microsoft.com/office/drawing/2014/main" id="{CEC0C127-E487-AE46-44A3-E7C9D6D10254}"/>
              </a:ext>
            </a:extLst>
          </p:cNvPr>
          <p:cNvSpPr>
            <a:spLocks noChangeArrowheads="1"/>
          </p:cNvSpPr>
          <p:nvPr/>
        </p:nvSpPr>
        <p:spPr bwMode="gray">
          <a:xfrm>
            <a:off x="2819400" y="266700"/>
            <a:ext cx="2297044"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n-US" sz="1800" b="1" dirty="0" err="1">
                <a:solidFill>
                  <a:srgbClr val="FF0000"/>
                </a:solidFill>
                <a:latin typeface="Times New Roman" pitchFamily="18" charset="0"/>
              </a:rPr>
              <a:t>Kiến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thức</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mới</a:t>
            </a:r>
            <a:endParaRPr lang="en-US" sz="1800" b="1" dirty="0">
              <a:solidFill>
                <a:srgbClr val="FF0000"/>
              </a:solidFill>
              <a:latin typeface="Times New Roman" pitchFamily="18" charset="0"/>
            </a:endParaRPr>
          </a:p>
        </p:txBody>
      </p:sp>
    </p:spTree>
    <p:extLst>
      <p:ext uri="{BB962C8B-B14F-4D97-AF65-F5344CB8AC3E}">
        <p14:creationId xmlns:p14="http://schemas.microsoft.com/office/powerpoint/2010/main" val="386511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D9460-AEBC-CA07-7B51-E7C949133F7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AE78E3-280A-3E29-2CCE-236D9D8DA9E0}"/>
              </a:ext>
            </a:extLst>
          </p:cNvPr>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utoShape 52">
            <a:hlinkClick r:id="" action="ppaction://noaction"/>
            <a:extLst>
              <a:ext uri="{FF2B5EF4-FFF2-40B4-BE49-F238E27FC236}">
                <a16:creationId xmlns:a16="http://schemas.microsoft.com/office/drawing/2014/main" id="{075E4C40-AF44-EA8E-5783-879241F60CFD}"/>
              </a:ext>
            </a:extLst>
          </p:cNvPr>
          <p:cNvSpPr>
            <a:spLocks noChangeArrowheads="1"/>
          </p:cNvSpPr>
          <p:nvPr/>
        </p:nvSpPr>
        <p:spPr bwMode="gray">
          <a:xfrm>
            <a:off x="2819400" y="266700"/>
            <a:ext cx="2297044"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eaLnBrk="0" hangingPunct="0"/>
            <a:r>
              <a:rPr lang="en-US" sz="1800" b="1" dirty="0" err="1">
                <a:solidFill>
                  <a:srgbClr val="FF0000"/>
                </a:solidFill>
                <a:latin typeface="Times New Roman" pitchFamily="18" charset="0"/>
              </a:rPr>
              <a:t>Kiến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thức</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mới</a:t>
            </a:r>
            <a:endParaRPr lang="en-US" sz="1800" b="1" dirty="0">
              <a:solidFill>
                <a:srgbClr val="FF0000"/>
              </a:solidFill>
              <a:latin typeface="Times New Roman" pitchFamily="18" charset="0"/>
            </a:endParaRPr>
          </a:p>
        </p:txBody>
      </p:sp>
      <p:sp>
        <p:nvSpPr>
          <p:cNvPr id="7" name="AutoShape 52">
            <a:hlinkClick r:id="" action="ppaction://noaction"/>
            <a:extLst>
              <a:ext uri="{FF2B5EF4-FFF2-40B4-BE49-F238E27FC236}">
                <a16:creationId xmlns:a16="http://schemas.microsoft.com/office/drawing/2014/main" id="{E6EE9380-BC33-A8C3-5A96-8FE9BD8DB679}"/>
              </a:ext>
            </a:extLst>
          </p:cNvPr>
          <p:cNvSpPr>
            <a:spLocks noChangeArrowheads="1"/>
          </p:cNvSpPr>
          <p:nvPr/>
        </p:nvSpPr>
        <p:spPr bwMode="gray">
          <a:xfrm>
            <a:off x="533400" y="946036"/>
            <a:ext cx="2571108"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en-US" sz="1800" b="1" dirty="0">
                <a:solidFill>
                  <a:srgbClr val="FF0000"/>
                </a:solidFill>
                <a:latin typeface="Times New Roman" pitchFamily="18" charset="0"/>
              </a:rPr>
              <a:t>2. </a:t>
            </a:r>
            <a:r>
              <a:rPr lang="en-US" sz="1800" b="1" dirty="0" err="1">
                <a:solidFill>
                  <a:srgbClr val="FF0000"/>
                </a:solidFill>
                <a:latin typeface="Times New Roman" pitchFamily="18" charset="0"/>
              </a:rPr>
              <a:t>Phân</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loại</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làng</a:t>
            </a:r>
            <a:r>
              <a:rPr lang="en-US" sz="1800" b="1" dirty="0">
                <a:solidFill>
                  <a:srgbClr val="FF0000"/>
                </a:solidFill>
                <a:latin typeface="Times New Roman" pitchFamily="18" charset="0"/>
              </a:rPr>
              <a:t> </a:t>
            </a:r>
            <a:r>
              <a:rPr lang="en-US" sz="1800" b="1" dirty="0" err="1">
                <a:solidFill>
                  <a:srgbClr val="FF0000"/>
                </a:solidFill>
                <a:latin typeface="Times New Roman" pitchFamily="18" charset="0"/>
              </a:rPr>
              <a:t>nghề</a:t>
            </a:r>
            <a:r>
              <a:rPr lang="en-US" sz="1800" b="1" dirty="0">
                <a:solidFill>
                  <a:srgbClr val="FF0000"/>
                </a:solidFill>
                <a:latin typeface="Times New Roman" pitchFamily="18" charset="0"/>
              </a:rPr>
              <a:t>:</a:t>
            </a:r>
          </a:p>
        </p:txBody>
      </p:sp>
      <p:sp>
        <p:nvSpPr>
          <p:cNvPr id="5" name="TextBox 4">
            <a:extLst>
              <a:ext uri="{FF2B5EF4-FFF2-40B4-BE49-F238E27FC236}">
                <a16:creationId xmlns:a16="http://schemas.microsoft.com/office/drawing/2014/main" id="{3CD1A976-7DA9-4D27-C96A-A07C8589BCB7}"/>
              </a:ext>
            </a:extLst>
          </p:cNvPr>
          <p:cNvSpPr txBox="1"/>
          <p:nvPr/>
        </p:nvSpPr>
        <p:spPr>
          <a:xfrm>
            <a:off x="762000" y="1577587"/>
            <a:ext cx="6858000" cy="2862322"/>
          </a:xfrm>
          <a:prstGeom prst="rect">
            <a:avLst/>
          </a:prstGeom>
          <a:noFill/>
        </p:spPr>
        <p:txBody>
          <a:bodyPr wrap="square">
            <a:spAutoFit/>
          </a:bodyPr>
          <a:lstStyle/>
          <a:p>
            <a:pPr algn="just"/>
            <a:r>
              <a:rPr lang="en-US" sz="2000" dirty="0">
                <a:latin typeface="Times New Roman" panose="02020603050405020304" pitchFamily="18" charset="0"/>
                <a:cs typeface="Times New Roman" panose="02020603050405020304" pitchFamily="18" charset="0"/>
              </a:rPr>
              <a:t>Có </a:t>
            </a:r>
            <a:r>
              <a:rPr lang="en-US" sz="2000" dirty="0" err="1">
                <a:latin typeface="Times New Roman" panose="02020603050405020304" pitchFamily="18" charset="0"/>
                <a:cs typeface="Times New Roman" panose="02020603050405020304" pitchFamily="18" charset="0"/>
              </a:rPr>
              <a:t>nhiều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cách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làng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chí: </a:t>
            </a:r>
          </a:p>
          <a:p>
            <a:pPr algn="just"/>
            <a:r>
              <a:rPr lang="en-US" sz="2000" dirty="0">
                <a:latin typeface="Times New Roman" panose="02020603050405020304" pitchFamily="18" charset="0"/>
                <a:cs typeface="Times New Roman" panose="02020603050405020304" pitchFamily="18" charset="0"/>
              </a:rPr>
              <a:t>- Theo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Theo số lượng ngành nghề có trong làng</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Bên cạnh đó, có thể phân loại làng nghề dựa vào các tiêu chí như: theo ngành sản xuất, loại hình sản phẩm; theo quy mô sản xuất, theo quy trình công nghệ; theo thị trường tiêu thụ sản phẩm, tiềm năng tồn tại và phát triển; theo nguồn thải và mức độ ô nhiễm; theo mức độ sử dụng nguyên/nhiên liệu;…</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013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687</TotalTime>
  <Words>383</Words>
  <Application>Microsoft Office PowerPoint</Application>
  <PresentationFormat>Custom</PresentationFormat>
  <Paragraphs>28</Paragraphs>
  <Slides>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1" baseType="lpstr">
      <vt:lpstr>Arial</vt:lpstr>
      <vt:lpstr>Calibri</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93</cp:revision>
  <dcterms:created xsi:type="dcterms:W3CDTF">2021-08-05T08:35:56Z</dcterms:created>
  <dcterms:modified xsi:type="dcterms:W3CDTF">2025-05-23T01:33:01Z</dcterms:modified>
</cp:coreProperties>
</file>