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0"/>
  </p:notesMasterIdLst>
  <p:sldIdLst>
    <p:sldId id="285" r:id="rId3"/>
    <p:sldId id="281" r:id="rId4"/>
    <p:sldId id="282" r:id="rId5"/>
    <p:sldId id="283" r:id="rId6"/>
    <p:sldId id="284" r:id="rId7"/>
    <p:sldId id="256" r:id="rId8"/>
    <p:sldId id="258" r:id="rId9"/>
    <p:sldId id="308" r:id="rId10"/>
    <p:sldId id="309" r:id="rId11"/>
    <p:sldId id="310" r:id="rId12"/>
    <p:sldId id="311" r:id="rId13"/>
    <p:sldId id="312" r:id="rId14"/>
    <p:sldId id="314" r:id="rId15"/>
    <p:sldId id="313" r:id="rId16"/>
    <p:sldId id="315" r:id="rId17"/>
    <p:sldId id="316" r:id="rId18"/>
    <p:sldId id="317" r:id="rId19"/>
    <p:sldId id="318" r:id="rId20"/>
    <p:sldId id="319" r:id="rId21"/>
    <p:sldId id="320" r:id="rId22"/>
    <p:sldId id="321" r:id="rId23"/>
    <p:sldId id="322" r:id="rId24"/>
    <p:sldId id="323" r:id="rId25"/>
    <p:sldId id="325" r:id="rId26"/>
    <p:sldId id="326" r:id="rId27"/>
    <p:sldId id="327" r:id="rId28"/>
    <p:sldId id="269" r:id="rId29"/>
  </p:sldIdLst>
  <p:sldSz cx="12192000" cy="6858000"/>
  <p:notesSz cx="6858000" cy="9144000"/>
  <p:embeddedFontLst>
    <p:embeddedFont>
      <p:font typeface="Barlow" panose="020F0502020204030204" pitchFamily="2" charset="0"/>
      <p:regular r:id="rId31"/>
      <p:bold r:id="rId32"/>
      <p:italic r:id="rId33"/>
      <p:boldItalic r:id="rId34"/>
    </p:embeddedFont>
    <p:embeddedFont>
      <p:font typeface="Barlow Condensed" panose="00000506000000000000" pitchFamily="2" charset="0"/>
      <p:regular r:id="rId35"/>
      <p:bold r:id="rId36"/>
      <p:italic r:id="rId37"/>
      <p:boldItalic r:id="rId38"/>
    </p:embeddedFont>
    <p:embeddedFont>
      <p:font typeface="Barlow Semi Condensed SemiBold" panose="00000706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28A"/>
    <a:srgbClr val="C6E6A2"/>
    <a:srgbClr val="EEA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007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76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658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816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6fd8ccc017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6fd8ccc017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022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027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8256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960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596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895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56668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100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Tree>
    <p:extLst>
      <p:ext uri="{BB962C8B-B14F-4D97-AF65-F5344CB8AC3E}">
        <p14:creationId xmlns:p14="http://schemas.microsoft.com/office/powerpoint/2010/main" val="136439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6781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9146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1489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7137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8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071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663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308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269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48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003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07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60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5998"/>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399">
                <a:solidFill>
                  <a:schemeClr val="tx1">
                    <a:tint val="75000"/>
                  </a:schemeClr>
                </a:solidFill>
              </a:defRPr>
            </a:lvl1pPr>
            <a:lvl2pPr marL="457051" indent="0">
              <a:buNone/>
              <a:defRPr sz="1999">
                <a:solidFill>
                  <a:schemeClr val="tx1">
                    <a:tint val="75000"/>
                  </a:schemeClr>
                </a:solidFill>
              </a:defRPr>
            </a:lvl2pPr>
            <a:lvl3pPr marL="914103" indent="0">
              <a:buNone/>
              <a:defRPr sz="1799">
                <a:solidFill>
                  <a:schemeClr val="tx1">
                    <a:tint val="75000"/>
                  </a:schemeClr>
                </a:solidFill>
              </a:defRPr>
            </a:lvl3pPr>
            <a:lvl4pPr marL="1371154" indent="0">
              <a:buNone/>
              <a:defRPr sz="1599">
                <a:solidFill>
                  <a:schemeClr val="tx1">
                    <a:tint val="75000"/>
                  </a:schemeClr>
                </a:solidFill>
              </a:defRPr>
            </a:lvl4pPr>
            <a:lvl5pPr marL="1828206" indent="0">
              <a:buNone/>
              <a:defRPr sz="1599">
                <a:solidFill>
                  <a:schemeClr val="tx1">
                    <a:tint val="75000"/>
                  </a:schemeClr>
                </a:solidFill>
              </a:defRPr>
            </a:lvl5pPr>
            <a:lvl6pPr marL="2285257" indent="0">
              <a:buNone/>
              <a:defRPr sz="1599">
                <a:solidFill>
                  <a:schemeClr val="tx1">
                    <a:tint val="75000"/>
                  </a:schemeClr>
                </a:solidFill>
              </a:defRPr>
            </a:lvl6pPr>
            <a:lvl7pPr marL="2742308" indent="0">
              <a:buNone/>
              <a:defRPr sz="1599">
                <a:solidFill>
                  <a:schemeClr val="tx1">
                    <a:tint val="75000"/>
                  </a:schemeClr>
                </a:solidFill>
              </a:defRPr>
            </a:lvl7pPr>
            <a:lvl8pPr marL="3199360" indent="0">
              <a:buNone/>
              <a:defRPr sz="1599">
                <a:solidFill>
                  <a:schemeClr val="tx1">
                    <a:tint val="75000"/>
                  </a:schemeClr>
                </a:solidFill>
              </a:defRPr>
            </a:lvl8pPr>
            <a:lvl9pPr marL="3656411" indent="0">
              <a:buNone/>
              <a:defRPr sz="15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208438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5598273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3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zh-CN" altLang="en-US"/>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06882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532017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04365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697025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9"/>
            </a:lvl1pPr>
            <a:lvl2pPr marL="457051" indent="0">
              <a:buNone/>
              <a:defRPr sz="2799"/>
            </a:lvl2pPr>
            <a:lvl3pPr marL="914103" indent="0">
              <a:buNone/>
              <a:defRPr sz="2399"/>
            </a:lvl3pPr>
            <a:lvl4pPr marL="1371154" indent="0">
              <a:buNone/>
              <a:defRPr sz="1999"/>
            </a:lvl4pPr>
            <a:lvl5pPr marL="1828206" indent="0">
              <a:buNone/>
              <a:defRPr sz="1999"/>
            </a:lvl5pPr>
            <a:lvl6pPr marL="2285257" indent="0">
              <a:buNone/>
              <a:defRPr sz="1999"/>
            </a:lvl6pPr>
            <a:lvl7pPr marL="2742308" indent="0">
              <a:buNone/>
              <a:defRPr sz="1999"/>
            </a:lvl7pPr>
            <a:lvl8pPr marL="3199360" indent="0">
              <a:buNone/>
              <a:defRPr sz="1999"/>
            </a:lvl8pPr>
            <a:lvl9pPr marL="3656411" indent="0">
              <a:buNone/>
              <a:defRPr sz="1999"/>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5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3842945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3970991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696966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a:endParaRPr/>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217"/>
        <p:cNvGrpSpPr/>
        <p:nvPr/>
      </p:nvGrpSpPr>
      <p:grpSpPr>
        <a:xfrm>
          <a:off x="0" y="0"/>
          <a:ext cx="0" cy="0"/>
          <a:chOff x="0" y="0"/>
          <a:chExt cx="0" cy="0"/>
        </a:xfrm>
      </p:grpSpPr>
      <p:sp>
        <p:nvSpPr>
          <p:cNvPr id="218" name="Google Shape;218;p6"/>
          <p:cNvSpPr/>
          <p:nvPr/>
        </p:nvSpPr>
        <p:spPr>
          <a:xfrm flipH="1">
            <a:off x="9350550" y="1702475"/>
            <a:ext cx="2865600" cy="5187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4699508">
            <a:off x="-253482" y="2802343"/>
            <a:ext cx="4007526" cy="40956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6"/>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6"/>
          <p:cNvSpPr/>
          <p:nvPr/>
        </p:nvSpPr>
        <p:spPr>
          <a:xfrm flipH="1">
            <a:off x="4840224" y="-73980"/>
            <a:ext cx="7524245" cy="4171543"/>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6"/>
          <p:cNvSpPr/>
          <p:nvPr/>
        </p:nvSpPr>
        <p:spPr>
          <a:xfrm rot="1662900">
            <a:off x="412824" y="27691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24" name="Google Shape;224;p6"/>
          <p:cNvGrpSpPr/>
          <p:nvPr/>
        </p:nvGrpSpPr>
        <p:grpSpPr>
          <a:xfrm rot="4889499" flipH="1">
            <a:off x="10064656" y="-106018"/>
            <a:ext cx="1879580" cy="2165073"/>
            <a:chOff x="4876277" y="2305179"/>
            <a:chExt cx="2437255" cy="2244038"/>
          </a:xfrm>
        </p:grpSpPr>
        <p:sp>
          <p:nvSpPr>
            <p:cNvPr id="225" name="Google Shape;225;p6"/>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6"/>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6"/>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8" name="Google Shape;228;p6"/>
          <p:cNvSpPr/>
          <p:nvPr/>
        </p:nvSpPr>
        <p:spPr>
          <a:xfrm>
            <a:off x="-171475" y="-3787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6"/>
          <p:cNvSpPr/>
          <p:nvPr/>
        </p:nvSpPr>
        <p:spPr>
          <a:xfrm>
            <a:off x="-19075" y="-2263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6"/>
          <p:cNvSpPr/>
          <p:nvPr/>
        </p:nvSpPr>
        <p:spPr>
          <a:xfrm>
            <a:off x="133325" y="-73987"/>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6"/>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232" name="Google Shape;232;p6"/>
          <p:cNvSpPr txBox="1">
            <a:spLocks noGrp="1"/>
          </p:cNvSpPr>
          <p:nvPr>
            <p:ph type="body" idx="1"/>
          </p:nvPr>
        </p:nvSpPr>
        <p:spPr>
          <a:xfrm>
            <a:off x="1002675" y="1784361"/>
            <a:ext cx="102939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33" name="Google Shape;233;p6"/>
          <p:cNvSpPr txBox="1">
            <a:spLocks noGrp="1"/>
          </p:cNvSpPr>
          <p:nvPr>
            <p:ph type="title"/>
          </p:nvPr>
        </p:nvSpPr>
        <p:spPr>
          <a:xfrm>
            <a:off x="1002675" y="841100"/>
            <a:ext cx="10293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grpSp>
        <p:nvGrpSpPr>
          <p:cNvPr id="234" name="Google Shape;234;p6"/>
          <p:cNvGrpSpPr/>
          <p:nvPr/>
        </p:nvGrpSpPr>
        <p:grpSpPr>
          <a:xfrm rot="10800000" flipH="1">
            <a:off x="9669824" y="4569881"/>
            <a:ext cx="2250905" cy="2249091"/>
            <a:chOff x="1219199" y="2185748"/>
            <a:chExt cx="2250905" cy="2249091"/>
          </a:xfrm>
        </p:grpSpPr>
        <p:sp>
          <p:nvSpPr>
            <p:cNvPr id="235" name="Google Shape;235;p6"/>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6"/>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6"/>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6"/>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6"/>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6"/>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6"/>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6"/>
            <p:cNvSpPr/>
            <p:nvPr/>
          </p:nvSpPr>
          <p:spPr>
            <a:xfrm>
              <a:off x="2207032" y="22375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6"/>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6"/>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6"/>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6"/>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247" name="Google Shape;247;p6"/>
          <p:cNvCxnSpPr/>
          <p:nvPr/>
        </p:nvCxnSpPr>
        <p:spPr>
          <a:xfrm>
            <a:off x="-12" y="396140"/>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48" name="Google Shape;248;p6"/>
          <p:cNvCxnSpPr/>
          <p:nvPr/>
        </p:nvCxnSpPr>
        <p:spPr>
          <a:xfrm rot="-5400000">
            <a:off x="-1261635" y="1740258"/>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49" name="Google Shape;249;p6"/>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301"/>
        <p:cNvGrpSpPr/>
        <p:nvPr/>
      </p:nvGrpSpPr>
      <p:grpSpPr>
        <a:xfrm>
          <a:off x="0" y="0"/>
          <a:ext cx="0" cy="0"/>
          <a:chOff x="0" y="0"/>
          <a:chExt cx="0" cy="0"/>
        </a:xfrm>
      </p:grpSpPr>
      <p:grpSp>
        <p:nvGrpSpPr>
          <p:cNvPr id="302" name="Google Shape;302;p8"/>
          <p:cNvGrpSpPr/>
          <p:nvPr/>
        </p:nvGrpSpPr>
        <p:grpSpPr>
          <a:xfrm rot="10800000">
            <a:off x="235033" y="260595"/>
            <a:ext cx="988183" cy="1240407"/>
            <a:chOff x="10177290" y="5267968"/>
            <a:chExt cx="988183" cy="1240407"/>
          </a:xfrm>
        </p:grpSpPr>
        <p:sp>
          <p:nvSpPr>
            <p:cNvPr id="303" name="Google Shape;303;p8"/>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8"/>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6" name="Google Shape;306;p8"/>
          <p:cNvSpPr/>
          <p:nvPr/>
        </p:nvSpPr>
        <p:spPr>
          <a:xfrm rot="10800000">
            <a:off x="-40400" y="277832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7" name="Google Shape;307;p8"/>
          <p:cNvSpPr/>
          <p:nvPr/>
        </p:nvSpPr>
        <p:spPr>
          <a:xfrm rot="10800000">
            <a:off x="-254387" y="-58885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rot="9137100" flipH="1">
            <a:off x="2564674" y="-8758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rot="10800000">
            <a:off x="7896324" y="257035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8"/>
          <p:cNvGrpSpPr/>
          <p:nvPr/>
        </p:nvGrpSpPr>
        <p:grpSpPr>
          <a:xfrm rot="10800000">
            <a:off x="-1190250" y="1675893"/>
            <a:ext cx="2437255" cy="2244038"/>
            <a:chOff x="4876277" y="2305179"/>
            <a:chExt cx="2437255" cy="2244038"/>
          </a:xfrm>
        </p:grpSpPr>
        <p:sp>
          <p:nvSpPr>
            <p:cNvPr id="311" name="Google Shape;311;p8"/>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8"/>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8"/>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314" name="Google Shape;314;p8"/>
          <p:cNvCxnSpPr/>
          <p:nvPr/>
        </p:nvCxnSpPr>
        <p:spPr>
          <a:xfrm rot="10800000">
            <a:off x="375115" y="34261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5" name="Google Shape;315;p8"/>
          <p:cNvCxnSpPr/>
          <p:nvPr/>
        </p:nvCxnSpPr>
        <p:spPr>
          <a:xfrm rot="5400000">
            <a:off x="-899956" y="1517584"/>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16" name="Google Shape;316;p8"/>
          <p:cNvCxnSpPr/>
          <p:nvPr/>
        </p:nvCxnSpPr>
        <p:spPr>
          <a:xfrm rot="10800000">
            <a:off x="7011243" y="635271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17" name="Google Shape;317;p8"/>
          <p:cNvCxnSpPr/>
          <p:nvPr/>
        </p:nvCxnSpPr>
        <p:spPr>
          <a:xfrm rot="5400000">
            <a:off x="9496866" y="50086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18" name="Google Shape;318;p8"/>
          <p:cNvSpPr/>
          <p:nvPr/>
        </p:nvSpPr>
        <p:spPr>
          <a:xfrm rot="10800000">
            <a:off x="1060231" y="64377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319" name="Google Shape;319;p8"/>
          <p:cNvGrpSpPr/>
          <p:nvPr/>
        </p:nvGrpSpPr>
        <p:grpSpPr>
          <a:xfrm rot="-519699">
            <a:off x="9833380" y="-175528"/>
            <a:ext cx="2248038" cy="2349087"/>
            <a:chOff x="1219199" y="2085764"/>
            <a:chExt cx="2248026" cy="2349075"/>
          </a:xfrm>
        </p:grpSpPr>
        <p:sp>
          <p:nvSpPr>
            <p:cNvPr id="320" name="Google Shape;320;p8"/>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8"/>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8"/>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2" name="Google Shape;332;p8"/>
          <p:cNvSpPr/>
          <p:nvPr/>
        </p:nvSpPr>
        <p:spPr>
          <a:xfrm rot="10800000">
            <a:off x="6753662" y="41580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8"/>
          <p:cNvSpPr/>
          <p:nvPr/>
        </p:nvSpPr>
        <p:spPr>
          <a:xfrm rot="10800000">
            <a:off x="6601262" y="40056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8"/>
          <p:cNvSpPr/>
          <p:nvPr/>
        </p:nvSpPr>
        <p:spPr>
          <a:xfrm rot="10800000">
            <a:off x="6448862" y="385320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 name="Google Shape;335;p8"/>
          <p:cNvGrpSpPr/>
          <p:nvPr/>
        </p:nvGrpSpPr>
        <p:grpSpPr>
          <a:xfrm rot="10800000">
            <a:off x="247277" y="4536231"/>
            <a:ext cx="2250905" cy="2370594"/>
            <a:chOff x="1219199" y="2064245"/>
            <a:chExt cx="2250905" cy="2370594"/>
          </a:xfrm>
        </p:grpSpPr>
        <p:sp>
          <p:nvSpPr>
            <p:cNvPr id="336" name="Google Shape;336;p8"/>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8"/>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8"/>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8"/>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8"/>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8"/>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8"/>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8"/>
            <p:cNvSpPr/>
            <p:nvPr/>
          </p:nvSpPr>
          <p:spPr>
            <a:xfrm rot="1424655">
              <a:off x="2138811" y="2162125"/>
              <a:ext cx="538262" cy="247764"/>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8"/>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8"/>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8"/>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8"/>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 name="Google Shape;348;p8"/>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49" name="Google Shape;34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p8"/>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7" name="Google Shape;4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49" name="Google Shape;449;p10"/>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450" name="Google Shape;450;p10"/>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4_1">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5998"/>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399"/>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279744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t>2025/4/22</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5244567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335360" y="545469"/>
            <a:ext cx="239349" cy="575886"/>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6"/>
          </a:p>
        </p:txBody>
      </p:sp>
    </p:spTree>
    <p:extLst>
      <p:ext uri="{BB962C8B-B14F-4D97-AF65-F5344CB8AC3E}">
        <p14:creationId xmlns:p14="http://schemas.microsoft.com/office/powerpoint/2010/main" val="167861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9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9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9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9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161" y="2104011"/>
            <a:ext cx="2200820" cy="2553904"/>
          </a:xfrm>
          <a:prstGeom prst="rect">
            <a:avLst/>
          </a:prstGeom>
          <a:noFill/>
        </p:spPr>
        <p:txBody>
          <a:bodyPr wrap="square" rtlCol="0">
            <a:spAutoFit/>
          </a:bodyPr>
          <a:lstStyle/>
          <a:p>
            <a:pPr algn="ctr" defTabSz="914103">
              <a:buClrTx/>
            </a:pPr>
            <a:r>
              <a:rPr lang="en-US" sz="3199" b="1" i="1" kern="1200" dirty="0" err="1">
                <a:solidFill>
                  <a:srgbClr val="FF0000"/>
                </a:solidFill>
                <a:latin typeface="Times New Roman" panose="02020603050405020304" pitchFamily="18" charset="0"/>
                <a:ea typeface="+mn-ea"/>
                <a:cs typeface="Times New Roman" panose="02020603050405020304" pitchFamily="18" charset="0"/>
              </a:rPr>
              <a:t>Quan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sát</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hình</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và</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đoán</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chủ</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đề</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được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nhắc</a:t>
            </a:r>
            <a:r>
              <a:rPr lang="en-US" sz="3199" b="1" i="1" kern="1200" dirty="0">
                <a:solidFill>
                  <a:srgbClr val="FF0000"/>
                </a:solidFill>
                <a:latin typeface="Times New Roman" panose="02020603050405020304" pitchFamily="18" charset="0"/>
                <a:ea typeface="+mn-ea"/>
                <a:cs typeface="Times New Roman" panose="02020603050405020304" pitchFamily="18" charset="0"/>
              </a:rPr>
              <a:t> </a:t>
            </a:r>
            <a:r>
              <a:rPr lang="en-US" sz="3199" b="1" i="1" kern="1200" dirty="0" err="1">
                <a:solidFill>
                  <a:srgbClr val="FF0000"/>
                </a:solidFill>
                <a:latin typeface="Times New Roman" panose="02020603050405020304" pitchFamily="18" charset="0"/>
                <a:ea typeface="+mn-ea"/>
                <a:cs typeface="Times New Roman" panose="02020603050405020304" pitchFamily="18" charset="0"/>
              </a:rPr>
              <a:t>đến</a:t>
            </a:r>
            <a:endParaRPr lang="en-US" sz="3199" b="1" i="1"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981" y="1128218"/>
            <a:ext cx="8255402" cy="4714233"/>
          </a:xfrm>
          <a:prstGeom prst="rect">
            <a:avLst/>
          </a:prstGeom>
        </p:spPr>
      </p:pic>
    </p:spTree>
    <p:extLst>
      <p:ext uri="{BB962C8B-B14F-4D97-AF65-F5344CB8AC3E}">
        <p14:creationId xmlns:p14="http://schemas.microsoft.com/office/powerpoint/2010/main" val="13100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9" name="TextBox 8"/>
          <p:cNvSpPr txBox="1"/>
          <p:nvPr/>
        </p:nvSpPr>
        <p:spPr>
          <a:xfrm>
            <a:off x="1133332" y="805283"/>
            <a:ext cx="10310523" cy="523220"/>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II. </a:t>
            </a:r>
            <a:r>
              <a:rPr lang="en-US" sz="2800" b="1" kern="1200" dirty="0" err="1">
                <a:solidFill>
                  <a:prstClr val="black"/>
                </a:solidFill>
                <a:latin typeface="Times New Roman" panose="02020603050405020304" pitchFamily="18" charset="0"/>
                <a:ea typeface="MS Mincho"/>
              </a:rPr>
              <a:t>Phân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tích</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viết</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tham</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khảo</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10" name="Freeform 9"/>
          <p:cNvSpPr/>
          <p:nvPr/>
        </p:nvSpPr>
        <p:spPr>
          <a:xfrm>
            <a:off x="3137343" y="1602395"/>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“CÂU CHUYỆN ĐỒNG PHỤC”</a:t>
            </a:r>
            <a:endParaRPr kumimoji="0" lang="en-US" sz="2800" b="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48197" y="3344392"/>
            <a:ext cx="2455340" cy="26776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Bài 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trình</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bày</a:t>
            </a:r>
            <a:r>
              <a:rPr lang="en-US" sz="2800" kern="1200" dirty="0">
                <a:solidFill>
                  <a:srgbClr val="0D0D0D"/>
                </a:solidFill>
                <a:latin typeface="Times New Roman" panose="02020603050405020304" pitchFamily="18" charset="0"/>
                <a:cs typeface="Times New Roman" panose="02020603050405020304" pitchFamily="18" charset="0"/>
              </a:rPr>
              <a:t> ý </a:t>
            </a:r>
            <a:r>
              <a:rPr lang="en-US" sz="2800" kern="1200" dirty="0" err="1">
                <a:solidFill>
                  <a:srgbClr val="0D0D0D"/>
                </a:solidFill>
                <a:latin typeface="Times New Roman" panose="02020603050405020304" pitchFamily="18" charset="0"/>
                <a:cs typeface="Times New Roman" panose="02020603050405020304" pitchFamily="18" charset="0"/>
              </a:rPr>
              <a:t>kiến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gì</a:t>
            </a:r>
            <a:r>
              <a:rPr lang="vi-VN" sz="2800" kern="1200" dirty="0">
                <a:solidFill>
                  <a:srgbClr val="0D0D0D"/>
                </a:solidFill>
                <a:latin typeface="Times New Roman" panose="02020603050405020304" pitchFamily="18" charset="0"/>
                <a:cs typeface="Times New Roman" panose="02020603050405020304" pitchFamily="18" charset="0"/>
              </a:rPr>
              <a: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Nhờ</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đâu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em</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nhận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ra</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điều</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đó</a:t>
            </a:r>
            <a:r>
              <a:rPr lang="en-US" sz="2800" kern="1200" dirty="0">
                <a:solidFill>
                  <a:srgbClr val="0D0D0D"/>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H="1">
            <a:off x="3340332" y="3344392"/>
            <a:ext cx="12481" cy="2677654"/>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99173" y="3344392"/>
            <a:ext cx="2036621" cy="2246769"/>
          </a:xfrm>
          <a:prstGeom prst="rect">
            <a:avLst/>
          </a:prstGeom>
        </p:spPr>
        <p:txBody>
          <a:bodyPr wrap="square">
            <a:spAutoFit/>
          </a:bodyPr>
          <a:lstStyle/>
          <a:p>
            <a:pPr lvl="0" algn="just">
              <a:spcBef>
                <a:spcPts val="600"/>
              </a:spcBef>
              <a:spcAft>
                <a:spcPts val="600"/>
              </a:spcAft>
              <a:buClrTx/>
              <a:defRPr/>
            </a:pPr>
            <a:r>
              <a:rPr lang="en-US" sz="2800" kern="1200" dirty="0" err="1">
                <a:solidFill>
                  <a:srgbClr val="0D0D0D"/>
                </a:solidFill>
                <a:latin typeface="Times New Roman" panose="02020603050405020304" pitchFamily="18" charset="0"/>
                <a:cs typeface="Times New Roman" panose="02020603050405020304" pitchFamily="18" charset="0"/>
              </a:rPr>
              <a:t>Người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viết</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đồng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tình</a:t>
            </a:r>
            <a:r>
              <a:rPr lang="en-US" sz="2800" kern="1200" dirty="0">
                <a:solidFill>
                  <a:srgbClr val="0D0D0D"/>
                </a:solidFill>
                <a:latin typeface="Times New Roman" panose="02020603050405020304" pitchFamily="18" charset="0"/>
                <a:cs typeface="Times New Roman" panose="02020603050405020304" pitchFamily="18" charset="0"/>
              </a:rPr>
              <a:t> hay </a:t>
            </a:r>
            <a:r>
              <a:rPr lang="en-US" sz="2800" kern="1200" dirty="0" err="1">
                <a:solidFill>
                  <a:srgbClr val="0D0D0D"/>
                </a:solidFill>
                <a:latin typeface="Times New Roman" panose="02020603050405020304" pitchFamily="18" charset="0"/>
                <a:cs typeface="Times New Roman" panose="02020603050405020304" pitchFamily="18" charset="0"/>
              </a:rPr>
              <a:t>phản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đối</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hiện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tượng</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vấn</a:t>
            </a:r>
            <a:r>
              <a:rPr lang="en-US" sz="2800" kern="1200" dirty="0">
                <a:solidFill>
                  <a:srgbClr val="0D0D0D"/>
                </a:solidFill>
                <a:latin typeface="Times New Roman" panose="02020603050405020304" pitchFamily="18" charset="0"/>
                <a:cs typeface="Times New Roman" panose="02020603050405020304" pitchFamily="18" charset="0"/>
              </a:rPr>
              <a:t> </a:t>
            </a:r>
            <a:r>
              <a:rPr lang="en-US" sz="2800" kern="1200" dirty="0" err="1">
                <a:solidFill>
                  <a:srgbClr val="0D0D0D"/>
                </a:solidFill>
                <a:latin typeface="Times New Roman" panose="02020603050405020304" pitchFamily="18" charset="0"/>
                <a:cs typeface="Times New Roman" panose="02020603050405020304" pitchFamily="18" charset="0"/>
              </a:rPr>
              <a:t>đề</a:t>
            </a:r>
            <a:r>
              <a:rPr lang="en-US" sz="2800" kern="1200" dirty="0">
                <a:solidFill>
                  <a:srgbClr val="0D0D0D"/>
                </a:solidFill>
                <a:latin typeface="Times New Roman" panose="02020603050405020304" pitchFamily="18" charset="0"/>
                <a:cs typeface="Times New Roman" panose="02020603050405020304" pitchFamily="18" charset="0"/>
              </a:rPr>
              <a:t>)</a:t>
            </a:r>
            <a:r>
              <a:rPr lang="vi-VN" sz="2800" kern="1200" dirty="0">
                <a:solidFill>
                  <a:srgbClr val="0D0D0D"/>
                </a:solidFill>
                <a:latin typeface="Times New Roman" panose="02020603050405020304" pitchFamily="18" charset="0"/>
                <a:cs typeface="Times New Roman" panose="02020603050405020304" pitchFamily="18" charset="0"/>
              </a:rPr>
              <a:t>? </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040592" y="3344391"/>
            <a:ext cx="9565" cy="2677655"/>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21204" y="3344390"/>
            <a:ext cx="1870365" cy="2677656"/>
          </a:xfrm>
          <a:prstGeom prst="rect">
            <a:avLst/>
          </a:prstGeom>
        </p:spPr>
        <p:txBody>
          <a:bodyPr wrap="square">
            <a:spAutoFit/>
          </a:bodyPr>
          <a:lstStyle/>
          <a:p>
            <a:pPr lvl="0" algn="just">
              <a:buClrTx/>
              <a:defRPr/>
            </a:pPr>
            <a:r>
              <a:rPr lang="en-US" sz="2800" kern="1200" dirty="0" err="1">
                <a:solidFill>
                  <a:srgbClr val="0D0D0D"/>
                </a:solidFill>
                <a:latin typeface="Times New Roman" panose="02020603050405020304" pitchFamily="18" charset="0"/>
                <a:ea typeface="Times New Roman" panose="02020603050405020304" pitchFamily="18" charset="0"/>
              </a:rPr>
              <a:t>Những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bằng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chứng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dẫn</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chứng</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nào</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được</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sử</a:t>
            </a:r>
            <a:r>
              <a:rPr lang="en-US" sz="2800" kern="1200" dirty="0">
                <a:solidFill>
                  <a:srgbClr val="0D0D0D"/>
                </a:solidFill>
                <a:latin typeface="Times New Roman" panose="02020603050405020304" pitchFamily="18" charset="0"/>
                <a:ea typeface="Times New Roman" panose="02020603050405020304" pitchFamily="18" charset="0"/>
              </a:rPr>
              <a:t> </a:t>
            </a:r>
            <a:r>
              <a:rPr lang="en-US" sz="2800" kern="1200" dirty="0" err="1">
                <a:solidFill>
                  <a:srgbClr val="0D0D0D"/>
                </a:solidFill>
                <a:latin typeface="Times New Roman" panose="02020603050405020304" pitchFamily="18" charset="0"/>
                <a:ea typeface="Times New Roman" panose="02020603050405020304" pitchFamily="18" charset="0"/>
              </a:rPr>
              <a:t>dụng</a:t>
            </a:r>
            <a:r>
              <a:rPr lang="en-US" sz="2800" kern="1200" dirty="0">
                <a:solidFill>
                  <a:srgbClr val="0D0D0D"/>
                </a:solidFill>
                <a:latin typeface="Times New Roman" panose="02020603050405020304" pitchFamily="18" charset="0"/>
                <a:ea typeface="Times New Roman" panose="02020603050405020304" pitchFamily="18" charset="0"/>
              </a:rPr>
              <a:t>?</a:t>
            </a:r>
            <a:endParaRPr lang="en-US" sz="2800" kern="1200" dirty="0">
              <a:solidFill>
                <a:prstClr val="black"/>
              </a:solidFill>
              <a:latin typeface="Calibri" panose="020F0502020204030204"/>
            </a:endParaRPr>
          </a:p>
        </p:txBody>
      </p:sp>
      <p:cxnSp>
        <p:nvCxnSpPr>
          <p:cNvPr id="15" name="Straight Connector 14"/>
          <p:cNvCxnSpPr/>
          <p:nvPr/>
        </p:nvCxnSpPr>
        <p:spPr>
          <a:xfrm flipH="1">
            <a:off x="9006841" y="3344390"/>
            <a:ext cx="12470" cy="2677656"/>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99433" y="3344390"/>
            <a:ext cx="2286000" cy="2246769"/>
          </a:xfrm>
          <a:prstGeom prst="rect">
            <a:avLst/>
          </a:prstGeom>
        </p:spPr>
        <p:txBody>
          <a:bodyPr wrap="square">
            <a:spAutoFit/>
          </a:bodyPr>
          <a:lstStyle/>
          <a:p>
            <a:pPr lvl="0" algn="just">
              <a:spcBef>
                <a:spcPts val="600"/>
              </a:spcBef>
              <a:spcAft>
                <a:spcPts val="600"/>
              </a:spcAft>
              <a:buClrTx/>
              <a:defRPr/>
            </a:pPr>
            <a:r>
              <a:rPr lang="vi-VN" sz="2800" kern="1200" dirty="0">
                <a:solidFill>
                  <a:srgbClr val="0D0D0D"/>
                </a:solidFill>
                <a:latin typeface="Times New Roman" panose="02020603050405020304" pitchFamily="18" charset="0"/>
                <a:cs typeface="Times New Roman" panose="02020603050405020304" pitchFamily="18" charset="0"/>
              </a:rPr>
              <a:t>Ng</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ời viết </a:t>
            </a:r>
            <a:r>
              <a:rPr lang="en-US" sz="2800" kern="1200" dirty="0" err="1">
                <a:solidFill>
                  <a:srgbClr val="0D0D0D"/>
                </a:solidFill>
                <a:latin typeface="Times New Roman" panose="02020603050405020304" pitchFamily="18" charset="0"/>
                <a:cs typeface="Times New Roman" panose="02020603050405020304" pitchFamily="18" charset="0"/>
              </a:rPr>
              <a:t>đư</a:t>
            </a:r>
            <a:r>
              <a:rPr lang="vi-VN" sz="2800" kern="1200" dirty="0">
                <a:solidFill>
                  <a:srgbClr val="0D0D0D"/>
                </a:solidFill>
                <a:latin typeface="Times New Roman" panose="02020603050405020304" pitchFamily="18" charset="0"/>
                <a:cs typeface="Times New Roman" panose="02020603050405020304" pitchFamily="18" charset="0"/>
              </a:rPr>
              <a:t>a ra những lí lẽ gì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ể bàn về hiện t</a:t>
            </a:r>
            <a:r>
              <a:rPr lang="en-US" sz="2800" kern="1200" dirty="0">
                <a:solidFill>
                  <a:srgbClr val="0D0D0D"/>
                </a:solidFill>
                <a:latin typeface="Times New Roman" panose="02020603050405020304" pitchFamily="18" charset="0"/>
                <a:cs typeface="Times New Roman" panose="02020603050405020304" pitchFamily="18" charset="0"/>
              </a:rPr>
              <a:t>ư</a:t>
            </a:r>
            <a:r>
              <a:rPr lang="vi-VN" sz="2800" kern="1200" dirty="0">
                <a:solidFill>
                  <a:srgbClr val="0D0D0D"/>
                </a:solidFill>
                <a:latin typeface="Times New Roman" panose="02020603050405020304" pitchFamily="18" charset="0"/>
                <a:cs typeface="Times New Roman" panose="02020603050405020304" pitchFamily="18" charset="0"/>
              </a:rPr>
              <a:t>ợng (vấn </a:t>
            </a:r>
            <a:r>
              <a:rPr lang="en-US" sz="2800" kern="1200" dirty="0">
                <a:solidFill>
                  <a:srgbClr val="0D0D0D"/>
                </a:solidFill>
                <a:latin typeface="Times New Roman" panose="02020603050405020304" pitchFamily="18" charset="0"/>
                <a:cs typeface="Times New Roman" panose="02020603050405020304" pitchFamily="18" charset="0"/>
              </a:rPr>
              <a:t>đ</a:t>
            </a:r>
            <a:r>
              <a:rPr lang="vi-VN" sz="2800" kern="1200" dirty="0">
                <a:solidFill>
                  <a:srgbClr val="0D0D0D"/>
                </a:solidFill>
                <a:latin typeface="Times New Roman" panose="02020603050405020304" pitchFamily="18" charset="0"/>
                <a:cs typeface="Times New Roman" panose="02020603050405020304" pitchFamily="18" charset="0"/>
              </a:rPr>
              <a:t>ề)?</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3634786" y="2485723"/>
            <a:ext cx="4584122" cy="584775"/>
          </a:xfrm>
          <a:prstGeom prst="rect">
            <a:avLst/>
          </a:prstGeom>
          <a:solidFill>
            <a:schemeClr val="accent2">
              <a:lumMod val="50000"/>
            </a:schemeClr>
          </a:solidFill>
        </p:spPr>
        <p:txBody>
          <a:bodyPr wrap="square">
            <a:spAutoFit/>
          </a:bodyPr>
          <a:lstStyle/>
          <a:p>
            <a:pPr algn="ctr"/>
            <a:r>
              <a:rPr lang="en-US" sz="3200" b="1" i="1" dirty="0">
                <a:solidFill>
                  <a:schemeClr val="bg1"/>
                </a:solidFill>
                <a:latin typeface="+mj-lt"/>
              </a:rPr>
              <a:t>HOẠT ĐỘNG NHÓM</a:t>
            </a:r>
            <a:endParaRPr lang="vi-VN" sz="3200" b="1" i="1" dirty="0">
              <a:solidFill>
                <a:schemeClr val="bg1"/>
              </a:solidFill>
              <a:latin typeface="+mj-lt"/>
            </a:endParaRPr>
          </a:p>
        </p:txBody>
      </p:sp>
    </p:spTree>
    <p:extLst>
      <p:ext uri="{BB962C8B-B14F-4D97-AF65-F5344CB8AC3E}">
        <p14:creationId xmlns:p14="http://schemas.microsoft.com/office/powerpoint/2010/main" val="10060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P spid="12" grpId="0"/>
      <p:bldP spid="14" grpId="0"/>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113803"/>
            <a:ext cx="2504388" cy="4524315"/>
          </a:xfrm>
          <a:prstGeom prst="rect">
            <a:avLst/>
          </a:prstGeom>
        </p:spPr>
        <p:txBody>
          <a:bodyPr wrap="square">
            <a:spAutoFit/>
          </a:bodyPr>
          <a:lstStyle/>
          <a:p>
            <a:pPr lvl="0" algn="ctr">
              <a:spcBef>
                <a:spcPts val="600"/>
              </a:spcBef>
              <a:spcAft>
                <a:spcPts val="600"/>
              </a:spcAft>
              <a:buClrTx/>
              <a:defRPr/>
            </a:pPr>
            <a:r>
              <a:rPr lang="vi-VN" sz="3600" kern="1200" dirty="0">
                <a:solidFill>
                  <a:srgbClr val="FF0000"/>
                </a:solidFill>
                <a:latin typeface="Times New Roman" panose="02020603050405020304" pitchFamily="18" charset="0"/>
                <a:cs typeface="Times New Roman" panose="02020603050405020304" pitchFamily="18" charset="0"/>
              </a:rPr>
              <a:t>Bài viết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bày</a:t>
            </a:r>
            <a:r>
              <a:rPr lang="en-US" sz="3600" kern="1200" dirty="0">
                <a:solidFill>
                  <a:srgbClr val="FF0000"/>
                </a:solidFill>
                <a:latin typeface="Times New Roman" panose="02020603050405020304" pitchFamily="18" charset="0"/>
                <a:cs typeface="Times New Roman" panose="02020603050405020304" pitchFamily="18" charset="0"/>
              </a:rPr>
              <a:t> ý </a:t>
            </a:r>
            <a:r>
              <a:rPr lang="en-US" sz="3600" kern="1200" dirty="0" err="1">
                <a:solidFill>
                  <a:srgbClr val="FF0000"/>
                </a:solidFill>
                <a:latin typeface="Times New Roman" panose="02020603050405020304" pitchFamily="18" charset="0"/>
                <a:cs typeface="Times New Roman" panose="02020603050405020304" pitchFamily="18" charset="0"/>
              </a:rPr>
              <a:t>kiến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hiện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tượng</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vấn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đề</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gì</a:t>
            </a:r>
            <a:r>
              <a:rPr lang="vi-VN" sz="3600" kern="1200" dirty="0">
                <a:solidFill>
                  <a:srgbClr val="FF0000"/>
                </a:solidFill>
                <a:latin typeface="Times New Roman" panose="02020603050405020304" pitchFamily="18" charset="0"/>
                <a:cs typeface="Times New Roman" panose="02020603050405020304" pitchFamily="18" charset="0"/>
              </a:rPr>
              <a: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Nhờ</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đâu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em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nhận</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ra</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điều</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đó</a:t>
            </a:r>
            <a:r>
              <a:rPr lang="en-US" sz="3600" kern="12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1379316" y="4137208"/>
            <a:ext cx="5035338" cy="1569660"/>
          </a:xfrm>
          <a:prstGeom prst="rect">
            <a:avLst/>
          </a:prstGeom>
        </p:spPr>
        <p:txBody>
          <a:bodyPr wrap="square">
            <a:spAutoFit/>
          </a:bodyPr>
          <a:lstStyle/>
          <a:p>
            <a:pPr lvl="0">
              <a:buClrTx/>
              <a:defRPr/>
            </a:pPr>
            <a:r>
              <a:rPr lang="vi-VN" sz="3200" b="1" i="1" kern="1200" dirty="0">
                <a:solidFill>
                  <a:prstClr val="black"/>
                </a:solidFill>
                <a:latin typeface="Times New Roman" panose="02020603050405020304" pitchFamily="18" charset="0"/>
                <a:ea typeface="Calibri" panose="020F0502020204030204" pitchFamily="34" charset="0"/>
              </a:rPr>
              <a:t>Hiện tượng, vấn đề</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Bàn</a:t>
            </a:r>
            <a:r>
              <a:rPr lang="en-US" sz="3200" kern="1200" dirty="0">
                <a:solidFill>
                  <a:prstClr val="black"/>
                </a:solidFill>
                <a:latin typeface="Times New Roman" panose="02020603050405020304" pitchFamily="18" charset="0"/>
                <a:ea typeface="Calibri" panose="020F0502020204030204" pitchFamily="34" charset="0"/>
              </a:rPr>
              <a:t> </a:t>
            </a:r>
            <a:r>
              <a:rPr lang="en-US" sz="3200" kern="1200" dirty="0" err="1">
                <a:solidFill>
                  <a:prstClr val="black"/>
                </a:solidFill>
                <a:latin typeface="Times New Roman" panose="02020603050405020304" pitchFamily="18" charset="0"/>
                <a:ea typeface="Calibri" panose="020F0502020204030204" pitchFamily="34" charset="0"/>
              </a:rPr>
              <a:t>về</a:t>
            </a:r>
            <a:r>
              <a:rPr lang="en-US" sz="3200" kern="1200" dirty="0">
                <a:solidFill>
                  <a:prstClr val="black"/>
                </a:solidFill>
                <a:latin typeface="Times New Roman" panose="02020603050405020304" pitchFamily="18" charset="0"/>
                <a:ea typeface="Calibri" panose="020F0502020204030204" pitchFamily="34" charset="0"/>
              </a:rPr>
              <a:t> </a:t>
            </a:r>
            <a:r>
              <a:rPr lang="vi-VN" sz="3200" kern="1200" dirty="0">
                <a:solidFill>
                  <a:prstClr val="black"/>
                </a:solidFill>
                <a:latin typeface="Times New Roman" panose="02020603050405020304" pitchFamily="18" charset="0"/>
                <a:ea typeface="Calibri" panose="020F0502020204030204" pitchFamily="34" charset="0"/>
              </a:rPr>
              <a:t>quy định học sinh mặc đồng phục khi đến trường.</a:t>
            </a:r>
            <a:endParaRPr lang="en-US" sz="3200" kern="1200" dirty="0">
              <a:solidFill>
                <a:prstClr val="black"/>
              </a:solidFill>
              <a:latin typeface="Times New Roman" panose="02020603050405020304" pitchFamily="18" charset="0"/>
              <a:ea typeface="Calibri" panose="020F050202020403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29" y="791008"/>
            <a:ext cx="5396280" cy="2894301"/>
          </a:xfrm>
          <a:prstGeom prst="rect">
            <a:avLst/>
          </a:prstGeom>
        </p:spPr>
      </p:pic>
    </p:spTree>
    <p:extLst>
      <p:ext uri="{BB962C8B-B14F-4D97-AF65-F5344CB8AC3E}">
        <p14:creationId xmlns:p14="http://schemas.microsoft.com/office/powerpoint/2010/main" val="40043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10" name="Freeform 9"/>
          <p:cNvSpPr/>
          <p:nvPr/>
        </p:nvSpPr>
        <p:spPr>
          <a:xfrm>
            <a:off x="390836" y="826574"/>
            <a:ext cx="9709128"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Phân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tích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ngữ</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liệu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mẫu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“CÂU CHUYỆN ĐỒNG PHỤC”</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Rectangle 11"/>
          <p:cNvSpPr/>
          <p:nvPr/>
        </p:nvSpPr>
        <p:spPr>
          <a:xfrm>
            <a:off x="1524000" y="1491009"/>
            <a:ext cx="8575964"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Người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đồng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tình</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hay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phản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đối</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hiện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tượng</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vấn</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sym typeface="Arial"/>
              </a:rPr>
              <a:t>đề</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a:t>
            </a:r>
            <a:r>
              <a:rPr kumimoji="0" lang="vi-VN"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955964" y="2201610"/>
            <a:ext cx="10044546" cy="954107"/>
          </a:xfrm>
          <a:prstGeom prst="rect">
            <a:avLst/>
          </a:prstGeom>
        </p:spPr>
        <p:txBody>
          <a:bodyPr wrap="square">
            <a:spAutoFit/>
          </a:bodyPr>
          <a:lstStyle/>
          <a:p>
            <a:pPr lvl="0" algn="just">
              <a:buClrTx/>
              <a:defRPr/>
            </a:pPr>
            <a:r>
              <a:rPr lang="en-US" sz="2800" b="1" i="1" kern="1200" dirty="0" err="1">
                <a:solidFill>
                  <a:prstClr val="black"/>
                </a:solidFill>
                <a:latin typeface="Times New Roman" panose="02020603050405020304" pitchFamily="18" charset="0"/>
                <a:ea typeface="Calibri" panose="020F0502020204030204" pitchFamily="34" charset="0"/>
              </a:rPr>
              <a:t>Thái</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b="1" i="1" kern="1200" dirty="0" err="1">
                <a:solidFill>
                  <a:prstClr val="black"/>
                </a:solidFill>
                <a:latin typeface="Times New Roman" panose="02020603050405020304" pitchFamily="18" charset="0"/>
                <a:ea typeface="Calibri" panose="020F0502020204030204" pitchFamily="34" charset="0"/>
              </a:rPr>
              <a:t>độ</a:t>
            </a:r>
            <a:r>
              <a:rPr lang="en-US" sz="2800" b="1" i="1"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quan</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điểm</a:t>
            </a:r>
            <a:r>
              <a:rPr lang="en-US" sz="2800" kern="1200" dirty="0">
                <a:solidFill>
                  <a:prstClr val="black"/>
                </a:solidFill>
                <a:latin typeface="Times New Roman" panose="02020603050405020304" pitchFamily="18" charset="0"/>
                <a:ea typeface="Calibri" panose="020F0502020204030204" pitchFamily="34" charset="0"/>
              </a:rPr>
              <a:t> </a:t>
            </a:r>
            <a:r>
              <a:rPr lang="en-US" sz="2800" kern="1200" dirty="0" err="1">
                <a:solidFill>
                  <a:prstClr val="black"/>
                </a:solidFill>
                <a:latin typeface="Times New Roman" panose="02020603050405020304" pitchFamily="18" charset="0"/>
                <a:ea typeface="Calibri" panose="020F0502020204030204" pitchFamily="34" charset="0"/>
              </a:rPr>
              <a:t>của</a:t>
            </a:r>
            <a:r>
              <a:rPr lang="en-US" sz="2800" kern="1200" dirty="0">
                <a:solidFill>
                  <a:prstClr val="black"/>
                </a:solidFill>
                <a:latin typeface="Times New Roman" panose="02020603050405020304" pitchFamily="18" charset="0"/>
                <a:ea typeface="Calibri" panose="020F0502020204030204" pitchFamily="34" charset="0"/>
              </a:rPr>
              <a:t> n</a:t>
            </a:r>
            <a:r>
              <a:rPr lang="vi-VN" sz="2800" kern="1200" dirty="0">
                <a:solidFill>
                  <a:prstClr val="black"/>
                </a:solidFill>
                <a:latin typeface="Times New Roman" panose="02020603050405020304" pitchFamily="18" charset="0"/>
                <a:ea typeface="Calibri" panose="020F0502020204030204" pitchFamily="34" charset="0"/>
              </a:rPr>
              <a:t>gười viết</a:t>
            </a:r>
            <a:r>
              <a:rPr lang="en-US" sz="2800" kern="1200" dirty="0">
                <a:solidFill>
                  <a:prstClr val="black"/>
                </a:solidFill>
                <a:latin typeface="Times New Roman" panose="02020603050405020304" pitchFamily="18" charset="0"/>
                <a:ea typeface="Calibri" panose="020F0502020204030204" pitchFamily="34" charset="0"/>
              </a:rPr>
              <a:t>: </a:t>
            </a:r>
            <a:r>
              <a:rPr lang="vi-VN" sz="2800" kern="1200" dirty="0">
                <a:solidFill>
                  <a:prstClr val="black"/>
                </a:solidFill>
                <a:latin typeface="Times New Roman" panose="02020603050405020304" pitchFamily="18" charset="0"/>
                <a:ea typeface="Calibri" panose="020F0502020204030204" pitchFamily="34" charset="0"/>
              </a:rPr>
              <a:t> đồng tình với quy định mặc đồng phục đối với học sinh.</a:t>
            </a:r>
            <a:endParaRPr lang="en-US" sz="2800" kern="1200" dirty="0">
              <a:solidFill>
                <a:prstClr val="black"/>
              </a:solidFill>
              <a:latin typeface="Times New Roman" panose="02020603050405020304" pitchFamily="18" charset="0"/>
              <a:ea typeface="Calibri" panose="020F0502020204030204" pitchFamily="34" charset="0"/>
            </a:endParaRPr>
          </a:p>
        </p:txBody>
      </p:sp>
      <p:sp>
        <p:nvSpPr>
          <p:cNvPr id="17" name="Rectangle 16"/>
          <p:cNvSpPr/>
          <p:nvPr/>
        </p:nvSpPr>
        <p:spPr>
          <a:xfrm>
            <a:off x="1524000" y="3343098"/>
            <a:ext cx="2840182" cy="1815882"/>
          </a:xfrm>
          <a:prstGeom prst="rect">
            <a:avLst/>
          </a:prstGeom>
          <a:solidFill>
            <a:schemeClr val="accent2">
              <a:lumMod val="75000"/>
            </a:schemeClr>
          </a:solidFill>
        </p:spPr>
        <p:txBody>
          <a:bodyPr wrap="square">
            <a:spAutoFit/>
          </a:bodyPr>
          <a:lstStyle/>
          <a:p>
            <a:pPr lvl="0" algn="just">
              <a:spcBef>
                <a:spcPts val="600"/>
              </a:spcBef>
              <a:spcAft>
                <a:spcPts val="600"/>
              </a:spcAft>
              <a:buClrTx/>
              <a:defRPr/>
            </a:pPr>
            <a:r>
              <a:rPr lang="vi-VN" sz="2800" b="1" i="1" kern="1200" dirty="0">
                <a:solidFill>
                  <a:schemeClr val="bg1"/>
                </a:solidFill>
                <a:latin typeface="Times New Roman" panose="02020603050405020304" pitchFamily="18" charset="0"/>
                <a:cs typeface="Times New Roman" panose="02020603050405020304" pitchFamily="18" charset="0"/>
              </a:rPr>
              <a:t>Ng</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ời viết </a:t>
            </a:r>
            <a:r>
              <a:rPr lang="en-US" sz="2800" b="1" i="1" kern="1200" dirty="0" err="1">
                <a:solidFill>
                  <a:schemeClr val="bg1"/>
                </a:solidFill>
                <a:latin typeface="Times New Roman" panose="02020603050405020304" pitchFamily="18" charset="0"/>
                <a:cs typeface="Times New Roman" panose="02020603050405020304" pitchFamily="18" charset="0"/>
              </a:rPr>
              <a:t>đư</a:t>
            </a:r>
            <a:r>
              <a:rPr lang="vi-VN" sz="2800" b="1" i="1" kern="1200" dirty="0">
                <a:solidFill>
                  <a:schemeClr val="bg1"/>
                </a:solidFill>
                <a:latin typeface="Times New Roman" panose="02020603050405020304" pitchFamily="18" charset="0"/>
                <a:cs typeface="Times New Roman" panose="02020603050405020304" pitchFamily="18" charset="0"/>
              </a:rPr>
              <a:t>a ra những lí lẽ gì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ể bàn về hiện t</a:t>
            </a:r>
            <a:r>
              <a:rPr lang="en-US" sz="2800" b="1" i="1" kern="1200" dirty="0">
                <a:solidFill>
                  <a:schemeClr val="bg1"/>
                </a:solidFill>
                <a:latin typeface="Times New Roman" panose="02020603050405020304" pitchFamily="18" charset="0"/>
                <a:cs typeface="Times New Roman" panose="02020603050405020304" pitchFamily="18" charset="0"/>
              </a:rPr>
              <a:t>ư</a:t>
            </a:r>
            <a:r>
              <a:rPr lang="vi-VN" sz="2800" b="1" i="1" kern="1200" dirty="0">
                <a:solidFill>
                  <a:schemeClr val="bg1"/>
                </a:solidFill>
                <a:latin typeface="Times New Roman" panose="02020603050405020304" pitchFamily="18" charset="0"/>
                <a:cs typeface="Times New Roman" panose="02020603050405020304" pitchFamily="18" charset="0"/>
              </a:rPr>
              <a:t>ợng (vấn </a:t>
            </a:r>
            <a:r>
              <a:rPr lang="en-US" sz="2800" b="1" i="1" kern="1200" dirty="0">
                <a:solidFill>
                  <a:schemeClr val="bg1"/>
                </a:solidFill>
                <a:latin typeface="Times New Roman" panose="02020603050405020304" pitchFamily="18" charset="0"/>
                <a:cs typeface="Times New Roman" panose="02020603050405020304" pitchFamily="18" charset="0"/>
              </a:rPr>
              <a:t>đ</a:t>
            </a:r>
            <a:r>
              <a:rPr lang="vi-VN" sz="2800" b="1" i="1" kern="1200" dirty="0">
                <a:solidFill>
                  <a:schemeClr val="bg1"/>
                </a:solidFill>
                <a:latin typeface="Times New Roman" panose="02020603050405020304" pitchFamily="18" charset="0"/>
                <a:cs typeface="Times New Roman" panose="02020603050405020304" pitchFamily="18" charset="0"/>
              </a:rPr>
              <a:t>ề)?</a:t>
            </a:r>
            <a:endParaRPr lang="en-US" sz="2800" b="1" i="1" kern="12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16581" y="3257664"/>
            <a:ext cx="6747163" cy="3108543"/>
          </a:xfrm>
          <a:prstGeom prst="rect">
            <a:avLst/>
          </a:prstGeom>
          <a:solidFill>
            <a:schemeClr val="bg1"/>
          </a:solidFill>
        </p:spPr>
        <p:txBody>
          <a:bodyPr wrap="square">
            <a:spAutoFit/>
          </a:bodyPr>
          <a:lstStyle/>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ra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vẻ</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đẹp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hòa</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góp</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tạo</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nên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bản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sắc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trường</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xóa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cảm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sự</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phân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biệt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giàu</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nghèo</a:t>
            </a:r>
            <a:r>
              <a:rPr lang="en-US" sz="2800" kern="1200" dirty="0">
                <a:solidFill>
                  <a:prstClr val="black"/>
                </a:solidFill>
                <a:latin typeface="Times New Roman" panose="02020603050405020304" pitchFamily="18" charset="0"/>
                <a:ea typeface="Times New Roman" panose="02020603050405020304" pitchFamily="18" charset="0"/>
              </a:rPr>
              <a:t>.</a:t>
            </a:r>
          </a:p>
          <a:p>
            <a:pPr marL="685800" lvl="0" indent="-457200" algn="just">
              <a:buClrTx/>
              <a:buFont typeface="Wingdings" panose="05000000000000000000" pitchFamily="2" charset="2"/>
              <a:buChar char="ü"/>
              <a:defRPr/>
            </a:pPr>
            <a:r>
              <a:rPr lang="en-US" sz="2800" kern="1200" dirty="0" err="1">
                <a:solidFill>
                  <a:prstClr val="black"/>
                </a:solidFill>
                <a:latin typeface="Times New Roman" panose="02020603050405020304" pitchFamily="18" charset="0"/>
                <a:ea typeface="Times New Roman" panose="02020603050405020304" pitchFamily="18" charset="0"/>
              </a:rPr>
              <a:t>Đồng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phục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không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làm</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mất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tính</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của</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từng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người</a:t>
            </a:r>
            <a:r>
              <a:rPr lang="en-US" sz="2800" kern="1200" dirty="0">
                <a:solidFill>
                  <a:prstClr val="black"/>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037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2" name="Rectangle 1"/>
          <p:cNvSpPr/>
          <p:nvPr/>
        </p:nvSpPr>
        <p:spPr>
          <a:xfrm>
            <a:off x="7263684" y="618185"/>
            <a:ext cx="3271234" cy="57697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sym typeface="Arial"/>
            </a:endParaRPr>
          </a:p>
        </p:txBody>
      </p:sp>
      <p:sp>
        <p:nvSpPr>
          <p:cNvPr id="5" name="Rectangle 4"/>
          <p:cNvSpPr/>
          <p:nvPr/>
        </p:nvSpPr>
        <p:spPr>
          <a:xfrm>
            <a:off x="7647107" y="1487876"/>
            <a:ext cx="2504388" cy="3785652"/>
          </a:xfrm>
          <a:prstGeom prst="rect">
            <a:avLst/>
          </a:prstGeom>
        </p:spPr>
        <p:txBody>
          <a:bodyPr wrap="square">
            <a:spAutoFit/>
          </a:bodyPr>
          <a:lstStyle/>
          <a:p>
            <a:pPr lvl="0" algn="ctr">
              <a:buClrTx/>
              <a:defRPr/>
            </a:pPr>
            <a:r>
              <a:rPr lang="en-US" sz="4000" kern="1200" dirty="0" err="1">
                <a:solidFill>
                  <a:srgbClr val="FF0000"/>
                </a:solidFill>
                <a:latin typeface="Times New Roman" panose="02020603050405020304" pitchFamily="18" charset="0"/>
                <a:ea typeface="Times New Roman" panose="02020603050405020304" pitchFamily="18" charset="0"/>
              </a:rPr>
              <a:t>Những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bằng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dẫn</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chứng</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nào</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được</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sử</a:t>
            </a:r>
            <a:r>
              <a:rPr lang="en-US" sz="4000" kern="1200" dirty="0">
                <a:solidFill>
                  <a:srgbClr val="FF0000"/>
                </a:solidFill>
                <a:latin typeface="Times New Roman" panose="02020603050405020304" pitchFamily="18" charset="0"/>
                <a:ea typeface="Times New Roman" panose="02020603050405020304" pitchFamily="18" charset="0"/>
              </a:rPr>
              <a:t> </a:t>
            </a:r>
            <a:r>
              <a:rPr lang="en-US" sz="4000" kern="1200" dirty="0" err="1">
                <a:solidFill>
                  <a:srgbClr val="FF0000"/>
                </a:solidFill>
                <a:latin typeface="Times New Roman" panose="02020603050405020304" pitchFamily="18" charset="0"/>
                <a:ea typeface="Times New Roman" panose="02020603050405020304" pitchFamily="18" charset="0"/>
              </a:rPr>
              <a:t>dụng</a:t>
            </a:r>
            <a:r>
              <a:rPr lang="en-US" sz="4000" kern="1200" dirty="0">
                <a:solidFill>
                  <a:srgbClr val="FF0000"/>
                </a:solidFill>
                <a:latin typeface="Times New Roman" panose="02020603050405020304" pitchFamily="18" charset="0"/>
                <a:ea typeface="Times New Roman" panose="02020603050405020304" pitchFamily="18" charset="0"/>
              </a:rPr>
              <a:t>?</a:t>
            </a:r>
            <a:endParaRPr lang="en-US" sz="4000" kern="1200" dirty="0">
              <a:solidFill>
                <a:srgbClr val="FF0000"/>
              </a:solidFill>
              <a:latin typeface="Calibri" panose="020F0502020204030204"/>
            </a:endParaRPr>
          </a:p>
        </p:txBody>
      </p:sp>
      <p:sp>
        <p:nvSpPr>
          <p:cNvPr id="11" name="Rectangle 10"/>
          <p:cNvSpPr/>
          <p:nvPr/>
        </p:nvSpPr>
        <p:spPr>
          <a:xfrm>
            <a:off x="967764" y="3098117"/>
            <a:ext cx="5500945" cy="3046988"/>
          </a:xfrm>
          <a:prstGeom prst="rect">
            <a:avLst/>
          </a:prstGeom>
        </p:spPr>
        <p:txBody>
          <a:bodyPr wrap="square">
            <a:spAutoFit/>
          </a:bodyPr>
          <a:lstStyle/>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tập</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trung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từ</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trên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nhìn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xuống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Ví</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dụ</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đồng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phục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mỗi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trường</a:t>
            </a:r>
            <a:endParaRPr lang="en-US" sz="3200" kern="1200" dirty="0">
              <a:solidFill>
                <a:prstClr val="black"/>
              </a:solidFill>
              <a:latin typeface="Times New Roman" panose="02020603050405020304" pitchFamily="18" charset="0"/>
              <a:ea typeface="Times New Roman" panose="02020603050405020304" pitchFamily="18" charset="0"/>
            </a:endParaRPr>
          </a:p>
          <a:p>
            <a:pPr marL="457200" lvl="0" indent="-457200" algn="just">
              <a:buClrTx/>
              <a:buFont typeface="Wingdings" panose="05000000000000000000" pitchFamily="2" charset="2"/>
              <a:buChar char="ü"/>
              <a:defRPr/>
            </a:pPr>
            <a:r>
              <a:rPr lang="en-US" sz="3200" kern="1200" dirty="0" err="1">
                <a:solidFill>
                  <a:prstClr val="black"/>
                </a:solidFill>
                <a:latin typeface="Times New Roman" panose="02020603050405020304" pitchFamily="18" charset="0"/>
                <a:ea typeface="Times New Roman" panose="02020603050405020304" pitchFamily="18" charset="0"/>
              </a:rPr>
              <a:t>Dẫn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chứng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hoàn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cảnh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của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bạn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lớp</a:t>
            </a:r>
            <a:endParaRPr lang="en-US" sz="3200" kern="1200" dirty="0">
              <a:solidFill>
                <a:prstClr val="black"/>
              </a:solidFill>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881" y="756730"/>
            <a:ext cx="4182709" cy="2243401"/>
          </a:xfrm>
          <a:prstGeom prst="rect">
            <a:avLst/>
          </a:prstGeom>
        </p:spPr>
      </p:pic>
    </p:spTree>
    <p:extLst>
      <p:ext uri="{BB962C8B-B14F-4D97-AF65-F5344CB8AC3E}">
        <p14:creationId xmlns:p14="http://schemas.microsoft.com/office/powerpoint/2010/main" val="34174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ircle(in)">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a:solidFill>
                  <a:prstClr val="black"/>
                </a:solidFill>
                <a:latin typeface="Times New Roman" panose="02020603050405020304" pitchFamily="18" charset="0"/>
                <a:ea typeface="MS Mincho"/>
              </a:rPr>
              <a:t>III. </a:t>
            </a:r>
            <a:r>
              <a:rPr lang="en-US" sz="3200" b="1" kern="1200" dirty="0" err="1">
                <a:solidFill>
                  <a:prstClr val="black"/>
                </a:solidFill>
                <a:latin typeface="Times New Roman" panose="02020603050405020304" pitchFamily="18" charset="0"/>
                <a:ea typeface="MS Mincho"/>
              </a:rPr>
              <a:t>Thực</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hành</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viết</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theo</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các</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5" name="Rectangle 4"/>
          <p:cNvSpPr/>
          <p:nvPr/>
        </p:nvSpPr>
        <p:spPr>
          <a:xfrm>
            <a:off x="1686377" y="2676010"/>
            <a:ext cx="3170242"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spcBef>
                <a:spcPts val="600"/>
              </a:spcBef>
              <a:spcAft>
                <a:spcPts val="600"/>
              </a:spcAft>
              <a:buClrTx/>
              <a:defRPr/>
            </a:pPr>
            <a:r>
              <a:rPr lang="en-US" sz="3200" kern="1200" dirty="0" err="1">
                <a:solidFill>
                  <a:srgbClr val="0D0D0D"/>
                </a:solidFill>
                <a:latin typeface="Times New Roman" panose="02020603050405020304" pitchFamily="18" charset="0"/>
                <a:cs typeface="Times New Roman" panose="02020603050405020304" pitchFamily="18" charset="0"/>
              </a:rPr>
              <a:t>Trước</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khi</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807231" y="3441737"/>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06595" y="3662478"/>
            <a:ext cx="2036621" cy="584775"/>
          </a:xfrm>
          <a:prstGeom prst="rect">
            <a:avLst/>
          </a:prstGeom>
        </p:spPr>
        <p:txBody>
          <a:bodyPr wrap="square">
            <a:spAutoFit/>
          </a:bodyPr>
          <a:lstStyle/>
          <a:p>
            <a:pPr lvl="0" algn="just">
              <a:spcBef>
                <a:spcPts val="600"/>
              </a:spcBef>
              <a:spcAft>
                <a:spcPts val="600"/>
              </a:spcAft>
              <a:buClrTx/>
              <a:defRPr/>
            </a:pPr>
            <a:r>
              <a:rPr lang="en-US" sz="3200" kern="1200" dirty="0" err="1">
                <a:solidFill>
                  <a:srgbClr val="0D0D0D"/>
                </a:solidFill>
                <a:latin typeface="Times New Roman" panose="02020603050405020304" pitchFamily="18" charset="0"/>
                <a:cs typeface="Times New Roman" panose="02020603050405020304" pitchFamily="18" charset="0"/>
              </a:rPr>
              <a:t>Viết</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bài</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86377" y="4705235"/>
            <a:ext cx="5161616" cy="584775"/>
          </a:xfrm>
          <a:prstGeom prst="rect">
            <a:avLst/>
          </a:prstGeom>
          <a:solidFill>
            <a:schemeClr val="bg1"/>
          </a:solidFill>
        </p:spPr>
        <p:txBody>
          <a:bodyPr wrap="square">
            <a:spAutoFit/>
          </a:bodyPr>
          <a:lstStyle/>
          <a:p>
            <a:pPr lvl="0" algn="just">
              <a:spcBef>
                <a:spcPts val="600"/>
              </a:spcBef>
              <a:spcAft>
                <a:spcPts val="600"/>
              </a:spcAft>
              <a:buClrTx/>
              <a:defRPr/>
            </a:pPr>
            <a:r>
              <a:rPr lang="en-US" sz="3200" kern="1200" dirty="0" err="1">
                <a:solidFill>
                  <a:srgbClr val="0D0D0D"/>
                </a:solidFill>
                <a:latin typeface="Times New Roman" panose="02020603050405020304" pitchFamily="18" charset="0"/>
                <a:cs typeface="Times New Roman" panose="02020603050405020304" pitchFamily="18" charset="0"/>
              </a:rPr>
              <a:t>Chỉnh</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sửa</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bài</a:t>
            </a:r>
            <a:r>
              <a:rPr lang="en-US" sz="3200" kern="1200" dirty="0">
                <a:solidFill>
                  <a:srgbClr val="0D0D0D"/>
                </a:solidFill>
                <a:latin typeface="Times New Roman" panose="02020603050405020304" pitchFamily="18" charset="0"/>
                <a:cs typeface="Times New Roman" panose="02020603050405020304" pitchFamily="18" charset="0"/>
              </a:rPr>
              <a:t> </a:t>
            </a:r>
            <a:r>
              <a:rPr lang="en-US" sz="3200" kern="1200" dirty="0" err="1">
                <a:solidFill>
                  <a:srgbClr val="0D0D0D"/>
                </a:solidFill>
                <a:latin typeface="Times New Roman" panose="02020603050405020304" pitchFamily="18" charset="0"/>
                <a:cs typeface="Times New Roman" panose="02020603050405020304" pitchFamily="18" charset="0"/>
              </a:rPr>
              <a:t>viết</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686377" y="1876122"/>
            <a:ext cx="4584122" cy="584775"/>
          </a:xfrm>
          <a:prstGeom prst="rect">
            <a:avLst/>
          </a:prstGeom>
          <a:solidFill>
            <a:schemeClr val="accent2">
              <a:lumMod val="50000"/>
            </a:schemeClr>
          </a:solidFill>
        </p:spPr>
        <p:txBody>
          <a:bodyPr wrap="square">
            <a:spAutoFit/>
          </a:bodyPr>
          <a:lstStyle/>
          <a:p>
            <a:pPr algn="ctr"/>
            <a:r>
              <a:rPr lang="en-US" sz="3200" b="1" i="1" dirty="0">
                <a:solidFill>
                  <a:schemeClr val="bg1"/>
                </a:solidFill>
                <a:latin typeface="+mj-lt"/>
              </a:rPr>
              <a:t>CÁC BƯỚC</a:t>
            </a:r>
            <a:endParaRPr lang="vi-VN" sz="3200" b="1" i="1" dirty="0">
              <a:solidFill>
                <a:schemeClr val="bg1"/>
              </a:solidFill>
              <a:latin typeface="+mj-lt"/>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18917" y1="23417" x2="18667" y2="27667"/>
                        <a14:backgroundMark x1="20333" y1="21833" x2="22750" y2="29083"/>
                        <a14:backgroundMark x1="15250" y1="26833" x2="21750" y2="31333"/>
                      </a14:backgroundRemoval>
                    </a14:imgEffect>
                  </a14:imgLayer>
                </a14:imgProps>
              </a:ext>
              <a:ext uri="{28A0092B-C50C-407E-A947-70E740481C1C}">
                <a14:useLocalDpi xmlns:a14="http://schemas.microsoft.com/office/drawing/2010/main" val="0"/>
              </a:ext>
            </a:extLst>
          </a:blip>
          <a:stretch>
            <a:fillRect/>
          </a:stretch>
        </p:blipFill>
        <p:spPr>
          <a:xfrm>
            <a:off x="6847993" y="1142978"/>
            <a:ext cx="5988369" cy="5988369"/>
          </a:xfrm>
          <a:prstGeom prst="rect">
            <a:avLst/>
          </a:prstGeom>
        </p:spPr>
      </p:pic>
      <p:cxnSp>
        <p:nvCxnSpPr>
          <p:cNvPr id="13" name="Straight Connector 12"/>
          <p:cNvCxnSpPr/>
          <p:nvPr/>
        </p:nvCxnSpPr>
        <p:spPr>
          <a:xfrm>
            <a:off x="1807231" y="4466973"/>
            <a:ext cx="3049388" cy="0"/>
          </a:xfrm>
          <a:prstGeom prst="line">
            <a:avLst/>
          </a:prstGeom>
          <a:ln w="28575">
            <a:solidFill>
              <a:schemeClr val="accent3">
                <a:lumMod val="75000"/>
              </a:schemeClr>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1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16" name="TextBox 15"/>
          <p:cNvSpPr txBox="1"/>
          <p:nvPr/>
        </p:nvSpPr>
        <p:spPr>
          <a:xfrm>
            <a:off x="1133332" y="805283"/>
            <a:ext cx="10310523" cy="584775"/>
          </a:xfrm>
          <a:prstGeom prst="rect">
            <a:avLst/>
          </a:prstGeom>
          <a:noFill/>
        </p:spPr>
        <p:txBody>
          <a:bodyPr wrap="square" rtlCol="0">
            <a:spAutoFit/>
          </a:bodyPr>
          <a:lstStyle/>
          <a:p>
            <a:pPr lvl="0">
              <a:buClrTx/>
              <a:defRPr/>
            </a:pPr>
            <a:r>
              <a:rPr lang="en-US" sz="3200" b="1" kern="1200" dirty="0">
                <a:solidFill>
                  <a:prstClr val="black"/>
                </a:solidFill>
                <a:latin typeface="Times New Roman" panose="02020603050405020304" pitchFamily="18" charset="0"/>
                <a:ea typeface="MS Mincho"/>
              </a:rPr>
              <a:t>III. </a:t>
            </a:r>
            <a:r>
              <a:rPr lang="en-US" sz="3200" b="1" kern="1200" dirty="0" err="1">
                <a:solidFill>
                  <a:prstClr val="black"/>
                </a:solidFill>
                <a:latin typeface="Times New Roman" panose="02020603050405020304" pitchFamily="18" charset="0"/>
                <a:ea typeface="MS Mincho"/>
              </a:rPr>
              <a:t>Thực</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hành</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viết</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theo</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các</a:t>
            </a:r>
            <a:r>
              <a:rPr lang="en-US" sz="3200" b="1" kern="1200" dirty="0">
                <a:solidFill>
                  <a:prstClr val="black"/>
                </a:solidFill>
                <a:latin typeface="Times New Roman" panose="02020603050405020304" pitchFamily="18" charset="0"/>
                <a:ea typeface="MS Mincho"/>
              </a:rPr>
              <a:t> </a:t>
            </a:r>
            <a:r>
              <a:rPr lang="en-US" sz="3200" b="1" kern="1200" dirty="0" err="1">
                <a:solidFill>
                  <a:prstClr val="black"/>
                </a:solidFill>
                <a:latin typeface="Times New Roman" panose="02020603050405020304" pitchFamily="18" charset="0"/>
                <a:ea typeface="MS Mincho"/>
              </a:rPr>
              <a:t>bước</a:t>
            </a:r>
            <a:endParaRPr lang="en-US" sz="3200" kern="1200" dirty="0">
              <a:solidFill>
                <a:prstClr val="black"/>
              </a:solidFill>
              <a:latin typeface="Times New Roman" panose="02020603050405020304" pitchFamily="18" charset="0"/>
              <a:ea typeface="Times New Roman" panose="02020603050405020304" pitchFamily="18" charset="0"/>
            </a:endParaRPr>
          </a:p>
        </p:txBody>
      </p:sp>
      <p:sp>
        <p:nvSpPr>
          <p:cNvPr id="17" name="Rectangle 16"/>
          <p:cNvSpPr/>
          <p:nvPr/>
        </p:nvSpPr>
        <p:spPr>
          <a:xfrm>
            <a:off x="3685308" y="1587990"/>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1. TRƯỚC</a:t>
            </a:r>
            <a:r>
              <a:rPr kumimoji="0" lang="en-US" sz="2800" b="1" i="1" u="none" strike="noStrike" kern="120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 KHI VIẾT</a:t>
            </a:r>
            <a:endPar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sp>
        <p:nvSpPr>
          <p:cNvPr id="2" name="Rectangle 1"/>
          <p:cNvSpPr/>
          <p:nvPr/>
        </p:nvSpPr>
        <p:spPr>
          <a:xfrm>
            <a:off x="1133331" y="2309142"/>
            <a:ext cx="10061141" cy="3108543"/>
          </a:xfrm>
          <a:prstGeom prst="rect">
            <a:avLst/>
          </a:prstGeom>
        </p:spPr>
        <p:txBody>
          <a:bodyPr wrap="square">
            <a:spAutoFit/>
          </a:bodyPr>
          <a:lstStyle/>
          <a:p>
            <a:pPr lvl="0" algn="just">
              <a:buClrTx/>
              <a:defRPr/>
            </a:pPr>
            <a:r>
              <a:rPr lang="vi-VN" sz="2800" b="1" i="1" kern="1200" dirty="0">
                <a:solidFill>
                  <a:srgbClr val="FF0000"/>
                </a:solidFill>
                <a:latin typeface="Times New Roman" panose="02020603050405020304" pitchFamily="18" charset="0"/>
                <a:ea typeface="Times New Roman" panose="02020603050405020304" pitchFamily="18" charset="0"/>
              </a:rPr>
              <a:t>a. </a:t>
            </a:r>
            <a:r>
              <a:rPr lang="en-US" sz="2800" b="1" i="1" kern="1200" dirty="0" err="1">
                <a:solidFill>
                  <a:srgbClr val="FF0000"/>
                </a:solidFill>
                <a:latin typeface="Times New Roman" panose="02020603050405020304" pitchFamily="18" charset="0"/>
                <a:ea typeface="Times New Roman" panose="02020603050405020304" pitchFamily="18" charset="0"/>
              </a:rPr>
              <a:t>Lựa</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chọn</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đề</a:t>
            </a:r>
            <a:r>
              <a:rPr lang="en-US" sz="2800" b="1" i="1" kern="1200" dirty="0">
                <a:solidFill>
                  <a:srgbClr val="FF0000"/>
                </a:solidFill>
                <a:latin typeface="Times New Roman" panose="02020603050405020304" pitchFamily="18" charset="0"/>
                <a:ea typeface="Times New Roman" panose="02020603050405020304" pitchFamily="18" charset="0"/>
              </a:rPr>
              <a:t> </a:t>
            </a:r>
            <a:r>
              <a:rPr lang="en-US" sz="2800" b="1" i="1" kern="1200" dirty="0" err="1">
                <a:solidFill>
                  <a:srgbClr val="FF0000"/>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Hiện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tượng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vấn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cần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bàn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là</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gì</a:t>
            </a:r>
            <a:r>
              <a:rPr lang="en-US" sz="2800" kern="1200" dirty="0">
                <a:solidFill>
                  <a:prstClr val="black"/>
                </a:solidFill>
                <a:latin typeface="Times New Roman" panose="02020603050405020304" pitchFamily="18" charset="0"/>
                <a:ea typeface="Times New Roman" panose="02020603050405020304" pitchFamily="18" charset="0"/>
              </a:rPr>
              <a:t>?</a:t>
            </a:r>
          </a:p>
          <a:p>
            <a:pPr lvl="0" algn="just">
              <a:buClrTx/>
              <a:defRPr/>
            </a:pPr>
            <a:r>
              <a:rPr lang="en-US" sz="2800" kern="1200" dirty="0" err="1">
                <a:solidFill>
                  <a:prstClr val="black"/>
                </a:solidFill>
                <a:latin typeface="Times New Roman" panose="02020603050405020304" pitchFamily="18" charset="0"/>
                <a:ea typeface="Times New Roman" panose="02020603050405020304" pitchFamily="18" charset="0"/>
              </a:rPr>
              <a:t>Chọn</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một</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trong</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các</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đề</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tài</a:t>
            </a:r>
            <a:r>
              <a:rPr lang="en-US" sz="2800" kern="1200" dirty="0">
                <a:solidFill>
                  <a:prstClr val="black"/>
                </a:solidFill>
                <a:latin typeface="Times New Roman" panose="02020603050405020304" pitchFamily="18" charset="0"/>
                <a:ea typeface="Times New Roman" panose="02020603050405020304" pitchFamily="18" charset="0"/>
              </a:rPr>
              <a:t> </a:t>
            </a:r>
            <a:r>
              <a:rPr lang="en-US" sz="2800" kern="1200" dirty="0" err="1">
                <a:solidFill>
                  <a:prstClr val="black"/>
                </a:solidFill>
                <a:latin typeface="Times New Roman" panose="02020603050405020304" pitchFamily="18" charset="0"/>
                <a:ea typeface="Times New Roman" panose="02020603050405020304" pitchFamily="18" charset="0"/>
              </a:rPr>
              <a:t>sau</a:t>
            </a:r>
            <a:r>
              <a:rPr lang="en-US" sz="2800" kern="1200" dirty="0">
                <a:solidFill>
                  <a:prstClr val="black"/>
                </a:solidFill>
                <a:latin typeface="Times New Roman" panose="02020603050405020304" pitchFamily="18" charset="0"/>
                <a:ea typeface="Times New Roman" panose="02020603050405020304" pitchFamily="18" charset="0"/>
              </a:rPr>
              <a:t>: </a:t>
            </a: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8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995821" y="921552"/>
            <a:ext cx="10404402"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666216305"/>
              </p:ext>
            </p:extLst>
          </p:nvPr>
        </p:nvGraphicFramePr>
        <p:xfrm>
          <a:off x="995821" y="2273804"/>
          <a:ext cx="10310522" cy="3691892"/>
        </p:xfrm>
        <a:graphic>
          <a:graphicData uri="http://schemas.openxmlformats.org/drawingml/2006/table">
            <a:tbl>
              <a:tblPr>
                <a:tableStyleId>{5C22544A-7EE6-4342-B048-85BDC9FD1C3A}</a:tableStyleId>
              </a:tblPr>
              <a:tblGrid>
                <a:gridCol w="4839424">
                  <a:extLst>
                    <a:ext uri="{9D8B030D-6E8A-4147-A177-3AD203B41FA5}">
                      <a16:colId xmlns:a16="http://schemas.microsoft.com/office/drawing/2014/main" val="20000"/>
                    </a:ext>
                  </a:extLst>
                </a:gridCol>
                <a:gridCol w="5471098">
                  <a:extLst>
                    <a:ext uri="{9D8B030D-6E8A-4147-A177-3AD203B41FA5}">
                      <a16:colId xmlns:a16="http://schemas.microsoft.com/office/drawing/2014/main" val="20001"/>
                    </a:ext>
                  </a:extLst>
                </a:gridCol>
              </a:tblGrid>
              <a:tr h="777240">
                <a:tc>
                  <a:txBody>
                    <a:bodyPr/>
                    <a:lstStyle/>
                    <a:p>
                      <a:pPr indent="254000">
                        <a:lnSpc>
                          <a:spcPct val="122000"/>
                        </a:lnSpc>
                        <a:spcAft>
                          <a:spcPts val="0"/>
                        </a:spcAft>
                      </a:pPr>
                      <a:r>
                        <a:rPr lang="vi-VN" sz="2600" dirty="0">
                          <a:solidFill>
                            <a:schemeClr val="bg1"/>
                          </a:solidFill>
                          <a:effectLst/>
                          <a:latin typeface="+mj-lt"/>
                        </a:rPr>
                        <a:t>Hiện tượng (vấn đề) gì được nêu để bàn luận?</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0"/>
                  </a:ext>
                </a:extLst>
              </a:tr>
              <a:tr h="770890">
                <a:tc>
                  <a:txBody>
                    <a:bodyPr/>
                    <a:lstStyle/>
                    <a:p>
                      <a:pPr indent="254000">
                        <a:lnSpc>
                          <a:spcPct val="122000"/>
                        </a:lnSpc>
                        <a:spcAft>
                          <a:spcPts val="0"/>
                        </a:spcAft>
                      </a:pPr>
                      <a:r>
                        <a:rPr lang="vi-VN" sz="2600">
                          <a:solidFill>
                            <a:schemeClr val="bg1"/>
                          </a:solidFill>
                          <a:effectLst/>
                          <a:latin typeface="+mj-lt"/>
                        </a:rPr>
                        <a:t>Ý kiến của bản thân về hiện tượng (vấn để) như thế nào?</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1"/>
                  </a:ext>
                </a:extLst>
              </a:tr>
              <a:tr h="838200">
                <a:tc>
                  <a:txBody>
                    <a:bodyPr/>
                    <a:lstStyle/>
                    <a:p>
                      <a:pPr indent="254000">
                        <a:lnSpc>
                          <a:spcPct val="122000"/>
                        </a:lnSpc>
                        <a:spcAft>
                          <a:spcPts val="0"/>
                        </a:spcAft>
                      </a:pPr>
                      <a:r>
                        <a:rPr lang="vi-VN" sz="2600">
                          <a:solidFill>
                            <a:schemeClr val="bg1"/>
                          </a:solidFill>
                          <a:effectLst/>
                          <a:latin typeface="+mj-lt"/>
                        </a:rPr>
                        <a:t>Cần đưa ra những lí lẽ gì để bàn về hiện tượng (vấn đề)?</a:t>
                      </a:r>
                      <a:endParaRPr lang="en-US" sz="260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a:effectLst/>
                          <a:latin typeface="+mj-lt"/>
                        </a:rPr>
                        <a:t> </a:t>
                      </a:r>
                      <a:endParaRPr lang="en-US" sz="240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2"/>
                  </a:ext>
                </a:extLst>
              </a:tr>
              <a:tr h="847090">
                <a:tc>
                  <a:txBody>
                    <a:bodyPr/>
                    <a:lstStyle/>
                    <a:p>
                      <a:pPr indent="254000">
                        <a:lnSpc>
                          <a:spcPct val="122000"/>
                        </a:lnSpc>
                        <a:spcAft>
                          <a:spcPts val="0"/>
                        </a:spcAft>
                      </a:pPr>
                      <a:r>
                        <a:rPr lang="vi-VN" sz="2600" dirty="0">
                          <a:solidFill>
                            <a:schemeClr val="bg1"/>
                          </a:solidFill>
                          <a:effectLst/>
                          <a:latin typeface="+mj-lt"/>
                        </a:rPr>
                        <a:t>Cần nêu những bằng chứng nào để làm sáng tỏ hiện tượng (vấn đề)?</a:t>
                      </a:r>
                      <a:endParaRPr lang="en-US" sz="2600" dirty="0">
                        <a:solidFill>
                          <a:schemeClr val="bg1"/>
                        </a:solidFill>
                        <a:effectLst/>
                        <a:latin typeface="+mj-lt"/>
                        <a:ea typeface="Times New Roman" panose="02020603050405020304" pitchFamily="18" charset="0"/>
                      </a:endParaRPr>
                    </a:p>
                  </a:txBody>
                  <a:tcPr marL="6350" marR="6350" marT="0" marB="0" anchor="ctr">
                    <a:solidFill>
                      <a:schemeClr val="accent2">
                        <a:lumMod val="75000"/>
                      </a:schemeClr>
                    </a:solidFill>
                  </a:tcPr>
                </a:tc>
                <a:tc>
                  <a:txBody>
                    <a:bodyPr/>
                    <a:lstStyle/>
                    <a:p>
                      <a:pPr>
                        <a:spcAft>
                          <a:spcPts val="0"/>
                        </a:spcAft>
                      </a:pPr>
                      <a:r>
                        <a:rPr lang="vi-VN" sz="2400" dirty="0">
                          <a:effectLst/>
                          <a:latin typeface="+mj-lt"/>
                        </a:rPr>
                        <a:t> </a:t>
                      </a:r>
                      <a:endParaRPr lang="en-US" sz="2400" dirty="0">
                        <a:solidFill>
                          <a:srgbClr val="000000"/>
                        </a:solidFill>
                        <a:effectLst/>
                        <a:latin typeface="+mj-lt"/>
                        <a:ea typeface="Courier New" panose="02070309020205020404" pitchFamily="49" charset="0"/>
                      </a:endParaRPr>
                    </a:p>
                  </a:txBody>
                  <a:tcPr marL="6350" marR="6350" marT="0" marB="0"/>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a:stretch>
            <a:fillRect/>
          </a:stretch>
        </p:blipFill>
        <p:spPr>
          <a:xfrm>
            <a:off x="3542182" y="1027470"/>
            <a:ext cx="4261473" cy="1609483"/>
          </a:xfrm>
          <a:prstGeom prst="rect">
            <a:avLst/>
          </a:prstGeom>
        </p:spPr>
      </p:pic>
    </p:spTree>
    <p:extLst>
      <p:ext uri="{BB962C8B-B14F-4D97-AF65-F5344CB8AC3E}">
        <p14:creationId xmlns:p14="http://schemas.microsoft.com/office/powerpoint/2010/main" val="1676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 name="Rectangle 4"/>
          <p:cNvSpPr/>
          <p:nvPr/>
        </p:nvSpPr>
        <p:spPr>
          <a:xfrm>
            <a:off x="728639" y="1154431"/>
            <a:ext cx="10858500" cy="4539704"/>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Mở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Giới thiệu hiện t</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mn-ea"/>
                <a:cs typeface="Times New Roman" panose="02020603050405020304" pitchFamily="18" charset="0"/>
              </a:rPr>
              <a:t>ượ</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ng (vấn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ề) cần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Thân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Ð</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 ra ý kiến bàn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1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2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Ý 3 (lí lẽ, bằng chứng)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a:t>
            </a:r>
            <a:r>
              <a:rPr kumimoji="0" lang="vi-VN" sz="2800" b="1" i="1" u="sng"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Kết bài</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 Khẳng </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đ</a:t>
            </a:r>
            <a:r>
              <a:rPr kumimoji="0" lang="vi-VN" sz="2800" b="0" i="0" u="none" strike="noStrike" kern="1200" cap="none" spc="0" normalizeH="0" baseline="0" noProof="0" dirty="0">
                <a:ln>
                  <a:noFill/>
                </a:ln>
                <a:solidFill>
                  <a:srgbClr val="0D0D0D"/>
                </a:solidFill>
                <a:effectLst/>
                <a:uLnTx/>
                <a:uFillTx/>
                <a:latin typeface="Times New Roman" panose="02020603050405020304" pitchFamily="18" charset="0"/>
                <a:ea typeface="+mn-ea"/>
                <a:cs typeface="Times New Roman" panose="02020603050405020304" pitchFamily="18" charset="0"/>
              </a:rPr>
              <a:t>ịnh lại</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kiến của bản 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5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30717" y="1014784"/>
            <a:ext cx="4128655"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2.</a:t>
            </a:r>
            <a:r>
              <a:rPr kumimoji="0" lang="en-US" sz="2800" b="1" i="1" u="none" strike="noStrike" kern="1200" cap="none" spc="0" normalizeH="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VIẾT</a:t>
            </a:r>
            <a:r>
              <a:rPr kumimoji="0" lang="en-US" sz="2800" b="1" i="1" u="none" strike="noStrike" kern="1200" cap="none" spc="0" normalizeH="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BÀI</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4" name="Rectangle 13"/>
          <p:cNvSpPr/>
          <p:nvPr/>
        </p:nvSpPr>
        <p:spPr>
          <a:xfrm>
            <a:off x="859343" y="1783664"/>
            <a:ext cx="10858500" cy="4031873"/>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Chú</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p>
          <a:p>
            <a:pPr marR="0" lvl="0" algn="l" defTabSz="914400" rtl="0" eaLnBrk="1" fontAlgn="auto" latinLnBrk="0" hangingPunct="1">
              <a:lnSpc>
                <a:spcPct val="100000"/>
              </a:lnSpc>
              <a:spcBef>
                <a:spcPts val="0"/>
              </a:spcBef>
              <a:spcAft>
                <a:spcPts val="0"/>
              </a:spcAft>
              <a:buClrTx/>
              <a:buSzTx/>
              <a:tabLst/>
              <a:defRPr/>
            </a:pP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rõ</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phù</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Effect transition="in" filter="fade">
                                      <p:cBhvr>
                                        <p:cTn id="49" dur="1000"/>
                                        <p:tgtEl>
                                          <p:spTgt spid="14">
                                            <p:txEl>
                                              <p:pRg st="6" end="6"/>
                                            </p:txEl>
                                          </p:spTgt>
                                        </p:tgtEl>
                                      </p:cBhvr>
                                    </p:animEffect>
                                    <p:anim calcmode="lin" valueType="num">
                                      <p:cBhvr>
                                        <p:cTn id="50"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21123" y="823715"/>
            <a:ext cx="4347432" cy="52322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 typeface="Arial"/>
              <a:buNone/>
              <a:tabLst/>
              <a:defRPr/>
            </a:pPr>
            <a:r>
              <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3.CHỈNH</a:t>
            </a:r>
            <a:r>
              <a:rPr kumimoji="0" lang="en-US" sz="2800" b="1" i="1" u="none" strike="noStrike" kern="1200" cap="none" spc="0" normalizeH="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SỬA BÀI VIẾT</a:t>
            </a:r>
            <a:endParaRPr kumimoji="0" lang="en-US" sz="28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940032920"/>
              </p:ext>
            </p:extLst>
          </p:nvPr>
        </p:nvGraphicFramePr>
        <p:xfrm>
          <a:off x="338319" y="2309142"/>
          <a:ext cx="11533237" cy="4087830"/>
        </p:xfrm>
        <a:graphic>
          <a:graphicData uri="http://schemas.openxmlformats.org/drawingml/2006/table">
            <a:tbl>
              <a:tblPr/>
              <a:tblGrid>
                <a:gridCol w="7454553">
                  <a:extLst>
                    <a:ext uri="{9D8B030D-6E8A-4147-A177-3AD203B41FA5}">
                      <a16:colId xmlns:a16="http://schemas.microsoft.com/office/drawing/2014/main" val="605632575"/>
                    </a:ext>
                  </a:extLst>
                </a:gridCol>
                <a:gridCol w="1624083">
                  <a:extLst>
                    <a:ext uri="{9D8B030D-6E8A-4147-A177-3AD203B41FA5}">
                      <a16:colId xmlns:a16="http://schemas.microsoft.com/office/drawing/2014/main" val="3288900974"/>
                    </a:ext>
                  </a:extLst>
                </a:gridCol>
                <a:gridCol w="2454601">
                  <a:extLst>
                    <a:ext uri="{9D8B030D-6E8A-4147-A177-3AD203B41FA5}">
                      <a16:colId xmlns:a16="http://schemas.microsoft.com/office/drawing/2014/main" val="1729881865"/>
                    </a:ext>
                  </a:extLst>
                </a:gridCol>
              </a:tblGrid>
              <a:tr h="554182">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Yêu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cầu</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1000"/>
                        </a:spcAft>
                      </a:pPr>
                      <a:r>
                        <a:rPr lang="en-US" sz="2400" b="1" dirty="0" err="1">
                          <a:solidFill>
                            <a:schemeClr val="bg1"/>
                          </a:solidFill>
                          <a:effectLst/>
                          <a:latin typeface="Times New Roman" panose="02020603050405020304" pitchFamily="18" charset="0"/>
                          <a:ea typeface="Times New Roman" panose="02020603050405020304" pitchFamily="18" charset="0"/>
                        </a:rPr>
                        <a:t>Không</a:t>
                      </a:r>
                      <a:r>
                        <a:rPr lang="en-US" sz="2400" b="1" baseline="0" dirty="0">
                          <a:solidFill>
                            <a:schemeClr val="bg1"/>
                          </a:solidFill>
                          <a:effectLst/>
                          <a:latin typeface="Times New Roman" panose="02020603050405020304" pitchFamily="18" charset="0"/>
                          <a:ea typeface="Times New Roman" panose="02020603050405020304" pitchFamily="18" charset="0"/>
                        </a:rPr>
                        <a:t> </a:t>
                      </a:r>
                      <a:r>
                        <a:rPr lang="en-US" sz="2400" b="1" baseline="0" dirty="0" err="1">
                          <a:solidFill>
                            <a:schemeClr val="bg1"/>
                          </a:solidFill>
                          <a:effectLst/>
                          <a:latin typeface="Times New Roman" panose="02020603050405020304" pitchFamily="18" charset="0"/>
                          <a:ea typeface="Times New Roman" panose="02020603050405020304" pitchFamily="18" charset="0"/>
                        </a:rPr>
                        <a:t>đạt</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576438587"/>
                  </a:ext>
                </a:extLst>
              </a:tr>
              <a:tr h="2952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430367"/>
                  </a:ext>
                </a:extLst>
              </a:tr>
              <a:tr h="4349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7167367"/>
                  </a:ext>
                </a:extLst>
              </a:tr>
              <a:tr h="33337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4646491"/>
                  </a:ext>
                </a:extLst>
              </a:tr>
              <a:tr h="274955">
                <a:tc>
                  <a:txBody>
                    <a:bodyPr/>
                    <a:lstStyle/>
                    <a:p>
                      <a:pPr>
                        <a:lnSpc>
                          <a:spcPct val="150000"/>
                        </a:lnSpc>
                        <a:spcAft>
                          <a:spcPts val="1000"/>
                        </a:spcAft>
                      </a:pPr>
                      <a:r>
                        <a:rPr lang="en-US" sz="2800" dirty="0" err="1">
                          <a:effectLst/>
                          <a:latin typeface="Times New Roman" panose="02020603050405020304" pitchFamily="18" charset="0"/>
                          <a:ea typeface="Times New Roman" panose="02020603050405020304" pitchFamily="18" charset="0"/>
                        </a:rPr>
                        <a:t>Ðảm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100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6108161"/>
                  </a:ext>
                </a:extLst>
              </a:tr>
            </a:tbl>
          </a:graphicData>
        </a:graphic>
      </p:graphicFrame>
      <p:pic>
        <p:nvPicPr>
          <p:cNvPr id="6" name="Picture 5"/>
          <p:cNvPicPr>
            <a:picLocks noChangeAspect="1"/>
          </p:cNvPicPr>
          <p:nvPr/>
        </p:nvPicPr>
        <p:blipFill>
          <a:blip r:embed="rId3"/>
          <a:stretch>
            <a:fillRect/>
          </a:stretch>
        </p:blipFill>
        <p:spPr>
          <a:xfrm>
            <a:off x="92129" y="1220826"/>
            <a:ext cx="5602710" cy="1304657"/>
          </a:xfrm>
          <a:prstGeom prst="rect">
            <a:avLst/>
          </a:prstGeom>
        </p:spPr>
      </p:pic>
    </p:spTree>
    <p:extLst>
      <p:ext uri="{BB962C8B-B14F-4D97-AF65-F5344CB8AC3E}">
        <p14:creationId xmlns:p14="http://schemas.microsoft.com/office/powerpoint/2010/main" val="39151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 y="1"/>
            <a:ext cx="12166701" cy="6857999"/>
          </a:xfrm>
          <a:prstGeom prst="rect">
            <a:avLst/>
          </a:prstGeom>
        </p:spPr>
      </p:pic>
    </p:spTree>
    <p:extLst>
      <p:ext uri="{BB962C8B-B14F-4D97-AF65-F5344CB8AC3E}">
        <p14:creationId xmlns:p14="http://schemas.microsoft.com/office/powerpoint/2010/main" val="1530910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331" y="1572721"/>
            <a:ext cx="9922595" cy="4077526"/>
          </a:xfrm>
          <a:prstGeom prst="rect">
            <a:avLst/>
          </a:prstGeom>
        </p:spPr>
        <p:txBody>
          <a:bodyPr wrap="square">
            <a:spAutoFit/>
          </a:bodyPr>
          <a:lstStyle/>
          <a:p>
            <a:pPr lvl="0" algn="just">
              <a:lnSpc>
                <a:spcPct val="150000"/>
              </a:lnSpc>
              <a:buClrTx/>
              <a:defRPr/>
            </a:pPr>
            <a:r>
              <a:rPr lang="en-US" sz="3600" b="1" i="1" kern="1200" dirty="0" err="1">
                <a:solidFill>
                  <a:srgbClr val="FF0000"/>
                </a:solidFill>
                <a:latin typeface="Times New Roman" panose="02020603050405020304" pitchFamily="18" charset="0"/>
                <a:ea typeface="Times New Roman" panose="02020603050405020304" pitchFamily="18" charset="0"/>
              </a:rPr>
              <a:t>Chọn</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một</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trong</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các</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đề</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tài</a:t>
            </a:r>
            <a:r>
              <a:rPr lang="en-US" sz="3600" b="1" i="1" kern="1200" dirty="0">
                <a:solidFill>
                  <a:srgbClr val="FF0000"/>
                </a:solidFill>
                <a:latin typeface="Times New Roman" panose="02020603050405020304" pitchFamily="18" charset="0"/>
                <a:ea typeface="Times New Roman" panose="02020603050405020304" pitchFamily="18" charset="0"/>
              </a:rPr>
              <a:t> </a:t>
            </a:r>
            <a:r>
              <a:rPr lang="en-US" sz="3600" b="1" i="1" kern="1200" dirty="0" err="1">
                <a:solidFill>
                  <a:srgbClr val="FF0000"/>
                </a:solidFill>
                <a:latin typeface="Times New Roman" panose="02020603050405020304" pitchFamily="18" charset="0"/>
                <a:ea typeface="Times New Roman" panose="02020603050405020304" pitchFamily="18" charset="0"/>
              </a:rPr>
              <a:t>sau</a:t>
            </a:r>
            <a:r>
              <a:rPr lang="en-US" sz="3600" b="1" i="1" kern="1200" dirty="0">
                <a:solidFill>
                  <a:srgbClr val="FF0000"/>
                </a:solidFill>
                <a:latin typeface="Times New Roman" panose="02020603050405020304" pitchFamily="18" charset="0"/>
                <a:ea typeface="Times New Roman" panose="02020603050405020304" pitchFamily="18" charset="0"/>
              </a:rPr>
              <a:t>: </a:t>
            </a: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và</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muốn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được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khác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tôn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trọng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Thái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độ</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đối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với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khuyết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tật</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Noi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gương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những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người</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thành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công</a:t>
            </a:r>
            <a:r>
              <a:rPr lang="en-US" sz="2800" i="1" kern="1200" dirty="0">
                <a:solidFill>
                  <a:prstClr val="black"/>
                </a:solidFill>
                <a:latin typeface="Times New Roman" panose="02020603050405020304" pitchFamily="18" charset="0"/>
                <a:ea typeface="Times New Roman" panose="02020603050405020304" pitchFamily="18" charset="0"/>
              </a:rPr>
              <a:t> </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Đánh</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giá</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khả</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năng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của</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bản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thân</a:t>
            </a:r>
            <a:endParaRPr lang="en-US" sz="2800" kern="1200" dirty="0">
              <a:solidFill>
                <a:prstClr val="black"/>
              </a:solidFill>
              <a:latin typeface="Times New Roman" panose="02020603050405020304" pitchFamily="18" charset="0"/>
              <a:ea typeface="Times New Roman" panose="02020603050405020304" pitchFamily="18" charset="0"/>
            </a:endParaRPr>
          </a:p>
          <a:p>
            <a:pPr lvl="0" algn="just">
              <a:lnSpc>
                <a:spcPct val="150000"/>
              </a:lnSpc>
              <a:buClrTx/>
              <a:defRPr/>
            </a:pP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tượng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bắt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nạt</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trong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trường</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học</a:t>
            </a:r>
            <a:r>
              <a:rPr lang="en-US" sz="2800" i="1" kern="1200" dirty="0">
                <a:solidFill>
                  <a:prstClr val="black"/>
                </a:solidFill>
                <a:latin typeface="Times New Roman" panose="02020603050405020304" pitchFamily="18" charset="0"/>
                <a:ea typeface="Times New Roman" panose="02020603050405020304" pitchFamily="18" charset="0"/>
              </a:rPr>
              <a:t> </a:t>
            </a:r>
            <a:r>
              <a:rPr lang="en-US" sz="2800" i="1" kern="1200" dirty="0" err="1">
                <a:solidFill>
                  <a:prstClr val="black"/>
                </a:solidFill>
                <a:latin typeface="Times New Roman" panose="02020603050405020304" pitchFamily="18" charset="0"/>
                <a:ea typeface="Times New Roman" panose="02020603050405020304" pitchFamily="18" charset="0"/>
              </a:rPr>
              <a:t>hiện</a:t>
            </a:r>
            <a:r>
              <a:rPr lang="en-US" sz="2800" i="1" kern="1200" dirty="0">
                <a:solidFill>
                  <a:prstClr val="black"/>
                </a:solidFill>
                <a:latin typeface="Times New Roman" panose="02020603050405020304" pitchFamily="18" charset="0"/>
                <a:ea typeface="Times New Roman" panose="02020603050405020304" pitchFamily="18" charset="0"/>
              </a:rPr>
              <a:t> nay.</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133332" y="805283"/>
            <a:ext cx="10310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Arial"/>
                <a:sym typeface="Arial"/>
              </a:rPr>
              <a:t>Luyện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S Mincho"/>
                <a:cs typeface="Arial"/>
                <a:sym typeface="Arial"/>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S Mincho"/>
                <a:cs typeface="Arial"/>
                <a:sym typeface="Arial"/>
              </a:rPr>
              <a:t>tập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6" name="Picture 5">
            <a:extLst>
              <a:ext uri="{FF2B5EF4-FFF2-40B4-BE49-F238E27FC236}">
                <a16:creationId xmlns:a16="http://schemas.microsoft.com/office/drawing/2014/main" id="{EE362FFE-9C3A-4D69-9A6F-1315F67776EA}"/>
              </a:ext>
            </a:extLst>
          </p:cNvPr>
          <p:cNvPicPr>
            <a:picLocks noChangeAspect="1"/>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6412404" y="3136655"/>
            <a:ext cx="722687" cy="578149"/>
          </a:xfrm>
          <a:prstGeom prst="rect">
            <a:avLst/>
          </a:prstGeom>
        </p:spPr>
      </p:pic>
    </p:spTree>
    <p:extLst>
      <p:ext uri="{BB962C8B-B14F-4D97-AF65-F5344CB8AC3E}">
        <p14:creationId xmlns:p14="http://schemas.microsoft.com/office/powerpoint/2010/main" val="9460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190" y="590180"/>
            <a:ext cx="4461164" cy="58515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3" y="590180"/>
            <a:ext cx="4381500" cy="29337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 y="3592120"/>
            <a:ext cx="4374423" cy="284962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666" y="590180"/>
            <a:ext cx="3484285" cy="5851564"/>
          </a:xfrm>
          <a:prstGeom prst="rect">
            <a:avLst/>
          </a:prstGeom>
        </p:spPr>
      </p:pic>
      <p:sp>
        <p:nvSpPr>
          <p:cNvPr id="8" name="Rectangle 7"/>
          <p:cNvSpPr/>
          <p:nvPr/>
        </p:nvSpPr>
        <p:spPr>
          <a:xfrm>
            <a:off x="1729954" y="2938892"/>
            <a:ext cx="8009116" cy="82375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just">
              <a:lnSpc>
                <a:spcPct val="150000"/>
              </a:lnSpc>
              <a:buClrTx/>
              <a:defRPr/>
            </a:pPr>
            <a:r>
              <a:rPr lang="en-US" sz="3600" i="1" kern="1200" dirty="0">
                <a:solidFill>
                  <a:srgbClr val="FF0000"/>
                </a:solidFill>
                <a:latin typeface="Times New Roman" panose="02020603050405020304" pitchFamily="18" charset="0"/>
                <a:ea typeface="Times New Roman" panose="02020603050405020304" pitchFamily="18" charset="0"/>
              </a:rPr>
              <a:t>NHỮNG MẢNH ĐỜI KHÔNG MAY MẮN</a:t>
            </a:r>
            <a:endParaRPr lang="en-US" sz="36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55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736" y="1084836"/>
            <a:ext cx="10858500" cy="5262979"/>
          </a:xfrm>
          <a:prstGeom prst="rect">
            <a:avLst/>
          </a:prstGeom>
          <a:solidFill>
            <a:schemeClr val="bg1"/>
          </a:solidFill>
        </p:spPr>
        <p:txBody>
          <a:bodyPr>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hiểu</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đối</a:t>
            </a:r>
            <a:r>
              <a:rPr kumimoji="0" lang="en-US" sz="2800" b="0"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ý</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trải</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qua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sz="2800" kern="1200" baseline="0" dirty="0" err="1">
                <a:solidFill>
                  <a:prstClr val="black"/>
                </a:solidFill>
                <a:latin typeface="Times New Roman" panose="02020603050405020304" pitchFamily="18" charset="0"/>
                <a:ea typeface="Times New Roman" panose="02020603050405020304" pitchFamily="18" charset="0"/>
                <a:cs typeface="+mn-cs"/>
              </a:rPr>
              <a:t>Chúng</a:t>
            </a:r>
            <a:r>
              <a:rPr lang="en-US" sz="2800" kern="1200" dirty="0">
                <a:solidFill>
                  <a:prstClr val="black"/>
                </a:solidFill>
                <a:latin typeface="Times New Roman" panose="02020603050405020304" pitchFamily="18" charset="0"/>
                <a:ea typeface="Times New Roman" panose="02020603050405020304" pitchFamily="18" charset="0"/>
                <a:cs typeface="+mn-cs"/>
              </a:rPr>
              <a:t> ta </a:t>
            </a:r>
            <a:r>
              <a:rPr lang="en-US" sz="2800" kern="1200" dirty="0" err="1">
                <a:solidFill>
                  <a:prstClr val="black"/>
                </a:solidFill>
                <a:latin typeface="Times New Roman" panose="02020603050405020304" pitchFamily="18" charset="0"/>
                <a:ea typeface="Times New Roman" panose="02020603050405020304" pitchFamily="18" charset="0"/>
                <a:cs typeface="+mn-cs"/>
              </a:rPr>
              <a:t>cần</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có</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thái</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độ</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như</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thế</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nào</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đối</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với</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những</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người</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kém</a:t>
            </a:r>
            <a:r>
              <a:rPr lang="en-US" sz="2800" kern="1200" dirty="0">
                <a:solidFill>
                  <a:prstClr val="black"/>
                </a:solidFill>
                <a:latin typeface="Times New Roman" panose="02020603050405020304" pitchFamily="18" charset="0"/>
                <a:ea typeface="Times New Roman" panose="02020603050405020304" pitchFamily="18" charset="0"/>
                <a:cs typeface="+mn-cs"/>
              </a:rPr>
              <a:t> may </a:t>
            </a:r>
            <a:r>
              <a:rPr lang="en-US" sz="2800" kern="1200" dirty="0" err="1">
                <a:solidFill>
                  <a:prstClr val="black"/>
                </a:solidFill>
                <a:latin typeface="Times New Roman" panose="02020603050405020304" pitchFamily="18" charset="0"/>
                <a:ea typeface="Times New Roman" panose="02020603050405020304" pitchFamily="18" charset="0"/>
                <a:cs typeface="+mn-cs"/>
              </a:rPr>
              <a:t>mắn</a:t>
            </a:r>
            <a:r>
              <a:rPr lang="en-US" sz="2800" kern="1200" dirty="0">
                <a:solidFill>
                  <a:prstClr val="black"/>
                </a:solidFill>
                <a:latin typeface="Times New Roman" panose="02020603050405020304" pitchFamily="18" charset="0"/>
                <a:ea typeface="Times New Roman" panose="02020603050405020304" pitchFamily="18" charset="0"/>
                <a:cs typeface="+mn-cs"/>
              </a:rPr>
              <a:t> </a:t>
            </a:r>
            <a:r>
              <a:rPr lang="en-US" sz="2800" kern="1200" dirty="0" err="1">
                <a:solidFill>
                  <a:prstClr val="black"/>
                </a:solidFill>
                <a:latin typeface="Times New Roman" panose="02020603050405020304" pitchFamily="18" charset="0"/>
                <a:ea typeface="Times New Roman" panose="02020603050405020304" pitchFamily="18" charset="0"/>
                <a:cs typeface="+mn-cs"/>
              </a:rPr>
              <a:t>đó</a:t>
            </a:r>
            <a:r>
              <a:rPr lang="en-US" sz="2800" kern="1200" dirty="0">
                <a:solidFill>
                  <a:prstClr val="black"/>
                </a:solidFill>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5754255" y="644306"/>
            <a:ext cx="184731" cy="742511"/>
          </a:xfrm>
          <a:prstGeom prst="rect">
            <a:avLst/>
          </a:prstGeom>
        </p:spPr>
        <p:txBody>
          <a:bodyPr wrap="none">
            <a:spAutoFit/>
          </a:bodyPr>
          <a:lstStyle/>
          <a:p>
            <a:pPr lvl="0" algn="just">
              <a:lnSpc>
                <a:spcPct val="150000"/>
              </a:lnSpc>
              <a:buClrTx/>
              <a:defRPr/>
            </a:pPr>
            <a:endParaRPr lang="en-US" sz="3200" kern="12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lvl="0" algn="ctr">
              <a:lnSpc>
                <a:spcPct val="150000"/>
              </a:lnSpc>
              <a:buClrTx/>
              <a:defRPr/>
            </a:pPr>
            <a:r>
              <a:rPr lang="en-US" sz="3600" b="1" i="1" kern="1200" dirty="0" err="1">
                <a:solidFill>
                  <a:schemeClr val="bg1"/>
                </a:solidFill>
                <a:latin typeface="Times New Roman" panose="02020603050405020304" pitchFamily="18" charset="0"/>
                <a:ea typeface="Times New Roman" panose="02020603050405020304" pitchFamily="18" charset="0"/>
              </a:rPr>
              <a:t>Thái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độ</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đối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với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người</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khuyết</a:t>
            </a:r>
            <a:r>
              <a:rPr lang="en-US" sz="3600" b="1" i="1" kern="1200" dirty="0">
                <a:solidFill>
                  <a:schemeClr val="bg1"/>
                </a:solidFill>
                <a:latin typeface="Times New Roman" panose="02020603050405020304" pitchFamily="18" charset="0"/>
                <a:ea typeface="Times New Roman" panose="02020603050405020304" pitchFamily="18" charset="0"/>
              </a:rPr>
              <a:t> </a:t>
            </a:r>
            <a:r>
              <a:rPr lang="en-US" sz="3600" b="1" i="1" kern="1200" dirty="0" err="1">
                <a:solidFill>
                  <a:schemeClr val="bg1"/>
                </a:solidFill>
                <a:latin typeface="Times New Roman" panose="02020603050405020304" pitchFamily="18" charset="0"/>
                <a:ea typeface="Times New Roman" panose="02020603050405020304" pitchFamily="18" charset="0"/>
              </a:rPr>
              <a:t>tật</a:t>
            </a:r>
            <a:endParaRPr lang="en-US" sz="3600" b="1" kern="12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2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4255" y="644306"/>
            <a:ext cx="184731" cy="74251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 typeface="Arial"/>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6" name="Rectangle 5"/>
          <p:cNvSpPr/>
          <p:nvPr/>
        </p:nvSpPr>
        <p:spPr>
          <a:xfrm>
            <a:off x="2639868" y="182641"/>
            <a:ext cx="6899564" cy="923330"/>
          </a:xfrm>
          <a:prstGeom prst="rect">
            <a:avLst/>
          </a:prstGeom>
          <a:solidFill>
            <a:schemeClr val="accent2">
              <a:lumMod val="75000"/>
            </a:schemeClr>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Thái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độ</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đối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với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người</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khuyết</a:t>
            </a:r>
            <a:r>
              <a:rPr kumimoji="0" 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3600" b="1" i="1"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tật</a:t>
            </a:r>
            <a:endParaRPr kumimoji="0" 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 name="Rectangle 6"/>
          <p:cNvSpPr/>
          <p:nvPr/>
        </p:nvSpPr>
        <p:spPr>
          <a:xfrm>
            <a:off x="666750" y="1249016"/>
            <a:ext cx="10858500" cy="5078313"/>
          </a:xfrm>
          <a:prstGeom prst="rect">
            <a:avLst/>
          </a:prstGeom>
          <a:solidFill>
            <a:schemeClr val="bg1"/>
          </a:solidFill>
        </p:spPr>
        <p:txBody>
          <a:bodyPr>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Lí</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lẽ</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2700" b="1" i="1"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Cần</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có</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thái</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độ</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đúng</a:t>
            </a:r>
            <a:r>
              <a:rPr kumimoji="0" lang="en-US" sz="2700" b="1" i="1"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700" b="1" i="1"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đắn</a:t>
            </a:r>
            <a:endParaRPr kumimoji="0" lang="en-US" sz="27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a:t>
            </a:r>
            <a:r>
              <a:rPr lang="en-US" sz="2700" kern="1200" dirty="0">
                <a:solidFill>
                  <a:prstClr val="black"/>
                </a:solidFill>
                <a:latin typeface="Times New Roman" panose="02020603050405020304" pitchFamily="18" charset="0"/>
                <a:ea typeface="Times New Roman" panose="02020603050405020304" pitchFamily="18" charset="0"/>
                <a:cs typeface="+mn-cs"/>
              </a:rPr>
              <a:t>g </a:t>
            </a:r>
            <a:r>
              <a:rPr lang="en-US" sz="2700" kern="1200" dirty="0" err="1">
                <a:solidFill>
                  <a:prstClr val="black"/>
                </a:solidFill>
                <a:latin typeface="Times New Roman" panose="02020603050405020304" pitchFamily="18" charset="0"/>
                <a:ea typeface="Times New Roman" panose="02020603050405020304" pitchFamily="18" charset="0"/>
                <a:cs typeface="+mn-cs"/>
              </a:rPr>
              <a:t>kì</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thị</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người</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khuyết</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chê</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bai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cười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đùa</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nhạo</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Giúp</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đỡ</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viên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khích</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lệ</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điều</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kiện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phép</a:t>
            </a:r>
            <a:endPar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700" kern="1200" baseline="0" dirty="0" err="1">
                <a:solidFill>
                  <a:prstClr val="black"/>
                </a:solidFill>
                <a:latin typeface="Times New Roman" panose="02020603050405020304" pitchFamily="18" charset="0"/>
                <a:ea typeface="Times New Roman" panose="02020603050405020304" pitchFamily="18" charset="0"/>
                <a:cs typeface="+mn-cs"/>
              </a:rPr>
              <a:t>Yêu</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thương</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trân</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trọng</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cuộc</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sống</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của</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chính</a:t>
            </a:r>
            <a:r>
              <a:rPr lang="en-US" sz="2700" kern="1200" dirty="0">
                <a:solidFill>
                  <a:prstClr val="black"/>
                </a:solidFill>
                <a:latin typeface="Times New Roman" panose="02020603050405020304" pitchFamily="18" charset="0"/>
                <a:ea typeface="Times New Roman" panose="02020603050405020304" pitchFamily="18" charset="0"/>
                <a:cs typeface="+mn-cs"/>
              </a:rPr>
              <a:t> </a:t>
            </a:r>
            <a:r>
              <a:rPr lang="en-US" sz="2700" kern="1200" dirty="0" err="1">
                <a:solidFill>
                  <a:prstClr val="black"/>
                </a:solidFill>
                <a:latin typeface="Times New Roman" panose="02020603050405020304" pitchFamily="18" charset="0"/>
                <a:ea typeface="Times New Roman" panose="02020603050405020304" pitchFamily="18" charset="0"/>
                <a:cs typeface="+mn-cs"/>
              </a:rPr>
              <a:t>mình</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chứng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rộng</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vấn</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đề</a:t>
            </a:r>
            <a:r>
              <a:rPr kumimoji="0" lang="en-US" sz="27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kể</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khuyết</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tật</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vượt</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khó</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Nguyễn</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Ngọc</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Tấm</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gương</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10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cõng</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700" b="0" i="1"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1"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phê</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phán</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thái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tốt</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chưa</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đúng</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muốn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nhắn</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gửi</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Hãy</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mảnh</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đời</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bất</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7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hạnh</a:t>
            </a:r>
            <a:r>
              <a:rPr kumimoji="0" lang="en-US" sz="27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5251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173" y="1653390"/>
            <a:ext cx="9785445" cy="4893647"/>
          </a:xfrm>
          <a:prstGeom prst="rect">
            <a:avLst/>
          </a:prstGeom>
          <a:solidFill>
            <a:schemeClr val="bg1"/>
          </a:solidFill>
        </p:spPr>
        <p:txBody>
          <a:bodyPr wrap="square">
            <a:spAutoFit/>
          </a:bodyPr>
          <a:lstStyle/>
          <a:p>
            <a:pPr algn="just"/>
            <a:r>
              <a:rPr lang="en-US" sz="2400" dirty="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Hiện nay chúng ta vẫn thường gặp những trường hợp hay vấn đề đáng quan tâm trong cuộc sống . Và trong tất cả những vấn đề cần quan tâm mà em đã từng trải nghiệm , thì đáng chú ý nhất là vấn đề về thái độ của mỗi chúng ta đối với những người tàn tật . </a:t>
            </a:r>
          </a:p>
          <a:p>
            <a:pPr algn="just"/>
            <a:r>
              <a:rPr lang="vi-VN" sz="2400" dirty="0">
                <a:solidFill>
                  <a:srgbClr val="212529"/>
                </a:solidFill>
                <a:latin typeface="Times New Roman" panose="02020603050405020304" pitchFamily="18" charset="0"/>
              </a:rPr>
              <a:t>  </a:t>
            </a:r>
            <a:r>
              <a:rPr lang="en-US" sz="2400" dirty="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Trên đất nước tươi đẹp của chúng ta không phải ai sinh ra cũng có được một cuộc sống , một cơ thể lành mạnh , có những người mất đi sự may mắn ngay khi vừa mới chào đời , họ bị khuyết tật , cơ thể có khuyết điểm kì dị chẳng được giống với những người bình thường như chúng ta , họ có thể bị liệt một hay hai cánh tay , bị liệt ở chân khó có thể di chuyển và đi lại một cách dễ dàng . Chúng ta cảm thấy mình thật may mắn khi có được một cơ thể đầy đủ ít mắc khuyết điểm , vô cùng lành mạnh , nhưng không phải chỉ cảm thấy chúng ta may mắn mà còn phải thương những con người tàn tật đang cố gắng chống chọi lại với cuộc sống thiều thốn và khó khăn . Và như chúng ta </a:t>
            </a:r>
          </a:p>
        </p:txBody>
      </p:sp>
      <p:pic>
        <p:nvPicPr>
          <p:cNvPr id="5" name="Picture 4"/>
          <p:cNvPicPr>
            <a:picLocks noChangeAspect="1"/>
          </p:cNvPicPr>
          <p:nvPr/>
        </p:nvPicPr>
        <p:blipFill>
          <a:blip r:embed="rId3"/>
          <a:stretch>
            <a:fillRect/>
          </a:stretch>
        </p:blipFill>
        <p:spPr>
          <a:xfrm>
            <a:off x="2699963" y="443664"/>
            <a:ext cx="5700254" cy="1603387"/>
          </a:xfrm>
          <a:prstGeom prst="rect">
            <a:avLst/>
          </a:prstGeom>
        </p:spPr>
      </p:pic>
    </p:spTree>
    <p:extLst>
      <p:ext uri="{BB962C8B-B14F-4D97-AF65-F5344CB8AC3E}">
        <p14:creationId xmlns:p14="http://schemas.microsoft.com/office/powerpoint/2010/main" val="50512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5632311"/>
          </a:xfrm>
          <a:prstGeom prst="rect">
            <a:avLst/>
          </a:prstGeom>
          <a:solidFill>
            <a:schemeClr val="bg1"/>
          </a:solidFill>
        </p:spPr>
        <p:txBody>
          <a:bodyPr wrap="square">
            <a:spAutoFit/>
          </a:bodyPr>
          <a:lstStyle/>
          <a:p>
            <a:pPr algn="just"/>
            <a:r>
              <a:rPr lang="vi-VN" sz="2400" dirty="0">
                <a:solidFill>
                  <a:srgbClr val="212529"/>
                </a:solidFill>
                <a:latin typeface="Times New Roman" panose="02020603050405020304" pitchFamily="18" charset="0"/>
              </a:rPr>
              <a:t>thường thấy thì trong xã hội thời buổi hiện nay của chúng ta có rất ít người rủ lòng thương , giúp đỡ những người tàn tật , đa số chủ yêu là khinh thường , mỉa mai và chê trách về những khuyết điểm kì dị của họ , không những thế còn nhẫn tâm chà đạp lên niềm tin , sự quyết tâm của họ . Họ đã không được may mắn như chúng ta , những khuyết yếu chẳng đáng có đó đã hành hạ cuộc sống của họ , và họ cần lắm ít nhất một lời động viên từ mọi người xung quanh , họ sẽ rất buồn , vô cùng buồn khi bị người khác chê trách hay nói là đồ tàn phế , đồ vô dụng . Thử nghĩ mà xem , nếu chúng ta cũng phải sống một cuộc sống khổ cực như họ mà bị coi là vô dụng , chẳng thể làm việc gì có ích thì cảm xúc của ta lúc đó sẽ buồn như thế nào , tuyệt vọng ra sao . Họ vẫn có cho mình một lòng tin rằng mình sẽ vượt qua tất cả bằng cách cố gắng . Chúng ta có thể thấy không phải ai khuyết tật cũng vô ích , xung quanh ta đều có những người hoàn cảnh tuy cực khổ , khó khăn , lam lũ , và lại còn tàn tật nhưng họ vẫn trở thành người có ích cho xã hội , góp phần vào công cuộc xây dựng đất nước , tiêu biểu nhất là hình ảnh của thầy Nguyễn Ngọc Kí , bị liệt</a:t>
            </a:r>
          </a:p>
        </p:txBody>
      </p:sp>
    </p:spTree>
    <p:extLst>
      <p:ext uri="{BB962C8B-B14F-4D97-AF65-F5344CB8AC3E}">
        <p14:creationId xmlns:p14="http://schemas.microsoft.com/office/powerpoint/2010/main" val="4268527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643455"/>
            <a:ext cx="9785445" cy="4893647"/>
          </a:xfrm>
          <a:prstGeom prst="rect">
            <a:avLst/>
          </a:prstGeom>
          <a:solidFill>
            <a:schemeClr val="bg1"/>
          </a:solidFill>
        </p:spPr>
        <p:txBody>
          <a:bodyPr wrap="square">
            <a:spAutoFit/>
          </a:bodyPr>
          <a:lstStyle/>
          <a:p>
            <a:pPr algn="just"/>
            <a:r>
              <a:rPr lang="vi-VN" sz="2400" dirty="0">
                <a:solidFill>
                  <a:srgbClr val="212529"/>
                </a:solidFill>
                <a:latin typeface="Times New Roman" panose="02020603050405020304" pitchFamily="18" charset="0"/>
              </a:rPr>
              <a:t>cả hai cánh tay từ nhỏ , hằng ngày thầy vẫn phải cố gắng rèn luyện , tập viết bằng chân , cho dù phải trải qua biết bao nhiêu lần bị chuột rút , nhờ vào lòng quyết tâm bên bỉ đó , thầy đã học xong đại học và trở thành thầy giáo uyên bác . Các bạn thấy đấy ai cũng có một khuyết điểm cá nhân , ngay cả ta cũng có nhưng không phải ai khuyết tật cũng vô dụng , hãy động viên giúp đỡ họ để họ có thêm niềm tin vượt qua khó khăn của cuộc sống .</a:t>
            </a:r>
          </a:p>
          <a:p>
            <a:pPr algn="just"/>
            <a:r>
              <a:rPr lang="vi-VN" sz="2400" dirty="0">
                <a:solidFill>
                  <a:srgbClr val="212529"/>
                </a:solidFill>
                <a:latin typeface="Times New Roman" panose="02020603050405020304" pitchFamily="18" charset="0"/>
              </a:rPr>
              <a:t>   </a:t>
            </a:r>
            <a:r>
              <a:rPr lang="en-US" sz="2400" dirty="0">
                <a:solidFill>
                  <a:srgbClr val="212529"/>
                </a:solidFill>
                <a:latin typeface="Times New Roman" panose="02020603050405020304" pitchFamily="18" charset="0"/>
              </a:rPr>
              <a:t>   </a:t>
            </a:r>
            <a:r>
              <a:rPr lang="vi-VN" sz="2400" dirty="0">
                <a:solidFill>
                  <a:srgbClr val="212529"/>
                </a:solidFill>
                <a:latin typeface="Times New Roman" panose="02020603050405020304" pitchFamily="18" charset="0"/>
              </a:rPr>
              <a:t> Mỗi chúng ta phải luôn biết yêu thương , quan tâm, chia sẻ với người khác nhất là những người khuyêt tật để họ có thêm động lực vượt qua trở ngại, biết đâu những việc làm đó lại giúp chúng ta nhận lại yêu thương lúc ta gặp khó khăn , vậy nên ta phải luôn đối xử tốt với những người xung quanh mình nhất là những bạn học sinh đang ngồi trên ghế nhà trường cần phải biết điều này . Hãy cố gắng học tập tốt vâng lời ông bà cha mẹ thầy cô để mai này trở thành người có ích cho xã hội </a:t>
            </a:r>
          </a:p>
        </p:txBody>
      </p:sp>
    </p:spTree>
    <p:extLst>
      <p:ext uri="{BB962C8B-B14F-4D97-AF65-F5344CB8AC3E}">
        <p14:creationId xmlns:p14="http://schemas.microsoft.com/office/powerpoint/2010/main" val="297090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6"/>
          <p:cNvSpPr/>
          <p:nvPr/>
        </p:nvSpPr>
        <p:spPr>
          <a:xfrm>
            <a:off x="6604000" y="3529100"/>
            <a:ext cx="2868600" cy="893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6" name="Google Shape;616;p26"/>
          <p:cNvSpPr txBox="1">
            <a:spLocks noGrp="1"/>
          </p:cNvSpPr>
          <p:nvPr>
            <p:ph type="title"/>
          </p:nvPr>
        </p:nvSpPr>
        <p:spPr>
          <a:xfrm>
            <a:off x="1247000" y="983125"/>
            <a:ext cx="9328200" cy="4876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Thank you!</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32079"/>
          </a:xfrm>
        </p:spPr>
      </p:pic>
    </p:spTree>
    <p:extLst>
      <p:ext uri="{BB962C8B-B14F-4D97-AF65-F5344CB8AC3E}">
        <p14:creationId xmlns:p14="http://schemas.microsoft.com/office/powerpoint/2010/main" val="2162692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823" y="476598"/>
            <a:ext cx="10346632" cy="5189636"/>
          </a:xfrm>
        </p:spPr>
      </p:pic>
    </p:spTree>
    <p:extLst>
      <p:ext uri="{BB962C8B-B14F-4D97-AF65-F5344CB8AC3E}">
        <p14:creationId xmlns:p14="http://schemas.microsoft.com/office/powerpoint/2010/main" val="1132417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1" y="-1"/>
            <a:ext cx="12188238" cy="6894135"/>
          </a:xfrm>
        </p:spPr>
      </p:pic>
    </p:spTree>
    <p:extLst>
      <p:ext uri="{BB962C8B-B14F-4D97-AF65-F5344CB8AC3E}">
        <p14:creationId xmlns:p14="http://schemas.microsoft.com/office/powerpoint/2010/main" val="8093166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 name="TextBox 3"/>
          <p:cNvSpPr txBox="1"/>
          <p:nvPr/>
        </p:nvSpPr>
        <p:spPr>
          <a:xfrm>
            <a:off x="2482961" y="1844149"/>
            <a:ext cx="6779736" cy="3170099"/>
          </a:xfrm>
          <a:prstGeom prst="rect">
            <a:avLst/>
          </a:prstGeom>
          <a:noFill/>
        </p:spPr>
        <p:txBody>
          <a:bodyPr wrap="square" rtlCol="0">
            <a:spAutoFit/>
          </a:bodyPr>
          <a:lstStyle/>
          <a:p>
            <a:pPr algn="ctr"/>
            <a:r>
              <a:rPr lang="en-US" sz="4000" dirty="0"/>
              <a:t>VIẾT BÀI VĂN </a:t>
            </a:r>
          </a:p>
          <a:p>
            <a:pPr algn="ctr"/>
            <a:r>
              <a:rPr lang="en-US" sz="4000" dirty="0"/>
              <a:t>TRÌNH BÀY Ý KIẾN VỀ MỘT HIỆN TƯỢNG,</a:t>
            </a:r>
          </a:p>
          <a:p>
            <a:pPr algn="ctr"/>
            <a:r>
              <a:rPr lang="en-US" sz="4000" dirty="0"/>
              <a:t> (VẤN ĐỀ)</a:t>
            </a:r>
          </a:p>
          <a:p>
            <a:pPr algn="ctr"/>
            <a:r>
              <a:rPr lang="en-US" sz="4000" dirty="0"/>
              <a:t> MÀ EM QUAN TÂM</a:t>
            </a:r>
          </a:p>
        </p:txBody>
      </p:sp>
      <p:grpSp>
        <p:nvGrpSpPr>
          <p:cNvPr id="9" name="组合 25"/>
          <p:cNvGrpSpPr/>
          <p:nvPr/>
        </p:nvGrpSpPr>
        <p:grpSpPr>
          <a:xfrm>
            <a:off x="8035796" y="3164336"/>
            <a:ext cx="3012674" cy="2894976"/>
            <a:chOff x="6649371" y="1790506"/>
            <a:chExt cx="4438647" cy="3475875"/>
          </a:xfrm>
        </p:grpSpPr>
        <p:pic>
          <p:nvPicPr>
            <p:cNvPr id="10"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371" y="1790506"/>
              <a:ext cx="4438647" cy="3475875"/>
            </a:xfrm>
            <a:prstGeom prst="rect">
              <a:avLst/>
            </a:prstGeom>
          </p:spPr>
        </p:pic>
        <p:pic>
          <p:nvPicPr>
            <p:cNvPr id="11" name="图形 15"/>
            <p:cNvPicPr>
              <a:picLocks noChangeAspect="1"/>
            </p:cNvPicPr>
            <p:nvPr/>
          </p:nvPicPr>
          <p:blipFill>
            <a:blip r:embed="rId4"/>
            <a:stretch>
              <a:fillRect/>
            </a:stretch>
          </p:blipFill>
          <p:spPr>
            <a:xfrm rot="1117198">
              <a:off x="10347839" y="3043060"/>
              <a:ext cx="619398" cy="1169238"/>
            </a:xfrm>
            <a:prstGeom prst="rect">
              <a:avLst/>
            </a:prstGeom>
          </p:spPr>
        </p:pic>
        <p:pic>
          <p:nvPicPr>
            <p:cNvPr id="12"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83248">
              <a:off x="10105762" y="3417979"/>
              <a:ext cx="775569" cy="775569"/>
            </a:xfrm>
            <a:prstGeom prst="rect">
              <a:avLst/>
            </a:prstGeom>
          </p:spPr>
        </p:pic>
        <p:pic>
          <p:nvPicPr>
            <p:cNvPr id="13"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8337" y="2724846"/>
              <a:ext cx="1204689" cy="1607197"/>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7" name="Google Shape;499;p11"/>
          <p:cNvGrpSpPr/>
          <p:nvPr/>
        </p:nvGrpSpPr>
        <p:grpSpPr>
          <a:xfrm>
            <a:off x="6566070" y="1050785"/>
            <a:ext cx="354013" cy="7323137"/>
            <a:chOff x="5888038" y="1230313"/>
            <a:chExt cx="354013" cy="7323137"/>
          </a:xfrm>
        </p:grpSpPr>
        <p:sp>
          <p:nvSpPr>
            <p:cNvPr id="8"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91425" tIns="45700" rIns="91425" bIns="45700" anchor="ctr" anchorCtr="0">
              <a:noAutofit/>
            </a:bodyPr>
            <a:lstStyle/>
            <a:p>
              <a:pPr algn="ctr"/>
              <a:endParaRPr sz="1800"/>
            </a:p>
          </p:txBody>
        </p:sp>
        <p:sp>
          <p:nvSpPr>
            <p:cNvPr id="9"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91425" tIns="45700" rIns="91425" bIns="45700" anchor="ctr" anchorCtr="0">
              <a:noAutofit/>
            </a:bodyPr>
            <a:lstStyle/>
            <a:p>
              <a:pPr algn="ctr"/>
              <a:endParaRPr sz="1800"/>
            </a:p>
          </p:txBody>
        </p:sp>
      </p:grpSp>
      <p:sp>
        <p:nvSpPr>
          <p:cNvPr id="10" name="Google Shape;502;p11"/>
          <p:cNvSpPr/>
          <p:nvPr/>
        </p:nvSpPr>
        <p:spPr>
          <a:xfrm>
            <a:off x="6594645" y="2211247"/>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sp>
        <p:nvSpPr>
          <p:cNvPr id="11" name="Google Shape;503;p11"/>
          <p:cNvSpPr/>
          <p:nvPr/>
        </p:nvSpPr>
        <p:spPr>
          <a:xfrm>
            <a:off x="6594645" y="4392472"/>
            <a:ext cx="300038" cy="290513"/>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12" name="Google Shape;504;p11"/>
          <p:cNvGrpSpPr/>
          <p:nvPr/>
        </p:nvGrpSpPr>
        <p:grpSpPr>
          <a:xfrm>
            <a:off x="4172120" y="3746360"/>
            <a:ext cx="3324225" cy="884238"/>
            <a:chOff x="3494088" y="3925888"/>
            <a:chExt cx="3324225" cy="884238"/>
          </a:xfrm>
        </p:grpSpPr>
        <p:sp>
          <p:nvSpPr>
            <p:cNvPr id="13" name="Google Shape;505;p11"/>
            <p:cNvSpPr/>
            <p:nvPr/>
          </p:nvSpPr>
          <p:spPr>
            <a:xfrm>
              <a:off x="3494088" y="39258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3"/>
            </a:solidFill>
            <a:ln>
              <a:noFill/>
            </a:ln>
          </p:spPr>
          <p:txBody>
            <a:bodyPr spcFirstLastPara="1" wrap="square" lIns="91425" tIns="45700" rIns="91425" bIns="45700" anchor="ctr" anchorCtr="0">
              <a:noAutofit/>
            </a:bodyPr>
            <a:lstStyle/>
            <a:p>
              <a:pPr algn="ctr"/>
              <a:endParaRPr sz="1800"/>
            </a:p>
          </p:txBody>
        </p:sp>
        <p:sp>
          <p:nvSpPr>
            <p:cNvPr id="14" name="Google Shape;506;p11"/>
            <p:cNvSpPr/>
            <p:nvPr/>
          </p:nvSpPr>
          <p:spPr>
            <a:xfrm>
              <a:off x="3590926" y="40100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sp>
        <p:nvSpPr>
          <p:cNvPr id="15" name="Google Shape;507;p11"/>
          <p:cNvSpPr/>
          <p:nvPr/>
        </p:nvSpPr>
        <p:spPr>
          <a:xfrm>
            <a:off x="6594645" y="3289160"/>
            <a:ext cx="300038" cy="287338"/>
          </a:xfrm>
          <a:prstGeom prst="rect">
            <a:avLst/>
          </a:prstGeom>
          <a:gradFill>
            <a:gsLst>
              <a:gs pos="0">
                <a:schemeClr val="dk2"/>
              </a:gs>
              <a:gs pos="46000">
                <a:schemeClr val="dk2"/>
              </a:gs>
              <a:gs pos="100000">
                <a:srgbClr val="8296B0"/>
              </a:gs>
            </a:gsLst>
            <a:lin ang="5400000" scaled="0"/>
          </a:gradFill>
          <a:ln>
            <a:noFill/>
          </a:ln>
        </p:spPr>
        <p:txBody>
          <a:bodyPr spcFirstLastPara="1" wrap="square" lIns="91425" tIns="45700" rIns="91425" bIns="45700" anchor="ctr" anchorCtr="0">
            <a:noAutofit/>
          </a:bodyPr>
          <a:lstStyle/>
          <a:p>
            <a:pPr algn="ctr"/>
            <a:endParaRPr sz="1800"/>
          </a:p>
        </p:txBody>
      </p:sp>
      <p:grpSp>
        <p:nvGrpSpPr>
          <p:cNvPr id="20" name="Google Shape;512;p11"/>
          <p:cNvGrpSpPr/>
          <p:nvPr/>
        </p:nvGrpSpPr>
        <p:grpSpPr>
          <a:xfrm>
            <a:off x="4172120" y="1549260"/>
            <a:ext cx="3324225" cy="884238"/>
            <a:chOff x="3494088" y="1728788"/>
            <a:chExt cx="3324225" cy="884238"/>
          </a:xfrm>
        </p:grpSpPr>
        <p:sp>
          <p:nvSpPr>
            <p:cNvPr id="2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91425" tIns="45700" rIns="91425" bIns="45700" anchor="ctr" anchorCtr="0">
              <a:noAutofit/>
            </a:bodyPr>
            <a:lstStyle/>
            <a:p>
              <a:pPr algn="ctr"/>
              <a:endParaRPr sz="1800"/>
            </a:p>
          </p:txBody>
        </p:sp>
        <p:sp>
          <p:nvSpPr>
            <p:cNvPr id="2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3" name="Google Shape;515;p11"/>
          <p:cNvGrpSpPr/>
          <p:nvPr/>
        </p:nvGrpSpPr>
        <p:grpSpPr>
          <a:xfrm>
            <a:off x="6164433" y="2617647"/>
            <a:ext cx="3322638" cy="882650"/>
            <a:chOff x="5486401" y="2797175"/>
            <a:chExt cx="3322638" cy="882650"/>
          </a:xfrm>
        </p:grpSpPr>
        <p:sp>
          <p:nvSpPr>
            <p:cNvPr id="24" name="Google Shape;516;p11"/>
            <p:cNvSpPr/>
            <p:nvPr/>
          </p:nvSpPr>
          <p:spPr>
            <a:xfrm>
              <a:off x="5486401" y="2797175"/>
              <a:ext cx="3322638" cy="882650"/>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2"/>
            </a:solidFill>
            <a:ln>
              <a:noFill/>
            </a:ln>
          </p:spPr>
          <p:txBody>
            <a:bodyPr spcFirstLastPara="1" wrap="square" lIns="91425" tIns="45700" rIns="91425" bIns="45700" anchor="ctr" anchorCtr="0">
              <a:noAutofit/>
            </a:bodyPr>
            <a:lstStyle/>
            <a:p>
              <a:pPr algn="ctr"/>
              <a:endParaRPr sz="1800"/>
            </a:p>
          </p:txBody>
        </p:sp>
        <p:sp>
          <p:nvSpPr>
            <p:cNvPr id="25" name="Google Shape;517;p11"/>
            <p:cNvSpPr/>
            <p:nvPr/>
          </p:nvSpPr>
          <p:spPr>
            <a:xfrm>
              <a:off x="5581651" y="28797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p>
          </p:txBody>
        </p:sp>
      </p:grpSp>
      <p:grpSp>
        <p:nvGrpSpPr>
          <p:cNvPr id="27" name="Google Shape;519;p11"/>
          <p:cNvGrpSpPr/>
          <p:nvPr/>
        </p:nvGrpSpPr>
        <p:grpSpPr>
          <a:xfrm>
            <a:off x="4596295" y="1801672"/>
            <a:ext cx="463238" cy="403317"/>
            <a:chOff x="1482726" y="3625850"/>
            <a:chExt cx="319088" cy="277813"/>
          </a:xfrm>
        </p:grpSpPr>
        <p:sp>
          <p:nvSpPr>
            <p:cNvPr id="28" name="Google Shape;520;p11"/>
            <p:cNvSpPr/>
            <p:nvPr/>
          </p:nvSpPr>
          <p:spPr>
            <a:xfrm>
              <a:off x="1482726" y="3625850"/>
              <a:ext cx="319088" cy="277813"/>
            </a:xfrm>
            <a:custGeom>
              <a:avLst/>
              <a:gdLst/>
              <a:ahLst/>
              <a:cxnLst/>
              <a:rect l="l" t="t" r="r" b="b"/>
              <a:pathLst>
                <a:path w="120" h="104" extrusionOk="0">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29" name="Google Shape;521;p11"/>
            <p:cNvSpPr/>
            <p:nvPr/>
          </p:nvSpPr>
          <p:spPr>
            <a:xfrm>
              <a:off x="1600201" y="3732213"/>
              <a:ext cx="84138" cy="22225"/>
            </a:xfrm>
            <a:custGeom>
              <a:avLst/>
              <a:gdLst/>
              <a:ahLst/>
              <a:cxnLst/>
              <a:rect l="l" t="t" r="r" b="b"/>
              <a:pathLst>
                <a:path w="32" h="8" extrusionOk="0">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0" name="Google Shape;522;p11"/>
          <p:cNvGrpSpPr/>
          <p:nvPr/>
        </p:nvGrpSpPr>
        <p:grpSpPr>
          <a:xfrm>
            <a:off x="6489231" y="2843073"/>
            <a:ext cx="508480" cy="444501"/>
            <a:chOff x="9344026" y="4030663"/>
            <a:chExt cx="239713" cy="209551"/>
          </a:xfrm>
        </p:grpSpPr>
        <p:sp>
          <p:nvSpPr>
            <p:cNvPr id="31" name="Google Shape;523;p11"/>
            <p:cNvSpPr/>
            <p:nvPr/>
          </p:nvSpPr>
          <p:spPr>
            <a:xfrm>
              <a:off x="9344026"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2" name="Google Shape;524;p11"/>
            <p:cNvSpPr/>
            <p:nvPr/>
          </p:nvSpPr>
          <p:spPr>
            <a:xfrm>
              <a:off x="9418638" y="4105276"/>
              <a:ext cx="90488" cy="134938"/>
            </a:xfrm>
            <a:custGeom>
              <a:avLst/>
              <a:gdLst/>
              <a:ahLst/>
              <a:cxnLst/>
              <a:rect l="l" t="t" r="r" b="b"/>
              <a:pathLst>
                <a:path w="57" h="85" extrusionOk="0">
                  <a:moveTo>
                    <a:pt x="28" y="0"/>
                  </a:moveTo>
                  <a:lnTo>
                    <a:pt x="0" y="38"/>
                  </a:lnTo>
                  <a:lnTo>
                    <a:pt x="19" y="38"/>
                  </a:lnTo>
                  <a:lnTo>
                    <a:pt x="19" y="85"/>
                  </a:lnTo>
                  <a:lnTo>
                    <a:pt x="38" y="85"/>
                  </a:lnTo>
                  <a:lnTo>
                    <a:pt x="38" y="38"/>
                  </a:lnTo>
                  <a:lnTo>
                    <a:pt x="57" y="38"/>
                  </a:lnTo>
                  <a:lnTo>
                    <a:pt x="2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grpSp>
        <p:nvGrpSpPr>
          <p:cNvPr id="33" name="Google Shape;525;p11"/>
          <p:cNvGrpSpPr/>
          <p:nvPr/>
        </p:nvGrpSpPr>
        <p:grpSpPr>
          <a:xfrm>
            <a:off x="4431797" y="3984408"/>
            <a:ext cx="508479" cy="444501"/>
            <a:chOff x="8863013" y="4030663"/>
            <a:chExt cx="239713" cy="209551"/>
          </a:xfrm>
        </p:grpSpPr>
        <p:sp>
          <p:nvSpPr>
            <p:cNvPr id="34" name="Google Shape;526;p11"/>
            <p:cNvSpPr/>
            <p:nvPr/>
          </p:nvSpPr>
          <p:spPr>
            <a:xfrm>
              <a:off x="8937626" y="4105276"/>
              <a:ext cx="90488" cy="134938"/>
            </a:xfrm>
            <a:custGeom>
              <a:avLst/>
              <a:gdLst/>
              <a:ahLst/>
              <a:cxnLst/>
              <a:rect l="l" t="t" r="r" b="b"/>
              <a:pathLst>
                <a:path w="57" h="85" extrusionOk="0">
                  <a:moveTo>
                    <a:pt x="38" y="0"/>
                  </a:moveTo>
                  <a:lnTo>
                    <a:pt x="19" y="0"/>
                  </a:lnTo>
                  <a:lnTo>
                    <a:pt x="19" y="47"/>
                  </a:lnTo>
                  <a:lnTo>
                    <a:pt x="0" y="47"/>
                  </a:lnTo>
                  <a:lnTo>
                    <a:pt x="28" y="85"/>
                  </a:lnTo>
                  <a:lnTo>
                    <a:pt x="57" y="47"/>
                  </a:lnTo>
                  <a:lnTo>
                    <a:pt x="38" y="47"/>
                  </a:lnTo>
                  <a:lnTo>
                    <a:pt x="38" y="0"/>
                  </a:ln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sp>
          <p:nvSpPr>
            <p:cNvPr id="35" name="Google Shape;527;p11"/>
            <p:cNvSpPr/>
            <p:nvPr/>
          </p:nvSpPr>
          <p:spPr>
            <a:xfrm>
              <a:off x="8863013" y="4030663"/>
              <a:ext cx="239713" cy="179388"/>
            </a:xfrm>
            <a:custGeom>
              <a:avLst/>
              <a:gdLst/>
              <a:ahLst/>
              <a:cxnLst/>
              <a:rect l="l" t="t" r="r" b="b"/>
              <a:pathLst>
                <a:path w="64" h="48" extrusionOk="0">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solidFill>
              <a:schemeClr val="lt1"/>
            </a:solidFill>
            <a:ln>
              <a:noFill/>
            </a:ln>
          </p:spPr>
          <p:txBody>
            <a:bodyPr spcFirstLastPara="1" wrap="square" lIns="91425" tIns="45700" rIns="91425" bIns="45700" anchor="ctr" anchorCtr="0">
              <a:noAutofit/>
            </a:bodyPr>
            <a:lstStyle/>
            <a:p>
              <a:pPr algn="ctr"/>
              <a:endParaRPr sz="1800"/>
            </a:p>
          </p:txBody>
        </p:sp>
      </p:grpSp>
      <p:sp>
        <p:nvSpPr>
          <p:cNvPr id="43" name="TextBox 42"/>
          <p:cNvSpPr txBox="1"/>
          <p:nvPr/>
        </p:nvSpPr>
        <p:spPr>
          <a:xfrm>
            <a:off x="826381" y="897689"/>
            <a:ext cx="3275096" cy="2246769"/>
          </a:xfrm>
          <a:prstGeom prst="rect">
            <a:avLst/>
          </a:prstGeom>
          <a:noFill/>
        </p:spPr>
        <p:txBody>
          <a:bodyPr wrap="square" rtlCol="0">
            <a:spAutoFit/>
          </a:bodyPr>
          <a:lstStyle/>
          <a:p>
            <a:pPr lvl="0" algn="ctr">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
        <p:nvSpPr>
          <p:cNvPr id="44" name="TextBox 43"/>
          <p:cNvSpPr txBox="1"/>
          <p:nvPr/>
        </p:nvSpPr>
        <p:spPr>
          <a:xfrm>
            <a:off x="8226132" y="1633397"/>
            <a:ext cx="3188627" cy="954107"/>
          </a:xfrm>
          <a:prstGeom prst="rect">
            <a:avLst/>
          </a:prstGeom>
          <a:noFill/>
        </p:spPr>
        <p:txBody>
          <a:bodyPr wrap="square" rtlCol="0">
            <a:spAutoFit/>
          </a:bodyPr>
          <a:lstStyle/>
          <a:p>
            <a:r>
              <a:rPr lang="en-US" sz="2800" b="1" dirty="0">
                <a:latin typeface="Times New Roman" pitchFamily="18" charset="0"/>
                <a:cs typeface="Times New Roman" pitchFamily="18" charset="0"/>
              </a:rPr>
              <a:t>II.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khảo</a:t>
            </a:r>
            <a:endParaRPr lang="en-US" sz="2800" b="1" dirty="0">
              <a:latin typeface="Times New Roman" pitchFamily="18" charset="0"/>
              <a:cs typeface="Times New Roman" pitchFamily="18" charset="0"/>
            </a:endParaRPr>
          </a:p>
        </p:txBody>
      </p:sp>
      <p:sp>
        <p:nvSpPr>
          <p:cNvPr id="36" name="TextBox 35"/>
          <p:cNvSpPr txBox="1"/>
          <p:nvPr/>
        </p:nvSpPr>
        <p:spPr>
          <a:xfrm>
            <a:off x="1243170" y="4536289"/>
            <a:ext cx="3188627" cy="954107"/>
          </a:xfrm>
          <a:prstGeom prst="rect">
            <a:avLst/>
          </a:prstGeom>
          <a:noFill/>
        </p:spPr>
        <p:txBody>
          <a:bodyPr wrap="square" rtlCol="0">
            <a:spAutoFit/>
          </a:bodyPr>
          <a:lstStyle/>
          <a:p>
            <a:r>
              <a:rPr lang="en-US" sz="2800" b="1" dirty="0">
                <a:latin typeface="Times New Roman" pitchFamily="18" charset="0"/>
                <a:cs typeface="Times New Roman" pitchFamily="18" charset="0"/>
              </a:rPr>
              <a:t>III.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bước</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ppt_w</p:attrName>
                                        </p:attrNameLst>
                                      </p:cBhvr>
                                      <p:tavLst>
                                        <p:tav tm="0">
                                          <p:val>
                                            <p:strVal val="0"/>
                                          </p:val>
                                        </p:tav>
                                        <p:tav tm="100000">
                                          <p:val>
                                            <p:strVal val="#ppt_w"/>
                                          </p:val>
                                        </p:tav>
                                      </p:tavLst>
                                    </p:anim>
                                    <p:anim calcmode="lin" valueType="num">
                                      <p:cBhvr additive="base">
                                        <p:cTn id="13" dur="500"/>
                                        <p:tgtEl>
                                          <p:spTgt spid="1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ppt_w</p:attrName>
                                        </p:attrNameLst>
                                      </p:cBhvr>
                                      <p:tavLst>
                                        <p:tav tm="0">
                                          <p:val>
                                            <p:strVal val="0"/>
                                          </p:val>
                                        </p:tav>
                                        <p:tav tm="100000">
                                          <p:val>
                                            <p:strVal val="#ppt_w"/>
                                          </p:val>
                                        </p:tav>
                                      </p:tavLst>
                                    </p:anim>
                                    <p:anim calcmode="lin" valueType="num">
                                      <p:cBhvr additive="base">
                                        <p:cTn id="18" dur="500"/>
                                        <p:tgtEl>
                                          <p:spTgt spid="1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ppt_w</p:attrName>
                                        </p:attrNameLst>
                                      </p:cBhvr>
                                      <p:tavLst>
                                        <p:tav tm="0">
                                          <p:val>
                                            <p:strVal val="0"/>
                                          </p:val>
                                        </p:tav>
                                        <p:tav tm="100000">
                                          <p:val>
                                            <p:strVal val="#ppt_w"/>
                                          </p:val>
                                        </p:tav>
                                      </p:tavLst>
                                    </p:anim>
                                    <p:anim calcmode="lin" valueType="num">
                                      <p:cBhvr additive="base">
                                        <p:cTn id="23" dur="500"/>
                                        <p:tgtEl>
                                          <p:spTgt spid="12"/>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ppt_w</p:attrName>
                                        </p:attrNameLst>
                                      </p:cBhvr>
                                      <p:tavLst>
                                        <p:tav tm="0">
                                          <p:val>
                                            <p:strVal val="0"/>
                                          </p:val>
                                        </p:tav>
                                        <p:tav tm="100000">
                                          <p:val>
                                            <p:strVal val="#ppt_w"/>
                                          </p:val>
                                        </p:tav>
                                      </p:tavLst>
                                    </p:anim>
                                    <p:anim calcmode="lin" valueType="num">
                                      <p:cBhvr additive="base">
                                        <p:cTn id="28" dur="500"/>
                                        <p:tgtEl>
                                          <p:spTgt spid="15"/>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ppt_w</p:attrName>
                                        </p:attrNameLst>
                                      </p:cBhvr>
                                      <p:tavLst>
                                        <p:tav tm="0">
                                          <p:val>
                                            <p:strVal val="0"/>
                                          </p:val>
                                        </p:tav>
                                        <p:tav tm="100000">
                                          <p:val>
                                            <p:strVal val="#ppt_w"/>
                                          </p:val>
                                        </p:tav>
                                      </p:tavLst>
                                    </p:anim>
                                    <p:anim calcmode="lin" valueType="num">
                                      <p:cBhvr additive="base">
                                        <p:cTn id="33" dur="500"/>
                                        <p:tgtEl>
                                          <p:spTgt spid="20"/>
                                        </p:tgtEl>
                                        <p:attrNameLst>
                                          <p:attrName>ppt_h</p:attrName>
                                        </p:attrNameLst>
                                      </p:cBhvr>
                                      <p:tavLst>
                                        <p:tav tm="0">
                                          <p:val>
                                            <p:str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p:tgtEl>
                                          <p:spTgt spid="23"/>
                                        </p:tgtEl>
                                        <p:attrNameLst>
                                          <p:attrName>ppt_w</p:attrName>
                                        </p:attrNameLst>
                                      </p:cBhvr>
                                      <p:tavLst>
                                        <p:tav tm="0">
                                          <p:val>
                                            <p:strVal val="0"/>
                                          </p:val>
                                        </p:tav>
                                        <p:tav tm="100000">
                                          <p:val>
                                            <p:strVal val="#ppt_w"/>
                                          </p:val>
                                        </p:tav>
                                      </p:tavLst>
                                    </p:anim>
                                    <p:anim calcmode="lin" valueType="num">
                                      <p:cBhvr additive="base">
                                        <p:cTn id="38" dur="500"/>
                                        <p:tgtEl>
                                          <p:spTgt spid="23"/>
                                        </p:tgtEl>
                                        <p:attrNameLst>
                                          <p:attrName>ppt_h</p:attrName>
                                        </p:attrNameLst>
                                      </p:cBhvr>
                                      <p:tavLst>
                                        <p:tav tm="0">
                                          <p:val>
                                            <p:str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ppt_w</p:attrName>
                                        </p:attrNameLst>
                                      </p:cBhvr>
                                      <p:tavLst>
                                        <p:tav tm="0">
                                          <p:val>
                                            <p:strVal val="0"/>
                                          </p:val>
                                        </p:tav>
                                        <p:tav tm="100000">
                                          <p:val>
                                            <p:strVal val="#ppt_w"/>
                                          </p:val>
                                        </p:tav>
                                      </p:tavLst>
                                    </p:anim>
                                    <p:anim calcmode="lin" valueType="num">
                                      <p:cBhvr additive="base">
                                        <p:cTn id="43" dur="500"/>
                                        <p:tgtEl>
                                          <p:spTgt spid="27"/>
                                        </p:tgtEl>
                                        <p:attrNameLst>
                                          <p:attrName>ppt_h</p:attrName>
                                        </p:attrNameLst>
                                      </p:cBhvr>
                                      <p:tavLst>
                                        <p:tav tm="0">
                                          <p:val>
                                            <p:str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ppt_w</p:attrName>
                                        </p:attrNameLst>
                                      </p:cBhvr>
                                      <p:tavLst>
                                        <p:tav tm="0">
                                          <p:val>
                                            <p:strVal val="0"/>
                                          </p:val>
                                        </p:tav>
                                        <p:tav tm="100000">
                                          <p:val>
                                            <p:strVal val="#ppt_w"/>
                                          </p:val>
                                        </p:tav>
                                      </p:tavLst>
                                    </p:anim>
                                    <p:anim calcmode="lin" valueType="num">
                                      <p:cBhvr additive="base">
                                        <p:cTn id="48" dur="500"/>
                                        <p:tgtEl>
                                          <p:spTgt spid="30"/>
                                        </p:tgtEl>
                                        <p:attrNameLst>
                                          <p:attrName>ppt_h</p:attrName>
                                        </p:attrNameLst>
                                      </p:cBhvr>
                                      <p:tavLst>
                                        <p:tav tm="0">
                                          <p:val>
                                            <p:str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ppt_w</p:attrName>
                                        </p:attrNameLst>
                                      </p:cBhvr>
                                      <p:tavLst>
                                        <p:tav tm="0">
                                          <p:val>
                                            <p:strVal val="0"/>
                                          </p:val>
                                        </p:tav>
                                        <p:tav tm="100000">
                                          <p:val>
                                            <p:strVal val="#ppt_w"/>
                                          </p:val>
                                        </p:tav>
                                      </p:tavLst>
                                    </p:anim>
                                    <p:anim calcmode="lin" valueType="num">
                                      <p:cBhvr additive="base">
                                        <p:cTn id="53" dur="500"/>
                                        <p:tgtEl>
                                          <p:spTgt spid="33"/>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7" name="TextBox 6"/>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grpSp>
        <p:nvGrpSpPr>
          <p:cNvPr id="6" name="Group 5"/>
          <p:cNvGrpSpPr/>
          <p:nvPr/>
        </p:nvGrpSpPr>
        <p:grpSpPr>
          <a:xfrm>
            <a:off x="2437697" y="2090675"/>
            <a:ext cx="8010845" cy="3493913"/>
            <a:chOff x="2469117" y="2612473"/>
            <a:chExt cx="7807710" cy="3493913"/>
          </a:xfrm>
        </p:grpSpPr>
        <p:sp>
          <p:nvSpPr>
            <p:cNvPr id="8" name="Shape 7"/>
            <p:cNvSpPr/>
            <p:nvPr/>
          </p:nvSpPr>
          <p:spPr>
            <a:xfrm>
              <a:off x="2469117" y="2612473"/>
              <a:ext cx="5814616" cy="3204309"/>
            </a:xfrm>
            <a:prstGeom prst="swooshArrow">
              <a:avLst>
                <a:gd name="adj1" fmla="val 25000"/>
                <a:gd name="adj2" fmla="val 25000"/>
              </a:avLst>
            </a:prstGeom>
            <a:solidFill>
              <a:schemeClr val="accent2">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Oval 8"/>
            <p:cNvSpPr/>
            <p:nvPr/>
          </p:nvSpPr>
          <p:spPr>
            <a:xfrm>
              <a:off x="3464093" y="4824087"/>
              <a:ext cx="133299" cy="13329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9"/>
            <p:cNvSpPr/>
            <p:nvPr/>
          </p:nvSpPr>
          <p:spPr>
            <a:xfrm>
              <a:off x="3027376" y="5180341"/>
              <a:ext cx="3179774" cy="926045"/>
            </a:xfrm>
            <a:custGeom>
              <a:avLst/>
              <a:gdLst>
                <a:gd name="connsiteX0" fmla="*/ 0 w 1194566"/>
                <a:gd name="connsiteY0" fmla="*/ 0 h 926045"/>
                <a:gd name="connsiteX1" fmla="*/ 1194566 w 1194566"/>
                <a:gd name="connsiteY1" fmla="*/ 0 h 926045"/>
                <a:gd name="connsiteX2" fmla="*/ 1194566 w 1194566"/>
                <a:gd name="connsiteY2" fmla="*/ 926045 h 926045"/>
                <a:gd name="connsiteX3" fmla="*/ 0 w 1194566"/>
                <a:gd name="connsiteY3" fmla="*/ 926045 h 926045"/>
                <a:gd name="connsiteX4" fmla="*/ 0 w 1194566"/>
                <a:gd name="connsiteY4" fmla="*/ 0 h 926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66" h="926045">
                  <a:moveTo>
                    <a:pt x="0" y="0"/>
                  </a:moveTo>
                  <a:lnTo>
                    <a:pt x="1194566" y="0"/>
                  </a:lnTo>
                  <a:lnTo>
                    <a:pt x="1194566" y="926045"/>
                  </a:lnTo>
                  <a:lnTo>
                    <a:pt x="0" y="9260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633"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Nêu được hiện tượng (vấn đề) cần bàn luận.</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Oval 10"/>
            <p:cNvSpPr/>
            <p:nvPr/>
          </p:nvSpPr>
          <p:spPr>
            <a:xfrm>
              <a:off x="4640716" y="3953155"/>
              <a:ext cx="240964" cy="24096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11"/>
            <p:cNvSpPr/>
            <p:nvPr/>
          </p:nvSpPr>
          <p:spPr>
            <a:xfrm>
              <a:off x="4640716" y="4348695"/>
              <a:ext cx="2952208" cy="697215"/>
            </a:xfrm>
            <a:custGeom>
              <a:avLst/>
              <a:gdLst>
                <a:gd name="connsiteX0" fmla="*/ 0 w 1230454"/>
                <a:gd name="connsiteY0" fmla="*/ 0 h 1743144"/>
                <a:gd name="connsiteX1" fmla="*/ 1230454 w 1230454"/>
                <a:gd name="connsiteY1" fmla="*/ 0 h 1743144"/>
                <a:gd name="connsiteX2" fmla="*/ 1230454 w 1230454"/>
                <a:gd name="connsiteY2" fmla="*/ 1743144 h 1743144"/>
                <a:gd name="connsiteX3" fmla="*/ 0 w 1230454"/>
                <a:gd name="connsiteY3" fmla="*/ 1743144 h 1743144"/>
                <a:gd name="connsiteX4" fmla="*/ 0 w 1230454"/>
                <a:gd name="connsiteY4" fmla="*/ 0 h 174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54" h="1743144">
                  <a:moveTo>
                    <a:pt x="0" y="0"/>
                  </a:moveTo>
                  <a:lnTo>
                    <a:pt x="1230454" y="0"/>
                  </a:lnTo>
                  <a:lnTo>
                    <a:pt x="1230454" y="1743144"/>
                  </a:lnTo>
                  <a:lnTo>
                    <a:pt x="0" y="17431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682"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Thể hiện được ý kiến của người viết.</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6055739" y="3423163"/>
              <a:ext cx="333248" cy="3332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Freeform 13"/>
            <p:cNvSpPr/>
            <p:nvPr/>
          </p:nvSpPr>
          <p:spPr>
            <a:xfrm>
              <a:off x="6659777" y="3450762"/>
              <a:ext cx="3617050" cy="743357"/>
            </a:xfrm>
            <a:custGeom>
              <a:avLst/>
              <a:gdLst>
                <a:gd name="connsiteX0" fmla="*/ 0 w 2303115"/>
                <a:gd name="connsiteY0" fmla="*/ 0 h 2226994"/>
                <a:gd name="connsiteX1" fmla="*/ 2303115 w 2303115"/>
                <a:gd name="connsiteY1" fmla="*/ 0 h 2226994"/>
                <a:gd name="connsiteX2" fmla="*/ 2303115 w 2303115"/>
                <a:gd name="connsiteY2" fmla="*/ 2226994 h 2226994"/>
                <a:gd name="connsiteX3" fmla="*/ 0 w 2303115"/>
                <a:gd name="connsiteY3" fmla="*/ 2226994 h 2226994"/>
                <a:gd name="connsiteX4" fmla="*/ 0 w 2303115"/>
                <a:gd name="connsiteY4" fmla="*/ 0 h 2226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15" h="2226994">
                  <a:moveTo>
                    <a:pt x="0" y="0"/>
                  </a:moveTo>
                  <a:lnTo>
                    <a:pt x="2303115" y="0"/>
                  </a:lnTo>
                  <a:lnTo>
                    <a:pt x="2303115" y="2226994"/>
                  </a:lnTo>
                  <a:lnTo>
                    <a:pt x="0" y="22269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6581" tIns="0" rIns="0" bIns="0" numCol="1" spcCol="1270" anchor="t" anchorCtr="0">
              <a:noAutofit/>
            </a:bodyPr>
            <a:lstStyle/>
            <a:p>
              <a:pPr marL="0" marR="0" lvl="0" indent="0" algn="l" defTabSz="666750" rtl="0" eaLnBrk="1" fontAlgn="auto" latinLnBrk="0" hangingPunct="1">
                <a:lnSpc>
                  <a:spcPct val="90000"/>
                </a:lnSpc>
                <a:spcBef>
                  <a:spcPct val="0"/>
                </a:spcBef>
                <a:spcAft>
                  <a:spcPct val="35000"/>
                </a:spcAft>
                <a:buClrTx/>
                <a:buSzTx/>
                <a:buFontTx/>
                <a:buNone/>
                <a:tabLst/>
                <a:defRPr/>
              </a:pPr>
              <a:r>
                <a:rPr kumimoji="0" lang="vi-VN" sz="24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mn-cs"/>
                </a:rPr>
                <a:t>Dùng lí lẽ và bằng chứng để thuyết phục người đọc.</a:t>
              </a:r>
              <a:endParaRPr kumimoji="0" lang="en-US" sz="2400" b="0" i="0" u="none" strike="noStrike" kern="1200" cap="none" spc="0" normalizeH="0" baseline="0" noProof="0" dirty="0">
                <a:ln>
                  <a:noFill/>
                </a:ln>
                <a:solidFill>
                  <a:prstClr val="black">
                    <a:hueOff val="0"/>
                    <a:satOff val="0"/>
                    <a:lumOff val="0"/>
                    <a:alphaOff val="0"/>
                  </a:prstClr>
                </a:solidFill>
                <a:effectLst/>
                <a:uLnTx/>
                <a:uFillTx/>
                <a:latin typeface="Calibri Light" panose="020F0302020204030204"/>
                <a:ea typeface="+mn-ea"/>
                <a:cs typeface="+mn-cs"/>
              </a:endParaRPr>
            </a:p>
          </p:txBody>
        </p:sp>
      </p:grpSp>
    </p:spTree>
    <p:extLst>
      <p:ext uri="{BB962C8B-B14F-4D97-AF65-F5344CB8AC3E}">
        <p14:creationId xmlns:p14="http://schemas.microsoft.com/office/powerpoint/2010/main" val="39332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7806" y="1759390"/>
            <a:ext cx="5487635" cy="3693339"/>
            <a:chOff x="2032000" y="1501459"/>
            <a:chExt cx="8128000" cy="4636873"/>
          </a:xfrm>
        </p:grpSpPr>
        <p:sp>
          <p:nvSpPr>
            <p:cNvPr id="5" name="Freeform 4"/>
            <p:cNvSpPr/>
            <p:nvPr/>
          </p:nvSpPr>
          <p:spPr>
            <a:xfrm>
              <a:off x="2032000" y="1501459"/>
              <a:ext cx="8128000" cy="843807"/>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224790" tIns="224790" rIns="224790" bIns="224790" numCol="1" spcCol="1270" anchor="ctr" anchorCtr="0">
              <a:noAutofit/>
            </a:bodyPr>
            <a:lstStyle/>
            <a:p>
              <a:pPr marL="0" marR="0" lvl="0" indent="0" algn="ctr" defTabSz="2622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Xem</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kìa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6" name="Freeform 5"/>
            <p:cNvSpPr/>
            <p:nvPr/>
          </p:nvSpPr>
          <p:spPr>
            <a:xfrm>
              <a:off x="2032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Ý nghĩa về những cái chung của mọi 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 và cái riêng biệt của mỗi 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ừ</a:t>
              </a: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7" name="Freeform 6"/>
            <p:cNvSpPr/>
            <p:nvPr/>
          </p:nvSpPr>
          <p:spPr>
            <a:xfrm>
              <a:off x="6096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8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đáng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quý</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nét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riêng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mỗi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p>
          </p:txBody>
        </p:sp>
        <p:sp>
          <p:nvSpPr>
            <p:cNvPr id="8" name="Rectangle 7"/>
            <p:cNvSpPr/>
            <p:nvPr/>
          </p:nvSpPr>
          <p:spPr>
            <a:xfrm>
              <a:off x="2032000" y="5759026"/>
              <a:ext cx="8128000" cy="379306"/>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9" name="Group 8"/>
          <p:cNvGrpSpPr/>
          <p:nvPr/>
        </p:nvGrpSpPr>
        <p:grpSpPr>
          <a:xfrm>
            <a:off x="6193081" y="2536104"/>
            <a:ext cx="5440516" cy="3690691"/>
            <a:chOff x="2032000" y="3024559"/>
            <a:chExt cx="8128000" cy="3113773"/>
          </a:xfrm>
        </p:grpSpPr>
        <p:sp>
          <p:nvSpPr>
            <p:cNvPr id="10" name="Freeform 9"/>
            <p:cNvSpPr/>
            <p:nvPr/>
          </p:nvSpPr>
          <p:spPr>
            <a:xfrm>
              <a:off x="2032000" y="3024559"/>
              <a:ext cx="8128000" cy="642155"/>
            </a:xfrm>
            <a:custGeom>
              <a:avLst/>
              <a:gdLst>
                <a:gd name="connsiteX0" fmla="*/ 0 w 8128000"/>
                <a:gd name="connsiteY0" fmla="*/ 0 h 1059265"/>
                <a:gd name="connsiteX1" fmla="*/ 8128000 w 8128000"/>
                <a:gd name="connsiteY1" fmla="*/ 0 h 1059265"/>
                <a:gd name="connsiteX2" fmla="*/ 8128000 w 8128000"/>
                <a:gd name="connsiteY2" fmla="*/ 1059265 h 1059265"/>
                <a:gd name="connsiteX3" fmla="*/ 0 w 8128000"/>
                <a:gd name="connsiteY3" fmla="*/ 1059265 h 1059265"/>
                <a:gd name="connsiteX4" fmla="*/ 0 w 8128000"/>
                <a:gd name="connsiteY4" fmla="*/ 0 h 105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265">
                  <a:moveTo>
                    <a:pt x="0" y="0"/>
                  </a:moveTo>
                  <a:lnTo>
                    <a:pt x="8128000" y="0"/>
                  </a:lnTo>
                  <a:lnTo>
                    <a:pt x="8128000" y="1059265"/>
                  </a:lnTo>
                  <a:lnTo>
                    <a:pt x="0" y="1059265"/>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VB </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Hai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loại</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2032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7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Bàn</a:t>
              </a:r>
              <a:r>
                <a:rPr kumimoji="0" lang="en-US" sz="27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về</a:t>
              </a:r>
              <a:r>
                <a:rPr kumimoji="0" lang="en-US" sz="27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vấn</a:t>
              </a:r>
              <a:r>
                <a:rPr kumimoji="0" lang="en-US" sz="27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7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đề</a:t>
              </a:r>
              <a:r>
                <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vi-VN"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 khác biệt có ý nghĩa, sự khác biệt làm nên giá trị riêng cũng nh</a:t>
              </a:r>
              <a:r>
                <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bản sắc của mỗi ng</a:t>
              </a:r>
              <a:r>
                <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ư</a:t>
              </a:r>
              <a:r>
                <a:rPr kumimoji="0" lang="vi-VN"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ời.</a:t>
              </a:r>
              <a:endParaRPr kumimoji="0" lang="en-US" sz="27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Freeform 11"/>
            <p:cNvSpPr/>
            <p:nvPr/>
          </p:nvSpPr>
          <p:spPr>
            <a:xfrm>
              <a:off x="6096000" y="3666714"/>
              <a:ext cx="4064000" cy="2224456"/>
            </a:xfrm>
            <a:custGeom>
              <a:avLst/>
              <a:gdLst>
                <a:gd name="connsiteX0" fmla="*/ 0 w 4064000"/>
                <a:gd name="connsiteY0" fmla="*/ 0 h 2224456"/>
                <a:gd name="connsiteX1" fmla="*/ 4064000 w 4064000"/>
                <a:gd name="connsiteY1" fmla="*/ 0 h 2224456"/>
                <a:gd name="connsiteX2" fmla="*/ 4064000 w 4064000"/>
                <a:gd name="connsiteY2" fmla="*/ 2224456 h 2224456"/>
                <a:gd name="connsiteX3" fmla="*/ 0 w 4064000"/>
                <a:gd name="connsiteY3" fmla="*/ 2224456 h 2224456"/>
                <a:gd name="connsiteX4" fmla="*/ 0 w 4064000"/>
                <a:gd name="connsiteY4" fmla="*/ 0 h 22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2224456">
                  <a:moveTo>
                    <a:pt x="0" y="0"/>
                  </a:moveTo>
                  <a:lnTo>
                    <a:pt x="4064000" y="0"/>
                  </a:lnTo>
                  <a:lnTo>
                    <a:pt x="4064000" y="2224456"/>
                  </a:lnTo>
                  <a:lnTo>
                    <a:pt x="0" y="2224456"/>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6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Thái</a:t>
              </a:r>
              <a:r>
                <a:rPr kumimoji="0" lang="en-US" sz="26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1"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độ</a:t>
              </a:r>
              <a:r>
                <a:rPr kumimoji="0" lang="en-US" sz="2600" b="1"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viết</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phủ</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nhận</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sự</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vô</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trân</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trọng</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khẳng</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định</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giá</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trị</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khác</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biệt</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có</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6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nghĩa</a:t>
              </a:r>
              <a:r>
                <a:rPr kumimoji="0" lang="en-US" sz="26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p>
          </p:txBody>
        </p:sp>
        <p:sp>
          <p:nvSpPr>
            <p:cNvPr id="13" name="Rectangle 12"/>
            <p:cNvSpPr/>
            <p:nvPr/>
          </p:nvSpPr>
          <p:spPr>
            <a:xfrm>
              <a:off x="2032000" y="5891171"/>
              <a:ext cx="8128000" cy="247161"/>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14" name="TextBox 13"/>
          <p:cNvSpPr txBox="1"/>
          <p:nvPr/>
        </p:nvSpPr>
        <p:spPr>
          <a:xfrm>
            <a:off x="1133332" y="805283"/>
            <a:ext cx="10310523" cy="954107"/>
          </a:xfrm>
          <a:prstGeom prst="rect">
            <a:avLst/>
          </a:prstGeom>
          <a:noFill/>
        </p:spPr>
        <p:txBody>
          <a:bodyPr wrap="square" rtlCol="0">
            <a:spAutoFit/>
          </a:bodyPr>
          <a:lstStyle/>
          <a:p>
            <a:pPr lvl="0">
              <a:buClrTx/>
              <a:defRPr/>
            </a:pPr>
            <a:r>
              <a:rPr lang="en-US" sz="2800" b="1" kern="1200" dirty="0">
                <a:solidFill>
                  <a:prstClr val="black"/>
                </a:solidFill>
                <a:latin typeface="Times New Roman" panose="02020603050405020304" pitchFamily="18" charset="0"/>
                <a:ea typeface="MS Mincho"/>
              </a:rPr>
              <a:t>I. </a:t>
            </a:r>
            <a:r>
              <a:rPr lang="en-US" sz="2800" b="1" kern="1200" dirty="0" err="1">
                <a:solidFill>
                  <a:prstClr val="black"/>
                </a:solidFill>
                <a:latin typeface="Times New Roman" panose="02020603050405020304" pitchFamily="18" charset="0"/>
                <a:ea typeface="MS Mincho"/>
              </a:rPr>
              <a:t>Yêu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cầu</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đối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với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bài</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MS Mincho"/>
              </a:rPr>
              <a:t>văn</a:t>
            </a:r>
            <a:r>
              <a:rPr lang="en-US" sz="2800" b="1" kern="1200" dirty="0">
                <a:solidFill>
                  <a:prstClr val="black"/>
                </a:solidFill>
                <a:latin typeface="Times New Roman" panose="02020603050405020304" pitchFamily="18" charset="0"/>
                <a:ea typeface="MS Mincho"/>
              </a:rPr>
              <a:t> </a:t>
            </a:r>
            <a:r>
              <a:rPr lang="en-US" sz="2800" b="1" kern="1200" dirty="0" err="1">
                <a:solidFill>
                  <a:prstClr val="black"/>
                </a:solidFill>
                <a:latin typeface="Times New Roman" panose="02020603050405020304" pitchFamily="18" charset="0"/>
                <a:ea typeface="Times New Roman" panose="02020603050405020304" pitchFamily="18" charset="0"/>
              </a:rPr>
              <a:t>trình</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bày</a:t>
            </a:r>
            <a:r>
              <a:rPr lang="en-US" sz="2800" b="1" kern="1200" dirty="0">
                <a:solidFill>
                  <a:prstClr val="black"/>
                </a:solidFill>
                <a:latin typeface="Times New Roman" panose="02020603050405020304" pitchFamily="18" charset="0"/>
                <a:ea typeface="Times New Roman" panose="02020603050405020304" pitchFamily="18" charset="0"/>
              </a:rPr>
              <a:t> ý </a:t>
            </a:r>
            <a:r>
              <a:rPr lang="en-US" sz="2800" b="1" kern="1200" dirty="0" err="1">
                <a:solidFill>
                  <a:prstClr val="black"/>
                </a:solidFill>
                <a:latin typeface="Times New Roman" panose="02020603050405020304" pitchFamily="18" charset="0"/>
                <a:ea typeface="Times New Roman" panose="02020603050405020304" pitchFamily="18" charset="0"/>
              </a:rPr>
              <a:t>kiến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một</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hiện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tượng</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vấn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đề</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mà</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em</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quan</a:t>
            </a:r>
            <a:r>
              <a:rPr lang="en-US" sz="2800" b="1" kern="1200" dirty="0">
                <a:solidFill>
                  <a:prstClr val="black"/>
                </a:solidFill>
                <a:latin typeface="Times New Roman" panose="02020603050405020304" pitchFamily="18" charset="0"/>
                <a:ea typeface="Times New Roman" panose="02020603050405020304" pitchFamily="18" charset="0"/>
              </a:rPr>
              <a:t> </a:t>
            </a:r>
            <a:r>
              <a:rPr lang="en-US" sz="2800" b="1" kern="1200" dirty="0" err="1">
                <a:solidFill>
                  <a:prstClr val="black"/>
                </a:solidFill>
                <a:latin typeface="Times New Roman" panose="02020603050405020304" pitchFamily="18" charset="0"/>
                <a:ea typeface="Times New Roman" panose="02020603050405020304" pitchFamily="18" charset="0"/>
              </a:rPr>
              <a:t>tâm</a:t>
            </a:r>
            <a:endParaRPr lang="en-US" sz="2800" kern="1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06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1966</Words>
  <Application>Microsoft Office PowerPoint</Application>
  <PresentationFormat>Widescreen</PresentationFormat>
  <Paragraphs>124</Paragraphs>
  <Slides>27</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Barlow</vt:lpstr>
      <vt:lpstr>Barlow Condensed</vt:lpstr>
      <vt:lpstr>Calibri Light</vt:lpstr>
      <vt:lpstr>Arial</vt:lpstr>
      <vt:lpstr>Barlow Semi Condensed SemiBold</vt:lpstr>
      <vt:lpstr>Wingdings</vt:lpstr>
      <vt:lpstr>Times New Roman</vt:lpstr>
      <vt:lpstr>Calibri</vt:lpstr>
      <vt:lpstr>SlidesMania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114</cp:revision>
  <dcterms:modified xsi:type="dcterms:W3CDTF">2025-04-22T13:32:54Z</dcterms:modified>
</cp:coreProperties>
</file>