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7" r:id="rId3"/>
    <p:sldId id="257" r:id="rId4"/>
    <p:sldId id="308" r:id="rId5"/>
    <p:sldId id="309" r:id="rId6"/>
    <p:sldId id="317" r:id="rId7"/>
    <p:sldId id="315" r:id="rId8"/>
    <p:sldId id="318" r:id="rId9"/>
    <p:sldId id="319" r:id="rId10"/>
    <p:sldId id="320" r:id="rId11"/>
    <p:sldId id="321" r:id="rId12"/>
    <p:sldId id="272"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8D4AC-CB7B-4358-87B6-17A1B29F2B88}" type="datetimeFigureOut">
              <a:rPr lang="en-US" smtClean="0"/>
              <a:pPr/>
              <a:t>5/16/2020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374ED-72E2-487F-921E-B141B80B2605}" type="slidenum">
              <a:rPr lang="en-US" smtClean="0"/>
              <a:pPr/>
              <a:t>‹#›</a:t>
            </a:fld>
            <a:endParaRPr lang="en-US"/>
          </a:p>
        </p:txBody>
      </p:sp>
    </p:spTree>
    <p:extLst>
      <p:ext uri="{BB962C8B-B14F-4D97-AF65-F5344CB8AC3E}">
        <p14:creationId xmlns:p14="http://schemas.microsoft.com/office/powerpoint/2010/main" xmlns="" val="233474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45374ED-72E2-487F-921E-B141B80B2605}" type="slidenum">
              <a:rPr lang="en-US" smtClean="0"/>
              <a:pPr/>
              <a:t>4</a:t>
            </a:fld>
            <a:endParaRPr lang="en-US"/>
          </a:p>
        </p:txBody>
      </p:sp>
    </p:spTree>
    <p:extLst>
      <p:ext uri="{BB962C8B-B14F-4D97-AF65-F5344CB8AC3E}">
        <p14:creationId xmlns:p14="http://schemas.microsoft.com/office/powerpoint/2010/main" xmlns="" val="418153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45374ED-72E2-487F-921E-B141B80B2605}" type="slidenum">
              <a:rPr lang="en-US" smtClean="0"/>
              <a:pPr/>
              <a:t>6</a:t>
            </a:fld>
            <a:endParaRPr lang="en-US"/>
          </a:p>
        </p:txBody>
      </p:sp>
    </p:spTree>
    <p:extLst>
      <p:ext uri="{BB962C8B-B14F-4D97-AF65-F5344CB8AC3E}">
        <p14:creationId xmlns:p14="http://schemas.microsoft.com/office/powerpoint/2010/main" xmlns="" val="418153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45374ED-72E2-487F-921E-B141B80B2605}" type="slidenum">
              <a:rPr lang="en-US" smtClean="0"/>
              <a:pPr/>
              <a:t>8</a:t>
            </a:fld>
            <a:endParaRPr lang="en-US"/>
          </a:p>
        </p:txBody>
      </p:sp>
    </p:spTree>
    <p:extLst>
      <p:ext uri="{BB962C8B-B14F-4D97-AF65-F5344CB8AC3E}">
        <p14:creationId xmlns:p14="http://schemas.microsoft.com/office/powerpoint/2010/main" xmlns="" val="418153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1EC86-60EE-4453-BF6F-F98B0DF18B97}"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79A17-C3D3-466C-8505-454A0E37F8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1EC86-60EE-4453-BF6F-F98B0DF18B97}"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79A17-C3D3-466C-8505-454A0E37F8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1EC86-60EE-4453-BF6F-F98B0DF18B97}"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79A17-C3D3-466C-8505-454A0E37F8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1EC86-60EE-4453-BF6F-F98B0DF18B97}"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79A17-C3D3-466C-8505-454A0E37F8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1EC86-60EE-4453-BF6F-F98B0DF18B97}" type="datetimeFigureOut">
              <a:rPr lang="en-US" smtClean="0"/>
              <a:pPr/>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79A17-C3D3-466C-8505-454A0E37F8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1EC86-60EE-4453-BF6F-F98B0DF18B97}" type="datetimeFigureOut">
              <a:rPr lang="en-US" smtClean="0"/>
              <a:pPr/>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79A17-C3D3-466C-8505-454A0E37F8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1EC86-60EE-4453-BF6F-F98B0DF18B97}" type="datetimeFigureOut">
              <a:rPr lang="en-US" smtClean="0"/>
              <a:pPr/>
              <a:t>5/16/2020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79A17-C3D3-466C-8505-454A0E37F8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1EC86-60EE-4453-BF6F-F98B0DF18B97}" type="datetimeFigureOut">
              <a:rPr lang="en-US" smtClean="0"/>
              <a:pPr/>
              <a:t>5/16/2020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79A17-C3D3-466C-8505-454A0E37F8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1EC86-60EE-4453-BF6F-F98B0DF18B97}" type="datetimeFigureOut">
              <a:rPr lang="en-US" smtClean="0"/>
              <a:pPr/>
              <a:t>5/16/2020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79A17-C3D3-466C-8505-454A0E37F8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1EC86-60EE-4453-BF6F-F98B0DF18B97}" type="datetimeFigureOut">
              <a:rPr lang="en-US" smtClean="0"/>
              <a:pPr/>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79A17-C3D3-466C-8505-454A0E37F8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1EC86-60EE-4453-BF6F-F98B0DF18B97}" type="datetimeFigureOut">
              <a:rPr lang="en-US" smtClean="0"/>
              <a:pPr/>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79A17-C3D3-466C-8505-454A0E37F8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1EC86-60EE-4453-BF6F-F98B0DF18B97}" type="datetimeFigureOut">
              <a:rPr lang="en-US" smtClean="0"/>
              <a:pPr/>
              <a:t>5/16/2020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79A17-C3D3-466C-8505-454A0E37F8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TAC\Downloads\Benefits%20of%20Science%20and%20Technology.mp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2.mp3"/></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3.mp3"/></Relationships>
</file>

<file path=ppt/slides/_rels/slide7.xml.rels><?xml version="1.0" encoding="UTF-8" standalone="yes"?>
<Relationships xmlns="http://schemas.openxmlformats.org/package/2006/relationships"><Relationship Id="rId3" Type="http://schemas.microsoft.com/office/2007/relationships/media" Target="../media/media4.mp3"/><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28" y="0"/>
            <a:ext cx="9139943" cy="6858000"/>
          </a:xfrm>
          <a:prstGeom prst="rect">
            <a:avLst/>
          </a:prstGeom>
        </p:spPr>
      </p:pic>
      <p:sp>
        <p:nvSpPr>
          <p:cNvPr id="5" name="Rectangle 4"/>
          <p:cNvSpPr/>
          <p:nvPr/>
        </p:nvSpPr>
        <p:spPr>
          <a:xfrm>
            <a:off x="457200" y="2967335"/>
            <a:ext cx="751834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Welcome to our class</a:t>
            </a:r>
            <a:endParaRPr lang="en-US" sz="54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a:off x="939871" y="5070639"/>
            <a:ext cx="655301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Nguyen Van Cu Secondary School</a:t>
            </a:r>
            <a:endParaRPr lang="en-US" sz="36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404238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665"/>
            <a:ext cx="9144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Ex 5: Make notes, then write a paragraph on the following topic.</a:t>
            </a:r>
            <a:endParaRPr lang="vi-VN" sz="2800">
              <a:solidFill>
                <a:srgbClr val="FF0000"/>
              </a:solidFill>
              <a:latin typeface="Times New Roman" pitchFamily="18" charset="0"/>
              <a:cs typeface="Times New Roman" pitchFamily="18" charset="0"/>
            </a:endParaRPr>
          </a:p>
        </p:txBody>
      </p:sp>
      <p:sp>
        <p:nvSpPr>
          <p:cNvPr id="2" name="TextBox 1"/>
          <p:cNvSpPr txBox="1"/>
          <p:nvPr/>
        </p:nvSpPr>
        <p:spPr>
          <a:xfrm>
            <a:off x="12289" y="923835"/>
            <a:ext cx="9144000" cy="1200329"/>
          </a:xfrm>
          <a:prstGeom prst="rect">
            <a:avLst/>
          </a:prstGeom>
          <a:noFill/>
        </p:spPr>
        <p:txBody>
          <a:bodyPr wrap="square" rtlCol="0">
            <a:spAutoFit/>
          </a:bodyPr>
          <a:lstStyle/>
          <a:p>
            <a:r>
              <a:rPr lang="en-US" sz="2400" smtClean="0">
                <a:latin typeface="Times New Roman" pitchFamily="18" charset="0"/>
                <a:cs typeface="Times New Roman" pitchFamily="18" charset="0"/>
              </a:rPr>
              <a:t>“ </a:t>
            </a:r>
            <a:r>
              <a:rPr lang="en-US" sz="2400" smtClean="0">
                <a:solidFill>
                  <a:srgbClr val="C00000"/>
                </a:solidFill>
                <a:latin typeface="Times New Roman" pitchFamily="18" charset="0"/>
                <a:cs typeface="Times New Roman" pitchFamily="18" charset="0"/>
              </a:rPr>
              <a:t>With the help of technology, students will benefit greatly from Studying by themselves at home</a:t>
            </a:r>
            <a:r>
              <a:rPr lang="en-US" sz="2400" smtClean="0">
                <a:latin typeface="Times New Roman" pitchFamily="18" charset="0"/>
                <a:cs typeface="Times New Roman" pitchFamily="18" charset="0"/>
              </a:rPr>
              <a:t>”. Do you agree orr disagree with the following idea? </a:t>
            </a:r>
            <a:endParaRPr lang="vi-VN" sz="2400">
              <a:latin typeface="Times New Roman" pitchFamily="18" charset="0"/>
              <a:cs typeface="Times New Roman" pitchFamily="18" charset="0"/>
            </a:endParaRPr>
          </a:p>
        </p:txBody>
      </p:sp>
      <p:sp>
        <p:nvSpPr>
          <p:cNvPr id="22" name="TextBox 21"/>
          <p:cNvSpPr txBox="1"/>
          <p:nvPr/>
        </p:nvSpPr>
        <p:spPr>
          <a:xfrm>
            <a:off x="9831" y="2243480"/>
            <a:ext cx="9134169" cy="492443"/>
          </a:xfrm>
          <a:prstGeom prst="rect">
            <a:avLst/>
          </a:prstGeom>
          <a:noFill/>
          <a:ln>
            <a:noFill/>
          </a:ln>
        </p:spPr>
        <p:txBody>
          <a:bodyPr wrap="square" rtlCol="0">
            <a:spAutoFit/>
          </a:bodyPr>
          <a:lstStyle/>
          <a:p>
            <a:r>
              <a:rPr lang="en-US" sz="2600" b="1" i="1" smtClean="0">
                <a:solidFill>
                  <a:srgbClr val="0070C0"/>
                </a:solidFill>
                <a:latin typeface="Times New Roman" pitchFamily="18" charset="0"/>
                <a:cs typeface="Times New Roman" pitchFamily="18" charset="0"/>
              </a:rPr>
              <a:t>Introduction</a:t>
            </a:r>
            <a:r>
              <a:rPr lang="en-US" sz="2600" smtClean="0">
                <a:solidFill>
                  <a:srgbClr val="0070C0"/>
                </a:solidFill>
                <a:latin typeface="Times New Roman" pitchFamily="18" charset="0"/>
                <a:cs typeface="Times New Roman" pitchFamily="18" charset="0"/>
              </a:rPr>
              <a:t>: 	agree/ disagree</a:t>
            </a:r>
            <a:endParaRPr lang="vi-VN" sz="2600" b="1" i="1">
              <a:solidFill>
                <a:srgbClr val="0070C0"/>
              </a:solidFill>
              <a:latin typeface="Times New Roman" pitchFamily="18" charset="0"/>
              <a:cs typeface="Times New Roman" pitchFamily="18" charset="0"/>
            </a:endParaRPr>
          </a:p>
        </p:txBody>
      </p:sp>
      <p:sp>
        <p:nvSpPr>
          <p:cNvPr id="23" name="TextBox 22"/>
          <p:cNvSpPr txBox="1"/>
          <p:nvPr/>
        </p:nvSpPr>
        <p:spPr>
          <a:xfrm>
            <a:off x="22120" y="2791361"/>
            <a:ext cx="9134169" cy="492443"/>
          </a:xfrm>
          <a:prstGeom prst="rect">
            <a:avLst/>
          </a:prstGeom>
          <a:noFill/>
          <a:ln>
            <a:noFill/>
          </a:ln>
        </p:spPr>
        <p:txBody>
          <a:bodyPr wrap="square" rtlCol="0">
            <a:spAutoFit/>
          </a:bodyPr>
          <a:lstStyle/>
          <a:p>
            <a:r>
              <a:rPr lang="en-US" sz="2600" b="1" i="1" smtClean="0">
                <a:solidFill>
                  <a:srgbClr val="0070C0"/>
                </a:solidFill>
                <a:latin typeface="Times New Roman" pitchFamily="18" charset="0"/>
                <a:cs typeface="Times New Roman" pitchFamily="18" charset="0"/>
              </a:rPr>
              <a:t>Idea 1:</a:t>
            </a:r>
            <a:r>
              <a:rPr lang="en-US" sz="2600" smtClean="0">
                <a:solidFill>
                  <a:srgbClr val="0070C0"/>
                </a:solidFill>
                <a:latin typeface="Times New Roman" pitchFamily="18" charset="0"/>
                <a:cs typeface="Times New Roman" pitchFamily="18" charset="0"/>
              </a:rPr>
              <a:t>...............................................................................................</a:t>
            </a:r>
            <a:endParaRPr lang="vi-VN" sz="2600" b="1" i="1">
              <a:solidFill>
                <a:srgbClr val="0070C0"/>
              </a:solidFill>
              <a:latin typeface="Times New Roman" pitchFamily="18" charset="0"/>
              <a:cs typeface="Times New Roman" pitchFamily="18" charset="0"/>
            </a:endParaRPr>
          </a:p>
        </p:txBody>
      </p:sp>
      <p:sp>
        <p:nvSpPr>
          <p:cNvPr id="24" name="TextBox 23"/>
          <p:cNvSpPr txBox="1"/>
          <p:nvPr/>
        </p:nvSpPr>
        <p:spPr>
          <a:xfrm>
            <a:off x="-1" y="3496086"/>
            <a:ext cx="9134169" cy="492443"/>
          </a:xfrm>
          <a:prstGeom prst="rect">
            <a:avLst/>
          </a:prstGeom>
          <a:noFill/>
          <a:ln>
            <a:noFill/>
          </a:ln>
        </p:spPr>
        <p:txBody>
          <a:bodyPr wrap="square" rtlCol="0">
            <a:spAutoFit/>
          </a:bodyPr>
          <a:lstStyle/>
          <a:p>
            <a:r>
              <a:rPr lang="en-US" sz="2600" b="1" i="1" smtClean="0">
                <a:solidFill>
                  <a:srgbClr val="0070C0"/>
                </a:solidFill>
                <a:latin typeface="Times New Roman" pitchFamily="18" charset="0"/>
                <a:cs typeface="Times New Roman" pitchFamily="18" charset="0"/>
              </a:rPr>
              <a:t>Idea 2:</a:t>
            </a:r>
            <a:r>
              <a:rPr lang="en-US" sz="2600" smtClean="0">
                <a:solidFill>
                  <a:srgbClr val="0070C0"/>
                </a:solidFill>
                <a:latin typeface="Times New Roman" pitchFamily="18" charset="0"/>
                <a:cs typeface="Times New Roman" pitchFamily="18" charset="0"/>
              </a:rPr>
              <a:t>...............................................................................................</a:t>
            </a:r>
            <a:endParaRPr lang="vi-VN" sz="2600" b="1" i="1">
              <a:solidFill>
                <a:srgbClr val="0070C0"/>
              </a:solidFill>
              <a:latin typeface="Times New Roman" pitchFamily="18" charset="0"/>
              <a:cs typeface="Times New Roman" pitchFamily="18" charset="0"/>
            </a:endParaRPr>
          </a:p>
        </p:txBody>
      </p:sp>
      <p:sp>
        <p:nvSpPr>
          <p:cNvPr id="25" name="TextBox 24"/>
          <p:cNvSpPr txBox="1"/>
          <p:nvPr/>
        </p:nvSpPr>
        <p:spPr>
          <a:xfrm>
            <a:off x="9832" y="4194489"/>
            <a:ext cx="9134169" cy="492443"/>
          </a:xfrm>
          <a:prstGeom prst="rect">
            <a:avLst/>
          </a:prstGeom>
          <a:noFill/>
          <a:ln>
            <a:noFill/>
          </a:ln>
        </p:spPr>
        <p:txBody>
          <a:bodyPr wrap="square" rtlCol="0">
            <a:spAutoFit/>
          </a:bodyPr>
          <a:lstStyle/>
          <a:p>
            <a:r>
              <a:rPr lang="en-US" sz="2600" b="1" i="1" smtClean="0">
                <a:solidFill>
                  <a:srgbClr val="0070C0"/>
                </a:solidFill>
                <a:latin typeface="Times New Roman" pitchFamily="18" charset="0"/>
                <a:cs typeface="Times New Roman" pitchFamily="18" charset="0"/>
              </a:rPr>
              <a:t>Idea 3</a:t>
            </a:r>
            <a:r>
              <a:rPr lang="en-US" sz="2600" smtClean="0">
                <a:solidFill>
                  <a:srgbClr val="0070C0"/>
                </a:solidFill>
                <a:latin typeface="Times New Roman" pitchFamily="18" charset="0"/>
                <a:cs typeface="Times New Roman" pitchFamily="18" charset="0"/>
              </a:rPr>
              <a:t>.................................................................................................</a:t>
            </a:r>
            <a:endParaRPr lang="vi-VN" sz="2600" b="1" i="1">
              <a:solidFill>
                <a:srgbClr val="0070C0"/>
              </a:solidFill>
              <a:latin typeface="Times New Roman" pitchFamily="18" charset="0"/>
              <a:cs typeface="Times New Roman" pitchFamily="18" charset="0"/>
            </a:endParaRPr>
          </a:p>
        </p:txBody>
      </p:sp>
      <p:sp>
        <p:nvSpPr>
          <p:cNvPr id="26" name="TextBox 25"/>
          <p:cNvSpPr txBox="1"/>
          <p:nvPr/>
        </p:nvSpPr>
        <p:spPr>
          <a:xfrm>
            <a:off x="0" y="5059978"/>
            <a:ext cx="9134169" cy="492443"/>
          </a:xfrm>
          <a:prstGeom prst="rect">
            <a:avLst/>
          </a:prstGeom>
          <a:noFill/>
          <a:ln>
            <a:noFill/>
          </a:ln>
        </p:spPr>
        <p:txBody>
          <a:bodyPr wrap="square" rtlCol="0">
            <a:spAutoFit/>
          </a:bodyPr>
          <a:lstStyle/>
          <a:p>
            <a:r>
              <a:rPr lang="en-US" sz="2600" b="1" i="1" smtClean="0">
                <a:solidFill>
                  <a:srgbClr val="0070C0"/>
                </a:solidFill>
                <a:latin typeface="Times New Roman" pitchFamily="18" charset="0"/>
                <a:cs typeface="Times New Roman" pitchFamily="18" charset="0"/>
              </a:rPr>
              <a:t>Conclusion</a:t>
            </a:r>
            <a:r>
              <a:rPr lang="en-US" sz="2600" smtClean="0">
                <a:solidFill>
                  <a:srgbClr val="0070C0"/>
                </a:solidFill>
                <a:latin typeface="Times New Roman" pitchFamily="18" charset="0"/>
                <a:cs typeface="Times New Roman" pitchFamily="18" charset="0"/>
              </a:rPr>
              <a:t>:	not always good/ good</a:t>
            </a:r>
            <a:endParaRPr lang="vi-VN" sz="2600" b="1" i="1">
              <a:solidFill>
                <a:srgbClr val="0070C0"/>
              </a:solidFill>
              <a:latin typeface="Times New Roman" pitchFamily="18" charset="0"/>
              <a:cs typeface="Times New Roman" pitchFamily="18" charset="0"/>
            </a:endParaRPr>
          </a:p>
        </p:txBody>
      </p:sp>
      <p:sp>
        <p:nvSpPr>
          <p:cNvPr id="10" name="TextBox 9"/>
          <p:cNvSpPr txBox="1"/>
          <p:nvPr/>
        </p:nvSpPr>
        <p:spPr>
          <a:xfrm>
            <a:off x="2304436" y="2243479"/>
            <a:ext cx="5334000" cy="492443"/>
          </a:xfrm>
          <a:prstGeom prst="rect">
            <a:avLst/>
          </a:prstGeom>
          <a:solidFill>
            <a:schemeClr val="bg1"/>
          </a:solidFill>
        </p:spPr>
        <p:txBody>
          <a:bodyPr wrap="square" rtlCol="0">
            <a:spAutoFit/>
          </a:bodyPr>
          <a:lstStyle/>
          <a:p>
            <a:r>
              <a:rPr lang="en-US" sz="2600" smtClean="0">
                <a:solidFill>
                  <a:srgbClr val="C00000"/>
                </a:solidFill>
                <a:latin typeface="Times New Roman" pitchFamily="18" charset="0"/>
                <a:cs typeface="Times New Roman" pitchFamily="18" charset="0"/>
              </a:rPr>
              <a:t>disagree</a:t>
            </a:r>
            <a:endParaRPr lang="vi-VN" sz="2600">
              <a:solidFill>
                <a:srgbClr val="C00000"/>
              </a:solidFill>
              <a:latin typeface="Times New Roman" pitchFamily="18" charset="0"/>
              <a:cs typeface="Times New Roman" pitchFamily="18" charset="0"/>
            </a:endParaRPr>
          </a:p>
        </p:txBody>
      </p:sp>
      <p:sp>
        <p:nvSpPr>
          <p:cNvPr id="11" name="TextBox 10"/>
          <p:cNvSpPr txBox="1"/>
          <p:nvPr/>
        </p:nvSpPr>
        <p:spPr>
          <a:xfrm>
            <a:off x="1226575" y="2707957"/>
            <a:ext cx="7460226" cy="492443"/>
          </a:xfrm>
          <a:prstGeom prst="rect">
            <a:avLst/>
          </a:prstGeom>
          <a:noFill/>
        </p:spPr>
        <p:txBody>
          <a:bodyPr wrap="square" rtlCol="0">
            <a:spAutoFit/>
          </a:bodyPr>
          <a:lstStyle/>
          <a:p>
            <a:r>
              <a:rPr lang="en-US" sz="2600" smtClean="0">
                <a:solidFill>
                  <a:srgbClr val="C00000"/>
                </a:solidFill>
                <a:latin typeface="Times New Roman" pitchFamily="18" charset="0"/>
                <a:cs typeface="Times New Roman" pitchFamily="18" charset="0"/>
              </a:rPr>
              <a:t>Many students are lazy</a:t>
            </a:r>
            <a:endParaRPr lang="vi-VN" sz="2600">
              <a:solidFill>
                <a:srgbClr val="C00000"/>
              </a:solidFill>
              <a:latin typeface="Times New Roman" pitchFamily="18" charset="0"/>
              <a:cs typeface="Times New Roman" pitchFamily="18" charset="0"/>
            </a:endParaRPr>
          </a:p>
        </p:txBody>
      </p:sp>
      <p:sp>
        <p:nvSpPr>
          <p:cNvPr id="12" name="TextBox 11"/>
          <p:cNvSpPr txBox="1"/>
          <p:nvPr/>
        </p:nvSpPr>
        <p:spPr>
          <a:xfrm>
            <a:off x="1093839" y="3480135"/>
            <a:ext cx="7460226" cy="492443"/>
          </a:xfrm>
          <a:prstGeom prst="rect">
            <a:avLst/>
          </a:prstGeom>
          <a:noFill/>
        </p:spPr>
        <p:txBody>
          <a:bodyPr wrap="square" rtlCol="0">
            <a:spAutoFit/>
          </a:bodyPr>
          <a:lstStyle/>
          <a:p>
            <a:r>
              <a:rPr lang="en-US" sz="2600" smtClean="0">
                <a:solidFill>
                  <a:srgbClr val="C00000"/>
                </a:solidFill>
                <a:latin typeface="Times New Roman" pitchFamily="18" charset="0"/>
                <a:cs typeface="Times New Roman" pitchFamily="18" charset="0"/>
              </a:rPr>
              <a:t>Students can’t understand all information</a:t>
            </a:r>
            <a:endParaRPr lang="vi-VN" sz="2600">
              <a:solidFill>
                <a:srgbClr val="C00000"/>
              </a:solidFill>
              <a:latin typeface="Times New Roman" pitchFamily="18" charset="0"/>
              <a:cs typeface="Times New Roman" pitchFamily="18" charset="0"/>
            </a:endParaRPr>
          </a:p>
        </p:txBody>
      </p:sp>
      <p:sp>
        <p:nvSpPr>
          <p:cNvPr id="14" name="TextBox 13"/>
          <p:cNvSpPr txBox="1"/>
          <p:nvPr/>
        </p:nvSpPr>
        <p:spPr>
          <a:xfrm>
            <a:off x="1241323" y="4142417"/>
            <a:ext cx="7460226" cy="492443"/>
          </a:xfrm>
          <a:prstGeom prst="rect">
            <a:avLst/>
          </a:prstGeom>
          <a:noFill/>
        </p:spPr>
        <p:txBody>
          <a:bodyPr wrap="square" rtlCol="0">
            <a:spAutoFit/>
          </a:bodyPr>
          <a:lstStyle/>
          <a:p>
            <a:r>
              <a:rPr lang="en-US" sz="2600" smtClean="0">
                <a:solidFill>
                  <a:srgbClr val="C00000"/>
                </a:solidFill>
                <a:latin typeface="Times New Roman" pitchFamily="18" charset="0"/>
                <a:cs typeface="Times New Roman" pitchFamily="18" charset="0"/>
              </a:rPr>
              <a:t>Teacher will explain why is correct or incorrect</a:t>
            </a:r>
            <a:endParaRPr lang="vi-VN" sz="2600">
              <a:solidFill>
                <a:srgbClr val="C00000"/>
              </a:solidFill>
              <a:latin typeface="Times New Roman" pitchFamily="18" charset="0"/>
              <a:cs typeface="Times New Roman" pitchFamily="18" charset="0"/>
            </a:endParaRPr>
          </a:p>
        </p:txBody>
      </p:sp>
      <p:sp>
        <p:nvSpPr>
          <p:cNvPr id="15" name="TextBox 14"/>
          <p:cNvSpPr txBox="1"/>
          <p:nvPr/>
        </p:nvSpPr>
        <p:spPr>
          <a:xfrm>
            <a:off x="1900083" y="5071543"/>
            <a:ext cx="5334000" cy="492443"/>
          </a:xfrm>
          <a:prstGeom prst="rect">
            <a:avLst/>
          </a:prstGeom>
          <a:solidFill>
            <a:schemeClr val="bg1"/>
          </a:solidFill>
        </p:spPr>
        <p:txBody>
          <a:bodyPr wrap="square" rtlCol="0">
            <a:spAutoFit/>
          </a:bodyPr>
          <a:lstStyle/>
          <a:p>
            <a:r>
              <a:rPr lang="en-US" sz="2600" smtClean="0">
                <a:solidFill>
                  <a:srgbClr val="C00000"/>
                </a:solidFill>
                <a:latin typeface="Times New Roman" pitchFamily="18" charset="0"/>
                <a:cs typeface="Times New Roman" pitchFamily="18" charset="0"/>
              </a:rPr>
              <a:t>Not always good.</a:t>
            </a:r>
            <a:endParaRPr lang="vi-VN" sz="26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0999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31" y="2879668"/>
            <a:ext cx="9136627" cy="3985706"/>
          </a:xfrm>
          <a:prstGeom prst="rect">
            <a:avLst/>
          </a:prstGeom>
          <a:noFill/>
        </p:spPr>
        <p:txBody>
          <a:bodyPr wrap="square" rtlCol="0">
            <a:spAutoFit/>
          </a:bodyPr>
          <a:lstStyle/>
          <a:p>
            <a:r>
              <a:rPr lang="vi-VN" sz="2300" smtClean="0">
                <a:solidFill>
                  <a:srgbClr val="002060"/>
                </a:solidFill>
                <a:latin typeface="+mj-lt"/>
              </a:rPr>
              <a:t>I disagree </a:t>
            </a:r>
            <a:r>
              <a:rPr lang="vi-VN" sz="2300">
                <a:solidFill>
                  <a:srgbClr val="002060"/>
                </a:solidFill>
                <a:latin typeface="+mj-lt"/>
              </a:rPr>
              <a:t>with the idea that with the help of technology , students will benefit greatly from studying by themselves at </a:t>
            </a:r>
            <a:r>
              <a:rPr lang="vi-VN" sz="2300" smtClean="0">
                <a:solidFill>
                  <a:srgbClr val="002060"/>
                </a:solidFill>
                <a:latin typeface="+mj-lt"/>
              </a:rPr>
              <a:t>home.</a:t>
            </a:r>
          </a:p>
          <a:p>
            <a:r>
              <a:rPr lang="vi-VN" sz="2300" smtClean="0">
                <a:solidFill>
                  <a:srgbClr val="002060"/>
                </a:solidFill>
                <a:latin typeface="+mj-lt"/>
              </a:rPr>
              <a:t>Firstly, Many students will be lazy, they will spend almost time on playing games instead of learning. </a:t>
            </a:r>
          </a:p>
          <a:p>
            <a:r>
              <a:rPr lang="vi-VN" sz="2300" smtClean="0">
                <a:solidFill>
                  <a:srgbClr val="002060"/>
                </a:solidFill>
                <a:latin typeface="+mj-lt"/>
              </a:rPr>
              <a:t>Secondly </a:t>
            </a:r>
            <a:r>
              <a:rPr lang="vi-VN" sz="2300">
                <a:solidFill>
                  <a:srgbClr val="002060"/>
                </a:solidFill>
                <a:latin typeface="+mj-lt"/>
              </a:rPr>
              <a:t>, </a:t>
            </a:r>
            <a:r>
              <a:rPr lang="vi-VN" sz="2300" smtClean="0">
                <a:solidFill>
                  <a:srgbClr val="002060"/>
                </a:solidFill>
                <a:latin typeface="+mj-lt"/>
              </a:rPr>
              <a:t>Students can find information on the Internet easily but they can’t understand all information and they won’t know that information is correct or incorrect. </a:t>
            </a:r>
          </a:p>
          <a:p>
            <a:r>
              <a:rPr lang="vi-VN" sz="2300" smtClean="0">
                <a:solidFill>
                  <a:srgbClr val="002060"/>
                </a:solidFill>
                <a:latin typeface="+mj-lt"/>
              </a:rPr>
              <a:t>Finally, Students need the teacher to explain what they don’t understand, the teacher will give them some advice to improve their studies. </a:t>
            </a:r>
          </a:p>
          <a:p>
            <a:r>
              <a:rPr lang="vi-VN" sz="2300" smtClean="0">
                <a:solidFill>
                  <a:srgbClr val="002060"/>
                </a:solidFill>
                <a:latin typeface="+mj-lt"/>
              </a:rPr>
              <a:t>In </a:t>
            </a:r>
            <a:r>
              <a:rPr lang="vi-VN" sz="2300">
                <a:solidFill>
                  <a:srgbClr val="002060"/>
                </a:solidFill>
                <a:latin typeface="+mj-lt"/>
              </a:rPr>
              <a:t>short, technology have many benefits but they may not improve the quality of our studies.</a:t>
            </a:r>
            <a:endParaRPr lang="vi-VN" sz="2300">
              <a:solidFill>
                <a:srgbClr val="002060"/>
              </a:solidFill>
              <a:latin typeface="+mj-lt"/>
              <a:cs typeface="Times New Roman" pitchFamily="18" charset="0"/>
            </a:endParaRPr>
          </a:p>
        </p:txBody>
      </p:sp>
      <p:sp>
        <p:nvSpPr>
          <p:cNvPr id="5" name="TextBox 4"/>
          <p:cNvSpPr txBox="1"/>
          <p:nvPr/>
        </p:nvSpPr>
        <p:spPr>
          <a:xfrm>
            <a:off x="27036" y="732504"/>
            <a:ext cx="9134169" cy="446276"/>
          </a:xfrm>
          <a:prstGeom prst="rect">
            <a:avLst/>
          </a:prstGeom>
          <a:noFill/>
          <a:ln>
            <a:noFill/>
          </a:ln>
        </p:spPr>
        <p:txBody>
          <a:bodyPr wrap="square" rtlCol="0">
            <a:spAutoFit/>
          </a:bodyPr>
          <a:lstStyle/>
          <a:p>
            <a:r>
              <a:rPr lang="en-US" sz="2300" b="1" i="1" smtClean="0">
                <a:solidFill>
                  <a:srgbClr val="0070C0"/>
                </a:solidFill>
                <a:latin typeface="Times New Roman" pitchFamily="18" charset="0"/>
                <a:cs typeface="Times New Roman" pitchFamily="18" charset="0"/>
              </a:rPr>
              <a:t>Introduction</a:t>
            </a:r>
            <a:r>
              <a:rPr lang="en-US" sz="2300" smtClean="0">
                <a:solidFill>
                  <a:srgbClr val="0070C0"/>
                </a:solidFill>
                <a:latin typeface="Times New Roman" pitchFamily="18" charset="0"/>
                <a:cs typeface="Times New Roman" pitchFamily="18" charset="0"/>
              </a:rPr>
              <a:t>: 	agree/ disagree</a:t>
            </a:r>
            <a:endParaRPr lang="vi-VN" sz="2300" b="1" i="1">
              <a:solidFill>
                <a:srgbClr val="0070C0"/>
              </a:solidFill>
              <a:latin typeface="Times New Roman" pitchFamily="18" charset="0"/>
              <a:cs typeface="Times New Roman" pitchFamily="18" charset="0"/>
            </a:endParaRPr>
          </a:p>
        </p:txBody>
      </p:sp>
      <p:sp>
        <p:nvSpPr>
          <p:cNvPr id="6" name="TextBox 5"/>
          <p:cNvSpPr txBox="1"/>
          <p:nvPr/>
        </p:nvSpPr>
        <p:spPr>
          <a:xfrm>
            <a:off x="39325" y="1195720"/>
            <a:ext cx="9134169" cy="446276"/>
          </a:xfrm>
          <a:prstGeom prst="rect">
            <a:avLst/>
          </a:prstGeom>
          <a:noFill/>
          <a:ln>
            <a:noFill/>
          </a:ln>
        </p:spPr>
        <p:txBody>
          <a:bodyPr wrap="square" rtlCol="0">
            <a:spAutoFit/>
          </a:bodyPr>
          <a:lstStyle/>
          <a:p>
            <a:r>
              <a:rPr lang="en-US" sz="2300" b="1" i="1" smtClean="0">
                <a:solidFill>
                  <a:srgbClr val="0070C0"/>
                </a:solidFill>
                <a:latin typeface="Times New Roman" pitchFamily="18" charset="0"/>
                <a:cs typeface="Times New Roman" pitchFamily="18" charset="0"/>
              </a:rPr>
              <a:t>Idea 1:</a:t>
            </a:r>
            <a:r>
              <a:rPr lang="en-US" sz="2300" smtClean="0">
                <a:solidFill>
                  <a:srgbClr val="0070C0"/>
                </a:solidFill>
                <a:latin typeface="Times New Roman" pitchFamily="18" charset="0"/>
                <a:cs typeface="Times New Roman" pitchFamily="18" charset="0"/>
              </a:rPr>
              <a:t>...............................................................................................</a:t>
            </a:r>
            <a:endParaRPr lang="vi-VN" sz="2300" b="1" i="1">
              <a:solidFill>
                <a:srgbClr val="0070C0"/>
              </a:solidFill>
              <a:latin typeface="Times New Roman" pitchFamily="18" charset="0"/>
              <a:cs typeface="Times New Roman" pitchFamily="18" charset="0"/>
            </a:endParaRPr>
          </a:p>
        </p:txBody>
      </p:sp>
      <p:sp>
        <p:nvSpPr>
          <p:cNvPr id="7" name="TextBox 6"/>
          <p:cNvSpPr txBox="1"/>
          <p:nvPr/>
        </p:nvSpPr>
        <p:spPr>
          <a:xfrm>
            <a:off x="39325" y="1641996"/>
            <a:ext cx="9134169" cy="446276"/>
          </a:xfrm>
          <a:prstGeom prst="rect">
            <a:avLst/>
          </a:prstGeom>
          <a:noFill/>
          <a:ln>
            <a:noFill/>
          </a:ln>
        </p:spPr>
        <p:txBody>
          <a:bodyPr wrap="square" rtlCol="0">
            <a:spAutoFit/>
          </a:bodyPr>
          <a:lstStyle/>
          <a:p>
            <a:r>
              <a:rPr lang="en-US" sz="2300" b="1" i="1" smtClean="0">
                <a:solidFill>
                  <a:srgbClr val="0070C0"/>
                </a:solidFill>
                <a:latin typeface="Times New Roman" pitchFamily="18" charset="0"/>
                <a:cs typeface="Times New Roman" pitchFamily="18" charset="0"/>
              </a:rPr>
              <a:t>Idea 2:</a:t>
            </a:r>
            <a:r>
              <a:rPr lang="en-US" sz="2300" smtClean="0">
                <a:solidFill>
                  <a:srgbClr val="0070C0"/>
                </a:solidFill>
                <a:latin typeface="Times New Roman" pitchFamily="18" charset="0"/>
                <a:cs typeface="Times New Roman" pitchFamily="18" charset="0"/>
              </a:rPr>
              <a:t>...............................................................................................</a:t>
            </a:r>
            <a:endParaRPr lang="vi-VN" sz="2300" b="1" i="1">
              <a:solidFill>
                <a:srgbClr val="0070C0"/>
              </a:solidFill>
              <a:latin typeface="Times New Roman" pitchFamily="18" charset="0"/>
              <a:cs typeface="Times New Roman" pitchFamily="18" charset="0"/>
            </a:endParaRPr>
          </a:p>
        </p:txBody>
      </p:sp>
      <p:sp>
        <p:nvSpPr>
          <p:cNvPr id="8" name="TextBox 7"/>
          <p:cNvSpPr txBox="1"/>
          <p:nvPr/>
        </p:nvSpPr>
        <p:spPr>
          <a:xfrm>
            <a:off x="44242" y="2104103"/>
            <a:ext cx="9134169" cy="446276"/>
          </a:xfrm>
          <a:prstGeom prst="rect">
            <a:avLst/>
          </a:prstGeom>
          <a:noFill/>
          <a:ln>
            <a:noFill/>
          </a:ln>
        </p:spPr>
        <p:txBody>
          <a:bodyPr wrap="square" rtlCol="0">
            <a:spAutoFit/>
          </a:bodyPr>
          <a:lstStyle/>
          <a:p>
            <a:r>
              <a:rPr lang="en-US" sz="2300" b="1" i="1" smtClean="0">
                <a:solidFill>
                  <a:srgbClr val="0070C0"/>
                </a:solidFill>
                <a:latin typeface="Times New Roman" pitchFamily="18" charset="0"/>
                <a:cs typeface="Times New Roman" pitchFamily="18" charset="0"/>
              </a:rPr>
              <a:t>Idea 3</a:t>
            </a:r>
            <a:r>
              <a:rPr lang="en-US" sz="2300" smtClean="0">
                <a:solidFill>
                  <a:srgbClr val="0070C0"/>
                </a:solidFill>
                <a:latin typeface="Times New Roman" pitchFamily="18" charset="0"/>
                <a:cs typeface="Times New Roman" pitchFamily="18" charset="0"/>
              </a:rPr>
              <a:t>.................................................................................................</a:t>
            </a:r>
            <a:endParaRPr lang="vi-VN" sz="2300" b="1" i="1">
              <a:solidFill>
                <a:srgbClr val="0070C0"/>
              </a:solidFill>
              <a:latin typeface="Times New Roman" pitchFamily="18" charset="0"/>
              <a:cs typeface="Times New Roman" pitchFamily="18" charset="0"/>
            </a:endParaRPr>
          </a:p>
        </p:txBody>
      </p:sp>
      <p:sp>
        <p:nvSpPr>
          <p:cNvPr id="9" name="TextBox 8"/>
          <p:cNvSpPr txBox="1"/>
          <p:nvPr/>
        </p:nvSpPr>
        <p:spPr>
          <a:xfrm>
            <a:off x="17205" y="2560662"/>
            <a:ext cx="9134169" cy="446276"/>
          </a:xfrm>
          <a:prstGeom prst="rect">
            <a:avLst/>
          </a:prstGeom>
          <a:noFill/>
          <a:ln>
            <a:noFill/>
          </a:ln>
        </p:spPr>
        <p:txBody>
          <a:bodyPr wrap="square" rtlCol="0">
            <a:spAutoFit/>
          </a:bodyPr>
          <a:lstStyle/>
          <a:p>
            <a:r>
              <a:rPr lang="en-US" sz="2300" b="1" i="1" smtClean="0">
                <a:solidFill>
                  <a:srgbClr val="0070C0"/>
                </a:solidFill>
                <a:latin typeface="Times New Roman" pitchFamily="18" charset="0"/>
                <a:cs typeface="Times New Roman" pitchFamily="18" charset="0"/>
              </a:rPr>
              <a:t>Conclusion</a:t>
            </a:r>
            <a:r>
              <a:rPr lang="en-US" sz="2300" smtClean="0">
                <a:solidFill>
                  <a:srgbClr val="0070C0"/>
                </a:solidFill>
                <a:latin typeface="Times New Roman" pitchFamily="18" charset="0"/>
                <a:cs typeface="Times New Roman" pitchFamily="18" charset="0"/>
              </a:rPr>
              <a:t>:	not always good/ good</a:t>
            </a:r>
            <a:endParaRPr lang="vi-VN" sz="2300" b="1" i="1">
              <a:solidFill>
                <a:srgbClr val="0070C0"/>
              </a:solidFill>
              <a:latin typeface="Times New Roman" pitchFamily="18" charset="0"/>
              <a:cs typeface="Times New Roman" pitchFamily="18" charset="0"/>
            </a:endParaRPr>
          </a:p>
        </p:txBody>
      </p:sp>
      <p:sp>
        <p:nvSpPr>
          <p:cNvPr id="10" name="TextBox 9"/>
          <p:cNvSpPr txBox="1"/>
          <p:nvPr/>
        </p:nvSpPr>
        <p:spPr>
          <a:xfrm>
            <a:off x="1769805" y="750705"/>
            <a:ext cx="5334000" cy="446276"/>
          </a:xfrm>
          <a:prstGeom prst="rect">
            <a:avLst/>
          </a:prstGeom>
          <a:solidFill>
            <a:schemeClr val="bg1"/>
          </a:solidFill>
        </p:spPr>
        <p:txBody>
          <a:bodyPr wrap="square" rtlCol="0">
            <a:spAutoFit/>
          </a:bodyPr>
          <a:lstStyle/>
          <a:p>
            <a:r>
              <a:rPr lang="en-US" sz="2300" smtClean="0">
                <a:solidFill>
                  <a:srgbClr val="C00000"/>
                </a:solidFill>
                <a:latin typeface="Times New Roman" pitchFamily="18" charset="0"/>
                <a:cs typeface="Times New Roman" pitchFamily="18" charset="0"/>
              </a:rPr>
              <a:t>disagree</a:t>
            </a:r>
            <a:endParaRPr lang="vi-VN" sz="2300">
              <a:solidFill>
                <a:srgbClr val="C00000"/>
              </a:solidFill>
              <a:latin typeface="Times New Roman" pitchFamily="18" charset="0"/>
              <a:cs typeface="Times New Roman" pitchFamily="18" charset="0"/>
            </a:endParaRPr>
          </a:p>
        </p:txBody>
      </p:sp>
      <p:sp>
        <p:nvSpPr>
          <p:cNvPr id="11" name="TextBox 10"/>
          <p:cNvSpPr txBox="1"/>
          <p:nvPr/>
        </p:nvSpPr>
        <p:spPr>
          <a:xfrm>
            <a:off x="1258528" y="1171310"/>
            <a:ext cx="7460226" cy="446276"/>
          </a:xfrm>
          <a:prstGeom prst="rect">
            <a:avLst/>
          </a:prstGeom>
          <a:noFill/>
        </p:spPr>
        <p:txBody>
          <a:bodyPr wrap="square" rtlCol="0">
            <a:spAutoFit/>
          </a:bodyPr>
          <a:lstStyle/>
          <a:p>
            <a:r>
              <a:rPr lang="en-US" sz="2300" smtClean="0">
                <a:solidFill>
                  <a:srgbClr val="C00000"/>
                </a:solidFill>
                <a:latin typeface="Times New Roman" pitchFamily="18" charset="0"/>
                <a:cs typeface="Times New Roman" pitchFamily="18" charset="0"/>
              </a:rPr>
              <a:t>Many students are lazy</a:t>
            </a:r>
            <a:endParaRPr lang="vi-VN" sz="2300">
              <a:solidFill>
                <a:srgbClr val="C00000"/>
              </a:solidFill>
              <a:latin typeface="Times New Roman" pitchFamily="18" charset="0"/>
              <a:cs typeface="Times New Roman" pitchFamily="18" charset="0"/>
            </a:endParaRPr>
          </a:p>
        </p:txBody>
      </p:sp>
      <p:sp>
        <p:nvSpPr>
          <p:cNvPr id="12" name="TextBox 11"/>
          <p:cNvSpPr txBox="1"/>
          <p:nvPr/>
        </p:nvSpPr>
        <p:spPr>
          <a:xfrm>
            <a:off x="1111044" y="1641996"/>
            <a:ext cx="7460226" cy="446276"/>
          </a:xfrm>
          <a:prstGeom prst="rect">
            <a:avLst/>
          </a:prstGeom>
          <a:noFill/>
        </p:spPr>
        <p:txBody>
          <a:bodyPr wrap="square" rtlCol="0">
            <a:spAutoFit/>
          </a:bodyPr>
          <a:lstStyle/>
          <a:p>
            <a:r>
              <a:rPr lang="en-US" sz="2300" smtClean="0">
                <a:solidFill>
                  <a:srgbClr val="C00000"/>
                </a:solidFill>
                <a:latin typeface="Times New Roman" pitchFamily="18" charset="0"/>
                <a:cs typeface="Times New Roman" pitchFamily="18" charset="0"/>
              </a:rPr>
              <a:t>Students can’t understand all information</a:t>
            </a:r>
            <a:endParaRPr lang="vi-VN" sz="2300">
              <a:solidFill>
                <a:srgbClr val="C00000"/>
              </a:solidFill>
              <a:latin typeface="Times New Roman" pitchFamily="18" charset="0"/>
              <a:cs typeface="Times New Roman" pitchFamily="18" charset="0"/>
            </a:endParaRPr>
          </a:p>
        </p:txBody>
      </p:sp>
      <p:sp>
        <p:nvSpPr>
          <p:cNvPr id="13" name="TextBox 12"/>
          <p:cNvSpPr txBox="1"/>
          <p:nvPr/>
        </p:nvSpPr>
        <p:spPr>
          <a:xfrm>
            <a:off x="1135625" y="2069920"/>
            <a:ext cx="7460226" cy="446276"/>
          </a:xfrm>
          <a:prstGeom prst="rect">
            <a:avLst/>
          </a:prstGeom>
          <a:noFill/>
        </p:spPr>
        <p:txBody>
          <a:bodyPr wrap="square" rtlCol="0">
            <a:spAutoFit/>
          </a:bodyPr>
          <a:lstStyle/>
          <a:p>
            <a:r>
              <a:rPr lang="en-US" sz="2300" smtClean="0">
                <a:solidFill>
                  <a:srgbClr val="C00000"/>
                </a:solidFill>
                <a:latin typeface="Times New Roman" pitchFamily="18" charset="0"/>
                <a:cs typeface="Times New Roman" pitchFamily="18" charset="0"/>
              </a:rPr>
              <a:t>Teacher will explain why is correct or incorrect</a:t>
            </a:r>
            <a:endParaRPr lang="vi-VN" sz="2300">
              <a:solidFill>
                <a:srgbClr val="C00000"/>
              </a:solidFill>
              <a:latin typeface="Times New Roman" pitchFamily="18" charset="0"/>
              <a:cs typeface="Times New Roman" pitchFamily="18" charset="0"/>
            </a:endParaRPr>
          </a:p>
        </p:txBody>
      </p:sp>
      <p:sp>
        <p:nvSpPr>
          <p:cNvPr id="14" name="TextBox 13"/>
          <p:cNvSpPr txBox="1"/>
          <p:nvPr/>
        </p:nvSpPr>
        <p:spPr>
          <a:xfrm>
            <a:off x="1769805" y="2543960"/>
            <a:ext cx="5334000" cy="446276"/>
          </a:xfrm>
          <a:prstGeom prst="rect">
            <a:avLst/>
          </a:prstGeom>
          <a:solidFill>
            <a:schemeClr val="bg1"/>
          </a:solidFill>
        </p:spPr>
        <p:txBody>
          <a:bodyPr wrap="square" rtlCol="0">
            <a:spAutoFit/>
          </a:bodyPr>
          <a:lstStyle/>
          <a:p>
            <a:r>
              <a:rPr lang="en-US" sz="2300" smtClean="0">
                <a:solidFill>
                  <a:srgbClr val="C00000"/>
                </a:solidFill>
                <a:latin typeface="Times New Roman" pitchFamily="18" charset="0"/>
                <a:cs typeface="Times New Roman" pitchFamily="18" charset="0"/>
              </a:rPr>
              <a:t>Not always good.</a:t>
            </a:r>
            <a:endParaRPr lang="vi-VN" sz="2300">
              <a:solidFill>
                <a:srgbClr val="C00000"/>
              </a:solidFill>
              <a:latin typeface="Times New Roman" pitchFamily="18" charset="0"/>
              <a:cs typeface="Times New Roman" pitchFamily="18" charset="0"/>
            </a:endParaRPr>
          </a:p>
        </p:txBody>
      </p:sp>
      <p:sp>
        <p:nvSpPr>
          <p:cNvPr id="15" name="TextBox 14"/>
          <p:cNvSpPr txBox="1"/>
          <p:nvPr/>
        </p:nvSpPr>
        <p:spPr>
          <a:xfrm>
            <a:off x="-9832" y="-29019"/>
            <a:ext cx="9144000" cy="769441"/>
          </a:xfrm>
          <a:prstGeom prst="rect">
            <a:avLst/>
          </a:prstGeom>
          <a:noFill/>
        </p:spPr>
        <p:txBody>
          <a:bodyPr wrap="square" rtlCol="0">
            <a:spAutoFit/>
          </a:bodyPr>
          <a:lstStyle/>
          <a:p>
            <a:r>
              <a:rPr lang="en-US" sz="2200" smtClean="0">
                <a:latin typeface="Times New Roman" pitchFamily="18" charset="0"/>
                <a:cs typeface="Times New Roman" pitchFamily="18" charset="0"/>
              </a:rPr>
              <a:t>“ </a:t>
            </a:r>
            <a:r>
              <a:rPr lang="en-US" sz="2200" smtClean="0">
                <a:solidFill>
                  <a:srgbClr val="C00000"/>
                </a:solidFill>
                <a:latin typeface="Times New Roman" pitchFamily="18" charset="0"/>
                <a:cs typeface="Times New Roman" pitchFamily="18" charset="0"/>
              </a:rPr>
              <a:t>With the help of technology, students will benefit greatly from Studying by themselves at home</a:t>
            </a:r>
            <a:r>
              <a:rPr lang="en-US" sz="2200" smtClean="0">
                <a:latin typeface="Times New Roman" pitchFamily="18" charset="0"/>
                <a:cs typeface="Times New Roman" pitchFamily="18" charset="0"/>
              </a:rPr>
              <a:t>”. Do you agree orr disagree with the following idea? </a:t>
            </a:r>
            <a:endParaRPr lang="vi-VN" sz="2200">
              <a:latin typeface="Times New Roman" pitchFamily="18" charset="0"/>
              <a:cs typeface="Times New Roman" pitchFamily="18" charset="0"/>
            </a:endParaRPr>
          </a:p>
        </p:txBody>
      </p:sp>
    </p:spTree>
    <p:extLst>
      <p:ext uri="{BB962C8B-B14F-4D97-AF65-F5344CB8AC3E}">
        <p14:creationId xmlns:p14="http://schemas.microsoft.com/office/powerpoint/2010/main" xmlns="" val="292292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2133600" y="533400"/>
            <a:ext cx="4953000" cy="10668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HOMEWORK</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
        <p:nvSpPr>
          <p:cNvPr id="3" name="TextBox 2"/>
          <p:cNvSpPr txBox="1"/>
          <p:nvPr/>
        </p:nvSpPr>
        <p:spPr>
          <a:xfrm>
            <a:off x="457200" y="2438400"/>
            <a:ext cx="8382000" cy="1384995"/>
          </a:xfrm>
          <a:prstGeom prst="rect">
            <a:avLst/>
          </a:prstGeom>
          <a:noFill/>
        </p:spPr>
        <p:txBody>
          <a:bodyPr wrap="square" rtlCol="0">
            <a:spAutoFit/>
          </a:bodyPr>
          <a:lstStyle/>
          <a:p>
            <a:pPr>
              <a:buFontTx/>
              <a:buChar char="-"/>
            </a:pPr>
            <a:r>
              <a:rPr lang="en-US" sz="2800" dirty="0" smtClean="0">
                <a:latin typeface="Times New Roman" pitchFamily="18" charset="0"/>
                <a:cs typeface="Times New Roman" pitchFamily="18" charset="0"/>
              </a:rPr>
              <a:t>Learn by heart vocabulary.</a:t>
            </a:r>
          </a:p>
          <a:p>
            <a:pPr>
              <a:buFontTx/>
              <a:buChar char="-"/>
            </a:pPr>
            <a:r>
              <a:rPr lang="en-US" sz="2800" dirty="0" smtClean="0">
                <a:latin typeface="Times New Roman" pitchFamily="18" charset="0"/>
                <a:cs typeface="Times New Roman" pitchFamily="18" charset="0"/>
              </a:rPr>
              <a:t>Do exercises </a:t>
            </a:r>
          </a:p>
          <a:p>
            <a:pPr>
              <a:buFontTx/>
              <a:buChar cha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Prepare: Unit </a:t>
            </a:r>
            <a:r>
              <a:rPr lang="en-US" sz="2800" dirty="0" smtClean="0">
                <a:latin typeface="Times New Roman" pitchFamily="18" charset="0"/>
                <a:cs typeface="Times New Roman" pitchFamily="18" charset="0"/>
              </a:rPr>
              <a:t>12: getting stared</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20039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wallco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4663" y="-369888"/>
            <a:ext cx="9753601" cy="7315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3" name="WordArt 3"/>
          <p:cNvSpPr>
            <a:spLocks noChangeArrowheads="1" noChangeShapeType="1" noTextEdit="1"/>
          </p:cNvSpPr>
          <p:nvPr/>
        </p:nvSpPr>
        <p:spPr bwMode="auto">
          <a:xfrm>
            <a:off x="457200" y="457200"/>
            <a:ext cx="7924800" cy="2590800"/>
          </a:xfrm>
          <a:prstGeom prst="rect">
            <a:avLst/>
          </a:prstGeom>
        </p:spPr>
        <p:txBody>
          <a:bodyPr wrap="none" fromWordArt="1">
            <a:prstTxWarp prst="textDoubleWave1">
              <a:avLst>
                <a:gd name="adj1" fmla="val 0"/>
                <a:gd name="adj2" fmla="val -116"/>
              </a:avLst>
            </a:prstTxWarp>
          </a:bodyPr>
          <a:lstStyle/>
          <a:p>
            <a:pPr algn="ctr"/>
            <a:r>
              <a:rPr lang="vi-VN" sz="9600" b="1" i="1" kern="10" spc="-960" dirty="0">
                <a:ln w="12700">
                  <a:solidFill>
                    <a:srgbClr val="000099"/>
                  </a:solidFill>
                  <a:round/>
                  <a:headEnd/>
                  <a:tailEnd/>
                </a:ln>
                <a:solidFill>
                  <a:srgbClr val="33CCFF"/>
                </a:solidFill>
                <a:effectLst>
                  <a:outerShdw dist="125724" dir="18900000" algn="ctr" rotWithShape="0">
                    <a:srgbClr val="000099"/>
                  </a:outerShdw>
                </a:effectLst>
                <a:latin typeface="Imprint MT Shadow"/>
              </a:rPr>
              <a:t>SEE  U  AGGAIN !</a:t>
            </a:r>
          </a:p>
          <a:p>
            <a:pPr algn="ctr"/>
            <a:r>
              <a:rPr lang="en-US" sz="9600" b="1" i="1" kern="10" spc="-960" dirty="0" smtClean="0">
                <a:ln w="12700">
                  <a:solidFill>
                    <a:srgbClr val="000099"/>
                  </a:solidFill>
                  <a:round/>
                  <a:headEnd/>
                  <a:tailEnd/>
                </a:ln>
                <a:solidFill>
                  <a:srgbClr val="33CCFF"/>
                </a:solidFill>
                <a:effectLst>
                  <a:outerShdw dist="125724" dir="18900000" algn="ctr" rotWithShape="0">
                    <a:srgbClr val="000099"/>
                  </a:outerShdw>
                </a:effectLst>
                <a:latin typeface="Imprint MT Shadow"/>
              </a:rPr>
              <a:t>Thank you!</a:t>
            </a:r>
            <a:endParaRPr lang="vi-VN" sz="9600" b="1" i="1" kern="10" spc="-960" dirty="0">
              <a:ln w="12700">
                <a:solidFill>
                  <a:srgbClr val="000099"/>
                </a:solidFill>
                <a:round/>
                <a:headEnd/>
                <a:tailEnd/>
              </a:ln>
              <a:solidFill>
                <a:srgbClr val="33CCFF"/>
              </a:solidFill>
              <a:effectLst>
                <a:outerShdw dist="125724" dir="18900000" algn="ctr" rotWithShape="0">
                  <a:srgbClr val="000099"/>
                </a:outerShdw>
              </a:effectLst>
              <a:latin typeface="Imprint MT Shadow"/>
            </a:endParaRPr>
          </a:p>
        </p:txBody>
      </p:sp>
    </p:spTree>
    <p:extLst>
      <p:ext uri="{BB962C8B-B14F-4D97-AF65-F5344CB8AC3E}">
        <p14:creationId xmlns:p14="http://schemas.microsoft.com/office/powerpoint/2010/main" xmlns="" val="28621347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repeatCount="indefinite" fill="remove" grpId="0" nodeType="withEffect">
                                  <p:stCondLst>
                                    <p:cond delay="0"/>
                                  </p:stCondLst>
                                  <p:endCondLst>
                                    <p:cond evt="onNext" delay="0">
                                      <p:tgtEl>
                                        <p:sldTgt/>
                                      </p:tgtEl>
                                    </p:cond>
                                  </p:endCondLst>
                                  <p:childTnLst>
                                    <p:set>
                                      <p:cBhvr>
                                        <p:cTn id="6" dur="1" fill="hold">
                                          <p:stCondLst>
                                            <p:cond delay="0"/>
                                          </p:stCondLst>
                                        </p:cTn>
                                        <p:tgtEl>
                                          <p:spTgt spid="112643"/>
                                        </p:tgtEl>
                                        <p:attrNameLst>
                                          <p:attrName>style.visibility</p:attrName>
                                        </p:attrNameLst>
                                      </p:cBhvr>
                                      <p:to>
                                        <p:strVal val="visible"/>
                                      </p:to>
                                    </p:set>
                                    <p:anim calcmode="lin" valueType="num">
                                      <p:cBhvr>
                                        <p:cTn id="7" dur="5000" fill="hold"/>
                                        <p:tgtEl>
                                          <p:spTgt spid="112643"/>
                                        </p:tgtEl>
                                        <p:attrNameLst>
                                          <p:attrName>ppt_x</p:attrName>
                                        </p:attrNameLst>
                                      </p:cBhvr>
                                      <p:tavLst>
                                        <p:tav tm="0">
                                          <p:val>
                                            <p:strVal val="#ppt_x-.2"/>
                                          </p:val>
                                        </p:tav>
                                        <p:tav tm="100000">
                                          <p:val>
                                            <p:strVal val="#ppt_x"/>
                                          </p:val>
                                        </p:tav>
                                      </p:tavLst>
                                    </p:anim>
                                    <p:anim calcmode="lin" valueType="num">
                                      <p:cBhvr>
                                        <p:cTn id="8" dur="5000" fill="hold"/>
                                        <p:tgtEl>
                                          <p:spTgt spid="112643"/>
                                        </p:tgtEl>
                                        <p:attrNameLst>
                                          <p:attrName>ppt_y</p:attrName>
                                        </p:attrNameLst>
                                      </p:cBhvr>
                                      <p:tavLst>
                                        <p:tav tm="0">
                                          <p:val>
                                            <p:strVal val="#ppt_y"/>
                                          </p:val>
                                        </p:tav>
                                        <p:tav tm="100000">
                                          <p:val>
                                            <p:strVal val="#ppt_y"/>
                                          </p:val>
                                        </p:tav>
                                      </p:tavLst>
                                    </p:anim>
                                    <p:animEffect transition="in" filter="wipe(right)" prLst="gradientSize: 0.1">
                                      <p:cBhvr>
                                        <p:cTn id="9" dur="50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36871"/>
            <a:ext cx="6553200" cy="646331"/>
          </a:xfrm>
          <a:prstGeom prst="rect">
            <a:avLst/>
          </a:prstGeom>
          <a:noFill/>
        </p:spPr>
        <p:txBody>
          <a:bodyPr wrap="square" rtlCol="0">
            <a:spAutoFit/>
          </a:bodyPr>
          <a:lstStyle/>
          <a:p>
            <a:r>
              <a:rPr lang="en-US" sz="3600" smtClean="0"/>
              <a:t>What is the video about?</a:t>
            </a:r>
            <a:endParaRPr lang="vi-VN" sz="3600"/>
          </a:p>
        </p:txBody>
      </p:sp>
      <p:sp>
        <p:nvSpPr>
          <p:cNvPr id="6" name="TextBox 5"/>
          <p:cNvSpPr txBox="1"/>
          <p:nvPr/>
        </p:nvSpPr>
        <p:spPr>
          <a:xfrm>
            <a:off x="457200" y="619780"/>
            <a:ext cx="8077200" cy="646331"/>
          </a:xfrm>
          <a:prstGeom prst="rect">
            <a:avLst/>
          </a:prstGeom>
          <a:noFill/>
        </p:spPr>
        <p:txBody>
          <a:bodyPr wrap="square" rtlCol="0">
            <a:spAutoFit/>
          </a:bodyPr>
          <a:lstStyle/>
          <a:p>
            <a:r>
              <a:rPr lang="en-US" sz="3600" smtClean="0">
                <a:solidFill>
                  <a:srgbClr val="FF0000"/>
                </a:solidFill>
              </a:rPr>
              <a:t>Benefits of Science and Technology</a:t>
            </a:r>
            <a:endParaRPr lang="vi-VN" sz="3600">
              <a:solidFill>
                <a:srgbClr val="FF0000"/>
              </a:solidFill>
            </a:endParaRPr>
          </a:p>
        </p:txBody>
      </p:sp>
      <p:pic>
        <p:nvPicPr>
          <p:cNvPr id="7" name="Benefits of Science and Technology.mp4">
            <a:hlinkClick r:id="" action="ppaction://media"/>
          </p:cNvPr>
          <p:cNvPicPr>
            <a:picLocks noRot="1" noChangeAspect="1"/>
          </p:cNvPicPr>
          <p:nvPr>
            <a:videoFile r:link="rId1"/>
          </p:nvPr>
        </p:nvPicPr>
        <p:blipFill>
          <a:blip r:embed="rId3"/>
          <a:stretch>
            <a:fillRect/>
          </a:stretch>
        </p:blipFill>
        <p:spPr>
          <a:xfrm>
            <a:off x="533400" y="1371600"/>
            <a:ext cx="8305800" cy="5105400"/>
          </a:xfrm>
          <a:prstGeom prst="rect">
            <a:avLst/>
          </a:prstGeom>
        </p:spPr>
      </p:pic>
    </p:spTree>
    <p:extLst>
      <p:ext uri="{BB962C8B-B14F-4D97-AF65-F5344CB8AC3E}">
        <p14:creationId xmlns:p14="http://schemas.microsoft.com/office/powerpoint/2010/main" xmlns="" val="118514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7"/>
                                        </p:tgtEl>
                                      </p:cBhvr>
                                    </p:cmd>
                                  </p:childTnLst>
                                </p:cTn>
                              </p:par>
                            </p:childTnLst>
                          </p:cTn>
                        </p:par>
                      </p:childTnLst>
                    </p:cTn>
                  </p:par>
                </p:childTnLst>
              </p:cTn>
              <p:nextCondLst>
                <p:cond evt="onClick" delay="0">
                  <p:tgtEl>
                    <p:spTgt spid="7"/>
                  </p:tgtEl>
                </p:cond>
              </p:nextCondLst>
            </p:seq>
            <p:video>
              <p:cMediaNode>
                <p:cTn id="14"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5338"/>
            <a:ext cx="9144000" cy="6842662"/>
          </a:xfrm>
          <a:prstGeom prst="rect">
            <a:avLst/>
          </a:prstGeom>
        </p:spPr>
      </p:pic>
      <p:sp>
        <p:nvSpPr>
          <p:cNvPr id="14" name="Rectangle 13"/>
          <p:cNvSpPr/>
          <p:nvPr/>
        </p:nvSpPr>
        <p:spPr>
          <a:xfrm>
            <a:off x="411262" y="2523328"/>
            <a:ext cx="8380499" cy="83099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smtClean="0">
                <a:ln w="50800"/>
                <a:solidFill>
                  <a:schemeClr val="tx2"/>
                </a:solidFill>
                <a:effectLst/>
              </a:rPr>
              <a:t>Unit </a:t>
            </a:r>
            <a:r>
              <a:rPr lang="en-US" sz="4800" b="1" smtClean="0">
                <a:ln w="50800"/>
                <a:solidFill>
                  <a:schemeClr val="tx2"/>
                </a:solidFill>
              </a:rPr>
              <a:t>11: Science and Technology</a:t>
            </a:r>
            <a:endParaRPr lang="en-US" sz="4800" b="1" cap="none" spc="0">
              <a:ln w="50800"/>
              <a:solidFill>
                <a:schemeClr val="tx2"/>
              </a:solidFill>
              <a:effectLst/>
            </a:endParaRPr>
          </a:p>
        </p:txBody>
      </p:sp>
      <p:sp>
        <p:nvSpPr>
          <p:cNvPr id="15" name="Rectangle 14"/>
          <p:cNvSpPr/>
          <p:nvPr/>
        </p:nvSpPr>
        <p:spPr>
          <a:xfrm>
            <a:off x="1170820" y="3444046"/>
            <a:ext cx="6802376" cy="76944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smtClean="0">
                <a:ln w="50800"/>
                <a:solidFill>
                  <a:schemeClr val="tx2"/>
                </a:solidFill>
                <a:effectLst/>
              </a:rPr>
              <a:t>Period </a:t>
            </a:r>
            <a:r>
              <a:rPr lang="en-US" sz="4400" b="1" smtClean="0">
                <a:ln w="50800"/>
                <a:solidFill>
                  <a:schemeClr val="tx2"/>
                </a:solidFill>
              </a:rPr>
              <a:t>92</a:t>
            </a:r>
            <a:r>
              <a:rPr lang="en-US" sz="4400" b="1" cap="none" spc="0" smtClean="0">
                <a:ln w="50800"/>
                <a:solidFill>
                  <a:schemeClr val="tx2"/>
                </a:solidFill>
                <a:effectLst/>
              </a:rPr>
              <a:t> – Lesson 6: Skills 2</a:t>
            </a:r>
            <a:endParaRPr lang="en-US" sz="4400" b="1" cap="none" spc="0">
              <a:ln w="50800"/>
              <a:solidFill>
                <a:schemeClr val="tx2"/>
              </a:solidFill>
              <a:effectLst/>
            </a:endParaRPr>
          </a:p>
        </p:txBody>
      </p:sp>
    </p:spTree>
    <p:extLst>
      <p:ext uri="{BB962C8B-B14F-4D97-AF65-F5344CB8AC3E}">
        <p14:creationId xmlns:p14="http://schemas.microsoft.com/office/powerpoint/2010/main" xmlns="" val="3395915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871"/>
            <a:ext cx="9144000"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Ex1: Listen to the conversation and choose the best summary</a:t>
            </a:r>
            <a:endParaRPr lang="vi-VN" sz="3200" b="1">
              <a:solidFill>
                <a:srgbClr val="FF0000"/>
              </a:solidFill>
              <a:latin typeface="Times New Roman" pitchFamily="18" charset="0"/>
              <a:cs typeface="Times New Roman" pitchFamily="18" charset="0"/>
            </a:endParaRPr>
          </a:p>
        </p:txBody>
      </p:sp>
      <p:sp>
        <p:nvSpPr>
          <p:cNvPr id="6" name="TextBox 5"/>
          <p:cNvSpPr txBox="1"/>
          <p:nvPr/>
        </p:nvSpPr>
        <p:spPr>
          <a:xfrm>
            <a:off x="0" y="1474127"/>
            <a:ext cx="91440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a. The benefits that advances in science and technology may bring to people’s lives.</a:t>
            </a:r>
            <a:endParaRPr lang="vi-VN" sz="3200">
              <a:latin typeface="Times New Roman" pitchFamily="18" charset="0"/>
              <a:cs typeface="Times New Roman" pitchFamily="18" charset="0"/>
            </a:endParaRPr>
          </a:p>
        </p:txBody>
      </p:sp>
      <p:sp>
        <p:nvSpPr>
          <p:cNvPr id="7" name="TextBox 6"/>
          <p:cNvSpPr txBox="1"/>
          <p:nvPr/>
        </p:nvSpPr>
        <p:spPr>
          <a:xfrm>
            <a:off x="9832" y="3124200"/>
            <a:ext cx="91440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b. The benefits and drawbacks that advances in science and technology may bring to people’s lives</a:t>
            </a:r>
            <a:endParaRPr lang="vi-VN" sz="3200">
              <a:latin typeface="Times New Roman" pitchFamily="18" charset="0"/>
              <a:cs typeface="Times New Roman" pitchFamily="18" charset="0"/>
            </a:endParaRPr>
          </a:p>
        </p:txBody>
      </p:sp>
      <p:sp>
        <p:nvSpPr>
          <p:cNvPr id="8" name="TextBox 7"/>
          <p:cNvSpPr txBox="1"/>
          <p:nvPr/>
        </p:nvSpPr>
        <p:spPr>
          <a:xfrm>
            <a:off x="9832" y="4800600"/>
            <a:ext cx="91440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c. The drawbacks that advances in science and technology may bring to people’s lives</a:t>
            </a:r>
            <a:endParaRPr lang="vi-VN" sz="3200">
              <a:latin typeface="Times New Roman" pitchFamily="18" charset="0"/>
              <a:cs typeface="Times New Roman" pitchFamily="18" charset="0"/>
            </a:endParaRPr>
          </a:p>
        </p:txBody>
      </p:sp>
      <p:pic>
        <p:nvPicPr>
          <p:cNvPr id="9" name="T55_Listening 1.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5410200" y="513924"/>
            <a:ext cx="609600" cy="609600"/>
          </a:xfrm>
          <a:prstGeom prst="rect">
            <a:avLst/>
          </a:prstGeom>
        </p:spPr>
      </p:pic>
      <p:sp>
        <p:nvSpPr>
          <p:cNvPr id="10" name="Flowchart: Connector 9"/>
          <p:cNvSpPr/>
          <p:nvPr/>
        </p:nvSpPr>
        <p:spPr>
          <a:xfrm>
            <a:off x="-86032" y="3213273"/>
            <a:ext cx="533400" cy="502861"/>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xmlns="" val="195803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8255"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endCondLst>
                    <p:cond evt="onStopAudio" delay="0">
                      <p:tgtEl>
                        <p:sldTgt/>
                      </p:tgtEl>
                    </p:cond>
                  </p:endCondLst>
                </p:cTn>
                <p:tgtEl>
                  <p:spTgt spid="9"/>
                </p:tgtEl>
              </p:cMediaNode>
            </p:video>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06" y="10324"/>
            <a:ext cx="9144000" cy="584775"/>
          </a:xfrm>
          <a:prstGeom prst="rect">
            <a:avLst/>
          </a:prstGeom>
          <a:noFill/>
        </p:spPr>
        <p:txBody>
          <a:bodyPr wrap="square" rtlCol="0">
            <a:spAutoFit/>
          </a:bodyPr>
          <a:lstStyle/>
          <a:p>
            <a:r>
              <a:rPr lang="en-US" sz="3200" b="1" smtClean="0">
                <a:solidFill>
                  <a:srgbClr val="FF0000"/>
                </a:solidFill>
              </a:rPr>
              <a:t>Vocabulary</a:t>
            </a:r>
            <a:endParaRPr lang="vi-VN" sz="3200" b="1">
              <a:solidFill>
                <a:srgbClr val="FF0000"/>
              </a:solidFill>
            </a:endParaRPr>
          </a:p>
        </p:txBody>
      </p:sp>
      <p:sp>
        <p:nvSpPr>
          <p:cNvPr id="3" name="TextBox 2"/>
          <p:cNvSpPr txBox="1"/>
          <p:nvPr/>
        </p:nvSpPr>
        <p:spPr>
          <a:xfrm>
            <a:off x="0" y="838200"/>
            <a:ext cx="2590800" cy="492443"/>
          </a:xfrm>
          <a:prstGeom prst="rect">
            <a:avLst/>
          </a:prstGeom>
          <a:noFill/>
        </p:spPr>
        <p:txBody>
          <a:bodyPr wrap="square" rtlCol="0">
            <a:spAutoFit/>
          </a:bodyPr>
          <a:lstStyle/>
          <a:p>
            <a:r>
              <a:rPr lang="en-US" sz="2600" smtClean="0"/>
              <a:t>- Solve (v)  </a:t>
            </a:r>
            <a:endParaRPr lang="vi-VN" sz="2600"/>
          </a:p>
        </p:txBody>
      </p:sp>
      <p:sp>
        <p:nvSpPr>
          <p:cNvPr id="4" name="TextBox 3"/>
          <p:cNvSpPr txBox="1"/>
          <p:nvPr/>
        </p:nvSpPr>
        <p:spPr>
          <a:xfrm>
            <a:off x="0" y="1657638"/>
            <a:ext cx="2590800" cy="492443"/>
          </a:xfrm>
          <a:prstGeom prst="rect">
            <a:avLst/>
          </a:prstGeom>
          <a:noFill/>
        </p:spPr>
        <p:txBody>
          <a:bodyPr wrap="square" rtlCol="0">
            <a:spAutoFit/>
          </a:bodyPr>
          <a:lstStyle/>
          <a:p>
            <a:r>
              <a:rPr lang="en-US" sz="2600" smtClean="0"/>
              <a:t>- Hunger (n)</a:t>
            </a:r>
            <a:endParaRPr lang="vi-VN" sz="2600"/>
          </a:p>
        </p:txBody>
      </p:sp>
      <p:sp>
        <p:nvSpPr>
          <p:cNvPr id="5" name="TextBox 4"/>
          <p:cNvSpPr txBox="1"/>
          <p:nvPr/>
        </p:nvSpPr>
        <p:spPr>
          <a:xfrm>
            <a:off x="0" y="2586335"/>
            <a:ext cx="2590800" cy="492443"/>
          </a:xfrm>
          <a:prstGeom prst="rect">
            <a:avLst/>
          </a:prstGeom>
          <a:noFill/>
        </p:spPr>
        <p:txBody>
          <a:bodyPr wrap="square" rtlCol="0">
            <a:spAutoFit/>
          </a:bodyPr>
          <a:lstStyle/>
          <a:p>
            <a:r>
              <a:rPr lang="en-US" sz="2600" smtClean="0"/>
              <a:t>- Yield (n) </a:t>
            </a:r>
            <a:endParaRPr lang="vi-VN" sz="2600"/>
          </a:p>
        </p:txBody>
      </p:sp>
      <p:sp>
        <p:nvSpPr>
          <p:cNvPr id="6" name="TextBox 5"/>
          <p:cNvSpPr txBox="1"/>
          <p:nvPr/>
        </p:nvSpPr>
        <p:spPr>
          <a:xfrm>
            <a:off x="0" y="3500735"/>
            <a:ext cx="3124200" cy="492443"/>
          </a:xfrm>
          <a:prstGeom prst="rect">
            <a:avLst/>
          </a:prstGeom>
          <a:noFill/>
        </p:spPr>
        <p:txBody>
          <a:bodyPr wrap="square" rtlCol="0">
            <a:spAutoFit/>
          </a:bodyPr>
          <a:lstStyle/>
          <a:p>
            <a:r>
              <a:rPr lang="en-US" sz="2600" smtClean="0"/>
              <a:t>- Overcrowding (n)</a:t>
            </a:r>
            <a:endParaRPr lang="vi-VN" sz="2600"/>
          </a:p>
        </p:txBody>
      </p:sp>
      <p:sp>
        <p:nvSpPr>
          <p:cNvPr id="7" name="TextBox 6"/>
          <p:cNvSpPr txBox="1"/>
          <p:nvPr/>
        </p:nvSpPr>
        <p:spPr>
          <a:xfrm>
            <a:off x="0" y="4419600"/>
            <a:ext cx="3352800" cy="492443"/>
          </a:xfrm>
          <a:prstGeom prst="rect">
            <a:avLst/>
          </a:prstGeom>
          <a:noFill/>
        </p:spPr>
        <p:txBody>
          <a:bodyPr wrap="square" rtlCol="0">
            <a:spAutoFit/>
          </a:bodyPr>
          <a:lstStyle/>
          <a:p>
            <a:r>
              <a:rPr lang="en-US" sz="2600" smtClean="0"/>
              <a:t>- Unemployment (n)</a:t>
            </a:r>
            <a:endParaRPr lang="vi-VN" sz="2600"/>
          </a:p>
        </p:txBody>
      </p:sp>
      <p:sp>
        <p:nvSpPr>
          <p:cNvPr id="8" name="TextBox 7"/>
          <p:cNvSpPr txBox="1"/>
          <p:nvPr/>
        </p:nvSpPr>
        <p:spPr>
          <a:xfrm>
            <a:off x="2209800" y="838200"/>
            <a:ext cx="2590800" cy="492443"/>
          </a:xfrm>
          <a:prstGeom prst="rect">
            <a:avLst/>
          </a:prstGeom>
          <a:noFill/>
        </p:spPr>
        <p:txBody>
          <a:bodyPr wrap="square" rtlCol="0">
            <a:spAutoFit/>
          </a:bodyPr>
          <a:lstStyle/>
          <a:p>
            <a:r>
              <a:rPr lang="en-US" sz="2600" smtClean="0"/>
              <a:t>: giải quyết</a:t>
            </a:r>
            <a:endParaRPr lang="vi-VN" sz="2600"/>
          </a:p>
        </p:txBody>
      </p:sp>
      <p:sp>
        <p:nvSpPr>
          <p:cNvPr id="9" name="TextBox 8"/>
          <p:cNvSpPr txBox="1"/>
          <p:nvPr/>
        </p:nvSpPr>
        <p:spPr>
          <a:xfrm>
            <a:off x="1880419" y="1657637"/>
            <a:ext cx="3429000" cy="492443"/>
          </a:xfrm>
          <a:prstGeom prst="rect">
            <a:avLst/>
          </a:prstGeom>
          <a:noFill/>
        </p:spPr>
        <p:txBody>
          <a:bodyPr wrap="square" rtlCol="0">
            <a:spAutoFit/>
          </a:bodyPr>
          <a:lstStyle/>
          <a:p>
            <a:r>
              <a:rPr lang="en-US" sz="2600" smtClean="0"/>
              <a:t>: nạn đói</a:t>
            </a:r>
            <a:endParaRPr lang="vi-VN" sz="2600"/>
          </a:p>
        </p:txBody>
      </p:sp>
      <p:sp>
        <p:nvSpPr>
          <p:cNvPr id="10" name="TextBox 9"/>
          <p:cNvSpPr txBox="1"/>
          <p:nvPr/>
        </p:nvSpPr>
        <p:spPr>
          <a:xfrm>
            <a:off x="1676400" y="2586335"/>
            <a:ext cx="2590800" cy="492443"/>
          </a:xfrm>
          <a:prstGeom prst="rect">
            <a:avLst/>
          </a:prstGeom>
          <a:noFill/>
        </p:spPr>
        <p:txBody>
          <a:bodyPr wrap="square" rtlCol="0">
            <a:spAutoFit/>
          </a:bodyPr>
          <a:lstStyle/>
          <a:p>
            <a:r>
              <a:rPr lang="en-US" sz="2600" smtClean="0"/>
              <a:t>: sản lượng</a:t>
            </a:r>
            <a:endParaRPr lang="vi-VN" sz="2600"/>
          </a:p>
        </p:txBody>
      </p:sp>
      <p:sp>
        <p:nvSpPr>
          <p:cNvPr id="11" name="TextBox 10"/>
          <p:cNvSpPr txBox="1"/>
          <p:nvPr/>
        </p:nvSpPr>
        <p:spPr>
          <a:xfrm>
            <a:off x="2590800" y="3500735"/>
            <a:ext cx="3915698" cy="492443"/>
          </a:xfrm>
          <a:prstGeom prst="rect">
            <a:avLst/>
          </a:prstGeom>
          <a:noFill/>
        </p:spPr>
        <p:txBody>
          <a:bodyPr wrap="square" rtlCol="0">
            <a:spAutoFit/>
          </a:bodyPr>
          <a:lstStyle/>
          <a:p>
            <a:r>
              <a:rPr lang="en-US" sz="2600" smtClean="0"/>
              <a:t>: quá tải, đông người</a:t>
            </a:r>
            <a:endParaRPr lang="vi-VN" sz="2600"/>
          </a:p>
        </p:txBody>
      </p:sp>
      <p:sp>
        <p:nvSpPr>
          <p:cNvPr id="12" name="TextBox 11"/>
          <p:cNvSpPr txBox="1"/>
          <p:nvPr/>
        </p:nvSpPr>
        <p:spPr>
          <a:xfrm>
            <a:off x="2971800" y="4404852"/>
            <a:ext cx="2590800" cy="492443"/>
          </a:xfrm>
          <a:prstGeom prst="rect">
            <a:avLst/>
          </a:prstGeom>
          <a:noFill/>
        </p:spPr>
        <p:txBody>
          <a:bodyPr wrap="square" rtlCol="0">
            <a:spAutoFit/>
          </a:bodyPr>
          <a:lstStyle/>
          <a:p>
            <a:r>
              <a:rPr lang="en-US" sz="2600" smtClean="0"/>
              <a:t>: sự thất nghiệp</a:t>
            </a:r>
            <a:endParaRPr lang="vi-VN" sz="2600"/>
          </a:p>
        </p:txBody>
      </p:sp>
      <p:sp>
        <p:nvSpPr>
          <p:cNvPr id="14" name="Oval 13"/>
          <p:cNvSpPr/>
          <p:nvPr/>
        </p:nvSpPr>
        <p:spPr>
          <a:xfrm>
            <a:off x="620661" y="1750140"/>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p>
        </p:txBody>
      </p:sp>
      <p:sp>
        <p:nvSpPr>
          <p:cNvPr id="15" name="Oval 14"/>
          <p:cNvSpPr/>
          <p:nvPr/>
        </p:nvSpPr>
        <p:spPr>
          <a:xfrm>
            <a:off x="1230261" y="3558540"/>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p>
        </p:txBody>
      </p:sp>
      <p:sp>
        <p:nvSpPr>
          <p:cNvPr id="16" name="Oval 15"/>
          <p:cNvSpPr/>
          <p:nvPr/>
        </p:nvSpPr>
        <p:spPr>
          <a:xfrm>
            <a:off x="1447800" y="4508088"/>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p>
        </p:txBody>
      </p:sp>
      <p:pic>
        <p:nvPicPr>
          <p:cNvPr id="17" name="Picture 1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06297" y="0"/>
            <a:ext cx="4267200" cy="2839628"/>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11272" y="2662534"/>
            <a:ext cx="4732727" cy="2912447"/>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03899" y="71445"/>
            <a:ext cx="4749933" cy="252918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886201" y="3247219"/>
            <a:ext cx="5240594" cy="315471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886201" y="40964"/>
            <a:ext cx="5240593" cy="3142872"/>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810000" y="1508104"/>
            <a:ext cx="4953000" cy="3386978"/>
          </a:xfrm>
          <a:prstGeom prst="rect">
            <a:avLst/>
          </a:prstGeom>
        </p:spPr>
      </p:pic>
      <p:sp>
        <p:nvSpPr>
          <p:cNvPr id="24" name="TextBox 23"/>
          <p:cNvSpPr txBox="1"/>
          <p:nvPr/>
        </p:nvSpPr>
        <p:spPr>
          <a:xfrm>
            <a:off x="0" y="5177135"/>
            <a:ext cx="2362200" cy="492443"/>
          </a:xfrm>
          <a:prstGeom prst="rect">
            <a:avLst/>
          </a:prstGeom>
          <a:noFill/>
        </p:spPr>
        <p:txBody>
          <a:bodyPr wrap="square" rtlCol="0">
            <a:spAutoFit/>
          </a:bodyPr>
          <a:lstStyle/>
          <a:p>
            <a:r>
              <a:rPr lang="en-US" sz="2600" smtClean="0"/>
              <a:t>- Drawback (n)</a:t>
            </a:r>
            <a:endParaRPr lang="vi-VN" sz="2600"/>
          </a:p>
        </p:txBody>
      </p:sp>
      <p:sp>
        <p:nvSpPr>
          <p:cNvPr id="25" name="Oval 24"/>
          <p:cNvSpPr/>
          <p:nvPr/>
        </p:nvSpPr>
        <p:spPr>
          <a:xfrm>
            <a:off x="755853" y="5258785"/>
            <a:ext cx="76200"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p>
        </p:txBody>
      </p:sp>
      <p:sp>
        <p:nvSpPr>
          <p:cNvPr id="27" name="TextBox 26"/>
          <p:cNvSpPr txBox="1"/>
          <p:nvPr/>
        </p:nvSpPr>
        <p:spPr>
          <a:xfrm>
            <a:off x="2034325" y="5182502"/>
            <a:ext cx="2362200" cy="492443"/>
          </a:xfrm>
          <a:prstGeom prst="rect">
            <a:avLst/>
          </a:prstGeom>
          <a:noFill/>
        </p:spPr>
        <p:txBody>
          <a:bodyPr wrap="square" rtlCol="0">
            <a:spAutoFit/>
          </a:bodyPr>
          <a:lstStyle/>
          <a:p>
            <a:r>
              <a:rPr lang="en-US" sz="2600" smtClean="0"/>
              <a:t>: hạn chế</a:t>
            </a:r>
            <a:endParaRPr lang="vi-VN" sz="2600"/>
          </a:p>
        </p:txBody>
      </p:sp>
    </p:spTree>
    <p:extLst>
      <p:ext uri="{BB962C8B-B14F-4D97-AF65-F5344CB8AC3E}">
        <p14:creationId xmlns:p14="http://schemas.microsoft.com/office/powerpoint/2010/main" xmlns="" val="195803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xit" presetSubtype="4" fill="hold" nodeType="withEffect">
                                  <p:stCondLst>
                                    <p:cond delay="0"/>
                                  </p:stCondLst>
                                  <p:childTnLst>
                                    <p:anim calcmode="lin" valueType="num">
                                      <p:cBhvr additive="base">
                                        <p:cTn id="20" dur="500"/>
                                        <p:tgtEl>
                                          <p:spTgt spid="17"/>
                                        </p:tgtEl>
                                        <p:attrNameLst>
                                          <p:attrName>ppt_x</p:attrName>
                                        </p:attrNameLst>
                                      </p:cBhvr>
                                      <p:tavLst>
                                        <p:tav tm="0">
                                          <p:val>
                                            <p:strVal val="ppt_x"/>
                                          </p:val>
                                        </p:tav>
                                        <p:tav tm="100000">
                                          <p:val>
                                            <p:strVal val="ppt_x"/>
                                          </p:val>
                                        </p:tav>
                                      </p:tavLst>
                                    </p:anim>
                                    <p:anim calcmode="lin" valueType="num">
                                      <p:cBhvr additive="base">
                                        <p:cTn id="21" dur="500"/>
                                        <p:tgtEl>
                                          <p:spTgt spid="17"/>
                                        </p:tgtEl>
                                        <p:attrNameLst>
                                          <p:attrName>ppt_y</p:attrName>
                                        </p:attrNameLst>
                                      </p:cBhvr>
                                      <p:tavLst>
                                        <p:tav tm="0">
                                          <p:val>
                                            <p:strVal val="ppt_y"/>
                                          </p:val>
                                        </p:tav>
                                        <p:tav tm="100000">
                                          <p:val>
                                            <p:strVal val="1+ppt_h/2"/>
                                          </p:val>
                                        </p:tav>
                                      </p:tavLst>
                                    </p:anim>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19"/>
                                        </p:tgtEl>
                                        <p:attrNameLst>
                                          <p:attrName>ppt_x</p:attrName>
                                        </p:attrNameLst>
                                      </p:cBhvr>
                                      <p:tavLst>
                                        <p:tav tm="0">
                                          <p:val>
                                            <p:strVal val="ppt_x"/>
                                          </p:val>
                                        </p:tav>
                                        <p:tav tm="100000">
                                          <p:val>
                                            <p:strVal val="ppt_x"/>
                                          </p:val>
                                        </p:tav>
                                      </p:tavLst>
                                    </p:anim>
                                    <p:anim calcmode="lin" valueType="num">
                                      <p:cBhvr additive="base">
                                        <p:cTn id="47" dur="500"/>
                                        <p:tgtEl>
                                          <p:spTgt spid="19"/>
                                        </p:tgtEl>
                                        <p:attrNameLst>
                                          <p:attrName>ppt_y</p:attrName>
                                        </p:attrNameLst>
                                      </p:cBhvr>
                                      <p:tavLst>
                                        <p:tav tm="0">
                                          <p:val>
                                            <p:strVal val="ppt_y"/>
                                          </p:val>
                                        </p:tav>
                                        <p:tav tm="100000">
                                          <p:val>
                                            <p:strVal val="1+ppt_h/2"/>
                                          </p:val>
                                        </p:tav>
                                      </p:tavLst>
                                    </p:anim>
                                    <p:set>
                                      <p:cBhvr>
                                        <p:cTn id="48" dur="1" fill="hold">
                                          <p:stCondLst>
                                            <p:cond delay="499"/>
                                          </p:stCondLst>
                                        </p:cTn>
                                        <p:tgtEl>
                                          <p:spTgt spid="19"/>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18"/>
                                        </p:tgtEl>
                                        <p:attrNameLst>
                                          <p:attrName>ppt_x</p:attrName>
                                        </p:attrNameLst>
                                      </p:cBhvr>
                                      <p:tavLst>
                                        <p:tav tm="0">
                                          <p:val>
                                            <p:strVal val="ppt_x"/>
                                          </p:val>
                                        </p:tav>
                                        <p:tav tm="100000">
                                          <p:val>
                                            <p:strVal val="ppt_x"/>
                                          </p:val>
                                        </p:tav>
                                      </p:tavLst>
                                    </p:anim>
                                    <p:anim calcmode="lin" valueType="num">
                                      <p:cBhvr additive="base">
                                        <p:cTn id="51" dur="500"/>
                                        <p:tgtEl>
                                          <p:spTgt spid="18"/>
                                        </p:tgtEl>
                                        <p:attrNameLst>
                                          <p:attrName>ppt_y</p:attrName>
                                        </p:attrNameLst>
                                      </p:cBhvr>
                                      <p:tavLst>
                                        <p:tav tm="0">
                                          <p:val>
                                            <p:strVal val="ppt_y"/>
                                          </p:val>
                                        </p:tav>
                                        <p:tav tm="100000">
                                          <p:val>
                                            <p:strVal val="1+ppt_h/2"/>
                                          </p:val>
                                        </p:tav>
                                      </p:tavLst>
                                    </p:anim>
                                    <p:set>
                                      <p:cBhvr>
                                        <p:cTn id="52" dur="1" fill="hold">
                                          <p:stCondLst>
                                            <p:cond delay="499"/>
                                          </p:stCondLst>
                                        </p:cTn>
                                        <p:tgtEl>
                                          <p:spTgt spid="18"/>
                                        </p:tgtEl>
                                        <p:attrNameLst>
                                          <p:attrName>style.visibility</p:attrName>
                                        </p:attrNameLst>
                                      </p:cBhvr>
                                      <p:to>
                                        <p:strVal val="hidden"/>
                                      </p:to>
                                    </p:set>
                                  </p:childTnLst>
                                </p:cTn>
                              </p:par>
                              <p:par>
                                <p:cTn id="53" presetID="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nodeType="clickEffect">
                                  <p:stCondLst>
                                    <p:cond delay="0"/>
                                  </p:stCondLst>
                                  <p:childTnLst>
                                    <p:anim calcmode="lin" valueType="num">
                                      <p:cBhvr additive="base">
                                        <p:cTn id="92" dur="500"/>
                                        <p:tgtEl>
                                          <p:spTgt spid="21"/>
                                        </p:tgtEl>
                                        <p:attrNameLst>
                                          <p:attrName>ppt_x</p:attrName>
                                        </p:attrNameLst>
                                      </p:cBhvr>
                                      <p:tavLst>
                                        <p:tav tm="0">
                                          <p:val>
                                            <p:strVal val="ppt_x"/>
                                          </p:val>
                                        </p:tav>
                                        <p:tav tm="100000">
                                          <p:val>
                                            <p:strVal val="ppt_x"/>
                                          </p:val>
                                        </p:tav>
                                      </p:tavLst>
                                    </p:anim>
                                    <p:anim calcmode="lin" valueType="num">
                                      <p:cBhvr additive="base">
                                        <p:cTn id="93" dur="500"/>
                                        <p:tgtEl>
                                          <p:spTgt spid="21"/>
                                        </p:tgtEl>
                                        <p:attrNameLst>
                                          <p:attrName>ppt_y</p:attrName>
                                        </p:attrNameLst>
                                      </p:cBhvr>
                                      <p:tavLst>
                                        <p:tav tm="0">
                                          <p:val>
                                            <p:strVal val="ppt_y"/>
                                          </p:val>
                                        </p:tav>
                                        <p:tav tm="100000">
                                          <p:val>
                                            <p:strVal val="1+ppt_h/2"/>
                                          </p:val>
                                        </p:tav>
                                      </p:tavLst>
                                    </p:anim>
                                    <p:set>
                                      <p:cBhvr>
                                        <p:cTn id="94" dur="1" fill="hold">
                                          <p:stCondLst>
                                            <p:cond delay="499"/>
                                          </p:stCondLst>
                                        </p:cTn>
                                        <p:tgtEl>
                                          <p:spTgt spid="21"/>
                                        </p:tgtEl>
                                        <p:attrNameLst>
                                          <p:attrName>style.visibility</p:attrName>
                                        </p:attrNameLst>
                                      </p:cBhvr>
                                      <p:to>
                                        <p:strVal val="hidden"/>
                                      </p:to>
                                    </p:set>
                                  </p:childTnLst>
                                </p:cTn>
                              </p:par>
                              <p:par>
                                <p:cTn id="95" presetID="2" presetClass="exit" presetSubtype="4" fill="hold" nodeType="withEffect">
                                  <p:stCondLst>
                                    <p:cond delay="0"/>
                                  </p:stCondLst>
                                  <p:childTnLst>
                                    <p:anim calcmode="lin" valueType="num">
                                      <p:cBhvr additive="base">
                                        <p:cTn id="96" dur="500"/>
                                        <p:tgtEl>
                                          <p:spTgt spid="20"/>
                                        </p:tgtEl>
                                        <p:attrNameLst>
                                          <p:attrName>ppt_x</p:attrName>
                                        </p:attrNameLst>
                                      </p:cBhvr>
                                      <p:tavLst>
                                        <p:tav tm="0">
                                          <p:val>
                                            <p:strVal val="ppt_x"/>
                                          </p:val>
                                        </p:tav>
                                        <p:tav tm="100000">
                                          <p:val>
                                            <p:strVal val="ppt_x"/>
                                          </p:val>
                                        </p:tav>
                                      </p:tavLst>
                                    </p:anim>
                                    <p:anim calcmode="lin" valueType="num">
                                      <p:cBhvr additive="base">
                                        <p:cTn id="97" dur="500"/>
                                        <p:tgtEl>
                                          <p:spTgt spid="20"/>
                                        </p:tgtEl>
                                        <p:attrNameLst>
                                          <p:attrName>ppt_y</p:attrName>
                                        </p:attrNameLst>
                                      </p:cBhvr>
                                      <p:tavLst>
                                        <p:tav tm="0">
                                          <p:val>
                                            <p:strVal val="ppt_y"/>
                                          </p:val>
                                        </p:tav>
                                        <p:tav tm="100000">
                                          <p:val>
                                            <p:strVal val="1+ppt_h/2"/>
                                          </p:val>
                                        </p:tav>
                                      </p:tavLst>
                                    </p:anim>
                                    <p:set>
                                      <p:cBhvr>
                                        <p:cTn id="98" dur="1" fill="hold">
                                          <p:stCondLst>
                                            <p:cond delay="499"/>
                                          </p:stCondLst>
                                        </p:cTn>
                                        <p:tgtEl>
                                          <p:spTgt spid="20"/>
                                        </p:tgtEl>
                                        <p:attrNameLst>
                                          <p:attrName>style.visibility</p:attrName>
                                        </p:attrNameLst>
                                      </p:cBhvr>
                                      <p:to>
                                        <p:strVal val="hidden"/>
                                      </p:to>
                                    </p:set>
                                  </p:childTnLst>
                                </p:cTn>
                              </p:par>
                              <p:par>
                                <p:cTn id="99" presetID="2" presetClass="entr" presetSubtype="4"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additive="base">
                                        <p:cTn id="101" dur="500" fill="hold"/>
                                        <p:tgtEl>
                                          <p:spTgt spid="11"/>
                                        </p:tgtEl>
                                        <p:attrNameLst>
                                          <p:attrName>ppt_x</p:attrName>
                                        </p:attrNameLst>
                                      </p:cBhvr>
                                      <p:tavLst>
                                        <p:tav tm="0">
                                          <p:val>
                                            <p:strVal val="#ppt_x"/>
                                          </p:val>
                                        </p:tav>
                                        <p:tav tm="100000">
                                          <p:val>
                                            <p:strVal val="#ppt_x"/>
                                          </p:val>
                                        </p:tav>
                                      </p:tavLst>
                                    </p:anim>
                                    <p:anim calcmode="lin" valueType="num">
                                      <p:cBhvr additive="base">
                                        <p:cTn id="10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7"/>
                                        </p:tgtEl>
                                        <p:attrNameLst>
                                          <p:attrName>style.visibility</p:attrName>
                                        </p:attrNameLst>
                                      </p:cBhvr>
                                      <p:to>
                                        <p:strVal val="visible"/>
                                      </p:to>
                                    </p:set>
                                    <p:anim calcmode="lin" valueType="num">
                                      <p:cBhvr additive="base">
                                        <p:cTn id="107" dur="500" fill="hold"/>
                                        <p:tgtEl>
                                          <p:spTgt spid="7"/>
                                        </p:tgtEl>
                                        <p:attrNameLst>
                                          <p:attrName>ppt_x</p:attrName>
                                        </p:attrNameLst>
                                      </p:cBhvr>
                                      <p:tavLst>
                                        <p:tav tm="0">
                                          <p:val>
                                            <p:strVal val="#ppt_x"/>
                                          </p:val>
                                        </p:tav>
                                        <p:tav tm="100000">
                                          <p:val>
                                            <p:strVal val="#ppt_x"/>
                                          </p:val>
                                        </p:tav>
                                      </p:tavLst>
                                    </p:anim>
                                    <p:anim calcmode="lin" valueType="num">
                                      <p:cBhvr additive="base">
                                        <p:cTn id="108" dur="500" fill="hold"/>
                                        <p:tgtEl>
                                          <p:spTgt spid="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additive="base">
                                        <p:cTn id="111" dur="500" fill="hold"/>
                                        <p:tgtEl>
                                          <p:spTgt spid="16"/>
                                        </p:tgtEl>
                                        <p:attrNameLst>
                                          <p:attrName>ppt_x</p:attrName>
                                        </p:attrNameLst>
                                      </p:cBhvr>
                                      <p:tavLst>
                                        <p:tav tm="0">
                                          <p:val>
                                            <p:strVal val="#ppt_x"/>
                                          </p:val>
                                        </p:tav>
                                        <p:tav tm="100000">
                                          <p:val>
                                            <p:strVal val="#ppt_x"/>
                                          </p:val>
                                        </p:tav>
                                      </p:tavLst>
                                    </p:anim>
                                    <p:anim calcmode="lin" valueType="num">
                                      <p:cBhvr additive="base">
                                        <p:cTn id="112" dur="500" fill="hold"/>
                                        <p:tgtEl>
                                          <p:spTgt spid="16"/>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ppt_x"/>
                                          </p:val>
                                        </p:tav>
                                        <p:tav tm="100000">
                                          <p:val>
                                            <p:strVal val="#ppt_x"/>
                                          </p:val>
                                        </p:tav>
                                      </p:tavLst>
                                    </p:anim>
                                    <p:anim calcmode="lin" valueType="num">
                                      <p:cBhvr additive="base">
                                        <p:cTn id="1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additive="base">
                                        <p:cTn id="121" dur="500" fill="hold"/>
                                        <p:tgtEl>
                                          <p:spTgt spid="12"/>
                                        </p:tgtEl>
                                        <p:attrNameLst>
                                          <p:attrName>ppt_x</p:attrName>
                                        </p:attrNameLst>
                                      </p:cBhvr>
                                      <p:tavLst>
                                        <p:tav tm="0">
                                          <p:val>
                                            <p:strVal val="#ppt_x"/>
                                          </p:val>
                                        </p:tav>
                                        <p:tav tm="100000">
                                          <p:val>
                                            <p:strVal val="#ppt_x"/>
                                          </p:val>
                                        </p:tav>
                                      </p:tavLst>
                                    </p:anim>
                                    <p:anim calcmode="lin" valueType="num">
                                      <p:cBhvr additive="base">
                                        <p:cTn id="122" dur="500" fill="hold"/>
                                        <p:tgtEl>
                                          <p:spTgt spid="12"/>
                                        </p:tgtEl>
                                        <p:attrNameLst>
                                          <p:attrName>ppt_y</p:attrName>
                                        </p:attrNameLst>
                                      </p:cBhvr>
                                      <p:tavLst>
                                        <p:tav tm="0">
                                          <p:val>
                                            <p:strVal val="1+#ppt_h/2"/>
                                          </p:val>
                                        </p:tav>
                                        <p:tav tm="100000">
                                          <p:val>
                                            <p:strVal val="#ppt_y"/>
                                          </p:val>
                                        </p:tav>
                                      </p:tavLst>
                                    </p:anim>
                                  </p:childTnLst>
                                </p:cTn>
                              </p:par>
                              <p:par>
                                <p:cTn id="123" presetID="2" presetClass="exit" presetSubtype="4" fill="hold" nodeType="withEffect">
                                  <p:stCondLst>
                                    <p:cond delay="0"/>
                                  </p:stCondLst>
                                  <p:childTnLst>
                                    <p:anim calcmode="lin" valueType="num">
                                      <p:cBhvr additive="base">
                                        <p:cTn id="124" dur="500"/>
                                        <p:tgtEl>
                                          <p:spTgt spid="22"/>
                                        </p:tgtEl>
                                        <p:attrNameLst>
                                          <p:attrName>ppt_x</p:attrName>
                                        </p:attrNameLst>
                                      </p:cBhvr>
                                      <p:tavLst>
                                        <p:tav tm="0">
                                          <p:val>
                                            <p:strVal val="ppt_x"/>
                                          </p:val>
                                        </p:tav>
                                        <p:tav tm="100000">
                                          <p:val>
                                            <p:strVal val="ppt_x"/>
                                          </p:val>
                                        </p:tav>
                                      </p:tavLst>
                                    </p:anim>
                                    <p:anim calcmode="lin" valueType="num">
                                      <p:cBhvr additive="base">
                                        <p:cTn id="125" dur="500"/>
                                        <p:tgtEl>
                                          <p:spTgt spid="22"/>
                                        </p:tgtEl>
                                        <p:attrNameLst>
                                          <p:attrName>ppt_y</p:attrName>
                                        </p:attrNameLst>
                                      </p:cBhvr>
                                      <p:tavLst>
                                        <p:tav tm="0">
                                          <p:val>
                                            <p:strVal val="ppt_y"/>
                                          </p:val>
                                        </p:tav>
                                        <p:tav tm="100000">
                                          <p:val>
                                            <p:strVal val="1+ppt_h/2"/>
                                          </p:val>
                                        </p:tav>
                                      </p:tavLst>
                                    </p:anim>
                                    <p:set>
                                      <p:cBhvr>
                                        <p:cTn id="126" dur="1" fill="hold">
                                          <p:stCondLst>
                                            <p:cond delay="499"/>
                                          </p:stCondLst>
                                        </p:cTn>
                                        <p:tgtEl>
                                          <p:spTgt spid="22"/>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additive="base">
                                        <p:cTn id="131" dur="500" fill="hold"/>
                                        <p:tgtEl>
                                          <p:spTgt spid="24"/>
                                        </p:tgtEl>
                                        <p:attrNameLst>
                                          <p:attrName>ppt_x</p:attrName>
                                        </p:attrNameLst>
                                      </p:cBhvr>
                                      <p:tavLst>
                                        <p:tav tm="0">
                                          <p:val>
                                            <p:strVal val="#ppt_x"/>
                                          </p:val>
                                        </p:tav>
                                        <p:tav tm="100000">
                                          <p:val>
                                            <p:strVal val="#ppt_x"/>
                                          </p:val>
                                        </p:tav>
                                      </p:tavLst>
                                    </p:anim>
                                    <p:anim calcmode="lin" valueType="num">
                                      <p:cBhvr additive="base">
                                        <p:cTn id="132" dur="500" fill="hold"/>
                                        <p:tgtEl>
                                          <p:spTgt spid="2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5"/>
                                        </p:tgtEl>
                                        <p:attrNameLst>
                                          <p:attrName>style.visibility</p:attrName>
                                        </p:attrNameLst>
                                      </p:cBhvr>
                                      <p:to>
                                        <p:strVal val="visible"/>
                                      </p:to>
                                    </p:set>
                                    <p:anim calcmode="lin" valueType="num">
                                      <p:cBhvr additive="base">
                                        <p:cTn id="135" dur="500" fill="hold"/>
                                        <p:tgtEl>
                                          <p:spTgt spid="25"/>
                                        </p:tgtEl>
                                        <p:attrNameLst>
                                          <p:attrName>ppt_x</p:attrName>
                                        </p:attrNameLst>
                                      </p:cBhvr>
                                      <p:tavLst>
                                        <p:tav tm="0">
                                          <p:val>
                                            <p:strVal val="#ppt_x"/>
                                          </p:val>
                                        </p:tav>
                                        <p:tav tm="100000">
                                          <p:val>
                                            <p:strVal val="#ppt_x"/>
                                          </p:val>
                                        </p:tav>
                                      </p:tavLst>
                                    </p:anim>
                                    <p:anim calcmode="lin" valueType="num">
                                      <p:cBhvr additive="base">
                                        <p:cTn id="1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7"/>
                                        </p:tgtEl>
                                        <p:attrNameLst>
                                          <p:attrName>style.visibility</p:attrName>
                                        </p:attrNameLst>
                                      </p:cBhvr>
                                      <p:to>
                                        <p:strVal val="visible"/>
                                      </p:to>
                                    </p:set>
                                    <p:anim calcmode="lin" valueType="num">
                                      <p:cBhvr additive="base">
                                        <p:cTn id="141" dur="500" fill="hold"/>
                                        <p:tgtEl>
                                          <p:spTgt spid="27"/>
                                        </p:tgtEl>
                                        <p:attrNameLst>
                                          <p:attrName>ppt_x</p:attrName>
                                        </p:attrNameLst>
                                      </p:cBhvr>
                                      <p:tavLst>
                                        <p:tav tm="0">
                                          <p:val>
                                            <p:strVal val="#ppt_x"/>
                                          </p:val>
                                        </p:tav>
                                        <p:tav tm="100000">
                                          <p:val>
                                            <p:strVal val="#ppt_x"/>
                                          </p:val>
                                        </p:tav>
                                      </p:tavLst>
                                    </p:anim>
                                    <p:anim calcmode="lin" valueType="num">
                                      <p:cBhvr additive="base">
                                        <p:cTn id="1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4" grpId="0" animBg="1"/>
      <p:bldP spid="15" grpId="0" animBg="1"/>
      <p:bldP spid="16" grpId="0" animBg="1"/>
      <p:bldP spid="24" grpId="0"/>
      <p:bldP spid="25"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84995"/>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Ex2: Listen again to the conversation between Nick, Duong and Chau. Circle the words and phrases as you hear them</a:t>
            </a:r>
            <a:endParaRPr lang="vi-VN" sz="2800" b="1">
              <a:solidFill>
                <a:srgbClr val="FF0000"/>
              </a:solidFill>
              <a:latin typeface="Times New Roman" pitchFamily="18" charset="0"/>
              <a:cs typeface="Times New Roman" pitchFamily="18" charset="0"/>
            </a:endParaRPr>
          </a:p>
        </p:txBody>
      </p:sp>
      <p:sp>
        <p:nvSpPr>
          <p:cNvPr id="22" name="TextBox 21"/>
          <p:cNvSpPr txBox="1"/>
          <p:nvPr/>
        </p:nvSpPr>
        <p:spPr>
          <a:xfrm>
            <a:off x="366252" y="2423516"/>
            <a:ext cx="3215148" cy="584775"/>
          </a:xfrm>
          <a:prstGeom prst="rect">
            <a:avLst/>
          </a:prstGeom>
          <a:noFill/>
          <a:ln>
            <a:noFill/>
          </a:ln>
        </p:spPr>
        <p:txBody>
          <a:bodyPr wrap="square" rtlCol="0">
            <a:spAutoFit/>
          </a:bodyPr>
          <a:lstStyle/>
          <a:p>
            <a:r>
              <a:rPr lang="en-US" sz="3200" b="1" smtClean="0">
                <a:solidFill>
                  <a:srgbClr val="0070C0"/>
                </a:solidFill>
                <a:latin typeface="Times New Roman" pitchFamily="18" charset="0"/>
                <a:cs typeface="Times New Roman" pitchFamily="18" charset="0"/>
              </a:rPr>
              <a:t>1. problems</a:t>
            </a:r>
            <a:endParaRPr lang="vi-VN" sz="3200" b="1">
              <a:solidFill>
                <a:srgbClr val="0070C0"/>
              </a:solidFill>
              <a:latin typeface="Times New Roman" pitchFamily="18" charset="0"/>
              <a:cs typeface="Times New Roman" pitchFamily="18" charset="0"/>
            </a:endParaRPr>
          </a:p>
        </p:txBody>
      </p:sp>
      <p:sp>
        <p:nvSpPr>
          <p:cNvPr id="23" name="TextBox 22"/>
          <p:cNvSpPr txBox="1"/>
          <p:nvPr/>
        </p:nvSpPr>
        <p:spPr>
          <a:xfrm>
            <a:off x="380999" y="3549085"/>
            <a:ext cx="3198403" cy="584775"/>
          </a:xfrm>
          <a:prstGeom prst="rect">
            <a:avLst/>
          </a:prstGeom>
          <a:noFill/>
          <a:ln>
            <a:noFill/>
          </a:ln>
        </p:spPr>
        <p:txBody>
          <a:bodyPr wrap="square" rtlCol="0">
            <a:spAutoFit/>
          </a:bodyPr>
          <a:lstStyle/>
          <a:p>
            <a:r>
              <a:rPr lang="en-US" sz="3200" b="1" smtClean="0">
                <a:solidFill>
                  <a:srgbClr val="0070C0"/>
                </a:solidFill>
                <a:latin typeface="Times New Roman" pitchFamily="18" charset="0"/>
                <a:cs typeface="Times New Roman" pitchFamily="18" charset="0"/>
              </a:rPr>
              <a:t>2. High yields</a:t>
            </a:r>
            <a:endParaRPr lang="vi-VN" sz="3200" b="1">
              <a:solidFill>
                <a:srgbClr val="0070C0"/>
              </a:solidFill>
              <a:latin typeface="Times New Roman" pitchFamily="18" charset="0"/>
              <a:cs typeface="Times New Roman" pitchFamily="18" charset="0"/>
            </a:endParaRPr>
          </a:p>
        </p:txBody>
      </p:sp>
      <p:sp>
        <p:nvSpPr>
          <p:cNvPr id="24" name="TextBox 23"/>
          <p:cNvSpPr txBox="1"/>
          <p:nvPr/>
        </p:nvSpPr>
        <p:spPr>
          <a:xfrm>
            <a:off x="366252" y="4713982"/>
            <a:ext cx="3215148" cy="584775"/>
          </a:xfrm>
          <a:prstGeom prst="rect">
            <a:avLst/>
          </a:prstGeom>
          <a:noFill/>
          <a:ln>
            <a:noFill/>
          </a:ln>
        </p:spPr>
        <p:txBody>
          <a:bodyPr wrap="square" rtlCol="0">
            <a:spAutoFit/>
          </a:bodyPr>
          <a:lstStyle/>
          <a:p>
            <a:r>
              <a:rPr lang="en-US" sz="3200" b="1" smtClean="0">
                <a:solidFill>
                  <a:srgbClr val="0070C0"/>
                </a:solidFill>
                <a:latin typeface="Times New Roman" pitchFamily="18" charset="0"/>
                <a:cs typeface="Times New Roman" pitchFamily="18" charset="0"/>
              </a:rPr>
              <a:t>3. The moon</a:t>
            </a:r>
            <a:endParaRPr lang="vi-VN" sz="3200" b="1">
              <a:solidFill>
                <a:srgbClr val="0070C0"/>
              </a:solidFill>
              <a:latin typeface="Times New Roman" pitchFamily="18" charset="0"/>
              <a:cs typeface="Times New Roman" pitchFamily="18" charset="0"/>
            </a:endParaRPr>
          </a:p>
        </p:txBody>
      </p:sp>
      <p:sp>
        <p:nvSpPr>
          <p:cNvPr id="25" name="TextBox 24"/>
          <p:cNvSpPr txBox="1"/>
          <p:nvPr/>
        </p:nvSpPr>
        <p:spPr>
          <a:xfrm>
            <a:off x="5334000" y="2423517"/>
            <a:ext cx="3352799" cy="584775"/>
          </a:xfrm>
          <a:prstGeom prst="rect">
            <a:avLst/>
          </a:prstGeom>
          <a:noFill/>
          <a:ln>
            <a:noFill/>
          </a:ln>
        </p:spPr>
        <p:txBody>
          <a:bodyPr wrap="square" rtlCol="0">
            <a:spAutoFit/>
          </a:bodyPr>
          <a:lstStyle/>
          <a:p>
            <a:r>
              <a:rPr lang="en-US" sz="3200" b="1" smtClean="0">
                <a:solidFill>
                  <a:srgbClr val="0070C0"/>
                </a:solidFill>
                <a:latin typeface="Times New Roman" pitchFamily="18" charset="0"/>
                <a:cs typeface="Times New Roman" pitchFamily="18" charset="0"/>
              </a:rPr>
              <a:t>4. overcrowding</a:t>
            </a:r>
            <a:endParaRPr lang="vi-VN" sz="3200" b="1">
              <a:solidFill>
                <a:srgbClr val="0070C0"/>
              </a:solidFill>
              <a:latin typeface="Times New Roman" pitchFamily="18" charset="0"/>
              <a:cs typeface="Times New Roman" pitchFamily="18" charset="0"/>
            </a:endParaRPr>
          </a:p>
        </p:txBody>
      </p:sp>
      <p:sp>
        <p:nvSpPr>
          <p:cNvPr id="26" name="TextBox 25"/>
          <p:cNvSpPr txBox="1"/>
          <p:nvPr/>
        </p:nvSpPr>
        <p:spPr>
          <a:xfrm>
            <a:off x="5334000" y="3568976"/>
            <a:ext cx="3352800" cy="584775"/>
          </a:xfrm>
          <a:prstGeom prst="rect">
            <a:avLst/>
          </a:prstGeom>
          <a:noFill/>
          <a:ln>
            <a:noFill/>
          </a:ln>
        </p:spPr>
        <p:txBody>
          <a:bodyPr wrap="square" rtlCol="0">
            <a:spAutoFit/>
          </a:bodyPr>
          <a:lstStyle/>
          <a:p>
            <a:r>
              <a:rPr lang="en-US" sz="3200" b="1" smtClean="0">
                <a:solidFill>
                  <a:srgbClr val="0070C0"/>
                </a:solidFill>
                <a:latin typeface="Times New Roman" pitchFamily="18" charset="0"/>
                <a:cs typeface="Times New Roman" pitchFamily="18" charset="0"/>
              </a:rPr>
              <a:t>5. On television</a:t>
            </a:r>
            <a:endParaRPr lang="vi-VN" sz="3200" b="1">
              <a:solidFill>
                <a:srgbClr val="0070C0"/>
              </a:solidFill>
              <a:latin typeface="Times New Roman" pitchFamily="18" charset="0"/>
              <a:cs typeface="Times New Roman" pitchFamily="18" charset="0"/>
            </a:endParaRPr>
          </a:p>
        </p:txBody>
      </p:sp>
      <p:sp>
        <p:nvSpPr>
          <p:cNvPr id="27" name="TextBox 26"/>
          <p:cNvSpPr txBox="1"/>
          <p:nvPr/>
        </p:nvSpPr>
        <p:spPr>
          <a:xfrm>
            <a:off x="5334000" y="4713982"/>
            <a:ext cx="3352800" cy="1077218"/>
          </a:xfrm>
          <a:prstGeom prst="rect">
            <a:avLst/>
          </a:prstGeom>
          <a:noFill/>
          <a:ln>
            <a:noFill/>
          </a:ln>
        </p:spPr>
        <p:txBody>
          <a:bodyPr wrap="square" rtlCol="0">
            <a:spAutoFit/>
          </a:bodyPr>
          <a:lstStyle/>
          <a:p>
            <a:r>
              <a:rPr lang="en-US" sz="3200" b="1" smtClean="0">
                <a:solidFill>
                  <a:srgbClr val="0070C0"/>
                </a:solidFill>
                <a:latin typeface="Times New Roman" pitchFamily="18" charset="0"/>
                <a:cs typeface="Times New Roman" pitchFamily="18" charset="0"/>
              </a:rPr>
              <a:t>6. Bring unemployment</a:t>
            </a:r>
            <a:endParaRPr lang="vi-VN" sz="3200" b="1">
              <a:solidFill>
                <a:srgbClr val="0070C0"/>
              </a:solidFill>
              <a:latin typeface="Times New Roman" pitchFamily="18" charset="0"/>
              <a:cs typeface="Times New Roman" pitchFamily="18" charset="0"/>
            </a:endParaRPr>
          </a:p>
        </p:txBody>
      </p:sp>
      <p:sp>
        <p:nvSpPr>
          <p:cNvPr id="12" name="Flowchart: Connector 11"/>
          <p:cNvSpPr/>
          <p:nvPr/>
        </p:nvSpPr>
        <p:spPr>
          <a:xfrm>
            <a:off x="5358580" y="2334903"/>
            <a:ext cx="3099619" cy="76200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Flowchart: Connector 28"/>
          <p:cNvSpPr/>
          <p:nvPr/>
        </p:nvSpPr>
        <p:spPr>
          <a:xfrm>
            <a:off x="380998" y="3433238"/>
            <a:ext cx="2667001" cy="76200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Flowchart: Connector 29"/>
          <p:cNvSpPr/>
          <p:nvPr/>
        </p:nvSpPr>
        <p:spPr>
          <a:xfrm>
            <a:off x="5029200" y="4606180"/>
            <a:ext cx="3505200" cy="1385154"/>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Flowchart: Connector 30"/>
          <p:cNvSpPr/>
          <p:nvPr/>
        </p:nvSpPr>
        <p:spPr>
          <a:xfrm>
            <a:off x="366252" y="2334903"/>
            <a:ext cx="2681748" cy="762000"/>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T55_Listening 2.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2969802" y="914172"/>
            <a:ext cx="609600" cy="609600"/>
          </a:xfrm>
          <a:prstGeom prst="rect">
            <a:avLst/>
          </a:prstGeom>
        </p:spPr>
      </p:pic>
    </p:spTree>
    <p:extLst>
      <p:ext uri="{BB962C8B-B14F-4D97-AF65-F5344CB8AC3E}">
        <p14:creationId xmlns:p14="http://schemas.microsoft.com/office/powerpoint/2010/main" xmlns="" val="427462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1567" fill="hold"/>
                                        <p:tgtEl>
                                          <p:spTgt spid="15"/>
                                        </p:tgtEl>
                                      </p:cBhvr>
                                    </p:cmd>
                                  </p:childTnLst>
                                </p:cTn>
                              </p:par>
                            </p:childTnLst>
                          </p:cTn>
                        </p:par>
                      </p:childTnLst>
                    </p:cTn>
                  </p:par>
                </p:childTnLst>
              </p:cTn>
              <p:nextCondLst>
                <p:cond evt="onClick" delay="0">
                  <p:tgtEl>
                    <p:spTgt spid="15"/>
                  </p:tgtEl>
                </p:cond>
              </p:nextCondLst>
            </p:seq>
            <p:video>
              <p:cMediaNode vol="80000">
                <p:cTn id="28" fill="hold" display="0">
                  <p:stCondLst>
                    <p:cond delay="indefinite"/>
                  </p:stCondLst>
                  <p:endCondLst>
                    <p:cond evt="onStopAudio" delay="0">
                      <p:tgtEl>
                        <p:sldTgt/>
                      </p:tgtEl>
                    </p:cond>
                  </p:endCondLst>
                </p:cTn>
                <p:tgtEl>
                  <p:spTgt spid="15"/>
                </p:tgtEl>
              </p:cMediaNode>
            </p:video>
          </p:childTnLst>
        </p:cTn>
      </p:par>
    </p:tnLst>
    <p:bldLst>
      <p:bldP spid="12"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067800" cy="5410200"/>
          </a:xfrm>
        </p:spPr>
        <p:txBody>
          <a:bodyPr>
            <a:normAutofit fontScale="92500"/>
          </a:bodyPr>
          <a:lstStyle/>
          <a:p>
            <a:pPr marL="514350" indent="-514350">
              <a:buNone/>
            </a:pPr>
            <a:r>
              <a:rPr lang="en-US" sz="2800" smtClean="0">
                <a:latin typeface="Times New Roman" pitchFamily="18" charset="0"/>
                <a:cs typeface="Times New Roman" pitchFamily="18" charset="0"/>
              </a:rPr>
              <a:t>1. What will help feed the large population on Earth?</a:t>
            </a:r>
            <a:endParaRPr lang="en-US" sz="2800" dirty="0" smtClean="0">
              <a:latin typeface="Times New Roman" pitchFamily="18" charset="0"/>
              <a:cs typeface="Times New Roman" pitchFamily="18" charset="0"/>
            </a:endParaRPr>
          </a:p>
          <a:p>
            <a:pPr marL="514350" indent="-514350">
              <a:buNone/>
            </a:pPr>
            <a:r>
              <a:rPr lang="en-US" sz="2800" smtClean="0">
                <a:solidFill>
                  <a:srgbClr val="FF0000"/>
                </a:solidFill>
                <a:latin typeface="Times New Roman" pitchFamily="18" charset="0"/>
                <a:cs typeface="Times New Roman" pitchFamily="18" charset="0"/>
                <a:sym typeface="Wingdings" pitchFamily="2" charset="2"/>
              </a:rPr>
              <a:t> High yields in farming</a:t>
            </a:r>
            <a:endParaRPr lang="en-US" sz="2800" dirty="0" smtClean="0">
              <a:solidFill>
                <a:srgbClr val="FF0000"/>
              </a:solidFill>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2</a:t>
            </a:r>
            <a:r>
              <a:rPr lang="en-US" sz="2800" smtClean="0">
                <a:latin typeface="Times New Roman" pitchFamily="18" charset="0"/>
                <a:cs typeface="Times New Roman" pitchFamily="18" charset="0"/>
              </a:rPr>
              <a:t>. Where may we be able to live?</a:t>
            </a:r>
            <a:endParaRPr lang="en-US" sz="2800" dirty="0" smtClean="0">
              <a:latin typeface="Times New Roman" pitchFamily="18" charset="0"/>
              <a:cs typeface="Times New Roman" pitchFamily="18" charset="0"/>
            </a:endParaRPr>
          </a:p>
          <a:p>
            <a:pPr>
              <a:buNone/>
            </a:pPr>
            <a:r>
              <a:rPr lang="en-US" sz="2800" smtClean="0">
                <a:solidFill>
                  <a:srgbClr val="FF0000"/>
                </a:solidFill>
                <a:latin typeface="Times New Roman" pitchFamily="18" charset="0"/>
                <a:cs typeface="Times New Roman" pitchFamily="18" charset="0"/>
                <a:sym typeface="Wingdings" pitchFamily="2" charset="2"/>
              </a:rPr>
              <a:t> On other planets</a:t>
            </a:r>
            <a:endParaRPr lang="en-US" sz="2800" dirty="0" smtClean="0">
              <a:solidFill>
                <a:srgbClr val="FF0000"/>
              </a:solidFill>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3</a:t>
            </a:r>
            <a:r>
              <a:rPr lang="en-US" sz="2800" smtClean="0">
                <a:latin typeface="Times New Roman" pitchFamily="18" charset="0"/>
                <a:cs typeface="Times New Roman" pitchFamily="18" charset="0"/>
              </a:rPr>
              <a:t>. What does Nick say he likes?</a:t>
            </a:r>
            <a:endParaRPr lang="en-US" sz="2800" dirty="0" smtClean="0">
              <a:latin typeface="Times New Roman" pitchFamily="18" charset="0"/>
              <a:cs typeface="Times New Roman" pitchFamily="18" charset="0"/>
            </a:endParaRPr>
          </a:p>
          <a:p>
            <a:pPr>
              <a:buNone/>
            </a:pPr>
            <a:r>
              <a:rPr lang="en-US" sz="2800" smtClean="0">
                <a:solidFill>
                  <a:srgbClr val="FF0000"/>
                </a:solidFill>
                <a:latin typeface="Times New Roman" pitchFamily="18" charset="0"/>
                <a:cs typeface="Times New Roman" pitchFamily="18" charset="0"/>
                <a:sym typeface="Wingdings" pitchFamily="2" charset="2"/>
              </a:rPr>
              <a:t> He says he likes the idea of having lesson at home with a robot , and on the Internet</a:t>
            </a:r>
            <a:r>
              <a:rPr lang="en-US" sz="2800" smtClean="0">
                <a:latin typeface="Times New Roman" pitchFamily="18" charset="0"/>
                <a:cs typeface="Times New Roman" pitchFamily="18" charset="0"/>
                <a:sym typeface="Wingdings" pitchFamily="2" charset="2"/>
              </a:rPr>
              <a:t>.</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4</a:t>
            </a:r>
            <a:r>
              <a:rPr lang="en-US" sz="2800" smtClean="0">
                <a:latin typeface="Times New Roman" pitchFamily="18" charset="0"/>
                <a:cs typeface="Times New Roman" pitchFamily="18" charset="0"/>
              </a:rPr>
              <a:t>. Does Chau think science and technology may bring problems?</a:t>
            </a:r>
            <a:endParaRPr lang="en-US" sz="2800" dirty="0" smtClean="0">
              <a:latin typeface="Times New Roman" pitchFamily="18" charset="0"/>
              <a:cs typeface="Times New Roman" pitchFamily="18" charset="0"/>
            </a:endParaRPr>
          </a:p>
          <a:p>
            <a:pPr>
              <a:buNone/>
            </a:pPr>
            <a:r>
              <a:rPr lang="en-US" sz="2800" smtClean="0">
                <a:solidFill>
                  <a:srgbClr val="FF0000"/>
                </a:solidFill>
                <a:latin typeface="Times New Roman" pitchFamily="18" charset="0"/>
                <a:cs typeface="Times New Roman" pitchFamily="18" charset="0"/>
                <a:sym typeface="Wingdings" pitchFamily="2" charset="2"/>
              </a:rPr>
              <a:t> Yes, she does</a:t>
            </a:r>
            <a:endParaRPr lang="en-US" sz="2800" dirty="0" smtClean="0">
              <a:solidFill>
                <a:srgbClr val="FF0000"/>
              </a:solidFill>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5</a:t>
            </a:r>
            <a:r>
              <a:rPr lang="en-US" sz="2800" smtClean="0">
                <a:latin typeface="Times New Roman" pitchFamily="18" charset="0"/>
                <a:cs typeface="Times New Roman" pitchFamily="18" charset="0"/>
              </a:rPr>
              <a:t>. What does Nick think at the end of the conversation?</a:t>
            </a:r>
            <a:endParaRPr lang="en-US" sz="2800" dirty="0" smtClean="0">
              <a:latin typeface="Times New Roman" pitchFamily="18" charset="0"/>
              <a:cs typeface="Times New Roman" pitchFamily="18" charset="0"/>
            </a:endParaRPr>
          </a:p>
          <a:p>
            <a:pPr>
              <a:buNone/>
            </a:pPr>
            <a:r>
              <a:rPr lang="en-US" sz="2800" smtClean="0">
                <a:solidFill>
                  <a:srgbClr val="FF0000"/>
                </a:solidFill>
                <a:latin typeface="Times New Roman" pitchFamily="18" charset="0"/>
                <a:cs typeface="Times New Roman" pitchFamily="18" charset="0"/>
                <a:sym typeface="Wingdings" pitchFamily="2" charset="2"/>
              </a:rPr>
              <a:t> He thinks there will be many new problems</a:t>
            </a:r>
            <a:endParaRPr lang="en-US" dirty="0">
              <a:solidFill>
                <a:srgbClr val="FF0000"/>
              </a:solidFill>
              <a:latin typeface="Times New Roman" pitchFamily="18" charset="0"/>
              <a:cs typeface="Times New Roman" pitchFamily="18" charset="0"/>
            </a:endParaRPr>
          </a:p>
        </p:txBody>
      </p:sp>
      <p:sp>
        <p:nvSpPr>
          <p:cNvPr id="5" name="TextBox 4"/>
          <p:cNvSpPr txBox="1"/>
          <p:nvPr/>
        </p:nvSpPr>
        <p:spPr>
          <a:xfrm>
            <a:off x="0" y="19665"/>
            <a:ext cx="9144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Ex 3: Listen again and answer the questions</a:t>
            </a:r>
            <a:endParaRPr lang="vi-VN" sz="2800">
              <a:solidFill>
                <a:srgbClr val="FF0000"/>
              </a:solidFill>
              <a:latin typeface="Times New Roman" pitchFamily="18" charset="0"/>
              <a:cs typeface="Times New Roman" pitchFamily="18" charset="0"/>
            </a:endParaRPr>
          </a:p>
        </p:txBody>
      </p:sp>
      <p:pic>
        <p:nvPicPr>
          <p:cNvPr id="2" name="T55_Listening 3.mp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6781800" y="238085"/>
            <a:ext cx="609600" cy="609600"/>
          </a:xfrm>
          <a:prstGeom prst="rect">
            <a:avLst/>
          </a:prstGeom>
        </p:spPr>
      </p:pic>
    </p:spTree>
    <p:extLst>
      <p:ext uri="{BB962C8B-B14F-4D97-AF65-F5344CB8AC3E}">
        <p14:creationId xmlns:p14="http://schemas.microsoft.com/office/powerpoint/2010/main" xmlns="" val="340827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ox(i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ox(i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ox(i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ox(in)">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94160" fill="hold"/>
                                        <p:tgtEl>
                                          <p:spTgt spid="2"/>
                                        </p:tgtEl>
                                      </p:cBhvr>
                                    </p:cmd>
                                  </p:childTnLst>
                                </p:cTn>
                              </p:par>
                            </p:childTnLst>
                          </p:cTn>
                        </p:par>
                      </p:childTnLst>
                    </p:cTn>
                  </p:par>
                </p:childTnLst>
              </p:cTn>
              <p:nextCondLst>
                <p:cond evt="onClick" delay="0">
                  <p:tgtEl>
                    <p:spTgt spid="2"/>
                  </p:tgtEl>
                </p:cond>
              </p:nextCondLst>
            </p:seq>
            <p:video>
              <p:cMediaNode vol="80000">
                <p:cTn id="58" fill="hold" display="0">
                  <p:stCondLst>
                    <p:cond delay="indefinite"/>
                  </p:stCondLst>
                  <p:endCondLst>
                    <p:cond evt="onStopAudio" delay="0">
                      <p:tgtEl>
                        <p:sldTgt/>
                      </p:tgtEl>
                    </p:cond>
                  </p:end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039" y="1078048"/>
            <a:ext cx="9144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Writing to express agreement or disagreement</a:t>
            </a:r>
            <a:endParaRPr lang="vi-VN" sz="2800">
              <a:solidFill>
                <a:srgbClr val="FF0000"/>
              </a:solidFill>
              <a:latin typeface="Times New Roman" pitchFamily="18" charset="0"/>
              <a:cs typeface="Times New Roman" pitchFamily="18" charset="0"/>
            </a:endParaRPr>
          </a:p>
        </p:txBody>
      </p:sp>
      <p:sp>
        <p:nvSpPr>
          <p:cNvPr id="3" name="Rectangle 2"/>
          <p:cNvSpPr/>
          <p:nvPr/>
        </p:nvSpPr>
        <p:spPr>
          <a:xfrm>
            <a:off x="3352800" y="0"/>
            <a:ext cx="281198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smtClean="0">
                <a:ln/>
                <a:solidFill>
                  <a:srgbClr val="002060"/>
                </a:solidFill>
              </a:rPr>
              <a:t>WRITING</a:t>
            </a:r>
            <a:endParaRPr lang="en-US" sz="5400" b="1" cap="none" spc="0">
              <a:ln/>
              <a:solidFill>
                <a:srgbClr val="002060"/>
              </a:solidFill>
              <a:effectLst/>
            </a:endParaRPr>
          </a:p>
        </p:txBody>
      </p:sp>
      <p:sp>
        <p:nvSpPr>
          <p:cNvPr id="16" name="TextBox 15"/>
          <p:cNvSpPr txBox="1"/>
          <p:nvPr/>
        </p:nvSpPr>
        <p:spPr>
          <a:xfrm>
            <a:off x="12290" y="1711264"/>
            <a:ext cx="91440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Introduction:</a:t>
            </a:r>
            <a:r>
              <a:rPr lang="en-US" sz="24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I agree/ disagree with the idea that.....................</a:t>
            </a:r>
            <a:endParaRPr lang="vi-VN" sz="2400" b="1" i="1">
              <a:latin typeface="Times New Roman" pitchFamily="18" charset="0"/>
              <a:cs typeface="Times New Roman" pitchFamily="18" charset="0"/>
            </a:endParaRPr>
          </a:p>
        </p:txBody>
      </p:sp>
      <p:sp>
        <p:nvSpPr>
          <p:cNvPr id="17" name="TextBox 16"/>
          <p:cNvSpPr txBox="1"/>
          <p:nvPr/>
        </p:nvSpPr>
        <p:spPr>
          <a:xfrm>
            <a:off x="12290" y="2325329"/>
            <a:ext cx="9144000" cy="1200329"/>
          </a:xfrm>
          <a:prstGeom prst="rect">
            <a:avLst/>
          </a:prstGeom>
          <a:noFill/>
        </p:spPr>
        <p:txBody>
          <a:bodyPr wrap="square" rtlCol="0">
            <a:spAutoFit/>
          </a:bodyPr>
          <a:lstStyle/>
          <a:p>
            <a:r>
              <a:rPr lang="en-US" sz="2400" b="1" smtClean="0">
                <a:latin typeface="Times New Roman" pitchFamily="18" charset="0"/>
                <a:cs typeface="Times New Roman" pitchFamily="18" charset="0"/>
              </a:rPr>
              <a:t>Explaining your opinion:</a:t>
            </a:r>
            <a:r>
              <a:rPr lang="en-US" sz="2400" smtClean="0">
                <a:latin typeface="Times New Roman" pitchFamily="18" charset="0"/>
                <a:cs typeface="Times New Roman" pitchFamily="18" charset="0"/>
              </a:rPr>
              <a:t> 	</a:t>
            </a:r>
            <a:endParaRPr lang="en-US" sz="2400" i="1" smtClean="0">
              <a:latin typeface="Times New Roman" pitchFamily="18" charset="0"/>
              <a:cs typeface="Times New Roman" pitchFamily="18" charset="0"/>
            </a:endParaRPr>
          </a:p>
          <a:p>
            <a:r>
              <a:rPr lang="en-US" sz="2400" i="1">
                <a:latin typeface="Times New Roman" pitchFamily="18" charset="0"/>
                <a:cs typeface="Times New Roman" pitchFamily="18" charset="0"/>
              </a:rPr>
              <a:t>	</a:t>
            </a:r>
            <a:r>
              <a:rPr lang="en-US" sz="2400" i="1" smtClean="0">
                <a:latin typeface="Times New Roman" pitchFamily="18" charset="0"/>
                <a:cs typeface="Times New Roman" pitchFamily="18" charset="0"/>
              </a:rPr>
              <a:t>		Firstly, Secondly,...................</a:t>
            </a:r>
          </a:p>
          <a:p>
            <a:r>
              <a:rPr lang="en-US" sz="2400" b="1" i="1">
                <a:latin typeface="Times New Roman" pitchFamily="18" charset="0"/>
                <a:cs typeface="Times New Roman" pitchFamily="18" charset="0"/>
              </a:rPr>
              <a:t>	</a:t>
            </a:r>
            <a:r>
              <a:rPr lang="en-US" sz="2400" b="1" i="1" smtClean="0">
                <a:latin typeface="Times New Roman" pitchFamily="18" charset="0"/>
                <a:cs typeface="Times New Roman" pitchFamily="18" charset="0"/>
              </a:rPr>
              <a:t>		</a:t>
            </a:r>
            <a:r>
              <a:rPr lang="en-US" sz="2400" i="1" smtClean="0">
                <a:latin typeface="Times New Roman" pitchFamily="18" charset="0"/>
                <a:cs typeface="Times New Roman" pitchFamily="18" charset="0"/>
              </a:rPr>
              <a:t>Furthermore, In addition,........................</a:t>
            </a:r>
          </a:p>
        </p:txBody>
      </p:sp>
      <p:sp>
        <p:nvSpPr>
          <p:cNvPr id="18" name="TextBox 17"/>
          <p:cNvSpPr txBox="1"/>
          <p:nvPr/>
        </p:nvSpPr>
        <p:spPr>
          <a:xfrm>
            <a:off x="12290" y="3814916"/>
            <a:ext cx="91440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Conclusion:</a:t>
            </a:r>
            <a:r>
              <a:rPr lang="en-US" sz="24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	In short/ For these reasons,...................</a:t>
            </a:r>
          </a:p>
        </p:txBody>
      </p:sp>
    </p:spTree>
    <p:extLst>
      <p:ext uri="{BB962C8B-B14F-4D97-AF65-F5344CB8AC3E}">
        <p14:creationId xmlns:p14="http://schemas.microsoft.com/office/powerpoint/2010/main" xmlns="" val="182648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circle(in)">
                                      <p:cBhvr>
                                        <p:cTn id="17" dur="20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circle(in)">
                                      <p:cBhvr>
                                        <p:cTn id="22" dur="20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circle(in)">
                                      <p:cBhvr>
                                        <p:cTn id="27"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665"/>
            <a:ext cx="9144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Ex 4: Look at the sample paragraph and fill the outline below</a:t>
            </a:r>
            <a:endParaRPr lang="vi-VN" sz="2800">
              <a:solidFill>
                <a:srgbClr val="FF0000"/>
              </a:solidFill>
              <a:latin typeface="Times New Roman" pitchFamily="18" charset="0"/>
              <a:cs typeface="Times New Roman" pitchFamily="18" charset="0"/>
            </a:endParaRPr>
          </a:p>
        </p:txBody>
      </p:sp>
      <p:sp>
        <p:nvSpPr>
          <p:cNvPr id="5" name="TextBox 4"/>
          <p:cNvSpPr txBox="1"/>
          <p:nvPr/>
        </p:nvSpPr>
        <p:spPr>
          <a:xfrm>
            <a:off x="9832" y="685800"/>
            <a:ext cx="9144000" cy="3046988"/>
          </a:xfrm>
          <a:prstGeom prst="rect">
            <a:avLst/>
          </a:prstGeom>
          <a:noFill/>
        </p:spPr>
        <p:txBody>
          <a:bodyPr wrap="square" rtlCol="0">
            <a:spAutoFit/>
          </a:bodyPr>
          <a:lstStyle/>
          <a:p>
            <a:r>
              <a:rPr lang="en-US" sz="2400" smtClean="0">
                <a:latin typeface="Times New Roman" pitchFamily="18" charset="0"/>
                <a:cs typeface="Times New Roman" pitchFamily="18" charset="0"/>
              </a:rPr>
              <a:t>I  disagree with the idea that robots will only bring benefits to people in the future. Robots will also have some negative effects. Firstly, they will be very expensive and we will spend too much money buying and fixing them. Secondly, robots in factories will be able to do everything the workers do, so robots will make them jobless. Thirdly, robots in our homes will do all the housework for us, so we will become lazy and inactive. In short, robots will do many things for us, but they may not improve the quality of out lives.</a:t>
            </a:r>
            <a:endParaRPr lang="vi-VN" sz="2400">
              <a:latin typeface="Times New Roman" pitchFamily="18" charset="0"/>
              <a:cs typeface="Times New Roman" pitchFamily="18" charset="0"/>
            </a:endParaRPr>
          </a:p>
        </p:txBody>
      </p:sp>
      <p:sp>
        <p:nvSpPr>
          <p:cNvPr id="6" name="TextBox 5"/>
          <p:cNvSpPr txBox="1"/>
          <p:nvPr/>
        </p:nvSpPr>
        <p:spPr>
          <a:xfrm>
            <a:off x="36870" y="3732788"/>
            <a:ext cx="8878529" cy="461665"/>
          </a:xfrm>
          <a:prstGeom prst="rect">
            <a:avLst/>
          </a:prstGeom>
          <a:noFill/>
          <a:ln>
            <a:noFill/>
          </a:ln>
        </p:spPr>
        <p:txBody>
          <a:bodyPr wrap="square" rtlCol="0">
            <a:spAutoFit/>
          </a:bodyPr>
          <a:lstStyle/>
          <a:p>
            <a:r>
              <a:rPr lang="en-US" sz="2400" b="1" i="1" smtClean="0">
                <a:solidFill>
                  <a:srgbClr val="0070C0"/>
                </a:solidFill>
                <a:latin typeface="Times New Roman" pitchFamily="18" charset="0"/>
                <a:cs typeface="Times New Roman" pitchFamily="18" charset="0"/>
              </a:rPr>
              <a:t>Introduction</a:t>
            </a:r>
            <a:r>
              <a:rPr lang="en-US" sz="2400" smtClean="0">
                <a:solidFill>
                  <a:srgbClr val="0070C0"/>
                </a:solidFill>
                <a:latin typeface="Times New Roman" pitchFamily="18" charset="0"/>
                <a:cs typeface="Times New Roman" pitchFamily="18" charset="0"/>
              </a:rPr>
              <a:t>: 	disagree</a:t>
            </a:r>
            <a:endParaRPr lang="vi-VN" sz="2400" b="1" i="1">
              <a:solidFill>
                <a:srgbClr val="0070C0"/>
              </a:solidFill>
              <a:latin typeface="Times New Roman" pitchFamily="18" charset="0"/>
              <a:cs typeface="Times New Roman" pitchFamily="18" charset="0"/>
            </a:endParaRPr>
          </a:p>
        </p:txBody>
      </p:sp>
      <p:sp>
        <p:nvSpPr>
          <p:cNvPr id="8" name="TextBox 7"/>
          <p:cNvSpPr txBox="1"/>
          <p:nvPr/>
        </p:nvSpPr>
        <p:spPr>
          <a:xfrm>
            <a:off x="9832" y="4205280"/>
            <a:ext cx="8878529" cy="461665"/>
          </a:xfrm>
          <a:prstGeom prst="rect">
            <a:avLst/>
          </a:prstGeom>
          <a:noFill/>
          <a:ln>
            <a:noFill/>
          </a:ln>
        </p:spPr>
        <p:txBody>
          <a:bodyPr wrap="square" rtlCol="0">
            <a:spAutoFit/>
          </a:bodyPr>
          <a:lstStyle/>
          <a:p>
            <a:r>
              <a:rPr lang="en-US" sz="2400" b="1" i="1" smtClean="0">
                <a:solidFill>
                  <a:srgbClr val="0070C0"/>
                </a:solidFill>
                <a:latin typeface="Times New Roman" pitchFamily="18" charset="0"/>
                <a:cs typeface="Times New Roman" pitchFamily="18" charset="0"/>
              </a:rPr>
              <a:t>Idea 1:</a:t>
            </a:r>
            <a:r>
              <a:rPr lang="en-US" sz="2400" smtClean="0">
                <a:solidFill>
                  <a:srgbClr val="0070C0"/>
                </a:solidFill>
                <a:latin typeface="Times New Roman" pitchFamily="18" charset="0"/>
                <a:cs typeface="Times New Roman" pitchFamily="18" charset="0"/>
              </a:rPr>
              <a:t>.....................................................................................................</a:t>
            </a:r>
            <a:endParaRPr lang="vi-VN" sz="2400" b="1" i="1">
              <a:solidFill>
                <a:srgbClr val="0070C0"/>
              </a:solidFill>
              <a:latin typeface="Times New Roman" pitchFamily="18" charset="0"/>
              <a:cs typeface="Times New Roman" pitchFamily="18" charset="0"/>
            </a:endParaRPr>
          </a:p>
        </p:txBody>
      </p:sp>
      <p:sp>
        <p:nvSpPr>
          <p:cNvPr id="9" name="TextBox 8"/>
          <p:cNvSpPr txBox="1"/>
          <p:nvPr/>
        </p:nvSpPr>
        <p:spPr>
          <a:xfrm>
            <a:off x="0" y="4820432"/>
            <a:ext cx="8878529" cy="461665"/>
          </a:xfrm>
          <a:prstGeom prst="rect">
            <a:avLst/>
          </a:prstGeom>
          <a:noFill/>
          <a:ln>
            <a:noFill/>
          </a:ln>
        </p:spPr>
        <p:txBody>
          <a:bodyPr wrap="square" rtlCol="0">
            <a:spAutoFit/>
          </a:bodyPr>
          <a:lstStyle/>
          <a:p>
            <a:r>
              <a:rPr lang="en-US" sz="2400" b="1" i="1" smtClean="0">
                <a:solidFill>
                  <a:srgbClr val="0070C0"/>
                </a:solidFill>
                <a:latin typeface="Times New Roman" pitchFamily="18" charset="0"/>
                <a:cs typeface="Times New Roman" pitchFamily="18" charset="0"/>
              </a:rPr>
              <a:t>Idea 1:</a:t>
            </a:r>
            <a:r>
              <a:rPr lang="en-US" sz="2400" smtClean="0">
                <a:solidFill>
                  <a:srgbClr val="0070C0"/>
                </a:solidFill>
                <a:latin typeface="Times New Roman" pitchFamily="18" charset="0"/>
                <a:cs typeface="Times New Roman" pitchFamily="18" charset="0"/>
              </a:rPr>
              <a:t>.....................................................................................................</a:t>
            </a:r>
            <a:endParaRPr lang="vi-VN" sz="2400" b="1" i="1">
              <a:solidFill>
                <a:srgbClr val="0070C0"/>
              </a:solidFill>
              <a:latin typeface="Times New Roman" pitchFamily="18" charset="0"/>
              <a:cs typeface="Times New Roman" pitchFamily="18" charset="0"/>
            </a:endParaRPr>
          </a:p>
        </p:txBody>
      </p:sp>
      <p:sp>
        <p:nvSpPr>
          <p:cNvPr id="10" name="TextBox 9"/>
          <p:cNvSpPr txBox="1"/>
          <p:nvPr/>
        </p:nvSpPr>
        <p:spPr>
          <a:xfrm>
            <a:off x="9832" y="5562600"/>
            <a:ext cx="8878529" cy="461665"/>
          </a:xfrm>
          <a:prstGeom prst="rect">
            <a:avLst/>
          </a:prstGeom>
          <a:noFill/>
          <a:ln>
            <a:noFill/>
          </a:ln>
        </p:spPr>
        <p:txBody>
          <a:bodyPr wrap="square" rtlCol="0">
            <a:spAutoFit/>
          </a:bodyPr>
          <a:lstStyle/>
          <a:p>
            <a:r>
              <a:rPr lang="en-US" sz="2400" b="1" i="1" smtClean="0">
                <a:solidFill>
                  <a:srgbClr val="0070C0"/>
                </a:solidFill>
                <a:latin typeface="Times New Roman" pitchFamily="18" charset="0"/>
                <a:cs typeface="Times New Roman" pitchFamily="18" charset="0"/>
              </a:rPr>
              <a:t>Idea 1:</a:t>
            </a:r>
            <a:r>
              <a:rPr lang="en-US" sz="2400" smtClean="0">
                <a:solidFill>
                  <a:srgbClr val="0070C0"/>
                </a:solidFill>
                <a:latin typeface="Times New Roman" pitchFamily="18" charset="0"/>
                <a:cs typeface="Times New Roman" pitchFamily="18" charset="0"/>
              </a:rPr>
              <a:t>.....................................................................................................</a:t>
            </a:r>
            <a:endParaRPr lang="vi-VN" sz="2400" b="1" i="1">
              <a:solidFill>
                <a:srgbClr val="0070C0"/>
              </a:solidFill>
              <a:latin typeface="Times New Roman" pitchFamily="18" charset="0"/>
              <a:cs typeface="Times New Roman" pitchFamily="18" charset="0"/>
            </a:endParaRPr>
          </a:p>
        </p:txBody>
      </p:sp>
      <p:sp>
        <p:nvSpPr>
          <p:cNvPr id="11" name="TextBox 10"/>
          <p:cNvSpPr txBox="1"/>
          <p:nvPr/>
        </p:nvSpPr>
        <p:spPr>
          <a:xfrm>
            <a:off x="0" y="6324600"/>
            <a:ext cx="8878529" cy="461665"/>
          </a:xfrm>
          <a:prstGeom prst="rect">
            <a:avLst/>
          </a:prstGeom>
          <a:noFill/>
          <a:ln>
            <a:noFill/>
          </a:ln>
        </p:spPr>
        <p:txBody>
          <a:bodyPr wrap="square" rtlCol="0">
            <a:spAutoFit/>
          </a:bodyPr>
          <a:lstStyle/>
          <a:p>
            <a:r>
              <a:rPr lang="en-US" sz="2400" b="1" i="1" smtClean="0">
                <a:solidFill>
                  <a:srgbClr val="0070C0"/>
                </a:solidFill>
                <a:latin typeface="Times New Roman" pitchFamily="18" charset="0"/>
                <a:cs typeface="Times New Roman" pitchFamily="18" charset="0"/>
              </a:rPr>
              <a:t>Conclusion</a:t>
            </a:r>
            <a:r>
              <a:rPr lang="en-US" sz="2400" smtClean="0">
                <a:solidFill>
                  <a:srgbClr val="0070C0"/>
                </a:solidFill>
                <a:latin typeface="Times New Roman" pitchFamily="18" charset="0"/>
                <a:cs typeface="Times New Roman" pitchFamily="18" charset="0"/>
              </a:rPr>
              <a:t>:	not always good</a:t>
            </a:r>
            <a:endParaRPr lang="vi-VN" sz="2400" b="1" i="1">
              <a:solidFill>
                <a:srgbClr val="0070C0"/>
              </a:solidFill>
              <a:latin typeface="Times New Roman" pitchFamily="18" charset="0"/>
              <a:cs typeface="Times New Roman" pitchFamily="18" charset="0"/>
            </a:endParaRPr>
          </a:p>
        </p:txBody>
      </p:sp>
      <p:sp>
        <p:nvSpPr>
          <p:cNvPr id="12" name="TextBox 11"/>
          <p:cNvSpPr txBox="1"/>
          <p:nvPr/>
        </p:nvSpPr>
        <p:spPr>
          <a:xfrm>
            <a:off x="1233948" y="4157039"/>
            <a:ext cx="7460226" cy="461665"/>
          </a:xfrm>
          <a:prstGeom prst="rect">
            <a:avLst/>
          </a:prstGeom>
          <a:noFill/>
        </p:spPr>
        <p:txBody>
          <a:bodyPr wrap="square" rtlCol="0">
            <a:spAutoFit/>
          </a:bodyPr>
          <a:lstStyle/>
          <a:p>
            <a:r>
              <a:rPr lang="en-US" sz="2400" smtClean="0">
                <a:solidFill>
                  <a:srgbClr val="C00000"/>
                </a:solidFill>
                <a:latin typeface="Times New Roman" pitchFamily="18" charset="0"/>
                <a:cs typeface="Times New Roman" pitchFamily="18" charset="0"/>
              </a:rPr>
              <a:t>Robots will be expensive</a:t>
            </a:r>
            <a:endParaRPr lang="vi-VN" sz="2400">
              <a:solidFill>
                <a:srgbClr val="C00000"/>
              </a:solidFill>
              <a:latin typeface="Times New Roman" pitchFamily="18" charset="0"/>
              <a:cs typeface="Times New Roman" pitchFamily="18" charset="0"/>
            </a:endParaRPr>
          </a:p>
        </p:txBody>
      </p:sp>
      <p:sp>
        <p:nvSpPr>
          <p:cNvPr id="14" name="TextBox 13"/>
          <p:cNvSpPr txBox="1"/>
          <p:nvPr/>
        </p:nvSpPr>
        <p:spPr>
          <a:xfrm>
            <a:off x="1199535" y="4788762"/>
            <a:ext cx="7460226" cy="461665"/>
          </a:xfrm>
          <a:prstGeom prst="rect">
            <a:avLst/>
          </a:prstGeom>
          <a:noFill/>
        </p:spPr>
        <p:txBody>
          <a:bodyPr wrap="square" rtlCol="0">
            <a:spAutoFit/>
          </a:bodyPr>
          <a:lstStyle/>
          <a:p>
            <a:r>
              <a:rPr lang="en-US" sz="2400" smtClean="0">
                <a:solidFill>
                  <a:srgbClr val="C00000"/>
                </a:solidFill>
                <a:latin typeface="Times New Roman" pitchFamily="18" charset="0"/>
                <a:cs typeface="Times New Roman" pitchFamily="18" charset="0"/>
              </a:rPr>
              <a:t>They will make people jobless</a:t>
            </a:r>
            <a:endParaRPr lang="vi-VN" sz="2400">
              <a:solidFill>
                <a:srgbClr val="C00000"/>
              </a:solidFill>
              <a:latin typeface="Times New Roman" pitchFamily="18" charset="0"/>
              <a:cs typeface="Times New Roman" pitchFamily="18" charset="0"/>
            </a:endParaRPr>
          </a:p>
        </p:txBody>
      </p:sp>
      <p:sp>
        <p:nvSpPr>
          <p:cNvPr id="15" name="TextBox 14"/>
          <p:cNvSpPr txBox="1"/>
          <p:nvPr/>
        </p:nvSpPr>
        <p:spPr>
          <a:xfrm>
            <a:off x="1066800" y="5562599"/>
            <a:ext cx="7460226" cy="461665"/>
          </a:xfrm>
          <a:prstGeom prst="rect">
            <a:avLst/>
          </a:prstGeom>
          <a:noFill/>
        </p:spPr>
        <p:txBody>
          <a:bodyPr wrap="square" rtlCol="0">
            <a:spAutoFit/>
          </a:bodyPr>
          <a:lstStyle/>
          <a:p>
            <a:r>
              <a:rPr lang="en-US" sz="2400" smtClean="0">
                <a:solidFill>
                  <a:srgbClr val="C00000"/>
                </a:solidFill>
                <a:latin typeface="Times New Roman" pitchFamily="18" charset="0"/>
                <a:cs typeface="Times New Roman" pitchFamily="18" charset="0"/>
              </a:rPr>
              <a:t>People will become lazy and inactive</a:t>
            </a:r>
            <a:endParaRPr lang="vi-VN"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890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746</Words>
  <Application>Microsoft Office PowerPoint</Application>
  <PresentationFormat>On-screen Show (4:3)</PresentationFormat>
  <Paragraphs>95</Paragraphs>
  <Slides>13</Slides>
  <Notes>3</Notes>
  <HiddenSlides>0</HiddenSlides>
  <MMClips>4</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TAC</cp:lastModifiedBy>
  <cp:revision>83</cp:revision>
  <dcterms:created xsi:type="dcterms:W3CDTF">2017-02-22T12:49:24Z</dcterms:created>
  <dcterms:modified xsi:type="dcterms:W3CDTF">2020-05-16T04:27:18Z</dcterms:modified>
</cp:coreProperties>
</file>