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45" r:id="rId2"/>
    <p:sldMasterId id="2147483774" r:id="rId3"/>
  </p:sldMasterIdLst>
  <p:sldIdLst>
    <p:sldId id="256" r:id="rId4"/>
    <p:sldId id="257" r:id="rId5"/>
    <p:sldId id="258" r:id="rId6"/>
    <p:sldId id="259" r:id="rId7"/>
    <p:sldId id="274" r:id="rId8"/>
    <p:sldId id="272" r:id="rId9"/>
    <p:sldId id="273" r:id="rId10"/>
    <p:sldId id="262" r:id="rId11"/>
    <p:sldId id="263" r:id="rId12"/>
    <p:sldId id="264" r:id="rId13"/>
    <p:sldId id="265" r:id="rId14"/>
    <p:sldId id="268" r:id="rId15"/>
    <p:sldId id="266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BE02"/>
    <a:srgbClr val="BA2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-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7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641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3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1696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7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2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2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4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26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55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5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5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21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1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940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48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843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2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56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4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82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5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46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9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97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6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3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0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5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7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5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3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2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1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B09-FE26-4E7D-A792-EA239B36807A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D0ABE-B759-4B2C-979C-33B689CC5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7.xml"/><Relationship Id="rId1" Type="http://schemas.openxmlformats.org/officeDocument/2006/relationships/audio" Target="file:///C:\Users\Admin\Downloads\VuonCaoVietNam-VA-4538902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1491" y="9658656"/>
            <a:ext cx="5802490" cy="948263"/>
          </a:xfrm>
        </p:spPr>
        <p:txBody>
          <a:bodyPr>
            <a:normAutofit lnSpcReduction="10000"/>
          </a:bodyPr>
          <a:lstStyle/>
          <a:p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1026" name="Picture 2" descr="http://anhdep.taothiep.vn/welcome/s0sa_w_color_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78" y="179537"/>
            <a:ext cx="7484533" cy="20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hovetranhtuong.com/wp-content/uploads/2017/06/ve-tranh-tuong-cute-dang-yeu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8" y="3968262"/>
            <a:ext cx="2286000" cy="20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uonCaoVietNam-VA-45389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035800" y="1803400"/>
            <a:ext cx="228600" cy="2286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68501" y="2286001"/>
            <a:ext cx="9169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70C0"/>
                </a:solidFill>
                <a:latin typeface="Tempus Sans ITC" pitchFamily="82" charset="0"/>
              </a:rPr>
              <a:t>G</a:t>
            </a:r>
            <a:r>
              <a:rPr lang="vi-VN" sz="6000" b="1" dirty="0">
                <a:solidFill>
                  <a:srgbClr val="0070C0"/>
                </a:solidFill>
                <a:latin typeface="VNI-Ariston" pitchFamily="2" charset="0"/>
              </a:rPr>
              <a:t>oo</a:t>
            </a:r>
            <a:r>
              <a:rPr lang="en-US" sz="6000" b="1" dirty="0">
                <a:solidFill>
                  <a:srgbClr val="0070C0"/>
                </a:solidFill>
                <a:latin typeface="Tempus Sans ITC" pitchFamily="82" charset="0"/>
              </a:rPr>
              <a:t>d </a:t>
            </a:r>
            <a:r>
              <a:rPr lang="en-US" sz="6000" b="1" dirty="0" smtClean="0">
                <a:solidFill>
                  <a:srgbClr val="0070C0"/>
                </a:solidFill>
                <a:latin typeface="Tempus Sans ITC" pitchFamily="82" charset="0"/>
              </a:rPr>
              <a:t>morning!</a:t>
            </a:r>
            <a:endParaRPr lang="en-US" sz="2000" b="1" dirty="0">
              <a:solidFill>
                <a:srgbClr val="0070C0"/>
              </a:solidFill>
              <a:latin typeface="Tempus Sans ITC" pitchFamily="8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0070C0"/>
                </a:solidFill>
                <a:latin typeface="Tempus Sans ITC" pitchFamily="82" charset="0"/>
              </a:rPr>
              <a:t>                                                                  </a:t>
            </a:r>
            <a:r>
              <a:rPr lang="en-US" sz="6000" b="1" dirty="0" smtClean="0">
                <a:solidFill>
                  <a:srgbClr val="0070C0"/>
                </a:solidFill>
                <a:latin typeface="Tempus Sans ITC" pitchFamily="82" charset="0"/>
              </a:rPr>
              <a:t>Everybody </a:t>
            </a:r>
            <a:endParaRPr lang="en-US" sz="6000" b="1" dirty="0">
              <a:solidFill>
                <a:srgbClr val="0070C0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62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317" y="0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Pronunciation</a:t>
            </a:r>
            <a:endParaRPr lang="en-US" sz="3600" dirty="0" smtClean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4588" y="646331"/>
            <a:ext cx="730680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Stress in words starting with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un-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and 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822" y="1315641"/>
            <a:ext cx="11424356" cy="53713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When we add the prefix </a:t>
            </a:r>
            <a:r>
              <a:rPr lang="en-US" sz="3200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un- or </a:t>
            </a:r>
            <a:r>
              <a:rPr lang="en-US" sz="3200" i="1" dirty="0" err="1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</a:t>
            </a:r>
            <a:r>
              <a:rPr lang="en-US" sz="3200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</a:t>
            </a: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(meaning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‘not’)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to a root word, the stress of the word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does not normally change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Example: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i="1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'friendly → </a:t>
            </a:r>
            <a:r>
              <a:rPr lang="en-US" sz="3200" i="1" dirty="0" err="1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un'friendly</a:t>
            </a:r>
            <a:endParaRPr lang="en-US" sz="3200" i="1" dirty="0" smtClean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'probable → </a:t>
            </a:r>
            <a:r>
              <a:rPr lang="en-US" sz="3200" dirty="0" err="1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im'probable</a:t>
            </a:r>
            <a:endParaRPr lang="en-US" sz="3200" dirty="0" smtClean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Note: When we add the prefix </a:t>
            </a: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un- or </a:t>
            </a:r>
            <a:r>
              <a:rPr lang="en-US" sz="3200" i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</a:t>
            </a: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to a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one-syllable word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the stress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falls on the root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word.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Example: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i="1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fair → </a:t>
            </a:r>
            <a:r>
              <a:rPr lang="en-US" sz="3200" i="1" dirty="0" err="1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un'fair</a:t>
            </a:r>
            <a:endParaRPr lang="en-US" sz="3200" i="1" dirty="0" smtClean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pure → </a:t>
            </a:r>
            <a:r>
              <a:rPr lang="en-US" sz="3200" dirty="0" err="1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im'pure</a:t>
            </a:r>
            <a:endParaRPr lang="en-US" sz="3200" dirty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35 Track 3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7800" y="667534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7511" y="190481"/>
            <a:ext cx="8672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Activity 4. </a:t>
            </a:r>
            <a:r>
              <a:rPr lang="en-US" sz="2800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Listen and repeat the following words.</a:t>
            </a:r>
          </a:p>
          <a:p>
            <a:r>
              <a:rPr lang="en-US" sz="2800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Mark the stressed syllables in the words.</a:t>
            </a:r>
          </a:p>
        </p:txBody>
      </p:sp>
      <p:sp>
        <p:nvSpPr>
          <p:cNvPr id="6" name="Wave 5"/>
          <p:cNvSpPr/>
          <p:nvPr/>
        </p:nvSpPr>
        <p:spPr>
          <a:xfrm>
            <a:off x="3677355" y="1144588"/>
            <a:ext cx="7676445" cy="5412218"/>
          </a:xfrm>
          <a:prstGeom prst="wave">
            <a:avLst>
              <a:gd name="adj1" fmla="val 12500"/>
              <a:gd name="adj2" fmla="val -2118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3200" dirty="0" smtClean="0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</a:t>
            </a: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unforeseen      unlucky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 immature        unwise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 impatient        unhealthy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 impure             unhurt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 impossible      unlimited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      Unnatural       impolite</a:t>
            </a:r>
            <a:endParaRPr lang="en-US" sz="3200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02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6544" y="1086178"/>
            <a:ext cx="955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Activity 5. </a:t>
            </a:r>
            <a:r>
              <a:rPr lang="en-US" sz="3200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Put the words from 4 in the right columns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8513"/>
              </p:ext>
            </p:extLst>
          </p:nvPr>
        </p:nvGraphicFramePr>
        <p:xfrm>
          <a:off x="1910644" y="2254955"/>
          <a:ext cx="8712200" cy="317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050"/>
                <a:gridCol w="2178050"/>
                <a:gridCol w="2178050"/>
                <a:gridCol w="2178050"/>
              </a:tblGrid>
              <a:tr h="4276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 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</a:t>
                      </a:r>
                      <a:r>
                        <a:rPr lang="en-US" sz="28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 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oOoo</a:t>
                      </a:r>
                      <a:endParaRPr lang="en-US" sz="28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2657035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121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1644" y="1429078"/>
            <a:ext cx="955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Activity 5. </a:t>
            </a:r>
            <a:r>
              <a:rPr lang="en-US" sz="3200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Put the words from 4 in the right columns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43496"/>
              </p:ext>
            </p:extLst>
          </p:nvPr>
        </p:nvGraphicFramePr>
        <p:xfrm>
          <a:off x="1910644" y="2254955"/>
          <a:ext cx="8712200" cy="317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050"/>
                <a:gridCol w="2178050"/>
                <a:gridCol w="2178050"/>
                <a:gridCol w="2178050"/>
              </a:tblGrid>
              <a:tr h="4276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 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</a:t>
                      </a:r>
                      <a:r>
                        <a:rPr lang="en-US" sz="28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 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</a:t>
                      </a:r>
                      <a:endParaRPr lang="en-US" sz="28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oOoo</a:t>
                      </a:r>
                      <a:endParaRPr lang="en-US" sz="2800" dirty="0" smtClean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265703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</a:t>
                      </a:r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wise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Impure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Unhurt </a:t>
                      </a:r>
                      <a:endParaRPr lang="en-US" sz="32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Unlucky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Impatient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Unnatural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Unhealthy </a:t>
                      </a:r>
                      <a:endParaRPr lang="en-US" sz="32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Impolite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Unforeseen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Immature </a:t>
                      </a:r>
                      <a:endParaRPr lang="en-US" sz="32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Impossible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" panose="020B0500000000000000" pitchFamily="34" charset="0"/>
                          <a:ea typeface="Times" panose="020B0500000000000000" pitchFamily="34" charset="0"/>
                          <a:cs typeface="Times" panose="020B0500000000000000" pitchFamily="34" charset="0"/>
                        </a:rPr>
                        <a:t>Unlimited </a:t>
                      </a:r>
                      <a:endParaRPr lang="en-US" sz="3200" dirty="0">
                        <a:latin typeface="Times" panose="020B0500000000000000" pitchFamily="34" charset="0"/>
                        <a:ea typeface="Times" panose="020B0500000000000000" pitchFamily="34" charset="0"/>
                        <a:cs typeface="Times" panose="020B05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32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36 Track 3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2843" y="60325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1689" y="365125"/>
            <a:ext cx="9333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Activity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6. Fill the gaps with one of the words in 5. Listen and check, then read the sentences.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40933" y="1646082"/>
            <a:ext cx="100795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1. The teacher said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this water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was  ______    and couldn’t be used in our experiment.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2. Scientists have identified a link between an ______     diet and diseases.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3. This job would be   ______     without the help of a computer.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4. Our natural resources are not    ______  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5. It’s no good being   ______    with small children.</a:t>
            </a:r>
            <a:endParaRPr lang="en-US" sz="3200" dirty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4431" y="1613913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impure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243" y="262965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unhealthy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4567" y="3616675"/>
            <a:ext cx="217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impossible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4945" y="4663542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unlimited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4567" y="523036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impatient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31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109097">
            <a:off x="5844617" y="717915"/>
            <a:ext cx="4693914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6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* Homework: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6664" y="2203914"/>
            <a:ext cx="8060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Learn vocabulary by heart and rewrite them in sentences.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Prepare for a closer look 2.</a:t>
            </a:r>
          </a:p>
        </p:txBody>
      </p:sp>
    </p:spTree>
    <p:extLst>
      <p:ext uri="{BB962C8B-B14F-4D97-AF65-F5344CB8AC3E}">
        <p14:creationId xmlns:p14="http://schemas.microsoft.com/office/powerpoint/2010/main" val="1399216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84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31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1466" y="156372"/>
            <a:ext cx="10961511" cy="3716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effectLst/>
              <a:latin typeface="Times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effectLst/>
              <a:latin typeface="Times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UNIT 11: SCIENCE AND TECHNOLOGY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 smtClean="0">
              <a:solidFill>
                <a:srgbClr val="FF0000"/>
              </a:solidFill>
              <a:effectLst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00FF"/>
                </a:solidFill>
                <a:effectLst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Lesson 2: A Closer look 1 (P.50)</a:t>
            </a:r>
            <a:endParaRPr lang="en-US" sz="3600" dirty="0">
              <a:solidFill>
                <a:srgbClr val="0000FF"/>
              </a:solidFill>
              <a:effectLst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54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.sachmem.vn/public/images/TA8T2SHS/U11-L2-2-8-ehqtzbpcwwtgxbw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16" y="-7366"/>
            <a:ext cx="4602892" cy="31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170" y="63225"/>
            <a:ext cx="5667829" cy="3088460"/>
          </a:xfrm>
          <a:prstGeom prst="rect">
            <a:avLst/>
          </a:prstGeom>
        </p:spPr>
      </p:pic>
      <p:pic>
        <p:nvPicPr>
          <p:cNvPr id="1034" name="Picture 10" descr="https://s.sachmem.vn/public/images/TA8T2SHS/U11-L2-2-6-elngecdxsyrclt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65" y="69263"/>
            <a:ext cx="5143500" cy="24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8T2SHS/U11-L2-2-2-vyxltulxotblwgr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70" y="-42751"/>
            <a:ext cx="5572125" cy="303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.sachmem.vn/public/images/TA8T2SHS/U11-L2-1-4-rdddgyxanjnsmzd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68" y="-69141"/>
            <a:ext cx="52197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38" y="131884"/>
            <a:ext cx="2759089" cy="554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114300" algn="l"/>
              </a:tabLst>
            </a:pPr>
            <a:r>
              <a:rPr lang="en-US" sz="2800" b="1" u="sng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510" y="844143"/>
            <a:ext cx="7758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1. adviser/ advisor (n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): </a:t>
            </a:r>
            <a:r>
              <a:rPr lang="en-US" sz="2400" cap="all" dirty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ədˈvaɪ.zər</a:t>
            </a:r>
            <a:r>
              <a:rPr lang="en-US" sz="2400" dirty="0"/>
              <a:t>/ 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 </a:t>
            </a:r>
            <a:endParaRPr 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42" y="1376623"/>
            <a:ext cx="6529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2. Archaeologist (n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): </a:t>
            </a:r>
            <a:r>
              <a:rPr lang="en-US" sz="2400" dirty="0">
                <a:solidFill>
                  <a:srgbClr val="FF0000"/>
                </a:solidFill>
              </a:rPr>
              <a:t>/ˌɑː.</a:t>
            </a:r>
            <a:r>
              <a:rPr lang="en-US" sz="2400" dirty="0" err="1">
                <a:solidFill>
                  <a:srgbClr val="FF0000"/>
                </a:solidFill>
              </a:rPr>
              <a:t>kiˈɒl.ə.dʒɪst</a:t>
            </a:r>
            <a:r>
              <a:rPr lang="en-US" sz="2400" dirty="0" smtClean="0">
                <a:solidFill>
                  <a:srgbClr val="FF0000"/>
                </a:solidFill>
              </a:rPr>
              <a:t>/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038" y="1936171"/>
            <a:ext cx="6152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3. Explorer (n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):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ɪkˈsplɔ</a:t>
            </a:r>
            <a:r>
              <a:rPr lang="en-US" sz="2400" dirty="0">
                <a:solidFill>
                  <a:srgbClr val="FF0000"/>
                </a:solidFill>
              </a:rPr>
              <a:t>ː.</a:t>
            </a:r>
            <a:r>
              <a:rPr lang="en-US" sz="2400" dirty="0" err="1">
                <a:solidFill>
                  <a:srgbClr val="FF0000"/>
                </a:solidFill>
              </a:rPr>
              <a:t>rər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 </a:t>
            </a:r>
            <a:endParaRPr 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038" y="2526310"/>
            <a:ext cx="8472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4.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</a:rPr>
              <a:t>C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</a:rPr>
              <a:t>onservationist (n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</a:rPr>
              <a:t>): </a:t>
            </a: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kɒn.səˈveɪ.ʃən.ɪst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064" y="3115306"/>
            <a:ext cx="5415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5.Marine (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adj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):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məˈriːn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thuộc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)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biển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Calibri" panose="020F0502020204030204" pitchFamily="34" charset="0"/>
              </a:rPr>
              <a:t> </a:t>
            </a:r>
            <a:endParaRPr 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038" y="3769541"/>
            <a:ext cx="6128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" pitchFamily="18" charset="0"/>
                <a:cs typeface="Times" pitchFamily="18" charset="0"/>
              </a:rPr>
              <a:t>6. Software developer (n) </a:t>
            </a:r>
            <a:r>
              <a:rPr lang="en-US" sz="2200" b="1" dirty="0">
                <a:solidFill>
                  <a:srgbClr val="FF0000"/>
                </a:solidFill>
              </a:rPr>
              <a:t>/ˈ</a:t>
            </a:r>
            <a:r>
              <a:rPr lang="en-US" sz="2200" b="1" dirty="0" err="1" smtClean="0">
                <a:solidFill>
                  <a:srgbClr val="FF0000"/>
                </a:solidFill>
              </a:rPr>
              <a:t>sɒft.weər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dɪ</a:t>
            </a:r>
            <a:r>
              <a:rPr lang="en-US" sz="2200" b="1" dirty="0" err="1">
                <a:solidFill>
                  <a:srgbClr val="FF0000"/>
                </a:solidFill>
              </a:rPr>
              <a:t>ˈvel.ə.pər</a:t>
            </a:r>
            <a:r>
              <a:rPr lang="en-US" sz="2200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nhà</a:t>
            </a:r>
            <a:r>
              <a:rPr lang="en-US" sz="2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phát</a:t>
            </a:r>
            <a:r>
              <a:rPr lang="en-US" sz="2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triển</a:t>
            </a:r>
            <a:r>
              <a:rPr lang="en-US" sz="2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phần</a:t>
            </a:r>
            <a:r>
              <a:rPr lang="en-US" sz="2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mềm</a:t>
            </a:r>
            <a:endParaRPr lang="en-US" sz="22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3792" y="4854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3903" y="4689349"/>
            <a:ext cx="80842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7. Programmer  </a:t>
            </a:r>
            <a:r>
              <a:rPr lang="en-US" sz="2200" b="1" dirty="0" smtClean="0"/>
              <a:t>(n) </a:t>
            </a:r>
            <a:r>
              <a:rPr lang="en-US" sz="2200" b="1" dirty="0">
                <a:solidFill>
                  <a:srgbClr val="FF0000"/>
                </a:solidFill>
              </a:rPr>
              <a:t>/ˈ</a:t>
            </a:r>
            <a:r>
              <a:rPr lang="en-US" sz="2200" b="1" dirty="0" err="1">
                <a:solidFill>
                  <a:srgbClr val="FF0000"/>
                </a:solidFill>
              </a:rPr>
              <a:t>prəʊ.ɡræm.ər</a:t>
            </a:r>
            <a:r>
              <a:rPr lang="en-US" sz="2200" b="1" dirty="0" smtClean="0">
                <a:solidFill>
                  <a:srgbClr val="FF0000"/>
                </a:solidFill>
              </a:rPr>
              <a:t>/ </a:t>
            </a:r>
            <a:r>
              <a:rPr lang="en-US" sz="22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lập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trình</a:t>
            </a:r>
            <a:r>
              <a:rPr lang="en-US" sz="2200" b="1" dirty="0" smtClean="0">
                <a:solidFill>
                  <a:srgbClr val="0000FF"/>
                </a:solidFill>
              </a:rPr>
              <a:t> (</a:t>
            </a:r>
            <a:r>
              <a:rPr lang="en-US" sz="2200" b="1" dirty="0" err="1" smtClean="0">
                <a:solidFill>
                  <a:srgbClr val="0000FF"/>
                </a:solidFill>
              </a:rPr>
              <a:t>trên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máy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tính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233" y="5748295"/>
            <a:ext cx="47729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9. Chemist </a:t>
            </a:r>
            <a:r>
              <a:rPr lang="en-US" sz="2200" b="1" dirty="0" smtClean="0"/>
              <a:t>(n) </a:t>
            </a:r>
            <a:r>
              <a:rPr lang="en-US" sz="2200" b="1" dirty="0"/>
              <a:t> </a:t>
            </a:r>
            <a:r>
              <a:rPr lang="en-US" sz="2200" b="1" dirty="0">
                <a:solidFill>
                  <a:srgbClr val="FF0000"/>
                </a:solidFill>
              </a:rPr>
              <a:t>/ˈ</a:t>
            </a:r>
            <a:r>
              <a:rPr lang="en-US" sz="2200" b="1" dirty="0" err="1">
                <a:solidFill>
                  <a:srgbClr val="FF0000"/>
                </a:solidFill>
              </a:rPr>
              <a:t>kem.ɪst</a:t>
            </a:r>
            <a:r>
              <a:rPr lang="en-US" sz="2200" b="1" dirty="0">
                <a:solidFill>
                  <a:srgbClr val="FF0000"/>
                </a:solidFill>
              </a:rPr>
              <a:t>/ </a:t>
            </a:r>
            <a:r>
              <a:rPr lang="en-US" sz="2200" b="1" dirty="0" smtClean="0"/>
              <a:t>: </a:t>
            </a:r>
            <a:r>
              <a:rPr lang="en-US" sz="2200" b="1" dirty="0" err="1" smtClean="0">
                <a:solidFill>
                  <a:srgbClr val="0000FF"/>
                </a:solidFill>
              </a:rPr>
              <a:t>nhà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hóa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học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054" y="6237070"/>
            <a:ext cx="4606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10. Physicist </a:t>
            </a:r>
            <a:r>
              <a:rPr lang="en-US" sz="2200" b="1" dirty="0" smtClean="0"/>
              <a:t>(n) </a:t>
            </a:r>
            <a:r>
              <a:rPr lang="en-US" sz="2200" b="1" dirty="0">
                <a:solidFill>
                  <a:srgbClr val="FF0000"/>
                </a:solidFill>
              </a:rPr>
              <a:t>/ˈ</a:t>
            </a:r>
            <a:r>
              <a:rPr lang="en-US" sz="2200" b="1" dirty="0" err="1">
                <a:solidFill>
                  <a:srgbClr val="FF0000"/>
                </a:solidFill>
              </a:rPr>
              <a:t>fɪz.ɪ.sɪst</a:t>
            </a:r>
            <a:r>
              <a:rPr lang="en-US" sz="2200" b="1" dirty="0" smtClean="0">
                <a:solidFill>
                  <a:srgbClr val="FF0000"/>
                </a:solidFill>
              </a:rPr>
              <a:t>/ </a:t>
            </a:r>
            <a:r>
              <a:rPr lang="en-US" sz="2200" b="1" dirty="0" err="1" smtClean="0">
                <a:solidFill>
                  <a:srgbClr val="0000FF"/>
                </a:solidFill>
              </a:rPr>
              <a:t>nhà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vật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lí</a:t>
            </a:r>
            <a:r>
              <a:rPr lang="en-US" sz="2200" b="1" dirty="0" smtClean="0">
                <a:solidFill>
                  <a:srgbClr val="0000FF"/>
                </a:solidFill>
              </a:rPr>
              <a:t>  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903" y="5272530"/>
            <a:ext cx="747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8.</a:t>
            </a:r>
            <a:r>
              <a:rPr lang="en-US" sz="2200" b="1" dirty="0" smtClean="0"/>
              <a:t> </a:t>
            </a:r>
            <a:r>
              <a:rPr lang="en-US" sz="2200" b="1" dirty="0" smtClean="0"/>
              <a:t>Biologist (n)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/</a:t>
            </a:r>
            <a:r>
              <a:rPr lang="en-US" sz="2200" b="1" dirty="0" err="1">
                <a:solidFill>
                  <a:srgbClr val="FF0000"/>
                </a:solidFill>
              </a:rPr>
              <a:t>baɪˈɒl.ə.dʒɪst</a:t>
            </a:r>
            <a:r>
              <a:rPr lang="en-US" sz="2200" b="1" dirty="0">
                <a:solidFill>
                  <a:srgbClr val="FF0000"/>
                </a:solidFill>
              </a:rPr>
              <a:t>/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nhà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nghiên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cứu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về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sinh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vật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học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5909" y="175062"/>
            <a:ext cx="4906613" cy="107721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 person who </a:t>
            </a:r>
            <a:r>
              <a:rPr lang="en-US" sz="3200" b="1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gives advice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 an _______.</a:t>
            </a:r>
          </a:p>
        </p:txBody>
      </p:sp>
      <p:pic>
        <p:nvPicPr>
          <p:cNvPr id="1026" name="Picture 2" descr="https://s.sachmem.vn/public/images/TA8T2SHS/U11-L2-1-2-fvprcqzimqemtqr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4153"/>
            <a:ext cx="5528765" cy="25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8T2SHS/U11-L2-2-4-ybyqmzemxsjmkni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68" y="425654"/>
            <a:ext cx="46767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449599" y="3305966"/>
            <a:ext cx="7251366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/>
              <a:t>person who </a:t>
            </a:r>
            <a:r>
              <a:rPr lang="en-US" sz="2400" b="1" u="sng" dirty="0" smtClean="0">
                <a:solidFill>
                  <a:srgbClr val="FF0000"/>
                </a:solidFill>
              </a:rPr>
              <a:t>acts </a:t>
            </a:r>
            <a:r>
              <a:rPr lang="en-US" sz="2400" b="1" u="sng" dirty="0">
                <a:solidFill>
                  <a:srgbClr val="FF0000"/>
                </a:solidFill>
              </a:rPr>
              <a:t>for the protection and preservation of the environment and wildlife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5587612" y="3384820"/>
            <a:ext cx="6096000" cy="769441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r>
              <a:rPr lang="en-US" sz="2200" dirty="0" smtClean="0"/>
              <a:t>A person who </a:t>
            </a:r>
            <a:r>
              <a:rPr lang="en-US" sz="2200" b="1" dirty="0" smtClean="0">
                <a:solidFill>
                  <a:srgbClr val="FF0000"/>
                </a:solidFill>
              </a:rPr>
              <a:t>creates </a:t>
            </a:r>
            <a:r>
              <a:rPr lang="en-US" sz="2200" b="1" dirty="0">
                <a:solidFill>
                  <a:srgbClr val="FF0000"/>
                </a:solidFill>
              </a:rPr>
              <a:t>the applications or systems </a:t>
            </a:r>
            <a:r>
              <a:rPr lang="en-US" sz="2200" dirty="0"/>
              <a:t>that </a:t>
            </a:r>
            <a:r>
              <a:rPr lang="en-US" sz="2200" b="1" dirty="0">
                <a:solidFill>
                  <a:srgbClr val="FF0000"/>
                </a:solidFill>
              </a:rPr>
              <a:t>run on a computer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FF0000"/>
                </a:solidFill>
              </a:rPr>
              <a:t>another device.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91958" y="3538708"/>
            <a:ext cx="7978210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4. A person whose job is </a:t>
            </a:r>
            <a:r>
              <a:rPr lang="en-US" sz="2400" b="1" u="sng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writing </a:t>
            </a:r>
            <a:r>
              <a:rPr lang="en-US" sz="2400" b="1" u="sng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programmes</a:t>
            </a:r>
            <a:r>
              <a:rPr lang="en-US" sz="2400" b="1" u="sng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for </a:t>
            </a:r>
            <a:r>
              <a:rPr lang="en-US" sz="2400" b="1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computers.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2742753" y="63225"/>
            <a:ext cx="9132745" cy="110799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 person who </a:t>
            </a:r>
            <a:r>
              <a:rPr lang="en-US" sz="2200" b="1" u="sng" dirty="0" smtClean="0">
                <a:solidFill>
                  <a:srgbClr val="FF0000"/>
                </a:solidFill>
              </a:rPr>
              <a:t>studies </a:t>
            </a:r>
            <a:r>
              <a:rPr lang="en-US" sz="2200" b="1" u="sng" dirty="0">
                <a:solidFill>
                  <a:srgbClr val="FF0000"/>
                </a:solidFill>
              </a:rPr>
              <a:t>humans, animals, plants and bacteria </a:t>
            </a:r>
            <a:r>
              <a:rPr lang="en-US" sz="2200" b="1" dirty="0"/>
              <a:t>to gain a better </a:t>
            </a:r>
            <a:r>
              <a:rPr lang="en-US" sz="2200" b="1" u="sng" dirty="0">
                <a:solidFill>
                  <a:srgbClr val="FF0000"/>
                </a:solidFill>
              </a:rPr>
              <a:t>understanding of how the body and nature works</a:t>
            </a:r>
            <a:r>
              <a:rPr lang="en-US" sz="2200" b="1" dirty="0"/>
              <a:t>, and how external factors may influence each organism.</a:t>
            </a:r>
            <a:endParaRPr lang="en-US" sz="2200" b="1" dirty="0"/>
          </a:p>
        </p:txBody>
      </p:sp>
      <p:sp>
        <p:nvSpPr>
          <p:cNvPr id="36" name="Rectangle 35"/>
          <p:cNvSpPr/>
          <p:nvPr/>
        </p:nvSpPr>
        <p:spPr>
          <a:xfrm>
            <a:off x="6780687" y="2997310"/>
            <a:ext cx="4697055" cy="47705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25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 scientist </a:t>
            </a:r>
            <a:r>
              <a:rPr lang="en-US" sz="2500" b="1" u="sng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who studies chemistry</a:t>
            </a:r>
            <a:endParaRPr lang="en-US" sz="2500" b="1" u="sng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431082" y="1252280"/>
            <a:ext cx="207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451191" y="1252280"/>
            <a:ext cx="207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148523" y="1795168"/>
            <a:ext cx="3026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517650" y="2296236"/>
            <a:ext cx="241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347582" y="2921137"/>
            <a:ext cx="3108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810627" y="4136541"/>
            <a:ext cx="207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941305" y="5039535"/>
            <a:ext cx="207218" cy="76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417539" y="5669094"/>
            <a:ext cx="2389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431082" y="6148762"/>
            <a:ext cx="327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512788" y="6621538"/>
            <a:ext cx="4285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6" grpId="0"/>
      <p:bldP spid="20" grpId="0"/>
      <p:bldP spid="21" grpId="0"/>
      <p:bldP spid="22" grpId="0"/>
      <p:bldP spid="28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89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7110" y="1587895"/>
            <a:ext cx="7732889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Look out!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We add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er</a:t>
            </a:r>
            <a:r>
              <a:rPr lang="en-US" sz="3200" b="1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-or</a:t>
            </a:r>
            <a:r>
              <a:rPr lang="en-US" sz="3200" b="1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or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ist</a:t>
            </a:r>
            <a:r>
              <a:rPr lang="en-US" sz="3200" b="1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to a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verb</a:t>
            </a:r>
            <a:r>
              <a:rPr lang="en-US" sz="3200" b="1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or 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noun</a:t>
            </a:r>
            <a:r>
              <a:rPr lang="en-US" sz="3200" b="1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to </a:t>
            </a:r>
            <a:r>
              <a:rPr lang="en-US" sz="3200" b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form a 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noun indicating people</a:t>
            </a:r>
            <a:r>
              <a:rPr lang="en-US" sz="3200" b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r>
              <a:rPr lang="en-US" sz="3200" i="1" u="sng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Example:</a:t>
            </a:r>
            <a:r>
              <a:rPr lang="en-US" sz="3200" i="1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7110" y="3649998"/>
            <a:ext cx="2596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to learn   -&gt;</a:t>
            </a:r>
            <a:endParaRPr lang="en-US" sz="3200" b="1" i="1" dirty="0" smtClean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None/>
            </a:pP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to invent -&gt;</a:t>
            </a:r>
            <a:endParaRPr lang="en-US" sz="3200" i="1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None/>
            </a:pPr>
            <a:r>
              <a:rPr lang="en-US" sz="3200" i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Science -&gt;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01578" y="3649998"/>
            <a:ext cx="1417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effectLst/>
                <a:latin typeface="Times" panose="020B0500000000000000" pitchFamily="34" charset="0"/>
                <a:ea typeface="Calibri" panose="020F0502020204030204" pitchFamily="34" charset="0"/>
              </a:rPr>
              <a:t>learn</a:t>
            </a:r>
            <a:r>
              <a:rPr lang="en-US" sz="3200" b="1" i="1" dirty="0" smtClean="0">
                <a:solidFill>
                  <a:srgbClr val="C0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</a:rPr>
              <a:t>er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1578" y="4128650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effectLst/>
                <a:latin typeface="Times" panose="020B0500000000000000" pitchFamily="34" charset="0"/>
                <a:ea typeface="Calibri" panose="020F0502020204030204" pitchFamily="34" charset="0"/>
              </a:rPr>
              <a:t>invent</a:t>
            </a:r>
            <a:r>
              <a:rPr lang="en-US" sz="3200" b="1" i="1" dirty="0" smtClean="0">
                <a:solidFill>
                  <a:srgbClr val="C0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</a:rPr>
              <a:t>or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1997" y="4618989"/>
            <a:ext cx="1531188" cy="590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i="1" dirty="0" smtClean="0"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</a:t>
            </a:r>
            <a:r>
              <a:rPr lang="en-US" sz="3200" b="1" i="1" dirty="0" smtClean="0">
                <a:solidFill>
                  <a:srgbClr val="C0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endParaRPr lang="en-US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4849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489" y="1061156"/>
            <a:ext cx="3476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EXERCISE :</a:t>
            </a:r>
            <a:endParaRPr lang="en-US" sz="4000" dirty="0">
              <a:solidFill>
                <a:srgbClr val="FFC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689" y="2055813"/>
            <a:ext cx="37817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1. To work   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</a:t>
            </a:r>
            <a:endParaRPr lang="en-US" sz="4400" dirty="0" smtClean="0">
              <a:solidFill>
                <a:schemeClr val="accent5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2. To visit    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</a:t>
            </a:r>
            <a:endParaRPr lang="en-US" sz="4400" dirty="0" smtClean="0">
              <a:solidFill>
                <a:schemeClr val="accent5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3. Art           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</a:t>
            </a:r>
            <a:endParaRPr lang="en-US" sz="4400" dirty="0" smtClean="0">
              <a:solidFill>
                <a:schemeClr val="accent5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4. To retail    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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7867" y="4087139"/>
            <a:ext cx="4199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Retailer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9138" y="2055813"/>
            <a:ext cx="210846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Worker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2818" y="2671366"/>
            <a:ext cx="186243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Visitor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2818" y="3380507"/>
            <a:ext cx="162736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Artist</a:t>
            </a:r>
          </a:p>
        </p:txBody>
      </p:sp>
    </p:spTree>
    <p:extLst>
      <p:ext uri="{BB962C8B-B14F-4D97-AF65-F5344CB8AC3E}">
        <p14:creationId xmlns:p14="http://schemas.microsoft.com/office/powerpoint/2010/main" val="1526242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35790"/>
            <a:ext cx="3962400" cy="27310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27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715910" y="365125"/>
            <a:ext cx="1078088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 1.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following sentences with nouns indicating people.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543" y="1871147"/>
            <a:ext cx="4906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1. A person who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gives advice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 an 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721" y="4417255"/>
            <a:ext cx="4037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2. A scientist who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studies chemistry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is a _______ 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11" y="993422"/>
            <a:ext cx="4713111" cy="3007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22" y="4001294"/>
            <a:ext cx="4302477" cy="2551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8052" y="2341005"/>
            <a:ext cx="167454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advis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er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278" y="5378684"/>
            <a:ext cx="249652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chem</a:t>
            </a:r>
            <a:r>
              <a:rPr lang="en-US" sz="36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ist</a:t>
            </a:r>
            <a:endParaRPr lang="en-US" sz="36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9" y="79614"/>
            <a:ext cx="4905304" cy="2464799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77724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 1.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following sentences with nouns indicating people.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071" y="1014380"/>
            <a:ext cx="4329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3. A person whose job is to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design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things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 a _______ 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070" y="2816606"/>
            <a:ext cx="5666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4. A person whose job is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writing </a:t>
            </a:r>
            <a:r>
              <a:rPr lang="en-US" sz="3200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programmes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for computers is a _______        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689" y="4930652"/>
            <a:ext cx="506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5. A marine _______ is a scientist who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studies life in the sea.</a:t>
            </a:r>
            <a:endParaRPr lang="en-US" sz="3200" dirty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44413"/>
            <a:ext cx="5486556" cy="2088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66577"/>
            <a:ext cx="4905304" cy="2190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8167" y="1959638"/>
            <a:ext cx="215053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design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er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5340" y="3768597"/>
            <a:ext cx="28458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rogramm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er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endParaRPr lang="en-US" sz="3200" dirty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2439" y="4903151"/>
            <a:ext cx="197811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biolog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ist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1900" y="677616"/>
            <a:ext cx="10020300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doctor      chemist     physicist   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archaeologist     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explorer engineer     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software developer    conservationist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562" y="2281958"/>
            <a:ext cx="1949042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0117" y="2365314"/>
            <a:ext cx="1896836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085" y="2430185"/>
            <a:ext cx="1967089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2648" y="2377892"/>
            <a:ext cx="1949042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089" y="4609140"/>
            <a:ext cx="1949042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8933" y="4560672"/>
            <a:ext cx="1967089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4572000"/>
            <a:ext cx="1931324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34311" y="4560672"/>
            <a:ext cx="1913924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82788" y="0"/>
            <a:ext cx="10288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Activity 2</a:t>
            </a:r>
            <a:r>
              <a:rPr lang="en-US" sz="32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 Write a noun from the list under each picture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8268" y="3649749"/>
            <a:ext cx="173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chem</a:t>
            </a:r>
            <a:r>
              <a:rPr lang="en-US" sz="32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5000" y="3579599"/>
            <a:ext cx="2913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software </a:t>
            </a:r>
            <a:r>
              <a:rPr lang="en-US" sz="3200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develop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er</a:t>
            </a:r>
            <a:endParaRPr lang="en-US" sz="3200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1447" y="3762653"/>
            <a:ext cx="177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engineer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2102" y="3685473"/>
            <a:ext cx="176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physicist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041" y="6003249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doctor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4227" y="5956403"/>
            <a:ext cx="291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conservationist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5807" y="592724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explorer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40307" y="5861715"/>
            <a:ext cx="243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archaeologist</a:t>
            </a:r>
            <a:endParaRPr lang="en-US" sz="3200" dirty="0">
              <a:solidFill>
                <a:srgbClr val="C0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29278" y="1711842"/>
            <a:ext cx="2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Who’s this?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044" y="3686890"/>
            <a:ext cx="67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0969" y="3649774"/>
            <a:ext cx="63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3538" y="3794377"/>
            <a:ext cx="600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42822" y="3725585"/>
            <a:ext cx="65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499" y="5986768"/>
            <a:ext cx="513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0890" y="5896057"/>
            <a:ext cx="67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8.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0914" y="5944035"/>
            <a:ext cx="53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7.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5056" y="5915423"/>
            <a:ext cx="55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6.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4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57778" y="1268932"/>
            <a:ext cx="9804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9873" y="14885"/>
            <a:ext cx="93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Activity 3.  </a:t>
            </a:r>
            <a:r>
              <a:rPr lang="en-US" sz="3200" b="1" u="sng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Give the correct form of the words in brackets</a:t>
            </a:r>
            <a:r>
              <a:rPr lang="en-US" sz="32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2156" y="1023534"/>
            <a:ext cx="106200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1. Every day we hear about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new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(develop)       ______     in science and technology.</a:t>
            </a:r>
          </a:p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2.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Einstein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was one of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the greatest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(science)  ______  in the world.</a:t>
            </a:r>
          </a:p>
          <a:p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3. The USA is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 world leader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in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space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(explore)</a:t>
            </a:r>
            <a:r>
              <a:rPr lang="en-US" sz="3200" dirty="0">
                <a:solidFill>
                  <a:srgbClr val="B1BE02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______   .</a:t>
            </a:r>
          </a:p>
          <a:p>
            <a:pPr>
              <a:buNone/>
            </a:pPr>
            <a:endParaRPr lang="en-US" sz="3200" dirty="0" smtClean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 Advances in (medicine)  ______ 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science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will help people live longer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in the future.</a:t>
            </a:r>
          </a:p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5. There is a link between (economy) _________     </a:t>
            </a:r>
            <a:r>
              <a:rPr lang="en-US" sz="3200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development</a:t>
            </a:r>
            <a:r>
              <a:rPr lang="en-US" sz="3200" dirty="0" smtClean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and the environment.</a:t>
            </a:r>
            <a:endParaRPr lang="en-US" sz="3200" dirty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9298" y="1019407"/>
            <a:ext cx="283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1B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development</a:t>
            </a:r>
            <a:endParaRPr lang="en-US" sz="3200" b="1" dirty="0">
              <a:solidFill>
                <a:srgbClr val="B1B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6243" y="1987702"/>
            <a:ext cx="2339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1B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scientist</a:t>
            </a:r>
            <a:endParaRPr lang="en-US" sz="3200" b="1" dirty="0">
              <a:solidFill>
                <a:srgbClr val="B1B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9349" y="3021774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1B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explorer</a:t>
            </a:r>
            <a:endParaRPr lang="en-US" sz="3200" b="1" dirty="0">
              <a:solidFill>
                <a:srgbClr val="B1B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5923" y="3981556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1B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medical</a:t>
            </a:r>
            <a:endParaRPr lang="en-US" sz="3200" b="1" dirty="0">
              <a:solidFill>
                <a:srgbClr val="B1B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1507" y="4913858"/>
            <a:ext cx="215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1B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economic</a:t>
            </a:r>
            <a:endParaRPr lang="en-US" sz="3200" b="1" dirty="0">
              <a:solidFill>
                <a:srgbClr val="B1B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554" y="1604182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9659" y="2485473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 (people)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2144" y="350180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 (people)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2154" y="4522033"/>
            <a:ext cx="743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ADJ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4698" y="5489286"/>
            <a:ext cx="743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ADJ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94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3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2231</TotalTime>
  <Words>871</Words>
  <Application>Microsoft Office PowerPoint</Application>
  <PresentationFormat>Custom</PresentationFormat>
  <Paragraphs>147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1_Facet</vt:lpstr>
      <vt:lpstr>2_Facet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MediaMart</cp:lastModifiedBy>
  <cp:revision>68</cp:revision>
  <dcterms:created xsi:type="dcterms:W3CDTF">2018-03-25T12:52:56Z</dcterms:created>
  <dcterms:modified xsi:type="dcterms:W3CDTF">2020-05-23T12:17:15Z</dcterms:modified>
</cp:coreProperties>
</file>