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64" r:id="rId3"/>
    <p:sldId id="256" r:id="rId4"/>
    <p:sldId id="267" r:id="rId5"/>
    <p:sldId id="286" r:id="rId6"/>
    <p:sldId id="268" r:id="rId7"/>
    <p:sldId id="287" r:id="rId8"/>
    <p:sldId id="269" r:id="rId9"/>
    <p:sldId id="288" r:id="rId10"/>
    <p:sldId id="270" r:id="rId11"/>
    <p:sldId id="285" r:id="rId12"/>
    <p:sldId id="259" r:id="rId13"/>
    <p:sldId id="265" r:id="rId14"/>
    <p:sldId id="329" r:id="rId15"/>
    <p:sldId id="280" r:id="rId16"/>
    <p:sldId id="281" r:id="rId17"/>
    <p:sldId id="282" r:id="rId18"/>
    <p:sldId id="309" r:id="rId19"/>
    <p:sldId id="283" r:id="rId20"/>
    <p:sldId id="310" r:id="rId21"/>
    <p:sldId id="284" r:id="rId22"/>
    <p:sldId id="311" r:id="rId23"/>
    <p:sldId id="289" r:id="rId24"/>
    <p:sldId id="312" r:id="rId25"/>
    <p:sldId id="290" r:id="rId26"/>
    <p:sldId id="313" r:id="rId27"/>
    <p:sldId id="314" r:id="rId28"/>
    <p:sldId id="330" r:id="rId29"/>
    <p:sldId id="327" r:id="rId30"/>
    <p:sldId id="328" r:id="rId31"/>
    <p:sldId id="307" r:id="rId32"/>
    <p:sldId id="292" r:id="rId33"/>
    <p:sldId id="317" r:id="rId34"/>
    <p:sldId id="316" r:id="rId35"/>
    <p:sldId id="318" r:id="rId36"/>
    <p:sldId id="319" r:id="rId37"/>
    <p:sldId id="320" r:id="rId38"/>
    <p:sldId id="322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1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0F48D-B915-43C2-89DD-18EE2D4CA57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103D-C16F-41D3-B319-9D4FB3FC5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1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DDE8-96D9-4F43-B895-257316236C7C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C6595-1572-4A60-AA3E-E2387AB05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audio" Target="file:///D:\gi&#225;o%20&#225;n%20n&#259;m%20h&#7885;c%202017-2018\l&#7899;p%208%20(pilot%20program)\unit%2011\getting%20started\enormous.mp3" TargetMode="External"/><Relationship Id="rId7" Type="http://schemas.openxmlformats.org/officeDocument/2006/relationships/audio" Target="file:///D:\gi&#225;o%20&#225;n%20n&#259;m%20h&#7885;c%202017-2018\l&#7899;p%208%20(pilot%20program)\unit%2011\getting%20started\field.mp3" TargetMode="External"/><Relationship Id="rId12" Type="http://schemas.openxmlformats.org/officeDocument/2006/relationships/image" Target="../media/image11.png"/><Relationship Id="rId2" Type="http://schemas.openxmlformats.org/officeDocument/2006/relationships/audio" Target="file:///D:\gi&#225;o%20&#225;n%20n&#259;m%20h&#7885;c%202017-2018\l&#7899;p%208%20(pilot%20program)\unit%2011\getting%20started\technique.mp3" TargetMode="External"/><Relationship Id="rId1" Type="http://schemas.openxmlformats.org/officeDocument/2006/relationships/audio" Target="file:///D:\gi&#225;o%20&#225;n%20n&#259;m%20h&#7885;c%202017-2018\l&#7899;p%208%20(pilot%20program)\unit%2011\getting%20started\development.mp3" TargetMode="External"/><Relationship Id="rId6" Type="http://schemas.openxmlformats.org/officeDocument/2006/relationships/audio" Target="file:///D:\gi&#225;o%20&#225;n%20n&#259;m%20h&#7885;c%202017-2018\l&#7899;p%208%20(pilot%20program)\unit%2011\getting%20started\role.mp3" TargetMode="External"/><Relationship Id="rId11" Type="http://schemas.openxmlformats.org/officeDocument/2006/relationships/image" Target="../media/image10.png"/><Relationship Id="rId5" Type="http://schemas.openxmlformats.org/officeDocument/2006/relationships/audio" Target="file:///D:\gi&#225;o%20&#225;n%20n&#259;m%20h&#7885;c%202017-2018\l&#7899;p%208%20(pilot%20program)\unit%2011\getting%20started\researcher.mp3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file:///D:\gi&#225;o%20&#225;n%20n&#259;m%20h&#7885;c%202017-2018\l&#7899;p%208%20(pilot%20program)\unit%2011\getting%20started\benefit.mp3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h&#7885;c%202017-2018\l&#7899;p%208%20(pilot%20program)\unit%2011\getting%20started\activity%201b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h&#7885;c%202017-2018\l&#7899;p%208%20(pilot%20program)\unit%2011\getting%20started\activity%201c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h&#7885;c%202017-2018\l&#7899;p%208%20(pilot%20program)\unit%2011\getting%20started\gi&#225;o%20&#225;n%20thao%20gi&#7843;ng%20ho&#224;n%20ch&#7881;nh\activity%201b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225;o%20&#225;n%20n&#259;m%20h&#7885;c%202017-2018\l&#7899;p%208%20(pilot%20program)\unit%2011\getting%20started\gi&#225;o%20&#225;n%20thao%20gi&#7843;ng%20ho&#224;n%20ch&#7881;nh\activity%204.mp3" TargetMode="External"/><Relationship Id="rId5" Type="http://schemas.openxmlformats.org/officeDocument/2006/relationships/image" Target="../media/image32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2888"/>
            <a:ext cx="8763000" cy="646271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800" y="430213"/>
            <a:ext cx="8534400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Good </a:t>
            </a:r>
            <a:r>
              <a:rPr lang="en-US" sz="6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morning </a:t>
            </a:r>
            <a:r>
              <a:rPr lang="en-US" sz="6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Everybody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2819400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WELCOME TO </a:t>
            </a:r>
          </a:p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OUR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CLASS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e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800600"/>
          </a:xfrm>
        </p:spPr>
      </p:pic>
      <p:sp>
        <p:nvSpPr>
          <p:cNvPr id="6" name="Rectangle 5"/>
          <p:cNvSpPr/>
          <p:nvPr/>
        </p:nvSpPr>
        <p:spPr>
          <a:xfrm>
            <a:off x="0" y="228600"/>
            <a:ext cx="6324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</a:rPr>
              <a:t>fi:ld</a:t>
            </a:r>
            <a:r>
              <a:rPr lang="en-US" sz="3200" b="1" dirty="0" smtClean="0">
                <a:solidFill>
                  <a:srgbClr val="C0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vực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545812"/>
            <a:ext cx="609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an area of activity or interest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Example: Science and technology are changing our lives in every </a:t>
            </a:r>
            <a:r>
              <a:rPr lang="en-US" sz="3200" b="1" dirty="0" smtClean="0">
                <a:solidFill>
                  <a:srgbClr val="C00000"/>
                </a:solidFill>
              </a:rPr>
              <a:t>field.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74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 words: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59569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Development 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di’velәpmәnt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 :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133600"/>
            <a:ext cx="4751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Enormous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i'nɔ:məs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733800"/>
            <a:ext cx="45106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Researcher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ri´sə:tʃə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486400"/>
            <a:ext cx="28105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fi:ld</a:t>
            </a:r>
            <a:r>
              <a:rPr lang="en-US" sz="3200" b="1" dirty="0" smtClean="0">
                <a:solidFill>
                  <a:srgbClr val="FF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572000"/>
            <a:ext cx="26915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ole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roul</a:t>
            </a:r>
            <a:r>
              <a:rPr lang="en-US" sz="3200" b="1" dirty="0" smtClean="0">
                <a:solidFill>
                  <a:srgbClr val="FF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737" y="2895600"/>
            <a:ext cx="3717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/'</a:t>
            </a:r>
            <a:r>
              <a:rPr lang="en-US" sz="3200" b="1" dirty="0" err="1" smtClean="0">
                <a:solidFill>
                  <a:srgbClr val="FF0000"/>
                </a:solidFill>
              </a:rPr>
              <a:t>benɪfɪt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447800"/>
            <a:ext cx="43152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tek'ni:k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(n):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685800"/>
            <a:ext cx="2426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triển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1447800"/>
            <a:ext cx="3355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Thủ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kĩ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057400"/>
            <a:ext cx="1247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lớn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2895600"/>
            <a:ext cx="3215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Lợi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ích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hưởng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lợi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3733800"/>
            <a:ext cx="335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nghiên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cứu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0400" y="4572000"/>
            <a:ext cx="13047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5486400"/>
            <a:ext cx="1622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vực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develop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52400" y="838200"/>
            <a:ext cx="304800" cy="304800"/>
          </a:xfrm>
          <a:prstGeom prst="rect">
            <a:avLst/>
          </a:prstGeom>
        </p:spPr>
      </p:pic>
      <p:pic>
        <p:nvPicPr>
          <p:cNvPr id="23" name="techniqu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52400" y="1600200"/>
            <a:ext cx="304800" cy="304800"/>
          </a:xfrm>
          <a:prstGeom prst="rect">
            <a:avLst/>
          </a:prstGeom>
        </p:spPr>
      </p:pic>
      <p:pic>
        <p:nvPicPr>
          <p:cNvPr id="24" name="enormou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52400" y="2286000"/>
            <a:ext cx="304800" cy="304800"/>
          </a:xfrm>
          <a:prstGeom prst="rect">
            <a:avLst/>
          </a:prstGeom>
        </p:spPr>
      </p:pic>
      <p:pic>
        <p:nvPicPr>
          <p:cNvPr id="25" name="benefi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152400" y="3048000"/>
            <a:ext cx="304800" cy="304800"/>
          </a:xfrm>
          <a:prstGeom prst="rect">
            <a:avLst/>
          </a:prstGeom>
        </p:spPr>
      </p:pic>
      <p:pic>
        <p:nvPicPr>
          <p:cNvPr id="26" name="research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228600" y="3886200"/>
            <a:ext cx="304800" cy="304800"/>
          </a:xfrm>
          <a:prstGeom prst="rect">
            <a:avLst/>
          </a:prstGeom>
        </p:spPr>
      </p:pic>
      <p:pic>
        <p:nvPicPr>
          <p:cNvPr id="27" name="role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/>
          <a:stretch>
            <a:fillRect/>
          </a:stretch>
        </p:blipFill>
        <p:spPr>
          <a:xfrm>
            <a:off x="228600" y="4724400"/>
            <a:ext cx="304800" cy="304800"/>
          </a:xfrm>
          <a:prstGeom prst="rect">
            <a:avLst/>
          </a:prstGeom>
        </p:spPr>
      </p:pic>
      <p:pic>
        <p:nvPicPr>
          <p:cNvPr id="28" name="field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/>
          <a:stretch>
            <a:fillRect/>
          </a:stretch>
        </p:blipFill>
        <p:spPr>
          <a:xfrm>
            <a:off x="2286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4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7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-10-17_1448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862"/>
            <a:ext cx="9144000" cy="5248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98" y="0"/>
            <a:ext cx="9054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Look at the picture and answer the question.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6019800"/>
            <a:ext cx="6849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What are they talking about?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to the conversation between Duong,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ick ,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hau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Dr. Nelson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E3C55F-F7FB-47E2-8A5D-15BD6B13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31375" r="48539" b="18753"/>
          <a:stretch/>
        </p:blipFill>
        <p:spPr>
          <a:xfrm>
            <a:off x="0" y="1295400"/>
            <a:ext cx="4863905" cy="556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5AAB25-417F-42FF-98BF-13D37FE1F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84" t="50000" r="48539" b="11571"/>
          <a:stretch/>
        </p:blipFill>
        <p:spPr>
          <a:xfrm>
            <a:off x="4876800" y="1371600"/>
            <a:ext cx="4267200" cy="5486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685800"/>
            <a:ext cx="5147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are they talking about?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are talking about the roles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science and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technology in the 21</a:t>
            </a:r>
            <a:r>
              <a:rPr lang="en-US" sz="3200" b="1" cap="none" spc="0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century.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61950"/>
            <a:ext cx="91233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C00000"/>
                </a:solidFill>
              </a:rPr>
              <a:t>1a. Answer </a:t>
            </a:r>
            <a:r>
              <a:rPr lang="en-US" altLang="en-US" sz="3200" b="1" dirty="0">
                <a:solidFill>
                  <a:srgbClr val="C00000"/>
                </a:solidFill>
              </a:rPr>
              <a:t>the questions.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1. </a:t>
            </a:r>
            <a:r>
              <a:rPr lang="en-US" altLang="en-US" sz="3200" b="1" dirty="0">
                <a:solidFill>
                  <a:srgbClr val="FF0000"/>
                </a:solidFill>
              </a:rPr>
              <a:t>Where</a:t>
            </a:r>
            <a:r>
              <a:rPr lang="en-US" altLang="en-US" sz="3200" b="1" dirty="0">
                <a:solidFill>
                  <a:srgbClr val="002060"/>
                </a:solidFill>
              </a:rPr>
              <a:t> are Nick, Duong and </a:t>
            </a:r>
            <a:r>
              <a:rPr lang="en-US" altLang="en-US" sz="3200" b="1" dirty="0" err="1">
                <a:solidFill>
                  <a:srgbClr val="002060"/>
                </a:solidFill>
              </a:rPr>
              <a:t>Chau</a:t>
            </a:r>
            <a:r>
              <a:rPr lang="en-US" altLang="en-US" sz="3200" b="1" dirty="0">
                <a:solidFill>
                  <a:srgbClr val="002060"/>
                </a:solidFill>
              </a:rPr>
              <a:t>?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2. What is </a:t>
            </a:r>
            <a:r>
              <a:rPr lang="en-US" altLang="en-US" sz="3200" b="1" dirty="0">
                <a:solidFill>
                  <a:srgbClr val="FF0000"/>
                </a:solidFill>
              </a:rPr>
              <a:t>the subject </a:t>
            </a:r>
            <a:r>
              <a:rPr lang="en-US" altLang="en-US" sz="3200" b="1" dirty="0">
                <a:solidFill>
                  <a:srgbClr val="002060"/>
                </a:solidFill>
              </a:rPr>
              <a:t>of </a:t>
            </a:r>
            <a:r>
              <a:rPr lang="en-US" altLang="en-US" sz="3200" b="1" dirty="0" err="1">
                <a:solidFill>
                  <a:srgbClr val="002060"/>
                </a:solidFill>
              </a:rPr>
              <a:t>Dr.Nelson’s</a:t>
            </a:r>
            <a:r>
              <a:rPr lang="en-US" altLang="en-US" sz="3200" b="1" dirty="0">
                <a:solidFill>
                  <a:srgbClr val="002060"/>
                </a:solidFill>
              </a:rPr>
              <a:t> talk?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3. </a:t>
            </a:r>
            <a:r>
              <a:rPr lang="en-US" altLang="en-US" sz="3200" b="1" dirty="0">
                <a:solidFill>
                  <a:srgbClr val="FF0000"/>
                </a:solidFill>
              </a:rPr>
              <a:t>What fields </a:t>
            </a:r>
            <a:r>
              <a:rPr lang="en-US" altLang="en-US" sz="3200" b="1" dirty="0">
                <a:solidFill>
                  <a:srgbClr val="002060"/>
                </a:solidFill>
              </a:rPr>
              <a:t>are science and technology greatly </a:t>
            </a:r>
            <a:r>
              <a:rPr lang="en-US" altLang="en-US" sz="3200" b="1" dirty="0">
                <a:solidFill>
                  <a:srgbClr val="FF0000"/>
                </a:solidFill>
              </a:rPr>
              <a:t>changing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altLang="en-US" sz="3200" b="1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57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</a:rPr>
              <a:t>4.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What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did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Nick’s dad tell him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</a:rPr>
              <a:t>5.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What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did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Chau’s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science teacher say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? 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activity 1b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5068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are at the Science Club.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 descr="2016-10-17_1448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1"/>
            <a:ext cx="91440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6499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Where are Nick, Duong and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Chau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19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What is the subject of Dr. Nelson’s talk? 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Science-Techn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E3C55F-F7FB-47E2-8A5D-15BD6B13B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84" t="31375" r="48539" b="18753"/>
          <a:stretch/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86222D4-5D33-4A38-AB0D-C8A66184C714}"/>
              </a:ext>
            </a:extLst>
          </p:cNvPr>
          <p:cNvCxnSpPr>
            <a:cxnSpLocks/>
          </p:cNvCxnSpPr>
          <p:nvPr/>
        </p:nvCxnSpPr>
        <p:spPr>
          <a:xfrm>
            <a:off x="5638800" y="1676400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E728B30-EF28-4C95-873B-3AD7DDE25E71}"/>
              </a:ext>
            </a:extLst>
          </p:cNvPr>
          <p:cNvCxnSpPr>
            <a:cxnSpLocks/>
          </p:cNvCxnSpPr>
          <p:nvPr/>
        </p:nvCxnSpPr>
        <p:spPr>
          <a:xfrm>
            <a:off x="838200" y="1981200"/>
            <a:ext cx="533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833" y="22860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the roles of science and technology in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21</a:t>
            </a:r>
            <a:r>
              <a:rPr lang="en-US" sz="3200" b="1" cap="none" spc="0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century.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34 Track 3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33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8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What fields are science and technology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greatly changing? 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change everyt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chnology_Background_Images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895600" y="22860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Objectives: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By the end of the lesson, students will be able to know more about the roles of science and technology in the future.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E3C55F-F7FB-47E2-8A5D-15BD6B13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31375" r="48539" b="187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4AB46F5-EAB1-44EF-9975-257942C9EFC6}"/>
              </a:ext>
            </a:extLst>
          </p:cNvPr>
          <p:cNvCxnSpPr>
            <a:cxnSpLocks/>
          </p:cNvCxnSpPr>
          <p:nvPr/>
        </p:nvCxnSpPr>
        <p:spPr>
          <a:xfrm>
            <a:off x="2362200" y="2895600"/>
            <a:ext cx="632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B6150FB-8F75-4123-AC47-C523B62F9534}"/>
              </a:ext>
            </a:extLst>
          </p:cNvPr>
          <p:cNvCxnSpPr>
            <a:cxnSpLocks/>
          </p:cNvCxnSpPr>
          <p:nvPr/>
        </p:nvCxnSpPr>
        <p:spPr>
          <a:xfrm>
            <a:off x="2286000" y="3200400"/>
            <a:ext cx="2895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4AB46F5-EAB1-44EF-9975-257942C9EFC6}"/>
              </a:ext>
            </a:extLst>
          </p:cNvPr>
          <p:cNvCxnSpPr>
            <a:cxnSpLocks/>
          </p:cNvCxnSpPr>
          <p:nvPr/>
        </p:nvCxnSpPr>
        <p:spPr>
          <a:xfrm>
            <a:off x="2286000" y="2590800"/>
            <a:ext cx="632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39624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Science and technology  are greatly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changing everything.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1821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551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What did Nick’s dad tell him?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robot-fac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419600" cy="5105400"/>
          </a:xfrm>
          <a:prstGeom prst="rect">
            <a:avLst/>
          </a:prstGeom>
        </p:spPr>
      </p:pic>
      <p:pic>
        <p:nvPicPr>
          <p:cNvPr id="8" name="Picture 7" descr="robot-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52600"/>
            <a:ext cx="4648200" cy="5105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E3C55F-F7FB-47E2-8A5D-15BD6B13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31375" r="48539" b="187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64060A3-D999-4B7F-9D73-1924E72B2900}"/>
              </a:ext>
            </a:extLst>
          </p:cNvPr>
          <p:cNvCxnSpPr>
            <a:cxnSpLocks/>
          </p:cNvCxnSpPr>
          <p:nvPr/>
        </p:nvCxnSpPr>
        <p:spPr>
          <a:xfrm>
            <a:off x="2209800" y="6248400"/>
            <a:ext cx="5410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E0C6B9C-4753-4034-8D41-D63E30EA7BF6}"/>
              </a:ext>
            </a:extLst>
          </p:cNvPr>
          <p:cNvCxnSpPr>
            <a:cxnSpLocks/>
          </p:cNvCxnSpPr>
          <p:nvPr/>
        </p:nvCxnSpPr>
        <p:spPr>
          <a:xfrm>
            <a:off x="2286000" y="65532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43AE847-E05C-4D89-992C-C4EED9A2F44E}"/>
              </a:ext>
            </a:extLst>
          </p:cNvPr>
          <p:cNvCxnSpPr>
            <a:cxnSpLocks/>
          </p:cNvCxnSpPr>
          <p:nvPr/>
        </p:nvCxnSpPr>
        <p:spPr>
          <a:xfrm>
            <a:off x="2209800" y="5945188"/>
            <a:ext cx="556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962400"/>
            <a:ext cx="8382000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told Nick that only robots would work in the </a:t>
            </a:r>
          </a:p>
          <a:p>
            <a:pPr algn="ctr"/>
            <a:r>
              <a:rPr lang="en-US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factories  and clean our homes in the future.</a:t>
            </a:r>
            <a:endParaRPr lang="en-US" sz="2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8271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11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What did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Chau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’s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science teacher say?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learn on the internet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5AAB25-417F-42FF-98BF-13D37FE1F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50000" r="48539" b="11571"/>
          <a:stretch/>
        </p:blipFill>
        <p:spPr>
          <a:xfrm>
            <a:off x="-76201" y="0"/>
            <a:ext cx="9143999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AD379D8-8C24-47AF-85D5-F5B3D6D16976}"/>
              </a:ext>
            </a:extLst>
          </p:cNvPr>
          <p:cNvCxnSpPr>
            <a:cxnSpLocks/>
          </p:cNvCxnSpPr>
          <p:nvPr/>
        </p:nvCxnSpPr>
        <p:spPr>
          <a:xfrm>
            <a:off x="2286000" y="4572000"/>
            <a:ext cx="624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781DB28-6822-4192-A8BE-1EC848756090}"/>
              </a:ext>
            </a:extLst>
          </p:cNvPr>
          <p:cNvCxnSpPr>
            <a:cxnSpLocks/>
          </p:cNvCxnSpPr>
          <p:nvPr/>
        </p:nvCxnSpPr>
        <p:spPr>
          <a:xfrm>
            <a:off x="2286000" y="4953000"/>
            <a:ext cx="617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092BDE7-6DAA-42A8-8187-D9CEFF42A0D5}"/>
              </a:ext>
            </a:extLst>
          </p:cNvPr>
          <p:cNvCxnSpPr>
            <a:cxnSpLocks/>
          </p:cNvCxnSpPr>
          <p:nvPr/>
        </p:nvCxnSpPr>
        <p:spPr>
          <a:xfrm>
            <a:off x="2286000" y="5334000"/>
            <a:ext cx="396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2400" y="2514600"/>
            <a:ext cx="9296399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He/ She said that there would be no more schools: 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They’d just stay at home and learn on the Internet.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74808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69" y="685800"/>
            <a:ext cx="90763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1b. Work with a partner. What fields are mentioned 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conversation which are affected by science 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t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echnology?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E3C55F-F7FB-47E2-8A5D-15BD6B13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31375" r="48539" b="187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86222D4-5D33-4A38-AB0D-C8A66184C714}"/>
              </a:ext>
            </a:extLst>
          </p:cNvPr>
          <p:cNvCxnSpPr>
            <a:cxnSpLocks/>
          </p:cNvCxnSpPr>
          <p:nvPr/>
        </p:nvCxnSpPr>
        <p:spPr>
          <a:xfrm>
            <a:off x="2895600" y="55626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B6150FB-8F75-4123-AC47-C523B62F9534}"/>
              </a:ext>
            </a:extLst>
          </p:cNvPr>
          <p:cNvCxnSpPr>
            <a:cxnSpLocks/>
          </p:cNvCxnSpPr>
          <p:nvPr/>
        </p:nvCxnSpPr>
        <p:spPr>
          <a:xfrm>
            <a:off x="2209800" y="65532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F64060A3-D999-4B7F-9D73-1924E72B2900}"/>
              </a:ext>
            </a:extLst>
          </p:cNvPr>
          <p:cNvCxnSpPr>
            <a:cxnSpLocks/>
          </p:cNvCxnSpPr>
          <p:nvPr/>
        </p:nvCxnSpPr>
        <p:spPr>
          <a:xfrm>
            <a:off x="6934200" y="5943600"/>
            <a:ext cx="88362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E0C6B9C-4753-4034-8D41-D63E30EA7BF6}"/>
              </a:ext>
            </a:extLst>
          </p:cNvPr>
          <p:cNvCxnSpPr>
            <a:cxnSpLocks/>
          </p:cNvCxnSpPr>
          <p:nvPr/>
        </p:nvCxnSpPr>
        <p:spPr>
          <a:xfrm>
            <a:off x="2286000" y="6248400"/>
            <a:ext cx="533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602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10-14_11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5AAB25-417F-42FF-98BF-13D37FE1F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50000" r="48539" b="115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AD379D8-8C24-47AF-85D5-F5B3D6D16976}"/>
              </a:ext>
            </a:extLst>
          </p:cNvPr>
          <p:cNvCxnSpPr>
            <a:cxnSpLocks/>
          </p:cNvCxnSpPr>
          <p:nvPr/>
        </p:nvCxnSpPr>
        <p:spPr>
          <a:xfrm>
            <a:off x="5105400" y="2057400"/>
            <a:ext cx="1600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781DB28-6822-4192-A8BE-1EC848756090}"/>
              </a:ext>
            </a:extLst>
          </p:cNvPr>
          <p:cNvCxnSpPr>
            <a:cxnSpLocks/>
          </p:cNvCxnSpPr>
          <p:nvPr/>
        </p:nvCxnSpPr>
        <p:spPr>
          <a:xfrm>
            <a:off x="3048000" y="5334000"/>
            <a:ext cx="3276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602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763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1b. Work with a partner. What fields are mentioned 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conversation which are affected by science 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t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echnology?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447800"/>
            <a:ext cx="1731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Economy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Economic_Developmen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42672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447800"/>
            <a:ext cx="1952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workplace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 descr="indust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57400"/>
            <a:ext cx="4572000" cy="2209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4267200"/>
            <a:ext cx="12987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Housework_rob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6800"/>
            <a:ext cx="2590800" cy="198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2800" y="4267200"/>
            <a:ext cx="1158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travel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 descr="Transport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876800"/>
            <a:ext cx="2819400" cy="1981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05600" y="4343400"/>
            <a:ext cx="188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education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4" descr="education_technolog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876800"/>
            <a:ext cx="3505200" cy="1981200"/>
          </a:xfrm>
          <a:prstGeom prst="rect">
            <a:avLst/>
          </a:prstGeom>
        </p:spPr>
      </p:pic>
      <p:pic>
        <p:nvPicPr>
          <p:cNvPr id="17" name="activity 1c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096000" y="1066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63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1c.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Put a word/phrase from the box in each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blank.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Technology in the ______of telecommunications has developed greatly over the last decade.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In the future, ordinary people may travel into ______  on spaceships.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He said he worked very hard and that was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his success.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An international meeting on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took place in Singapore last week.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If we had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now, we could solve the problem of traffic jams.  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12B410-AABF-404C-9DE6-CE14EC3B39DA}"/>
              </a:ext>
            </a:extLst>
          </p:cNvPr>
          <p:cNvSpPr txBox="1"/>
          <p:nvPr/>
        </p:nvSpPr>
        <p:spPr>
          <a:xfrm>
            <a:off x="-32479" y="5877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flying car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FB86B4-1744-4941-928A-3B5A0F33E949}"/>
              </a:ext>
            </a:extLst>
          </p:cNvPr>
          <p:cNvSpPr txBox="1"/>
          <p:nvPr/>
        </p:nvSpPr>
        <p:spPr>
          <a:xfrm>
            <a:off x="3184160" y="5877580"/>
            <a:ext cx="405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economic development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34A314-A109-45CD-9B32-08542FC99293}"/>
              </a:ext>
            </a:extLst>
          </p:cNvPr>
          <p:cNvSpPr txBox="1"/>
          <p:nvPr/>
        </p:nvSpPr>
        <p:spPr>
          <a:xfrm>
            <a:off x="66206" y="6339857"/>
            <a:ext cx="225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0884FD-E55B-4DE0-AE1D-F870A6B49CD7}"/>
              </a:ext>
            </a:extLst>
          </p:cNvPr>
          <p:cNvSpPr txBox="1"/>
          <p:nvPr/>
        </p:nvSpPr>
        <p:spPr>
          <a:xfrm>
            <a:off x="3140439" y="6290184"/>
            <a:ext cx="225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44B021-899F-46DD-A6B2-CA77ECA3D1C0}"/>
              </a:ext>
            </a:extLst>
          </p:cNvPr>
          <p:cNvSpPr txBox="1"/>
          <p:nvPr/>
        </p:nvSpPr>
        <p:spPr>
          <a:xfrm>
            <a:off x="6476377" y="6269917"/>
            <a:ext cx="225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key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67199" y="1371600"/>
            <a:ext cx="3335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2819400"/>
            <a:ext cx="1667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06" y="3886200"/>
            <a:ext cx="1301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5721" y="4572000"/>
            <a:ext cx="3971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" y="5978047"/>
            <a:ext cx="2048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200" y="5638800"/>
            <a:ext cx="2557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9278E-7 L 0.33629 -0.80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67808E-7 L 0.45 -0.621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5754E-6 L 0.03525 -0.48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7 -0.0451 L 0.1967 -0.2726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23312E-7 L 0.22848 -0.1061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chnology_Background_Images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0"/>
            <a:ext cx="7238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11. Science and Technology</a:t>
            </a:r>
            <a:endParaRPr lang="en-US" sz="3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7643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 86     Lesson 1. Getting started</a:t>
            </a:r>
            <a:endParaRPr lang="en-US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066800"/>
            <a:ext cx="35623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the Science Club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2. </a:t>
            </a:r>
            <a:r>
              <a:rPr lang="en-US" altLang="en-US" sz="3200" b="1" dirty="0">
                <a:solidFill>
                  <a:srgbClr val="C00000"/>
                </a:solidFill>
              </a:rPr>
              <a:t>Put one of the words/phrases from the box in each gap. There is one extra.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solidFill>
            <a:srgbClr val="F7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0" y="1905001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</a:rPr>
              <a:t>1. Her teacher said she was really good at </a:t>
            </a:r>
            <a:r>
              <a:rPr lang="en-US" altLang="en-US" sz="2600" b="1" dirty="0" smtClean="0">
                <a:solidFill>
                  <a:srgbClr val="002060"/>
                </a:solidFill>
              </a:rPr>
              <a:t>_______________, </a:t>
            </a:r>
            <a:r>
              <a:rPr lang="en-US" altLang="en-US" sz="2600" b="1" dirty="0">
                <a:solidFill>
                  <a:srgbClr val="002060"/>
                </a:solidFill>
              </a:rPr>
              <a:t>but she was not very good at English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</a:rPr>
              <a:t>2. Advances in _________ have improved crop yields by over 30%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</a:rPr>
              <a:t>3. Cancer _______________ have made great progress, but many aspects of this disease need further study.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</a:rPr>
              <a:t>4. </a:t>
            </a:r>
            <a:r>
              <a:rPr lang="en-US" altLang="en-US" sz="2600" b="1" dirty="0" smtClean="0">
                <a:solidFill>
                  <a:srgbClr val="002060"/>
                </a:solidFill>
              </a:rPr>
              <a:t>Scientists </a:t>
            </a:r>
            <a:r>
              <a:rPr lang="en-US" altLang="en-US" sz="2600" b="1" dirty="0">
                <a:solidFill>
                  <a:srgbClr val="002060"/>
                </a:solidFill>
              </a:rPr>
              <a:t>will be trying to invent ____________ to teach children at home.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</a:rPr>
              <a:t>5. Thanks to </a:t>
            </a:r>
            <a:r>
              <a:rPr lang="en-US" altLang="en-US" sz="2600" b="1" dirty="0" smtClean="0">
                <a:solidFill>
                  <a:srgbClr val="002060"/>
                </a:solidFill>
              </a:rPr>
              <a:t>_____________________. </a:t>
            </a:r>
            <a:r>
              <a:rPr lang="en-US" altLang="en-US" sz="2600" b="1" dirty="0">
                <a:solidFill>
                  <a:srgbClr val="002060"/>
                </a:solidFill>
              </a:rPr>
              <a:t>Our world will be transformed greatly.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9F466F-43C4-4247-B11F-C04C244FBE47}"/>
              </a:ext>
            </a:extLst>
          </p:cNvPr>
          <p:cNvSpPr txBox="1"/>
          <p:nvPr/>
        </p:nvSpPr>
        <p:spPr>
          <a:xfrm>
            <a:off x="0" y="924580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science subjects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E8B609-599D-4C71-BF81-7695E947E8B9}"/>
              </a:ext>
            </a:extLst>
          </p:cNvPr>
          <p:cNvSpPr txBox="1"/>
          <p:nvPr/>
        </p:nvSpPr>
        <p:spPr>
          <a:xfrm>
            <a:off x="2886017" y="959189"/>
            <a:ext cx="183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technology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720630-C058-489E-8291-46126E06E908}"/>
              </a:ext>
            </a:extLst>
          </p:cNvPr>
          <p:cNvSpPr txBox="1"/>
          <p:nvPr/>
        </p:nvSpPr>
        <p:spPr>
          <a:xfrm>
            <a:off x="5189065" y="924580"/>
            <a:ext cx="167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technique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61D38B-DE53-4DB3-A07C-9F54DD38895F}"/>
              </a:ext>
            </a:extLst>
          </p:cNvPr>
          <p:cNvSpPr txBox="1"/>
          <p:nvPr/>
        </p:nvSpPr>
        <p:spPr>
          <a:xfrm>
            <a:off x="263329" y="1433569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machines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B15832-01D0-4C8C-B185-3BB049910F3C}"/>
              </a:ext>
            </a:extLst>
          </p:cNvPr>
          <p:cNvSpPr txBox="1"/>
          <p:nvPr/>
        </p:nvSpPr>
        <p:spPr>
          <a:xfrm>
            <a:off x="2775744" y="1351856"/>
            <a:ext cx="285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scientific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ADD5C0-835E-44BC-81DD-9DEF2994F71C}"/>
              </a:ext>
            </a:extLst>
          </p:cNvPr>
          <p:cNvSpPr txBox="1"/>
          <p:nvPr/>
        </p:nvSpPr>
        <p:spPr>
          <a:xfrm>
            <a:off x="6451112" y="1465550"/>
            <a:ext cx="190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researchers</a:t>
            </a:r>
          </a:p>
        </p:txBody>
      </p:sp>
      <p:pic>
        <p:nvPicPr>
          <p:cNvPr id="16" name="activity 1b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105400" y="609600"/>
            <a:ext cx="304800" cy="3048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72000" y="23622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352800"/>
            <a:ext cx="3335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1081" y="4343400"/>
            <a:ext cx="3335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7381" y="5334000"/>
            <a:ext cx="2308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62800" y="4953000"/>
            <a:ext cx="1049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381" y="6324600"/>
            <a:ext cx="2504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625 L 0.61771 0.14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00023 L -0.09097 0.243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4445 L -0.5158 0.2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04167 L 0.50312 0.43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6 -0.01297 L -0.10955 0.596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6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10" grpId="0"/>
      <p:bldP spid="12" grpId="1"/>
      <p:bldP spid="13" grpId="1"/>
      <p:bldP spid="1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2"/>
            <a:ext cx="6236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GAME: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FIND SOMEONE WHO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3402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your classmates Yes/No questions, using do or will. If they say “Yes” to a question , write their names in the box. A name can be written down only once. The first person to get a name in each box is the winner.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3749039"/>
          <a:ext cx="9144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likes science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 subjects at school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wants to travel into space in the future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wants to become a scientist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knows a Vietnamese scientist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will go into sciences when finishing school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admires a scientist or an inventor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14450" y="3124202"/>
            <a:ext cx="3711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Find someone who…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74BB25C-DC15-415E-93FE-04C411849ED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02:00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BE79862-20BC-40D2-89CA-BF350139405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767A23-7FF8-4374-9469-46345844954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2DFF2DC-1B49-47FB-A46B-C416DB15295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88D3874-E134-4168-A91C-B4F4B391C6AF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B1EE15E-1214-4F74-BAD9-B868FA628CE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32B8357-6E46-4048-BC4E-3B5CAA4A859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9F4363-BCA9-4DF3-9CF4-25A89EDB3BB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FCEA6D3-51F6-480B-8490-43424BE294D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3818A3D-FEAA-44ED-B6BB-374C4053528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0D469C7-B394-4923-9A91-DDFA295ED0D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01:50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0C421A6-0C1E-4AFA-900A-F8DEA02E4B05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12F3722-8047-4FD8-8576-F85ED07A2147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61F8D21-1BDA-4856-95DE-79E3033C7F8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0DBBEC1-7FC1-4807-8D0D-2C74C081A9A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10055E1-06F8-4564-A72E-3588CACBF5B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EFBC3A6-8119-4873-970F-1658632B39A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52A35AE-9EB9-441D-8E03-DAF578A1833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33B7963-0927-4C0C-AFE5-72873F66CC9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A92016E-9BF4-470B-96DF-B4348ECF522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934E149-DE20-41ED-985A-8236CB4B061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95BD70B-39CC-4686-A0CD-EFCDB1318CA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E24B59B-97EC-4F7D-9444-38DFA4A98436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9E8C234-418C-45A4-B5D9-6597A331D76F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23E9153-E07A-4809-8569-C0AEC43A43F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A4CFCA4-0AE3-4159-8D89-13E0A0631AB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57C64-FED6-48A5-8978-89960004342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E9F476-2F5B-48AB-B0E0-5647AB54B1E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4DB0A90-309E-4BCC-8995-85BC720B313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59FB9D3-26B1-4DF5-B413-70C77C6D100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259075F-A237-4640-BFC3-14F4CFF7BAA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01:30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ADE5E83-6D1F-4D29-9784-0A2E972B311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01:29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9F2CAFF-36B6-4056-9142-160F3C27C07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462C5AB-4251-40A6-9AC7-508AF9740097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01:27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96A63AEC-C329-4DCF-9FF2-F15E78660BB9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BAAE93C-2CE6-4E70-9A01-12C2BBF9F0B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E8B837C-FA3A-4CB4-9111-88C21FF3417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118A2AC-CCB2-4276-8637-4135F339F3E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3FC1E94-DFD2-45F9-99BA-F883D6C3FEA7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3E25BE4A-5E0D-494D-9A99-BF969F7B0EC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CC35E56-F61E-47A8-A834-FF3FDFC4965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01:20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501095F-4F42-490E-849E-FEF14A94B99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FE3C82D-0F38-4793-BDB4-162848AE64A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E4D92E5-E226-4CC0-A3B4-7E0D3725D9E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01:17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24390E4E-A9E8-45D1-8827-4375B3BF8D77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01:16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9FB0454E-46B9-45C9-ACD0-2D641F09B8D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2563A35B-459E-483A-9471-CDE9E2C16B8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70F2BD0-4997-4BF7-BD91-AE0319C8DD4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DA76AE90-0C68-4E5E-A3F8-B668F602FAF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9A4936F1-E68C-4947-8A8C-B4639C599CF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31AC5D6-AD3E-4E09-B4EE-7B07A4DF479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01:10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9D2B05D-6127-4997-B9D3-9AF807968D36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01:09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C5E0837A-CFEA-4FCE-9072-527A449128C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0C0F809-3E36-48BA-80EA-8AE4EBD60F2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01:07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54031B-9AA7-4EA8-98F5-95DBBAE6450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006E29A-A972-4CB9-84C6-BE15DCEBB20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A0596517-C821-408F-8367-A1FCB6132375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2B40AD1A-F864-4660-828D-6DE86429069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6EC195F6-15ED-4835-B1F8-AAAF0BAAC1A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6F3EC7F-FDA9-4A53-AB5C-AA873B27010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01:01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C05754A-014D-4CE5-B8F1-2696F7FFE3D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01:00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346D0F73-3080-48A8-8C66-2185100CBDEF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9D9BED5-1BE4-4DE6-82E7-09A3A1F62A2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00:58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6029E23F-C164-4DBE-AF0E-F1AFDF02108F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52BF1CB-5C0E-46AD-9645-2361752051D7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37BE71C-C24C-4637-AB4C-6DC574B91FD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62243EE-B52F-4F34-8435-BFF8BAD3AF4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19CD2AAE-7DD5-4200-BF14-CB54DFEAB1B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E6D618E8-C123-4DAB-AAA2-02E2B95ECAB5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00:52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7E413528-D7A1-4F2C-AE78-490A1B4D89E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00:51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C81D6F0-5BCF-44A2-A9C0-7C2B9803292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00:50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FE915581-9BA8-41CF-835E-CA17051B69C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00:49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002424DC-8B5C-469A-90A1-7FD3A090E06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00:48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C11C063-927B-45E7-83E6-4D3DE55577D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00:47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25850154-9568-44BB-A5AB-FEAEABE6F56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00:46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AD8DE4CD-1C0A-48B7-9E5D-58AC0D89033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00:45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3733C24C-5A3B-4580-8314-524039CA8AC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B0BB3790-72CB-4D23-95F2-BDBCBD8E734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A9B25538-7747-47D1-9A6B-6ACFE53AF82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111F49BE-465E-4A8B-8997-C202C2568FE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00:41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1EE4D27-D05B-43A7-B5A5-BF0D24CFBCF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00:40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FB5766CA-C35D-4C5C-BCAF-5FB380AF5337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00:39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38D581C-1C48-419B-B73C-8B923D147B79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00:38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7895130F-D647-42CF-84B5-F590A0CB7E3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00:37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8AC9E11F-7640-41FF-8F45-FCFF08133E29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00:36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5D26A0F0-1932-4101-BAF5-E65F96A7F77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00:35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714D3EFF-3415-4454-A1F5-5BBB604EEEB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00:34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F4937757-810F-436E-8A09-3E519D1CD42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00:33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9356CAEC-43DA-48E9-8969-D558ABC0C29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00:32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050FF3DD-EBCE-4B10-A062-79C8BF6196B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00:31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075246F4-E2C5-48AE-98C8-C1B46C5D13F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00:30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1C4622BE-E683-41FB-933B-44C9F4B8CDC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00:29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F4C5FC2C-D89A-4D6D-B0E4-0487315C92A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00:28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AE91A4BA-5155-4D15-8DC9-6DB87844647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00:27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4AB56E16-73A3-4208-B36F-BE21B20989E5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00:26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E770B889-05B5-4550-AA7A-288009B1AB03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00:25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3135F466-43DB-49FF-913C-60511C8532A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4F1A3EF4-64FE-4903-AE0B-5C132FCC995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00:23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090A38B4-B385-4CC7-9906-E5112FBDD3F9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34B79B94-3323-45B2-B4A6-E883D0898AA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F0B66729-AB1E-45AC-9D00-131E0E59888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00:20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63B3A7AA-E3C4-4A16-9FED-EC09D7D18339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BEE071A2-B62B-4FC4-9729-574411398D3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00:18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851354B9-9525-4539-88BB-9437C462D28D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00:17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7A1767C6-C9E4-450E-91B4-B8753662289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00:16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A98B2C12-0C23-4722-B301-AA2467124C6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00:15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F8503195-B762-4F0F-8746-B23E88B8373F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C4ECA716-44BE-453B-ADA0-4A969D42ED42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00:13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8037C916-A405-4AD5-9C92-A44847ECE8C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00:12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86582FD9-7E18-4D8A-A607-5CC45CDD1DE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00:11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E7304A55-6D3F-4A2B-B22E-C48F26295444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00:10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C0791468-70F8-4352-8907-896DE1AE7FC0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8B16BE4-58AD-48C1-9FC7-2BC22003A216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00:08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B4DE705A-F5A0-449A-B702-5D2221E0ED01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00:07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AE338794-7307-4FD4-85F9-FF68890FC479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00:06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8A3F4EE7-D019-42F7-8A9F-0A561BACF53B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00:05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E97C0928-D446-4FC7-9D39-115C121494EE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A2B55328-BC26-45F0-A6AC-A1FE2B17529C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00:03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147F2CEC-2BA9-413F-8398-C8FA703AF8C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00:02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8B442DB6-68C9-4B02-AE0A-F9DE7E4A598A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00:01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17AB6639-BD8D-4E55-8456-3E75355D3158}"/>
              </a:ext>
            </a:extLst>
          </p:cNvPr>
          <p:cNvSpPr/>
          <p:nvPr/>
        </p:nvSpPr>
        <p:spPr>
          <a:xfrm>
            <a:off x="6286500" y="2590800"/>
            <a:ext cx="2095499" cy="1314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/>
              <a:t>00:00</a:t>
            </a:r>
          </a:p>
        </p:txBody>
      </p:sp>
      <p:sp>
        <p:nvSpPr>
          <p:cNvPr id="130" name="Star: 5 Points 129">
            <a:extLst>
              <a:ext uri="{FF2B5EF4-FFF2-40B4-BE49-F238E27FC236}">
                <a16:creationId xmlns:a16="http://schemas.microsoft.com/office/drawing/2014/main" xmlns="" id="{1A245776-2587-4FC0-B5F0-BB1D31249C13}"/>
              </a:ext>
            </a:extLst>
          </p:cNvPr>
          <p:cNvSpPr/>
          <p:nvPr/>
        </p:nvSpPr>
        <p:spPr>
          <a:xfrm>
            <a:off x="6837822" y="2275060"/>
            <a:ext cx="473632" cy="410664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1" name="activity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96200" y="228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72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2" dur="18112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>
                <p:cTn id="3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0"/>
            <a:ext cx="3890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Learn new words by reading the conversation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again and again.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exercises 1, 2, 3 </a:t>
            </a:r>
            <a:r>
              <a:rPr lang="en-US" sz="3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pages 36, 37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workbook.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52400" y="1066800"/>
            <a:ext cx="4114800" cy="1654175"/>
          </a:xfrm>
          <a:prstGeom prst="cloudCallout">
            <a:avLst>
              <a:gd name="adj1" fmla="val -41830"/>
              <a:gd name="adj2" fmla="val -842"/>
            </a:avLst>
          </a:prstGeom>
          <a:solidFill>
            <a:srgbClr val="B2A1C7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2667000"/>
            <a:ext cx="3200400" cy="2133600"/>
          </a:xfrm>
          <a:prstGeom prst="cloudCallout">
            <a:avLst>
              <a:gd name="adj1" fmla="val 3591"/>
              <a:gd name="adj2" fmla="val 40638"/>
            </a:avLst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276600" y="2514601"/>
            <a:ext cx="2667000" cy="2514600"/>
          </a:xfrm>
          <a:prstGeom prst="cloudCallout">
            <a:avLst>
              <a:gd name="adj1" fmla="val 34580"/>
              <a:gd name="adj2" fmla="val -41441"/>
            </a:avLst>
          </a:prstGeom>
          <a:solidFill>
            <a:srgbClr val="92D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800600" y="990600"/>
            <a:ext cx="4038600" cy="1676400"/>
          </a:xfrm>
          <a:prstGeom prst="cloudCallout">
            <a:avLst>
              <a:gd name="adj1" fmla="val -3944"/>
              <a:gd name="adj2" fmla="val -45833"/>
            </a:avLst>
          </a:prstGeom>
          <a:solidFill>
            <a:srgbClr val="FFFFFF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876800" y="4953000"/>
            <a:ext cx="4267200" cy="1905000"/>
          </a:xfrm>
          <a:prstGeom prst="cloudCallout">
            <a:avLst>
              <a:gd name="adj1" fmla="val -43148"/>
              <a:gd name="adj2" fmla="val -22111"/>
            </a:avLst>
          </a:prstGeom>
          <a:solidFill>
            <a:srgbClr val="FABF8F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019800" y="2667000"/>
            <a:ext cx="2971800" cy="2133600"/>
          </a:xfrm>
          <a:prstGeom prst="cloudCallout">
            <a:avLst>
              <a:gd name="adj1" fmla="val 31745"/>
              <a:gd name="adj2" fmla="val 22407"/>
            </a:avLst>
          </a:prstGeom>
          <a:solidFill>
            <a:srgbClr val="FFFFFF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52400" y="5105400"/>
            <a:ext cx="3886200" cy="1489075"/>
          </a:xfrm>
          <a:prstGeom prst="cloudCallout">
            <a:avLst>
              <a:gd name="adj1" fmla="val -2032"/>
              <a:gd name="adj2" fmla="val 4225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0"/>
            <a:ext cx="5118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Slap the board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1371600"/>
            <a:ext cx="273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development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5410200"/>
            <a:ext cx="9372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3352800"/>
            <a:ext cx="1563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1447800"/>
            <a:ext cx="2215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researcher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3429000"/>
            <a:ext cx="1039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5486400"/>
            <a:ext cx="2105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276600"/>
            <a:ext cx="2133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enormous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7200" y="0"/>
            <a:ext cx="8382000" cy="6629400"/>
          </a:xfrm>
          <a:prstGeom prst="cloudCallout">
            <a:avLst>
              <a:gd name="adj1" fmla="val -41830"/>
              <a:gd name="adj2" fmla="val -842"/>
            </a:avLst>
          </a:prstGeom>
          <a:solidFill>
            <a:srgbClr val="B2A1C7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133600"/>
            <a:ext cx="62484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surface</a:t>
            </a:r>
            <a:endParaRPr lang="en-US" sz="10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cloudCallout">
            <a:avLst>
              <a:gd name="adj1" fmla="val 3591"/>
              <a:gd name="adj2" fmla="val 40638"/>
            </a:avLst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09800"/>
            <a:ext cx="9030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accommodate</a:t>
            </a:r>
            <a:endParaRPr lang="en-US" sz="10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8600" y="0"/>
            <a:ext cx="8610600" cy="6705600"/>
          </a:xfrm>
          <a:prstGeom prst="cloudCallout">
            <a:avLst>
              <a:gd name="adj1" fmla="val 34580"/>
              <a:gd name="adj2" fmla="val -41441"/>
            </a:avLst>
          </a:prstGeom>
          <a:solidFill>
            <a:srgbClr val="92D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800156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experience</a:t>
            </a:r>
            <a:endParaRPr lang="en-US" sz="10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28600" y="304800"/>
            <a:ext cx="8610600" cy="5791200"/>
          </a:xfrm>
          <a:prstGeom prst="cloudCallout">
            <a:avLst>
              <a:gd name="adj1" fmla="val -2032"/>
              <a:gd name="adj2" fmla="val 42259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2209800"/>
            <a:ext cx="80009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atmosphere</a:t>
            </a:r>
            <a:endParaRPr lang="en-US" sz="10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04800" y="228600"/>
            <a:ext cx="8686800" cy="6324600"/>
          </a:xfrm>
          <a:prstGeom prst="cloudCallout">
            <a:avLst>
              <a:gd name="adj1" fmla="val 31745"/>
              <a:gd name="adj2" fmla="val 22407"/>
            </a:avLst>
          </a:prstGeom>
          <a:solidFill>
            <a:srgbClr val="FFFFFF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8229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trace</a:t>
            </a:r>
            <a:endParaRPr lang="en-US" sz="10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57200" y="152400"/>
            <a:ext cx="8458200" cy="6477000"/>
          </a:xfrm>
          <a:prstGeom prst="cloudCallout">
            <a:avLst>
              <a:gd name="adj1" fmla="val -43148"/>
              <a:gd name="adj2" fmla="val -22111"/>
            </a:avLst>
          </a:prstGeom>
          <a:solidFill>
            <a:srgbClr val="FABF8F"/>
          </a:solidFill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09800"/>
            <a:ext cx="7848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oxygen</a:t>
            </a:r>
            <a:endParaRPr lang="en-US" sz="10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nomic_Developmen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3999" cy="5562600"/>
          </a:xfrm>
        </p:spPr>
      </p:pic>
      <p:sp>
        <p:nvSpPr>
          <p:cNvPr id="6" name="Rectangle 5"/>
          <p:cNvSpPr/>
          <p:nvPr/>
        </p:nvSpPr>
        <p:spPr>
          <a:xfrm>
            <a:off x="5786798" y="228600"/>
            <a:ext cx="3357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growth, progress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59569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Development /</a:t>
            </a:r>
            <a:r>
              <a:rPr lang="en-US" sz="3200" b="1" dirty="0" err="1" smtClean="0">
                <a:solidFill>
                  <a:srgbClr val="C00000"/>
                </a:solidFill>
              </a:rPr>
              <a:t>di’velәpmәnt</a:t>
            </a:r>
            <a:r>
              <a:rPr lang="en-US" sz="3200" b="1" dirty="0" smtClean="0">
                <a:solidFill>
                  <a:srgbClr val="C0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triển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799"/>
            <a:ext cx="5722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 </a:t>
            </a:r>
            <a:r>
              <a:rPr lang="en-US" sz="3200" b="1" dirty="0" smtClean="0">
                <a:solidFill>
                  <a:srgbClr val="C00000"/>
                </a:solidFill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</a:rPr>
              <a:t>tek'ni:k</a:t>
            </a:r>
            <a:r>
              <a:rPr lang="en-US" sz="3200" b="1" dirty="0" smtClean="0">
                <a:solidFill>
                  <a:srgbClr val="C0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kĩ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758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 way of doing an activity which needs skill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1600200"/>
            <a:ext cx="525779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Example: she has a great performance because of her </a:t>
            </a:r>
            <a:r>
              <a:rPr lang="en-US" sz="3200" b="1" dirty="0" smtClean="0">
                <a:solidFill>
                  <a:srgbClr val="C00000"/>
                </a:solidFill>
              </a:rPr>
              <a:t>technique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techn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657600" cy="541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normous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47516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Enormous </a:t>
            </a:r>
            <a:r>
              <a:rPr lang="en-US" sz="3200" b="1" dirty="0" smtClean="0">
                <a:solidFill>
                  <a:srgbClr val="C00000"/>
                </a:solidFill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</a:rPr>
              <a:t>i'nɔ:məs</a:t>
            </a:r>
            <a:r>
              <a:rPr lang="en-US" sz="3200" b="1" dirty="0" smtClean="0">
                <a:solidFill>
                  <a:srgbClr val="C0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</a:t>
            </a:r>
          </a:p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lớn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to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lớn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4378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extremely large, very big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663" y="228600"/>
            <a:ext cx="37178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/'</a:t>
            </a:r>
            <a:r>
              <a:rPr lang="en-US" sz="3200" b="1" dirty="0" err="1" smtClean="0">
                <a:solidFill>
                  <a:srgbClr val="002060"/>
                </a:solidFill>
              </a:rPr>
              <a:t>benɪfɪt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Lợi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ích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228600"/>
            <a:ext cx="48962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 helpful or good effect, or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something intended to help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9389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Example: the Internet brings many </a:t>
            </a:r>
            <a:r>
              <a:rPr lang="en-US" sz="3200" b="1" dirty="0" smtClean="0">
                <a:solidFill>
                  <a:srgbClr val="C00000"/>
                </a:solidFill>
              </a:rPr>
              <a:t>benefits </a:t>
            </a:r>
            <a:r>
              <a:rPr lang="en-US" sz="3200" b="1" dirty="0" smtClean="0">
                <a:solidFill>
                  <a:srgbClr val="002060"/>
                </a:solidFill>
              </a:rPr>
              <a:t>to our life.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erc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3999" cy="5105399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8153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Researcher </a:t>
            </a:r>
            <a:r>
              <a:rPr lang="en-US" sz="3200" b="1" dirty="0" smtClean="0">
                <a:solidFill>
                  <a:srgbClr val="C00000"/>
                </a:solidFill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</a:rPr>
              <a:t>ri´sə:tʃə</a:t>
            </a:r>
            <a:r>
              <a:rPr lang="en-US" sz="3200" b="1" dirty="0" smtClean="0">
                <a:solidFill>
                  <a:srgbClr val="C0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nghiên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cứu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26915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ole 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roul</a:t>
            </a:r>
            <a:r>
              <a:rPr lang="en-US" sz="3200" b="1" dirty="0" smtClean="0">
                <a:solidFill>
                  <a:srgbClr val="FF0000"/>
                </a:solidFill>
              </a:rPr>
              <a:t>/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(n)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228600"/>
            <a:ext cx="48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duty: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nhiệm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vụ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Example: Schools play an important </a:t>
            </a:r>
            <a:r>
              <a:rPr lang="en-US" sz="3200" b="1" dirty="0" smtClean="0">
                <a:solidFill>
                  <a:srgbClr val="C00000"/>
                </a:solidFill>
              </a:rPr>
              <a:t>role</a:t>
            </a:r>
            <a:r>
              <a:rPr lang="en-US" sz="3200" b="1" dirty="0" smtClean="0">
                <a:solidFill>
                  <a:srgbClr val="002060"/>
                </a:solidFill>
              </a:rPr>
              <a:t> in the society.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1023</Words>
  <Application>Microsoft Office PowerPoint</Application>
  <PresentationFormat>On-screen Show (4:3)</PresentationFormat>
  <Paragraphs>255</Paragraphs>
  <Slides>39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luser</dc:creator>
  <cp:lastModifiedBy>MediaMart</cp:lastModifiedBy>
  <cp:revision>234</cp:revision>
  <dcterms:created xsi:type="dcterms:W3CDTF">2018-02-19T05:52:08Z</dcterms:created>
  <dcterms:modified xsi:type="dcterms:W3CDTF">2020-05-20T17:37:05Z</dcterms:modified>
</cp:coreProperties>
</file>