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2" r:id="rId2"/>
    <p:sldId id="331" r:id="rId3"/>
    <p:sldId id="335" r:id="rId4"/>
    <p:sldId id="256" r:id="rId5"/>
    <p:sldId id="276" r:id="rId6"/>
    <p:sldId id="298" r:id="rId7"/>
    <p:sldId id="327" r:id="rId8"/>
    <p:sldId id="325" r:id="rId9"/>
    <p:sldId id="313" r:id="rId10"/>
    <p:sldId id="338" r:id="rId11"/>
    <p:sldId id="314" r:id="rId12"/>
    <p:sldId id="336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D8E5E5"/>
    <a:srgbClr val="C00000"/>
    <a:srgbClr val="7192A9"/>
    <a:srgbClr val="EF4B66"/>
    <a:srgbClr val="FBCDCD"/>
    <a:srgbClr val="F7A5A5"/>
    <a:srgbClr val="F37D91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 autoAdjust="0"/>
    <p:restoredTop sz="94677"/>
  </p:normalViewPr>
  <p:slideViewPr>
    <p:cSldViewPr snapToGrid="0" showGuides="1">
      <p:cViewPr varScale="1">
        <p:scale>
          <a:sx n="65" d="100"/>
          <a:sy n="65" d="100"/>
        </p:scale>
        <p:origin x="7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D8E5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</a:t>
            </a:r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8" y="63340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622891" y="6233651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Mrs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</a:rPr>
              <a:t> Thu Ba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32" t="5670" r="9538" b="4400"/>
          <a:stretch/>
        </p:blipFill>
        <p:spPr>
          <a:xfrm>
            <a:off x="6676103" y="143247"/>
            <a:ext cx="5043948" cy="6562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171" y="82559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Open Sans"/>
              </a:rPr>
              <a:t>Imagine a means of communication in 2050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87" y="0"/>
            <a:ext cx="293984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476" y="1364943"/>
            <a:ext cx="6400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Open Sans"/>
              </a:rPr>
              <a:t>Describe </a:t>
            </a:r>
            <a:r>
              <a:rPr lang="en-US" sz="2400" b="1" dirty="0">
                <a:solidFill>
                  <a:srgbClr val="0070C0"/>
                </a:solidFill>
                <a:latin typeface="Open Sans"/>
              </a:rPr>
              <a:t>that means of </a:t>
            </a:r>
            <a:r>
              <a:rPr lang="en-US" sz="2400" b="1" dirty="0" smtClean="0">
                <a:solidFill>
                  <a:srgbClr val="0070C0"/>
                </a:solidFill>
                <a:latin typeface="Open Sans"/>
              </a:rPr>
              <a:t>communication</a:t>
            </a:r>
            <a:endParaRPr lang="en-US" sz="2400" b="1" dirty="0">
              <a:solidFill>
                <a:srgbClr val="0070C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What is it?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</a:rPr>
              <a:t>- How will it help you communicate?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</a:rPr>
              <a:t>- What advantages might it have?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</a:rPr>
              <a:t>- Will it have any disadvantages? If yes, what are they?</a:t>
            </a:r>
            <a:endParaRPr lang="en-US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476" y="4858942"/>
            <a:ext cx="6282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Open Sans"/>
              </a:rPr>
              <a:t>Present your idea to the class. You can make a poster or create a model for your presentation.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5359" y="1873127"/>
            <a:ext cx="11222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Review vocabulary related to communication technology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Review prepositions of place and time and possessive pronouns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Project: Communication 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4013" y="109683"/>
            <a:ext cx="419837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2489" y="962854"/>
            <a:ext cx="832792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What have we learned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30335" y="179451"/>
            <a:ext cx="621678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Homework</a:t>
            </a:r>
            <a:endParaRPr lang="en-US" sz="7200" b="1" dirty="0">
              <a:solidFill>
                <a:srgbClr val="F2664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740" y="1488380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</a:rPr>
              <a:t>Do </a:t>
            </a:r>
            <a:r>
              <a:rPr lang="en-US" sz="3600" b="1" dirty="0">
                <a:solidFill>
                  <a:srgbClr val="0070C0"/>
                </a:solidFill>
              </a:rPr>
              <a:t>exercises in the workbook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70C0"/>
                </a:solidFill>
              </a:rPr>
              <a:t>Prepair</a:t>
            </a:r>
            <a:r>
              <a:rPr lang="en-US" sz="3600" b="1" dirty="0" smtClean="0">
                <a:solidFill>
                  <a:srgbClr val="0070C0"/>
                </a:solidFill>
              </a:rPr>
              <a:t> Unit 11 (</a:t>
            </a:r>
            <a:r>
              <a:rPr lang="en-US" sz="3600" b="1" dirty="0">
                <a:solidFill>
                  <a:srgbClr val="0070C0"/>
                </a:solidFill>
              </a:rPr>
              <a:t>G</a:t>
            </a:r>
            <a:r>
              <a:rPr lang="en-US" sz="3600" b="1" dirty="0" smtClean="0">
                <a:solidFill>
                  <a:srgbClr val="0070C0"/>
                </a:solidFill>
              </a:rPr>
              <a:t>etting started)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24" y="311916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42461680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83" y="1244216"/>
            <a:ext cx="5893452" cy="4172923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3717" y="344657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2831" y="5397039"/>
            <a:ext cx="89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- GV copy ds </a:t>
            </a:r>
            <a:r>
              <a:rPr lang="en-US" b="1" dirty="0" err="1" smtClean="0">
                <a:solidFill>
                  <a:srgbClr val="002060"/>
                </a:solidFill>
              </a:rPr>
              <a:t>hs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mình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vào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hoặc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theo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vẫn</a:t>
            </a:r>
            <a:r>
              <a:rPr lang="en-US" b="1" dirty="0" smtClean="0">
                <a:solidFill>
                  <a:srgbClr val="002060"/>
                </a:solidFill>
              </a:rPr>
              <a:t> ok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</a:rPr>
              <a:t>Nếu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có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lượng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khác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Nhắn</a:t>
            </a:r>
            <a:r>
              <a:rPr lang="en-US" b="1" dirty="0" smtClean="0">
                <a:solidFill>
                  <a:srgbClr val="002060"/>
                </a:solidFill>
              </a:rPr>
              <a:t> fb: </a:t>
            </a:r>
            <a:r>
              <a:rPr lang="en-US" b="1" dirty="0" err="1" smtClean="0">
                <a:solidFill>
                  <a:srgbClr val="002060"/>
                </a:solidFill>
              </a:rPr>
              <a:t>Côi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Nguyễn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Mrs</a:t>
            </a:r>
            <a:r>
              <a:rPr lang="en-US" b="1" dirty="0" smtClean="0">
                <a:solidFill>
                  <a:srgbClr val="002060"/>
                </a:solidFill>
              </a:rPr>
              <a:t> Thu Ba) </a:t>
            </a:r>
            <a:r>
              <a:rPr lang="en-US" b="1" dirty="0" err="1" smtClean="0">
                <a:solidFill>
                  <a:srgbClr val="002060"/>
                </a:solidFill>
              </a:rPr>
              <a:t>tạo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giúp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vòng</a:t>
            </a:r>
            <a:r>
              <a:rPr lang="en-US" b="1" dirty="0" smtClean="0">
                <a:solidFill>
                  <a:srgbClr val="002060"/>
                </a:solidFill>
              </a:rPr>
              <a:t> quay </a:t>
            </a:r>
            <a:r>
              <a:rPr lang="en-US" b="1" dirty="0" err="1" smtClean="0">
                <a:solidFill>
                  <a:srgbClr val="002060"/>
                </a:solidFill>
              </a:rPr>
              <a:t>khác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>
                <a:solidFill>
                  <a:srgbClr val="00206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</a:rPr>
              <a:t>iên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Zalo</a:t>
            </a:r>
            <a:r>
              <a:rPr lang="en-US" b="1" dirty="0" smtClean="0">
                <a:solidFill>
                  <a:srgbClr val="002060"/>
                </a:solidFill>
              </a:rPr>
              <a:t> 0837939997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2608" t="11880" r="22608" b="11880"/>
          <a:stretch/>
        </p:blipFill>
        <p:spPr>
          <a:xfrm>
            <a:off x="646492" y="1011025"/>
            <a:ext cx="3555601" cy="3459791"/>
          </a:xfrm>
          <a:prstGeom prst="ellipse">
            <a:avLst/>
          </a:prstGeom>
        </p:spPr>
      </p:pic>
      <p:sp>
        <p:nvSpPr>
          <p:cNvPr id="16" name="Flowchart: Off-page Connector 15"/>
          <p:cNvSpPr/>
          <p:nvPr/>
        </p:nvSpPr>
        <p:spPr>
          <a:xfrm rot="16200000">
            <a:off x="280020" y="2367296"/>
            <a:ext cx="187211" cy="747250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5754" y="2540276"/>
            <a:ext cx="437076" cy="40128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9642"/>
          <a:stretch/>
        </p:blipFill>
        <p:spPr>
          <a:xfrm>
            <a:off x="4340164" y="1199535"/>
            <a:ext cx="3945742" cy="1015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-1" r="56998" b="66883"/>
          <a:stretch/>
        </p:blipFill>
        <p:spPr>
          <a:xfrm>
            <a:off x="1758071" y="1283783"/>
            <a:ext cx="2050561" cy="7681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57061" y="2830576"/>
            <a:ext cx="2883103" cy="649184"/>
            <a:chOff x="353511" y="775790"/>
            <a:chExt cx="2883103" cy="649184"/>
          </a:xfrm>
        </p:grpSpPr>
        <p:sp>
          <p:nvSpPr>
            <p:cNvPr id="19" name="Rectangle 18"/>
            <p:cNvSpPr/>
            <p:nvPr/>
          </p:nvSpPr>
          <p:spPr>
            <a:xfrm>
              <a:off x="353511" y="775790"/>
              <a:ext cx="2883103" cy="649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53511" y="775790"/>
              <a:ext cx="2883103" cy="64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FFFF00"/>
                  </a:solidFill>
                </a:rPr>
                <a:t>Vocabulary</a:t>
              </a:r>
              <a:endParaRPr lang="en-US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0261" y="2830576"/>
            <a:ext cx="2880287" cy="649184"/>
            <a:chOff x="3446711" y="775790"/>
            <a:chExt cx="2880287" cy="649184"/>
          </a:xfrm>
        </p:grpSpPr>
        <p:sp>
          <p:nvSpPr>
            <p:cNvPr id="17" name="Rectangle 16"/>
            <p:cNvSpPr/>
            <p:nvPr/>
          </p:nvSpPr>
          <p:spPr>
            <a:xfrm>
              <a:off x="3446711" y="775790"/>
              <a:ext cx="2880287" cy="649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3446711" y="775790"/>
              <a:ext cx="2880287" cy="64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FFFF00"/>
                  </a:solidFill>
                </a:rPr>
                <a:t>Pronunciation</a:t>
              </a:r>
              <a:endParaRPr lang="en-US" sz="2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88640" y="2860074"/>
            <a:ext cx="2883103" cy="649184"/>
            <a:chOff x="6588638" y="805288"/>
            <a:chExt cx="2883103" cy="649184"/>
          </a:xfrm>
        </p:grpSpPr>
        <p:sp>
          <p:nvSpPr>
            <p:cNvPr id="15" name="Rectangle 14"/>
            <p:cNvSpPr/>
            <p:nvPr/>
          </p:nvSpPr>
          <p:spPr>
            <a:xfrm>
              <a:off x="6588638" y="805288"/>
              <a:ext cx="2883103" cy="649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588638" y="805288"/>
              <a:ext cx="2883103" cy="64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FFFF00"/>
                  </a:solidFill>
                </a:rPr>
                <a:t>Grammar</a:t>
              </a:r>
              <a:endParaRPr lang="en-US" sz="2800" b="1" kern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2" name="Straight Arrow Connector 21"/>
          <p:cNvCxnSpPr>
            <a:stCxn id="9" idx="2"/>
            <a:endCxn id="20" idx="0"/>
          </p:cNvCxnSpPr>
          <p:nvPr/>
        </p:nvCxnSpPr>
        <p:spPr>
          <a:xfrm flipH="1">
            <a:off x="2898613" y="2215508"/>
            <a:ext cx="3414422" cy="615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8" idx="0"/>
          </p:cNvCxnSpPr>
          <p:nvPr/>
        </p:nvCxnSpPr>
        <p:spPr>
          <a:xfrm flipH="1">
            <a:off x="5990405" y="2215508"/>
            <a:ext cx="322630" cy="6150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6" idx="0"/>
          </p:cNvCxnSpPr>
          <p:nvPr/>
        </p:nvCxnSpPr>
        <p:spPr>
          <a:xfrm>
            <a:off x="6313035" y="2215508"/>
            <a:ext cx="2817157" cy="6445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495467" y="4270951"/>
            <a:ext cx="2986883" cy="2012853"/>
            <a:chOff x="2959" y="458373"/>
            <a:chExt cx="2986883" cy="11883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2959" y="492324"/>
              <a:ext cx="2986883" cy="1154368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2959" y="458373"/>
              <a:ext cx="2986883" cy="1154368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57061" y="4270950"/>
            <a:ext cx="2885921" cy="1955345"/>
            <a:chOff x="2959" y="492324"/>
            <a:chExt cx="2885921" cy="115436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959" y="492324"/>
              <a:ext cx="2885921" cy="1154368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2959" y="492324"/>
              <a:ext cx="2885921" cy="115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21612" y="4283916"/>
            <a:ext cx="3817556" cy="2068715"/>
            <a:chOff x="2958" y="492324"/>
            <a:chExt cx="3124116" cy="115436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2958" y="492324"/>
              <a:ext cx="3124115" cy="1154368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2958" y="536009"/>
              <a:ext cx="3124116" cy="9094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800" b="1" dirty="0" smtClean="0">
                <a:solidFill>
                  <a:srgbClr val="C00000"/>
                </a:solidFill>
              </a:endParaRPr>
            </a:p>
          </p:txBody>
        </p:sp>
      </p:grpSp>
      <p:cxnSp>
        <p:nvCxnSpPr>
          <p:cNvPr id="42" name="Straight Arrow Connector 41"/>
          <p:cNvCxnSpPr>
            <a:stCxn id="20" idx="2"/>
            <a:endCxn id="36" idx="0"/>
          </p:cNvCxnSpPr>
          <p:nvPr/>
        </p:nvCxnSpPr>
        <p:spPr>
          <a:xfrm>
            <a:off x="2898613" y="3479760"/>
            <a:ext cx="1409" cy="7911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3" idx="0"/>
          </p:cNvCxnSpPr>
          <p:nvPr/>
        </p:nvCxnSpPr>
        <p:spPr>
          <a:xfrm flipH="1">
            <a:off x="5988909" y="3479760"/>
            <a:ext cx="1496" cy="79119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38" idx="0"/>
          </p:cNvCxnSpPr>
          <p:nvPr/>
        </p:nvCxnSpPr>
        <p:spPr>
          <a:xfrm>
            <a:off x="9130192" y="3509258"/>
            <a:ext cx="500198" cy="7746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629204" y="4552770"/>
            <a:ext cx="2627001" cy="101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Communication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technology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15125" y="4434620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- Stress </a:t>
            </a:r>
            <a:r>
              <a:rPr lang="en-US" sz="2800" b="1" dirty="0">
                <a:solidFill>
                  <a:srgbClr val="C00000"/>
                </a:solidFill>
              </a:rPr>
              <a:t>words that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ending </a:t>
            </a:r>
            <a:r>
              <a:rPr lang="en-US" sz="2800" b="1" dirty="0">
                <a:solidFill>
                  <a:srgbClr val="C00000"/>
                </a:solidFill>
              </a:rPr>
              <a:t>in  </a:t>
            </a:r>
            <a:r>
              <a:rPr lang="en-US" sz="2800" b="1" i="1" dirty="0">
                <a:solidFill>
                  <a:srgbClr val="002060"/>
                </a:solidFill>
              </a:rPr>
              <a:t>-ese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and </a:t>
            </a:r>
            <a:r>
              <a:rPr lang="en-US" sz="2800" b="1" i="1" dirty="0">
                <a:solidFill>
                  <a:srgbClr val="002060"/>
                </a:solidFill>
              </a:rPr>
              <a:t>-</a:t>
            </a:r>
            <a:r>
              <a:rPr lang="en-US" sz="2800" b="1" i="1" dirty="0" err="1">
                <a:solidFill>
                  <a:srgbClr val="002060"/>
                </a:solidFill>
              </a:rPr>
              <a:t>ee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02387" y="4552770"/>
            <a:ext cx="3624575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- Prepositions </a:t>
            </a:r>
            <a:r>
              <a:rPr lang="en-US" sz="2800" b="1" dirty="0">
                <a:solidFill>
                  <a:srgbClr val="C00000"/>
                </a:solidFill>
              </a:rPr>
              <a:t>of place </a:t>
            </a:r>
            <a:r>
              <a:rPr lang="en-US" sz="2800" b="1" dirty="0" smtClean="0">
                <a:solidFill>
                  <a:srgbClr val="C00000"/>
                </a:solidFill>
              </a:rPr>
              <a:t>and </a:t>
            </a:r>
            <a:r>
              <a:rPr lang="en-US" sz="2800" b="1" dirty="0">
                <a:solidFill>
                  <a:srgbClr val="C00000"/>
                </a:solidFill>
              </a:rPr>
              <a:t>time </a:t>
            </a:r>
            <a:endParaRPr lang="en-US" sz="2800" dirty="0">
              <a:solidFill>
                <a:srgbClr val="C00000"/>
              </a:solidFill>
            </a:endParaRP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- </a:t>
            </a:r>
            <a:r>
              <a:rPr lang="en-US" sz="2800" b="1" dirty="0" smtClean="0">
                <a:solidFill>
                  <a:srgbClr val="C00000"/>
                </a:solidFill>
              </a:rPr>
              <a:t>Possessive </a:t>
            </a:r>
            <a:r>
              <a:rPr lang="en-US" sz="2800" b="1" dirty="0">
                <a:solidFill>
                  <a:srgbClr val="C00000"/>
                </a:solidFill>
              </a:rPr>
              <a:t>pronouns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9006" y="65178"/>
            <a:ext cx="29803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361332" y="147807"/>
            <a:ext cx="64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we have learnt in this unit:</a:t>
            </a:r>
          </a:p>
        </p:txBody>
      </p:sp>
    </p:spTree>
    <p:extLst>
      <p:ext uri="{BB962C8B-B14F-4D97-AF65-F5344CB8AC3E}">
        <p14:creationId xmlns:p14="http://schemas.microsoft.com/office/powerpoint/2010/main" val="6792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4048" y="1409108"/>
            <a:ext cx="5687104" cy="770007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36" y="1214335"/>
            <a:ext cx="1186998" cy="11279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93950" y="1573862"/>
            <a:ext cx="50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7: LOOKING </a:t>
            </a:r>
            <a:r>
              <a:rPr lang="en-US" sz="2400" b="1" dirty="0" smtClean="0">
                <a:solidFill>
                  <a:srgbClr val="002060"/>
                </a:solidFill>
              </a:rPr>
              <a:t>BACK &amp; PROJECT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0" y="2480950"/>
            <a:ext cx="6606905" cy="37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7389" y="773850"/>
            <a:ext cx="92299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option to complete each sentence below.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04784" y="7547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569" y="652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163" y="154109"/>
            <a:ext cx="35244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57570" y="1363781"/>
            <a:ext cx="113913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7030A0"/>
                </a:solidFill>
                <a:effectLst/>
              </a:rPr>
              <a:t>1. </a:t>
            </a:r>
            <a:r>
              <a:rPr lang="en-US" sz="3200" dirty="0" smtClean="0">
                <a:effectLst/>
              </a:rPr>
              <a:t>My </a:t>
            </a:r>
            <a:r>
              <a:rPr lang="en-US" sz="3200" dirty="0">
                <a:effectLst/>
              </a:rPr>
              <a:t>classmates connect with each other on a(n)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social network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emoji</a:t>
            </a:r>
            <a:r>
              <a:rPr lang="en-US" sz="3200" dirty="0">
                <a:effectLst/>
              </a:rPr>
              <a:t> called Friends-connect. </a:t>
            </a:r>
            <a:endParaRPr lang="en-US" sz="3200" dirty="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 smtClean="0">
              <a:effectLst/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2. </a:t>
            </a:r>
            <a:r>
              <a:rPr lang="en-US" sz="3200" dirty="0" smtClean="0">
                <a:solidFill>
                  <a:schemeClr val="accent2"/>
                </a:solidFill>
                <a:effectLst/>
              </a:rPr>
              <a:t>Holography</a:t>
            </a:r>
            <a:r>
              <a:rPr lang="en-US" sz="3200" dirty="0" smtClean="0">
                <a:effectLst/>
              </a:rPr>
              <a:t> / </a:t>
            </a:r>
            <a:r>
              <a:rPr lang="en-US" sz="3200" dirty="0" smtClean="0">
                <a:solidFill>
                  <a:schemeClr val="accent2"/>
                </a:solidFill>
                <a:effectLst/>
              </a:rPr>
              <a:t>Telepathy</a:t>
            </a:r>
            <a:r>
              <a:rPr lang="en-US" sz="3200" dirty="0" smtClean="0">
                <a:effectLst/>
              </a:rPr>
              <a:t> helps people communicate by thoughts.</a:t>
            </a:r>
          </a:p>
          <a:p>
            <a:pPr>
              <a:buClr>
                <a:srgbClr val="C00000"/>
              </a:buClr>
            </a:pPr>
            <a:endParaRPr lang="en-US" sz="1200" b="1" dirty="0" smtClean="0">
              <a:solidFill>
                <a:schemeClr val="accent2"/>
              </a:solidFill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7030A0"/>
                </a:solidFill>
                <a:effectLst/>
              </a:rPr>
              <a:t>3. </a:t>
            </a:r>
            <a:r>
              <a:rPr lang="en-US" sz="3200" dirty="0" smtClean="0">
                <a:effectLst/>
              </a:rPr>
              <a:t>Sending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voice messages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text messages </a:t>
            </a:r>
            <a:r>
              <a:rPr lang="en-US" sz="3200" dirty="0">
                <a:effectLst/>
              </a:rPr>
              <a:t>is convenient because you don’t have to type. </a:t>
            </a:r>
            <a:endParaRPr lang="en-US" sz="3200" dirty="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7030A0"/>
                </a:solidFill>
                <a:effectLst/>
              </a:rPr>
              <a:t>4. </a:t>
            </a:r>
            <a:r>
              <a:rPr lang="en-US" sz="3200" dirty="0" smtClean="0">
                <a:effectLst/>
              </a:rPr>
              <a:t>In </a:t>
            </a:r>
            <a:r>
              <a:rPr lang="en-US" sz="3200" dirty="0">
                <a:effectLst/>
              </a:rPr>
              <a:t>the future, everyone can carry a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human translator </a:t>
            </a:r>
            <a:r>
              <a:rPr lang="en-US" sz="3200" dirty="0">
                <a:effectLst/>
              </a:rPr>
              <a:t>/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solidFill>
                  <a:schemeClr val="accent2"/>
                </a:solidFill>
                <a:effectLst/>
              </a:rPr>
              <a:t>translation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machine</a:t>
            </a:r>
            <a:r>
              <a:rPr lang="en-US" sz="3200" dirty="0">
                <a:effectLst/>
              </a:rPr>
              <a:t> with them whenever they go abroad. </a:t>
            </a:r>
            <a:endParaRPr lang="en-US" sz="3200" dirty="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7030A0"/>
                </a:solidFill>
                <a:effectLst/>
              </a:rPr>
              <a:t>5.</a:t>
            </a:r>
            <a:r>
              <a:rPr lang="en-US" sz="32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3200" dirty="0" smtClean="0">
                <a:effectLst/>
              </a:rPr>
              <a:t>If </a:t>
            </a:r>
            <a:r>
              <a:rPr lang="en-US" sz="3200" dirty="0">
                <a:effectLst/>
              </a:rPr>
              <a:t>you have a high-speed Internet connection,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making a group call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meeting face to face </a:t>
            </a:r>
            <a:r>
              <a:rPr lang="en-US" sz="3200" dirty="0">
                <a:effectLst/>
              </a:rPr>
              <a:t>is a piece of cake. </a:t>
            </a:r>
          </a:p>
        </p:txBody>
      </p:sp>
      <p:sp>
        <p:nvSpPr>
          <p:cNvPr id="2" name="Oval 1"/>
          <p:cNvSpPr/>
          <p:nvPr/>
        </p:nvSpPr>
        <p:spPr>
          <a:xfrm>
            <a:off x="8736433" y="1360037"/>
            <a:ext cx="2558562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21434" y="2529732"/>
            <a:ext cx="1820007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82881" y="3198351"/>
            <a:ext cx="2708030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13403" y="4833721"/>
            <a:ext cx="3604845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388234" y="5519521"/>
            <a:ext cx="3460678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4860" y="3903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252" y="37545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gap with a word from the box to complete the passage.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646" y="2877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94708" y="1732041"/>
            <a:ext cx="1155108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</a:rPr>
              <a:t>In 30 years, social robots will become popular. This kind of robot is special because it can perform many human tasks. For example, it can send a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message to its owner to remind them of dinner time. Some social robots may even have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network accounts and interact with other users in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time. For these robots, (4) </a:t>
            </a:r>
            <a:r>
              <a:rPr lang="en-US" sz="3200" dirty="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barriers are not a problem, so they can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(</a:t>
            </a:r>
            <a:r>
              <a:rPr lang="en-US" sz="3200" dirty="0">
                <a:effectLst/>
              </a:rPr>
              <a:t>5) </a:t>
            </a:r>
            <a:r>
              <a:rPr lang="en-US" sz="3200" dirty="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reply to comments or messages in any language. It might be frightening because we won’t know whether we are chatting with a human or a robot online!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1036849" y="954711"/>
            <a:ext cx="10451648" cy="63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</a:rPr>
              <a:t>text 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effectLst/>
              </a:rPr>
              <a:t>	instantly 		language </a:t>
            </a:r>
            <a:r>
              <a:rPr lang="en-US" sz="2800" b="1" dirty="0">
                <a:solidFill>
                  <a:srgbClr val="7030A0"/>
                </a:solidFill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effectLst/>
              </a:rPr>
              <a:t>real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	 </a:t>
            </a:r>
            <a:r>
              <a:rPr lang="en-US" sz="2800" b="1" dirty="0" smtClean="0">
                <a:solidFill>
                  <a:srgbClr val="7030A0"/>
                </a:solidFill>
                <a:effectLst/>
              </a:rPr>
              <a:t>	social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2720763" y="267732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8651915" y="3156729"/>
            <a:ext cx="15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7749334" y="370181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real</a:t>
            </a:r>
            <a:endParaRPr lang="en-VN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2101105" y="4174450"/>
            <a:ext cx="18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765642" y="4637483"/>
            <a:ext cx="20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2736" y="812404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Complete the sentences with the prepositions from the box.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Tick </a:t>
            </a:r>
            <a:r>
              <a:rPr lang="en-US" sz="2800" b="1" dirty="0" smtClean="0">
                <a:effectLst/>
              </a:rPr>
              <a:t>the </a:t>
            </a:r>
            <a:r>
              <a:rPr lang="en-US" sz="2800" b="1" dirty="0">
                <a:effectLst/>
              </a:rPr>
              <a:t>sentences which have prepositions of time.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97345" y="101310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30" y="9104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616" y="102747"/>
            <a:ext cx="2934560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195311" y="2385999"/>
            <a:ext cx="1050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1. </a:t>
            </a:r>
            <a:r>
              <a:rPr lang="en-US" sz="3000" smtClean="0">
                <a:effectLst/>
              </a:rPr>
              <a:t>I </a:t>
            </a:r>
            <a:r>
              <a:rPr lang="en-US" sz="3000" dirty="0">
                <a:effectLst/>
              </a:rPr>
              <a:t>talk to my mum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the phone every weekend. </a:t>
            </a: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2. </a:t>
            </a:r>
            <a:r>
              <a:rPr lang="en-US" sz="3000" smtClean="0">
                <a:effectLst/>
              </a:rPr>
              <a:t>Maria </a:t>
            </a:r>
            <a:r>
              <a:rPr lang="en-US" sz="3000" dirty="0">
                <a:effectLst/>
              </a:rPr>
              <a:t>texted me that she would be home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10 minutes.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3000" smtClean="0">
                <a:effectLst/>
              </a:rPr>
              <a:t>Phong </a:t>
            </a:r>
            <a:r>
              <a:rPr lang="en-US" sz="3000" dirty="0">
                <a:effectLst/>
              </a:rPr>
              <a:t>waited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an hour. Then he called Ann and said that he had to leave.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4. </a:t>
            </a:r>
            <a:r>
              <a:rPr lang="en-US" sz="3000" smtClean="0">
                <a:effectLst/>
              </a:rPr>
              <a:t>Where’s </a:t>
            </a:r>
            <a:r>
              <a:rPr lang="en-US" sz="3000" dirty="0" err="1">
                <a:effectLst/>
              </a:rPr>
              <a:t>Ms</a:t>
            </a:r>
            <a:r>
              <a:rPr lang="en-US" sz="3000" dirty="0">
                <a:effectLst/>
              </a:rPr>
              <a:t> Lan? – She’s in </a:t>
            </a:r>
            <a:r>
              <a:rPr lang="en-US" sz="3000">
                <a:effectLst/>
              </a:rPr>
              <a:t>the </a:t>
            </a:r>
            <a:r>
              <a:rPr lang="en-US" sz="30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000" dirty="0">
                <a:effectLst/>
              </a:rPr>
              <a:t>room. She’s having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a video conference.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5. </a:t>
            </a:r>
            <a:r>
              <a:rPr lang="en-US" sz="3000" smtClean="0">
                <a:effectLst/>
              </a:rPr>
              <a:t>Telepathy </a:t>
            </a:r>
            <a:r>
              <a:rPr lang="en-US" sz="3000" dirty="0">
                <a:effectLst/>
              </a:rPr>
              <a:t>might be the most popular way to communicate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2050. </a:t>
            </a:r>
            <a:endParaRPr lang="en-US" sz="3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2406865" y="1798812"/>
            <a:ext cx="6079792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ChronicaPro"/>
              </a:rPr>
              <a:t>in 	on 	for 	by 	opposite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50065" y="244824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47694" y="293870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47694" y="341609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48873" y="4352631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47694" y="519357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3540118" y="2400769"/>
            <a:ext cx="638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7371013" y="2860200"/>
            <a:ext cx="700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3013085" y="3322305"/>
            <a:ext cx="77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5446761" y="4194633"/>
            <a:ext cx="15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648648" y="5589574"/>
            <a:ext cx="72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94" y="2793122"/>
            <a:ext cx="531155" cy="531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92" y="3269405"/>
            <a:ext cx="531155" cy="5311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92" y="5035124"/>
            <a:ext cx="531155" cy="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3260" y="30311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Which of the underlined parts in each question is </a:t>
            </a:r>
            <a:r>
              <a:rPr lang="en-US" sz="2800" b="1" dirty="0" smtClean="0">
                <a:effectLst/>
              </a:rPr>
              <a:t>incorrect? Find </a:t>
            </a:r>
            <a:r>
              <a:rPr lang="en-US" sz="2800" b="1" dirty="0">
                <a:effectLst/>
              </a:rPr>
              <a:t>and correct it.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68640" y="2944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317" y="1917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435326" y="1155974"/>
            <a:ext cx="11756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2800" u="sng" dirty="0">
                <a:effectLst/>
              </a:rPr>
              <a:t>A</a:t>
            </a:r>
            <a:r>
              <a:rPr lang="en-US" sz="2800" dirty="0">
                <a:effectLst/>
              </a:rPr>
              <a:t> friend of </a:t>
            </a:r>
            <a:r>
              <a:rPr lang="en-US" sz="2800" u="sng" dirty="0">
                <a:effectLst/>
              </a:rPr>
              <a:t>my</a:t>
            </a:r>
            <a:r>
              <a:rPr lang="en-US" sz="2800" dirty="0">
                <a:effectLst/>
              </a:rPr>
              <a:t> cannot connect her phone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the Internet. </a:t>
            </a:r>
            <a:endParaRPr lang="en-US" sz="2800" dirty="0"/>
          </a:p>
          <a:p>
            <a:r>
              <a:rPr lang="en-US" sz="2800" dirty="0"/>
              <a:t>     A	       </a:t>
            </a:r>
            <a:r>
              <a:rPr lang="en-US" sz="2800" dirty="0" smtClean="0"/>
              <a:t>       </a:t>
            </a:r>
            <a:r>
              <a:rPr lang="en-US" sz="2800" dirty="0"/>
              <a:t>B				</a:t>
            </a:r>
            <a:r>
              <a:rPr lang="en-US" sz="2800" dirty="0" smtClean="0"/>
              <a:t>           C</a:t>
            </a:r>
          </a:p>
          <a:p>
            <a:endParaRPr lang="en-US" sz="1000" dirty="0"/>
          </a:p>
          <a:p>
            <a:r>
              <a:rPr lang="en-US" sz="2800" b="1" dirty="0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2800" dirty="0">
                <a:effectLst/>
              </a:rPr>
              <a:t>Trang and Linda will be </a:t>
            </a:r>
            <a:r>
              <a:rPr lang="en-US" sz="2800" u="sng" dirty="0">
                <a:effectLst/>
              </a:rPr>
              <a:t>at</a:t>
            </a:r>
            <a:r>
              <a:rPr lang="en-US" sz="2800" dirty="0">
                <a:effectLst/>
              </a:rPr>
              <a:t> television </a:t>
            </a:r>
            <a:r>
              <a:rPr lang="en-US" sz="2800" u="sng" dirty="0">
                <a:effectLst/>
              </a:rPr>
              <a:t>this</a:t>
            </a:r>
            <a:r>
              <a:rPr lang="en-US" sz="2800" dirty="0">
                <a:effectLst/>
              </a:rPr>
              <a:t> evening to talk </a:t>
            </a:r>
            <a:r>
              <a:rPr lang="en-US" sz="2800" u="sng" dirty="0">
                <a:effectLst/>
              </a:rPr>
              <a:t>about</a:t>
            </a:r>
            <a:r>
              <a:rPr lang="en-US" sz="2800" dirty="0">
                <a:effectLst/>
              </a:rPr>
              <a:t> future 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communication.        	  </a:t>
            </a:r>
            <a:r>
              <a:rPr lang="en-US" sz="2800" dirty="0" smtClean="0"/>
              <a:t>A	              B		                C</a:t>
            </a:r>
            <a:br>
              <a:rPr lang="en-US" sz="2800" dirty="0" smtClean="0"/>
            </a:br>
            <a:endParaRPr lang="en-US" sz="1000" dirty="0" smtClean="0"/>
          </a:p>
          <a:p>
            <a:r>
              <a:rPr lang="en-US" sz="2800" b="1" dirty="0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2800" dirty="0" smtClean="0">
                <a:effectLst/>
              </a:rPr>
              <a:t>Three of </a:t>
            </a:r>
            <a:r>
              <a:rPr lang="en-US" sz="2800" u="sng" dirty="0" smtClean="0">
                <a:effectLst/>
              </a:rPr>
              <a:t>ours</a:t>
            </a:r>
            <a:r>
              <a:rPr lang="en-US" sz="2800" dirty="0" smtClean="0">
                <a:effectLst/>
              </a:rPr>
              <a:t> cousins </a:t>
            </a:r>
            <a:r>
              <a:rPr lang="en-US" sz="2800" u="sng" dirty="0" smtClean="0">
                <a:effectLst/>
              </a:rPr>
              <a:t>are</a:t>
            </a:r>
            <a:r>
              <a:rPr lang="en-US" sz="2800" dirty="0" smtClean="0">
                <a:effectLst/>
              </a:rPr>
              <a:t> studying </a:t>
            </a:r>
            <a:r>
              <a:rPr lang="en-US" sz="2800" u="sng" dirty="0" smtClean="0">
                <a:effectLst/>
              </a:rPr>
              <a:t>in</a:t>
            </a:r>
            <a:r>
              <a:rPr lang="en-US" sz="2800" dirty="0" smtClean="0">
                <a:effectLst/>
              </a:rPr>
              <a:t> the same class. </a:t>
            </a:r>
          </a:p>
          <a:p>
            <a:r>
              <a:rPr lang="en-US" sz="2800" dirty="0"/>
              <a:t>	     </a:t>
            </a:r>
            <a:r>
              <a:rPr lang="en-US" sz="2800" dirty="0" smtClean="0"/>
              <a:t> 	A</a:t>
            </a:r>
            <a:r>
              <a:rPr lang="en-US" sz="2800" dirty="0"/>
              <a:t>	         </a:t>
            </a:r>
            <a:r>
              <a:rPr lang="en-US" sz="2800" dirty="0" smtClean="0"/>
              <a:t>  </a:t>
            </a:r>
            <a:r>
              <a:rPr lang="en-US" sz="2800" dirty="0"/>
              <a:t>B	</a:t>
            </a:r>
            <a:r>
              <a:rPr lang="en-US" sz="2800" dirty="0" smtClean="0"/>
              <a:t>          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>
                <a:effectLst/>
              </a:rPr>
              <a:t>I’m putting </a:t>
            </a:r>
            <a:r>
              <a:rPr lang="en-US" sz="2800" u="sng" dirty="0">
                <a:effectLst/>
              </a:rPr>
              <a:t>aside</a:t>
            </a:r>
            <a:r>
              <a:rPr lang="en-US" sz="2800" dirty="0">
                <a:effectLst/>
              </a:rPr>
              <a:t> some money </a:t>
            </a:r>
            <a:r>
              <a:rPr lang="en-US" sz="2800" u="sng" dirty="0">
                <a:effectLst/>
              </a:rPr>
              <a:t>because</a:t>
            </a:r>
            <a:r>
              <a:rPr lang="en-US" sz="2800" dirty="0">
                <a:effectLst/>
              </a:rPr>
              <a:t> I want to buy a new car </a:t>
            </a:r>
            <a:r>
              <a:rPr lang="en-US" sz="2800" u="sng" dirty="0">
                <a:effectLst/>
              </a:rPr>
              <a:t>on</a:t>
            </a:r>
            <a:r>
              <a:rPr lang="en-US" sz="2800" dirty="0">
                <a:effectLst/>
              </a:rPr>
              <a:t> two years.</a:t>
            </a:r>
          </a:p>
          <a:p>
            <a:r>
              <a:rPr lang="en-US" sz="2800" dirty="0">
                <a:effectLst/>
              </a:rPr>
              <a:t> 		</a:t>
            </a:r>
            <a:r>
              <a:rPr lang="en-US" sz="2800" dirty="0" smtClean="0">
                <a:effectLst/>
              </a:rPr>
              <a:t>     A</a:t>
            </a:r>
            <a:r>
              <a:rPr lang="en-US" sz="2800" dirty="0">
                <a:effectLst/>
              </a:rPr>
              <a:t>		</a:t>
            </a:r>
            <a:r>
              <a:rPr lang="en-US" sz="2800" dirty="0" smtClean="0">
                <a:effectLst/>
              </a:rPr>
              <a:t>                     </a:t>
            </a:r>
            <a:r>
              <a:rPr lang="en-US" sz="2800" dirty="0">
                <a:effectLst/>
              </a:rPr>
              <a:t>B		</a:t>
            </a:r>
            <a:r>
              <a:rPr lang="en-US" sz="2800" dirty="0"/>
              <a:t>	      </a:t>
            </a:r>
            <a:r>
              <a:rPr lang="en-US" sz="2800" dirty="0" smtClean="0"/>
              <a:t>           </a:t>
            </a:r>
            <a:r>
              <a:rPr lang="en-US" sz="2800" dirty="0" smtClean="0">
                <a:effectLst/>
              </a:rPr>
              <a:t>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Please send the homework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your teacher </a:t>
            </a:r>
            <a:r>
              <a:rPr lang="en-US" sz="2800" u="sng" dirty="0">
                <a:effectLst/>
              </a:rPr>
              <a:t>via</a:t>
            </a:r>
            <a:r>
              <a:rPr lang="en-US" sz="2800" dirty="0">
                <a:effectLst/>
              </a:rPr>
              <a:t> email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Thursday.</a:t>
            </a:r>
          </a:p>
          <a:p>
            <a:r>
              <a:rPr lang="en-US" sz="2800" dirty="0"/>
              <a:t>			      </a:t>
            </a:r>
            <a:r>
              <a:rPr lang="en-US" sz="2800" dirty="0" smtClean="0"/>
              <a:t> 	         A</a:t>
            </a:r>
            <a:r>
              <a:rPr lang="en-US" sz="2800" dirty="0"/>
              <a:t>		    </a:t>
            </a:r>
            <a:r>
              <a:rPr lang="en-US" sz="2800" dirty="0" smtClean="0"/>
              <a:t>B</a:t>
            </a:r>
            <a:r>
              <a:rPr lang="en-US" sz="2800" dirty="0"/>
              <a:t>	  </a:t>
            </a:r>
            <a:r>
              <a:rPr lang="en-US" sz="2800" dirty="0" smtClean="0"/>
              <a:t>       </a:t>
            </a:r>
            <a:r>
              <a:rPr lang="en-US" sz="2800" dirty="0"/>
              <a:t>C</a:t>
            </a:r>
            <a:endParaRPr lang="en-US" sz="2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3416370" y="1651721"/>
            <a:ext cx="107871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5191800" y="2619121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3197077" y="3654165"/>
            <a:ext cx="836733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11090020" y="4656489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468135" y="5635621"/>
            <a:ext cx="115090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by/on</a:t>
            </a:r>
          </a:p>
        </p:txBody>
      </p:sp>
      <p:sp>
        <p:nvSpPr>
          <p:cNvPr id="6" name="Oval 5"/>
          <p:cNvSpPr/>
          <p:nvPr/>
        </p:nvSpPr>
        <p:spPr>
          <a:xfrm>
            <a:off x="2444438" y="1651721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29276" y="2648297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42214" y="3668754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0049783" y="4671078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84752" y="5667772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>
            <a:off x="2919823" y="1874351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95253" y="2859312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00530" y="3879769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575340" y="4882093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971588" y="5861225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  <p:bldP spid="15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2568" y="115050"/>
            <a:ext cx="293984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75"/>
          <a:stretch/>
        </p:blipFill>
        <p:spPr>
          <a:xfrm>
            <a:off x="556383" y="847739"/>
            <a:ext cx="10839450" cy="1137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160" y="2071271"/>
            <a:ext cx="12040840" cy="4122327"/>
            <a:chOff x="66705" y="2269681"/>
            <a:chExt cx="12040840" cy="4122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566" y="2269681"/>
              <a:ext cx="4519979" cy="4122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429" t="6255" r="4102"/>
            <a:stretch/>
          </p:blipFill>
          <p:spPr>
            <a:xfrm>
              <a:off x="66705" y="2661402"/>
              <a:ext cx="8128527" cy="3730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" y="2575044"/>
              <a:ext cx="2825964" cy="83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4057</TotalTime>
  <Words>546</Words>
  <Application>Microsoft Office PowerPoint</Application>
  <PresentationFormat>Widescreen</PresentationFormat>
  <Paragraphs>103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Algerian</vt:lpstr>
      <vt:lpstr>Arial</vt:lpstr>
      <vt:lpstr>Berlin Sans FB</vt:lpstr>
      <vt:lpstr>Calibri</vt:lpstr>
      <vt:lpstr>Calibri Light</vt:lpstr>
      <vt:lpstr>ChronicaPro</vt:lpstr>
      <vt:lpstr>inherit</vt:lpstr>
      <vt:lpstr>Myriad Pro</vt:lpstr>
      <vt:lpstr>Open Sans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233</cp:revision>
  <dcterms:created xsi:type="dcterms:W3CDTF">2020-12-09T02:04:09Z</dcterms:created>
  <dcterms:modified xsi:type="dcterms:W3CDTF">2024-03-12T14:46:08Z</dcterms:modified>
</cp:coreProperties>
</file>