
<file path=[Content_Types].xml><?xml version="1.0" encoding="utf-8"?>
<Types xmlns="http://schemas.openxmlformats.org/package/2006/content-types">
  <Default Extension="png" ContentType="image/png"/>
  <Default Extension="mp3" ContentType="audio/mpeg"/>
  <Default Extension="bin" ContentType="application/vnd.openxmlformats-officedocument.oleObject"/>
  <Default Extension="jpeg" ContentType="image/jpeg"/>
  <Default Extension="rels" ContentType="application/vnd.openxmlformats-package.relationships+xml"/>
  <Default Extension="xml" ContentType="application/xml"/>
  <Default Extension="wav" ContentType="audio/wav"/>
  <Default Extension="wdp" ContentType="image/vnd.ms-photo"/>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5"/>
  </p:notesMasterIdLst>
  <p:sldIdLst>
    <p:sldId id="354" r:id="rId2"/>
    <p:sldId id="256" r:id="rId3"/>
    <p:sldId id="279" r:id="rId4"/>
    <p:sldId id="355" r:id="rId5"/>
    <p:sldId id="316" r:id="rId6"/>
    <p:sldId id="347" r:id="rId7"/>
    <p:sldId id="349" r:id="rId8"/>
    <p:sldId id="348" r:id="rId9"/>
    <p:sldId id="283" r:id="rId10"/>
    <p:sldId id="356" r:id="rId11"/>
    <p:sldId id="350" r:id="rId12"/>
    <p:sldId id="357" r:id="rId13"/>
    <p:sldId id="351" r:id="rId14"/>
    <p:sldId id="352" r:id="rId15"/>
    <p:sldId id="327" r:id="rId16"/>
    <p:sldId id="363" r:id="rId17"/>
    <p:sldId id="325" r:id="rId18"/>
    <p:sldId id="313" r:id="rId19"/>
    <p:sldId id="358" r:id="rId20"/>
    <p:sldId id="361" r:id="rId21"/>
    <p:sldId id="314" r:id="rId22"/>
    <p:sldId id="359" r:id="rId23"/>
    <p:sldId id="36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192A9"/>
    <a:srgbClr val="E0702A"/>
    <a:srgbClr val="D8E5E5"/>
    <a:srgbClr val="FBCDCD"/>
    <a:srgbClr val="F3F6F6"/>
    <a:srgbClr val="3B87CD"/>
    <a:srgbClr val="EF4B66"/>
    <a:srgbClr val="F7A5A5"/>
    <a:srgbClr val="F37D91"/>
    <a:srgbClr val="F266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23" autoAdjust="0"/>
    <p:restoredTop sz="94650"/>
  </p:normalViewPr>
  <p:slideViewPr>
    <p:cSldViewPr snapToGrid="0" showGuides="1">
      <p:cViewPr varScale="1">
        <p:scale>
          <a:sx n="65" d="100"/>
          <a:sy n="65" d="100"/>
        </p:scale>
        <p:origin x="668" y="4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4.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280945-BB74-47ED-919A-9C361166EB61}" type="datetimeFigureOut">
              <a:rPr lang="en-US" smtClean="0"/>
              <a:t>3/12/2024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62FB90-C021-40C3-ACC1-60A35BBA1602}" type="slidenum">
              <a:rPr lang="en-US" smtClean="0"/>
              <a:t>‹#›</a:t>
            </a:fld>
            <a:endParaRPr lang="en-US"/>
          </a:p>
        </p:txBody>
      </p:sp>
    </p:spTree>
    <p:extLst>
      <p:ext uri="{BB962C8B-B14F-4D97-AF65-F5344CB8AC3E}">
        <p14:creationId xmlns:p14="http://schemas.microsoft.com/office/powerpoint/2010/main" val="894854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3</a:t>
            </a:fld>
            <a:endParaRPr lang="en-US"/>
          </a:p>
        </p:txBody>
      </p:sp>
    </p:spTree>
    <p:extLst>
      <p:ext uri="{BB962C8B-B14F-4D97-AF65-F5344CB8AC3E}">
        <p14:creationId xmlns:p14="http://schemas.microsoft.com/office/powerpoint/2010/main" val="686223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13</a:t>
            </a:fld>
            <a:endParaRPr lang="en-US"/>
          </a:p>
        </p:txBody>
      </p:sp>
    </p:spTree>
    <p:extLst>
      <p:ext uri="{BB962C8B-B14F-4D97-AF65-F5344CB8AC3E}">
        <p14:creationId xmlns:p14="http://schemas.microsoft.com/office/powerpoint/2010/main" val="30751807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14</a:t>
            </a:fld>
            <a:endParaRPr lang="en-US"/>
          </a:p>
        </p:txBody>
      </p:sp>
    </p:spTree>
    <p:extLst>
      <p:ext uri="{BB962C8B-B14F-4D97-AF65-F5344CB8AC3E}">
        <p14:creationId xmlns:p14="http://schemas.microsoft.com/office/powerpoint/2010/main" val="39957586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15</a:t>
            </a:fld>
            <a:endParaRPr lang="en-US"/>
          </a:p>
        </p:txBody>
      </p:sp>
    </p:spTree>
    <p:extLst>
      <p:ext uri="{BB962C8B-B14F-4D97-AF65-F5344CB8AC3E}">
        <p14:creationId xmlns:p14="http://schemas.microsoft.com/office/powerpoint/2010/main" val="28114980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17</a:t>
            </a:fld>
            <a:endParaRPr lang="en-US"/>
          </a:p>
        </p:txBody>
      </p:sp>
    </p:spTree>
    <p:extLst>
      <p:ext uri="{BB962C8B-B14F-4D97-AF65-F5344CB8AC3E}">
        <p14:creationId xmlns:p14="http://schemas.microsoft.com/office/powerpoint/2010/main" val="23099951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18</a:t>
            </a:fld>
            <a:endParaRPr lang="en-US"/>
          </a:p>
        </p:txBody>
      </p:sp>
    </p:spTree>
    <p:extLst>
      <p:ext uri="{BB962C8B-B14F-4D97-AF65-F5344CB8AC3E}">
        <p14:creationId xmlns:p14="http://schemas.microsoft.com/office/powerpoint/2010/main" val="5726823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21</a:t>
            </a:fld>
            <a:endParaRPr lang="en-US"/>
          </a:p>
        </p:txBody>
      </p:sp>
    </p:spTree>
    <p:extLst>
      <p:ext uri="{BB962C8B-B14F-4D97-AF65-F5344CB8AC3E}">
        <p14:creationId xmlns:p14="http://schemas.microsoft.com/office/powerpoint/2010/main" val="31574942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22</a:t>
            </a:fld>
            <a:endParaRPr lang="en-US"/>
          </a:p>
        </p:txBody>
      </p:sp>
    </p:spTree>
    <p:extLst>
      <p:ext uri="{BB962C8B-B14F-4D97-AF65-F5344CB8AC3E}">
        <p14:creationId xmlns:p14="http://schemas.microsoft.com/office/powerpoint/2010/main" val="41375736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5</a:t>
            </a:fld>
            <a:endParaRPr lang="en-US"/>
          </a:p>
        </p:txBody>
      </p:sp>
    </p:spTree>
    <p:extLst>
      <p:ext uri="{BB962C8B-B14F-4D97-AF65-F5344CB8AC3E}">
        <p14:creationId xmlns:p14="http://schemas.microsoft.com/office/powerpoint/2010/main" val="6901148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6</a:t>
            </a:fld>
            <a:endParaRPr lang="en-US"/>
          </a:p>
        </p:txBody>
      </p:sp>
    </p:spTree>
    <p:extLst>
      <p:ext uri="{BB962C8B-B14F-4D97-AF65-F5344CB8AC3E}">
        <p14:creationId xmlns:p14="http://schemas.microsoft.com/office/powerpoint/2010/main" val="19401083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7</a:t>
            </a:fld>
            <a:endParaRPr lang="en-US"/>
          </a:p>
        </p:txBody>
      </p:sp>
    </p:spTree>
    <p:extLst>
      <p:ext uri="{BB962C8B-B14F-4D97-AF65-F5344CB8AC3E}">
        <p14:creationId xmlns:p14="http://schemas.microsoft.com/office/powerpoint/2010/main" val="35922225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8</a:t>
            </a:fld>
            <a:endParaRPr lang="en-US"/>
          </a:p>
        </p:txBody>
      </p:sp>
    </p:spTree>
    <p:extLst>
      <p:ext uri="{BB962C8B-B14F-4D97-AF65-F5344CB8AC3E}">
        <p14:creationId xmlns:p14="http://schemas.microsoft.com/office/powerpoint/2010/main" val="12466226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9</a:t>
            </a:fld>
            <a:endParaRPr lang="en-US"/>
          </a:p>
        </p:txBody>
      </p:sp>
    </p:spTree>
    <p:extLst>
      <p:ext uri="{BB962C8B-B14F-4D97-AF65-F5344CB8AC3E}">
        <p14:creationId xmlns:p14="http://schemas.microsoft.com/office/powerpoint/2010/main" val="9052258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10</a:t>
            </a:fld>
            <a:endParaRPr lang="en-US"/>
          </a:p>
        </p:txBody>
      </p:sp>
    </p:spTree>
    <p:extLst>
      <p:ext uri="{BB962C8B-B14F-4D97-AF65-F5344CB8AC3E}">
        <p14:creationId xmlns:p14="http://schemas.microsoft.com/office/powerpoint/2010/main" val="29392520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11</a:t>
            </a:fld>
            <a:endParaRPr lang="en-US"/>
          </a:p>
        </p:txBody>
      </p:sp>
    </p:spTree>
    <p:extLst>
      <p:ext uri="{BB962C8B-B14F-4D97-AF65-F5344CB8AC3E}">
        <p14:creationId xmlns:p14="http://schemas.microsoft.com/office/powerpoint/2010/main" val="12563642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62FB90-C021-40C3-ACC1-60A35BBA1602}" type="slidenum">
              <a:rPr lang="en-US" smtClean="0"/>
              <a:t>12</a:t>
            </a:fld>
            <a:endParaRPr lang="en-US"/>
          </a:p>
        </p:txBody>
      </p:sp>
    </p:spTree>
    <p:extLst>
      <p:ext uri="{BB962C8B-B14F-4D97-AF65-F5344CB8AC3E}">
        <p14:creationId xmlns:p14="http://schemas.microsoft.com/office/powerpoint/2010/main" val="1917556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B526A92-8AAF-4BF0-85FE-B336BF0F8D2D}" type="datetimeFigureOut">
              <a:rPr lang="en-US" smtClean="0"/>
              <a:t>3/12/2024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2087484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526A92-8AAF-4BF0-85FE-B336BF0F8D2D}" type="datetimeFigureOut">
              <a:rPr lang="en-US" smtClean="0"/>
              <a:t>3/12/2024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3328606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526A92-8AAF-4BF0-85FE-B336BF0F8D2D}" type="datetimeFigureOut">
              <a:rPr lang="en-US" smtClean="0"/>
              <a:t>3/12/2024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2427321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526A92-8AAF-4BF0-85FE-B336BF0F8D2D}" type="datetimeFigureOut">
              <a:rPr lang="en-US" smtClean="0"/>
              <a:t>3/12/2024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1278046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B526A92-8AAF-4BF0-85FE-B336BF0F8D2D}" type="datetimeFigureOut">
              <a:rPr lang="en-US" smtClean="0"/>
              <a:t>3/12/2024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3559279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526A92-8AAF-4BF0-85FE-B336BF0F8D2D}" type="datetimeFigureOut">
              <a:rPr lang="en-US" smtClean="0"/>
              <a:t>3/12/2024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3941016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B526A92-8AAF-4BF0-85FE-B336BF0F8D2D}" type="datetimeFigureOut">
              <a:rPr lang="en-US" smtClean="0"/>
              <a:t>3/12/2024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3155982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526A92-8AAF-4BF0-85FE-B336BF0F8D2D}" type="datetimeFigureOut">
              <a:rPr lang="en-US" smtClean="0"/>
              <a:t>3/12/2024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3045530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526A92-8AAF-4BF0-85FE-B336BF0F8D2D}" type="datetimeFigureOut">
              <a:rPr lang="en-US" smtClean="0"/>
              <a:t>3/12/2024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3712800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B526A92-8AAF-4BF0-85FE-B336BF0F8D2D}" type="datetimeFigureOut">
              <a:rPr lang="en-US" smtClean="0"/>
              <a:t>3/12/2024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1529665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B526A92-8AAF-4BF0-85FE-B336BF0F8D2D}" type="datetimeFigureOut">
              <a:rPr lang="en-US" smtClean="0"/>
              <a:t>3/12/2024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2543945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4000">
              <a:schemeClr val="accent6">
                <a:alpha val="0"/>
                <a:lumMod val="0"/>
                <a:lumOff val="100000"/>
              </a:schemeClr>
            </a:gs>
            <a:gs pos="2000">
              <a:schemeClr val="accent6">
                <a:lumMod val="20000"/>
                <a:lumOff val="80000"/>
              </a:schemeClr>
            </a:gs>
            <a:gs pos="100000">
              <a:schemeClr val="accent5"/>
            </a:gs>
            <a:gs pos="100000">
              <a:schemeClr val="accent1">
                <a:lumMod val="30000"/>
                <a:lumOff val="70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526A92-8AAF-4BF0-85FE-B336BF0F8D2D}" type="datetimeFigureOut">
              <a:rPr lang="en-US" smtClean="0"/>
              <a:t>3/12/2024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AF2F91-6C79-4775-9E01-5F8EDCA63F89}" type="slidenum">
              <a:rPr lang="en-US" smtClean="0"/>
              <a:t>‹#›</a:t>
            </a:fld>
            <a:endParaRPr lang="en-US"/>
          </a:p>
        </p:txBody>
      </p:sp>
    </p:spTree>
    <p:extLst>
      <p:ext uri="{BB962C8B-B14F-4D97-AF65-F5344CB8AC3E}">
        <p14:creationId xmlns:p14="http://schemas.microsoft.com/office/powerpoint/2010/main" val="32526752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audio" Target="../media/media4.mp3"/><Relationship Id="rId3" Type="http://schemas.microsoft.com/office/2007/relationships/media" Target="../media/media2.mp3"/><Relationship Id="rId7" Type="http://schemas.microsoft.com/office/2007/relationships/media" Target="../media/media4.mp3"/><Relationship Id="rId2" Type="http://schemas.openxmlformats.org/officeDocument/2006/relationships/audio" Target="../media/media1.mp3"/><Relationship Id="rId1" Type="http://schemas.microsoft.com/office/2007/relationships/media" Target="../media/media1.mp3"/><Relationship Id="rId6" Type="http://schemas.openxmlformats.org/officeDocument/2006/relationships/audio" Target="../media/media3.mp3"/><Relationship Id="rId11" Type="http://schemas.openxmlformats.org/officeDocument/2006/relationships/image" Target="../media/image5.png"/><Relationship Id="rId5" Type="http://schemas.microsoft.com/office/2007/relationships/media" Target="../media/media3.mp3"/><Relationship Id="rId10" Type="http://schemas.openxmlformats.org/officeDocument/2006/relationships/notesSlide" Target="../notesSlides/notesSlide7.xml"/><Relationship Id="rId4" Type="http://schemas.openxmlformats.org/officeDocument/2006/relationships/audio" Target="../media/media2.mp3"/><Relationship Id="rId9"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15.jpeg"/><Relationship Id="rId5" Type="http://schemas.openxmlformats.org/officeDocument/2006/relationships/image" Target="../media/image14.png"/><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p3"/><Relationship Id="rId1" Type="http://schemas.microsoft.com/office/2007/relationships/media" Target="../media/media1.mp3"/><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2.mp3"/><Relationship Id="rId1" Type="http://schemas.microsoft.com/office/2007/relationships/media" Target="../media/media2.mp3"/><Relationship Id="rId6" Type="http://schemas.openxmlformats.org/officeDocument/2006/relationships/image" Target="../media/image5.png"/><Relationship Id="rId5" Type="http://schemas.openxmlformats.org/officeDocument/2006/relationships/image" Target="../media/image6.png"/><Relationship Id="rId4"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3.mp3"/><Relationship Id="rId1" Type="http://schemas.microsoft.com/office/2007/relationships/media" Target="../media/media3.mp3"/><Relationship Id="rId6" Type="http://schemas.openxmlformats.org/officeDocument/2006/relationships/image" Target="../media/image5.png"/><Relationship Id="rId5" Type="http://schemas.openxmlformats.org/officeDocument/2006/relationships/image" Target="../media/image7.jpeg"/><Relationship Id="rId4"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4.mp3"/><Relationship Id="rId1" Type="http://schemas.microsoft.com/office/2007/relationships/media" Target="../media/media4.mp3"/><Relationship Id="rId6" Type="http://schemas.openxmlformats.org/officeDocument/2006/relationships/image" Target="../media/image5.png"/><Relationship Id="rId5" Type="http://schemas.openxmlformats.org/officeDocument/2006/relationships/image" Target="../media/image8.png"/><Relationship Id="rId4"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8" Type="http://schemas.openxmlformats.org/officeDocument/2006/relationships/audio" Target="../media/media4.mp3"/><Relationship Id="rId3" Type="http://schemas.microsoft.com/office/2007/relationships/media" Target="../media/media2.mp3"/><Relationship Id="rId7" Type="http://schemas.microsoft.com/office/2007/relationships/media" Target="../media/media4.mp3"/><Relationship Id="rId2" Type="http://schemas.openxmlformats.org/officeDocument/2006/relationships/audio" Target="../media/media1.mp3"/><Relationship Id="rId1" Type="http://schemas.microsoft.com/office/2007/relationships/media" Target="../media/media1.mp3"/><Relationship Id="rId6" Type="http://schemas.openxmlformats.org/officeDocument/2006/relationships/audio" Target="../media/media3.mp3"/><Relationship Id="rId11" Type="http://schemas.openxmlformats.org/officeDocument/2006/relationships/image" Target="../media/image5.png"/><Relationship Id="rId5" Type="http://schemas.microsoft.com/office/2007/relationships/media" Target="../media/media3.mp3"/><Relationship Id="rId10" Type="http://schemas.openxmlformats.org/officeDocument/2006/relationships/notesSlide" Target="../notesSlides/notesSlide6.xml"/><Relationship Id="rId4" Type="http://schemas.openxmlformats.org/officeDocument/2006/relationships/audio" Target="../media/media2.mp3"/><Relationship Id="rId9"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457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0"/>
            <a:ext cx="122936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2556850" y="2384227"/>
            <a:ext cx="8415950" cy="1200329"/>
          </a:xfrm>
          <a:prstGeom prst="rect">
            <a:avLst/>
          </a:prstGeom>
          <a:noFill/>
        </p:spPr>
        <p:txBody>
          <a:bodyPr wrap="square" rtlCol="0">
            <a:spAutoFit/>
          </a:bodyPr>
          <a:lstStyle/>
          <a:p>
            <a:r>
              <a:rPr lang="en-US" sz="7200" b="1" dirty="0" smtClean="0">
                <a:solidFill>
                  <a:schemeClr val="accent5"/>
                </a:solidFill>
                <a:latin typeface="Berlin Sans FB" panose="020E0602020502020306" pitchFamily="34" charset="0"/>
              </a:rPr>
              <a:t>Hello everyone </a:t>
            </a:r>
            <a:r>
              <a:rPr lang="en-US" sz="7200" b="1" dirty="0">
                <a:solidFill>
                  <a:schemeClr val="accent5"/>
                </a:solidFill>
                <a:latin typeface="Berlin Sans FB" panose="020E0602020502020306" pitchFamily="34" charset="0"/>
              </a:rPr>
              <a:t>!!!</a:t>
            </a:r>
          </a:p>
        </p:txBody>
      </p:sp>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l="15930" t="18036" r="15012" b="18522"/>
          <a:stretch/>
        </p:blipFill>
        <p:spPr>
          <a:xfrm>
            <a:off x="286898" y="63340"/>
            <a:ext cx="1414920" cy="1381323"/>
          </a:xfrm>
          <a:prstGeom prst="ellipse">
            <a:avLst/>
          </a:prstGeom>
          <a:ln>
            <a:noFill/>
          </a:ln>
          <a:effectLst>
            <a:softEdge rad="112500"/>
          </a:effectLst>
        </p:spPr>
      </p:pic>
      <p:sp>
        <p:nvSpPr>
          <p:cNvPr id="2" name="TextBox 1"/>
          <p:cNvSpPr txBox="1"/>
          <p:nvPr/>
        </p:nvSpPr>
        <p:spPr>
          <a:xfrm>
            <a:off x="8770375" y="6211669"/>
            <a:ext cx="2861187" cy="646331"/>
          </a:xfrm>
          <a:prstGeom prst="rect">
            <a:avLst/>
          </a:prstGeom>
          <a:noFill/>
        </p:spPr>
        <p:txBody>
          <a:bodyPr wrap="square" rtlCol="0">
            <a:spAutoFit/>
          </a:bodyPr>
          <a:lstStyle/>
          <a:p>
            <a:r>
              <a:rPr lang="en-US" sz="3600" b="1" i="1" dirty="0" err="1" smtClean="0">
                <a:solidFill>
                  <a:schemeClr val="accent2">
                    <a:lumMod val="50000"/>
                  </a:schemeClr>
                </a:solidFill>
              </a:rPr>
              <a:t>Mrs</a:t>
            </a:r>
            <a:r>
              <a:rPr lang="en-US" sz="3600" b="1" i="1" dirty="0" smtClean="0">
                <a:solidFill>
                  <a:schemeClr val="accent2">
                    <a:lumMod val="50000"/>
                  </a:schemeClr>
                </a:solidFill>
              </a:rPr>
              <a:t> Thu Ba</a:t>
            </a:r>
            <a:endParaRPr lang="en-US" sz="3600" b="1" i="1" dirty="0">
              <a:solidFill>
                <a:schemeClr val="accent2">
                  <a:lumMod val="50000"/>
                </a:schemeClr>
              </a:solidFill>
            </a:endParaRPr>
          </a:p>
        </p:txBody>
      </p:sp>
      <p:sp>
        <p:nvSpPr>
          <p:cNvPr id="5" name="TextBox 4"/>
          <p:cNvSpPr txBox="1"/>
          <p:nvPr/>
        </p:nvSpPr>
        <p:spPr>
          <a:xfrm>
            <a:off x="3864079" y="1251464"/>
            <a:ext cx="4906296" cy="1015663"/>
          </a:xfrm>
          <a:prstGeom prst="rect">
            <a:avLst/>
          </a:prstGeom>
          <a:noFill/>
          <a:ln>
            <a:solidFill>
              <a:schemeClr val="accent1"/>
            </a:solidFill>
          </a:ln>
        </p:spPr>
        <p:txBody>
          <a:bodyPr wrap="square" rtlCol="0">
            <a:spAutoFit/>
          </a:bodyPr>
          <a:lstStyle/>
          <a:p>
            <a:pPr algn="ctr"/>
            <a:r>
              <a:rPr lang="en-US" sz="6000" b="1" dirty="0" smtClean="0">
                <a:solidFill>
                  <a:schemeClr val="accent6"/>
                </a:solidFill>
                <a:latin typeface="Cooper Black" panose="0208090404030B020404" pitchFamily="18" charset="0"/>
              </a:rPr>
              <a:t>ENGLISH 8</a:t>
            </a:r>
            <a:endParaRPr lang="en-US" sz="6000" b="1" dirty="0">
              <a:solidFill>
                <a:schemeClr val="accent6"/>
              </a:solidFill>
              <a:latin typeface="Cooper Black" panose="0208090404030B020404" pitchFamily="18" charset="0"/>
            </a:endParaRPr>
          </a:p>
        </p:txBody>
      </p:sp>
    </p:spTree>
    <p:extLst>
      <p:ext uri="{BB962C8B-B14F-4D97-AF65-F5344CB8AC3E}">
        <p14:creationId xmlns:p14="http://schemas.microsoft.com/office/powerpoint/2010/main" val="38733667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1" name="Table 10"/>
          <p:cNvGraphicFramePr>
            <a:graphicFrameLocks noGrp="1"/>
          </p:cNvGraphicFramePr>
          <p:nvPr>
            <p:extLst>
              <p:ext uri="{D42A27DB-BD31-4B8C-83A1-F6EECF244321}">
                <p14:modId xmlns:p14="http://schemas.microsoft.com/office/powerpoint/2010/main" val="3529639022"/>
              </p:ext>
            </p:extLst>
          </p:nvPr>
        </p:nvGraphicFramePr>
        <p:xfrm>
          <a:off x="2024625" y="1438272"/>
          <a:ext cx="7876459" cy="3825242"/>
        </p:xfrm>
        <a:graphic>
          <a:graphicData uri="http://schemas.openxmlformats.org/drawingml/2006/table">
            <a:tbl>
              <a:tblPr firstRow="1" bandRow="1">
                <a:tableStyleId>{5DA37D80-6434-44D0-A028-1B22A696006F}</a:tableStyleId>
              </a:tblPr>
              <a:tblGrid>
                <a:gridCol w="4092791">
                  <a:extLst>
                    <a:ext uri="{9D8B030D-6E8A-4147-A177-3AD203B41FA5}">
                      <a16:colId xmlns:a16="http://schemas.microsoft.com/office/drawing/2014/main" val="20000"/>
                    </a:ext>
                  </a:extLst>
                </a:gridCol>
                <a:gridCol w="3783668">
                  <a:extLst>
                    <a:ext uri="{9D8B030D-6E8A-4147-A177-3AD203B41FA5}">
                      <a16:colId xmlns:a16="http://schemas.microsoft.com/office/drawing/2014/main" val="20001"/>
                    </a:ext>
                  </a:extLst>
                </a:gridCol>
              </a:tblGrid>
              <a:tr h="684549">
                <a:tc>
                  <a:txBody>
                    <a:bodyPr/>
                    <a:lstStyle/>
                    <a:p>
                      <a:pPr algn="ctr"/>
                      <a:r>
                        <a:rPr lang="en-US" sz="3400" b="1" dirty="0">
                          <a:solidFill>
                            <a:srgbClr val="EF4B66"/>
                          </a:solidFill>
                        </a:rPr>
                        <a:t>New words</a:t>
                      </a:r>
                    </a:p>
                  </a:txBody>
                  <a:tcPr anchor="ctr"/>
                </a:tc>
                <a:tc>
                  <a:txBody>
                    <a:bodyPr/>
                    <a:lstStyle/>
                    <a:p>
                      <a:pPr algn="ctr"/>
                      <a:r>
                        <a:rPr lang="en-US" sz="3400" b="1" dirty="0">
                          <a:solidFill>
                            <a:srgbClr val="EF4B66"/>
                          </a:solidFill>
                        </a:rPr>
                        <a:t>Meaning</a:t>
                      </a:r>
                    </a:p>
                  </a:txBody>
                  <a:tcPr anchor="ctr"/>
                </a:tc>
                <a:extLst>
                  <a:ext uri="{0D108BD9-81ED-4DB2-BD59-A6C34878D82A}">
                    <a16:rowId xmlns:a16="http://schemas.microsoft.com/office/drawing/2014/main" val="10000"/>
                  </a:ext>
                </a:extLst>
              </a:tr>
              <a:tr h="866185">
                <a:tc>
                  <a:txBody>
                    <a:bodyPr/>
                    <a:lstStyle/>
                    <a:p>
                      <a:pPr marL="144145" marR="0" indent="-144145" algn="l" defTabSz="914400" rtl="0" eaLnBrk="1" fontAlgn="auto" latinLnBrk="0" hangingPunct="1">
                        <a:lnSpc>
                          <a:spcPct val="107000"/>
                        </a:lnSpc>
                        <a:spcBef>
                          <a:spcPts val="0"/>
                        </a:spcBef>
                        <a:spcAft>
                          <a:spcPts val="0"/>
                        </a:spcAft>
                        <a:buClrTx/>
                        <a:buSzTx/>
                        <a:buFontTx/>
                        <a:buNone/>
                        <a:tabLst/>
                        <a:defRPr/>
                      </a:pPr>
                      <a:r>
                        <a:rPr lang="en-US" sz="3400" b="1" dirty="0" smtClean="0">
                          <a:effectLst/>
                          <a:latin typeface="Calibri" panose="020F0502020204030204" pitchFamily="34" charset="0"/>
                          <a:ea typeface="Times New Roman" panose="02020603050405020304" pitchFamily="18" charset="0"/>
                          <a:cs typeface="Times New Roman" panose="02020603050405020304" pitchFamily="18" charset="0"/>
                        </a:rPr>
                        <a:t>-</a:t>
                      </a:r>
                    </a:p>
                  </a:txBody>
                  <a:tcPr marL="71755" marR="71755" marT="71755" marB="71755" anchor="ct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en-US" sz="3400" b="1" dirty="0" err="1" smtClean="0">
                          <a:solidFill>
                            <a:srgbClr val="0070C0"/>
                          </a:solidFill>
                          <a:effectLst/>
                          <a:latin typeface="Calibri" panose="020F0502020204030204" pitchFamily="34" charset="0"/>
                          <a:ea typeface="Calibri" panose="020F0502020204030204" pitchFamily="34" charset="0"/>
                          <a:cs typeface="Calibri" panose="020F0502020204030204" pitchFamily="34" charset="0"/>
                        </a:rPr>
                        <a:t>giữ</a:t>
                      </a:r>
                      <a:r>
                        <a:rPr lang="en-US" sz="3400" b="1" dirty="0" smtClean="0">
                          <a:solidFill>
                            <a:srgbClr val="0070C0"/>
                          </a:solidFill>
                          <a:effectLst/>
                          <a:latin typeface="Calibri" panose="020F0502020204030204" pitchFamily="34" charset="0"/>
                          <a:ea typeface="Calibri" panose="020F0502020204030204" pitchFamily="34" charset="0"/>
                          <a:cs typeface="Calibri" panose="020F0502020204030204" pitchFamily="34" charset="0"/>
                        </a:rPr>
                        <a:t> </a:t>
                      </a:r>
                      <a:r>
                        <a:rPr lang="en-US" sz="3400" b="1" dirty="0" err="1" smtClean="0">
                          <a:solidFill>
                            <a:srgbClr val="0070C0"/>
                          </a:solidFill>
                          <a:effectLst/>
                          <a:latin typeface="Calibri" panose="020F0502020204030204" pitchFamily="34" charset="0"/>
                          <a:ea typeface="Calibri" panose="020F0502020204030204" pitchFamily="34" charset="0"/>
                          <a:cs typeface="Calibri" panose="020F0502020204030204" pitchFamily="34" charset="0"/>
                        </a:rPr>
                        <a:t>liên</a:t>
                      </a:r>
                      <a:r>
                        <a:rPr lang="en-US" sz="3400" b="1" dirty="0" smtClean="0">
                          <a:solidFill>
                            <a:srgbClr val="0070C0"/>
                          </a:solidFill>
                          <a:effectLst/>
                          <a:latin typeface="Calibri" panose="020F0502020204030204" pitchFamily="34" charset="0"/>
                          <a:ea typeface="Calibri" panose="020F0502020204030204" pitchFamily="34" charset="0"/>
                          <a:cs typeface="Calibri" panose="020F0502020204030204" pitchFamily="34" charset="0"/>
                        </a:rPr>
                        <a:t> </a:t>
                      </a:r>
                      <a:r>
                        <a:rPr lang="en-US" sz="3400" b="1" dirty="0" err="1" smtClean="0">
                          <a:solidFill>
                            <a:srgbClr val="0070C0"/>
                          </a:solidFill>
                          <a:effectLst/>
                          <a:latin typeface="Calibri" panose="020F0502020204030204" pitchFamily="34" charset="0"/>
                          <a:ea typeface="Calibri" panose="020F0502020204030204" pitchFamily="34" charset="0"/>
                          <a:cs typeface="Calibri" panose="020F0502020204030204" pitchFamily="34" charset="0"/>
                        </a:rPr>
                        <a:t>lạc</a:t>
                      </a:r>
                      <a:endParaRPr lang="en-US" sz="3400" b="1" dirty="0" smtClean="0">
                        <a:solidFill>
                          <a:srgbClr val="0070C0"/>
                        </a:solidFill>
                        <a:effectLst/>
                        <a:latin typeface="Calibri" panose="020F0502020204030204" pitchFamily="34" charset="0"/>
                        <a:ea typeface="Calibri" panose="020F0502020204030204" pitchFamily="34" charset="0"/>
                        <a:cs typeface="Calibri" panose="020F0502020204030204" pitchFamily="34" charset="0"/>
                      </a:endParaRPr>
                    </a:p>
                  </a:txBody>
                  <a:tcPr marL="36195" marR="36195" marT="71755" marB="71755" anchor="ctr"/>
                </a:tc>
                <a:extLst>
                  <a:ext uri="{0D108BD9-81ED-4DB2-BD59-A6C34878D82A}">
                    <a16:rowId xmlns:a16="http://schemas.microsoft.com/office/drawing/2014/main" val="10001"/>
                  </a:ext>
                </a:extLst>
              </a:tr>
              <a:tr h="835878">
                <a:tc>
                  <a:txBody>
                    <a:bodyPr/>
                    <a:lstStyle/>
                    <a:p>
                      <a:pPr marL="144145" marR="0" indent="-144145" algn="l" defTabSz="914400" rtl="0" eaLnBrk="1" fontAlgn="auto" latinLnBrk="0" hangingPunct="1">
                        <a:lnSpc>
                          <a:spcPct val="107000"/>
                        </a:lnSpc>
                        <a:spcBef>
                          <a:spcPts val="0"/>
                        </a:spcBef>
                        <a:spcAft>
                          <a:spcPts val="0"/>
                        </a:spcAft>
                        <a:buClrTx/>
                        <a:buSzTx/>
                        <a:buFontTx/>
                        <a:buNone/>
                        <a:tabLst/>
                        <a:defRPr/>
                      </a:pPr>
                      <a:r>
                        <a:rPr lang="en-US" sz="3400" b="1" dirty="0" smtClean="0">
                          <a:effectLst/>
                          <a:latin typeface="Calibri" panose="020F0502020204030204" pitchFamily="34" charset="0"/>
                          <a:ea typeface="Times New Roman" panose="02020603050405020304" pitchFamily="18" charset="0"/>
                          <a:cs typeface="Times New Roman" panose="02020603050405020304" pitchFamily="18" charset="0"/>
                        </a:rPr>
                        <a:t>-</a:t>
                      </a:r>
                    </a:p>
                  </a:txBody>
                  <a:tcPr marL="71755" marR="71755" marT="71755" marB="71755" anchor="ct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en-US" sz="3400" b="1" dirty="0" err="1" smtClean="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nhỏ</a:t>
                      </a:r>
                      <a:r>
                        <a:rPr lang="en-US" sz="3400" b="1" dirty="0" smtClean="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3400" b="1" dirty="0" err="1" smtClean="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bé</a:t>
                      </a:r>
                      <a:endParaRPr lang="en-US" sz="3400" b="1" dirty="0" smtClean="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6195" marR="36195" marT="71755" marB="71755" anchor="ctr"/>
                </a:tc>
                <a:extLst>
                  <a:ext uri="{0D108BD9-81ED-4DB2-BD59-A6C34878D82A}">
                    <a16:rowId xmlns:a16="http://schemas.microsoft.com/office/drawing/2014/main" val="2917693607"/>
                  </a:ext>
                </a:extLst>
              </a:tr>
              <a:tr h="719315">
                <a:tc>
                  <a:txBody>
                    <a:bodyPr/>
                    <a:lstStyle/>
                    <a:p>
                      <a:pPr marL="144145" marR="0" indent="-144145">
                        <a:lnSpc>
                          <a:spcPct val="107000"/>
                        </a:lnSpc>
                        <a:spcBef>
                          <a:spcPts val="0"/>
                        </a:spcBef>
                        <a:spcAft>
                          <a:spcPts val="0"/>
                        </a:spcAft>
                      </a:pPr>
                      <a:r>
                        <a:rPr lang="en-US" sz="3400" b="1" dirty="0" smtClean="0">
                          <a:effectLst/>
                          <a:latin typeface="Calibri" panose="020F0502020204030204" pitchFamily="34" charset="0"/>
                          <a:ea typeface="Times New Roman" panose="02020603050405020304" pitchFamily="18" charset="0"/>
                          <a:cs typeface="Times New Roman" panose="02020603050405020304" pitchFamily="18" charset="0"/>
                        </a:rPr>
                        <a:t>-</a:t>
                      </a:r>
                      <a:endParaRPr lang="en-US" sz="3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1755" marR="71755" marT="71755" marB="71755" anchor="ctr"/>
                </a:tc>
                <a:tc>
                  <a:txBody>
                    <a:bodyPr/>
                    <a:lstStyle/>
                    <a:p>
                      <a:pPr marL="0" marR="0" algn="ctr">
                        <a:lnSpc>
                          <a:spcPct val="107000"/>
                        </a:lnSpc>
                        <a:spcBef>
                          <a:spcPts val="0"/>
                        </a:spcBef>
                        <a:spcAft>
                          <a:spcPts val="0"/>
                        </a:spcAft>
                      </a:pPr>
                      <a:r>
                        <a:rPr lang="en-US" sz="3400" b="1" dirty="0" err="1">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suy</a:t>
                      </a:r>
                      <a:r>
                        <a:rPr lang="en-US" sz="3400" b="1"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3400" b="1" dirty="0" err="1">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nghĩ</a:t>
                      </a:r>
                      <a:endParaRPr lang="en-US" sz="3400" b="1"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6195" marR="36195" marT="71755" marB="71755" anchor="ctr"/>
                </a:tc>
                <a:extLst>
                  <a:ext uri="{0D108BD9-81ED-4DB2-BD59-A6C34878D82A}">
                    <a16:rowId xmlns:a16="http://schemas.microsoft.com/office/drawing/2014/main" val="4098046939"/>
                  </a:ext>
                </a:extLst>
              </a:tr>
              <a:tr h="719315">
                <a:tc>
                  <a:txBody>
                    <a:bodyPr/>
                    <a:lstStyle/>
                    <a:p>
                      <a:pPr marL="144145" marR="0" indent="-144145" algn="l" defTabSz="914400" rtl="0" eaLnBrk="1" fontAlgn="auto" latinLnBrk="0" hangingPunct="1">
                        <a:lnSpc>
                          <a:spcPct val="107000"/>
                        </a:lnSpc>
                        <a:spcBef>
                          <a:spcPts val="0"/>
                        </a:spcBef>
                        <a:spcAft>
                          <a:spcPts val="0"/>
                        </a:spcAft>
                        <a:buClrTx/>
                        <a:buSzTx/>
                        <a:buFontTx/>
                        <a:buNone/>
                        <a:tabLst/>
                        <a:defRPr/>
                      </a:pPr>
                      <a:r>
                        <a:rPr lang="en-US" sz="3400" b="1" dirty="0" smtClean="0">
                          <a:effectLst/>
                          <a:latin typeface="Calibri" panose="020F0502020204030204" pitchFamily="34" charset="0"/>
                          <a:ea typeface="Times New Roman" panose="02020603050405020304" pitchFamily="18" charset="0"/>
                          <a:cs typeface="Times New Roman" panose="02020603050405020304" pitchFamily="18" charset="0"/>
                        </a:rPr>
                        <a:t>-</a:t>
                      </a:r>
                    </a:p>
                  </a:txBody>
                  <a:tcPr marL="71755" marR="71755" marT="71755" marB="71755" anchor="ct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en-US" sz="3400" b="1" dirty="0" err="1" smtClean="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thần</a:t>
                      </a:r>
                      <a:r>
                        <a:rPr lang="en-US" sz="3400" b="1" dirty="0" smtClean="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3400" b="1" dirty="0" err="1" smtClean="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giao</a:t>
                      </a:r>
                      <a:r>
                        <a:rPr lang="en-US" sz="3400" b="1" dirty="0" smtClean="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3400" b="1" dirty="0" err="1" smtClean="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cách</a:t>
                      </a:r>
                      <a:r>
                        <a:rPr lang="en-US" sz="3400" b="1" dirty="0" smtClean="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3400" b="1" dirty="0" err="1" smtClean="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cảm</a:t>
                      </a:r>
                      <a:r>
                        <a:rPr lang="en-US" sz="3400" b="1" dirty="0" smtClean="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3400" b="1"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6195" marR="36195" marT="71755" marB="71755" anchor="ctr"/>
                </a:tc>
                <a:extLst>
                  <a:ext uri="{0D108BD9-81ED-4DB2-BD59-A6C34878D82A}">
                    <a16:rowId xmlns:a16="http://schemas.microsoft.com/office/drawing/2014/main" val="1092602736"/>
                  </a:ext>
                </a:extLst>
              </a:tr>
            </a:tbl>
          </a:graphicData>
        </a:graphic>
      </p:graphicFrame>
      <p:pic>
        <p:nvPicPr>
          <p:cNvPr id="2" name="telepathy__gb_1.mp3">
            <a:hlinkClick r:id="" action="ppaction://media"/>
            <a:extLst>
              <a:ext uri="{FF2B5EF4-FFF2-40B4-BE49-F238E27FC236}">
                <a16:creationId xmlns:a16="http://schemas.microsoft.com/office/drawing/2014/main" id="{9B9614A1-3557-3651-46C4-329A9988B3EE}"/>
              </a:ext>
            </a:extLst>
          </p:cNvPr>
          <p:cNvPicPr>
            <a:picLocks noChangeAspect="1"/>
          </p:cNvPicPr>
          <p:nvPr>
            <a:audioFile r:link="rId2"/>
            <p:extLst>
              <p:ext uri="{DAA4B4D4-6D71-4841-9C94-3DE7FCFB9230}">
                <p14:media xmlns:p14="http://schemas.microsoft.com/office/powerpoint/2010/main" r:embed="rId1"/>
              </p:ext>
            </p:extLst>
          </p:nvPr>
        </p:nvPicPr>
        <p:blipFill>
          <a:blip r:embed="rId11"/>
          <a:stretch>
            <a:fillRect/>
          </a:stretch>
        </p:blipFill>
        <p:spPr>
          <a:xfrm>
            <a:off x="212237" y="4516598"/>
            <a:ext cx="812800" cy="812800"/>
          </a:xfrm>
          <a:prstGeom prst="rect">
            <a:avLst/>
          </a:prstGeom>
        </p:spPr>
      </p:pic>
      <p:pic>
        <p:nvPicPr>
          <p:cNvPr id="3" name="keep in contact.mp3">
            <a:hlinkClick r:id="" action="ppaction://media"/>
            <a:extLst>
              <a:ext uri="{FF2B5EF4-FFF2-40B4-BE49-F238E27FC236}">
                <a16:creationId xmlns:a16="http://schemas.microsoft.com/office/drawing/2014/main" id="{F1132DA3-6A97-6E46-4315-646C88F9B839}"/>
              </a:ext>
            </a:extLst>
          </p:cNvPr>
          <p:cNvPicPr>
            <a:picLocks noChangeAspect="1"/>
          </p:cNvPicPr>
          <p:nvPr>
            <a:audioFile r:link="rId4"/>
            <p:extLst>
              <p:ext uri="{DAA4B4D4-6D71-4841-9C94-3DE7FCFB9230}">
                <p14:media xmlns:p14="http://schemas.microsoft.com/office/powerpoint/2010/main" r:embed="rId3"/>
              </p:ext>
            </p:extLst>
          </p:nvPr>
        </p:nvPicPr>
        <p:blipFill>
          <a:blip r:embed="rId11"/>
          <a:stretch>
            <a:fillRect/>
          </a:stretch>
        </p:blipFill>
        <p:spPr>
          <a:xfrm>
            <a:off x="212237" y="2078198"/>
            <a:ext cx="812800" cy="812800"/>
          </a:xfrm>
          <a:prstGeom prst="rect">
            <a:avLst/>
          </a:prstGeom>
        </p:spPr>
      </p:pic>
      <p:pic>
        <p:nvPicPr>
          <p:cNvPr id="4" name="thought__gb_2.mp3">
            <a:hlinkClick r:id="" action="ppaction://media"/>
            <a:extLst>
              <a:ext uri="{FF2B5EF4-FFF2-40B4-BE49-F238E27FC236}">
                <a16:creationId xmlns:a16="http://schemas.microsoft.com/office/drawing/2014/main" id="{6B2F035D-A69E-6D1C-75CC-CD9564A39200}"/>
              </a:ext>
            </a:extLst>
          </p:cNvPr>
          <p:cNvPicPr>
            <a:picLocks noChangeAspect="1"/>
          </p:cNvPicPr>
          <p:nvPr>
            <a:audioFile r:link="rId6"/>
            <p:extLst>
              <p:ext uri="{DAA4B4D4-6D71-4841-9C94-3DE7FCFB9230}">
                <p14:media xmlns:p14="http://schemas.microsoft.com/office/powerpoint/2010/main" r:embed="rId5"/>
              </p:ext>
            </p:extLst>
          </p:nvPr>
        </p:nvPicPr>
        <p:blipFill>
          <a:blip r:embed="rId11"/>
          <a:stretch>
            <a:fillRect/>
          </a:stretch>
        </p:blipFill>
        <p:spPr>
          <a:xfrm>
            <a:off x="151537" y="3703798"/>
            <a:ext cx="812800" cy="812800"/>
          </a:xfrm>
          <a:prstGeom prst="rect">
            <a:avLst/>
          </a:prstGeom>
        </p:spPr>
      </p:pic>
      <p:pic>
        <p:nvPicPr>
          <p:cNvPr id="5" name="tiny__gb_1.mp3">
            <a:hlinkClick r:id="" action="ppaction://media"/>
            <a:extLst>
              <a:ext uri="{FF2B5EF4-FFF2-40B4-BE49-F238E27FC236}">
                <a16:creationId xmlns:a16="http://schemas.microsoft.com/office/drawing/2014/main" id="{7DCD0328-7996-EAFB-6230-4A6D4C130991}"/>
              </a:ext>
            </a:extLst>
          </p:cNvPr>
          <p:cNvPicPr>
            <a:picLocks noChangeAspect="1"/>
          </p:cNvPicPr>
          <p:nvPr>
            <a:audioFile r:link="rId8"/>
            <p:extLst>
              <p:ext uri="{DAA4B4D4-6D71-4841-9C94-3DE7FCFB9230}">
                <p14:media xmlns:p14="http://schemas.microsoft.com/office/powerpoint/2010/main" r:embed="rId7"/>
              </p:ext>
            </p:extLst>
          </p:nvPr>
        </p:nvPicPr>
        <p:blipFill>
          <a:blip r:embed="rId11"/>
          <a:stretch>
            <a:fillRect/>
          </a:stretch>
        </p:blipFill>
        <p:spPr>
          <a:xfrm>
            <a:off x="192977" y="2890998"/>
            <a:ext cx="812800" cy="812800"/>
          </a:xfrm>
          <a:prstGeom prst="rect">
            <a:avLst/>
          </a:prstGeom>
        </p:spPr>
      </p:pic>
      <p:sp>
        <p:nvSpPr>
          <p:cNvPr id="12" name="Rectangle 11"/>
          <p:cNvSpPr/>
          <p:nvPr/>
        </p:nvSpPr>
        <p:spPr>
          <a:xfrm>
            <a:off x="3922295" y="172476"/>
            <a:ext cx="4030579" cy="707886"/>
          </a:xfrm>
          <a:prstGeom prst="rect">
            <a:avLst/>
          </a:prstGeom>
          <a:solidFill>
            <a:schemeClr val="accent6">
              <a:lumMod val="60000"/>
              <a:lumOff val="40000"/>
            </a:schemeClr>
          </a:solidFill>
        </p:spPr>
        <p:txBody>
          <a:bodyPr wrap="square" lIns="91440" tIns="45720" rIns="91440" bIns="45720">
            <a:spAutoFit/>
          </a:bodyPr>
          <a:lstStyle/>
          <a:p>
            <a:r>
              <a:rPr lang="en-US" sz="4000" b="1" dirty="0" smtClean="0">
                <a:ln w="6600">
                  <a:solidFill>
                    <a:schemeClr val="accent2"/>
                  </a:solidFill>
                  <a:prstDash val="solid"/>
                </a:ln>
                <a:solidFill>
                  <a:srgbClr val="0070C0"/>
                </a:solidFill>
                <a:effectLst>
                  <a:outerShdw dist="38100" dir="2700000" algn="tl" rotWithShape="0">
                    <a:schemeClr val="accent2"/>
                  </a:outerShdw>
                </a:effectLst>
              </a:rPr>
              <a:t>* Checking vocab</a:t>
            </a:r>
            <a:endParaRPr lang="en-US" sz="4000" b="1" cap="none" spc="0" dirty="0">
              <a:ln w="6600">
                <a:solidFill>
                  <a:schemeClr val="accent2"/>
                </a:solidFill>
                <a:prstDash val="solid"/>
              </a:ln>
              <a:solidFill>
                <a:srgbClr val="0070C0"/>
              </a:solidFill>
              <a:effectLst>
                <a:outerShdw dist="38100" dir="2700000" algn="tl" rotWithShape="0">
                  <a:schemeClr val="accent2"/>
                </a:outerShdw>
              </a:effectLst>
            </a:endParaRPr>
          </a:p>
        </p:txBody>
      </p:sp>
      <p:sp>
        <p:nvSpPr>
          <p:cNvPr id="6" name="Rectangle 5"/>
          <p:cNvSpPr/>
          <p:nvPr/>
        </p:nvSpPr>
        <p:spPr>
          <a:xfrm>
            <a:off x="2237186" y="3864432"/>
            <a:ext cx="2229265" cy="652166"/>
          </a:xfrm>
          <a:prstGeom prst="rect">
            <a:avLst/>
          </a:prstGeom>
        </p:spPr>
        <p:txBody>
          <a:bodyPr wrap="none">
            <a:spAutoFit/>
          </a:bodyPr>
          <a:lstStyle/>
          <a:p>
            <a:pPr marL="144145" lvl="0" indent="-144145">
              <a:lnSpc>
                <a:spcPct val="107000"/>
              </a:lnSpc>
            </a:pPr>
            <a:r>
              <a:rPr lang="en-US" sz="3400" b="1" dirty="0" smtClean="0">
                <a:solidFill>
                  <a:prstClr val="black"/>
                </a:solidFill>
                <a:latin typeface="Calibri" panose="020F0502020204030204" pitchFamily="34" charset="0"/>
                <a:ea typeface="Times New Roman" panose="02020603050405020304" pitchFamily="18" charset="0"/>
                <a:cs typeface="Times New Roman" panose="02020603050405020304" pitchFamily="18" charset="0"/>
              </a:rPr>
              <a:t>thought </a:t>
            </a:r>
            <a:r>
              <a:rPr lang="en-US" sz="3400" b="1"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(n)</a:t>
            </a:r>
          </a:p>
        </p:txBody>
      </p:sp>
      <p:sp>
        <p:nvSpPr>
          <p:cNvPr id="7" name="Rectangle 6"/>
          <p:cNvSpPr/>
          <p:nvPr/>
        </p:nvSpPr>
        <p:spPr>
          <a:xfrm>
            <a:off x="2237186" y="2249354"/>
            <a:ext cx="3509422" cy="652166"/>
          </a:xfrm>
          <a:prstGeom prst="rect">
            <a:avLst/>
          </a:prstGeom>
        </p:spPr>
        <p:txBody>
          <a:bodyPr wrap="none">
            <a:spAutoFit/>
          </a:bodyPr>
          <a:lstStyle/>
          <a:p>
            <a:pPr marL="144145" lvl="0" indent="-144145">
              <a:lnSpc>
                <a:spcPct val="107000"/>
              </a:lnSpc>
              <a:defRPr/>
            </a:pPr>
            <a:r>
              <a:rPr lang="en-US" sz="3400" b="1"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keep in contact (v)</a:t>
            </a:r>
          </a:p>
        </p:txBody>
      </p:sp>
      <p:sp>
        <p:nvSpPr>
          <p:cNvPr id="8" name="Rectangle 7"/>
          <p:cNvSpPr/>
          <p:nvPr/>
        </p:nvSpPr>
        <p:spPr>
          <a:xfrm>
            <a:off x="2197526" y="3096912"/>
            <a:ext cx="1460785" cy="652166"/>
          </a:xfrm>
          <a:prstGeom prst="rect">
            <a:avLst/>
          </a:prstGeom>
        </p:spPr>
        <p:txBody>
          <a:bodyPr wrap="none">
            <a:spAutoFit/>
          </a:bodyPr>
          <a:lstStyle/>
          <a:p>
            <a:pPr marL="144145" lvl="0" indent="-144145">
              <a:lnSpc>
                <a:spcPct val="107000"/>
              </a:lnSpc>
              <a:defRPr/>
            </a:pPr>
            <a:r>
              <a:rPr lang="en-US" sz="3400" b="1"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tiny (a)</a:t>
            </a:r>
          </a:p>
        </p:txBody>
      </p:sp>
      <p:sp>
        <p:nvSpPr>
          <p:cNvPr id="9" name="Rectangle 8"/>
          <p:cNvSpPr/>
          <p:nvPr/>
        </p:nvSpPr>
        <p:spPr>
          <a:xfrm>
            <a:off x="2237186" y="4585173"/>
            <a:ext cx="2509405" cy="652166"/>
          </a:xfrm>
          <a:prstGeom prst="rect">
            <a:avLst/>
          </a:prstGeom>
        </p:spPr>
        <p:txBody>
          <a:bodyPr wrap="none">
            <a:spAutoFit/>
          </a:bodyPr>
          <a:lstStyle/>
          <a:p>
            <a:pPr marL="144145" lvl="0" indent="-144145">
              <a:lnSpc>
                <a:spcPct val="107000"/>
              </a:lnSpc>
              <a:defRPr/>
            </a:pPr>
            <a:r>
              <a:rPr lang="en-US" sz="3400" b="1"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telepathy (n)</a:t>
            </a:r>
          </a:p>
        </p:txBody>
      </p:sp>
    </p:spTree>
    <p:extLst>
      <p:ext uri="{BB962C8B-B14F-4D97-AF65-F5344CB8AC3E}">
        <p14:creationId xmlns:p14="http://schemas.microsoft.com/office/powerpoint/2010/main" val="190180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071" fill="hold"/>
                                        <p:tgtEl>
                                          <p:spTgt spid="2"/>
                                        </p:tgtEl>
                                      </p:cBhvr>
                                    </p:cmd>
                                  </p:childTnLst>
                                </p:cTn>
                              </p:par>
                            </p:childTnLst>
                          </p:cTn>
                        </p:par>
                      </p:childTnLst>
                    </p:cTn>
                  </p:par>
                  <p:par>
                    <p:cTn id="7" fill="hold">
                      <p:stCondLst>
                        <p:cond delay="indefinite"/>
                      </p:stCondLst>
                      <p:childTnLst>
                        <p:par>
                          <p:cTn id="8" fill="hold">
                            <p:stCondLst>
                              <p:cond delay="0"/>
                            </p:stCondLst>
                            <p:childTnLst>
                              <p:par>
                                <p:cTn id="9" presetID="1" presetClass="mediacall" presetSubtype="0" fill="hold" nodeType="clickEffect">
                                  <p:stCondLst>
                                    <p:cond delay="0"/>
                                  </p:stCondLst>
                                  <p:childTnLst>
                                    <p:cmd type="call" cmd="playFrom(0.0)">
                                      <p:cBhvr>
                                        <p:cTn id="10" dur="1440" fill="hold"/>
                                        <p:tgtEl>
                                          <p:spTgt spid="3"/>
                                        </p:tgtEl>
                                      </p:cBhvr>
                                    </p:cmd>
                                  </p:childTnLst>
                                </p:cTn>
                              </p:par>
                            </p:childTnLst>
                          </p:cTn>
                        </p:par>
                      </p:childTnLst>
                    </p:cTn>
                  </p:par>
                  <p:par>
                    <p:cTn id="11" fill="hold">
                      <p:stCondLst>
                        <p:cond delay="indefinite"/>
                      </p:stCondLst>
                      <p:childTnLst>
                        <p:par>
                          <p:cTn id="12" fill="hold">
                            <p:stCondLst>
                              <p:cond delay="0"/>
                            </p:stCondLst>
                            <p:childTnLst>
                              <p:par>
                                <p:cTn id="13" presetID="1" presetClass="mediacall" presetSubtype="0" fill="hold" nodeType="clickEffect">
                                  <p:stCondLst>
                                    <p:cond delay="0"/>
                                  </p:stCondLst>
                                  <p:childTnLst>
                                    <p:cmd type="call" cmd="playFrom(0.0)">
                                      <p:cBhvr>
                                        <p:cTn id="14" dur="966" fill="hold"/>
                                        <p:tgtEl>
                                          <p:spTgt spid="4"/>
                                        </p:tgtEl>
                                      </p:cBhvr>
                                    </p:cmd>
                                  </p:childTnLst>
                                </p:cTn>
                              </p:par>
                            </p:childTnLst>
                          </p:cTn>
                        </p:par>
                      </p:childTnLst>
                    </p:cTn>
                  </p:par>
                  <p:par>
                    <p:cTn id="15" fill="hold">
                      <p:stCondLst>
                        <p:cond delay="indefinite"/>
                      </p:stCondLst>
                      <p:childTnLst>
                        <p:par>
                          <p:cTn id="16" fill="hold">
                            <p:stCondLst>
                              <p:cond delay="0"/>
                            </p:stCondLst>
                            <p:childTnLst>
                              <p:par>
                                <p:cTn id="17" presetID="1" presetClass="mediacall" presetSubtype="0" fill="hold" nodeType="clickEffect">
                                  <p:stCondLst>
                                    <p:cond delay="0"/>
                                  </p:stCondLst>
                                  <p:childTnLst>
                                    <p:cmd type="call" cmd="playFrom(0.0)">
                                      <p:cBhvr>
                                        <p:cTn id="18" dur="862" fill="hold"/>
                                        <p:tgtEl>
                                          <p:spTgt spid="5"/>
                                        </p:tgtEl>
                                      </p:cBhvr>
                                    </p:cmd>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1000"/>
                                        <p:tgtEl>
                                          <p:spTgt spid="7"/>
                                        </p:tgtEl>
                                      </p:cBhvr>
                                    </p:animEffect>
                                    <p:anim calcmode="lin" valueType="num">
                                      <p:cBhvr>
                                        <p:cTn id="24" dur="1000" fill="hold"/>
                                        <p:tgtEl>
                                          <p:spTgt spid="7"/>
                                        </p:tgtEl>
                                        <p:attrNameLst>
                                          <p:attrName>ppt_x</p:attrName>
                                        </p:attrNameLst>
                                      </p:cBhvr>
                                      <p:tavLst>
                                        <p:tav tm="0">
                                          <p:val>
                                            <p:strVal val="#ppt_x"/>
                                          </p:val>
                                        </p:tav>
                                        <p:tav tm="100000">
                                          <p:val>
                                            <p:strVal val="#ppt_x"/>
                                          </p:val>
                                        </p:tav>
                                      </p:tavLst>
                                    </p:anim>
                                    <p:anim calcmode="lin" valueType="num">
                                      <p:cBhvr>
                                        <p:cTn id="2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1000"/>
                                        <p:tgtEl>
                                          <p:spTgt spid="8"/>
                                        </p:tgtEl>
                                      </p:cBhvr>
                                    </p:animEffect>
                                    <p:anim calcmode="lin" valueType="num">
                                      <p:cBhvr>
                                        <p:cTn id="31" dur="1000" fill="hold"/>
                                        <p:tgtEl>
                                          <p:spTgt spid="8"/>
                                        </p:tgtEl>
                                        <p:attrNameLst>
                                          <p:attrName>ppt_x</p:attrName>
                                        </p:attrNameLst>
                                      </p:cBhvr>
                                      <p:tavLst>
                                        <p:tav tm="0">
                                          <p:val>
                                            <p:strVal val="#ppt_x"/>
                                          </p:val>
                                        </p:tav>
                                        <p:tav tm="100000">
                                          <p:val>
                                            <p:strVal val="#ppt_x"/>
                                          </p:val>
                                        </p:tav>
                                      </p:tavLst>
                                    </p:anim>
                                    <p:anim calcmode="lin" valueType="num">
                                      <p:cBhvr>
                                        <p:cTn id="32"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1000"/>
                                        <p:tgtEl>
                                          <p:spTgt spid="6"/>
                                        </p:tgtEl>
                                      </p:cBhvr>
                                    </p:animEffect>
                                    <p:anim calcmode="lin" valueType="num">
                                      <p:cBhvr>
                                        <p:cTn id="38" dur="1000" fill="hold"/>
                                        <p:tgtEl>
                                          <p:spTgt spid="6"/>
                                        </p:tgtEl>
                                        <p:attrNameLst>
                                          <p:attrName>ppt_x</p:attrName>
                                        </p:attrNameLst>
                                      </p:cBhvr>
                                      <p:tavLst>
                                        <p:tav tm="0">
                                          <p:val>
                                            <p:strVal val="#ppt_x"/>
                                          </p:val>
                                        </p:tav>
                                        <p:tav tm="100000">
                                          <p:val>
                                            <p:strVal val="#ppt_x"/>
                                          </p:val>
                                        </p:tav>
                                      </p:tavLst>
                                    </p:anim>
                                    <p:anim calcmode="lin" valueType="num">
                                      <p:cBhvr>
                                        <p:cTn id="3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fade">
                                      <p:cBhvr>
                                        <p:cTn id="44" dur="1000"/>
                                        <p:tgtEl>
                                          <p:spTgt spid="9"/>
                                        </p:tgtEl>
                                      </p:cBhvr>
                                    </p:animEffect>
                                    <p:anim calcmode="lin" valueType="num">
                                      <p:cBhvr>
                                        <p:cTn id="45" dur="1000" fill="hold"/>
                                        <p:tgtEl>
                                          <p:spTgt spid="9"/>
                                        </p:tgtEl>
                                        <p:attrNameLst>
                                          <p:attrName>ppt_x</p:attrName>
                                        </p:attrNameLst>
                                      </p:cBhvr>
                                      <p:tavLst>
                                        <p:tav tm="0">
                                          <p:val>
                                            <p:strVal val="#ppt_x"/>
                                          </p:val>
                                        </p:tav>
                                        <p:tav tm="100000">
                                          <p:val>
                                            <p:strVal val="#ppt_x"/>
                                          </p:val>
                                        </p:tav>
                                      </p:tavLst>
                                    </p:anim>
                                    <p:anim calcmode="lin" valueType="num">
                                      <p:cBhvr>
                                        <p:cTn id="4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vol="80000">
                <p:cTn id="47" fill="hold" display="0">
                  <p:stCondLst>
                    <p:cond delay="indefinite"/>
                  </p:stCondLst>
                  <p:endCondLst>
                    <p:cond evt="onStopAudio" delay="0">
                      <p:tgtEl>
                        <p:sldTgt/>
                      </p:tgtEl>
                    </p:cond>
                  </p:endCondLst>
                </p:cTn>
                <p:tgtEl>
                  <p:spTgt spid="2"/>
                </p:tgtEl>
              </p:cMediaNode>
            </p:audio>
            <p:audio>
              <p:cMediaNode vol="80000">
                <p:cTn id="48" fill="hold" display="0">
                  <p:stCondLst>
                    <p:cond delay="indefinite"/>
                  </p:stCondLst>
                  <p:endCondLst>
                    <p:cond evt="onStopAudio" delay="0">
                      <p:tgtEl>
                        <p:sldTgt/>
                      </p:tgtEl>
                    </p:cond>
                  </p:endCondLst>
                </p:cTn>
                <p:tgtEl>
                  <p:spTgt spid="3"/>
                </p:tgtEl>
              </p:cMediaNode>
            </p:audio>
            <p:audio>
              <p:cMediaNode vol="80000">
                <p:cTn id="49" fill="hold" display="0">
                  <p:stCondLst>
                    <p:cond delay="indefinite"/>
                  </p:stCondLst>
                  <p:endCondLst>
                    <p:cond evt="onStopAudio" delay="0">
                      <p:tgtEl>
                        <p:sldTgt/>
                      </p:tgtEl>
                    </p:cond>
                  </p:endCondLst>
                </p:cTn>
                <p:tgtEl>
                  <p:spTgt spid="4"/>
                </p:tgtEl>
              </p:cMediaNode>
            </p:audio>
            <p:audio>
              <p:cMediaNode vol="80000">
                <p:cTn id="50" fill="hold" display="0">
                  <p:stCondLst>
                    <p:cond delay="indefinite"/>
                  </p:stCondLst>
                  <p:endCondLst>
                    <p:cond evt="onStopAudio" delay="0">
                      <p:tgtEl>
                        <p:sldTgt/>
                      </p:tgtEl>
                    </p:cond>
                  </p:endCondLst>
                </p:cTn>
                <p:tgtEl>
                  <p:spTgt spid="5"/>
                </p:tgtEl>
              </p:cMediaNode>
            </p:audio>
          </p:childTnLst>
        </p:cTn>
      </p:par>
    </p:tnLst>
    <p:bldLst>
      <p:bldP spid="6" grpId="0"/>
      <p:bldP spid="7" grpId="0"/>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94000">
              <a:schemeClr val="accent6">
                <a:alpha val="0"/>
                <a:lumMod val="0"/>
                <a:lumOff val="100000"/>
              </a:schemeClr>
            </a:gs>
            <a:gs pos="3000">
              <a:schemeClr val="accent6">
                <a:lumMod val="20000"/>
                <a:lumOff val="80000"/>
              </a:schemeClr>
            </a:gs>
            <a:gs pos="100000">
              <a:schemeClr val="accent5"/>
            </a:gs>
            <a:gs pos="100000">
              <a:schemeClr val="accent1">
                <a:lumMod val="30000"/>
                <a:lumOff val="70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19" name="Rounded Rectangle 18"/>
          <p:cNvSpPr/>
          <p:nvPr/>
        </p:nvSpPr>
        <p:spPr>
          <a:xfrm>
            <a:off x="367371" y="714483"/>
            <a:ext cx="502606" cy="502606"/>
          </a:xfrm>
          <a:prstGeom prst="roundRect">
            <a:avLst/>
          </a:prstGeom>
          <a:solidFill>
            <a:srgbClr val="EF4B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solidFill>
                <a:srgbClr val="048DA4"/>
              </a:solidFill>
            </a:endParaRPr>
          </a:p>
        </p:txBody>
      </p:sp>
      <p:sp>
        <p:nvSpPr>
          <p:cNvPr id="20" name="TextBox 19"/>
          <p:cNvSpPr txBox="1"/>
          <p:nvPr/>
        </p:nvSpPr>
        <p:spPr>
          <a:xfrm>
            <a:off x="906073" y="605570"/>
            <a:ext cx="10338245" cy="892552"/>
          </a:xfrm>
          <a:prstGeom prst="rect">
            <a:avLst/>
          </a:prstGeom>
          <a:noFill/>
          <a:effectLst/>
        </p:spPr>
        <p:txBody>
          <a:bodyPr wrap="square" rtlCol="0">
            <a:spAutoFit/>
          </a:bodyPr>
          <a:lstStyle/>
          <a:p>
            <a:r>
              <a:rPr lang="en-US" sz="2600" b="1" dirty="0">
                <a:effectLst/>
              </a:rPr>
              <a:t>Read an interview with two students, Minh and Tom. Then tick the speaker of each sentence. </a:t>
            </a:r>
            <a:endParaRPr lang="en-US" sz="2600" dirty="0"/>
          </a:p>
        </p:txBody>
      </p:sp>
      <p:sp>
        <p:nvSpPr>
          <p:cNvPr id="21" name="TextBox 20"/>
          <p:cNvSpPr txBox="1"/>
          <p:nvPr/>
        </p:nvSpPr>
        <p:spPr>
          <a:xfrm>
            <a:off x="420157" y="661003"/>
            <a:ext cx="397035" cy="584775"/>
          </a:xfrm>
          <a:prstGeom prst="rect">
            <a:avLst/>
          </a:prstGeom>
          <a:noFill/>
        </p:spPr>
        <p:txBody>
          <a:bodyPr wrap="square" rtlCol="0">
            <a:spAutoFit/>
          </a:bodyPr>
          <a:lstStyle/>
          <a:p>
            <a:pPr algn="ctr"/>
            <a:r>
              <a:rPr lang="en-US" sz="3200" b="1" dirty="0">
                <a:solidFill>
                  <a:schemeClr val="bg1"/>
                </a:solidFill>
                <a:latin typeface="Myriad Pro" pitchFamily="34" charset="0"/>
              </a:rPr>
              <a:t>2</a:t>
            </a:r>
          </a:p>
        </p:txBody>
      </p:sp>
      <p:sp>
        <p:nvSpPr>
          <p:cNvPr id="22" name="TextBox 21"/>
          <p:cNvSpPr txBox="1"/>
          <p:nvPr/>
        </p:nvSpPr>
        <p:spPr>
          <a:xfrm>
            <a:off x="4217305" y="47086"/>
            <a:ext cx="3225068" cy="584775"/>
          </a:xfrm>
          <a:prstGeom prst="rect">
            <a:avLst/>
          </a:prstGeom>
          <a:solidFill>
            <a:schemeClr val="accent6">
              <a:lumMod val="60000"/>
              <a:lumOff val="40000"/>
            </a:schemeClr>
          </a:solidFill>
          <a:effectLst/>
        </p:spPr>
        <p:txBody>
          <a:bodyPr wrap="square" rtlCol="0">
            <a:spAutoFit/>
          </a:bodyPr>
          <a:lstStyle/>
          <a:p>
            <a:r>
              <a:rPr lang="en-US" sz="3200" b="1" dirty="0" smtClean="0">
                <a:solidFill>
                  <a:srgbClr val="C00000"/>
                </a:solidFill>
                <a:effectLst>
                  <a:glow rad="88900">
                    <a:schemeClr val="bg1"/>
                  </a:glow>
                </a:effectLst>
                <a:latin typeface="Cooper Black" panose="0208090404030B020404" pitchFamily="18" charset="0"/>
                <a:cs typeface="Arial" panose="020B0604020202020204" pitchFamily="34" charset="0"/>
              </a:rPr>
              <a:t>I. READING</a:t>
            </a:r>
            <a:endParaRPr lang="en-US" sz="3200" b="1" dirty="0">
              <a:solidFill>
                <a:srgbClr val="C00000"/>
              </a:solidFill>
              <a:effectLst>
                <a:glow rad="88900">
                  <a:schemeClr val="bg1"/>
                </a:glow>
              </a:effectLst>
              <a:latin typeface="Cooper Black" panose="0208090404030B020404" pitchFamily="18" charset="0"/>
              <a:cs typeface="Arial" panose="020B0604020202020204" pitchFamily="34" charset="0"/>
            </a:endParaRPr>
          </a:p>
        </p:txBody>
      </p:sp>
      <p:sp>
        <p:nvSpPr>
          <p:cNvPr id="2" name="Rectangle 1"/>
          <p:cNvSpPr/>
          <p:nvPr/>
        </p:nvSpPr>
        <p:spPr>
          <a:xfrm>
            <a:off x="142178" y="1240266"/>
            <a:ext cx="11754853" cy="5601533"/>
          </a:xfrm>
          <a:prstGeom prst="rect">
            <a:avLst/>
          </a:prstGeom>
          <a:noFill/>
        </p:spPr>
        <p:txBody>
          <a:bodyPr wrap="square">
            <a:spAutoFit/>
          </a:bodyPr>
          <a:lstStyle/>
          <a:p>
            <a:pPr algn="ctr"/>
            <a:r>
              <a:rPr lang="en-US" sz="2800" b="1" dirty="0">
                <a:solidFill>
                  <a:srgbClr val="FF0000"/>
                </a:solidFill>
                <a:latin typeface="Times New Roman" panose="02020603050405020304" pitchFamily="18" charset="0"/>
                <a:cs typeface="Times New Roman" panose="02020603050405020304" pitchFamily="18" charset="0"/>
              </a:rPr>
              <a:t>TELEPATHY</a:t>
            </a:r>
          </a:p>
          <a:p>
            <a:pPr algn="just"/>
            <a:r>
              <a:rPr lang="en-US" sz="2200" b="1" dirty="0">
                <a:solidFill>
                  <a:srgbClr val="C00000"/>
                </a:solidFill>
                <a:latin typeface="Times New Roman" panose="02020603050405020304" pitchFamily="18" charset="0"/>
                <a:cs typeface="Times New Roman" panose="02020603050405020304" pitchFamily="18" charset="0"/>
              </a:rPr>
              <a:t>MC: </a:t>
            </a:r>
            <a:r>
              <a:rPr lang="en-US" sz="2200" dirty="0">
                <a:solidFill>
                  <a:srgbClr val="000000"/>
                </a:solidFill>
                <a:latin typeface="Times New Roman" panose="02020603050405020304" pitchFamily="18" charset="0"/>
                <a:cs typeface="Times New Roman" panose="02020603050405020304" pitchFamily="18" charset="0"/>
              </a:rPr>
              <a:t>Hi everyone. Today, I'll ask some members of the Technology Club to predict how people will communicate in the future. Let’s meet Minh and Tom.</a:t>
            </a:r>
          </a:p>
          <a:p>
            <a:pPr algn="just"/>
            <a:r>
              <a:rPr lang="en-US" sz="2200" b="1" dirty="0">
                <a:solidFill>
                  <a:schemeClr val="accent6">
                    <a:lumMod val="75000"/>
                  </a:schemeClr>
                </a:solidFill>
                <a:latin typeface="Times New Roman" panose="02020603050405020304" pitchFamily="18" charset="0"/>
                <a:cs typeface="Times New Roman" panose="02020603050405020304" pitchFamily="18" charset="0"/>
              </a:rPr>
              <a:t>Minh &amp; Tom: </a:t>
            </a:r>
            <a:r>
              <a:rPr lang="en-US" sz="2200" dirty="0">
                <a:solidFill>
                  <a:srgbClr val="000000"/>
                </a:solidFill>
                <a:latin typeface="Times New Roman" panose="02020603050405020304" pitchFamily="18" charset="0"/>
                <a:cs typeface="Times New Roman" panose="02020603050405020304" pitchFamily="18" charset="0"/>
              </a:rPr>
              <a:t>Hi everyone.</a:t>
            </a:r>
          </a:p>
          <a:p>
            <a:pPr algn="just"/>
            <a:r>
              <a:rPr lang="en-US" sz="2200" dirty="0">
                <a:solidFill>
                  <a:srgbClr val="000000"/>
                </a:solidFill>
                <a:latin typeface="Times New Roman" panose="02020603050405020304" pitchFamily="18" charset="0"/>
                <a:cs typeface="Times New Roman" panose="02020603050405020304" pitchFamily="18" charset="0"/>
              </a:rPr>
              <a:t>MC: Minh and Tom, how do you and your friends keep in contact?</a:t>
            </a:r>
          </a:p>
          <a:p>
            <a:pPr algn="just"/>
            <a:r>
              <a:rPr lang="en-US" sz="2200" b="1" dirty="0">
                <a:solidFill>
                  <a:schemeClr val="accent6">
                    <a:lumMod val="75000"/>
                  </a:schemeClr>
                </a:solidFill>
                <a:latin typeface="Times New Roman" panose="02020603050405020304" pitchFamily="18" charset="0"/>
                <a:cs typeface="Times New Roman" panose="02020603050405020304" pitchFamily="18" charset="0"/>
              </a:rPr>
              <a:t>Minh: </a:t>
            </a:r>
            <a:r>
              <a:rPr lang="en-US" sz="2200" dirty="0">
                <a:solidFill>
                  <a:srgbClr val="000000"/>
                </a:solidFill>
                <a:latin typeface="Times New Roman" panose="02020603050405020304" pitchFamily="18" charset="0"/>
                <a:cs typeface="Times New Roman" panose="02020603050405020304" pitchFamily="18" charset="0"/>
              </a:rPr>
              <a:t>Well, we mostly text each other. We also send voice messages.</a:t>
            </a:r>
          </a:p>
          <a:p>
            <a:pPr algn="just"/>
            <a:r>
              <a:rPr lang="en-US" sz="2200" b="1" dirty="0">
                <a:solidFill>
                  <a:schemeClr val="accent5"/>
                </a:solidFill>
                <a:latin typeface="Times New Roman" panose="02020603050405020304" pitchFamily="18" charset="0"/>
                <a:cs typeface="Times New Roman" panose="02020603050405020304" pitchFamily="18" charset="0"/>
              </a:rPr>
              <a:t>Tom: </a:t>
            </a:r>
            <a:r>
              <a:rPr lang="en-US" sz="2200" dirty="0">
                <a:solidFill>
                  <a:srgbClr val="000000"/>
                </a:solidFill>
                <a:latin typeface="Times New Roman" panose="02020603050405020304" pitchFamily="18" charset="0"/>
                <a:cs typeface="Times New Roman" panose="02020603050405020304" pitchFamily="18" charset="0"/>
              </a:rPr>
              <a:t>I often see my friends in person, but sometimes we call via the Internet</a:t>
            </a:r>
            <a:r>
              <a:rPr lang="en-US" sz="2200" dirty="0" smtClean="0">
                <a:solidFill>
                  <a:srgbClr val="000000"/>
                </a:solidFill>
                <a:latin typeface="Times New Roman" panose="02020603050405020304" pitchFamily="18" charset="0"/>
                <a:cs typeface="Times New Roman" panose="02020603050405020304" pitchFamily="18" charset="0"/>
              </a:rPr>
              <a:t>.</a:t>
            </a:r>
          </a:p>
          <a:p>
            <a:pPr algn="just"/>
            <a:r>
              <a:rPr lang="en-US" sz="2200" dirty="0">
                <a:solidFill>
                  <a:srgbClr val="000000"/>
                </a:solidFill>
                <a:latin typeface="Times New Roman" panose="02020603050405020304" pitchFamily="18" charset="0"/>
                <a:cs typeface="Times New Roman" panose="02020603050405020304" pitchFamily="18" charset="0"/>
              </a:rPr>
              <a:t>MC: Do you think these ways of communication will still be popular in 50 years</a:t>
            </a:r>
            <a:r>
              <a:rPr lang="en-US" sz="2200" dirty="0" smtClean="0">
                <a:solidFill>
                  <a:srgbClr val="000000"/>
                </a:solidFill>
                <a:latin typeface="Times New Roman" panose="02020603050405020304" pitchFamily="18" charset="0"/>
                <a:cs typeface="Times New Roman" panose="02020603050405020304" pitchFamily="18" charset="0"/>
              </a:rPr>
              <a:t>?</a:t>
            </a:r>
            <a:endParaRPr lang="en-US" sz="2200" dirty="0">
              <a:solidFill>
                <a:srgbClr val="000000"/>
              </a:solidFill>
              <a:latin typeface="Times New Roman" panose="02020603050405020304" pitchFamily="18" charset="0"/>
              <a:cs typeface="Times New Roman" panose="02020603050405020304" pitchFamily="18" charset="0"/>
            </a:endParaRPr>
          </a:p>
          <a:p>
            <a:pPr algn="just"/>
            <a:r>
              <a:rPr lang="en-US" sz="2200" b="1" dirty="0">
                <a:solidFill>
                  <a:srgbClr val="0070C0"/>
                </a:solidFill>
                <a:latin typeface="Times New Roman" panose="02020603050405020304" pitchFamily="18" charset="0"/>
                <a:cs typeface="Times New Roman" panose="02020603050405020304" pitchFamily="18" charset="0"/>
              </a:rPr>
              <a:t>Tom: </a:t>
            </a:r>
            <a:r>
              <a:rPr lang="en-US" sz="2200" dirty="0">
                <a:solidFill>
                  <a:srgbClr val="000000"/>
                </a:solidFill>
                <a:latin typeface="Times New Roman" panose="02020603050405020304" pitchFamily="18" charset="0"/>
                <a:cs typeface="Times New Roman" panose="02020603050405020304" pitchFamily="18" charset="0"/>
              </a:rPr>
              <a:t>Not really. We'll use more advanced ways, like telepathy. We'll pass our thoughts to another person without talking and</a:t>
            </a:r>
            <a:r>
              <a:rPr lang="en-US" sz="2200" dirty="0" smtClean="0">
                <a:solidFill>
                  <a:srgbClr val="000000"/>
                </a:solidFill>
                <a:latin typeface="Times New Roman" panose="02020603050405020304" pitchFamily="18" charset="0"/>
                <a:cs typeface="Times New Roman" panose="02020603050405020304" pitchFamily="18" charset="0"/>
              </a:rPr>
              <a:t>...</a:t>
            </a:r>
            <a:endParaRPr lang="en-US" sz="2200" dirty="0">
              <a:solidFill>
                <a:srgbClr val="000000"/>
              </a:solidFill>
              <a:latin typeface="Times New Roman" panose="02020603050405020304" pitchFamily="18" charset="0"/>
              <a:cs typeface="Times New Roman" panose="02020603050405020304" pitchFamily="18" charset="0"/>
            </a:endParaRPr>
          </a:p>
          <a:p>
            <a:pPr algn="just"/>
            <a:r>
              <a:rPr lang="en-US" sz="2200" b="1" dirty="0">
                <a:solidFill>
                  <a:srgbClr val="C00000"/>
                </a:solidFill>
                <a:latin typeface="Times New Roman" panose="02020603050405020304" pitchFamily="18" charset="0"/>
                <a:cs typeface="Times New Roman" panose="02020603050405020304" pitchFamily="18" charset="0"/>
              </a:rPr>
              <a:t>MC: </a:t>
            </a:r>
            <a:r>
              <a:rPr lang="en-US" sz="2200" dirty="0">
                <a:solidFill>
                  <a:srgbClr val="000000"/>
                </a:solidFill>
                <a:latin typeface="Times New Roman" panose="02020603050405020304" pitchFamily="18" charset="0"/>
                <a:cs typeface="Times New Roman" panose="02020603050405020304" pitchFamily="18" charset="0"/>
              </a:rPr>
              <a:t>Hold on. I think only a very few people may have this ability</a:t>
            </a:r>
            <a:r>
              <a:rPr lang="en-US" sz="2200" dirty="0" smtClean="0">
                <a:solidFill>
                  <a:srgbClr val="000000"/>
                </a:solidFill>
                <a:latin typeface="Times New Roman" panose="02020603050405020304" pitchFamily="18" charset="0"/>
                <a:cs typeface="Times New Roman" panose="02020603050405020304" pitchFamily="18" charset="0"/>
              </a:rPr>
              <a:t>.</a:t>
            </a:r>
            <a:endParaRPr lang="en-US" sz="2200" dirty="0">
              <a:solidFill>
                <a:srgbClr val="000000"/>
              </a:solidFill>
              <a:latin typeface="Times New Roman" panose="02020603050405020304" pitchFamily="18" charset="0"/>
              <a:cs typeface="Times New Roman" panose="02020603050405020304" pitchFamily="18" charset="0"/>
            </a:endParaRPr>
          </a:p>
          <a:p>
            <a:pPr algn="just"/>
            <a:r>
              <a:rPr lang="en-US" sz="2200" b="1" dirty="0">
                <a:solidFill>
                  <a:schemeClr val="accent6">
                    <a:lumMod val="75000"/>
                  </a:schemeClr>
                </a:solidFill>
                <a:latin typeface="Times New Roman" panose="02020603050405020304" pitchFamily="18" charset="0"/>
                <a:cs typeface="Times New Roman" panose="02020603050405020304" pitchFamily="18" charset="0"/>
              </a:rPr>
              <a:t>Minh: </a:t>
            </a:r>
            <a:r>
              <a:rPr lang="en-US" sz="2200" dirty="0">
                <a:solidFill>
                  <a:srgbClr val="000000"/>
                </a:solidFill>
                <a:latin typeface="Times New Roman" panose="02020603050405020304" pitchFamily="18" charset="0"/>
                <a:cs typeface="Times New Roman" panose="02020603050405020304" pitchFamily="18" charset="0"/>
              </a:rPr>
              <a:t>Yes, but in the future, everyone will be able to use telepathy. We'll wear a tiny device to catch our thoughts and send them to other people</a:t>
            </a:r>
            <a:r>
              <a:rPr lang="en-US" sz="2200" dirty="0" smtClean="0">
                <a:solidFill>
                  <a:srgbClr val="000000"/>
                </a:solidFill>
                <a:latin typeface="Times New Roman" panose="02020603050405020304" pitchFamily="18" charset="0"/>
                <a:cs typeface="Times New Roman" panose="02020603050405020304" pitchFamily="18" charset="0"/>
              </a:rPr>
              <a:t>.</a:t>
            </a:r>
            <a:endParaRPr lang="en-US" sz="2200" dirty="0">
              <a:solidFill>
                <a:srgbClr val="000000"/>
              </a:solidFill>
              <a:latin typeface="Times New Roman" panose="02020603050405020304" pitchFamily="18" charset="0"/>
              <a:cs typeface="Times New Roman" panose="02020603050405020304" pitchFamily="18" charset="0"/>
            </a:endParaRPr>
          </a:p>
          <a:p>
            <a:pPr algn="just"/>
            <a:r>
              <a:rPr lang="en-US" sz="2200" b="1" dirty="0">
                <a:solidFill>
                  <a:srgbClr val="C00000"/>
                </a:solidFill>
                <a:latin typeface="Times New Roman" panose="02020603050405020304" pitchFamily="18" charset="0"/>
                <a:cs typeface="Times New Roman" panose="02020603050405020304" pitchFamily="18" charset="0"/>
              </a:rPr>
              <a:t>MC: </a:t>
            </a:r>
            <a:r>
              <a:rPr lang="en-US" sz="2200" dirty="0">
                <a:solidFill>
                  <a:srgbClr val="000000"/>
                </a:solidFill>
                <a:latin typeface="Times New Roman" panose="02020603050405020304" pitchFamily="18" charset="0"/>
                <a:cs typeface="Times New Roman" panose="02020603050405020304" pitchFamily="18" charset="0"/>
              </a:rPr>
              <a:t>Cool! But will there be any problems with telepathy</a:t>
            </a:r>
            <a:r>
              <a:rPr lang="en-US" sz="2200" dirty="0" smtClean="0">
                <a:solidFill>
                  <a:srgbClr val="000000"/>
                </a:solidFill>
                <a:latin typeface="Times New Roman" panose="02020603050405020304" pitchFamily="18" charset="0"/>
                <a:cs typeface="Times New Roman" panose="02020603050405020304" pitchFamily="18" charset="0"/>
              </a:rPr>
              <a:t>?</a:t>
            </a:r>
            <a:endParaRPr lang="en-US" sz="2200" dirty="0">
              <a:solidFill>
                <a:srgbClr val="000000"/>
              </a:solidFill>
              <a:latin typeface="Times New Roman" panose="02020603050405020304" pitchFamily="18" charset="0"/>
              <a:cs typeface="Times New Roman" panose="02020603050405020304" pitchFamily="18" charset="0"/>
            </a:endParaRPr>
          </a:p>
          <a:p>
            <a:pPr algn="just"/>
            <a:r>
              <a:rPr lang="en-US" sz="2200" b="1" dirty="0">
                <a:solidFill>
                  <a:srgbClr val="0070C0"/>
                </a:solidFill>
                <a:latin typeface="Times New Roman" panose="02020603050405020304" pitchFamily="18" charset="0"/>
                <a:cs typeface="Times New Roman" panose="02020603050405020304" pitchFamily="18" charset="0"/>
              </a:rPr>
              <a:t>Tom: </a:t>
            </a:r>
            <a:r>
              <a:rPr lang="en-US" sz="2200" dirty="0">
                <a:solidFill>
                  <a:srgbClr val="000000"/>
                </a:solidFill>
                <a:latin typeface="Times New Roman" panose="02020603050405020304" pitchFamily="18" charset="0"/>
                <a:cs typeface="Times New Roman" panose="02020603050405020304" pitchFamily="18" charset="0"/>
              </a:rPr>
              <a:t>Hmm, telepathy devices can “read” one’s mind, so bad people might take advantage of it to control someone else.</a:t>
            </a:r>
            <a:endParaRPr lang="en-US" sz="2200"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26851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Rounded Rectangle 12"/>
          <p:cNvSpPr/>
          <p:nvPr/>
        </p:nvSpPr>
        <p:spPr>
          <a:xfrm>
            <a:off x="270732" y="816689"/>
            <a:ext cx="502606" cy="502606"/>
          </a:xfrm>
          <a:prstGeom prst="roundRect">
            <a:avLst/>
          </a:prstGeom>
          <a:solidFill>
            <a:srgbClr val="EF4B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solidFill>
                <a:srgbClr val="048DA4"/>
              </a:solidFill>
            </a:endParaRPr>
          </a:p>
        </p:txBody>
      </p:sp>
      <p:sp>
        <p:nvSpPr>
          <p:cNvPr id="12" name="TextBox 11"/>
          <p:cNvSpPr txBox="1"/>
          <p:nvPr/>
        </p:nvSpPr>
        <p:spPr>
          <a:xfrm>
            <a:off x="773338" y="744904"/>
            <a:ext cx="10338245" cy="954107"/>
          </a:xfrm>
          <a:prstGeom prst="rect">
            <a:avLst/>
          </a:prstGeom>
          <a:noFill/>
          <a:effectLst/>
        </p:spPr>
        <p:txBody>
          <a:bodyPr wrap="square" rtlCol="0">
            <a:spAutoFit/>
          </a:bodyPr>
          <a:lstStyle/>
          <a:p>
            <a:r>
              <a:rPr lang="en-US" sz="2800" b="1" dirty="0">
                <a:effectLst/>
              </a:rPr>
              <a:t>Read an interview with two students, Minh and Tom. Then tick the speaker of each sentence. </a:t>
            </a:r>
            <a:endParaRPr lang="en-US" sz="2800" dirty="0"/>
          </a:p>
        </p:txBody>
      </p:sp>
      <p:sp>
        <p:nvSpPr>
          <p:cNvPr id="17" name="TextBox 16"/>
          <p:cNvSpPr txBox="1"/>
          <p:nvPr/>
        </p:nvSpPr>
        <p:spPr>
          <a:xfrm>
            <a:off x="323518" y="763209"/>
            <a:ext cx="397035" cy="584775"/>
          </a:xfrm>
          <a:prstGeom prst="rect">
            <a:avLst/>
          </a:prstGeom>
          <a:noFill/>
        </p:spPr>
        <p:txBody>
          <a:bodyPr wrap="square" rtlCol="0">
            <a:spAutoFit/>
          </a:bodyPr>
          <a:lstStyle/>
          <a:p>
            <a:pPr algn="ctr"/>
            <a:r>
              <a:rPr lang="en-US" sz="3200" b="1" dirty="0">
                <a:solidFill>
                  <a:schemeClr val="bg1"/>
                </a:solidFill>
                <a:latin typeface="Myriad Pro" pitchFamily="34" charset="0"/>
              </a:rPr>
              <a:t>2</a:t>
            </a:r>
          </a:p>
        </p:txBody>
      </p:sp>
      <p:sp>
        <p:nvSpPr>
          <p:cNvPr id="11" name="TextBox 10"/>
          <p:cNvSpPr txBox="1"/>
          <p:nvPr/>
        </p:nvSpPr>
        <p:spPr>
          <a:xfrm>
            <a:off x="4084570" y="200652"/>
            <a:ext cx="3225068" cy="646331"/>
          </a:xfrm>
          <a:prstGeom prst="rect">
            <a:avLst/>
          </a:prstGeom>
          <a:solidFill>
            <a:schemeClr val="accent6">
              <a:lumMod val="60000"/>
              <a:lumOff val="40000"/>
            </a:schemeClr>
          </a:solidFill>
          <a:effectLst/>
        </p:spPr>
        <p:txBody>
          <a:bodyPr wrap="square" rtlCol="0">
            <a:spAutoFit/>
          </a:bodyPr>
          <a:lstStyle/>
          <a:p>
            <a:r>
              <a:rPr lang="en-US" sz="3600" b="1" dirty="0" smtClean="0">
                <a:solidFill>
                  <a:srgbClr val="C00000"/>
                </a:solidFill>
                <a:effectLst>
                  <a:glow rad="88900">
                    <a:schemeClr val="bg1"/>
                  </a:glow>
                </a:effectLst>
                <a:latin typeface="Cooper Black" panose="0208090404030B020404" pitchFamily="18" charset="0"/>
                <a:cs typeface="Arial" panose="020B0604020202020204" pitchFamily="34" charset="0"/>
              </a:rPr>
              <a:t>I. READING</a:t>
            </a:r>
            <a:endParaRPr lang="en-US" sz="3600" b="1" dirty="0">
              <a:solidFill>
                <a:srgbClr val="C00000"/>
              </a:solidFill>
              <a:effectLst>
                <a:glow rad="88900">
                  <a:schemeClr val="bg1"/>
                </a:glow>
              </a:effectLst>
              <a:latin typeface="Cooper Black" panose="0208090404030B020404" pitchFamily="18" charset="0"/>
              <a:cs typeface="Arial" panose="020B0604020202020204" pitchFamily="34" charset="0"/>
            </a:endParaRPr>
          </a:p>
        </p:txBody>
      </p:sp>
      <p:graphicFrame>
        <p:nvGraphicFramePr>
          <p:cNvPr id="4" name="Table 4">
            <a:extLst>
              <a:ext uri="{FF2B5EF4-FFF2-40B4-BE49-F238E27FC236}">
                <a16:creationId xmlns:a16="http://schemas.microsoft.com/office/drawing/2014/main" id="{5B4D1B71-D0B7-0AE8-4848-12F8E0B1892F}"/>
              </a:ext>
            </a:extLst>
          </p:cNvPr>
          <p:cNvGraphicFramePr>
            <a:graphicFrameLocks noGrp="1"/>
          </p:cNvGraphicFramePr>
          <p:nvPr>
            <p:extLst/>
          </p:nvPr>
        </p:nvGraphicFramePr>
        <p:xfrm>
          <a:off x="423713" y="1852842"/>
          <a:ext cx="11158687" cy="3718560"/>
        </p:xfrm>
        <a:graphic>
          <a:graphicData uri="http://schemas.openxmlformats.org/drawingml/2006/table">
            <a:tbl>
              <a:tblPr firstRow="1" bandRow="1">
                <a:tableStyleId>{21E4AEA4-8DFA-4A89-87EB-49C32662AFE0}</a:tableStyleId>
              </a:tblPr>
              <a:tblGrid>
                <a:gridCol w="9123355">
                  <a:extLst>
                    <a:ext uri="{9D8B030D-6E8A-4147-A177-3AD203B41FA5}">
                      <a16:colId xmlns:a16="http://schemas.microsoft.com/office/drawing/2014/main" val="3812372704"/>
                    </a:ext>
                  </a:extLst>
                </a:gridCol>
                <a:gridCol w="1029055">
                  <a:extLst>
                    <a:ext uri="{9D8B030D-6E8A-4147-A177-3AD203B41FA5}">
                      <a16:colId xmlns:a16="http://schemas.microsoft.com/office/drawing/2014/main" val="365485281"/>
                    </a:ext>
                  </a:extLst>
                </a:gridCol>
                <a:gridCol w="1006277">
                  <a:extLst>
                    <a:ext uri="{9D8B030D-6E8A-4147-A177-3AD203B41FA5}">
                      <a16:colId xmlns:a16="http://schemas.microsoft.com/office/drawing/2014/main" val="3365670671"/>
                    </a:ext>
                  </a:extLst>
                </a:gridCol>
              </a:tblGrid>
              <a:tr h="509339">
                <a:tc>
                  <a:txBody>
                    <a:bodyPr/>
                    <a:lstStyle/>
                    <a:p>
                      <a:pPr algn="ctr"/>
                      <a:r>
                        <a:rPr lang="en-US" sz="2800" dirty="0">
                          <a:solidFill>
                            <a:schemeClr val="bg1"/>
                          </a:solidFill>
                        </a:rPr>
                        <a:t>W</a:t>
                      </a:r>
                      <a:r>
                        <a:rPr lang="en-VN" sz="2800" dirty="0">
                          <a:solidFill>
                            <a:schemeClr val="bg1"/>
                          </a:solidFill>
                        </a:rPr>
                        <a:t>ho says that…?</a:t>
                      </a:r>
                    </a:p>
                  </a:txBody>
                  <a:tcPr anchor="ctr"/>
                </a:tc>
                <a:tc>
                  <a:txBody>
                    <a:bodyPr/>
                    <a:lstStyle/>
                    <a:p>
                      <a:pPr algn="ctr"/>
                      <a:r>
                        <a:rPr lang="en-VN" sz="2800" dirty="0">
                          <a:solidFill>
                            <a:schemeClr val="bg1"/>
                          </a:solidFill>
                        </a:rPr>
                        <a:t>Minh</a:t>
                      </a:r>
                    </a:p>
                  </a:txBody>
                  <a:tcPr anchor="ctr"/>
                </a:tc>
                <a:tc>
                  <a:txBody>
                    <a:bodyPr/>
                    <a:lstStyle/>
                    <a:p>
                      <a:pPr algn="ctr"/>
                      <a:r>
                        <a:rPr lang="en-VN" sz="2800" dirty="0">
                          <a:solidFill>
                            <a:schemeClr val="bg1"/>
                          </a:solidFill>
                        </a:rPr>
                        <a:t>Tom</a:t>
                      </a:r>
                    </a:p>
                  </a:txBody>
                  <a:tcPr anchor="ctr"/>
                </a:tc>
                <a:extLst>
                  <a:ext uri="{0D108BD9-81ED-4DB2-BD59-A6C34878D82A}">
                    <a16:rowId xmlns:a16="http://schemas.microsoft.com/office/drawing/2014/main" val="1843034145"/>
                  </a:ext>
                </a:extLst>
              </a:tr>
              <a:tr h="5093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000" b="0" kern="1200" dirty="0">
                          <a:solidFill>
                            <a:schemeClr val="dk1"/>
                          </a:solidFill>
                          <a:effectLst/>
                          <a:latin typeface="+mn-lt"/>
                          <a:ea typeface="+mn-ea"/>
                          <a:cs typeface="+mn-cs"/>
                        </a:rPr>
                        <a:t>1. he sends voice messages to friends </a:t>
                      </a:r>
                    </a:p>
                  </a:txBody>
                  <a:tcPr anchor="ctr"/>
                </a:tc>
                <a:tc>
                  <a:txBody>
                    <a:bodyPr/>
                    <a:lstStyle/>
                    <a:p>
                      <a:endParaRPr lang="en-VN" sz="2800" dirty="0">
                        <a:solidFill>
                          <a:schemeClr val="tx1"/>
                        </a:solidFill>
                      </a:endParaRPr>
                    </a:p>
                  </a:txBody>
                  <a:tcPr anchor="ctr"/>
                </a:tc>
                <a:tc>
                  <a:txBody>
                    <a:bodyPr/>
                    <a:lstStyle/>
                    <a:p>
                      <a:endParaRPr lang="en-VN" sz="2800">
                        <a:solidFill>
                          <a:schemeClr val="tx1"/>
                        </a:solidFill>
                      </a:endParaRPr>
                    </a:p>
                  </a:txBody>
                  <a:tcPr anchor="ctr"/>
                </a:tc>
                <a:extLst>
                  <a:ext uri="{0D108BD9-81ED-4DB2-BD59-A6C34878D82A}">
                    <a16:rowId xmlns:a16="http://schemas.microsoft.com/office/drawing/2014/main" val="1110582759"/>
                  </a:ext>
                </a:extLst>
              </a:tr>
              <a:tr h="5093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VN" sz="3000" b="0" dirty="0">
                          <a:solidFill>
                            <a:schemeClr val="tx1"/>
                          </a:solidFill>
                        </a:rPr>
                        <a:t>2. </a:t>
                      </a:r>
                      <a:r>
                        <a:rPr lang="en-US" sz="3000" b="0" kern="1200" dirty="0">
                          <a:solidFill>
                            <a:schemeClr val="dk1"/>
                          </a:solidFill>
                          <a:effectLst/>
                          <a:latin typeface="+mn-lt"/>
                          <a:ea typeface="+mn-ea"/>
                          <a:cs typeface="+mn-cs"/>
                        </a:rPr>
                        <a:t>he calls his friends by using the Internet </a:t>
                      </a:r>
                    </a:p>
                  </a:txBody>
                  <a:tcPr anchor="ctr"/>
                </a:tc>
                <a:tc>
                  <a:txBody>
                    <a:bodyPr/>
                    <a:lstStyle/>
                    <a:p>
                      <a:endParaRPr lang="en-VN" sz="2800" dirty="0">
                        <a:solidFill>
                          <a:schemeClr val="tx1"/>
                        </a:solidFill>
                      </a:endParaRPr>
                    </a:p>
                  </a:txBody>
                  <a:tcPr anchor="ctr"/>
                </a:tc>
                <a:tc>
                  <a:txBody>
                    <a:bodyPr/>
                    <a:lstStyle/>
                    <a:p>
                      <a:endParaRPr lang="en-VN" sz="2800" dirty="0">
                        <a:solidFill>
                          <a:schemeClr val="tx1"/>
                        </a:solidFill>
                      </a:endParaRPr>
                    </a:p>
                  </a:txBody>
                  <a:tcPr anchor="ctr"/>
                </a:tc>
                <a:extLst>
                  <a:ext uri="{0D108BD9-81ED-4DB2-BD59-A6C34878D82A}">
                    <a16:rowId xmlns:a16="http://schemas.microsoft.com/office/drawing/2014/main" val="2094470497"/>
                  </a:ext>
                </a:extLst>
              </a:tr>
              <a:tr h="5093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VN" sz="3000" b="0" dirty="0">
                          <a:solidFill>
                            <a:schemeClr val="tx1"/>
                          </a:solidFill>
                        </a:rPr>
                        <a:t>3. </a:t>
                      </a:r>
                      <a:r>
                        <a:rPr lang="en-US" sz="3000" b="0" kern="1200" dirty="0">
                          <a:solidFill>
                            <a:schemeClr val="dk1"/>
                          </a:solidFill>
                          <a:effectLst/>
                          <a:latin typeface="+mn-lt"/>
                          <a:ea typeface="+mn-ea"/>
                          <a:cs typeface="+mn-cs"/>
                        </a:rPr>
                        <a:t>everyone will be able to use telepathy in the future </a:t>
                      </a:r>
                    </a:p>
                  </a:txBody>
                  <a:tcPr anchor="ctr"/>
                </a:tc>
                <a:tc>
                  <a:txBody>
                    <a:bodyPr/>
                    <a:lstStyle/>
                    <a:p>
                      <a:endParaRPr lang="en-VN" sz="2800" dirty="0">
                        <a:solidFill>
                          <a:schemeClr val="tx1"/>
                        </a:solidFill>
                      </a:endParaRPr>
                    </a:p>
                  </a:txBody>
                  <a:tcPr anchor="ctr"/>
                </a:tc>
                <a:tc>
                  <a:txBody>
                    <a:bodyPr/>
                    <a:lstStyle/>
                    <a:p>
                      <a:endParaRPr lang="en-VN" sz="2800" dirty="0">
                        <a:solidFill>
                          <a:schemeClr val="tx1"/>
                        </a:solidFill>
                      </a:endParaRPr>
                    </a:p>
                  </a:txBody>
                  <a:tcPr anchor="ctr"/>
                </a:tc>
                <a:extLst>
                  <a:ext uri="{0D108BD9-81ED-4DB2-BD59-A6C34878D82A}">
                    <a16:rowId xmlns:a16="http://schemas.microsoft.com/office/drawing/2014/main" val="1718360980"/>
                  </a:ext>
                </a:extLst>
              </a:tr>
              <a:tr h="5093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VN" sz="3000" b="0" dirty="0">
                          <a:solidFill>
                            <a:schemeClr val="tx1"/>
                          </a:solidFill>
                        </a:rPr>
                        <a:t>4. </a:t>
                      </a:r>
                      <a:r>
                        <a:rPr lang="en-US" sz="3000" b="0" kern="1200" dirty="0">
                          <a:solidFill>
                            <a:schemeClr val="dk1"/>
                          </a:solidFill>
                          <a:effectLst/>
                          <a:latin typeface="+mn-lt"/>
                          <a:ea typeface="+mn-ea"/>
                          <a:cs typeface="+mn-cs"/>
                        </a:rPr>
                        <a:t>people need a small device to send their thoughts to others </a:t>
                      </a:r>
                    </a:p>
                  </a:txBody>
                  <a:tcPr anchor="ctr"/>
                </a:tc>
                <a:tc>
                  <a:txBody>
                    <a:bodyPr/>
                    <a:lstStyle/>
                    <a:p>
                      <a:endParaRPr lang="en-VN" sz="2800" dirty="0">
                        <a:solidFill>
                          <a:schemeClr val="tx1"/>
                        </a:solidFill>
                      </a:endParaRPr>
                    </a:p>
                  </a:txBody>
                  <a:tcPr anchor="ctr"/>
                </a:tc>
                <a:tc>
                  <a:txBody>
                    <a:bodyPr/>
                    <a:lstStyle/>
                    <a:p>
                      <a:endParaRPr lang="en-VN" sz="2800" dirty="0">
                        <a:solidFill>
                          <a:schemeClr val="tx1"/>
                        </a:solidFill>
                      </a:endParaRPr>
                    </a:p>
                  </a:txBody>
                  <a:tcPr anchor="ctr"/>
                </a:tc>
                <a:extLst>
                  <a:ext uri="{0D108BD9-81ED-4DB2-BD59-A6C34878D82A}">
                    <a16:rowId xmlns:a16="http://schemas.microsoft.com/office/drawing/2014/main" val="400193525"/>
                  </a:ext>
                </a:extLst>
              </a:tr>
              <a:tr h="5093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VN" sz="3000" b="0" dirty="0">
                          <a:solidFill>
                            <a:schemeClr val="tx1"/>
                          </a:solidFill>
                        </a:rPr>
                        <a:t>5. </a:t>
                      </a:r>
                      <a:r>
                        <a:rPr lang="en-US" sz="3000" b="0" kern="1200" dirty="0">
                          <a:solidFill>
                            <a:schemeClr val="dk1"/>
                          </a:solidFill>
                          <a:effectLst/>
                          <a:latin typeface="+mn-lt"/>
                          <a:ea typeface="+mn-ea"/>
                          <a:cs typeface="+mn-cs"/>
                        </a:rPr>
                        <a:t>bad people can make use of telepathy to harm </a:t>
                      </a:r>
                      <a:r>
                        <a:rPr lang="en-VN" sz="3000" b="0" kern="1200" dirty="0">
                          <a:solidFill>
                            <a:schemeClr val="tx1"/>
                          </a:solidFill>
                          <a:effectLst/>
                          <a:latin typeface="+mn-lt"/>
                          <a:ea typeface="+mn-ea"/>
                          <a:cs typeface="+mn-cs"/>
                        </a:rPr>
                        <a:t>others</a:t>
                      </a:r>
                      <a:endParaRPr lang="en-US" sz="3000" b="0" kern="1200" dirty="0">
                        <a:solidFill>
                          <a:schemeClr val="dk1"/>
                        </a:solidFill>
                        <a:effectLst/>
                        <a:latin typeface="+mn-lt"/>
                        <a:ea typeface="+mn-ea"/>
                        <a:cs typeface="+mn-cs"/>
                      </a:endParaRPr>
                    </a:p>
                  </a:txBody>
                  <a:tcPr anchor="ctr"/>
                </a:tc>
                <a:tc>
                  <a:txBody>
                    <a:bodyPr/>
                    <a:lstStyle/>
                    <a:p>
                      <a:endParaRPr lang="en-VN" sz="2800">
                        <a:solidFill>
                          <a:schemeClr val="tx1"/>
                        </a:solidFill>
                      </a:endParaRPr>
                    </a:p>
                  </a:txBody>
                  <a:tcPr anchor="ctr"/>
                </a:tc>
                <a:tc>
                  <a:txBody>
                    <a:bodyPr/>
                    <a:lstStyle/>
                    <a:p>
                      <a:endParaRPr lang="en-VN" sz="2800" dirty="0">
                        <a:solidFill>
                          <a:schemeClr val="tx1"/>
                        </a:solidFill>
                      </a:endParaRPr>
                    </a:p>
                  </a:txBody>
                  <a:tcPr anchor="ctr"/>
                </a:tc>
                <a:extLst>
                  <a:ext uri="{0D108BD9-81ED-4DB2-BD59-A6C34878D82A}">
                    <a16:rowId xmlns:a16="http://schemas.microsoft.com/office/drawing/2014/main" val="1713457803"/>
                  </a:ext>
                </a:extLst>
              </a:tr>
            </a:tbl>
          </a:graphicData>
        </a:graphic>
      </p:graphicFrame>
      <p:pic>
        <p:nvPicPr>
          <p:cNvPr id="9" name="Picture 8">
            <a:extLst>
              <a:ext uri="{FF2B5EF4-FFF2-40B4-BE49-F238E27FC236}">
                <a16:creationId xmlns:a16="http://schemas.microsoft.com/office/drawing/2014/main" id="{0F89546F-E3D0-7584-F30F-C1B6500989B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06115" y="2323524"/>
            <a:ext cx="610134" cy="556419"/>
          </a:xfrm>
          <a:prstGeom prst="rect">
            <a:avLst/>
          </a:prstGeom>
        </p:spPr>
      </p:pic>
      <p:pic>
        <p:nvPicPr>
          <p:cNvPr id="10" name="Picture 9">
            <a:extLst>
              <a:ext uri="{FF2B5EF4-FFF2-40B4-BE49-F238E27FC236}">
                <a16:creationId xmlns:a16="http://schemas.microsoft.com/office/drawing/2014/main" id="{0A2B146F-FCEF-F697-3156-F1773FAAE52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06516" y="2897519"/>
            <a:ext cx="610134" cy="556419"/>
          </a:xfrm>
          <a:prstGeom prst="rect">
            <a:avLst/>
          </a:prstGeom>
        </p:spPr>
      </p:pic>
      <p:pic>
        <p:nvPicPr>
          <p:cNvPr id="14" name="Picture 13">
            <a:extLst>
              <a:ext uri="{FF2B5EF4-FFF2-40B4-BE49-F238E27FC236}">
                <a16:creationId xmlns:a16="http://schemas.microsoft.com/office/drawing/2014/main" id="{B3F7739C-C131-48E8-38ED-F94B709375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06115" y="3480738"/>
            <a:ext cx="610134" cy="556419"/>
          </a:xfrm>
          <a:prstGeom prst="rect">
            <a:avLst/>
          </a:prstGeom>
        </p:spPr>
      </p:pic>
      <p:pic>
        <p:nvPicPr>
          <p:cNvPr id="15" name="Picture 14">
            <a:extLst>
              <a:ext uri="{FF2B5EF4-FFF2-40B4-BE49-F238E27FC236}">
                <a16:creationId xmlns:a16="http://schemas.microsoft.com/office/drawing/2014/main" id="{11D5F8F0-6F37-C9EB-E8E4-55D2382E65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06115" y="4292494"/>
            <a:ext cx="610134" cy="556419"/>
          </a:xfrm>
          <a:prstGeom prst="rect">
            <a:avLst/>
          </a:prstGeom>
        </p:spPr>
      </p:pic>
      <p:pic>
        <p:nvPicPr>
          <p:cNvPr id="18" name="Picture 17">
            <a:extLst>
              <a:ext uri="{FF2B5EF4-FFF2-40B4-BE49-F238E27FC236}">
                <a16:creationId xmlns:a16="http://schemas.microsoft.com/office/drawing/2014/main" id="{25849058-8CCB-71C8-0E23-C63FDAC7A10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66920" y="5014983"/>
            <a:ext cx="610134" cy="556419"/>
          </a:xfrm>
          <a:prstGeom prst="rect">
            <a:avLst/>
          </a:prstGeom>
        </p:spPr>
      </p:pic>
    </p:spTree>
    <p:extLst>
      <p:ext uri="{BB962C8B-B14F-4D97-AF65-F5344CB8AC3E}">
        <p14:creationId xmlns:p14="http://schemas.microsoft.com/office/powerpoint/2010/main" val="2063014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p:tgtEl>
                                          <p:spTgt spid="9"/>
                                        </p:tgtEl>
                                        <p:attrNameLst>
                                          <p:attrName>ppt_y</p:attrName>
                                        </p:attrNameLst>
                                      </p:cBhvr>
                                      <p:tavLst>
                                        <p:tav tm="0">
                                          <p:val>
                                            <p:strVal val="#ppt_y+#ppt_h*1.125000"/>
                                          </p:val>
                                        </p:tav>
                                        <p:tav tm="100000">
                                          <p:val>
                                            <p:strVal val="#ppt_y"/>
                                          </p:val>
                                        </p:tav>
                                      </p:tavLst>
                                    </p:anim>
                                    <p:animEffect transition="in" filter="wipe(up)">
                                      <p:cBhvr>
                                        <p:cTn id="8" dur="500"/>
                                        <p:tgtEl>
                                          <p:spTgt spid="9"/>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p:tgtEl>
                                          <p:spTgt spid="10"/>
                                        </p:tgtEl>
                                        <p:attrNameLst>
                                          <p:attrName>ppt_y</p:attrName>
                                        </p:attrNameLst>
                                      </p:cBhvr>
                                      <p:tavLst>
                                        <p:tav tm="0">
                                          <p:val>
                                            <p:strVal val="#ppt_y+#ppt_h*1.125000"/>
                                          </p:val>
                                        </p:tav>
                                        <p:tav tm="100000">
                                          <p:val>
                                            <p:strVal val="#ppt_y"/>
                                          </p:val>
                                        </p:tav>
                                      </p:tavLst>
                                    </p:anim>
                                    <p:animEffect transition="in" filter="wipe(up)">
                                      <p:cBhvr>
                                        <p:cTn id="14" dur="5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p:tgtEl>
                                          <p:spTgt spid="14"/>
                                        </p:tgtEl>
                                        <p:attrNameLst>
                                          <p:attrName>ppt_y</p:attrName>
                                        </p:attrNameLst>
                                      </p:cBhvr>
                                      <p:tavLst>
                                        <p:tav tm="0">
                                          <p:val>
                                            <p:strVal val="#ppt_y+#ppt_h*1.125000"/>
                                          </p:val>
                                        </p:tav>
                                        <p:tav tm="100000">
                                          <p:val>
                                            <p:strVal val="#ppt_y"/>
                                          </p:val>
                                        </p:tav>
                                      </p:tavLst>
                                    </p:anim>
                                    <p:animEffect transition="in" filter="wipe(up)">
                                      <p:cBhvr>
                                        <p:cTn id="20" dur="5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additive="base">
                                        <p:cTn id="25" dur="500"/>
                                        <p:tgtEl>
                                          <p:spTgt spid="15"/>
                                        </p:tgtEl>
                                        <p:attrNameLst>
                                          <p:attrName>ppt_y</p:attrName>
                                        </p:attrNameLst>
                                      </p:cBhvr>
                                      <p:tavLst>
                                        <p:tav tm="0">
                                          <p:val>
                                            <p:strVal val="#ppt_y+#ppt_h*1.125000"/>
                                          </p:val>
                                        </p:tav>
                                        <p:tav tm="100000">
                                          <p:val>
                                            <p:strVal val="#ppt_y"/>
                                          </p:val>
                                        </p:tav>
                                      </p:tavLst>
                                    </p:anim>
                                    <p:animEffect transition="in" filter="wipe(up)">
                                      <p:cBhvr>
                                        <p:cTn id="26" dur="500"/>
                                        <p:tgtEl>
                                          <p:spTgt spid="15"/>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p:tgtEl>
                                          <p:spTgt spid="18"/>
                                        </p:tgtEl>
                                        <p:attrNameLst>
                                          <p:attrName>ppt_y</p:attrName>
                                        </p:attrNameLst>
                                      </p:cBhvr>
                                      <p:tavLst>
                                        <p:tav tm="0">
                                          <p:val>
                                            <p:strVal val="#ppt_y+#ppt_h*1.125000"/>
                                          </p:val>
                                        </p:tav>
                                        <p:tav tm="100000">
                                          <p:val>
                                            <p:strVal val="#ppt_y"/>
                                          </p:val>
                                        </p:tav>
                                      </p:tavLst>
                                    </p:anim>
                                    <p:animEffect transition="in" filter="wipe(up)">
                                      <p:cBhvr>
                                        <p:cTn id="3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TextBox 11"/>
          <p:cNvSpPr txBox="1"/>
          <p:nvPr/>
        </p:nvSpPr>
        <p:spPr>
          <a:xfrm>
            <a:off x="1131589" y="313908"/>
            <a:ext cx="10815315" cy="523220"/>
          </a:xfrm>
          <a:prstGeom prst="rect">
            <a:avLst/>
          </a:prstGeom>
          <a:noFill/>
          <a:effectLst/>
        </p:spPr>
        <p:txBody>
          <a:bodyPr wrap="square" rtlCol="0">
            <a:spAutoFit/>
          </a:bodyPr>
          <a:lstStyle/>
          <a:p>
            <a:r>
              <a:rPr lang="en-US" sz="2800" b="1" dirty="0">
                <a:effectLst/>
              </a:rPr>
              <a:t>Read the interview again. Choose the correct answer A, B, or C. </a:t>
            </a:r>
            <a:endParaRPr lang="en-US" sz="2800" dirty="0"/>
          </a:p>
        </p:txBody>
      </p:sp>
      <p:sp>
        <p:nvSpPr>
          <p:cNvPr id="16" name="Rounded Rectangle 15"/>
          <p:cNvSpPr/>
          <p:nvPr/>
        </p:nvSpPr>
        <p:spPr>
          <a:xfrm>
            <a:off x="576198" y="298424"/>
            <a:ext cx="502606" cy="502606"/>
          </a:xfrm>
          <a:prstGeom prst="roundRect">
            <a:avLst/>
          </a:prstGeom>
          <a:solidFill>
            <a:srgbClr val="EF4B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48DA4"/>
              </a:solidFill>
            </a:endParaRPr>
          </a:p>
        </p:txBody>
      </p:sp>
      <p:sp>
        <p:nvSpPr>
          <p:cNvPr id="17" name="TextBox 16"/>
          <p:cNvSpPr txBox="1"/>
          <p:nvPr/>
        </p:nvSpPr>
        <p:spPr>
          <a:xfrm>
            <a:off x="628983" y="195784"/>
            <a:ext cx="397035" cy="707886"/>
          </a:xfrm>
          <a:prstGeom prst="rect">
            <a:avLst/>
          </a:prstGeom>
          <a:noFill/>
        </p:spPr>
        <p:txBody>
          <a:bodyPr wrap="square" rtlCol="0">
            <a:spAutoFit/>
          </a:bodyPr>
          <a:lstStyle/>
          <a:p>
            <a:pPr algn="ctr"/>
            <a:r>
              <a:rPr lang="en-US" sz="4000" b="1" dirty="0">
                <a:solidFill>
                  <a:schemeClr val="bg1"/>
                </a:solidFill>
                <a:latin typeface="Myriad Pro" pitchFamily="34" charset="0"/>
              </a:rPr>
              <a:t>3</a:t>
            </a:r>
          </a:p>
        </p:txBody>
      </p:sp>
      <p:sp>
        <p:nvSpPr>
          <p:cNvPr id="4" name="TextBox 3">
            <a:extLst>
              <a:ext uri="{FF2B5EF4-FFF2-40B4-BE49-F238E27FC236}">
                <a16:creationId xmlns:a16="http://schemas.microsoft.com/office/drawing/2014/main" id="{EE94819F-6048-F2BB-EE12-17D61417563A}"/>
              </a:ext>
            </a:extLst>
          </p:cNvPr>
          <p:cNvSpPr txBox="1"/>
          <p:nvPr/>
        </p:nvSpPr>
        <p:spPr>
          <a:xfrm>
            <a:off x="1131589" y="858509"/>
            <a:ext cx="9879486" cy="5016758"/>
          </a:xfrm>
          <a:prstGeom prst="rect">
            <a:avLst/>
          </a:prstGeom>
          <a:noFill/>
          <a:ln w="28575">
            <a:noFill/>
          </a:ln>
        </p:spPr>
        <p:txBody>
          <a:bodyPr wrap="square">
            <a:spAutoFit/>
          </a:bodyPr>
          <a:lstStyle/>
          <a:p>
            <a:r>
              <a:rPr lang="en-US" sz="3200" b="1" dirty="0">
                <a:solidFill>
                  <a:srgbClr val="C00000"/>
                </a:solidFill>
                <a:effectLst/>
              </a:rPr>
              <a:t>1. </a:t>
            </a:r>
            <a:r>
              <a:rPr lang="en-US" sz="3200" dirty="0">
                <a:effectLst/>
              </a:rPr>
              <a:t>What is the interview mainly about? </a:t>
            </a:r>
          </a:p>
          <a:p>
            <a:r>
              <a:rPr lang="en-US" sz="3200" dirty="0">
                <a:solidFill>
                  <a:srgbClr val="00B0F0"/>
                </a:solidFill>
                <a:effectLst/>
              </a:rPr>
              <a:t>A.</a:t>
            </a:r>
            <a:r>
              <a:rPr lang="en-US" sz="3200" dirty="0">
                <a:effectLst/>
              </a:rPr>
              <a:t> One way of future communication. 	</a:t>
            </a:r>
          </a:p>
          <a:p>
            <a:r>
              <a:rPr lang="en-US" sz="3200" dirty="0">
                <a:solidFill>
                  <a:srgbClr val="00B0F0"/>
                </a:solidFill>
                <a:effectLst/>
              </a:rPr>
              <a:t>B. </a:t>
            </a:r>
            <a:r>
              <a:rPr lang="en-US" sz="3200" dirty="0">
                <a:effectLst/>
              </a:rPr>
              <a:t>Voice chats and online calls.	</a:t>
            </a:r>
          </a:p>
          <a:p>
            <a:r>
              <a:rPr lang="en-US" sz="3200" dirty="0">
                <a:solidFill>
                  <a:srgbClr val="00B0F0"/>
                </a:solidFill>
                <a:effectLst/>
              </a:rPr>
              <a:t>C. </a:t>
            </a:r>
            <a:r>
              <a:rPr lang="en-US" sz="3200" dirty="0">
                <a:effectLst/>
              </a:rPr>
              <a:t>Problems of telepathy. </a:t>
            </a:r>
          </a:p>
          <a:p>
            <a:endParaRPr lang="en-US" sz="3200" dirty="0">
              <a:effectLst/>
            </a:endParaRPr>
          </a:p>
          <a:p>
            <a:r>
              <a:rPr lang="en-US" sz="3200" b="1" dirty="0">
                <a:solidFill>
                  <a:srgbClr val="C00000"/>
                </a:solidFill>
                <a:effectLst/>
              </a:rPr>
              <a:t>2.</a:t>
            </a:r>
            <a:r>
              <a:rPr lang="en-US" sz="3200" dirty="0">
                <a:solidFill>
                  <a:srgbClr val="C00000"/>
                </a:solidFill>
                <a:effectLst/>
              </a:rPr>
              <a:t> </a:t>
            </a:r>
            <a:r>
              <a:rPr lang="en-US" sz="3200" dirty="0">
                <a:effectLst/>
              </a:rPr>
              <a:t>Which way of communication below is NOT mentioned in the interview? </a:t>
            </a:r>
          </a:p>
          <a:p>
            <a:r>
              <a:rPr lang="en-US" sz="3200" dirty="0">
                <a:solidFill>
                  <a:srgbClr val="00B0F0"/>
                </a:solidFill>
                <a:effectLst/>
              </a:rPr>
              <a:t>A. </a:t>
            </a:r>
            <a:r>
              <a:rPr lang="en-US" sz="3200" dirty="0">
                <a:effectLst/>
              </a:rPr>
              <a:t>Meeting face to face		 </a:t>
            </a:r>
          </a:p>
          <a:p>
            <a:r>
              <a:rPr lang="en-US" sz="3200" dirty="0">
                <a:solidFill>
                  <a:srgbClr val="00B0F0"/>
                </a:solidFill>
                <a:effectLst/>
              </a:rPr>
              <a:t>B. </a:t>
            </a:r>
            <a:r>
              <a:rPr lang="en-US" sz="3200" dirty="0">
                <a:effectLst/>
              </a:rPr>
              <a:t>Writing an email		</a:t>
            </a:r>
          </a:p>
          <a:p>
            <a:r>
              <a:rPr lang="en-US" sz="3200" dirty="0">
                <a:solidFill>
                  <a:srgbClr val="00B0F0"/>
                </a:solidFill>
                <a:effectLst/>
              </a:rPr>
              <a:t>C. </a:t>
            </a:r>
            <a:r>
              <a:rPr lang="en-US" sz="3200" dirty="0">
                <a:effectLst/>
              </a:rPr>
              <a:t>Telepathy</a:t>
            </a:r>
          </a:p>
        </p:txBody>
      </p:sp>
      <p:sp>
        <p:nvSpPr>
          <p:cNvPr id="2" name="Oval 1">
            <a:extLst>
              <a:ext uri="{FF2B5EF4-FFF2-40B4-BE49-F238E27FC236}">
                <a16:creationId xmlns:a16="http://schemas.microsoft.com/office/drawing/2014/main" id="{D3D1AEE2-23A8-6990-B72C-3CD761FB3DD1}"/>
              </a:ext>
            </a:extLst>
          </p:cNvPr>
          <p:cNvSpPr/>
          <p:nvPr/>
        </p:nvSpPr>
        <p:spPr>
          <a:xfrm>
            <a:off x="1110323" y="1399860"/>
            <a:ext cx="525317" cy="525317"/>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VN"/>
          </a:p>
        </p:txBody>
      </p:sp>
      <p:sp>
        <p:nvSpPr>
          <p:cNvPr id="7" name="Oval 6">
            <a:extLst>
              <a:ext uri="{FF2B5EF4-FFF2-40B4-BE49-F238E27FC236}">
                <a16:creationId xmlns:a16="http://schemas.microsoft.com/office/drawing/2014/main" id="{049C9E4A-6415-6E77-53C8-DE18984CA321}"/>
              </a:ext>
            </a:extLst>
          </p:cNvPr>
          <p:cNvSpPr/>
          <p:nvPr/>
        </p:nvSpPr>
        <p:spPr>
          <a:xfrm>
            <a:off x="1089058" y="4791646"/>
            <a:ext cx="525317" cy="525317"/>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VN"/>
          </a:p>
        </p:txBody>
      </p:sp>
    </p:spTree>
    <p:extLst>
      <p:ext uri="{BB962C8B-B14F-4D97-AF65-F5344CB8AC3E}">
        <p14:creationId xmlns:p14="http://schemas.microsoft.com/office/powerpoint/2010/main" val="1816670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ssolv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TextBox 11"/>
          <p:cNvSpPr txBox="1"/>
          <p:nvPr/>
        </p:nvSpPr>
        <p:spPr>
          <a:xfrm>
            <a:off x="1119558" y="458287"/>
            <a:ext cx="10815315" cy="461665"/>
          </a:xfrm>
          <a:prstGeom prst="rect">
            <a:avLst/>
          </a:prstGeom>
          <a:noFill/>
          <a:effectLst/>
        </p:spPr>
        <p:txBody>
          <a:bodyPr wrap="square" rtlCol="0">
            <a:spAutoFit/>
          </a:bodyPr>
          <a:lstStyle/>
          <a:p>
            <a:r>
              <a:rPr lang="en-US" sz="2400" b="1" dirty="0">
                <a:effectLst/>
              </a:rPr>
              <a:t>Read the interview again. Choose the correct answer A, B, or C. </a:t>
            </a:r>
            <a:endParaRPr lang="en-US" sz="2400" dirty="0"/>
          </a:p>
        </p:txBody>
      </p:sp>
      <p:sp>
        <p:nvSpPr>
          <p:cNvPr id="16" name="Rounded Rectangle 15"/>
          <p:cNvSpPr/>
          <p:nvPr/>
        </p:nvSpPr>
        <p:spPr>
          <a:xfrm>
            <a:off x="564167" y="442803"/>
            <a:ext cx="502606" cy="502606"/>
          </a:xfrm>
          <a:prstGeom prst="roundRect">
            <a:avLst/>
          </a:prstGeom>
          <a:solidFill>
            <a:srgbClr val="EF4B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48DA4"/>
              </a:solidFill>
            </a:endParaRPr>
          </a:p>
        </p:txBody>
      </p:sp>
      <p:sp>
        <p:nvSpPr>
          <p:cNvPr id="17" name="TextBox 16"/>
          <p:cNvSpPr txBox="1"/>
          <p:nvPr/>
        </p:nvSpPr>
        <p:spPr>
          <a:xfrm>
            <a:off x="616952" y="340163"/>
            <a:ext cx="397035" cy="707886"/>
          </a:xfrm>
          <a:prstGeom prst="rect">
            <a:avLst/>
          </a:prstGeom>
          <a:noFill/>
        </p:spPr>
        <p:txBody>
          <a:bodyPr wrap="square" rtlCol="0">
            <a:spAutoFit/>
          </a:bodyPr>
          <a:lstStyle/>
          <a:p>
            <a:pPr algn="ctr"/>
            <a:r>
              <a:rPr lang="en-US" sz="4000" b="1" dirty="0">
                <a:solidFill>
                  <a:schemeClr val="bg1"/>
                </a:solidFill>
                <a:latin typeface="Myriad Pro" pitchFamily="34" charset="0"/>
              </a:rPr>
              <a:t>3</a:t>
            </a:r>
          </a:p>
        </p:txBody>
      </p:sp>
      <p:sp>
        <p:nvSpPr>
          <p:cNvPr id="4" name="TextBox 3">
            <a:extLst>
              <a:ext uri="{FF2B5EF4-FFF2-40B4-BE49-F238E27FC236}">
                <a16:creationId xmlns:a16="http://schemas.microsoft.com/office/drawing/2014/main" id="{EE94819F-6048-F2BB-EE12-17D61417563A}"/>
              </a:ext>
            </a:extLst>
          </p:cNvPr>
          <p:cNvSpPr txBox="1"/>
          <p:nvPr/>
        </p:nvSpPr>
        <p:spPr>
          <a:xfrm>
            <a:off x="1066772" y="1132603"/>
            <a:ext cx="11436097" cy="4524315"/>
          </a:xfrm>
          <a:prstGeom prst="rect">
            <a:avLst/>
          </a:prstGeom>
          <a:noFill/>
          <a:ln w="28575">
            <a:noFill/>
          </a:ln>
        </p:spPr>
        <p:txBody>
          <a:bodyPr wrap="square">
            <a:spAutoFit/>
          </a:bodyPr>
          <a:lstStyle/>
          <a:p>
            <a:r>
              <a:rPr lang="en-US" sz="3200" b="1" dirty="0">
                <a:solidFill>
                  <a:srgbClr val="C00000"/>
                </a:solidFill>
                <a:effectLst/>
              </a:rPr>
              <a:t>3. </a:t>
            </a:r>
            <a:r>
              <a:rPr lang="en-US" sz="3200" dirty="0">
                <a:effectLst/>
              </a:rPr>
              <a:t>According to Tom, telepathy means ______. </a:t>
            </a:r>
          </a:p>
          <a:p>
            <a:r>
              <a:rPr lang="en-US" sz="3200" dirty="0">
                <a:solidFill>
                  <a:srgbClr val="00B0F0"/>
                </a:solidFill>
                <a:effectLst/>
              </a:rPr>
              <a:t>A. </a:t>
            </a:r>
            <a:r>
              <a:rPr lang="en-US" sz="3200" dirty="0">
                <a:effectLst/>
              </a:rPr>
              <a:t>making phone calls via the Internet 	</a:t>
            </a:r>
          </a:p>
          <a:p>
            <a:r>
              <a:rPr lang="en-US" sz="3200" dirty="0">
                <a:solidFill>
                  <a:srgbClr val="00B0F0"/>
                </a:solidFill>
                <a:effectLst/>
              </a:rPr>
              <a:t>B. </a:t>
            </a:r>
            <a:r>
              <a:rPr lang="en-US" sz="3200" dirty="0">
                <a:effectLst/>
              </a:rPr>
              <a:t>talking on tiny devices		</a:t>
            </a:r>
          </a:p>
          <a:p>
            <a:r>
              <a:rPr lang="en-US" sz="3200" dirty="0">
                <a:solidFill>
                  <a:srgbClr val="00B0F0"/>
                </a:solidFill>
                <a:effectLst/>
              </a:rPr>
              <a:t>C. </a:t>
            </a:r>
            <a:r>
              <a:rPr lang="en-US" sz="3200" dirty="0">
                <a:effectLst/>
              </a:rPr>
              <a:t>communicating by thoughts </a:t>
            </a:r>
          </a:p>
          <a:p>
            <a:endParaRPr lang="en-US" sz="3200" dirty="0"/>
          </a:p>
          <a:p>
            <a:r>
              <a:rPr lang="en-US" sz="3200" b="1" dirty="0">
                <a:solidFill>
                  <a:srgbClr val="C00000"/>
                </a:solidFill>
                <a:effectLst/>
              </a:rPr>
              <a:t>4. </a:t>
            </a:r>
            <a:r>
              <a:rPr lang="en-US" sz="3200" dirty="0">
                <a:effectLst/>
              </a:rPr>
              <a:t>The MC says that ______. </a:t>
            </a:r>
          </a:p>
          <a:p>
            <a:r>
              <a:rPr lang="en-US" sz="3200" dirty="0">
                <a:solidFill>
                  <a:srgbClr val="00B0F0"/>
                </a:solidFill>
                <a:effectLst/>
              </a:rPr>
              <a:t>A. </a:t>
            </a:r>
            <a:r>
              <a:rPr lang="en-US" sz="3200" dirty="0">
                <a:effectLst/>
              </a:rPr>
              <a:t>telepathy is perfect</a:t>
            </a:r>
          </a:p>
          <a:p>
            <a:r>
              <a:rPr lang="en-US" sz="3200" dirty="0">
                <a:solidFill>
                  <a:srgbClr val="00B0F0"/>
                </a:solidFill>
                <a:effectLst/>
              </a:rPr>
              <a:t>B. </a:t>
            </a:r>
            <a:r>
              <a:rPr lang="en-US" sz="3200" dirty="0">
                <a:effectLst/>
              </a:rPr>
              <a:t>not all people can do telepathy </a:t>
            </a:r>
          </a:p>
          <a:p>
            <a:r>
              <a:rPr lang="en-US" sz="3200" dirty="0">
                <a:solidFill>
                  <a:srgbClr val="00B0F0"/>
                </a:solidFill>
                <a:effectLst/>
              </a:rPr>
              <a:t>C. </a:t>
            </a:r>
            <a:r>
              <a:rPr lang="en-US" sz="3200" dirty="0">
                <a:effectLst/>
              </a:rPr>
              <a:t>she disagrees with Minh’s opinion </a:t>
            </a:r>
          </a:p>
        </p:txBody>
      </p:sp>
      <p:sp>
        <p:nvSpPr>
          <p:cNvPr id="2" name="Oval 1">
            <a:extLst>
              <a:ext uri="{FF2B5EF4-FFF2-40B4-BE49-F238E27FC236}">
                <a16:creationId xmlns:a16="http://schemas.microsoft.com/office/drawing/2014/main" id="{FD924A33-3597-76F1-7710-4189FDAD9345}"/>
              </a:ext>
            </a:extLst>
          </p:cNvPr>
          <p:cNvSpPr/>
          <p:nvPr/>
        </p:nvSpPr>
        <p:spPr>
          <a:xfrm>
            <a:off x="1035253" y="2644708"/>
            <a:ext cx="525317" cy="525317"/>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VN"/>
          </a:p>
        </p:txBody>
      </p:sp>
      <p:sp>
        <p:nvSpPr>
          <p:cNvPr id="3" name="Oval 2">
            <a:extLst>
              <a:ext uri="{FF2B5EF4-FFF2-40B4-BE49-F238E27FC236}">
                <a16:creationId xmlns:a16="http://schemas.microsoft.com/office/drawing/2014/main" id="{BED05587-1972-73FB-6FEB-88004603EAB6}"/>
              </a:ext>
            </a:extLst>
          </p:cNvPr>
          <p:cNvSpPr/>
          <p:nvPr/>
        </p:nvSpPr>
        <p:spPr>
          <a:xfrm>
            <a:off x="1023864" y="4553251"/>
            <a:ext cx="525317" cy="525317"/>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VN"/>
          </a:p>
        </p:txBody>
      </p:sp>
    </p:spTree>
    <p:extLst>
      <p:ext uri="{BB962C8B-B14F-4D97-AF65-F5344CB8AC3E}">
        <p14:creationId xmlns:p14="http://schemas.microsoft.com/office/powerpoint/2010/main" val="3190834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E94819F-6048-F2BB-EE12-17D61417563A}"/>
              </a:ext>
            </a:extLst>
          </p:cNvPr>
          <p:cNvSpPr txBox="1"/>
          <p:nvPr/>
        </p:nvSpPr>
        <p:spPr>
          <a:xfrm>
            <a:off x="877900" y="1197699"/>
            <a:ext cx="10940717" cy="3046988"/>
          </a:xfrm>
          <a:prstGeom prst="rect">
            <a:avLst/>
          </a:prstGeom>
          <a:noFill/>
          <a:ln w="28575">
            <a:noFill/>
          </a:ln>
        </p:spPr>
        <p:txBody>
          <a:bodyPr wrap="square">
            <a:spAutoFit/>
          </a:bodyPr>
          <a:lstStyle/>
          <a:p>
            <a:pPr>
              <a:lnSpc>
                <a:spcPct val="150000"/>
              </a:lnSpc>
            </a:pPr>
            <a:r>
              <a:rPr lang="en-US" sz="3200" b="1" dirty="0">
                <a:solidFill>
                  <a:srgbClr val="C00000"/>
                </a:solidFill>
                <a:effectLst/>
              </a:rPr>
              <a:t>5. </a:t>
            </a:r>
            <a:r>
              <a:rPr lang="en-US" sz="3200" dirty="0">
                <a:effectLst/>
              </a:rPr>
              <a:t>What does the MC think may be a problem with telepathy? </a:t>
            </a:r>
          </a:p>
          <a:p>
            <a:pPr>
              <a:lnSpc>
                <a:spcPct val="150000"/>
              </a:lnSpc>
            </a:pPr>
            <a:r>
              <a:rPr lang="en-US" sz="3200" dirty="0">
                <a:solidFill>
                  <a:srgbClr val="00B0F0"/>
                </a:solidFill>
                <a:effectLst/>
              </a:rPr>
              <a:t>A. </a:t>
            </a:r>
            <a:r>
              <a:rPr lang="en-US" sz="3200" dirty="0">
                <a:effectLst/>
              </a:rPr>
              <a:t>People won’t want to meet each other. </a:t>
            </a:r>
          </a:p>
          <a:p>
            <a:pPr>
              <a:lnSpc>
                <a:spcPct val="150000"/>
              </a:lnSpc>
            </a:pPr>
            <a:r>
              <a:rPr lang="en-US" sz="3200" dirty="0">
                <a:solidFill>
                  <a:srgbClr val="00B0F0"/>
                </a:solidFill>
                <a:effectLst/>
              </a:rPr>
              <a:t>B. </a:t>
            </a:r>
            <a:r>
              <a:rPr lang="en-US" sz="3200" dirty="0">
                <a:effectLst/>
              </a:rPr>
              <a:t>Telepathy devices can be expensive.</a:t>
            </a:r>
            <a:br>
              <a:rPr lang="en-US" sz="3200" dirty="0">
                <a:effectLst/>
              </a:rPr>
            </a:br>
            <a:r>
              <a:rPr lang="en-US" sz="3200" dirty="0">
                <a:solidFill>
                  <a:srgbClr val="00B0F0"/>
                </a:solidFill>
                <a:effectLst/>
              </a:rPr>
              <a:t>C. </a:t>
            </a:r>
            <a:r>
              <a:rPr lang="en-US" sz="3200" dirty="0">
                <a:effectLst/>
              </a:rPr>
              <a:t>Some people won’t want to talk anymore. </a:t>
            </a:r>
          </a:p>
        </p:txBody>
      </p:sp>
      <p:sp>
        <p:nvSpPr>
          <p:cNvPr id="5" name="TextBox 4">
            <a:extLst>
              <a:ext uri="{FF2B5EF4-FFF2-40B4-BE49-F238E27FC236}">
                <a16:creationId xmlns:a16="http://schemas.microsoft.com/office/drawing/2014/main" id="{34B31BDB-9E8D-FB01-8D6F-32CFC5144E2A}"/>
              </a:ext>
            </a:extLst>
          </p:cNvPr>
          <p:cNvSpPr txBox="1"/>
          <p:nvPr/>
        </p:nvSpPr>
        <p:spPr>
          <a:xfrm>
            <a:off x="1095494" y="422192"/>
            <a:ext cx="10815315" cy="492443"/>
          </a:xfrm>
          <a:prstGeom prst="rect">
            <a:avLst/>
          </a:prstGeom>
          <a:noFill/>
          <a:effectLst/>
        </p:spPr>
        <p:txBody>
          <a:bodyPr wrap="square" rtlCol="0">
            <a:spAutoFit/>
          </a:bodyPr>
          <a:lstStyle/>
          <a:p>
            <a:r>
              <a:rPr lang="en-US" sz="2600" b="1" dirty="0">
                <a:effectLst/>
              </a:rPr>
              <a:t>Read the interview again. Choose the correct answer A, B, or C. </a:t>
            </a:r>
            <a:endParaRPr lang="en-US" sz="2600" dirty="0"/>
          </a:p>
        </p:txBody>
      </p:sp>
      <p:sp>
        <p:nvSpPr>
          <p:cNvPr id="6" name="Rounded Rectangle 5">
            <a:extLst>
              <a:ext uri="{FF2B5EF4-FFF2-40B4-BE49-F238E27FC236}">
                <a16:creationId xmlns:a16="http://schemas.microsoft.com/office/drawing/2014/main" id="{DBB6FB7B-8AD6-C0D9-0984-3F52DEB0EB47}"/>
              </a:ext>
            </a:extLst>
          </p:cNvPr>
          <p:cNvSpPr/>
          <p:nvPr/>
        </p:nvSpPr>
        <p:spPr>
          <a:xfrm>
            <a:off x="540103" y="406708"/>
            <a:ext cx="502606" cy="502606"/>
          </a:xfrm>
          <a:prstGeom prst="roundRect">
            <a:avLst/>
          </a:prstGeom>
          <a:solidFill>
            <a:srgbClr val="EF4B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48DA4"/>
              </a:solidFill>
            </a:endParaRPr>
          </a:p>
        </p:txBody>
      </p:sp>
      <p:sp>
        <p:nvSpPr>
          <p:cNvPr id="7" name="TextBox 6">
            <a:extLst>
              <a:ext uri="{FF2B5EF4-FFF2-40B4-BE49-F238E27FC236}">
                <a16:creationId xmlns:a16="http://schemas.microsoft.com/office/drawing/2014/main" id="{69ACAC88-32D7-BFAC-8167-46FAB9F38DDF}"/>
              </a:ext>
            </a:extLst>
          </p:cNvPr>
          <p:cNvSpPr txBox="1"/>
          <p:nvPr/>
        </p:nvSpPr>
        <p:spPr>
          <a:xfrm>
            <a:off x="592888" y="304068"/>
            <a:ext cx="397035" cy="707886"/>
          </a:xfrm>
          <a:prstGeom prst="rect">
            <a:avLst/>
          </a:prstGeom>
          <a:noFill/>
        </p:spPr>
        <p:txBody>
          <a:bodyPr wrap="square" rtlCol="0">
            <a:spAutoFit/>
          </a:bodyPr>
          <a:lstStyle/>
          <a:p>
            <a:pPr algn="ctr"/>
            <a:r>
              <a:rPr lang="en-US" sz="4000" b="1" dirty="0">
                <a:solidFill>
                  <a:schemeClr val="bg1"/>
                </a:solidFill>
                <a:latin typeface="Myriad Pro" pitchFamily="34" charset="0"/>
              </a:rPr>
              <a:t>3</a:t>
            </a:r>
          </a:p>
        </p:txBody>
      </p:sp>
      <p:sp>
        <p:nvSpPr>
          <p:cNvPr id="8" name="Oval 7">
            <a:extLst>
              <a:ext uri="{FF2B5EF4-FFF2-40B4-BE49-F238E27FC236}">
                <a16:creationId xmlns:a16="http://schemas.microsoft.com/office/drawing/2014/main" id="{64CD5CEA-0F47-D9FA-D836-B8B795D1021E}"/>
              </a:ext>
            </a:extLst>
          </p:cNvPr>
          <p:cNvSpPr/>
          <p:nvPr/>
        </p:nvSpPr>
        <p:spPr>
          <a:xfrm>
            <a:off x="832835" y="3632434"/>
            <a:ext cx="525317" cy="525317"/>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VN"/>
          </a:p>
        </p:txBody>
      </p:sp>
    </p:spTree>
    <p:extLst>
      <p:ext uri="{BB962C8B-B14F-4D97-AF65-F5344CB8AC3E}">
        <p14:creationId xmlns:p14="http://schemas.microsoft.com/office/powerpoint/2010/main" val="2138508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48779" y="324705"/>
            <a:ext cx="5172228" cy="1015663"/>
          </a:xfrm>
          <a:prstGeom prst="rect">
            <a:avLst/>
          </a:prstGeom>
          <a:noFill/>
          <a:effectLst/>
        </p:spPr>
        <p:txBody>
          <a:bodyPr wrap="square" rtlCol="0">
            <a:spAutoFit/>
          </a:bodyPr>
          <a:lstStyle/>
          <a:p>
            <a:r>
              <a:rPr lang="en-US" sz="6000" b="1" dirty="0" smtClean="0">
                <a:solidFill>
                  <a:srgbClr val="7192A9"/>
                </a:solidFill>
                <a:effectLst>
                  <a:glow rad="88900">
                    <a:schemeClr val="bg1"/>
                  </a:glow>
                </a:effectLst>
                <a:latin typeface="Arial" panose="020B0604020202020204" pitchFamily="34" charset="0"/>
                <a:cs typeface="Arial" panose="020B0604020202020204" pitchFamily="34" charset="0"/>
              </a:rPr>
              <a:t>II. SPEAKING</a:t>
            </a:r>
            <a:endParaRPr lang="en-US" sz="6000" b="1" dirty="0">
              <a:solidFill>
                <a:srgbClr val="7192A9"/>
              </a:solidFill>
              <a:effectLst>
                <a:glow rad="88900">
                  <a:schemeClr val="bg1"/>
                </a:glow>
              </a:effectLst>
              <a:latin typeface="Arial" panose="020B0604020202020204" pitchFamily="34" charset="0"/>
              <a:cs typeface="Arial" panose="020B0604020202020204" pitchFamily="34" charset="0"/>
            </a:endParaRPr>
          </a:p>
        </p:txBody>
      </p:sp>
      <p:pic>
        <p:nvPicPr>
          <p:cNvPr id="6" name="Picture 2" descr="Top 5 phần mềm thi thử IELTS Speaking Online - GLN">
            <a:extLst>
              <a:ext uri="{FF2B5EF4-FFF2-40B4-BE49-F238E27FC236}">
                <a16:creationId xmlns:a16="http://schemas.microsoft.com/office/drawing/2014/main" id="{E2C0AC8A-9C5D-6A12-F337-685665C931B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95352" y="1563329"/>
            <a:ext cx="4211229" cy="41272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97086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TextBox 11"/>
          <p:cNvSpPr txBox="1"/>
          <p:nvPr/>
        </p:nvSpPr>
        <p:spPr>
          <a:xfrm>
            <a:off x="937918" y="634991"/>
            <a:ext cx="10815315" cy="954107"/>
          </a:xfrm>
          <a:prstGeom prst="rect">
            <a:avLst/>
          </a:prstGeom>
          <a:noFill/>
          <a:effectLst/>
        </p:spPr>
        <p:txBody>
          <a:bodyPr wrap="square" rtlCol="0">
            <a:spAutoFit/>
          </a:bodyPr>
          <a:lstStyle/>
          <a:p>
            <a:r>
              <a:rPr lang="en-US" sz="2800" b="1" dirty="0">
                <a:effectLst/>
              </a:rPr>
              <a:t>Work in pairs. Read the following ideas about online calls. Put the ideas in the correct column. </a:t>
            </a:r>
            <a:endParaRPr lang="en-US" sz="2800" dirty="0"/>
          </a:p>
        </p:txBody>
      </p:sp>
      <p:sp>
        <p:nvSpPr>
          <p:cNvPr id="16" name="Rounded Rectangle 15"/>
          <p:cNvSpPr/>
          <p:nvPr/>
        </p:nvSpPr>
        <p:spPr>
          <a:xfrm>
            <a:off x="382527" y="715231"/>
            <a:ext cx="502606" cy="502606"/>
          </a:xfrm>
          <a:prstGeom prst="roundRect">
            <a:avLst/>
          </a:prstGeom>
          <a:solidFill>
            <a:srgbClr val="EF4B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48DA4"/>
              </a:solidFill>
            </a:endParaRPr>
          </a:p>
        </p:txBody>
      </p:sp>
      <p:sp>
        <p:nvSpPr>
          <p:cNvPr id="17" name="TextBox 16"/>
          <p:cNvSpPr txBox="1"/>
          <p:nvPr/>
        </p:nvSpPr>
        <p:spPr>
          <a:xfrm>
            <a:off x="435312" y="612591"/>
            <a:ext cx="397035" cy="707886"/>
          </a:xfrm>
          <a:prstGeom prst="rect">
            <a:avLst/>
          </a:prstGeom>
          <a:noFill/>
        </p:spPr>
        <p:txBody>
          <a:bodyPr wrap="square" rtlCol="0">
            <a:spAutoFit/>
          </a:bodyPr>
          <a:lstStyle/>
          <a:p>
            <a:pPr algn="ctr"/>
            <a:r>
              <a:rPr lang="en-US" sz="4000" b="1" dirty="0">
                <a:solidFill>
                  <a:schemeClr val="bg1"/>
                </a:solidFill>
                <a:latin typeface="Myriad Pro" pitchFamily="34" charset="0"/>
              </a:rPr>
              <a:t>4</a:t>
            </a:r>
          </a:p>
        </p:txBody>
      </p:sp>
      <p:graphicFrame>
        <p:nvGraphicFramePr>
          <p:cNvPr id="3" name="Table 3">
            <a:extLst>
              <a:ext uri="{FF2B5EF4-FFF2-40B4-BE49-F238E27FC236}">
                <a16:creationId xmlns:a16="http://schemas.microsoft.com/office/drawing/2014/main" id="{00A69831-4219-F89D-86E5-DA65DEFC2827}"/>
              </a:ext>
            </a:extLst>
          </p:cNvPr>
          <p:cNvGraphicFramePr>
            <a:graphicFrameLocks noGrp="1"/>
          </p:cNvGraphicFramePr>
          <p:nvPr>
            <p:extLst>
              <p:ext uri="{D42A27DB-BD31-4B8C-83A1-F6EECF244321}">
                <p14:modId xmlns:p14="http://schemas.microsoft.com/office/powerpoint/2010/main" val="3705642666"/>
              </p:ext>
            </p:extLst>
          </p:nvPr>
        </p:nvGraphicFramePr>
        <p:xfrm>
          <a:off x="7374193" y="1603432"/>
          <a:ext cx="4632160" cy="2770095"/>
        </p:xfrm>
        <a:graphic>
          <a:graphicData uri="http://schemas.openxmlformats.org/drawingml/2006/table">
            <a:tbl>
              <a:tblPr firstRow="1" bandRow="1">
                <a:tableStyleId>{21E4AEA4-8DFA-4A89-87EB-49C32662AFE0}</a:tableStyleId>
              </a:tblPr>
              <a:tblGrid>
                <a:gridCol w="2316080">
                  <a:extLst>
                    <a:ext uri="{9D8B030D-6E8A-4147-A177-3AD203B41FA5}">
                      <a16:colId xmlns:a16="http://schemas.microsoft.com/office/drawing/2014/main" val="3725910287"/>
                    </a:ext>
                  </a:extLst>
                </a:gridCol>
                <a:gridCol w="2316080">
                  <a:extLst>
                    <a:ext uri="{9D8B030D-6E8A-4147-A177-3AD203B41FA5}">
                      <a16:colId xmlns:a16="http://schemas.microsoft.com/office/drawing/2014/main" val="990115311"/>
                    </a:ext>
                  </a:extLst>
                </a:gridCol>
              </a:tblGrid>
              <a:tr h="8068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chemeClr val="bg1"/>
                          </a:solidFill>
                        </a:rPr>
                        <a:t>Advantages </a:t>
                      </a:r>
                      <a:endParaRPr lang="en-VN" sz="2800" dirty="0">
                        <a:solidFill>
                          <a:schemeClr val="bg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chemeClr val="bg1"/>
                          </a:solidFill>
                        </a:rPr>
                        <a:t>Disadvantages </a:t>
                      </a:r>
                      <a:endParaRPr lang="en-VN" sz="2800" dirty="0">
                        <a:solidFill>
                          <a:schemeClr val="bg1"/>
                        </a:solidFill>
                      </a:endParaRPr>
                    </a:p>
                  </a:txBody>
                  <a:tcPr anchor="ctr"/>
                </a:tc>
                <a:extLst>
                  <a:ext uri="{0D108BD9-81ED-4DB2-BD59-A6C34878D82A}">
                    <a16:rowId xmlns:a16="http://schemas.microsoft.com/office/drawing/2014/main" val="2290551458"/>
                  </a:ext>
                </a:extLst>
              </a:tr>
              <a:tr h="654424">
                <a:tc>
                  <a:txBody>
                    <a:bodyPr/>
                    <a:lstStyle/>
                    <a:p>
                      <a:endParaRPr lang="en-VN" sz="2400" dirty="0">
                        <a:solidFill>
                          <a:schemeClr val="tx1"/>
                        </a:solidFill>
                      </a:endParaRPr>
                    </a:p>
                  </a:txBody>
                  <a:tcPr/>
                </a:tc>
                <a:tc>
                  <a:txBody>
                    <a:bodyPr/>
                    <a:lstStyle/>
                    <a:p>
                      <a:endParaRPr lang="en-VN" sz="2400" dirty="0">
                        <a:solidFill>
                          <a:schemeClr val="tx1"/>
                        </a:solidFill>
                      </a:endParaRPr>
                    </a:p>
                  </a:txBody>
                  <a:tcPr/>
                </a:tc>
                <a:extLst>
                  <a:ext uri="{0D108BD9-81ED-4DB2-BD59-A6C34878D82A}">
                    <a16:rowId xmlns:a16="http://schemas.microsoft.com/office/drawing/2014/main" val="1098254865"/>
                  </a:ext>
                </a:extLst>
              </a:tr>
              <a:tr h="654424">
                <a:tc>
                  <a:txBody>
                    <a:bodyPr/>
                    <a:lstStyle/>
                    <a:p>
                      <a:endParaRPr lang="en-VN" sz="2400" dirty="0">
                        <a:solidFill>
                          <a:schemeClr val="tx1"/>
                        </a:solidFill>
                      </a:endParaRPr>
                    </a:p>
                  </a:txBody>
                  <a:tcPr/>
                </a:tc>
                <a:tc>
                  <a:txBody>
                    <a:bodyPr/>
                    <a:lstStyle/>
                    <a:p>
                      <a:endParaRPr lang="en-VN" sz="2400" dirty="0">
                        <a:solidFill>
                          <a:schemeClr val="tx1"/>
                        </a:solidFill>
                      </a:endParaRPr>
                    </a:p>
                  </a:txBody>
                  <a:tcPr/>
                </a:tc>
                <a:extLst>
                  <a:ext uri="{0D108BD9-81ED-4DB2-BD59-A6C34878D82A}">
                    <a16:rowId xmlns:a16="http://schemas.microsoft.com/office/drawing/2014/main" val="1788934151"/>
                  </a:ext>
                </a:extLst>
              </a:tr>
              <a:tr h="654424">
                <a:tc>
                  <a:txBody>
                    <a:bodyPr/>
                    <a:lstStyle/>
                    <a:p>
                      <a:endParaRPr lang="en-VN" sz="2400" dirty="0">
                        <a:solidFill>
                          <a:schemeClr val="tx1"/>
                        </a:solidFill>
                      </a:endParaRPr>
                    </a:p>
                  </a:txBody>
                  <a:tcPr/>
                </a:tc>
                <a:tc>
                  <a:txBody>
                    <a:bodyPr/>
                    <a:lstStyle/>
                    <a:p>
                      <a:endParaRPr lang="en-VN" sz="2400" dirty="0">
                        <a:solidFill>
                          <a:schemeClr val="tx1"/>
                        </a:solidFill>
                      </a:endParaRPr>
                    </a:p>
                  </a:txBody>
                  <a:tcPr/>
                </a:tc>
                <a:extLst>
                  <a:ext uri="{0D108BD9-81ED-4DB2-BD59-A6C34878D82A}">
                    <a16:rowId xmlns:a16="http://schemas.microsoft.com/office/drawing/2014/main" val="1530839588"/>
                  </a:ext>
                </a:extLst>
              </a:tr>
            </a:tbl>
          </a:graphicData>
        </a:graphic>
      </p:graphicFrame>
      <p:sp>
        <p:nvSpPr>
          <p:cNvPr id="2" name="Rounded Rectangle 1">
            <a:extLst>
              <a:ext uri="{FF2B5EF4-FFF2-40B4-BE49-F238E27FC236}">
                <a16:creationId xmlns:a16="http://schemas.microsoft.com/office/drawing/2014/main" id="{1F2BA404-DEDA-79A2-2DAF-983E1D9D0ADE}"/>
              </a:ext>
            </a:extLst>
          </p:cNvPr>
          <p:cNvSpPr/>
          <p:nvPr/>
        </p:nvSpPr>
        <p:spPr>
          <a:xfrm>
            <a:off x="7971119" y="2441996"/>
            <a:ext cx="658149" cy="393700"/>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4000" dirty="0">
                <a:solidFill>
                  <a:srgbClr val="C00000"/>
                </a:solidFill>
              </a:rPr>
              <a:t>a</a:t>
            </a:r>
          </a:p>
        </p:txBody>
      </p:sp>
      <p:sp>
        <p:nvSpPr>
          <p:cNvPr id="4" name="Rounded Rectangle 3">
            <a:extLst>
              <a:ext uri="{FF2B5EF4-FFF2-40B4-BE49-F238E27FC236}">
                <a16:creationId xmlns:a16="http://schemas.microsoft.com/office/drawing/2014/main" id="{D8A6898E-9C7B-59E7-7DBD-2D7B1214C940}"/>
              </a:ext>
            </a:extLst>
          </p:cNvPr>
          <p:cNvSpPr/>
          <p:nvPr/>
        </p:nvSpPr>
        <p:spPr>
          <a:xfrm>
            <a:off x="10727969" y="2484333"/>
            <a:ext cx="658149" cy="393700"/>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4000" b="1" dirty="0">
                <a:solidFill>
                  <a:srgbClr val="C00000"/>
                </a:solidFill>
              </a:rPr>
              <a:t>b</a:t>
            </a:r>
          </a:p>
        </p:txBody>
      </p:sp>
      <p:sp>
        <p:nvSpPr>
          <p:cNvPr id="5" name="Rounded Rectangle 4">
            <a:extLst>
              <a:ext uri="{FF2B5EF4-FFF2-40B4-BE49-F238E27FC236}">
                <a16:creationId xmlns:a16="http://schemas.microsoft.com/office/drawing/2014/main" id="{307FC0B3-C186-D54A-71EE-10EF9CC0DF82}"/>
              </a:ext>
            </a:extLst>
          </p:cNvPr>
          <p:cNvSpPr/>
          <p:nvPr/>
        </p:nvSpPr>
        <p:spPr>
          <a:xfrm>
            <a:off x="7971117" y="3094706"/>
            <a:ext cx="658149" cy="393700"/>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4000" b="1" dirty="0">
                <a:solidFill>
                  <a:srgbClr val="C00000"/>
                </a:solidFill>
              </a:rPr>
              <a:t>c</a:t>
            </a:r>
          </a:p>
        </p:txBody>
      </p:sp>
      <p:sp>
        <p:nvSpPr>
          <p:cNvPr id="6" name="Rounded Rectangle 5">
            <a:extLst>
              <a:ext uri="{FF2B5EF4-FFF2-40B4-BE49-F238E27FC236}">
                <a16:creationId xmlns:a16="http://schemas.microsoft.com/office/drawing/2014/main" id="{66EBF4FF-2CB3-8F3D-CA63-947DF202519B}"/>
              </a:ext>
            </a:extLst>
          </p:cNvPr>
          <p:cNvSpPr/>
          <p:nvPr/>
        </p:nvSpPr>
        <p:spPr>
          <a:xfrm>
            <a:off x="10727968" y="3204372"/>
            <a:ext cx="658149" cy="393700"/>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4000" b="1" dirty="0">
                <a:solidFill>
                  <a:srgbClr val="C00000"/>
                </a:solidFill>
              </a:rPr>
              <a:t>d</a:t>
            </a:r>
          </a:p>
        </p:txBody>
      </p:sp>
      <p:sp>
        <p:nvSpPr>
          <p:cNvPr id="7" name="Rounded Rectangle 6">
            <a:extLst>
              <a:ext uri="{FF2B5EF4-FFF2-40B4-BE49-F238E27FC236}">
                <a16:creationId xmlns:a16="http://schemas.microsoft.com/office/drawing/2014/main" id="{88488673-DC6B-C9AC-0D73-1F4881AD8389}"/>
              </a:ext>
            </a:extLst>
          </p:cNvPr>
          <p:cNvSpPr/>
          <p:nvPr/>
        </p:nvSpPr>
        <p:spPr>
          <a:xfrm>
            <a:off x="7971118" y="3825268"/>
            <a:ext cx="658149" cy="393700"/>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4000" b="1" dirty="0">
                <a:solidFill>
                  <a:srgbClr val="C00000"/>
                </a:solidFill>
              </a:rPr>
              <a:t>e</a:t>
            </a:r>
          </a:p>
        </p:txBody>
      </p:sp>
      <p:sp>
        <p:nvSpPr>
          <p:cNvPr id="8" name="Rounded Rectangle 7">
            <a:extLst>
              <a:ext uri="{FF2B5EF4-FFF2-40B4-BE49-F238E27FC236}">
                <a16:creationId xmlns:a16="http://schemas.microsoft.com/office/drawing/2014/main" id="{DE75F301-6EEC-A119-BB26-A42D5DB06619}"/>
              </a:ext>
            </a:extLst>
          </p:cNvPr>
          <p:cNvSpPr/>
          <p:nvPr/>
        </p:nvSpPr>
        <p:spPr>
          <a:xfrm>
            <a:off x="10727968" y="3908973"/>
            <a:ext cx="658149" cy="393700"/>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4000" b="1" dirty="0">
                <a:solidFill>
                  <a:srgbClr val="C00000"/>
                </a:solidFill>
              </a:rPr>
              <a:t>f</a:t>
            </a:r>
          </a:p>
        </p:txBody>
      </p:sp>
      <p:pic>
        <p:nvPicPr>
          <p:cNvPr id="9" name="Picture 8">
            <a:extLst>
              <a:ext uri="{FF2B5EF4-FFF2-40B4-BE49-F238E27FC236}">
                <a16:creationId xmlns:a16="http://schemas.microsoft.com/office/drawing/2014/main" id="{227196C0-3CE1-C79B-E114-2625CD46A0B4}"/>
              </a:ext>
            </a:extLst>
          </p:cNvPr>
          <p:cNvPicPr>
            <a:picLocks noChangeAspect="1"/>
          </p:cNvPicPr>
          <p:nvPr/>
        </p:nvPicPr>
        <p:blipFill>
          <a:blip r:embed="rId3"/>
          <a:stretch>
            <a:fillRect/>
          </a:stretch>
        </p:blipFill>
        <p:spPr>
          <a:xfrm>
            <a:off x="241153" y="1734757"/>
            <a:ext cx="7133040" cy="3629516"/>
          </a:xfrm>
          <a:prstGeom prst="rect">
            <a:avLst/>
          </a:prstGeom>
        </p:spPr>
      </p:pic>
    </p:spTree>
    <p:extLst>
      <p:ext uri="{BB962C8B-B14F-4D97-AF65-F5344CB8AC3E}">
        <p14:creationId xmlns:p14="http://schemas.microsoft.com/office/powerpoint/2010/main" val="2141101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ssolv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dissolv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dissolve">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dissolve">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6" grpId="0" animBg="1"/>
      <p:bldP spid="7" grpId="0" animBg="1"/>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TextBox 11"/>
          <p:cNvSpPr txBox="1"/>
          <p:nvPr/>
        </p:nvSpPr>
        <p:spPr>
          <a:xfrm>
            <a:off x="1006613" y="258478"/>
            <a:ext cx="10815315" cy="954107"/>
          </a:xfrm>
          <a:prstGeom prst="rect">
            <a:avLst/>
          </a:prstGeom>
          <a:noFill/>
          <a:effectLst/>
        </p:spPr>
        <p:txBody>
          <a:bodyPr wrap="square" rtlCol="0">
            <a:spAutoFit/>
          </a:bodyPr>
          <a:lstStyle/>
          <a:p>
            <a:r>
              <a:rPr lang="en-US" sz="2800" b="1" dirty="0">
                <a:effectLst/>
              </a:rPr>
              <a:t>Work in groups. Choose a way of communication and discuss its advantages and disadvantages. Then report your answers to the class. </a:t>
            </a:r>
            <a:endParaRPr lang="en-US" sz="2800" dirty="0"/>
          </a:p>
        </p:txBody>
      </p:sp>
      <p:sp>
        <p:nvSpPr>
          <p:cNvPr id="16" name="Rounded Rectangle 15"/>
          <p:cNvSpPr/>
          <p:nvPr/>
        </p:nvSpPr>
        <p:spPr>
          <a:xfrm>
            <a:off x="407757" y="361118"/>
            <a:ext cx="502606" cy="502606"/>
          </a:xfrm>
          <a:prstGeom prst="roundRect">
            <a:avLst/>
          </a:prstGeom>
          <a:solidFill>
            <a:srgbClr val="EF4B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solidFill>
                <a:srgbClr val="048DA4"/>
              </a:solidFill>
            </a:endParaRPr>
          </a:p>
        </p:txBody>
      </p:sp>
      <p:sp>
        <p:nvSpPr>
          <p:cNvPr id="17" name="TextBox 16"/>
          <p:cNvSpPr txBox="1"/>
          <p:nvPr/>
        </p:nvSpPr>
        <p:spPr>
          <a:xfrm>
            <a:off x="460542" y="258478"/>
            <a:ext cx="397035" cy="646331"/>
          </a:xfrm>
          <a:prstGeom prst="rect">
            <a:avLst/>
          </a:prstGeom>
          <a:noFill/>
        </p:spPr>
        <p:txBody>
          <a:bodyPr wrap="square" rtlCol="0">
            <a:spAutoFit/>
          </a:bodyPr>
          <a:lstStyle/>
          <a:p>
            <a:pPr algn="ctr"/>
            <a:r>
              <a:rPr lang="en-US" sz="3600" b="1" dirty="0">
                <a:solidFill>
                  <a:schemeClr val="bg1"/>
                </a:solidFill>
                <a:latin typeface="Myriad Pro" pitchFamily="34" charset="0"/>
              </a:rPr>
              <a:t>5</a:t>
            </a:r>
          </a:p>
        </p:txBody>
      </p:sp>
      <p:pic>
        <p:nvPicPr>
          <p:cNvPr id="7170" name="Picture 2" descr="Top 5 phần mềm thi thử IELTS Speaking Online - GLN">
            <a:extLst>
              <a:ext uri="{FF2B5EF4-FFF2-40B4-BE49-F238E27FC236}">
                <a16:creationId xmlns:a16="http://schemas.microsoft.com/office/drawing/2014/main" id="{E2C0AC8A-9C5D-6A12-F337-685665C931B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23223" y="1546571"/>
            <a:ext cx="3398705" cy="3819513"/>
          </a:xfrm>
          <a:prstGeom prst="rect">
            <a:avLst/>
          </a:prstGeom>
          <a:noFill/>
          <a:extLst>
            <a:ext uri="{909E8E84-426E-40DD-AFC4-6F175D3DCCD1}">
              <a14:hiddenFill xmlns:a14="http://schemas.microsoft.com/office/drawing/2010/main">
                <a:solidFill>
                  <a:srgbClr val="FFFFFF"/>
                </a:solidFill>
              </a14:hiddenFill>
            </a:ext>
          </a:extLst>
        </p:spPr>
      </p:pic>
      <p:sp>
        <p:nvSpPr>
          <p:cNvPr id="6" name="Hộp Văn bản 4">
            <a:extLst>
              <a:ext uri="{FF2B5EF4-FFF2-40B4-BE49-F238E27FC236}">
                <a16:creationId xmlns:a16="http://schemas.microsoft.com/office/drawing/2014/main" id="{B050C2B4-6BE9-D7AB-ECE7-7A619D2CAEF2}"/>
              </a:ext>
            </a:extLst>
          </p:cNvPr>
          <p:cNvSpPr txBox="1"/>
          <p:nvPr/>
        </p:nvSpPr>
        <p:spPr>
          <a:xfrm>
            <a:off x="100384" y="1298865"/>
            <a:ext cx="8322840" cy="4401205"/>
          </a:xfrm>
          <a:prstGeom prst="rect">
            <a:avLst/>
          </a:prstGeom>
          <a:noFill/>
        </p:spPr>
        <p:txBody>
          <a:bodyPr wrap="square">
            <a:spAutoFit/>
          </a:bodyPr>
          <a:lstStyle/>
          <a:p>
            <a:r>
              <a:rPr lang="en-US" sz="2800" b="1" dirty="0">
                <a:solidFill>
                  <a:srgbClr val="C00000"/>
                </a:solidFill>
                <a:effectLst/>
              </a:rPr>
              <a:t>- To start a talk about advantages and disadvantages: </a:t>
            </a:r>
          </a:p>
          <a:p>
            <a:r>
              <a:rPr lang="en-US" sz="2800" dirty="0">
                <a:effectLst/>
              </a:rPr>
              <a:t>+ I think there are both advantages and disadvantages of online calls. </a:t>
            </a:r>
            <a:endParaRPr lang="en-US" sz="2800" dirty="0" smtClean="0">
              <a:effectLst/>
            </a:endParaRPr>
          </a:p>
          <a:p>
            <a:endParaRPr lang="en-US" sz="2800" dirty="0">
              <a:effectLst/>
            </a:endParaRPr>
          </a:p>
          <a:p>
            <a:r>
              <a:rPr lang="en-US" sz="2800" b="1" dirty="0">
                <a:solidFill>
                  <a:srgbClr val="C00000"/>
                </a:solidFill>
                <a:effectLst/>
              </a:rPr>
              <a:t>- To introduce the advantages:</a:t>
            </a:r>
          </a:p>
          <a:p>
            <a:r>
              <a:rPr lang="en-US" sz="2800" dirty="0">
                <a:effectLst/>
              </a:rPr>
              <a:t>+ In terms of the advantages / good points, ...</a:t>
            </a:r>
          </a:p>
          <a:p>
            <a:r>
              <a:rPr lang="en-US" sz="2800" dirty="0">
                <a:effectLst/>
              </a:rPr>
              <a:t>+... can be beneficial in many ways. First, ...</a:t>
            </a:r>
          </a:p>
          <a:p>
            <a:r>
              <a:rPr lang="en-US" sz="2800" dirty="0">
                <a:effectLst/>
              </a:rPr>
              <a:t/>
            </a:r>
            <a:br>
              <a:rPr lang="en-US" sz="2800" dirty="0">
                <a:effectLst/>
              </a:rPr>
            </a:br>
            <a:r>
              <a:rPr lang="en-US" sz="2800" b="1" dirty="0">
                <a:solidFill>
                  <a:srgbClr val="C00000"/>
                </a:solidFill>
                <a:effectLst/>
              </a:rPr>
              <a:t>- To introduce the disadvantages:</a:t>
            </a:r>
          </a:p>
          <a:p>
            <a:r>
              <a:rPr lang="en-US" sz="2800" dirty="0">
                <a:effectLst/>
              </a:rPr>
              <a:t>+ However, ... has some drawbacks. For example, ... </a:t>
            </a:r>
          </a:p>
        </p:txBody>
      </p:sp>
    </p:spTree>
    <p:extLst>
      <p:ext uri="{BB962C8B-B14F-4D97-AF65-F5344CB8AC3E}">
        <p14:creationId xmlns:p14="http://schemas.microsoft.com/office/powerpoint/2010/main" val="626516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4118" y="1746105"/>
            <a:ext cx="11357810" cy="4351338"/>
          </a:xfrm>
          <a:gradFill flip="none" rotWithShape="1">
            <a:gsLst>
              <a:gs pos="91000">
                <a:schemeClr val="accent1">
                  <a:lumMod val="5000"/>
                  <a:lumOff val="95000"/>
                </a:schemeClr>
              </a:gs>
              <a:gs pos="100000">
                <a:schemeClr val="accent1">
                  <a:lumMod val="45000"/>
                  <a:lumOff val="55000"/>
                </a:schemeClr>
              </a:gs>
              <a:gs pos="96000">
                <a:schemeClr val="accent1">
                  <a:lumMod val="45000"/>
                  <a:lumOff val="55000"/>
                </a:schemeClr>
              </a:gs>
              <a:gs pos="100000">
                <a:schemeClr val="accent1">
                  <a:lumMod val="30000"/>
                  <a:lumOff val="70000"/>
                </a:schemeClr>
              </a:gs>
            </a:gsLst>
            <a:lin ang="5400000" scaled="1"/>
            <a:tileRect/>
          </a:gradFill>
        </p:spPr>
        <p:txBody>
          <a:bodyPr/>
          <a:lstStyle/>
          <a:p>
            <a:pPr algn="just"/>
            <a:r>
              <a:rPr lang="en-US" i="1" dirty="0">
                <a:latin typeface="Times New Roman" panose="02020603050405020304" pitchFamily="18" charset="0"/>
                <a:cs typeface="Times New Roman" panose="02020603050405020304" pitchFamily="18" charset="0"/>
              </a:rPr>
              <a:t>I think there are both advantages and disadvantages of online calls. Online communication makes life more accessible because it can help people learn and develop. It is also worth admitting that online communication is helpful because it contributes to the fact that ordinary people have access to information that they did not previously know. In addition to that, online communication has also participated in enriching the research field. Irrespective of the information above, it is impossible to ignore the fact that online communication can imply some drawbacks. The possible disadvantages include the “lack of security, Internet addiction, information overload, and loss of social contacts”.</a:t>
            </a:r>
          </a:p>
        </p:txBody>
      </p:sp>
      <p:sp>
        <p:nvSpPr>
          <p:cNvPr id="4" name="TextBox 3"/>
          <p:cNvSpPr txBox="1"/>
          <p:nvPr/>
        </p:nvSpPr>
        <p:spPr>
          <a:xfrm>
            <a:off x="1006613" y="258478"/>
            <a:ext cx="10815315" cy="954107"/>
          </a:xfrm>
          <a:prstGeom prst="rect">
            <a:avLst/>
          </a:prstGeom>
          <a:noFill/>
          <a:effectLst/>
        </p:spPr>
        <p:txBody>
          <a:bodyPr wrap="square" rtlCol="0">
            <a:spAutoFit/>
          </a:bodyPr>
          <a:lstStyle/>
          <a:p>
            <a:r>
              <a:rPr lang="en-US" sz="2800" b="1" dirty="0">
                <a:effectLst/>
              </a:rPr>
              <a:t>Work in groups. Choose a way of communication and discuss its advantages and disadvantages. Then report your answers to the class. </a:t>
            </a:r>
            <a:endParaRPr lang="en-US" sz="2800" dirty="0"/>
          </a:p>
        </p:txBody>
      </p:sp>
      <p:sp>
        <p:nvSpPr>
          <p:cNvPr id="5" name="Rounded Rectangle 4"/>
          <p:cNvSpPr/>
          <p:nvPr/>
        </p:nvSpPr>
        <p:spPr>
          <a:xfrm>
            <a:off x="407757" y="361118"/>
            <a:ext cx="502606" cy="502606"/>
          </a:xfrm>
          <a:prstGeom prst="roundRect">
            <a:avLst/>
          </a:prstGeom>
          <a:solidFill>
            <a:srgbClr val="EF4B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solidFill>
                <a:srgbClr val="048DA4"/>
              </a:solidFill>
            </a:endParaRPr>
          </a:p>
        </p:txBody>
      </p:sp>
      <p:sp>
        <p:nvSpPr>
          <p:cNvPr id="6" name="TextBox 5"/>
          <p:cNvSpPr txBox="1"/>
          <p:nvPr/>
        </p:nvSpPr>
        <p:spPr>
          <a:xfrm>
            <a:off x="460542" y="258478"/>
            <a:ext cx="397035" cy="646331"/>
          </a:xfrm>
          <a:prstGeom prst="rect">
            <a:avLst/>
          </a:prstGeom>
          <a:noFill/>
        </p:spPr>
        <p:txBody>
          <a:bodyPr wrap="square" rtlCol="0">
            <a:spAutoFit/>
          </a:bodyPr>
          <a:lstStyle/>
          <a:p>
            <a:pPr algn="ctr"/>
            <a:r>
              <a:rPr lang="en-US" sz="3600" b="1" dirty="0">
                <a:solidFill>
                  <a:schemeClr val="bg1"/>
                </a:solidFill>
                <a:latin typeface="Myriad Pro" pitchFamily="34" charset="0"/>
              </a:rPr>
              <a:t>5</a:t>
            </a:r>
          </a:p>
        </p:txBody>
      </p:sp>
      <p:sp>
        <p:nvSpPr>
          <p:cNvPr id="7" name="Rectangle 6"/>
          <p:cNvSpPr/>
          <p:nvPr/>
        </p:nvSpPr>
        <p:spPr>
          <a:xfrm>
            <a:off x="4847486" y="1212585"/>
            <a:ext cx="1866217" cy="400110"/>
          </a:xfrm>
          <a:prstGeom prst="rect">
            <a:avLst/>
          </a:prstGeom>
          <a:solidFill>
            <a:schemeClr val="accent6">
              <a:lumMod val="40000"/>
              <a:lumOff val="60000"/>
            </a:schemeClr>
          </a:solidFill>
        </p:spPr>
        <p:txBody>
          <a:bodyPr wrap="none">
            <a:spAutoFit/>
          </a:bodyPr>
          <a:lstStyle/>
          <a:p>
            <a:r>
              <a:rPr lang="en-US" sz="2000" b="1" dirty="0" smtClean="0">
                <a:solidFill>
                  <a:srgbClr val="C00000"/>
                </a:solidFill>
              </a:rPr>
              <a:t>* Model speech</a:t>
            </a:r>
            <a:endParaRPr lang="en-US" sz="2000" b="1" dirty="0">
              <a:solidFill>
                <a:srgbClr val="C00000"/>
              </a:solidFill>
            </a:endParaRPr>
          </a:p>
        </p:txBody>
      </p:sp>
    </p:spTree>
    <p:extLst>
      <p:ext uri="{BB962C8B-B14F-4D97-AF65-F5344CB8AC3E}">
        <p14:creationId xmlns:p14="http://schemas.microsoft.com/office/powerpoint/2010/main" val="15432350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1" name="Group 20"/>
          <p:cNvGrpSpPr/>
          <p:nvPr/>
        </p:nvGrpSpPr>
        <p:grpSpPr>
          <a:xfrm>
            <a:off x="7620" y="-7620"/>
            <a:ext cx="12192000" cy="1083309"/>
            <a:chOff x="0" y="-3"/>
            <a:chExt cx="12192000" cy="1083309"/>
          </a:xfrm>
        </p:grpSpPr>
        <p:sp>
          <p:nvSpPr>
            <p:cNvPr id="23" name="Round Single Corner Rectangle 22"/>
            <p:cNvSpPr/>
            <p:nvPr/>
          </p:nvSpPr>
          <p:spPr>
            <a:xfrm flipV="1">
              <a:off x="0" y="1741"/>
              <a:ext cx="12192000" cy="1081565"/>
            </a:xfrm>
            <a:prstGeom prst="round1Rect">
              <a:avLst/>
            </a:prstGeom>
            <a:solidFill>
              <a:srgbClr val="F3F6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ound Single Corner Rectangle 23"/>
            <p:cNvSpPr/>
            <p:nvPr/>
          </p:nvSpPr>
          <p:spPr>
            <a:xfrm flipV="1">
              <a:off x="0" y="-3"/>
              <a:ext cx="12109450" cy="996951"/>
            </a:xfrm>
            <a:prstGeom prst="round1Rect">
              <a:avLst/>
            </a:prstGeom>
            <a:solidFill>
              <a:srgbClr val="D8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ound Single Corner Rectangle 24"/>
            <p:cNvSpPr/>
            <p:nvPr/>
          </p:nvSpPr>
          <p:spPr>
            <a:xfrm flipV="1">
              <a:off x="0" y="-3"/>
              <a:ext cx="12014200" cy="914401"/>
            </a:xfrm>
            <a:prstGeom prst="round1Rect">
              <a:avLst/>
            </a:prstGeom>
            <a:solidFill>
              <a:srgbClr val="7192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33" name="Group 32"/>
          <p:cNvGrpSpPr/>
          <p:nvPr/>
        </p:nvGrpSpPr>
        <p:grpSpPr>
          <a:xfrm>
            <a:off x="2261781" y="112190"/>
            <a:ext cx="712319" cy="709214"/>
            <a:chOff x="2180974" y="148629"/>
            <a:chExt cx="712319" cy="709214"/>
          </a:xfrm>
        </p:grpSpPr>
        <p:sp>
          <p:nvSpPr>
            <p:cNvPr id="30" name="Oval 29"/>
            <p:cNvSpPr/>
            <p:nvPr/>
          </p:nvSpPr>
          <p:spPr>
            <a:xfrm>
              <a:off x="2180974" y="148629"/>
              <a:ext cx="712319" cy="709214"/>
            </a:xfrm>
            <a:prstGeom prst="ellipse">
              <a:avLst/>
            </a:prstGeom>
            <a:solidFill>
              <a:srgbClr val="F7A5A5"/>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Chord 30"/>
            <p:cNvSpPr/>
            <p:nvPr/>
          </p:nvSpPr>
          <p:spPr>
            <a:xfrm rot="4088942">
              <a:off x="2197459" y="160739"/>
              <a:ext cx="676824" cy="685834"/>
            </a:xfrm>
            <a:prstGeom prst="chord">
              <a:avLst>
                <a:gd name="adj1" fmla="val 2761841"/>
                <a:gd name="adj2" fmla="val 16200000"/>
              </a:avLst>
            </a:prstGeom>
            <a:solidFill>
              <a:srgbClr val="EF4B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4" name="Rounded Rectangle 33"/>
          <p:cNvSpPr/>
          <p:nvPr/>
        </p:nvSpPr>
        <p:spPr>
          <a:xfrm>
            <a:off x="3995972" y="1350581"/>
            <a:ext cx="3742015" cy="625641"/>
          </a:xfrm>
          <a:prstGeom prst="roundRect">
            <a:avLst>
              <a:gd name="adj" fmla="val 42661"/>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solidFill>
            </a:endParaRPr>
          </a:p>
        </p:txBody>
      </p:sp>
      <p:pic>
        <p:nvPicPr>
          <p:cNvPr id="35" name="Picture 34"/>
          <p:cNvPicPr>
            <a:picLocks noChangeAspect="1"/>
          </p:cNvPicPr>
          <p:nvPr/>
        </p:nvPicPr>
        <p:blipFill>
          <a:blip r:embed="rId2">
            <a:duotone>
              <a:schemeClr val="accent5">
                <a:shade val="45000"/>
                <a:satMod val="135000"/>
              </a:schemeClr>
              <a:prstClr val="white"/>
            </a:duotone>
            <a:extLst>
              <a:ext uri="{BEBA8EAE-BF5A-486C-A8C5-ECC9F3942E4B}">
                <a14:imgProps xmlns:a14="http://schemas.microsoft.com/office/drawing/2010/main">
                  <a14:imgLayer r:embed="rId3">
                    <a14:imgEffect>
                      <a14:saturation sat="7000"/>
                    </a14:imgEffect>
                  </a14:imgLayer>
                </a14:imgProps>
              </a:ext>
              <a:ext uri="{28A0092B-C50C-407E-A947-70E740481C1C}">
                <a14:useLocalDpi xmlns:a14="http://schemas.microsoft.com/office/drawing/2010/main" val="0"/>
              </a:ext>
            </a:extLst>
          </a:blip>
          <a:stretch>
            <a:fillRect/>
          </a:stretch>
        </p:blipFill>
        <p:spPr>
          <a:xfrm>
            <a:off x="3410909" y="1194217"/>
            <a:ext cx="964452" cy="916490"/>
          </a:xfrm>
          <a:prstGeom prst="rect">
            <a:avLst/>
          </a:prstGeom>
        </p:spPr>
      </p:pic>
      <p:sp>
        <p:nvSpPr>
          <p:cNvPr id="36" name="TextBox 35"/>
          <p:cNvSpPr txBox="1"/>
          <p:nvPr/>
        </p:nvSpPr>
        <p:spPr>
          <a:xfrm>
            <a:off x="4375361" y="1406240"/>
            <a:ext cx="3028329" cy="492443"/>
          </a:xfrm>
          <a:prstGeom prst="rect">
            <a:avLst/>
          </a:prstGeom>
          <a:solidFill>
            <a:schemeClr val="accent4">
              <a:lumMod val="75000"/>
            </a:schemeClr>
          </a:solidFill>
        </p:spPr>
        <p:txBody>
          <a:bodyPr wrap="square" rtlCol="0">
            <a:spAutoFit/>
          </a:bodyPr>
          <a:lstStyle/>
          <a:p>
            <a:r>
              <a:rPr lang="en-US" sz="2600" b="1" dirty="0">
                <a:solidFill>
                  <a:srgbClr val="002060"/>
                </a:solidFill>
              </a:rPr>
              <a:t>LESSON 5: </a:t>
            </a:r>
            <a:r>
              <a:rPr lang="en-US" sz="2600" b="1" dirty="0" smtClean="0">
                <a:solidFill>
                  <a:srgbClr val="002060"/>
                </a:solidFill>
              </a:rPr>
              <a:t>SKILLS </a:t>
            </a:r>
            <a:r>
              <a:rPr lang="en-US" sz="2600" b="1" dirty="0">
                <a:solidFill>
                  <a:srgbClr val="002060"/>
                </a:solidFill>
              </a:rPr>
              <a:t>1</a:t>
            </a:r>
          </a:p>
        </p:txBody>
      </p:sp>
      <p:sp>
        <p:nvSpPr>
          <p:cNvPr id="40" name="TextBox 39"/>
          <p:cNvSpPr txBox="1"/>
          <p:nvPr/>
        </p:nvSpPr>
        <p:spPr>
          <a:xfrm>
            <a:off x="928438" y="132929"/>
            <a:ext cx="1252347" cy="707886"/>
          </a:xfrm>
          <a:prstGeom prst="rect">
            <a:avLst/>
          </a:prstGeom>
          <a:noFill/>
        </p:spPr>
        <p:txBody>
          <a:bodyPr wrap="square" rtlCol="0">
            <a:spAutoFit/>
          </a:bodyPr>
          <a:lstStyle/>
          <a:p>
            <a:pPr algn="ctr"/>
            <a:r>
              <a:rPr lang="en-US" sz="4000" b="1" dirty="0">
                <a:solidFill>
                  <a:schemeClr val="bg1"/>
                </a:solidFill>
                <a:latin typeface="Myriad Pro" pitchFamily="34" charset="0"/>
              </a:rPr>
              <a:t>Unit</a:t>
            </a:r>
          </a:p>
        </p:txBody>
      </p:sp>
      <p:sp>
        <p:nvSpPr>
          <p:cNvPr id="41" name="TextBox 40"/>
          <p:cNvSpPr txBox="1"/>
          <p:nvPr/>
        </p:nvSpPr>
        <p:spPr>
          <a:xfrm>
            <a:off x="3150250" y="88279"/>
            <a:ext cx="8584549" cy="707886"/>
          </a:xfrm>
          <a:prstGeom prst="rect">
            <a:avLst/>
          </a:prstGeom>
          <a:noFill/>
        </p:spPr>
        <p:txBody>
          <a:bodyPr wrap="square" rtlCol="0">
            <a:spAutoFit/>
          </a:bodyPr>
          <a:lstStyle/>
          <a:p>
            <a:r>
              <a:rPr lang="en-US" sz="4000" b="1" dirty="0">
                <a:solidFill>
                  <a:schemeClr val="bg1"/>
                </a:solidFill>
                <a:latin typeface="Myriad Pro" pitchFamily="34" charset="0"/>
              </a:rPr>
              <a:t>COMMUNICATION IN THE FUTURE</a:t>
            </a:r>
          </a:p>
        </p:txBody>
      </p:sp>
      <p:sp>
        <p:nvSpPr>
          <p:cNvPr id="17" name="TextBox 16"/>
          <p:cNvSpPr txBox="1"/>
          <p:nvPr/>
        </p:nvSpPr>
        <p:spPr>
          <a:xfrm>
            <a:off x="2206185" y="109060"/>
            <a:ext cx="793315" cy="707886"/>
          </a:xfrm>
          <a:prstGeom prst="rect">
            <a:avLst/>
          </a:prstGeom>
          <a:noFill/>
        </p:spPr>
        <p:txBody>
          <a:bodyPr wrap="square" rtlCol="0">
            <a:spAutoFit/>
          </a:bodyPr>
          <a:lstStyle/>
          <a:p>
            <a:pPr algn="ctr"/>
            <a:r>
              <a:rPr lang="en-US" sz="4000" b="1" dirty="0">
                <a:solidFill>
                  <a:schemeClr val="bg1"/>
                </a:solidFill>
                <a:latin typeface="Myriad Pro" pitchFamily="34" charset="0"/>
              </a:rPr>
              <a:t>10</a:t>
            </a:r>
          </a:p>
        </p:txBody>
      </p:sp>
      <p:pic>
        <p:nvPicPr>
          <p:cNvPr id="1026" name="Picture 2" descr="2,853 Telepathy Stock Photos, Pictures &amp; Royalty-Free Images - iStock |  Telepathy vector, Telepathy icon">
            <a:extLst>
              <a:ext uri="{FF2B5EF4-FFF2-40B4-BE49-F238E27FC236}">
                <a16:creationId xmlns:a16="http://schemas.microsoft.com/office/drawing/2014/main" id="{0EE6A97E-28D5-931C-0661-CEDAB120FFF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0245" y="2385599"/>
            <a:ext cx="5768950" cy="36473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6211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6613" y="258478"/>
            <a:ext cx="10815315" cy="954107"/>
          </a:xfrm>
          <a:prstGeom prst="rect">
            <a:avLst/>
          </a:prstGeom>
          <a:noFill/>
          <a:effectLst/>
        </p:spPr>
        <p:txBody>
          <a:bodyPr wrap="square" rtlCol="0">
            <a:spAutoFit/>
          </a:bodyPr>
          <a:lstStyle/>
          <a:p>
            <a:r>
              <a:rPr lang="en-US" sz="2800" b="1" dirty="0">
                <a:effectLst/>
              </a:rPr>
              <a:t>Work in groups. Choose a way of communication and discuss its advantages and disadvantages. Then report your answers to the class. </a:t>
            </a:r>
            <a:endParaRPr lang="en-US" sz="2800" dirty="0"/>
          </a:p>
        </p:txBody>
      </p:sp>
      <p:sp>
        <p:nvSpPr>
          <p:cNvPr id="5" name="Rounded Rectangle 4"/>
          <p:cNvSpPr/>
          <p:nvPr/>
        </p:nvSpPr>
        <p:spPr>
          <a:xfrm>
            <a:off x="407757" y="361118"/>
            <a:ext cx="502606" cy="502606"/>
          </a:xfrm>
          <a:prstGeom prst="roundRect">
            <a:avLst/>
          </a:prstGeom>
          <a:solidFill>
            <a:srgbClr val="EF4B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solidFill>
                <a:srgbClr val="048DA4"/>
              </a:solidFill>
            </a:endParaRPr>
          </a:p>
        </p:txBody>
      </p:sp>
      <p:sp>
        <p:nvSpPr>
          <p:cNvPr id="6" name="TextBox 5"/>
          <p:cNvSpPr txBox="1"/>
          <p:nvPr/>
        </p:nvSpPr>
        <p:spPr>
          <a:xfrm>
            <a:off x="460542" y="258478"/>
            <a:ext cx="397035" cy="646331"/>
          </a:xfrm>
          <a:prstGeom prst="rect">
            <a:avLst/>
          </a:prstGeom>
          <a:noFill/>
        </p:spPr>
        <p:txBody>
          <a:bodyPr wrap="square" rtlCol="0">
            <a:spAutoFit/>
          </a:bodyPr>
          <a:lstStyle/>
          <a:p>
            <a:pPr algn="ctr"/>
            <a:r>
              <a:rPr lang="en-US" sz="3600" b="1" dirty="0">
                <a:solidFill>
                  <a:schemeClr val="bg1"/>
                </a:solidFill>
                <a:latin typeface="Myriad Pro" pitchFamily="34" charset="0"/>
              </a:rPr>
              <a:t>5</a:t>
            </a:r>
          </a:p>
        </p:txBody>
      </p:sp>
      <p:sp>
        <p:nvSpPr>
          <p:cNvPr id="7" name="Rectangle 6"/>
          <p:cNvSpPr/>
          <p:nvPr/>
        </p:nvSpPr>
        <p:spPr>
          <a:xfrm>
            <a:off x="659059" y="1858916"/>
            <a:ext cx="10712142" cy="3693319"/>
          </a:xfrm>
          <a:prstGeom prst="rect">
            <a:avLst/>
          </a:prstGeom>
          <a:solidFill>
            <a:schemeClr val="bg1"/>
          </a:solidFill>
        </p:spPr>
        <p:txBody>
          <a:bodyPr wrap="square">
            <a:spAutoFit/>
          </a:bodyPr>
          <a:lstStyle/>
          <a:p>
            <a:pPr algn="just"/>
            <a:r>
              <a:rPr lang="en-US" sz="2600" i="1" dirty="0"/>
              <a:t>I think there are both advantages and disadvantages of online calls. Internet calls are cheap or even free. Many social networks provide free calls for people to communicate. Online calls help us to communicate with people that are really far away from us, for example, our relatives or our Internet friends. Moreover, you can create group calls when you are in need of hosting a conference or a family meeting. However, online calls also have drawbacks. You can’t make online calls unless you have Internet connection. Also, you need a smart device to perform a call. Sometimes, you may get unwanted calls from the person you don’t know</a:t>
            </a:r>
            <a:r>
              <a:rPr lang="en-US" sz="2600" i="1" dirty="0" smtClean="0"/>
              <a:t>. </a:t>
            </a:r>
            <a:endParaRPr lang="en-US" sz="2600" i="1" dirty="0"/>
          </a:p>
        </p:txBody>
      </p:sp>
      <p:sp>
        <p:nvSpPr>
          <p:cNvPr id="8" name="Rectangle 7"/>
          <p:cNvSpPr/>
          <p:nvPr/>
        </p:nvSpPr>
        <p:spPr>
          <a:xfrm>
            <a:off x="4847486" y="1212585"/>
            <a:ext cx="1866217" cy="400110"/>
          </a:xfrm>
          <a:prstGeom prst="rect">
            <a:avLst/>
          </a:prstGeom>
          <a:solidFill>
            <a:schemeClr val="accent6">
              <a:lumMod val="40000"/>
              <a:lumOff val="60000"/>
            </a:schemeClr>
          </a:solidFill>
        </p:spPr>
        <p:txBody>
          <a:bodyPr wrap="none">
            <a:spAutoFit/>
          </a:bodyPr>
          <a:lstStyle/>
          <a:p>
            <a:r>
              <a:rPr lang="en-US" sz="2000" b="1" dirty="0" smtClean="0">
                <a:solidFill>
                  <a:srgbClr val="C00000"/>
                </a:solidFill>
              </a:rPr>
              <a:t>* Model speech</a:t>
            </a:r>
            <a:endParaRPr lang="en-US" sz="2000" b="1" dirty="0">
              <a:solidFill>
                <a:srgbClr val="C00000"/>
              </a:solidFill>
            </a:endParaRPr>
          </a:p>
        </p:txBody>
      </p:sp>
    </p:spTree>
    <p:extLst>
      <p:ext uri="{BB962C8B-B14F-4D97-AF65-F5344CB8AC3E}">
        <p14:creationId xmlns:p14="http://schemas.microsoft.com/office/powerpoint/2010/main" val="37998152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TextBox 10"/>
          <p:cNvSpPr txBox="1"/>
          <p:nvPr/>
        </p:nvSpPr>
        <p:spPr>
          <a:xfrm>
            <a:off x="4000287" y="299963"/>
            <a:ext cx="4313533" cy="646331"/>
          </a:xfrm>
          <a:prstGeom prst="rect">
            <a:avLst/>
          </a:prstGeom>
          <a:noFill/>
          <a:effectLst/>
        </p:spPr>
        <p:txBody>
          <a:bodyPr wrap="square" rtlCol="0">
            <a:spAutoFit/>
          </a:bodyPr>
          <a:lstStyle/>
          <a:p>
            <a:r>
              <a:rPr lang="en-US" sz="3600" b="1" dirty="0" smtClean="0">
                <a:solidFill>
                  <a:srgbClr val="C00000"/>
                </a:solidFill>
                <a:effectLst>
                  <a:glow rad="88900">
                    <a:schemeClr val="bg1"/>
                  </a:glow>
                </a:effectLst>
                <a:latin typeface="Arial" panose="020B0604020202020204" pitchFamily="34" charset="0"/>
                <a:cs typeface="Arial" panose="020B0604020202020204" pitchFamily="34" charset="0"/>
              </a:rPr>
              <a:t>* CONSOLIDATION</a:t>
            </a:r>
            <a:endParaRPr lang="en-US" sz="3600" b="1" dirty="0">
              <a:solidFill>
                <a:srgbClr val="C00000"/>
              </a:solidFill>
              <a:effectLst>
                <a:glow rad="88900">
                  <a:schemeClr val="bg1"/>
                </a:glow>
              </a:effectLs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3985D3B7-A40A-4421-9C5F-777653C71BC7}"/>
              </a:ext>
            </a:extLst>
          </p:cNvPr>
          <p:cNvSpPr txBox="1"/>
          <p:nvPr/>
        </p:nvSpPr>
        <p:spPr>
          <a:xfrm>
            <a:off x="643477" y="2179267"/>
            <a:ext cx="9770226" cy="1668470"/>
          </a:xfrm>
          <a:prstGeom prst="rect">
            <a:avLst/>
          </a:prstGeom>
          <a:noFill/>
        </p:spPr>
        <p:txBody>
          <a:bodyPr wrap="square" rtlCol="0">
            <a:spAutoFit/>
          </a:bodyPr>
          <a:lstStyle/>
          <a:p>
            <a:pPr marL="571500" indent="-571500">
              <a:lnSpc>
                <a:spcPct val="150000"/>
              </a:lnSpc>
              <a:buFont typeface="Wingdings" panose="05000000000000000000" pitchFamily="2" charset="2"/>
              <a:buChar char="ü"/>
            </a:pPr>
            <a:r>
              <a:rPr lang="en-US" sz="3600" dirty="0" smtClean="0"/>
              <a:t>read </a:t>
            </a:r>
            <a:r>
              <a:rPr lang="en-US" sz="3600" dirty="0"/>
              <a:t>about telepathy</a:t>
            </a:r>
          </a:p>
          <a:p>
            <a:pPr marL="571500" indent="-571500">
              <a:lnSpc>
                <a:spcPct val="150000"/>
              </a:lnSpc>
              <a:buFont typeface="Wingdings" panose="05000000000000000000" pitchFamily="2" charset="2"/>
              <a:buChar char="ü"/>
            </a:pPr>
            <a:r>
              <a:rPr lang="en-US" sz="3600" dirty="0"/>
              <a:t>talk about future communication</a:t>
            </a:r>
          </a:p>
        </p:txBody>
      </p:sp>
      <p:pic>
        <p:nvPicPr>
          <p:cNvPr id="2050" name="Picture 2" descr="Recruiting Action Plan Wrap-Up – firecrackers">
            <a:extLst>
              <a:ext uri="{FF2B5EF4-FFF2-40B4-BE49-F238E27FC236}">
                <a16:creationId xmlns:a16="http://schemas.microsoft.com/office/drawing/2014/main" id="{FE7FA83B-BF66-4478-AC2F-3619125C5C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44199" y="1102943"/>
            <a:ext cx="3203942" cy="2152649"/>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749968" y="1222050"/>
            <a:ext cx="7986736" cy="646331"/>
          </a:xfrm>
          <a:prstGeom prst="rect">
            <a:avLst/>
          </a:prstGeom>
        </p:spPr>
        <p:txBody>
          <a:bodyPr wrap="square">
            <a:spAutoFit/>
          </a:bodyPr>
          <a:lstStyle/>
          <a:p>
            <a:r>
              <a:rPr lang="en-US" sz="3600" b="1" dirty="0" smtClean="0">
                <a:solidFill>
                  <a:srgbClr val="C00000"/>
                </a:solidFill>
              </a:rPr>
              <a:t>* What </a:t>
            </a:r>
            <a:r>
              <a:rPr lang="en-US" sz="3600" b="1" dirty="0">
                <a:solidFill>
                  <a:srgbClr val="C00000"/>
                </a:solidFill>
              </a:rPr>
              <a:t>have we learnt in this lesson?</a:t>
            </a:r>
            <a:endParaRPr lang="en-US" b="1" dirty="0">
              <a:solidFill>
                <a:srgbClr val="C00000"/>
              </a:solidFill>
            </a:endParaRPr>
          </a:p>
        </p:txBody>
      </p:sp>
    </p:spTree>
    <p:extLst>
      <p:ext uri="{BB962C8B-B14F-4D97-AF65-F5344CB8AC3E}">
        <p14:creationId xmlns:p14="http://schemas.microsoft.com/office/powerpoint/2010/main" val="22757278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493342" y="238444"/>
            <a:ext cx="3834582" cy="923330"/>
          </a:xfrm>
          <a:prstGeom prst="rect">
            <a:avLst/>
          </a:prstGeom>
          <a:solidFill>
            <a:schemeClr val="accent2">
              <a:lumMod val="60000"/>
              <a:lumOff val="40000"/>
            </a:schemeClr>
          </a:solidFill>
          <a:effectLst/>
        </p:spPr>
        <p:txBody>
          <a:bodyPr wrap="square" rtlCol="0">
            <a:spAutoFit/>
          </a:bodyPr>
          <a:lstStyle/>
          <a:p>
            <a:r>
              <a:rPr lang="en-US" sz="5400" b="1" dirty="0" smtClean="0">
                <a:effectLst>
                  <a:glow rad="88900">
                    <a:schemeClr val="bg1"/>
                  </a:glow>
                </a:effectLst>
                <a:cs typeface="Arial" panose="020B0604020202020204" pitchFamily="34" charset="0"/>
              </a:rPr>
              <a:t>* Homework</a:t>
            </a:r>
            <a:endParaRPr lang="en-US" sz="5400" b="1" dirty="0">
              <a:effectLst>
                <a:glow rad="88900">
                  <a:schemeClr val="bg1"/>
                </a:glow>
              </a:effectLst>
              <a:cs typeface="Arial" panose="020B0604020202020204" pitchFamily="34" charset="0"/>
            </a:endParaRPr>
          </a:p>
        </p:txBody>
      </p:sp>
      <p:sp>
        <p:nvSpPr>
          <p:cNvPr id="2" name="TextBox 1"/>
          <p:cNvSpPr txBox="1"/>
          <p:nvPr/>
        </p:nvSpPr>
        <p:spPr>
          <a:xfrm>
            <a:off x="1172701" y="1881671"/>
            <a:ext cx="8149852" cy="1754326"/>
          </a:xfrm>
          <a:prstGeom prst="rect">
            <a:avLst/>
          </a:prstGeom>
          <a:noFill/>
        </p:spPr>
        <p:txBody>
          <a:bodyPr wrap="square" rtlCol="0">
            <a:spAutoFit/>
          </a:bodyPr>
          <a:lstStyle/>
          <a:p>
            <a:pPr marL="571500" indent="-571500">
              <a:lnSpc>
                <a:spcPct val="150000"/>
              </a:lnSpc>
              <a:buFont typeface="Wingdings" panose="05000000000000000000" pitchFamily="2" charset="2"/>
              <a:buChar char="v"/>
            </a:pPr>
            <a:r>
              <a:rPr lang="en-US" sz="3600" b="1" dirty="0" smtClean="0">
                <a:solidFill>
                  <a:srgbClr val="0070C0"/>
                </a:solidFill>
              </a:rPr>
              <a:t>Do </a:t>
            </a:r>
            <a:r>
              <a:rPr lang="en-US" sz="3600" b="1" dirty="0">
                <a:solidFill>
                  <a:srgbClr val="0070C0"/>
                </a:solidFill>
              </a:rPr>
              <a:t>exercises in the workbook</a:t>
            </a:r>
            <a:r>
              <a:rPr lang="en-US" sz="3600" b="1" dirty="0" smtClean="0">
                <a:solidFill>
                  <a:srgbClr val="0070C0"/>
                </a:solidFill>
              </a:rPr>
              <a:t>.</a:t>
            </a:r>
          </a:p>
          <a:p>
            <a:pPr marL="571500" indent="-571500">
              <a:lnSpc>
                <a:spcPct val="150000"/>
              </a:lnSpc>
              <a:buFont typeface="Wingdings" panose="05000000000000000000" pitchFamily="2" charset="2"/>
              <a:buChar char="v"/>
            </a:pPr>
            <a:r>
              <a:rPr lang="en-US" sz="3600" b="1" dirty="0" err="1" smtClean="0">
                <a:solidFill>
                  <a:srgbClr val="0070C0"/>
                </a:solidFill>
              </a:rPr>
              <a:t>Prepair</a:t>
            </a:r>
            <a:r>
              <a:rPr lang="en-US" sz="3600" b="1" dirty="0" smtClean="0">
                <a:solidFill>
                  <a:srgbClr val="0070C0"/>
                </a:solidFill>
              </a:rPr>
              <a:t> lesson 6 – Skills 2</a:t>
            </a:r>
            <a:endParaRPr lang="en-US" sz="3600" b="1" dirty="0">
              <a:solidFill>
                <a:srgbClr val="0070C0"/>
              </a:solidFill>
            </a:endParaRPr>
          </a:p>
        </p:txBody>
      </p:sp>
      <p:pic>
        <p:nvPicPr>
          <p:cNvPr id="9" name="Picture 8">
            <a:extLst>
              <a:ext uri="{FF2B5EF4-FFF2-40B4-BE49-F238E27FC236}">
                <a16:creationId xmlns:a16="http://schemas.microsoft.com/office/drawing/2014/main" id="{03BC39F2-4045-47C3-BEE7-34D1574878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70324" y="3119160"/>
            <a:ext cx="4249429" cy="2965261"/>
          </a:xfrm>
          <a:prstGeom prst="rect">
            <a:avLst/>
          </a:prstGeom>
        </p:spPr>
      </p:pic>
    </p:spTree>
    <p:extLst>
      <p:ext uri="{BB962C8B-B14F-4D97-AF65-F5344CB8AC3E}">
        <p14:creationId xmlns:p14="http://schemas.microsoft.com/office/powerpoint/2010/main" val="16206076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430870" y="1828802"/>
            <a:ext cx="9131300" cy="4545013"/>
            <a:chOff x="912" y="672"/>
            <a:chExt cx="3982" cy="2863"/>
          </a:xfrm>
        </p:grpSpPr>
        <p:sp>
          <p:nvSpPr>
            <p:cNvPr id="1030" name="Freeform 3"/>
            <p:cNvSpPr>
              <a:spLocks/>
            </p:cNvSpPr>
            <p:nvPr/>
          </p:nvSpPr>
          <p:spPr bwMode="auto">
            <a:xfrm>
              <a:off x="1999" y="1619"/>
              <a:ext cx="2622" cy="1759"/>
            </a:xfrm>
            <a:custGeom>
              <a:avLst/>
              <a:gdLst>
                <a:gd name="T0" fmla="*/ 1308 w 2622"/>
                <a:gd name="T1" fmla="*/ 0 h 1759"/>
                <a:gd name="T2" fmla="*/ 2622 w 2622"/>
                <a:gd name="T3" fmla="*/ 624 h 1759"/>
                <a:gd name="T4" fmla="*/ 2622 w 2622"/>
                <a:gd name="T5" fmla="*/ 1759 h 1759"/>
                <a:gd name="T6" fmla="*/ 1760 w 2622"/>
                <a:gd name="T7" fmla="*/ 1759 h 1759"/>
                <a:gd name="T8" fmla="*/ 871 w 2622"/>
                <a:gd name="T9" fmla="*/ 1759 h 1759"/>
                <a:gd name="T10" fmla="*/ 0 w 2622"/>
                <a:gd name="T11" fmla="*/ 1759 h 1759"/>
                <a:gd name="T12" fmla="*/ 0 w 2622"/>
                <a:gd name="T13" fmla="*/ 624 h 1759"/>
                <a:gd name="T14" fmla="*/ 1308 w 2622"/>
                <a:gd name="T15" fmla="*/ 0 h 1759"/>
                <a:gd name="T16" fmla="*/ 0 60000 65536"/>
                <a:gd name="T17" fmla="*/ 0 60000 65536"/>
                <a:gd name="T18" fmla="*/ 0 60000 65536"/>
                <a:gd name="T19" fmla="*/ 0 60000 65536"/>
                <a:gd name="T20" fmla="*/ 0 60000 65536"/>
                <a:gd name="T21" fmla="*/ 0 60000 65536"/>
                <a:gd name="T22" fmla="*/ 0 60000 65536"/>
                <a:gd name="T23" fmla="*/ 0 60000 65536"/>
                <a:gd name="T24" fmla="*/ 0 w 2622"/>
                <a:gd name="T25" fmla="*/ 0 h 1759"/>
                <a:gd name="T26" fmla="*/ 2622 w 2622"/>
                <a:gd name="T27" fmla="*/ 1759 h 175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622" h="1759">
                  <a:moveTo>
                    <a:pt x="1308" y="0"/>
                  </a:moveTo>
                  <a:lnTo>
                    <a:pt x="2622" y="624"/>
                  </a:lnTo>
                  <a:lnTo>
                    <a:pt x="2622" y="1759"/>
                  </a:lnTo>
                  <a:lnTo>
                    <a:pt x="1760" y="1759"/>
                  </a:lnTo>
                  <a:lnTo>
                    <a:pt x="871" y="1759"/>
                  </a:lnTo>
                  <a:lnTo>
                    <a:pt x="0" y="1759"/>
                  </a:lnTo>
                  <a:lnTo>
                    <a:pt x="0" y="624"/>
                  </a:lnTo>
                  <a:lnTo>
                    <a:pt x="1308" y="0"/>
                  </a:lnTo>
                  <a:close/>
                </a:path>
              </a:pathLst>
            </a:custGeom>
            <a:solidFill>
              <a:srgbClr val="CC66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31" name="Freeform 4"/>
            <p:cNvSpPr>
              <a:spLocks/>
            </p:cNvSpPr>
            <p:nvPr/>
          </p:nvSpPr>
          <p:spPr bwMode="auto">
            <a:xfrm>
              <a:off x="2964" y="1002"/>
              <a:ext cx="707" cy="702"/>
            </a:xfrm>
            <a:custGeom>
              <a:avLst/>
              <a:gdLst>
                <a:gd name="T0" fmla="*/ 707 w 707"/>
                <a:gd name="T1" fmla="*/ 702 h 702"/>
                <a:gd name="T2" fmla="*/ 707 w 707"/>
                <a:gd name="T3" fmla="*/ 0 h 702"/>
                <a:gd name="T4" fmla="*/ 0 w 707"/>
                <a:gd name="T5" fmla="*/ 0 h 702"/>
                <a:gd name="T6" fmla="*/ 0 w 707"/>
                <a:gd name="T7" fmla="*/ 688 h 702"/>
                <a:gd name="T8" fmla="*/ 343 w 707"/>
                <a:gd name="T9" fmla="*/ 512 h 702"/>
                <a:gd name="T10" fmla="*/ 707 w 707"/>
                <a:gd name="T11" fmla="*/ 702 h 702"/>
                <a:gd name="T12" fmla="*/ 0 60000 65536"/>
                <a:gd name="T13" fmla="*/ 0 60000 65536"/>
                <a:gd name="T14" fmla="*/ 0 60000 65536"/>
                <a:gd name="T15" fmla="*/ 0 60000 65536"/>
                <a:gd name="T16" fmla="*/ 0 60000 65536"/>
                <a:gd name="T17" fmla="*/ 0 60000 65536"/>
                <a:gd name="T18" fmla="*/ 0 w 707"/>
                <a:gd name="T19" fmla="*/ 0 h 702"/>
                <a:gd name="T20" fmla="*/ 707 w 707"/>
                <a:gd name="T21" fmla="*/ 702 h 702"/>
              </a:gdLst>
              <a:ahLst/>
              <a:cxnLst>
                <a:cxn ang="T12">
                  <a:pos x="T0" y="T1"/>
                </a:cxn>
                <a:cxn ang="T13">
                  <a:pos x="T2" y="T3"/>
                </a:cxn>
                <a:cxn ang="T14">
                  <a:pos x="T4" y="T5"/>
                </a:cxn>
                <a:cxn ang="T15">
                  <a:pos x="T6" y="T7"/>
                </a:cxn>
                <a:cxn ang="T16">
                  <a:pos x="T8" y="T9"/>
                </a:cxn>
                <a:cxn ang="T17">
                  <a:pos x="T10" y="T11"/>
                </a:cxn>
              </a:cxnLst>
              <a:rect l="T18" t="T19" r="T20" b="T21"/>
              <a:pathLst>
                <a:path w="707" h="702">
                  <a:moveTo>
                    <a:pt x="707" y="702"/>
                  </a:moveTo>
                  <a:lnTo>
                    <a:pt x="707" y="0"/>
                  </a:lnTo>
                  <a:lnTo>
                    <a:pt x="0" y="0"/>
                  </a:lnTo>
                  <a:lnTo>
                    <a:pt x="0" y="688"/>
                  </a:lnTo>
                  <a:lnTo>
                    <a:pt x="343" y="512"/>
                  </a:lnTo>
                  <a:lnTo>
                    <a:pt x="707" y="702"/>
                  </a:lnTo>
                  <a:close/>
                </a:path>
              </a:pathLst>
            </a:custGeom>
            <a:solidFill>
              <a:srgbClr val="CC66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32" name="Freeform 5"/>
            <p:cNvSpPr>
              <a:spLocks/>
            </p:cNvSpPr>
            <p:nvPr/>
          </p:nvSpPr>
          <p:spPr bwMode="auto">
            <a:xfrm>
              <a:off x="1743" y="1622"/>
              <a:ext cx="1221" cy="615"/>
            </a:xfrm>
            <a:custGeom>
              <a:avLst/>
              <a:gdLst>
                <a:gd name="T0" fmla="*/ 0 w 1221"/>
                <a:gd name="T1" fmla="*/ 615 h 615"/>
                <a:gd name="T2" fmla="*/ 1221 w 1221"/>
                <a:gd name="T3" fmla="*/ 72 h 615"/>
                <a:gd name="T4" fmla="*/ 1221 w 1221"/>
                <a:gd name="T5" fmla="*/ 61 h 615"/>
                <a:gd name="T6" fmla="*/ 1221 w 1221"/>
                <a:gd name="T7" fmla="*/ 43 h 615"/>
                <a:gd name="T8" fmla="*/ 1221 w 1221"/>
                <a:gd name="T9" fmla="*/ 22 h 615"/>
                <a:gd name="T10" fmla="*/ 1221 w 1221"/>
                <a:gd name="T11" fmla="*/ 0 h 615"/>
                <a:gd name="T12" fmla="*/ 0 w 1221"/>
                <a:gd name="T13" fmla="*/ 544 h 615"/>
                <a:gd name="T14" fmla="*/ 0 w 1221"/>
                <a:gd name="T15" fmla="*/ 615 h 615"/>
                <a:gd name="T16" fmla="*/ 0 60000 65536"/>
                <a:gd name="T17" fmla="*/ 0 60000 65536"/>
                <a:gd name="T18" fmla="*/ 0 60000 65536"/>
                <a:gd name="T19" fmla="*/ 0 60000 65536"/>
                <a:gd name="T20" fmla="*/ 0 60000 65536"/>
                <a:gd name="T21" fmla="*/ 0 60000 65536"/>
                <a:gd name="T22" fmla="*/ 0 60000 65536"/>
                <a:gd name="T23" fmla="*/ 0 60000 65536"/>
                <a:gd name="T24" fmla="*/ 0 w 1221"/>
                <a:gd name="T25" fmla="*/ 0 h 615"/>
                <a:gd name="T26" fmla="*/ 1221 w 1221"/>
                <a:gd name="T27" fmla="*/ 615 h 61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221" h="615">
                  <a:moveTo>
                    <a:pt x="0" y="615"/>
                  </a:moveTo>
                  <a:lnTo>
                    <a:pt x="1221" y="72"/>
                  </a:lnTo>
                  <a:lnTo>
                    <a:pt x="1221" y="61"/>
                  </a:lnTo>
                  <a:lnTo>
                    <a:pt x="1221" y="43"/>
                  </a:lnTo>
                  <a:lnTo>
                    <a:pt x="1221" y="22"/>
                  </a:lnTo>
                  <a:lnTo>
                    <a:pt x="1221" y="0"/>
                  </a:lnTo>
                  <a:lnTo>
                    <a:pt x="0" y="544"/>
                  </a:lnTo>
                  <a:lnTo>
                    <a:pt x="0" y="615"/>
                  </a:lnTo>
                  <a:close/>
                </a:path>
              </a:pathLst>
            </a:custGeom>
            <a:solidFill>
              <a:srgbClr val="7A111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33" name="Rectangle 6"/>
            <p:cNvSpPr>
              <a:spLocks noChangeArrowheads="1"/>
            </p:cNvSpPr>
            <p:nvPr/>
          </p:nvSpPr>
          <p:spPr bwMode="auto">
            <a:xfrm>
              <a:off x="1999" y="3469"/>
              <a:ext cx="2622" cy="66"/>
            </a:xfrm>
            <a:prstGeom prst="rect">
              <a:avLst/>
            </a:prstGeom>
            <a:solidFill>
              <a:srgbClr val="7A111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400"/>
            </a:p>
          </p:txBody>
        </p:sp>
        <p:sp>
          <p:nvSpPr>
            <p:cNvPr id="1034" name="Freeform 7"/>
            <p:cNvSpPr>
              <a:spLocks/>
            </p:cNvSpPr>
            <p:nvPr/>
          </p:nvSpPr>
          <p:spPr bwMode="auto">
            <a:xfrm>
              <a:off x="2777" y="672"/>
              <a:ext cx="1053" cy="266"/>
            </a:xfrm>
            <a:custGeom>
              <a:avLst/>
              <a:gdLst>
                <a:gd name="T0" fmla="*/ 530 w 1053"/>
                <a:gd name="T1" fmla="*/ 0 h 266"/>
                <a:gd name="T2" fmla="*/ 0 w 1053"/>
                <a:gd name="T3" fmla="*/ 266 h 266"/>
                <a:gd name="T4" fmla="*/ 1053 w 1053"/>
                <a:gd name="T5" fmla="*/ 266 h 266"/>
                <a:gd name="T6" fmla="*/ 530 w 1053"/>
                <a:gd name="T7" fmla="*/ 0 h 266"/>
                <a:gd name="T8" fmla="*/ 0 60000 65536"/>
                <a:gd name="T9" fmla="*/ 0 60000 65536"/>
                <a:gd name="T10" fmla="*/ 0 60000 65536"/>
                <a:gd name="T11" fmla="*/ 0 60000 65536"/>
                <a:gd name="T12" fmla="*/ 0 w 1053"/>
                <a:gd name="T13" fmla="*/ 0 h 266"/>
                <a:gd name="T14" fmla="*/ 1053 w 1053"/>
                <a:gd name="T15" fmla="*/ 266 h 266"/>
              </a:gdLst>
              <a:ahLst/>
              <a:cxnLst>
                <a:cxn ang="T8">
                  <a:pos x="T0" y="T1"/>
                </a:cxn>
                <a:cxn ang="T9">
                  <a:pos x="T2" y="T3"/>
                </a:cxn>
                <a:cxn ang="T10">
                  <a:pos x="T4" y="T5"/>
                </a:cxn>
                <a:cxn ang="T11">
                  <a:pos x="T6" y="T7"/>
                </a:cxn>
              </a:cxnLst>
              <a:rect l="T12" t="T13" r="T14" b="T15"/>
              <a:pathLst>
                <a:path w="1053" h="266">
                  <a:moveTo>
                    <a:pt x="530" y="0"/>
                  </a:moveTo>
                  <a:lnTo>
                    <a:pt x="0" y="266"/>
                  </a:lnTo>
                  <a:lnTo>
                    <a:pt x="1053" y="266"/>
                  </a:lnTo>
                  <a:lnTo>
                    <a:pt x="530" y="0"/>
                  </a:lnTo>
                  <a:close/>
                </a:path>
              </a:pathLst>
            </a:custGeom>
            <a:solidFill>
              <a:srgbClr val="7A111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35" name="Freeform 8"/>
            <p:cNvSpPr>
              <a:spLocks/>
            </p:cNvSpPr>
            <p:nvPr/>
          </p:nvSpPr>
          <p:spPr bwMode="auto">
            <a:xfrm>
              <a:off x="3668" y="1632"/>
              <a:ext cx="1206" cy="611"/>
            </a:xfrm>
            <a:custGeom>
              <a:avLst/>
              <a:gdLst>
                <a:gd name="T0" fmla="*/ 1206 w 1206"/>
                <a:gd name="T1" fmla="*/ 611 h 611"/>
                <a:gd name="T2" fmla="*/ 0 w 1206"/>
                <a:gd name="T3" fmla="*/ 68 h 611"/>
                <a:gd name="T4" fmla="*/ 0 w 1206"/>
                <a:gd name="T5" fmla="*/ 58 h 611"/>
                <a:gd name="T6" fmla="*/ 0 w 1206"/>
                <a:gd name="T7" fmla="*/ 41 h 611"/>
                <a:gd name="T8" fmla="*/ 0 w 1206"/>
                <a:gd name="T9" fmla="*/ 23 h 611"/>
                <a:gd name="T10" fmla="*/ 0 w 1206"/>
                <a:gd name="T11" fmla="*/ 0 h 611"/>
                <a:gd name="T12" fmla="*/ 1206 w 1206"/>
                <a:gd name="T13" fmla="*/ 541 h 611"/>
                <a:gd name="T14" fmla="*/ 1206 w 1206"/>
                <a:gd name="T15" fmla="*/ 611 h 611"/>
                <a:gd name="T16" fmla="*/ 0 60000 65536"/>
                <a:gd name="T17" fmla="*/ 0 60000 65536"/>
                <a:gd name="T18" fmla="*/ 0 60000 65536"/>
                <a:gd name="T19" fmla="*/ 0 60000 65536"/>
                <a:gd name="T20" fmla="*/ 0 60000 65536"/>
                <a:gd name="T21" fmla="*/ 0 60000 65536"/>
                <a:gd name="T22" fmla="*/ 0 60000 65536"/>
                <a:gd name="T23" fmla="*/ 0 60000 65536"/>
                <a:gd name="T24" fmla="*/ 0 w 1206"/>
                <a:gd name="T25" fmla="*/ 0 h 611"/>
                <a:gd name="T26" fmla="*/ 1206 w 1206"/>
                <a:gd name="T27" fmla="*/ 611 h 61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206" h="611">
                  <a:moveTo>
                    <a:pt x="1206" y="611"/>
                  </a:moveTo>
                  <a:lnTo>
                    <a:pt x="0" y="68"/>
                  </a:lnTo>
                  <a:lnTo>
                    <a:pt x="0" y="58"/>
                  </a:lnTo>
                  <a:lnTo>
                    <a:pt x="0" y="41"/>
                  </a:lnTo>
                  <a:lnTo>
                    <a:pt x="0" y="23"/>
                  </a:lnTo>
                  <a:lnTo>
                    <a:pt x="0" y="0"/>
                  </a:lnTo>
                  <a:lnTo>
                    <a:pt x="1206" y="541"/>
                  </a:lnTo>
                  <a:lnTo>
                    <a:pt x="1206" y="611"/>
                  </a:lnTo>
                  <a:close/>
                </a:path>
              </a:pathLst>
            </a:custGeom>
            <a:solidFill>
              <a:srgbClr val="7A111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36" name="Rectangle 9"/>
            <p:cNvSpPr>
              <a:spLocks noChangeArrowheads="1"/>
            </p:cNvSpPr>
            <p:nvPr/>
          </p:nvSpPr>
          <p:spPr bwMode="auto">
            <a:xfrm>
              <a:off x="3023" y="2555"/>
              <a:ext cx="594" cy="82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400"/>
            </a:p>
          </p:txBody>
        </p:sp>
        <p:sp>
          <p:nvSpPr>
            <p:cNvPr id="1037" name="Freeform 10"/>
            <p:cNvSpPr>
              <a:spLocks/>
            </p:cNvSpPr>
            <p:nvPr/>
          </p:nvSpPr>
          <p:spPr bwMode="auto">
            <a:xfrm>
              <a:off x="3126" y="1079"/>
              <a:ext cx="366" cy="355"/>
            </a:xfrm>
            <a:custGeom>
              <a:avLst/>
              <a:gdLst>
                <a:gd name="T0" fmla="*/ 190 w 366"/>
                <a:gd name="T1" fmla="*/ 0 h 355"/>
                <a:gd name="T2" fmla="*/ 147 w 366"/>
                <a:gd name="T3" fmla="*/ 4 h 355"/>
                <a:gd name="T4" fmla="*/ 110 w 366"/>
                <a:gd name="T5" fmla="*/ 12 h 355"/>
                <a:gd name="T6" fmla="*/ 79 w 366"/>
                <a:gd name="T7" fmla="*/ 26 h 355"/>
                <a:gd name="T8" fmla="*/ 51 w 366"/>
                <a:gd name="T9" fmla="*/ 47 h 355"/>
                <a:gd name="T10" fmla="*/ 28 w 366"/>
                <a:gd name="T11" fmla="*/ 72 h 355"/>
                <a:gd name="T12" fmla="*/ 14 w 366"/>
                <a:gd name="T13" fmla="*/ 99 h 355"/>
                <a:gd name="T14" fmla="*/ 2 w 366"/>
                <a:gd name="T15" fmla="*/ 130 h 355"/>
                <a:gd name="T16" fmla="*/ 0 w 366"/>
                <a:gd name="T17" fmla="*/ 163 h 355"/>
                <a:gd name="T18" fmla="*/ 0 w 366"/>
                <a:gd name="T19" fmla="*/ 223 h 355"/>
                <a:gd name="T20" fmla="*/ 0 w 366"/>
                <a:gd name="T21" fmla="*/ 272 h 355"/>
                <a:gd name="T22" fmla="*/ 0 w 366"/>
                <a:gd name="T23" fmla="*/ 315 h 355"/>
                <a:gd name="T24" fmla="*/ 0 w 366"/>
                <a:gd name="T25" fmla="*/ 355 h 355"/>
                <a:gd name="T26" fmla="*/ 79 w 366"/>
                <a:gd name="T27" fmla="*/ 355 h 355"/>
                <a:gd name="T28" fmla="*/ 130 w 366"/>
                <a:gd name="T29" fmla="*/ 355 h 355"/>
                <a:gd name="T30" fmla="*/ 161 w 366"/>
                <a:gd name="T31" fmla="*/ 355 h 355"/>
                <a:gd name="T32" fmla="*/ 187 w 366"/>
                <a:gd name="T33" fmla="*/ 355 h 355"/>
                <a:gd name="T34" fmla="*/ 210 w 366"/>
                <a:gd name="T35" fmla="*/ 355 h 355"/>
                <a:gd name="T36" fmla="*/ 241 w 366"/>
                <a:gd name="T37" fmla="*/ 355 h 355"/>
                <a:gd name="T38" fmla="*/ 289 w 366"/>
                <a:gd name="T39" fmla="*/ 355 h 355"/>
                <a:gd name="T40" fmla="*/ 366 w 366"/>
                <a:gd name="T41" fmla="*/ 355 h 355"/>
                <a:gd name="T42" fmla="*/ 366 w 366"/>
                <a:gd name="T43" fmla="*/ 297 h 355"/>
                <a:gd name="T44" fmla="*/ 366 w 366"/>
                <a:gd name="T45" fmla="*/ 245 h 355"/>
                <a:gd name="T46" fmla="*/ 366 w 366"/>
                <a:gd name="T47" fmla="*/ 198 h 355"/>
                <a:gd name="T48" fmla="*/ 366 w 366"/>
                <a:gd name="T49" fmla="*/ 157 h 355"/>
                <a:gd name="T50" fmla="*/ 363 w 366"/>
                <a:gd name="T51" fmla="*/ 136 h 355"/>
                <a:gd name="T52" fmla="*/ 357 w 366"/>
                <a:gd name="T53" fmla="*/ 111 h 355"/>
                <a:gd name="T54" fmla="*/ 343 w 366"/>
                <a:gd name="T55" fmla="*/ 84 h 355"/>
                <a:gd name="T56" fmla="*/ 326 w 366"/>
                <a:gd name="T57" fmla="*/ 60 h 355"/>
                <a:gd name="T58" fmla="*/ 300 w 366"/>
                <a:gd name="T59" fmla="*/ 35 h 355"/>
                <a:gd name="T60" fmla="*/ 269 w 366"/>
                <a:gd name="T61" fmla="*/ 16 h 355"/>
                <a:gd name="T62" fmla="*/ 232 w 366"/>
                <a:gd name="T63" fmla="*/ 4 h 355"/>
                <a:gd name="T64" fmla="*/ 190 w 366"/>
                <a:gd name="T65" fmla="*/ 0 h 35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66"/>
                <a:gd name="T100" fmla="*/ 0 h 355"/>
                <a:gd name="T101" fmla="*/ 366 w 366"/>
                <a:gd name="T102" fmla="*/ 355 h 35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66" h="355">
                  <a:moveTo>
                    <a:pt x="190" y="0"/>
                  </a:moveTo>
                  <a:lnTo>
                    <a:pt x="147" y="4"/>
                  </a:lnTo>
                  <a:lnTo>
                    <a:pt x="110" y="12"/>
                  </a:lnTo>
                  <a:lnTo>
                    <a:pt x="79" y="26"/>
                  </a:lnTo>
                  <a:lnTo>
                    <a:pt x="51" y="47"/>
                  </a:lnTo>
                  <a:lnTo>
                    <a:pt x="28" y="72"/>
                  </a:lnTo>
                  <a:lnTo>
                    <a:pt x="14" y="99"/>
                  </a:lnTo>
                  <a:lnTo>
                    <a:pt x="2" y="130"/>
                  </a:lnTo>
                  <a:lnTo>
                    <a:pt x="0" y="163"/>
                  </a:lnTo>
                  <a:lnTo>
                    <a:pt x="0" y="223"/>
                  </a:lnTo>
                  <a:lnTo>
                    <a:pt x="0" y="272"/>
                  </a:lnTo>
                  <a:lnTo>
                    <a:pt x="0" y="315"/>
                  </a:lnTo>
                  <a:lnTo>
                    <a:pt x="0" y="355"/>
                  </a:lnTo>
                  <a:lnTo>
                    <a:pt x="79" y="355"/>
                  </a:lnTo>
                  <a:lnTo>
                    <a:pt x="130" y="355"/>
                  </a:lnTo>
                  <a:lnTo>
                    <a:pt x="161" y="355"/>
                  </a:lnTo>
                  <a:lnTo>
                    <a:pt x="187" y="355"/>
                  </a:lnTo>
                  <a:lnTo>
                    <a:pt x="210" y="355"/>
                  </a:lnTo>
                  <a:lnTo>
                    <a:pt x="241" y="355"/>
                  </a:lnTo>
                  <a:lnTo>
                    <a:pt x="289" y="355"/>
                  </a:lnTo>
                  <a:lnTo>
                    <a:pt x="366" y="355"/>
                  </a:lnTo>
                  <a:lnTo>
                    <a:pt x="366" y="297"/>
                  </a:lnTo>
                  <a:lnTo>
                    <a:pt x="366" y="245"/>
                  </a:lnTo>
                  <a:lnTo>
                    <a:pt x="366" y="198"/>
                  </a:lnTo>
                  <a:lnTo>
                    <a:pt x="366" y="157"/>
                  </a:lnTo>
                  <a:lnTo>
                    <a:pt x="363" y="136"/>
                  </a:lnTo>
                  <a:lnTo>
                    <a:pt x="357" y="111"/>
                  </a:lnTo>
                  <a:lnTo>
                    <a:pt x="343" y="84"/>
                  </a:lnTo>
                  <a:lnTo>
                    <a:pt x="326" y="60"/>
                  </a:lnTo>
                  <a:lnTo>
                    <a:pt x="300" y="35"/>
                  </a:lnTo>
                  <a:lnTo>
                    <a:pt x="269" y="16"/>
                  </a:lnTo>
                  <a:lnTo>
                    <a:pt x="232" y="4"/>
                  </a:lnTo>
                  <a:lnTo>
                    <a:pt x="19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38" name="Freeform 11"/>
            <p:cNvSpPr>
              <a:spLocks/>
            </p:cNvSpPr>
            <p:nvPr/>
          </p:nvSpPr>
          <p:spPr bwMode="auto">
            <a:xfrm>
              <a:off x="2828" y="2398"/>
              <a:ext cx="28" cy="666"/>
            </a:xfrm>
            <a:custGeom>
              <a:avLst/>
              <a:gdLst>
                <a:gd name="T0" fmla="*/ 14 w 28"/>
                <a:gd name="T1" fmla="*/ 20 h 666"/>
                <a:gd name="T2" fmla="*/ 0 w 28"/>
                <a:gd name="T3" fmla="*/ 10 h 666"/>
                <a:gd name="T4" fmla="*/ 0 w 28"/>
                <a:gd name="T5" fmla="*/ 666 h 666"/>
                <a:gd name="T6" fmla="*/ 28 w 28"/>
                <a:gd name="T7" fmla="*/ 666 h 666"/>
                <a:gd name="T8" fmla="*/ 28 w 28"/>
                <a:gd name="T9" fmla="*/ 10 h 666"/>
                <a:gd name="T10" fmla="*/ 14 w 28"/>
                <a:gd name="T11" fmla="*/ 0 h 666"/>
                <a:gd name="T12" fmla="*/ 28 w 28"/>
                <a:gd name="T13" fmla="*/ 10 h 666"/>
                <a:gd name="T14" fmla="*/ 28 w 28"/>
                <a:gd name="T15" fmla="*/ 0 h 666"/>
                <a:gd name="T16" fmla="*/ 14 w 28"/>
                <a:gd name="T17" fmla="*/ 0 h 666"/>
                <a:gd name="T18" fmla="*/ 14 w 28"/>
                <a:gd name="T19" fmla="*/ 20 h 66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8"/>
                <a:gd name="T31" fmla="*/ 0 h 666"/>
                <a:gd name="T32" fmla="*/ 28 w 28"/>
                <a:gd name="T33" fmla="*/ 666 h 66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8" h="666">
                  <a:moveTo>
                    <a:pt x="14" y="20"/>
                  </a:moveTo>
                  <a:lnTo>
                    <a:pt x="0" y="10"/>
                  </a:lnTo>
                  <a:lnTo>
                    <a:pt x="0" y="666"/>
                  </a:lnTo>
                  <a:lnTo>
                    <a:pt x="28" y="666"/>
                  </a:lnTo>
                  <a:lnTo>
                    <a:pt x="28" y="10"/>
                  </a:lnTo>
                  <a:lnTo>
                    <a:pt x="14" y="0"/>
                  </a:lnTo>
                  <a:lnTo>
                    <a:pt x="28" y="10"/>
                  </a:lnTo>
                  <a:lnTo>
                    <a:pt x="28" y="0"/>
                  </a:lnTo>
                  <a:lnTo>
                    <a:pt x="14" y="0"/>
                  </a:lnTo>
                  <a:lnTo>
                    <a:pt x="14" y="2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39" name="Freeform 12"/>
            <p:cNvSpPr>
              <a:spLocks/>
            </p:cNvSpPr>
            <p:nvPr/>
          </p:nvSpPr>
          <p:spPr bwMode="auto">
            <a:xfrm>
              <a:off x="2305" y="2398"/>
              <a:ext cx="537" cy="20"/>
            </a:xfrm>
            <a:custGeom>
              <a:avLst/>
              <a:gdLst>
                <a:gd name="T0" fmla="*/ 29 w 537"/>
                <a:gd name="T1" fmla="*/ 10 h 20"/>
                <a:gd name="T2" fmla="*/ 15 w 537"/>
                <a:gd name="T3" fmla="*/ 20 h 20"/>
                <a:gd name="T4" fmla="*/ 537 w 537"/>
                <a:gd name="T5" fmla="*/ 20 h 20"/>
                <a:gd name="T6" fmla="*/ 537 w 537"/>
                <a:gd name="T7" fmla="*/ 0 h 20"/>
                <a:gd name="T8" fmla="*/ 15 w 537"/>
                <a:gd name="T9" fmla="*/ 0 h 20"/>
                <a:gd name="T10" fmla="*/ 0 w 537"/>
                <a:gd name="T11" fmla="*/ 10 h 20"/>
                <a:gd name="T12" fmla="*/ 15 w 537"/>
                <a:gd name="T13" fmla="*/ 0 h 20"/>
                <a:gd name="T14" fmla="*/ 0 w 537"/>
                <a:gd name="T15" fmla="*/ 0 h 20"/>
                <a:gd name="T16" fmla="*/ 0 w 537"/>
                <a:gd name="T17" fmla="*/ 10 h 20"/>
                <a:gd name="T18" fmla="*/ 29 w 537"/>
                <a:gd name="T19" fmla="*/ 10 h 2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37"/>
                <a:gd name="T31" fmla="*/ 0 h 20"/>
                <a:gd name="T32" fmla="*/ 537 w 537"/>
                <a:gd name="T33" fmla="*/ 20 h 2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37" h="20">
                  <a:moveTo>
                    <a:pt x="29" y="10"/>
                  </a:moveTo>
                  <a:lnTo>
                    <a:pt x="15" y="20"/>
                  </a:lnTo>
                  <a:lnTo>
                    <a:pt x="537" y="20"/>
                  </a:lnTo>
                  <a:lnTo>
                    <a:pt x="537" y="0"/>
                  </a:lnTo>
                  <a:lnTo>
                    <a:pt x="15" y="0"/>
                  </a:lnTo>
                  <a:lnTo>
                    <a:pt x="0" y="10"/>
                  </a:lnTo>
                  <a:lnTo>
                    <a:pt x="15" y="0"/>
                  </a:lnTo>
                  <a:lnTo>
                    <a:pt x="0" y="0"/>
                  </a:lnTo>
                  <a:lnTo>
                    <a:pt x="0" y="10"/>
                  </a:lnTo>
                  <a:lnTo>
                    <a:pt x="29"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0" name="Freeform 13"/>
            <p:cNvSpPr>
              <a:spLocks/>
            </p:cNvSpPr>
            <p:nvPr/>
          </p:nvSpPr>
          <p:spPr bwMode="auto">
            <a:xfrm>
              <a:off x="2305" y="2408"/>
              <a:ext cx="29" cy="667"/>
            </a:xfrm>
            <a:custGeom>
              <a:avLst/>
              <a:gdLst>
                <a:gd name="T0" fmla="*/ 15 w 29"/>
                <a:gd name="T1" fmla="*/ 646 h 667"/>
                <a:gd name="T2" fmla="*/ 29 w 29"/>
                <a:gd name="T3" fmla="*/ 656 h 667"/>
                <a:gd name="T4" fmla="*/ 29 w 29"/>
                <a:gd name="T5" fmla="*/ 0 h 667"/>
                <a:gd name="T6" fmla="*/ 0 w 29"/>
                <a:gd name="T7" fmla="*/ 0 h 667"/>
                <a:gd name="T8" fmla="*/ 0 w 29"/>
                <a:gd name="T9" fmla="*/ 656 h 667"/>
                <a:gd name="T10" fmla="*/ 15 w 29"/>
                <a:gd name="T11" fmla="*/ 667 h 667"/>
                <a:gd name="T12" fmla="*/ 0 w 29"/>
                <a:gd name="T13" fmla="*/ 656 h 667"/>
                <a:gd name="T14" fmla="*/ 0 w 29"/>
                <a:gd name="T15" fmla="*/ 667 h 667"/>
                <a:gd name="T16" fmla="*/ 15 w 29"/>
                <a:gd name="T17" fmla="*/ 667 h 667"/>
                <a:gd name="T18" fmla="*/ 15 w 29"/>
                <a:gd name="T19" fmla="*/ 646 h 66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9"/>
                <a:gd name="T31" fmla="*/ 0 h 667"/>
                <a:gd name="T32" fmla="*/ 29 w 29"/>
                <a:gd name="T33" fmla="*/ 667 h 66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9" h="667">
                  <a:moveTo>
                    <a:pt x="15" y="646"/>
                  </a:moveTo>
                  <a:lnTo>
                    <a:pt x="29" y="656"/>
                  </a:lnTo>
                  <a:lnTo>
                    <a:pt x="29" y="0"/>
                  </a:lnTo>
                  <a:lnTo>
                    <a:pt x="0" y="0"/>
                  </a:lnTo>
                  <a:lnTo>
                    <a:pt x="0" y="656"/>
                  </a:lnTo>
                  <a:lnTo>
                    <a:pt x="15" y="667"/>
                  </a:lnTo>
                  <a:lnTo>
                    <a:pt x="0" y="656"/>
                  </a:lnTo>
                  <a:lnTo>
                    <a:pt x="0" y="667"/>
                  </a:lnTo>
                  <a:lnTo>
                    <a:pt x="15" y="667"/>
                  </a:lnTo>
                  <a:lnTo>
                    <a:pt x="15" y="6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1" name="Freeform 14"/>
            <p:cNvSpPr>
              <a:spLocks/>
            </p:cNvSpPr>
            <p:nvPr/>
          </p:nvSpPr>
          <p:spPr bwMode="auto">
            <a:xfrm>
              <a:off x="2320" y="3054"/>
              <a:ext cx="536" cy="21"/>
            </a:xfrm>
            <a:custGeom>
              <a:avLst/>
              <a:gdLst>
                <a:gd name="T0" fmla="*/ 508 w 536"/>
                <a:gd name="T1" fmla="*/ 10 h 21"/>
                <a:gd name="T2" fmla="*/ 522 w 536"/>
                <a:gd name="T3" fmla="*/ 0 h 21"/>
                <a:gd name="T4" fmla="*/ 0 w 536"/>
                <a:gd name="T5" fmla="*/ 0 h 21"/>
                <a:gd name="T6" fmla="*/ 0 w 536"/>
                <a:gd name="T7" fmla="*/ 21 h 21"/>
                <a:gd name="T8" fmla="*/ 522 w 536"/>
                <a:gd name="T9" fmla="*/ 21 h 21"/>
                <a:gd name="T10" fmla="*/ 536 w 536"/>
                <a:gd name="T11" fmla="*/ 10 h 21"/>
                <a:gd name="T12" fmla="*/ 522 w 536"/>
                <a:gd name="T13" fmla="*/ 21 h 21"/>
                <a:gd name="T14" fmla="*/ 536 w 536"/>
                <a:gd name="T15" fmla="*/ 21 h 21"/>
                <a:gd name="T16" fmla="*/ 536 w 536"/>
                <a:gd name="T17" fmla="*/ 10 h 21"/>
                <a:gd name="T18" fmla="*/ 508 w 536"/>
                <a:gd name="T19" fmla="*/ 10 h 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36"/>
                <a:gd name="T31" fmla="*/ 0 h 21"/>
                <a:gd name="T32" fmla="*/ 536 w 536"/>
                <a:gd name="T33" fmla="*/ 21 h 2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36" h="21">
                  <a:moveTo>
                    <a:pt x="508" y="10"/>
                  </a:moveTo>
                  <a:lnTo>
                    <a:pt x="522" y="0"/>
                  </a:lnTo>
                  <a:lnTo>
                    <a:pt x="0" y="0"/>
                  </a:lnTo>
                  <a:lnTo>
                    <a:pt x="0" y="21"/>
                  </a:lnTo>
                  <a:lnTo>
                    <a:pt x="522" y="21"/>
                  </a:lnTo>
                  <a:lnTo>
                    <a:pt x="536" y="10"/>
                  </a:lnTo>
                  <a:lnTo>
                    <a:pt x="522" y="21"/>
                  </a:lnTo>
                  <a:lnTo>
                    <a:pt x="536" y="21"/>
                  </a:lnTo>
                  <a:lnTo>
                    <a:pt x="536" y="10"/>
                  </a:lnTo>
                  <a:lnTo>
                    <a:pt x="508"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2" name="Freeform 15"/>
            <p:cNvSpPr>
              <a:spLocks/>
            </p:cNvSpPr>
            <p:nvPr/>
          </p:nvSpPr>
          <p:spPr bwMode="auto">
            <a:xfrm>
              <a:off x="2322" y="2590"/>
              <a:ext cx="517" cy="20"/>
            </a:xfrm>
            <a:custGeom>
              <a:avLst/>
              <a:gdLst>
                <a:gd name="T0" fmla="*/ 517 w 517"/>
                <a:gd name="T1" fmla="*/ 10 h 20"/>
                <a:gd name="T2" fmla="*/ 517 w 517"/>
                <a:gd name="T3" fmla="*/ 0 h 20"/>
                <a:gd name="T4" fmla="*/ 0 w 517"/>
                <a:gd name="T5" fmla="*/ 0 h 20"/>
                <a:gd name="T6" fmla="*/ 0 w 517"/>
                <a:gd name="T7" fmla="*/ 20 h 20"/>
                <a:gd name="T8" fmla="*/ 517 w 517"/>
                <a:gd name="T9" fmla="*/ 20 h 20"/>
                <a:gd name="T10" fmla="*/ 517 w 517"/>
                <a:gd name="T11" fmla="*/ 10 h 20"/>
                <a:gd name="T12" fmla="*/ 0 60000 65536"/>
                <a:gd name="T13" fmla="*/ 0 60000 65536"/>
                <a:gd name="T14" fmla="*/ 0 60000 65536"/>
                <a:gd name="T15" fmla="*/ 0 60000 65536"/>
                <a:gd name="T16" fmla="*/ 0 60000 65536"/>
                <a:gd name="T17" fmla="*/ 0 60000 65536"/>
                <a:gd name="T18" fmla="*/ 0 w 517"/>
                <a:gd name="T19" fmla="*/ 0 h 20"/>
                <a:gd name="T20" fmla="*/ 517 w 517"/>
                <a:gd name="T21" fmla="*/ 20 h 20"/>
              </a:gdLst>
              <a:ahLst/>
              <a:cxnLst>
                <a:cxn ang="T12">
                  <a:pos x="T0" y="T1"/>
                </a:cxn>
                <a:cxn ang="T13">
                  <a:pos x="T2" y="T3"/>
                </a:cxn>
                <a:cxn ang="T14">
                  <a:pos x="T4" y="T5"/>
                </a:cxn>
                <a:cxn ang="T15">
                  <a:pos x="T6" y="T7"/>
                </a:cxn>
                <a:cxn ang="T16">
                  <a:pos x="T8" y="T9"/>
                </a:cxn>
                <a:cxn ang="T17">
                  <a:pos x="T10" y="T11"/>
                </a:cxn>
              </a:cxnLst>
              <a:rect l="T18" t="T19" r="T20" b="T21"/>
              <a:pathLst>
                <a:path w="517" h="20">
                  <a:moveTo>
                    <a:pt x="517" y="10"/>
                  </a:moveTo>
                  <a:lnTo>
                    <a:pt x="517" y="0"/>
                  </a:lnTo>
                  <a:lnTo>
                    <a:pt x="0" y="0"/>
                  </a:lnTo>
                  <a:lnTo>
                    <a:pt x="0" y="20"/>
                  </a:lnTo>
                  <a:lnTo>
                    <a:pt x="517" y="20"/>
                  </a:lnTo>
                  <a:lnTo>
                    <a:pt x="517"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3" name="Freeform 16"/>
            <p:cNvSpPr>
              <a:spLocks/>
            </p:cNvSpPr>
            <p:nvPr/>
          </p:nvSpPr>
          <p:spPr bwMode="auto">
            <a:xfrm>
              <a:off x="2322" y="2829"/>
              <a:ext cx="517" cy="21"/>
            </a:xfrm>
            <a:custGeom>
              <a:avLst/>
              <a:gdLst>
                <a:gd name="T0" fmla="*/ 517 w 517"/>
                <a:gd name="T1" fmla="*/ 10 h 21"/>
                <a:gd name="T2" fmla="*/ 517 w 517"/>
                <a:gd name="T3" fmla="*/ 0 h 21"/>
                <a:gd name="T4" fmla="*/ 0 w 517"/>
                <a:gd name="T5" fmla="*/ 0 h 21"/>
                <a:gd name="T6" fmla="*/ 0 w 517"/>
                <a:gd name="T7" fmla="*/ 21 h 21"/>
                <a:gd name="T8" fmla="*/ 517 w 517"/>
                <a:gd name="T9" fmla="*/ 21 h 21"/>
                <a:gd name="T10" fmla="*/ 517 w 517"/>
                <a:gd name="T11" fmla="*/ 10 h 21"/>
                <a:gd name="T12" fmla="*/ 0 60000 65536"/>
                <a:gd name="T13" fmla="*/ 0 60000 65536"/>
                <a:gd name="T14" fmla="*/ 0 60000 65536"/>
                <a:gd name="T15" fmla="*/ 0 60000 65536"/>
                <a:gd name="T16" fmla="*/ 0 60000 65536"/>
                <a:gd name="T17" fmla="*/ 0 60000 65536"/>
                <a:gd name="T18" fmla="*/ 0 w 517"/>
                <a:gd name="T19" fmla="*/ 0 h 21"/>
                <a:gd name="T20" fmla="*/ 517 w 517"/>
                <a:gd name="T21" fmla="*/ 21 h 21"/>
              </a:gdLst>
              <a:ahLst/>
              <a:cxnLst>
                <a:cxn ang="T12">
                  <a:pos x="T0" y="T1"/>
                </a:cxn>
                <a:cxn ang="T13">
                  <a:pos x="T2" y="T3"/>
                </a:cxn>
                <a:cxn ang="T14">
                  <a:pos x="T4" y="T5"/>
                </a:cxn>
                <a:cxn ang="T15">
                  <a:pos x="T6" y="T7"/>
                </a:cxn>
                <a:cxn ang="T16">
                  <a:pos x="T8" y="T9"/>
                </a:cxn>
                <a:cxn ang="T17">
                  <a:pos x="T10" y="T11"/>
                </a:cxn>
              </a:cxnLst>
              <a:rect l="T18" t="T19" r="T20" b="T21"/>
              <a:pathLst>
                <a:path w="517" h="21">
                  <a:moveTo>
                    <a:pt x="517" y="10"/>
                  </a:moveTo>
                  <a:lnTo>
                    <a:pt x="517" y="0"/>
                  </a:lnTo>
                  <a:lnTo>
                    <a:pt x="0" y="0"/>
                  </a:lnTo>
                  <a:lnTo>
                    <a:pt x="0" y="21"/>
                  </a:lnTo>
                  <a:lnTo>
                    <a:pt x="517" y="21"/>
                  </a:lnTo>
                  <a:lnTo>
                    <a:pt x="517"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4" name="Freeform 17"/>
            <p:cNvSpPr>
              <a:spLocks/>
            </p:cNvSpPr>
            <p:nvPr/>
          </p:nvSpPr>
          <p:spPr bwMode="auto">
            <a:xfrm>
              <a:off x="2558" y="2418"/>
              <a:ext cx="28" cy="640"/>
            </a:xfrm>
            <a:custGeom>
              <a:avLst/>
              <a:gdLst>
                <a:gd name="T0" fmla="*/ 14 w 28"/>
                <a:gd name="T1" fmla="*/ 640 h 640"/>
                <a:gd name="T2" fmla="*/ 28 w 28"/>
                <a:gd name="T3" fmla="*/ 640 h 640"/>
                <a:gd name="T4" fmla="*/ 28 w 28"/>
                <a:gd name="T5" fmla="*/ 0 h 640"/>
                <a:gd name="T6" fmla="*/ 0 w 28"/>
                <a:gd name="T7" fmla="*/ 0 h 640"/>
                <a:gd name="T8" fmla="*/ 0 w 28"/>
                <a:gd name="T9" fmla="*/ 640 h 640"/>
                <a:gd name="T10" fmla="*/ 14 w 28"/>
                <a:gd name="T11" fmla="*/ 640 h 640"/>
                <a:gd name="T12" fmla="*/ 0 60000 65536"/>
                <a:gd name="T13" fmla="*/ 0 60000 65536"/>
                <a:gd name="T14" fmla="*/ 0 60000 65536"/>
                <a:gd name="T15" fmla="*/ 0 60000 65536"/>
                <a:gd name="T16" fmla="*/ 0 60000 65536"/>
                <a:gd name="T17" fmla="*/ 0 60000 65536"/>
                <a:gd name="T18" fmla="*/ 0 w 28"/>
                <a:gd name="T19" fmla="*/ 0 h 640"/>
                <a:gd name="T20" fmla="*/ 28 w 28"/>
                <a:gd name="T21" fmla="*/ 640 h 640"/>
              </a:gdLst>
              <a:ahLst/>
              <a:cxnLst>
                <a:cxn ang="T12">
                  <a:pos x="T0" y="T1"/>
                </a:cxn>
                <a:cxn ang="T13">
                  <a:pos x="T2" y="T3"/>
                </a:cxn>
                <a:cxn ang="T14">
                  <a:pos x="T4" y="T5"/>
                </a:cxn>
                <a:cxn ang="T15">
                  <a:pos x="T6" y="T7"/>
                </a:cxn>
                <a:cxn ang="T16">
                  <a:pos x="T8" y="T9"/>
                </a:cxn>
                <a:cxn ang="T17">
                  <a:pos x="T10" y="T11"/>
                </a:cxn>
              </a:cxnLst>
              <a:rect l="T18" t="T19" r="T20" b="T21"/>
              <a:pathLst>
                <a:path w="28" h="640">
                  <a:moveTo>
                    <a:pt x="14" y="640"/>
                  </a:moveTo>
                  <a:lnTo>
                    <a:pt x="28" y="640"/>
                  </a:lnTo>
                  <a:lnTo>
                    <a:pt x="28" y="0"/>
                  </a:lnTo>
                  <a:lnTo>
                    <a:pt x="0" y="0"/>
                  </a:lnTo>
                  <a:lnTo>
                    <a:pt x="0" y="640"/>
                  </a:lnTo>
                  <a:lnTo>
                    <a:pt x="14" y="64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5" name="Freeform 18"/>
            <p:cNvSpPr>
              <a:spLocks/>
            </p:cNvSpPr>
            <p:nvPr/>
          </p:nvSpPr>
          <p:spPr bwMode="auto">
            <a:xfrm>
              <a:off x="4289" y="2398"/>
              <a:ext cx="29" cy="666"/>
            </a:xfrm>
            <a:custGeom>
              <a:avLst/>
              <a:gdLst>
                <a:gd name="T0" fmla="*/ 15 w 29"/>
                <a:gd name="T1" fmla="*/ 20 h 666"/>
                <a:gd name="T2" fmla="*/ 0 w 29"/>
                <a:gd name="T3" fmla="*/ 10 h 666"/>
                <a:gd name="T4" fmla="*/ 0 w 29"/>
                <a:gd name="T5" fmla="*/ 666 h 666"/>
                <a:gd name="T6" fmla="*/ 29 w 29"/>
                <a:gd name="T7" fmla="*/ 666 h 666"/>
                <a:gd name="T8" fmla="*/ 29 w 29"/>
                <a:gd name="T9" fmla="*/ 10 h 666"/>
                <a:gd name="T10" fmla="*/ 15 w 29"/>
                <a:gd name="T11" fmla="*/ 0 h 666"/>
                <a:gd name="T12" fmla="*/ 29 w 29"/>
                <a:gd name="T13" fmla="*/ 10 h 666"/>
                <a:gd name="T14" fmla="*/ 29 w 29"/>
                <a:gd name="T15" fmla="*/ 0 h 666"/>
                <a:gd name="T16" fmla="*/ 15 w 29"/>
                <a:gd name="T17" fmla="*/ 0 h 666"/>
                <a:gd name="T18" fmla="*/ 15 w 29"/>
                <a:gd name="T19" fmla="*/ 20 h 66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9"/>
                <a:gd name="T31" fmla="*/ 0 h 666"/>
                <a:gd name="T32" fmla="*/ 29 w 29"/>
                <a:gd name="T33" fmla="*/ 666 h 66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9" h="666">
                  <a:moveTo>
                    <a:pt x="15" y="20"/>
                  </a:moveTo>
                  <a:lnTo>
                    <a:pt x="0" y="10"/>
                  </a:lnTo>
                  <a:lnTo>
                    <a:pt x="0" y="666"/>
                  </a:lnTo>
                  <a:lnTo>
                    <a:pt x="29" y="666"/>
                  </a:lnTo>
                  <a:lnTo>
                    <a:pt x="29" y="10"/>
                  </a:lnTo>
                  <a:lnTo>
                    <a:pt x="15" y="0"/>
                  </a:lnTo>
                  <a:lnTo>
                    <a:pt x="29" y="10"/>
                  </a:lnTo>
                  <a:lnTo>
                    <a:pt x="29" y="0"/>
                  </a:lnTo>
                  <a:lnTo>
                    <a:pt x="15" y="0"/>
                  </a:lnTo>
                  <a:lnTo>
                    <a:pt x="15" y="2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6" name="Freeform 19"/>
            <p:cNvSpPr>
              <a:spLocks/>
            </p:cNvSpPr>
            <p:nvPr/>
          </p:nvSpPr>
          <p:spPr bwMode="auto">
            <a:xfrm>
              <a:off x="3770" y="2398"/>
              <a:ext cx="534" cy="20"/>
            </a:xfrm>
            <a:custGeom>
              <a:avLst/>
              <a:gdLst>
                <a:gd name="T0" fmla="*/ 28 w 534"/>
                <a:gd name="T1" fmla="*/ 10 h 20"/>
                <a:gd name="T2" fmla="*/ 14 w 534"/>
                <a:gd name="T3" fmla="*/ 20 h 20"/>
                <a:gd name="T4" fmla="*/ 534 w 534"/>
                <a:gd name="T5" fmla="*/ 20 h 20"/>
                <a:gd name="T6" fmla="*/ 534 w 534"/>
                <a:gd name="T7" fmla="*/ 0 h 20"/>
                <a:gd name="T8" fmla="*/ 14 w 534"/>
                <a:gd name="T9" fmla="*/ 0 h 20"/>
                <a:gd name="T10" fmla="*/ 0 w 534"/>
                <a:gd name="T11" fmla="*/ 10 h 20"/>
                <a:gd name="T12" fmla="*/ 14 w 534"/>
                <a:gd name="T13" fmla="*/ 0 h 20"/>
                <a:gd name="T14" fmla="*/ 0 w 534"/>
                <a:gd name="T15" fmla="*/ 0 h 20"/>
                <a:gd name="T16" fmla="*/ 0 w 534"/>
                <a:gd name="T17" fmla="*/ 10 h 20"/>
                <a:gd name="T18" fmla="*/ 28 w 534"/>
                <a:gd name="T19" fmla="*/ 10 h 2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34"/>
                <a:gd name="T31" fmla="*/ 0 h 20"/>
                <a:gd name="T32" fmla="*/ 534 w 534"/>
                <a:gd name="T33" fmla="*/ 20 h 2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34" h="20">
                  <a:moveTo>
                    <a:pt x="28" y="10"/>
                  </a:moveTo>
                  <a:lnTo>
                    <a:pt x="14" y="20"/>
                  </a:lnTo>
                  <a:lnTo>
                    <a:pt x="534" y="20"/>
                  </a:lnTo>
                  <a:lnTo>
                    <a:pt x="534" y="0"/>
                  </a:lnTo>
                  <a:lnTo>
                    <a:pt x="14" y="0"/>
                  </a:lnTo>
                  <a:lnTo>
                    <a:pt x="0" y="10"/>
                  </a:lnTo>
                  <a:lnTo>
                    <a:pt x="14" y="0"/>
                  </a:lnTo>
                  <a:lnTo>
                    <a:pt x="0" y="0"/>
                  </a:lnTo>
                  <a:lnTo>
                    <a:pt x="0" y="10"/>
                  </a:lnTo>
                  <a:lnTo>
                    <a:pt x="28"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7" name="Freeform 20"/>
            <p:cNvSpPr>
              <a:spLocks/>
            </p:cNvSpPr>
            <p:nvPr/>
          </p:nvSpPr>
          <p:spPr bwMode="auto">
            <a:xfrm>
              <a:off x="3770" y="2408"/>
              <a:ext cx="28" cy="667"/>
            </a:xfrm>
            <a:custGeom>
              <a:avLst/>
              <a:gdLst>
                <a:gd name="T0" fmla="*/ 14 w 28"/>
                <a:gd name="T1" fmla="*/ 646 h 667"/>
                <a:gd name="T2" fmla="*/ 28 w 28"/>
                <a:gd name="T3" fmla="*/ 656 h 667"/>
                <a:gd name="T4" fmla="*/ 28 w 28"/>
                <a:gd name="T5" fmla="*/ 0 h 667"/>
                <a:gd name="T6" fmla="*/ 0 w 28"/>
                <a:gd name="T7" fmla="*/ 0 h 667"/>
                <a:gd name="T8" fmla="*/ 0 w 28"/>
                <a:gd name="T9" fmla="*/ 656 h 667"/>
                <a:gd name="T10" fmla="*/ 14 w 28"/>
                <a:gd name="T11" fmla="*/ 667 h 667"/>
                <a:gd name="T12" fmla="*/ 0 w 28"/>
                <a:gd name="T13" fmla="*/ 656 h 667"/>
                <a:gd name="T14" fmla="*/ 0 w 28"/>
                <a:gd name="T15" fmla="*/ 667 h 667"/>
                <a:gd name="T16" fmla="*/ 14 w 28"/>
                <a:gd name="T17" fmla="*/ 667 h 667"/>
                <a:gd name="T18" fmla="*/ 14 w 28"/>
                <a:gd name="T19" fmla="*/ 646 h 66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8"/>
                <a:gd name="T31" fmla="*/ 0 h 667"/>
                <a:gd name="T32" fmla="*/ 28 w 28"/>
                <a:gd name="T33" fmla="*/ 667 h 66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8" h="667">
                  <a:moveTo>
                    <a:pt x="14" y="646"/>
                  </a:moveTo>
                  <a:lnTo>
                    <a:pt x="28" y="656"/>
                  </a:lnTo>
                  <a:lnTo>
                    <a:pt x="28" y="0"/>
                  </a:lnTo>
                  <a:lnTo>
                    <a:pt x="0" y="0"/>
                  </a:lnTo>
                  <a:lnTo>
                    <a:pt x="0" y="656"/>
                  </a:lnTo>
                  <a:lnTo>
                    <a:pt x="14" y="667"/>
                  </a:lnTo>
                  <a:lnTo>
                    <a:pt x="0" y="656"/>
                  </a:lnTo>
                  <a:lnTo>
                    <a:pt x="0" y="667"/>
                  </a:lnTo>
                  <a:lnTo>
                    <a:pt x="14" y="667"/>
                  </a:lnTo>
                  <a:lnTo>
                    <a:pt x="14" y="6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8" name="Freeform 21"/>
            <p:cNvSpPr>
              <a:spLocks/>
            </p:cNvSpPr>
            <p:nvPr/>
          </p:nvSpPr>
          <p:spPr bwMode="auto">
            <a:xfrm>
              <a:off x="3784" y="3054"/>
              <a:ext cx="534" cy="21"/>
            </a:xfrm>
            <a:custGeom>
              <a:avLst/>
              <a:gdLst>
                <a:gd name="T0" fmla="*/ 505 w 534"/>
                <a:gd name="T1" fmla="*/ 10 h 21"/>
                <a:gd name="T2" fmla="*/ 520 w 534"/>
                <a:gd name="T3" fmla="*/ 0 h 21"/>
                <a:gd name="T4" fmla="*/ 0 w 534"/>
                <a:gd name="T5" fmla="*/ 0 h 21"/>
                <a:gd name="T6" fmla="*/ 0 w 534"/>
                <a:gd name="T7" fmla="*/ 21 h 21"/>
                <a:gd name="T8" fmla="*/ 520 w 534"/>
                <a:gd name="T9" fmla="*/ 21 h 21"/>
                <a:gd name="T10" fmla="*/ 534 w 534"/>
                <a:gd name="T11" fmla="*/ 10 h 21"/>
                <a:gd name="T12" fmla="*/ 520 w 534"/>
                <a:gd name="T13" fmla="*/ 21 h 21"/>
                <a:gd name="T14" fmla="*/ 534 w 534"/>
                <a:gd name="T15" fmla="*/ 21 h 21"/>
                <a:gd name="T16" fmla="*/ 534 w 534"/>
                <a:gd name="T17" fmla="*/ 10 h 21"/>
                <a:gd name="T18" fmla="*/ 505 w 534"/>
                <a:gd name="T19" fmla="*/ 10 h 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34"/>
                <a:gd name="T31" fmla="*/ 0 h 21"/>
                <a:gd name="T32" fmla="*/ 534 w 534"/>
                <a:gd name="T33" fmla="*/ 21 h 2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34" h="21">
                  <a:moveTo>
                    <a:pt x="505" y="10"/>
                  </a:moveTo>
                  <a:lnTo>
                    <a:pt x="520" y="0"/>
                  </a:lnTo>
                  <a:lnTo>
                    <a:pt x="0" y="0"/>
                  </a:lnTo>
                  <a:lnTo>
                    <a:pt x="0" y="21"/>
                  </a:lnTo>
                  <a:lnTo>
                    <a:pt x="520" y="21"/>
                  </a:lnTo>
                  <a:lnTo>
                    <a:pt x="534" y="10"/>
                  </a:lnTo>
                  <a:lnTo>
                    <a:pt x="520" y="21"/>
                  </a:lnTo>
                  <a:lnTo>
                    <a:pt x="534" y="21"/>
                  </a:lnTo>
                  <a:lnTo>
                    <a:pt x="534" y="10"/>
                  </a:lnTo>
                  <a:lnTo>
                    <a:pt x="505"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9" name="Freeform 22"/>
            <p:cNvSpPr>
              <a:spLocks/>
            </p:cNvSpPr>
            <p:nvPr/>
          </p:nvSpPr>
          <p:spPr bwMode="auto">
            <a:xfrm>
              <a:off x="3793" y="2590"/>
              <a:ext cx="505" cy="20"/>
            </a:xfrm>
            <a:custGeom>
              <a:avLst/>
              <a:gdLst>
                <a:gd name="T0" fmla="*/ 505 w 505"/>
                <a:gd name="T1" fmla="*/ 10 h 20"/>
                <a:gd name="T2" fmla="*/ 505 w 505"/>
                <a:gd name="T3" fmla="*/ 0 h 20"/>
                <a:gd name="T4" fmla="*/ 0 w 505"/>
                <a:gd name="T5" fmla="*/ 0 h 20"/>
                <a:gd name="T6" fmla="*/ 0 w 505"/>
                <a:gd name="T7" fmla="*/ 20 h 20"/>
                <a:gd name="T8" fmla="*/ 505 w 505"/>
                <a:gd name="T9" fmla="*/ 20 h 20"/>
                <a:gd name="T10" fmla="*/ 505 w 505"/>
                <a:gd name="T11" fmla="*/ 10 h 20"/>
                <a:gd name="T12" fmla="*/ 0 60000 65536"/>
                <a:gd name="T13" fmla="*/ 0 60000 65536"/>
                <a:gd name="T14" fmla="*/ 0 60000 65536"/>
                <a:gd name="T15" fmla="*/ 0 60000 65536"/>
                <a:gd name="T16" fmla="*/ 0 60000 65536"/>
                <a:gd name="T17" fmla="*/ 0 60000 65536"/>
                <a:gd name="T18" fmla="*/ 0 w 505"/>
                <a:gd name="T19" fmla="*/ 0 h 20"/>
                <a:gd name="T20" fmla="*/ 505 w 505"/>
                <a:gd name="T21" fmla="*/ 20 h 20"/>
              </a:gdLst>
              <a:ahLst/>
              <a:cxnLst>
                <a:cxn ang="T12">
                  <a:pos x="T0" y="T1"/>
                </a:cxn>
                <a:cxn ang="T13">
                  <a:pos x="T2" y="T3"/>
                </a:cxn>
                <a:cxn ang="T14">
                  <a:pos x="T4" y="T5"/>
                </a:cxn>
                <a:cxn ang="T15">
                  <a:pos x="T6" y="T7"/>
                </a:cxn>
                <a:cxn ang="T16">
                  <a:pos x="T8" y="T9"/>
                </a:cxn>
                <a:cxn ang="T17">
                  <a:pos x="T10" y="T11"/>
                </a:cxn>
              </a:cxnLst>
              <a:rect l="T18" t="T19" r="T20" b="T21"/>
              <a:pathLst>
                <a:path w="505" h="20">
                  <a:moveTo>
                    <a:pt x="505" y="10"/>
                  </a:moveTo>
                  <a:lnTo>
                    <a:pt x="505" y="0"/>
                  </a:lnTo>
                  <a:lnTo>
                    <a:pt x="0" y="0"/>
                  </a:lnTo>
                  <a:lnTo>
                    <a:pt x="0" y="20"/>
                  </a:lnTo>
                  <a:lnTo>
                    <a:pt x="505" y="20"/>
                  </a:lnTo>
                  <a:lnTo>
                    <a:pt x="505"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50" name="Freeform 23"/>
            <p:cNvSpPr>
              <a:spLocks/>
            </p:cNvSpPr>
            <p:nvPr/>
          </p:nvSpPr>
          <p:spPr bwMode="auto">
            <a:xfrm>
              <a:off x="3793" y="2829"/>
              <a:ext cx="505" cy="21"/>
            </a:xfrm>
            <a:custGeom>
              <a:avLst/>
              <a:gdLst>
                <a:gd name="T0" fmla="*/ 505 w 505"/>
                <a:gd name="T1" fmla="*/ 10 h 21"/>
                <a:gd name="T2" fmla="*/ 505 w 505"/>
                <a:gd name="T3" fmla="*/ 0 h 21"/>
                <a:gd name="T4" fmla="*/ 0 w 505"/>
                <a:gd name="T5" fmla="*/ 0 h 21"/>
                <a:gd name="T6" fmla="*/ 0 w 505"/>
                <a:gd name="T7" fmla="*/ 21 h 21"/>
                <a:gd name="T8" fmla="*/ 505 w 505"/>
                <a:gd name="T9" fmla="*/ 21 h 21"/>
                <a:gd name="T10" fmla="*/ 505 w 505"/>
                <a:gd name="T11" fmla="*/ 10 h 21"/>
                <a:gd name="T12" fmla="*/ 0 60000 65536"/>
                <a:gd name="T13" fmla="*/ 0 60000 65536"/>
                <a:gd name="T14" fmla="*/ 0 60000 65536"/>
                <a:gd name="T15" fmla="*/ 0 60000 65536"/>
                <a:gd name="T16" fmla="*/ 0 60000 65536"/>
                <a:gd name="T17" fmla="*/ 0 60000 65536"/>
                <a:gd name="T18" fmla="*/ 0 w 505"/>
                <a:gd name="T19" fmla="*/ 0 h 21"/>
                <a:gd name="T20" fmla="*/ 505 w 505"/>
                <a:gd name="T21" fmla="*/ 21 h 21"/>
              </a:gdLst>
              <a:ahLst/>
              <a:cxnLst>
                <a:cxn ang="T12">
                  <a:pos x="T0" y="T1"/>
                </a:cxn>
                <a:cxn ang="T13">
                  <a:pos x="T2" y="T3"/>
                </a:cxn>
                <a:cxn ang="T14">
                  <a:pos x="T4" y="T5"/>
                </a:cxn>
                <a:cxn ang="T15">
                  <a:pos x="T6" y="T7"/>
                </a:cxn>
                <a:cxn ang="T16">
                  <a:pos x="T8" y="T9"/>
                </a:cxn>
                <a:cxn ang="T17">
                  <a:pos x="T10" y="T11"/>
                </a:cxn>
              </a:cxnLst>
              <a:rect l="T18" t="T19" r="T20" b="T21"/>
              <a:pathLst>
                <a:path w="505" h="21">
                  <a:moveTo>
                    <a:pt x="505" y="10"/>
                  </a:moveTo>
                  <a:lnTo>
                    <a:pt x="505" y="0"/>
                  </a:lnTo>
                  <a:lnTo>
                    <a:pt x="0" y="0"/>
                  </a:lnTo>
                  <a:lnTo>
                    <a:pt x="0" y="21"/>
                  </a:lnTo>
                  <a:lnTo>
                    <a:pt x="505" y="21"/>
                  </a:lnTo>
                  <a:lnTo>
                    <a:pt x="505"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51" name="Freeform 24"/>
            <p:cNvSpPr>
              <a:spLocks/>
            </p:cNvSpPr>
            <p:nvPr/>
          </p:nvSpPr>
          <p:spPr bwMode="auto">
            <a:xfrm>
              <a:off x="4023" y="2418"/>
              <a:ext cx="28" cy="640"/>
            </a:xfrm>
            <a:custGeom>
              <a:avLst/>
              <a:gdLst>
                <a:gd name="T0" fmla="*/ 14 w 28"/>
                <a:gd name="T1" fmla="*/ 640 h 640"/>
                <a:gd name="T2" fmla="*/ 28 w 28"/>
                <a:gd name="T3" fmla="*/ 640 h 640"/>
                <a:gd name="T4" fmla="*/ 28 w 28"/>
                <a:gd name="T5" fmla="*/ 0 h 640"/>
                <a:gd name="T6" fmla="*/ 0 w 28"/>
                <a:gd name="T7" fmla="*/ 0 h 640"/>
                <a:gd name="T8" fmla="*/ 0 w 28"/>
                <a:gd name="T9" fmla="*/ 640 h 640"/>
                <a:gd name="T10" fmla="*/ 14 w 28"/>
                <a:gd name="T11" fmla="*/ 640 h 640"/>
                <a:gd name="T12" fmla="*/ 0 60000 65536"/>
                <a:gd name="T13" fmla="*/ 0 60000 65536"/>
                <a:gd name="T14" fmla="*/ 0 60000 65536"/>
                <a:gd name="T15" fmla="*/ 0 60000 65536"/>
                <a:gd name="T16" fmla="*/ 0 60000 65536"/>
                <a:gd name="T17" fmla="*/ 0 60000 65536"/>
                <a:gd name="T18" fmla="*/ 0 w 28"/>
                <a:gd name="T19" fmla="*/ 0 h 640"/>
                <a:gd name="T20" fmla="*/ 28 w 28"/>
                <a:gd name="T21" fmla="*/ 640 h 640"/>
              </a:gdLst>
              <a:ahLst/>
              <a:cxnLst>
                <a:cxn ang="T12">
                  <a:pos x="T0" y="T1"/>
                </a:cxn>
                <a:cxn ang="T13">
                  <a:pos x="T2" y="T3"/>
                </a:cxn>
                <a:cxn ang="T14">
                  <a:pos x="T4" y="T5"/>
                </a:cxn>
                <a:cxn ang="T15">
                  <a:pos x="T6" y="T7"/>
                </a:cxn>
                <a:cxn ang="T16">
                  <a:pos x="T8" y="T9"/>
                </a:cxn>
                <a:cxn ang="T17">
                  <a:pos x="T10" y="T11"/>
                </a:cxn>
              </a:cxnLst>
              <a:rect l="T18" t="T19" r="T20" b="T21"/>
              <a:pathLst>
                <a:path w="28" h="640">
                  <a:moveTo>
                    <a:pt x="14" y="640"/>
                  </a:moveTo>
                  <a:lnTo>
                    <a:pt x="28" y="640"/>
                  </a:lnTo>
                  <a:lnTo>
                    <a:pt x="28" y="0"/>
                  </a:lnTo>
                  <a:lnTo>
                    <a:pt x="0" y="0"/>
                  </a:lnTo>
                  <a:lnTo>
                    <a:pt x="0" y="640"/>
                  </a:lnTo>
                  <a:lnTo>
                    <a:pt x="14" y="64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52" name="Freeform 25"/>
            <p:cNvSpPr>
              <a:spLocks/>
            </p:cNvSpPr>
            <p:nvPr/>
          </p:nvSpPr>
          <p:spPr bwMode="auto">
            <a:xfrm>
              <a:off x="3148" y="1139"/>
              <a:ext cx="301" cy="241"/>
            </a:xfrm>
            <a:custGeom>
              <a:avLst/>
              <a:gdLst>
                <a:gd name="T0" fmla="*/ 176 w 301"/>
                <a:gd name="T1" fmla="*/ 239 h 241"/>
                <a:gd name="T2" fmla="*/ 227 w 301"/>
                <a:gd name="T3" fmla="*/ 239 h 241"/>
                <a:gd name="T4" fmla="*/ 264 w 301"/>
                <a:gd name="T5" fmla="*/ 235 h 241"/>
                <a:gd name="T6" fmla="*/ 287 w 301"/>
                <a:gd name="T7" fmla="*/ 227 h 241"/>
                <a:gd name="T8" fmla="*/ 296 w 301"/>
                <a:gd name="T9" fmla="*/ 224 h 241"/>
                <a:gd name="T10" fmla="*/ 298 w 301"/>
                <a:gd name="T11" fmla="*/ 218 h 241"/>
                <a:gd name="T12" fmla="*/ 301 w 301"/>
                <a:gd name="T13" fmla="*/ 208 h 241"/>
                <a:gd name="T14" fmla="*/ 293 w 301"/>
                <a:gd name="T15" fmla="*/ 187 h 241"/>
                <a:gd name="T16" fmla="*/ 284 w 301"/>
                <a:gd name="T17" fmla="*/ 167 h 241"/>
                <a:gd name="T18" fmla="*/ 278 w 301"/>
                <a:gd name="T19" fmla="*/ 156 h 241"/>
                <a:gd name="T20" fmla="*/ 276 w 301"/>
                <a:gd name="T21" fmla="*/ 148 h 241"/>
                <a:gd name="T22" fmla="*/ 273 w 301"/>
                <a:gd name="T23" fmla="*/ 142 h 241"/>
                <a:gd name="T24" fmla="*/ 270 w 301"/>
                <a:gd name="T25" fmla="*/ 130 h 241"/>
                <a:gd name="T26" fmla="*/ 264 w 301"/>
                <a:gd name="T27" fmla="*/ 107 h 241"/>
                <a:gd name="T28" fmla="*/ 264 w 301"/>
                <a:gd name="T29" fmla="*/ 94 h 241"/>
                <a:gd name="T30" fmla="*/ 264 w 301"/>
                <a:gd name="T31" fmla="*/ 88 h 241"/>
                <a:gd name="T32" fmla="*/ 261 w 301"/>
                <a:gd name="T33" fmla="*/ 72 h 241"/>
                <a:gd name="T34" fmla="*/ 259 w 301"/>
                <a:gd name="T35" fmla="*/ 47 h 241"/>
                <a:gd name="T36" fmla="*/ 253 w 301"/>
                <a:gd name="T37" fmla="*/ 22 h 241"/>
                <a:gd name="T38" fmla="*/ 225 w 301"/>
                <a:gd name="T39" fmla="*/ 4 h 241"/>
                <a:gd name="T40" fmla="*/ 176 w 301"/>
                <a:gd name="T41" fmla="*/ 0 h 241"/>
                <a:gd name="T42" fmla="*/ 134 w 301"/>
                <a:gd name="T43" fmla="*/ 8 h 241"/>
                <a:gd name="T44" fmla="*/ 117 w 301"/>
                <a:gd name="T45" fmla="*/ 30 h 241"/>
                <a:gd name="T46" fmla="*/ 103 w 301"/>
                <a:gd name="T47" fmla="*/ 53 h 241"/>
                <a:gd name="T48" fmla="*/ 94 w 301"/>
                <a:gd name="T49" fmla="*/ 68 h 241"/>
                <a:gd name="T50" fmla="*/ 91 w 301"/>
                <a:gd name="T51" fmla="*/ 72 h 241"/>
                <a:gd name="T52" fmla="*/ 85 w 301"/>
                <a:gd name="T53" fmla="*/ 84 h 241"/>
                <a:gd name="T54" fmla="*/ 68 w 301"/>
                <a:gd name="T55" fmla="*/ 105 h 241"/>
                <a:gd name="T56" fmla="*/ 60 w 301"/>
                <a:gd name="T57" fmla="*/ 115 h 241"/>
                <a:gd name="T58" fmla="*/ 57 w 301"/>
                <a:gd name="T59" fmla="*/ 119 h 241"/>
                <a:gd name="T60" fmla="*/ 51 w 301"/>
                <a:gd name="T61" fmla="*/ 125 h 241"/>
                <a:gd name="T62" fmla="*/ 40 w 301"/>
                <a:gd name="T63" fmla="*/ 138 h 241"/>
                <a:gd name="T64" fmla="*/ 20 w 301"/>
                <a:gd name="T65" fmla="*/ 154 h 241"/>
                <a:gd name="T66" fmla="*/ 3 w 301"/>
                <a:gd name="T67" fmla="*/ 175 h 241"/>
                <a:gd name="T68" fmla="*/ 0 w 301"/>
                <a:gd name="T69" fmla="*/ 185 h 241"/>
                <a:gd name="T70" fmla="*/ 6 w 301"/>
                <a:gd name="T71" fmla="*/ 187 h 241"/>
                <a:gd name="T72" fmla="*/ 12 w 301"/>
                <a:gd name="T73" fmla="*/ 194 h 241"/>
                <a:gd name="T74" fmla="*/ 32 w 301"/>
                <a:gd name="T75" fmla="*/ 206 h 241"/>
                <a:gd name="T76" fmla="*/ 66 w 301"/>
                <a:gd name="T77" fmla="*/ 220 h 241"/>
                <a:gd name="T78" fmla="*/ 114 w 301"/>
                <a:gd name="T79" fmla="*/ 233 h 24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301"/>
                <a:gd name="T121" fmla="*/ 0 h 241"/>
                <a:gd name="T122" fmla="*/ 301 w 301"/>
                <a:gd name="T123" fmla="*/ 241 h 241"/>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301" h="241">
                  <a:moveTo>
                    <a:pt x="145" y="237"/>
                  </a:moveTo>
                  <a:lnTo>
                    <a:pt x="176" y="239"/>
                  </a:lnTo>
                  <a:lnTo>
                    <a:pt x="205" y="241"/>
                  </a:lnTo>
                  <a:lnTo>
                    <a:pt x="227" y="239"/>
                  </a:lnTo>
                  <a:lnTo>
                    <a:pt x="247" y="237"/>
                  </a:lnTo>
                  <a:lnTo>
                    <a:pt x="264" y="235"/>
                  </a:lnTo>
                  <a:lnTo>
                    <a:pt x="276" y="231"/>
                  </a:lnTo>
                  <a:lnTo>
                    <a:pt x="287" y="227"/>
                  </a:lnTo>
                  <a:lnTo>
                    <a:pt x="293" y="224"/>
                  </a:lnTo>
                  <a:lnTo>
                    <a:pt x="296" y="224"/>
                  </a:lnTo>
                  <a:lnTo>
                    <a:pt x="296" y="222"/>
                  </a:lnTo>
                  <a:lnTo>
                    <a:pt x="298" y="218"/>
                  </a:lnTo>
                  <a:lnTo>
                    <a:pt x="301" y="216"/>
                  </a:lnTo>
                  <a:lnTo>
                    <a:pt x="301" y="208"/>
                  </a:lnTo>
                  <a:lnTo>
                    <a:pt x="298" y="200"/>
                  </a:lnTo>
                  <a:lnTo>
                    <a:pt x="293" y="187"/>
                  </a:lnTo>
                  <a:lnTo>
                    <a:pt x="287" y="173"/>
                  </a:lnTo>
                  <a:lnTo>
                    <a:pt x="284" y="167"/>
                  </a:lnTo>
                  <a:lnTo>
                    <a:pt x="281" y="161"/>
                  </a:lnTo>
                  <a:lnTo>
                    <a:pt x="278" y="156"/>
                  </a:lnTo>
                  <a:lnTo>
                    <a:pt x="278" y="150"/>
                  </a:lnTo>
                  <a:lnTo>
                    <a:pt x="276" y="148"/>
                  </a:lnTo>
                  <a:lnTo>
                    <a:pt x="273" y="144"/>
                  </a:lnTo>
                  <a:lnTo>
                    <a:pt x="273" y="142"/>
                  </a:lnTo>
                  <a:lnTo>
                    <a:pt x="273" y="140"/>
                  </a:lnTo>
                  <a:lnTo>
                    <a:pt x="270" y="130"/>
                  </a:lnTo>
                  <a:lnTo>
                    <a:pt x="267" y="117"/>
                  </a:lnTo>
                  <a:lnTo>
                    <a:pt x="264" y="107"/>
                  </a:lnTo>
                  <a:lnTo>
                    <a:pt x="264" y="97"/>
                  </a:lnTo>
                  <a:lnTo>
                    <a:pt x="264" y="94"/>
                  </a:lnTo>
                  <a:lnTo>
                    <a:pt x="264" y="90"/>
                  </a:lnTo>
                  <a:lnTo>
                    <a:pt x="264" y="88"/>
                  </a:lnTo>
                  <a:lnTo>
                    <a:pt x="264" y="86"/>
                  </a:lnTo>
                  <a:lnTo>
                    <a:pt x="261" y="72"/>
                  </a:lnTo>
                  <a:lnTo>
                    <a:pt x="259" y="59"/>
                  </a:lnTo>
                  <a:lnTo>
                    <a:pt x="259" y="47"/>
                  </a:lnTo>
                  <a:lnTo>
                    <a:pt x="256" y="39"/>
                  </a:lnTo>
                  <a:lnTo>
                    <a:pt x="253" y="22"/>
                  </a:lnTo>
                  <a:lnTo>
                    <a:pt x="242" y="10"/>
                  </a:lnTo>
                  <a:lnTo>
                    <a:pt x="225" y="4"/>
                  </a:lnTo>
                  <a:lnTo>
                    <a:pt x="199" y="2"/>
                  </a:lnTo>
                  <a:lnTo>
                    <a:pt x="176" y="0"/>
                  </a:lnTo>
                  <a:lnTo>
                    <a:pt x="154" y="0"/>
                  </a:lnTo>
                  <a:lnTo>
                    <a:pt x="134" y="8"/>
                  </a:lnTo>
                  <a:lnTo>
                    <a:pt x="122" y="22"/>
                  </a:lnTo>
                  <a:lnTo>
                    <a:pt x="117" y="30"/>
                  </a:lnTo>
                  <a:lnTo>
                    <a:pt x="111" y="41"/>
                  </a:lnTo>
                  <a:lnTo>
                    <a:pt x="103" y="53"/>
                  </a:lnTo>
                  <a:lnTo>
                    <a:pt x="94" y="66"/>
                  </a:lnTo>
                  <a:lnTo>
                    <a:pt x="94" y="68"/>
                  </a:lnTo>
                  <a:lnTo>
                    <a:pt x="94" y="70"/>
                  </a:lnTo>
                  <a:lnTo>
                    <a:pt x="91" y="72"/>
                  </a:lnTo>
                  <a:lnTo>
                    <a:pt x="88" y="72"/>
                  </a:lnTo>
                  <a:lnTo>
                    <a:pt x="85" y="84"/>
                  </a:lnTo>
                  <a:lnTo>
                    <a:pt x="77" y="94"/>
                  </a:lnTo>
                  <a:lnTo>
                    <a:pt x="68" y="105"/>
                  </a:lnTo>
                  <a:lnTo>
                    <a:pt x="60" y="115"/>
                  </a:lnTo>
                  <a:lnTo>
                    <a:pt x="60" y="117"/>
                  </a:lnTo>
                  <a:lnTo>
                    <a:pt x="57" y="119"/>
                  </a:lnTo>
                  <a:lnTo>
                    <a:pt x="51" y="125"/>
                  </a:lnTo>
                  <a:lnTo>
                    <a:pt x="46" y="132"/>
                  </a:lnTo>
                  <a:lnTo>
                    <a:pt x="40" y="138"/>
                  </a:lnTo>
                  <a:lnTo>
                    <a:pt x="34" y="142"/>
                  </a:lnTo>
                  <a:lnTo>
                    <a:pt x="20" y="154"/>
                  </a:lnTo>
                  <a:lnTo>
                    <a:pt x="9" y="165"/>
                  </a:lnTo>
                  <a:lnTo>
                    <a:pt x="3" y="175"/>
                  </a:lnTo>
                  <a:lnTo>
                    <a:pt x="0" y="183"/>
                  </a:lnTo>
                  <a:lnTo>
                    <a:pt x="0" y="185"/>
                  </a:lnTo>
                  <a:lnTo>
                    <a:pt x="3" y="187"/>
                  </a:lnTo>
                  <a:lnTo>
                    <a:pt x="6" y="187"/>
                  </a:lnTo>
                  <a:lnTo>
                    <a:pt x="6" y="189"/>
                  </a:lnTo>
                  <a:lnTo>
                    <a:pt x="12" y="194"/>
                  </a:lnTo>
                  <a:lnTo>
                    <a:pt x="20" y="200"/>
                  </a:lnTo>
                  <a:lnTo>
                    <a:pt x="32" y="206"/>
                  </a:lnTo>
                  <a:lnTo>
                    <a:pt x="46" y="212"/>
                  </a:lnTo>
                  <a:lnTo>
                    <a:pt x="66" y="220"/>
                  </a:lnTo>
                  <a:lnTo>
                    <a:pt x="88" y="227"/>
                  </a:lnTo>
                  <a:lnTo>
                    <a:pt x="114" y="233"/>
                  </a:lnTo>
                  <a:lnTo>
                    <a:pt x="145" y="237"/>
                  </a:lnTo>
                  <a:close/>
                </a:path>
              </a:pathLst>
            </a:custGeom>
            <a:solidFill>
              <a:srgbClr val="7A111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53" name="Freeform 26"/>
            <p:cNvSpPr>
              <a:spLocks/>
            </p:cNvSpPr>
            <p:nvPr/>
          </p:nvSpPr>
          <p:spPr bwMode="auto">
            <a:xfrm>
              <a:off x="3148" y="1306"/>
              <a:ext cx="301" cy="64"/>
            </a:xfrm>
            <a:custGeom>
              <a:avLst/>
              <a:gdLst>
                <a:gd name="T0" fmla="*/ 151 w 301"/>
                <a:gd name="T1" fmla="*/ 12 h 64"/>
                <a:gd name="T2" fmla="*/ 199 w 301"/>
                <a:gd name="T3" fmla="*/ 20 h 64"/>
                <a:gd name="T4" fmla="*/ 244 w 301"/>
                <a:gd name="T5" fmla="*/ 33 h 64"/>
                <a:gd name="T6" fmla="*/ 278 w 301"/>
                <a:gd name="T7" fmla="*/ 49 h 64"/>
                <a:gd name="T8" fmla="*/ 296 w 301"/>
                <a:gd name="T9" fmla="*/ 57 h 64"/>
                <a:gd name="T10" fmla="*/ 298 w 301"/>
                <a:gd name="T11" fmla="*/ 51 h 64"/>
                <a:gd name="T12" fmla="*/ 276 w 301"/>
                <a:gd name="T13" fmla="*/ 33 h 64"/>
                <a:gd name="T14" fmla="*/ 202 w 301"/>
                <a:gd name="T15" fmla="*/ 10 h 64"/>
                <a:gd name="T16" fmla="*/ 117 w 301"/>
                <a:gd name="T17" fmla="*/ 0 h 64"/>
                <a:gd name="T18" fmla="*/ 34 w 301"/>
                <a:gd name="T19" fmla="*/ 6 h 64"/>
                <a:gd name="T20" fmla="*/ 0 w 301"/>
                <a:gd name="T21" fmla="*/ 18 h 64"/>
                <a:gd name="T22" fmla="*/ 6 w 301"/>
                <a:gd name="T23" fmla="*/ 20 h 64"/>
                <a:gd name="T24" fmla="*/ 17 w 301"/>
                <a:gd name="T25" fmla="*/ 18 h 64"/>
                <a:gd name="T26" fmla="*/ 43 w 301"/>
                <a:gd name="T27" fmla="*/ 14 h 64"/>
                <a:gd name="T28" fmla="*/ 68 w 301"/>
                <a:gd name="T29" fmla="*/ 12 h 64"/>
                <a:gd name="T30" fmla="*/ 97 w 301"/>
                <a:gd name="T31" fmla="*/ 10 h 64"/>
                <a:gd name="T32" fmla="*/ 108 w 301"/>
                <a:gd name="T33" fmla="*/ 12 h 64"/>
                <a:gd name="T34" fmla="*/ 103 w 301"/>
                <a:gd name="T35" fmla="*/ 20 h 64"/>
                <a:gd name="T36" fmla="*/ 94 w 301"/>
                <a:gd name="T37" fmla="*/ 24 h 64"/>
                <a:gd name="T38" fmla="*/ 80 w 301"/>
                <a:gd name="T39" fmla="*/ 31 h 64"/>
                <a:gd name="T40" fmla="*/ 74 w 301"/>
                <a:gd name="T41" fmla="*/ 37 h 64"/>
                <a:gd name="T42" fmla="*/ 77 w 301"/>
                <a:gd name="T43" fmla="*/ 51 h 64"/>
                <a:gd name="T44" fmla="*/ 85 w 301"/>
                <a:gd name="T45" fmla="*/ 60 h 64"/>
                <a:gd name="T46" fmla="*/ 85 w 301"/>
                <a:gd name="T47" fmla="*/ 60 h 64"/>
                <a:gd name="T48" fmla="*/ 88 w 301"/>
                <a:gd name="T49" fmla="*/ 60 h 64"/>
                <a:gd name="T50" fmla="*/ 94 w 301"/>
                <a:gd name="T51" fmla="*/ 64 h 64"/>
                <a:gd name="T52" fmla="*/ 105 w 301"/>
                <a:gd name="T53" fmla="*/ 62 h 64"/>
                <a:gd name="T54" fmla="*/ 117 w 301"/>
                <a:gd name="T55" fmla="*/ 53 h 64"/>
                <a:gd name="T56" fmla="*/ 122 w 301"/>
                <a:gd name="T57" fmla="*/ 43 h 64"/>
                <a:gd name="T58" fmla="*/ 120 w 301"/>
                <a:gd name="T59" fmla="*/ 29 h 64"/>
                <a:gd name="T60" fmla="*/ 111 w 301"/>
                <a:gd name="T61" fmla="*/ 20 h 64"/>
                <a:gd name="T62" fmla="*/ 120 w 301"/>
                <a:gd name="T63" fmla="*/ 12 h 6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01"/>
                <a:gd name="T97" fmla="*/ 0 h 64"/>
                <a:gd name="T98" fmla="*/ 301 w 301"/>
                <a:gd name="T99" fmla="*/ 64 h 64"/>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01" h="64">
                  <a:moveTo>
                    <a:pt x="122" y="10"/>
                  </a:moveTo>
                  <a:lnTo>
                    <a:pt x="151" y="12"/>
                  </a:lnTo>
                  <a:lnTo>
                    <a:pt x="176" y="14"/>
                  </a:lnTo>
                  <a:lnTo>
                    <a:pt x="199" y="20"/>
                  </a:lnTo>
                  <a:lnTo>
                    <a:pt x="222" y="24"/>
                  </a:lnTo>
                  <a:lnTo>
                    <a:pt x="244" y="33"/>
                  </a:lnTo>
                  <a:lnTo>
                    <a:pt x="261" y="39"/>
                  </a:lnTo>
                  <a:lnTo>
                    <a:pt x="278" y="49"/>
                  </a:lnTo>
                  <a:lnTo>
                    <a:pt x="293" y="57"/>
                  </a:lnTo>
                  <a:lnTo>
                    <a:pt x="296" y="57"/>
                  </a:lnTo>
                  <a:lnTo>
                    <a:pt x="296" y="55"/>
                  </a:lnTo>
                  <a:lnTo>
                    <a:pt x="298" y="51"/>
                  </a:lnTo>
                  <a:lnTo>
                    <a:pt x="301" y="49"/>
                  </a:lnTo>
                  <a:lnTo>
                    <a:pt x="276" y="33"/>
                  </a:lnTo>
                  <a:lnTo>
                    <a:pt x="242" y="20"/>
                  </a:lnTo>
                  <a:lnTo>
                    <a:pt x="202" y="10"/>
                  </a:lnTo>
                  <a:lnTo>
                    <a:pt x="159" y="4"/>
                  </a:lnTo>
                  <a:lnTo>
                    <a:pt x="117" y="0"/>
                  </a:lnTo>
                  <a:lnTo>
                    <a:pt x="74" y="2"/>
                  </a:lnTo>
                  <a:lnTo>
                    <a:pt x="34" y="6"/>
                  </a:lnTo>
                  <a:lnTo>
                    <a:pt x="0" y="16"/>
                  </a:lnTo>
                  <a:lnTo>
                    <a:pt x="0" y="18"/>
                  </a:lnTo>
                  <a:lnTo>
                    <a:pt x="3" y="20"/>
                  </a:lnTo>
                  <a:lnTo>
                    <a:pt x="6" y="20"/>
                  </a:lnTo>
                  <a:lnTo>
                    <a:pt x="6" y="22"/>
                  </a:lnTo>
                  <a:lnTo>
                    <a:pt x="17" y="18"/>
                  </a:lnTo>
                  <a:lnTo>
                    <a:pt x="32" y="16"/>
                  </a:lnTo>
                  <a:lnTo>
                    <a:pt x="43" y="14"/>
                  </a:lnTo>
                  <a:lnTo>
                    <a:pt x="57" y="12"/>
                  </a:lnTo>
                  <a:lnTo>
                    <a:pt x="68" y="12"/>
                  </a:lnTo>
                  <a:lnTo>
                    <a:pt x="83" y="10"/>
                  </a:lnTo>
                  <a:lnTo>
                    <a:pt x="97" y="10"/>
                  </a:lnTo>
                  <a:lnTo>
                    <a:pt x="111" y="10"/>
                  </a:lnTo>
                  <a:lnTo>
                    <a:pt x="108" y="12"/>
                  </a:lnTo>
                  <a:lnTo>
                    <a:pt x="105" y="16"/>
                  </a:lnTo>
                  <a:lnTo>
                    <a:pt x="103" y="20"/>
                  </a:lnTo>
                  <a:lnTo>
                    <a:pt x="103" y="22"/>
                  </a:lnTo>
                  <a:lnTo>
                    <a:pt x="94" y="24"/>
                  </a:lnTo>
                  <a:lnTo>
                    <a:pt x="85" y="27"/>
                  </a:lnTo>
                  <a:lnTo>
                    <a:pt x="80" y="31"/>
                  </a:lnTo>
                  <a:lnTo>
                    <a:pt x="74" y="33"/>
                  </a:lnTo>
                  <a:lnTo>
                    <a:pt x="74" y="37"/>
                  </a:lnTo>
                  <a:lnTo>
                    <a:pt x="74" y="43"/>
                  </a:lnTo>
                  <a:lnTo>
                    <a:pt x="77" y="51"/>
                  </a:lnTo>
                  <a:lnTo>
                    <a:pt x="83" y="57"/>
                  </a:lnTo>
                  <a:lnTo>
                    <a:pt x="85" y="60"/>
                  </a:lnTo>
                  <a:lnTo>
                    <a:pt x="88" y="60"/>
                  </a:lnTo>
                  <a:lnTo>
                    <a:pt x="91" y="62"/>
                  </a:lnTo>
                  <a:lnTo>
                    <a:pt x="94" y="64"/>
                  </a:lnTo>
                  <a:lnTo>
                    <a:pt x="105" y="62"/>
                  </a:lnTo>
                  <a:lnTo>
                    <a:pt x="114" y="57"/>
                  </a:lnTo>
                  <a:lnTo>
                    <a:pt x="117" y="53"/>
                  </a:lnTo>
                  <a:lnTo>
                    <a:pt x="122" y="47"/>
                  </a:lnTo>
                  <a:lnTo>
                    <a:pt x="122" y="43"/>
                  </a:lnTo>
                  <a:lnTo>
                    <a:pt x="122" y="37"/>
                  </a:lnTo>
                  <a:lnTo>
                    <a:pt x="120" y="29"/>
                  </a:lnTo>
                  <a:lnTo>
                    <a:pt x="111" y="22"/>
                  </a:lnTo>
                  <a:lnTo>
                    <a:pt x="111" y="20"/>
                  </a:lnTo>
                  <a:lnTo>
                    <a:pt x="114" y="16"/>
                  </a:lnTo>
                  <a:lnTo>
                    <a:pt x="120" y="12"/>
                  </a:lnTo>
                  <a:lnTo>
                    <a:pt x="122"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54" name="Freeform 27"/>
            <p:cNvSpPr>
              <a:spLocks/>
            </p:cNvSpPr>
            <p:nvPr/>
          </p:nvSpPr>
          <p:spPr bwMode="auto">
            <a:xfrm>
              <a:off x="3225" y="1363"/>
              <a:ext cx="17" cy="17"/>
            </a:xfrm>
            <a:custGeom>
              <a:avLst/>
              <a:gdLst>
                <a:gd name="T0" fmla="*/ 6 w 17"/>
                <a:gd name="T1" fmla="*/ 0 h 17"/>
                <a:gd name="T2" fmla="*/ 8 w 17"/>
                <a:gd name="T3" fmla="*/ 3 h 17"/>
                <a:gd name="T4" fmla="*/ 8 w 17"/>
                <a:gd name="T5" fmla="*/ 3 h 17"/>
                <a:gd name="T6" fmla="*/ 8 w 17"/>
                <a:gd name="T7" fmla="*/ 3 h 17"/>
                <a:gd name="T8" fmla="*/ 11 w 17"/>
                <a:gd name="T9" fmla="*/ 3 h 17"/>
                <a:gd name="T10" fmla="*/ 11 w 17"/>
                <a:gd name="T11" fmla="*/ 3 h 17"/>
                <a:gd name="T12" fmla="*/ 14 w 17"/>
                <a:gd name="T13" fmla="*/ 5 h 17"/>
                <a:gd name="T14" fmla="*/ 17 w 17"/>
                <a:gd name="T15" fmla="*/ 7 h 17"/>
                <a:gd name="T16" fmla="*/ 17 w 17"/>
                <a:gd name="T17" fmla="*/ 7 h 17"/>
                <a:gd name="T18" fmla="*/ 17 w 17"/>
                <a:gd name="T19" fmla="*/ 9 h 17"/>
                <a:gd name="T20" fmla="*/ 17 w 17"/>
                <a:gd name="T21" fmla="*/ 11 h 17"/>
                <a:gd name="T22" fmla="*/ 14 w 17"/>
                <a:gd name="T23" fmla="*/ 13 h 17"/>
                <a:gd name="T24" fmla="*/ 8 w 17"/>
                <a:gd name="T25" fmla="*/ 13 h 17"/>
                <a:gd name="T26" fmla="*/ 8 w 17"/>
                <a:gd name="T27" fmla="*/ 17 h 17"/>
                <a:gd name="T28" fmla="*/ 6 w 17"/>
                <a:gd name="T29" fmla="*/ 17 h 17"/>
                <a:gd name="T30" fmla="*/ 6 w 17"/>
                <a:gd name="T31" fmla="*/ 13 h 17"/>
                <a:gd name="T32" fmla="*/ 0 w 17"/>
                <a:gd name="T33" fmla="*/ 11 h 17"/>
                <a:gd name="T34" fmla="*/ 0 w 17"/>
                <a:gd name="T35" fmla="*/ 9 h 17"/>
                <a:gd name="T36" fmla="*/ 0 w 17"/>
                <a:gd name="T37" fmla="*/ 5 h 17"/>
                <a:gd name="T38" fmla="*/ 6 w 17"/>
                <a:gd name="T39" fmla="*/ 0 h 1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7"/>
                <a:gd name="T61" fmla="*/ 0 h 17"/>
                <a:gd name="T62" fmla="*/ 17 w 17"/>
                <a:gd name="T63" fmla="*/ 17 h 1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7" h="17">
                  <a:moveTo>
                    <a:pt x="6" y="0"/>
                  </a:moveTo>
                  <a:lnTo>
                    <a:pt x="8" y="3"/>
                  </a:lnTo>
                  <a:lnTo>
                    <a:pt x="11" y="3"/>
                  </a:lnTo>
                  <a:lnTo>
                    <a:pt x="14" y="5"/>
                  </a:lnTo>
                  <a:lnTo>
                    <a:pt x="17" y="7"/>
                  </a:lnTo>
                  <a:lnTo>
                    <a:pt x="17" y="9"/>
                  </a:lnTo>
                  <a:lnTo>
                    <a:pt x="17" y="11"/>
                  </a:lnTo>
                  <a:lnTo>
                    <a:pt x="14" y="13"/>
                  </a:lnTo>
                  <a:lnTo>
                    <a:pt x="8" y="13"/>
                  </a:lnTo>
                  <a:lnTo>
                    <a:pt x="8" y="17"/>
                  </a:lnTo>
                  <a:lnTo>
                    <a:pt x="6" y="17"/>
                  </a:lnTo>
                  <a:lnTo>
                    <a:pt x="6" y="13"/>
                  </a:lnTo>
                  <a:lnTo>
                    <a:pt x="0" y="11"/>
                  </a:lnTo>
                  <a:lnTo>
                    <a:pt x="0" y="9"/>
                  </a:lnTo>
                  <a:lnTo>
                    <a:pt x="0" y="5"/>
                  </a:lnTo>
                  <a:lnTo>
                    <a:pt x="6" y="0"/>
                  </a:lnTo>
                  <a:close/>
                </a:path>
              </a:pathLst>
            </a:custGeom>
            <a:solidFill>
              <a:srgbClr val="7A111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55" name="Freeform 28"/>
            <p:cNvSpPr>
              <a:spLocks/>
            </p:cNvSpPr>
            <p:nvPr/>
          </p:nvSpPr>
          <p:spPr bwMode="auto">
            <a:xfrm>
              <a:off x="3591" y="2377"/>
              <a:ext cx="28" cy="37"/>
            </a:xfrm>
            <a:custGeom>
              <a:avLst/>
              <a:gdLst>
                <a:gd name="T0" fmla="*/ 0 w 28"/>
                <a:gd name="T1" fmla="*/ 0 h 37"/>
                <a:gd name="T2" fmla="*/ 0 w 28"/>
                <a:gd name="T3" fmla="*/ 0 h 37"/>
                <a:gd name="T4" fmla="*/ 0 w 28"/>
                <a:gd name="T5" fmla="*/ 21 h 37"/>
                <a:gd name="T6" fmla="*/ 0 w 28"/>
                <a:gd name="T7" fmla="*/ 33 h 37"/>
                <a:gd name="T8" fmla="*/ 0 w 28"/>
                <a:gd name="T9" fmla="*/ 37 h 37"/>
                <a:gd name="T10" fmla="*/ 14 w 28"/>
                <a:gd name="T11" fmla="*/ 37 h 37"/>
                <a:gd name="T12" fmla="*/ 14 w 28"/>
                <a:gd name="T13" fmla="*/ 37 h 37"/>
                <a:gd name="T14" fmla="*/ 28 w 28"/>
                <a:gd name="T15" fmla="*/ 37 h 37"/>
                <a:gd name="T16" fmla="*/ 28 w 28"/>
                <a:gd name="T17" fmla="*/ 33 h 37"/>
                <a:gd name="T18" fmla="*/ 28 w 28"/>
                <a:gd name="T19" fmla="*/ 21 h 37"/>
                <a:gd name="T20" fmla="*/ 28 w 28"/>
                <a:gd name="T21" fmla="*/ 0 h 37"/>
                <a:gd name="T22" fmla="*/ 28 w 28"/>
                <a:gd name="T23" fmla="*/ 0 h 37"/>
                <a:gd name="T24" fmla="*/ 0 w 28"/>
                <a:gd name="T25" fmla="*/ 0 h 3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8"/>
                <a:gd name="T40" fmla="*/ 0 h 37"/>
                <a:gd name="T41" fmla="*/ 28 w 28"/>
                <a:gd name="T42" fmla="*/ 37 h 3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8" h="37">
                  <a:moveTo>
                    <a:pt x="0" y="0"/>
                  </a:moveTo>
                  <a:lnTo>
                    <a:pt x="0" y="0"/>
                  </a:lnTo>
                  <a:lnTo>
                    <a:pt x="0" y="21"/>
                  </a:lnTo>
                  <a:lnTo>
                    <a:pt x="0" y="33"/>
                  </a:lnTo>
                  <a:lnTo>
                    <a:pt x="0" y="37"/>
                  </a:lnTo>
                  <a:lnTo>
                    <a:pt x="14" y="37"/>
                  </a:lnTo>
                  <a:lnTo>
                    <a:pt x="28" y="37"/>
                  </a:lnTo>
                  <a:lnTo>
                    <a:pt x="28" y="33"/>
                  </a:lnTo>
                  <a:lnTo>
                    <a:pt x="28" y="21"/>
                  </a:lnTo>
                  <a:lnTo>
                    <a:pt x="2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56" name="Freeform 29"/>
            <p:cNvSpPr>
              <a:spLocks/>
            </p:cNvSpPr>
            <p:nvPr/>
          </p:nvSpPr>
          <p:spPr bwMode="auto">
            <a:xfrm>
              <a:off x="3023" y="2187"/>
              <a:ext cx="596" cy="190"/>
            </a:xfrm>
            <a:custGeom>
              <a:avLst/>
              <a:gdLst>
                <a:gd name="T0" fmla="*/ 29 w 596"/>
                <a:gd name="T1" fmla="*/ 190 h 190"/>
                <a:gd name="T2" fmla="*/ 29 w 596"/>
                <a:gd name="T3" fmla="*/ 190 h 190"/>
                <a:gd name="T4" fmla="*/ 35 w 596"/>
                <a:gd name="T5" fmla="*/ 149 h 190"/>
                <a:gd name="T6" fmla="*/ 52 w 596"/>
                <a:gd name="T7" fmla="*/ 114 h 190"/>
                <a:gd name="T8" fmla="*/ 77 w 596"/>
                <a:gd name="T9" fmla="*/ 85 h 190"/>
                <a:gd name="T10" fmla="*/ 111 w 596"/>
                <a:gd name="T11" fmla="*/ 62 h 190"/>
                <a:gd name="T12" fmla="*/ 151 w 596"/>
                <a:gd name="T13" fmla="*/ 41 h 190"/>
                <a:gd name="T14" fmla="*/ 196 w 596"/>
                <a:gd name="T15" fmla="*/ 31 h 190"/>
                <a:gd name="T16" fmla="*/ 245 w 596"/>
                <a:gd name="T17" fmla="*/ 23 h 190"/>
                <a:gd name="T18" fmla="*/ 298 w 596"/>
                <a:gd name="T19" fmla="*/ 21 h 190"/>
                <a:gd name="T20" fmla="*/ 352 w 596"/>
                <a:gd name="T21" fmla="*/ 25 h 190"/>
                <a:gd name="T22" fmla="*/ 401 w 596"/>
                <a:gd name="T23" fmla="*/ 33 h 190"/>
                <a:gd name="T24" fmla="*/ 446 w 596"/>
                <a:gd name="T25" fmla="*/ 46 h 190"/>
                <a:gd name="T26" fmla="*/ 486 w 596"/>
                <a:gd name="T27" fmla="*/ 66 h 190"/>
                <a:gd name="T28" fmla="*/ 520 w 596"/>
                <a:gd name="T29" fmla="*/ 89 h 190"/>
                <a:gd name="T30" fmla="*/ 545 w 596"/>
                <a:gd name="T31" fmla="*/ 118 h 190"/>
                <a:gd name="T32" fmla="*/ 562 w 596"/>
                <a:gd name="T33" fmla="*/ 151 h 190"/>
                <a:gd name="T34" fmla="*/ 568 w 596"/>
                <a:gd name="T35" fmla="*/ 190 h 190"/>
                <a:gd name="T36" fmla="*/ 596 w 596"/>
                <a:gd name="T37" fmla="*/ 190 h 190"/>
                <a:gd name="T38" fmla="*/ 591 w 596"/>
                <a:gd name="T39" fmla="*/ 147 h 190"/>
                <a:gd name="T40" fmla="*/ 568 w 596"/>
                <a:gd name="T41" fmla="*/ 109 h 190"/>
                <a:gd name="T42" fmla="*/ 543 w 596"/>
                <a:gd name="T43" fmla="*/ 76 h 190"/>
                <a:gd name="T44" fmla="*/ 503 w 596"/>
                <a:gd name="T45" fmla="*/ 50 h 190"/>
                <a:gd name="T46" fmla="*/ 457 w 596"/>
                <a:gd name="T47" fmla="*/ 29 h 190"/>
                <a:gd name="T48" fmla="*/ 406 w 596"/>
                <a:gd name="T49" fmla="*/ 12 h 190"/>
                <a:gd name="T50" fmla="*/ 352 w 596"/>
                <a:gd name="T51" fmla="*/ 4 h 190"/>
                <a:gd name="T52" fmla="*/ 298 w 596"/>
                <a:gd name="T53" fmla="*/ 0 h 190"/>
                <a:gd name="T54" fmla="*/ 245 w 596"/>
                <a:gd name="T55" fmla="*/ 2 h 190"/>
                <a:gd name="T56" fmla="*/ 191 w 596"/>
                <a:gd name="T57" fmla="*/ 10 h 190"/>
                <a:gd name="T58" fmla="*/ 140 w 596"/>
                <a:gd name="T59" fmla="*/ 25 h 190"/>
                <a:gd name="T60" fmla="*/ 94 w 596"/>
                <a:gd name="T61" fmla="*/ 46 h 190"/>
                <a:gd name="T62" fmla="*/ 54 w 596"/>
                <a:gd name="T63" fmla="*/ 72 h 190"/>
                <a:gd name="T64" fmla="*/ 29 w 596"/>
                <a:gd name="T65" fmla="*/ 105 h 190"/>
                <a:gd name="T66" fmla="*/ 6 w 596"/>
                <a:gd name="T67" fmla="*/ 145 h 190"/>
                <a:gd name="T68" fmla="*/ 0 w 596"/>
                <a:gd name="T69" fmla="*/ 190 h 190"/>
                <a:gd name="T70" fmla="*/ 0 w 596"/>
                <a:gd name="T71" fmla="*/ 190 h 190"/>
                <a:gd name="T72" fmla="*/ 29 w 596"/>
                <a:gd name="T73" fmla="*/ 190 h 19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596"/>
                <a:gd name="T112" fmla="*/ 0 h 190"/>
                <a:gd name="T113" fmla="*/ 596 w 596"/>
                <a:gd name="T114" fmla="*/ 190 h 19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596" h="190">
                  <a:moveTo>
                    <a:pt x="29" y="190"/>
                  </a:moveTo>
                  <a:lnTo>
                    <a:pt x="29" y="190"/>
                  </a:lnTo>
                  <a:lnTo>
                    <a:pt x="35" y="149"/>
                  </a:lnTo>
                  <a:lnTo>
                    <a:pt x="52" y="114"/>
                  </a:lnTo>
                  <a:lnTo>
                    <a:pt x="77" y="85"/>
                  </a:lnTo>
                  <a:lnTo>
                    <a:pt x="111" y="62"/>
                  </a:lnTo>
                  <a:lnTo>
                    <a:pt x="151" y="41"/>
                  </a:lnTo>
                  <a:lnTo>
                    <a:pt x="196" y="31"/>
                  </a:lnTo>
                  <a:lnTo>
                    <a:pt x="245" y="23"/>
                  </a:lnTo>
                  <a:lnTo>
                    <a:pt x="298" y="21"/>
                  </a:lnTo>
                  <a:lnTo>
                    <a:pt x="352" y="25"/>
                  </a:lnTo>
                  <a:lnTo>
                    <a:pt x="401" y="33"/>
                  </a:lnTo>
                  <a:lnTo>
                    <a:pt x="446" y="46"/>
                  </a:lnTo>
                  <a:lnTo>
                    <a:pt x="486" y="66"/>
                  </a:lnTo>
                  <a:lnTo>
                    <a:pt x="520" y="89"/>
                  </a:lnTo>
                  <a:lnTo>
                    <a:pt x="545" y="118"/>
                  </a:lnTo>
                  <a:lnTo>
                    <a:pt x="562" y="151"/>
                  </a:lnTo>
                  <a:lnTo>
                    <a:pt x="568" y="190"/>
                  </a:lnTo>
                  <a:lnTo>
                    <a:pt x="596" y="190"/>
                  </a:lnTo>
                  <a:lnTo>
                    <a:pt x="591" y="147"/>
                  </a:lnTo>
                  <a:lnTo>
                    <a:pt x="568" y="109"/>
                  </a:lnTo>
                  <a:lnTo>
                    <a:pt x="543" y="76"/>
                  </a:lnTo>
                  <a:lnTo>
                    <a:pt x="503" y="50"/>
                  </a:lnTo>
                  <a:lnTo>
                    <a:pt x="457" y="29"/>
                  </a:lnTo>
                  <a:lnTo>
                    <a:pt x="406" y="12"/>
                  </a:lnTo>
                  <a:lnTo>
                    <a:pt x="352" y="4"/>
                  </a:lnTo>
                  <a:lnTo>
                    <a:pt x="298" y="0"/>
                  </a:lnTo>
                  <a:lnTo>
                    <a:pt x="245" y="2"/>
                  </a:lnTo>
                  <a:lnTo>
                    <a:pt x="191" y="10"/>
                  </a:lnTo>
                  <a:lnTo>
                    <a:pt x="140" y="25"/>
                  </a:lnTo>
                  <a:lnTo>
                    <a:pt x="94" y="46"/>
                  </a:lnTo>
                  <a:lnTo>
                    <a:pt x="54" y="72"/>
                  </a:lnTo>
                  <a:lnTo>
                    <a:pt x="29" y="105"/>
                  </a:lnTo>
                  <a:lnTo>
                    <a:pt x="6" y="145"/>
                  </a:lnTo>
                  <a:lnTo>
                    <a:pt x="0" y="190"/>
                  </a:lnTo>
                  <a:lnTo>
                    <a:pt x="29" y="19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57" name="Freeform 30"/>
            <p:cNvSpPr>
              <a:spLocks/>
            </p:cNvSpPr>
            <p:nvPr/>
          </p:nvSpPr>
          <p:spPr bwMode="auto">
            <a:xfrm>
              <a:off x="3023" y="2377"/>
              <a:ext cx="29" cy="47"/>
            </a:xfrm>
            <a:custGeom>
              <a:avLst/>
              <a:gdLst>
                <a:gd name="T0" fmla="*/ 15 w 29"/>
                <a:gd name="T1" fmla="*/ 27 h 47"/>
                <a:gd name="T2" fmla="*/ 15 w 29"/>
                <a:gd name="T3" fmla="*/ 37 h 47"/>
                <a:gd name="T4" fmla="*/ 29 w 29"/>
                <a:gd name="T5" fmla="*/ 37 h 47"/>
                <a:gd name="T6" fmla="*/ 29 w 29"/>
                <a:gd name="T7" fmla="*/ 33 h 47"/>
                <a:gd name="T8" fmla="*/ 29 w 29"/>
                <a:gd name="T9" fmla="*/ 21 h 47"/>
                <a:gd name="T10" fmla="*/ 29 w 29"/>
                <a:gd name="T11" fmla="*/ 0 h 47"/>
                <a:gd name="T12" fmla="*/ 0 w 29"/>
                <a:gd name="T13" fmla="*/ 0 h 47"/>
                <a:gd name="T14" fmla="*/ 0 w 29"/>
                <a:gd name="T15" fmla="*/ 21 h 47"/>
                <a:gd name="T16" fmla="*/ 0 w 29"/>
                <a:gd name="T17" fmla="*/ 33 h 47"/>
                <a:gd name="T18" fmla="*/ 0 w 29"/>
                <a:gd name="T19" fmla="*/ 37 h 47"/>
                <a:gd name="T20" fmla="*/ 15 w 29"/>
                <a:gd name="T21" fmla="*/ 37 h 47"/>
                <a:gd name="T22" fmla="*/ 15 w 29"/>
                <a:gd name="T23" fmla="*/ 47 h 47"/>
                <a:gd name="T24" fmla="*/ 0 w 29"/>
                <a:gd name="T25" fmla="*/ 37 h 47"/>
                <a:gd name="T26" fmla="*/ 0 w 29"/>
                <a:gd name="T27" fmla="*/ 47 h 47"/>
                <a:gd name="T28" fmla="*/ 15 w 29"/>
                <a:gd name="T29" fmla="*/ 47 h 47"/>
                <a:gd name="T30" fmla="*/ 15 w 29"/>
                <a:gd name="T31" fmla="*/ 27 h 4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9"/>
                <a:gd name="T49" fmla="*/ 0 h 47"/>
                <a:gd name="T50" fmla="*/ 29 w 29"/>
                <a:gd name="T51" fmla="*/ 47 h 4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9" h="47">
                  <a:moveTo>
                    <a:pt x="15" y="27"/>
                  </a:moveTo>
                  <a:lnTo>
                    <a:pt x="15" y="37"/>
                  </a:lnTo>
                  <a:lnTo>
                    <a:pt x="29" y="37"/>
                  </a:lnTo>
                  <a:lnTo>
                    <a:pt x="29" y="33"/>
                  </a:lnTo>
                  <a:lnTo>
                    <a:pt x="29" y="21"/>
                  </a:lnTo>
                  <a:lnTo>
                    <a:pt x="29" y="0"/>
                  </a:lnTo>
                  <a:lnTo>
                    <a:pt x="0" y="0"/>
                  </a:lnTo>
                  <a:lnTo>
                    <a:pt x="0" y="21"/>
                  </a:lnTo>
                  <a:lnTo>
                    <a:pt x="0" y="33"/>
                  </a:lnTo>
                  <a:lnTo>
                    <a:pt x="0" y="37"/>
                  </a:lnTo>
                  <a:lnTo>
                    <a:pt x="15" y="37"/>
                  </a:lnTo>
                  <a:lnTo>
                    <a:pt x="15" y="47"/>
                  </a:lnTo>
                  <a:lnTo>
                    <a:pt x="0" y="37"/>
                  </a:lnTo>
                  <a:lnTo>
                    <a:pt x="0" y="47"/>
                  </a:lnTo>
                  <a:lnTo>
                    <a:pt x="15" y="47"/>
                  </a:lnTo>
                  <a:lnTo>
                    <a:pt x="15" y="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58" name="Freeform 31"/>
            <p:cNvSpPr>
              <a:spLocks/>
            </p:cNvSpPr>
            <p:nvPr/>
          </p:nvSpPr>
          <p:spPr bwMode="auto">
            <a:xfrm>
              <a:off x="3038" y="2404"/>
              <a:ext cx="581" cy="20"/>
            </a:xfrm>
            <a:custGeom>
              <a:avLst/>
              <a:gdLst>
                <a:gd name="T0" fmla="*/ 553 w 581"/>
                <a:gd name="T1" fmla="*/ 10 h 20"/>
                <a:gd name="T2" fmla="*/ 567 w 581"/>
                <a:gd name="T3" fmla="*/ 0 h 20"/>
                <a:gd name="T4" fmla="*/ 0 w 581"/>
                <a:gd name="T5" fmla="*/ 0 h 20"/>
                <a:gd name="T6" fmla="*/ 0 w 581"/>
                <a:gd name="T7" fmla="*/ 20 h 20"/>
                <a:gd name="T8" fmla="*/ 567 w 581"/>
                <a:gd name="T9" fmla="*/ 20 h 20"/>
                <a:gd name="T10" fmla="*/ 581 w 581"/>
                <a:gd name="T11" fmla="*/ 10 h 20"/>
                <a:gd name="T12" fmla="*/ 567 w 581"/>
                <a:gd name="T13" fmla="*/ 20 h 20"/>
                <a:gd name="T14" fmla="*/ 581 w 581"/>
                <a:gd name="T15" fmla="*/ 20 h 20"/>
                <a:gd name="T16" fmla="*/ 581 w 581"/>
                <a:gd name="T17" fmla="*/ 10 h 20"/>
                <a:gd name="T18" fmla="*/ 553 w 581"/>
                <a:gd name="T19" fmla="*/ 10 h 2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81"/>
                <a:gd name="T31" fmla="*/ 0 h 20"/>
                <a:gd name="T32" fmla="*/ 581 w 581"/>
                <a:gd name="T33" fmla="*/ 20 h 2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81" h="20">
                  <a:moveTo>
                    <a:pt x="553" y="10"/>
                  </a:moveTo>
                  <a:lnTo>
                    <a:pt x="567" y="0"/>
                  </a:lnTo>
                  <a:lnTo>
                    <a:pt x="0" y="0"/>
                  </a:lnTo>
                  <a:lnTo>
                    <a:pt x="0" y="20"/>
                  </a:lnTo>
                  <a:lnTo>
                    <a:pt x="567" y="20"/>
                  </a:lnTo>
                  <a:lnTo>
                    <a:pt x="581" y="10"/>
                  </a:lnTo>
                  <a:lnTo>
                    <a:pt x="567" y="20"/>
                  </a:lnTo>
                  <a:lnTo>
                    <a:pt x="581" y="20"/>
                  </a:lnTo>
                  <a:lnTo>
                    <a:pt x="581" y="10"/>
                  </a:lnTo>
                  <a:lnTo>
                    <a:pt x="553"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59" name="Freeform 32"/>
            <p:cNvSpPr>
              <a:spLocks/>
            </p:cNvSpPr>
            <p:nvPr/>
          </p:nvSpPr>
          <p:spPr bwMode="auto">
            <a:xfrm>
              <a:off x="3310" y="2199"/>
              <a:ext cx="29" cy="213"/>
            </a:xfrm>
            <a:custGeom>
              <a:avLst/>
              <a:gdLst>
                <a:gd name="T0" fmla="*/ 14 w 29"/>
                <a:gd name="T1" fmla="*/ 213 h 213"/>
                <a:gd name="T2" fmla="*/ 29 w 29"/>
                <a:gd name="T3" fmla="*/ 213 h 213"/>
                <a:gd name="T4" fmla="*/ 29 w 29"/>
                <a:gd name="T5" fmla="*/ 0 h 213"/>
                <a:gd name="T6" fmla="*/ 0 w 29"/>
                <a:gd name="T7" fmla="*/ 0 h 213"/>
                <a:gd name="T8" fmla="*/ 0 w 29"/>
                <a:gd name="T9" fmla="*/ 213 h 213"/>
                <a:gd name="T10" fmla="*/ 14 w 29"/>
                <a:gd name="T11" fmla="*/ 213 h 213"/>
                <a:gd name="T12" fmla="*/ 0 60000 65536"/>
                <a:gd name="T13" fmla="*/ 0 60000 65536"/>
                <a:gd name="T14" fmla="*/ 0 60000 65536"/>
                <a:gd name="T15" fmla="*/ 0 60000 65536"/>
                <a:gd name="T16" fmla="*/ 0 60000 65536"/>
                <a:gd name="T17" fmla="*/ 0 60000 65536"/>
                <a:gd name="T18" fmla="*/ 0 w 29"/>
                <a:gd name="T19" fmla="*/ 0 h 213"/>
                <a:gd name="T20" fmla="*/ 29 w 29"/>
                <a:gd name="T21" fmla="*/ 213 h 213"/>
              </a:gdLst>
              <a:ahLst/>
              <a:cxnLst>
                <a:cxn ang="T12">
                  <a:pos x="T0" y="T1"/>
                </a:cxn>
                <a:cxn ang="T13">
                  <a:pos x="T2" y="T3"/>
                </a:cxn>
                <a:cxn ang="T14">
                  <a:pos x="T4" y="T5"/>
                </a:cxn>
                <a:cxn ang="T15">
                  <a:pos x="T6" y="T7"/>
                </a:cxn>
                <a:cxn ang="T16">
                  <a:pos x="T8" y="T9"/>
                </a:cxn>
                <a:cxn ang="T17">
                  <a:pos x="T10" y="T11"/>
                </a:cxn>
              </a:cxnLst>
              <a:rect l="T18" t="T19" r="T20" b="T21"/>
              <a:pathLst>
                <a:path w="29" h="213">
                  <a:moveTo>
                    <a:pt x="14" y="213"/>
                  </a:moveTo>
                  <a:lnTo>
                    <a:pt x="29" y="213"/>
                  </a:lnTo>
                  <a:lnTo>
                    <a:pt x="29" y="0"/>
                  </a:lnTo>
                  <a:lnTo>
                    <a:pt x="0" y="0"/>
                  </a:lnTo>
                  <a:lnTo>
                    <a:pt x="0" y="213"/>
                  </a:lnTo>
                  <a:lnTo>
                    <a:pt x="14" y="21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60" name="Freeform 33"/>
            <p:cNvSpPr>
              <a:spLocks/>
            </p:cNvSpPr>
            <p:nvPr/>
          </p:nvSpPr>
          <p:spPr bwMode="auto">
            <a:xfrm>
              <a:off x="3316" y="2251"/>
              <a:ext cx="235" cy="167"/>
            </a:xfrm>
            <a:custGeom>
              <a:avLst/>
              <a:gdLst>
                <a:gd name="T0" fmla="*/ 8 w 235"/>
                <a:gd name="T1" fmla="*/ 161 h 167"/>
                <a:gd name="T2" fmla="*/ 17 w 235"/>
                <a:gd name="T3" fmla="*/ 167 h 167"/>
                <a:gd name="T4" fmla="*/ 235 w 235"/>
                <a:gd name="T5" fmla="*/ 12 h 167"/>
                <a:gd name="T6" fmla="*/ 218 w 235"/>
                <a:gd name="T7" fmla="*/ 0 h 167"/>
                <a:gd name="T8" fmla="*/ 0 w 235"/>
                <a:gd name="T9" fmla="*/ 155 h 167"/>
                <a:gd name="T10" fmla="*/ 8 w 235"/>
                <a:gd name="T11" fmla="*/ 161 h 167"/>
                <a:gd name="T12" fmla="*/ 0 60000 65536"/>
                <a:gd name="T13" fmla="*/ 0 60000 65536"/>
                <a:gd name="T14" fmla="*/ 0 60000 65536"/>
                <a:gd name="T15" fmla="*/ 0 60000 65536"/>
                <a:gd name="T16" fmla="*/ 0 60000 65536"/>
                <a:gd name="T17" fmla="*/ 0 60000 65536"/>
                <a:gd name="T18" fmla="*/ 0 w 235"/>
                <a:gd name="T19" fmla="*/ 0 h 167"/>
                <a:gd name="T20" fmla="*/ 235 w 235"/>
                <a:gd name="T21" fmla="*/ 167 h 167"/>
              </a:gdLst>
              <a:ahLst/>
              <a:cxnLst>
                <a:cxn ang="T12">
                  <a:pos x="T0" y="T1"/>
                </a:cxn>
                <a:cxn ang="T13">
                  <a:pos x="T2" y="T3"/>
                </a:cxn>
                <a:cxn ang="T14">
                  <a:pos x="T4" y="T5"/>
                </a:cxn>
                <a:cxn ang="T15">
                  <a:pos x="T6" y="T7"/>
                </a:cxn>
                <a:cxn ang="T16">
                  <a:pos x="T8" y="T9"/>
                </a:cxn>
                <a:cxn ang="T17">
                  <a:pos x="T10" y="T11"/>
                </a:cxn>
              </a:cxnLst>
              <a:rect l="T18" t="T19" r="T20" b="T21"/>
              <a:pathLst>
                <a:path w="235" h="167">
                  <a:moveTo>
                    <a:pt x="8" y="161"/>
                  </a:moveTo>
                  <a:lnTo>
                    <a:pt x="17" y="167"/>
                  </a:lnTo>
                  <a:lnTo>
                    <a:pt x="235" y="12"/>
                  </a:lnTo>
                  <a:lnTo>
                    <a:pt x="218" y="0"/>
                  </a:lnTo>
                  <a:lnTo>
                    <a:pt x="0" y="155"/>
                  </a:lnTo>
                  <a:lnTo>
                    <a:pt x="8" y="1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61" name="Freeform 34"/>
            <p:cNvSpPr>
              <a:spLocks/>
            </p:cNvSpPr>
            <p:nvPr/>
          </p:nvSpPr>
          <p:spPr bwMode="auto">
            <a:xfrm>
              <a:off x="3106" y="2247"/>
              <a:ext cx="227" cy="171"/>
            </a:xfrm>
            <a:custGeom>
              <a:avLst/>
              <a:gdLst>
                <a:gd name="T0" fmla="*/ 218 w 227"/>
                <a:gd name="T1" fmla="*/ 165 h 171"/>
                <a:gd name="T2" fmla="*/ 227 w 227"/>
                <a:gd name="T3" fmla="*/ 159 h 171"/>
                <a:gd name="T4" fmla="*/ 17 w 227"/>
                <a:gd name="T5" fmla="*/ 0 h 171"/>
                <a:gd name="T6" fmla="*/ 0 w 227"/>
                <a:gd name="T7" fmla="*/ 12 h 171"/>
                <a:gd name="T8" fmla="*/ 210 w 227"/>
                <a:gd name="T9" fmla="*/ 171 h 171"/>
                <a:gd name="T10" fmla="*/ 218 w 227"/>
                <a:gd name="T11" fmla="*/ 165 h 171"/>
                <a:gd name="T12" fmla="*/ 0 60000 65536"/>
                <a:gd name="T13" fmla="*/ 0 60000 65536"/>
                <a:gd name="T14" fmla="*/ 0 60000 65536"/>
                <a:gd name="T15" fmla="*/ 0 60000 65536"/>
                <a:gd name="T16" fmla="*/ 0 60000 65536"/>
                <a:gd name="T17" fmla="*/ 0 60000 65536"/>
                <a:gd name="T18" fmla="*/ 0 w 227"/>
                <a:gd name="T19" fmla="*/ 0 h 171"/>
                <a:gd name="T20" fmla="*/ 227 w 227"/>
                <a:gd name="T21" fmla="*/ 171 h 171"/>
              </a:gdLst>
              <a:ahLst/>
              <a:cxnLst>
                <a:cxn ang="T12">
                  <a:pos x="T0" y="T1"/>
                </a:cxn>
                <a:cxn ang="T13">
                  <a:pos x="T2" y="T3"/>
                </a:cxn>
                <a:cxn ang="T14">
                  <a:pos x="T4" y="T5"/>
                </a:cxn>
                <a:cxn ang="T15">
                  <a:pos x="T6" y="T7"/>
                </a:cxn>
                <a:cxn ang="T16">
                  <a:pos x="T8" y="T9"/>
                </a:cxn>
                <a:cxn ang="T17">
                  <a:pos x="T10" y="T11"/>
                </a:cxn>
              </a:cxnLst>
              <a:rect l="T18" t="T19" r="T20" b="T21"/>
              <a:pathLst>
                <a:path w="227" h="171">
                  <a:moveTo>
                    <a:pt x="218" y="165"/>
                  </a:moveTo>
                  <a:lnTo>
                    <a:pt x="227" y="159"/>
                  </a:lnTo>
                  <a:lnTo>
                    <a:pt x="17" y="0"/>
                  </a:lnTo>
                  <a:lnTo>
                    <a:pt x="0" y="12"/>
                  </a:lnTo>
                  <a:lnTo>
                    <a:pt x="210" y="171"/>
                  </a:lnTo>
                  <a:lnTo>
                    <a:pt x="218" y="1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62" name="Freeform 35"/>
            <p:cNvSpPr>
              <a:spLocks/>
            </p:cNvSpPr>
            <p:nvPr/>
          </p:nvSpPr>
          <p:spPr bwMode="auto">
            <a:xfrm>
              <a:off x="1749" y="1719"/>
              <a:ext cx="321" cy="270"/>
            </a:xfrm>
            <a:custGeom>
              <a:avLst/>
              <a:gdLst>
                <a:gd name="T0" fmla="*/ 134 w 321"/>
                <a:gd name="T1" fmla="*/ 6 h 270"/>
                <a:gd name="T2" fmla="*/ 136 w 321"/>
                <a:gd name="T3" fmla="*/ 20 h 270"/>
                <a:gd name="T4" fmla="*/ 136 w 321"/>
                <a:gd name="T5" fmla="*/ 37 h 270"/>
                <a:gd name="T6" fmla="*/ 139 w 321"/>
                <a:gd name="T7" fmla="*/ 61 h 270"/>
                <a:gd name="T8" fmla="*/ 159 w 321"/>
                <a:gd name="T9" fmla="*/ 70 h 270"/>
                <a:gd name="T10" fmla="*/ 202 w 321"/>
                <a:gd name="T11" fmla="*/ 68 h 270"/>
                <a:gd name="T12" fmla="*/ 233 w 321"/>
                <a:gd name="T13" fmla="*/ 72 h 270"/>
                <a:gd name="T14" fmla="*/ 261 w 321"/>
                <a:gd name="T15" fmla="*/ 82 h 270"/>
                <a:gd name="T16" fmla="*/ 290 w 321"/>
                <a:gd name="T17" fmla="*/ 92 h 270"/>
                <a:gd name="T18" fmla="*/ 315 w 321"/>
                <a:gd name="T19" fmla="*/ 99 h 270"/>
                <a:gd name="T20" fmla="*/ 298 w 321"/>
                <a:gd name="T21" fmla="*/ 101 h 270"/>
                <a:gd name="T22" fmla="*/ 256 w 321"/>
                <a:gd name="T23" fmla="*/ 105 h 270"/>
                <a:gd name="T24" fmla="*/ 239 w 321"/>
                <a:gd name="T25" fmla="*/ 101 h 270"/>
                <a:gd name="T26" fmla="*/ 227 w 321"/>
                <a:gd name="T27" fmla="*/ 101 h 270"/>
                <a:gd name="T28" fmla="*/ 241 w 321"/>
                <a:gd name="T29" fmla="*/ 113 h 270"/>
                <a:gd name="T30" fmla="*/ 281 w 321"/>
                <a:gd name="T31" fmla="*/ 144 h 270"/>
                <a:gd name="T32" fmla="*/ 301 w 321"/>
                <a:gd name="T33" fmla="*/ 175 h 270"/>
                <a:gd name="T34" fmla="*/ 315 w 321"/>
                <a:gd name="T35" fmla="*/ 194 h 270"/>
                <a:gd name="T36" fmla="*/ 309 w 321"/>
                <a:gd name="T37" fmla="*/ 194 h 270"/>
                <a:gd name="T38" fmla="*/ 292 w 321"/>
                <a:gd name="T39" fmla="*/ 181 h 270"/>
                <a:gd name="T40" fmla="*/ 264 w 321"/>
                <a:gd name="T41" fmla="*/ 171 h 270"/>
                <a:gd name="T42" fmla="*/ 216 w 321"/>
                <a:gd name="T43" fmla="*/ 150 h 270"/>
                <a:gd name="T44" fmla="*/ 216 w 321"/>
                <a:gd name="T45" fmla="*/ 177 h 270"/>
                <a:gd name="T46" fmla="*/ 213 w 321"/>
                <a:gd name="T47" fmla="*/ 243 h 270"/>
                <a:gd name="T48" fmla="*/ 199 w 321"/>
                <a:gd name="T49" fmla="*/ 245 h 270"/>
                <a:gd name="T50" fmla="*/ 153 w 321"/>
                <a:gd name="T51" fmla="*/ 185 h 270"/>
                <a:gd name="T52" fmla="*/ 142 w 321"/>
                <a:gd name="T53" fmla="*/ 146 h 270"/>
                <a:gd name="T54" fmla="*/ 136 w 321"/>
                <a:gd name="T55" fmla="*/ 156 h 270"/>
                <a:gd name="T56" fmla="*/ 125 w 321"/>
                <a:gd name="T57" fmla="*/ 187 h 270"/>
                <a:gd name="T58" fmla="*/ 77 w 321"/>
                <a:gd name="T59" fmla="*/ 231 h 270"/>
                <a:gd name="T60" fmla="*/ 74 w 321"/>
                <a:gd name="T61" fmla="*/ 210 h 270"/>
                <a:gd name="T62" fmla="*/ 82 w 321"/>
                <a:gd name="T63" fmla="*/ 140 h 270"/>
                <a:gd name="T64" fmla="*/ 102 w 321"/>
                <a:gd name="T65" fmla="*/ 117 h 270"/>
                <a:gd name="T66" fmla="*/ 97 w 321"/>
                <a:gd name="T67" fmla="*/ 115 h 270"/>
                <a:gd name="T68" fmla="*/ 82 w 321"/>
                <a:gd name="T69" fmla="*/ 125 h 270"/>
                <a:gd name="T70" fmla="*/ 68 w 321"/>
                <a:gd name="T71" fmla="*/ 130 h 270"/>
                <a:gd name="T72" fmla="*/ 48 w 321"/>
                <a:gd name="T73" fmla="*/ 130 h 270"/>
                <a:gd name="T74" fmla="*/ 20 w 321"/>
                <a:gd name="T75" fmla="*/ 132 h 270"/>
                <a:gd name="T76" fmla="*/ 17 w 321"/>
                <a:gd name="T77" fmla="*/ 128 h 270"/>
                <a:gd name="T78" fmla="*/ 40 w 321"/>
                <a:gd name="T79" fmla="*/ 109 h 270"/>
                <a:gd name="T80" fmla="*/ 74 w 321"/>
                <a:gd name="T81" fmla="*/ 88 h 270"/>
                <a:gd name="T82" fmla="*/ 119 w 321"/>
                <a:gd name="T83" fmla="*/ 76 h 270"/>
                <a:gd name="T84" fmla="*/ 136 w 321"/>
                <a:gd name="T85" fmla="*/ 66 h 270"/>
                <a:gd name="T86" fmla="*/ 131 w 321"/>
                <a:gd name="T87" fmla="*/ 39 h 270"/>
                <a:gd name="T88" fmla="*/ 131 w 321"/>
                <a:gd name="T89" fmla="*/ 20 h 270"/>
                <a:gd name="T90" fmla="*/ 131 w 321"/>
                <a:gd name="T91" fmla="*/ 6 h 270"/>
                <a:gd name="T92" fmla="*/ 134 w 321"/>
                <a:gd name="T93" fmla="*/ 0 h 27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321"/>
                <a:gd name="T142" fmla="*/ 0 h 270"/>
                <a:gd name="T143" fmla="*/ 321 w 321"/>
                <a:gd name="T144" fmla="*/ 270 h 27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321" h="270">
                  <a:moveTo>
                    <a:pt x="134" y="0"/>
                  </a:moveTo>
                  <a:lnTo>
                    <a:pt x="134" y="6"/>
                  </a:lnTo>
                  <a:lnTo>
                    <a:pt x="136" y="12"/>
                  </a:lnTo>
                  <a:lnTo>
                    <a:pt x="136" y="20"/>
                  </a:lnTo>
                  <a:lnTo>
                    <a:pt x="136" y="26"/>
                  </a:lnTo>
                  <a:lnTo>
                    <a:pt x="136" y="37"/>
                  </a:lnTo>
                  <a:lnTo>
                    <a:pt x="136" y="49"/>
                  </a:lnTo>
                  <a:lnTo>
                    <a:pt x="139" y="61"/>
                  </a:lnTo>
                  <a:lnTo>
                    <a:pt x="145" y="72"/>
                  </a:lnTo>
                  <a:lnTo>
                    <a:pt x="159" y="70"/>
                  </a:lnTo>
                  <a:lnTo>
                    <a:pt x="179" y="68"/>
                  </a:lnTo>
                  <a:lnTo>
                    <a:pt x="202" y="68"/>
                  </a:lnTo>
                  <a:lnTo>
                    <a:pt x="224" y="70"/>
                  </a:lnTo>
                  <a:lnTo>
                    <a:pt x="233" y="72"/>
                  </a:lnTo>
                  <a:lnTo>
                    <a:pt x="247" y="76"/>
                  </a:lnTo>
                  <a:lnTo>
                    <a:pt x="261" y="82"/>
                  </a:lnTo>
                  <a:lnTo>
                    <a:pt x="275" y="86"/>
                  </a:lnTo>
                  <a:lnTo>
                    <a:pt x="290" y="92"/>
                  </a:lnTo>
                  <a:lnTo>
                    <a:pt x="304" y="97"/>
                  </a:lnTo>
                  <a:lnTo>
                    <a:pt x="315" y="99"/>
                  </a:lnTo>
                  <a:lnTo>
                    <a:pt x="321" y="99"/>
                  </a:lnTo>
                  <a:lnTo>
                    <a:pt x="298" y="101"/>
                  </a:lnTo>
                  <a:lnTo>
                    <a:pt x="275" y="103"/>
                  </a:lnTo>
                  <a:lnTo>
                    <a:pt x="256" y="105"/>
                  </a:lnTo>
                  <a:lnTo>
                    <a:pt x="244" y="103"/>
                  </a:lnTo>
                  <a:lnTo>
                    <a:pt x="239" y="101"/>
                  </a:lnTo>
                  <a:lnTo>
                    <a:pt x="233" y="101"/>
                  </a:lnTo>
                  <a:lnTo>
                    <a:pt x="227" y="101"/>
                  </a:lnTo>
                  <a:lnTo>
                    <a:pt x="221" y="101"/>
                  </a:lnTo>
                  <a:lnTo>
                    <a:pt x="241" y="113"/>
                  </a:lnTo>
                  <a:lnTo>
                    <a:pt x="261" y="128"/>
                  </a:lnTo>
                  <a:lnTo>
                    <a:pt x="281" y="144"/>
                  </a:lnTo>
                  <a:lnTo>
                    <a:pt x="292" y="167"/>
                  </a:lnTo>
                  <a:lnTo>
                    <a:pt x="301" y="175"/>
                  </a:lnTo>
                  <a:lnTo>
                    <a:pt x="309" y="183"/>
                  </a:lnTo>
                  <a:lnTo>
                    <a:pt x="315" y="194"/>
                  </a:lnTo>
                  <a:lnTo>
                    <a:pt x="315" y="202"/>
                  </a:lnTo>
                  <a:lnTo>
                    <a:pt x="309" y="194"/>
                  </a:lnTo>
                  <a:lnTo>
                    <a:pt x="301" y="185"/>
                  </a:lnTo>
                  <a:lnTo>
                    <a:pt x="292" y="181"/>
                  </a:lnTo>
                  <a:lnTo>
                    <a:pt x="281" y="177"/>
                  </a:lnTo>
                  <a:lnTo>
                    <a:pt x="264" y="171"/>
                  </a:lnTo>
                  <a:lnTo>
                    <a:pt x="241" y="163"/>
                  </a:lnTo>
                  <a:lnTo>
                    <a:pt x="216" y="150"/>
                  </a:lnTo>
                  <a:lnTo>
                    <a:pt x="202" y="138"/>
                  </a:lnTo>
                  <a:lnTo>
                    <a:pt x="216" y="177"/>
                  </a:lnTo>
                  <a:lnTo>
                    <a:pt x="216" y="212"/>
                  </a:lnTo>
                  <a:lnTo>
                    <a:pt x="213" y="243"/>
                  </a:lnTo>
                  <a:lnTo>
                    <a:pt x="219" y="270"/>
                  </a:lnTo>
                  <a:lnTo>
                    <a:pt x="199" y="245"/>
                  </a:lnTo>
                  <a:lnTo>
                    <a:pt x="173" y="218"/>
                  </a:lnTo>
                  <a:lnTo>
                    <a:pt x="153" y="185"/>
                  </a:lnTo>
                  <a:lnTo>
                    <a:pt x="148" y="144"/>
                  </a:lnTo>
                  <a:lnTo>
                    <a:pt x="142" y="146"/>
                  </a:lnTo>
                  <a:lnTo>
                    <a:pt x="139" y="150"/>
                  </a:lnTo>
                  <a:lnTo>
                    <a:pt x="136" y="156"/>
                  </a:lnTo>
                  <a:lnTo>
                    <a:pt x="136" y="165"/>
                  </a:lnTo>
                  <a:lnTo>
                    <a:pt x="125" y="187"/>
                  </a:lnTo>
                  <a:lnTo>
                    <a:pt x="102" y="210"/>
                  </a:lnTo>
                  <a:lnTo>
                    <a:pt x="77" y="231"/>
                  </a:lnTo>
                  <a:lnTo>
                    <a:pt x="57" y="253"/>
                  </a:lnTo>
                  <a:lnTo>
                    <a:pt x="74" y="210"/>
                  </a:lnTo>
                  <a:lnTo>
                    <a:pt x="77" y="171"/>
                  </a:lnTo>
                  <a:lnTo>
                    <a:pt x="82" y="140"/>
                  </a:lnTo>
                  <a:lnTo>
                    <a:pt x="102" y="121"/>
                  </a:lnTo>
                  <a:lnTo>
                    <a:pt x="102" y="117"/>
                  </a:lnTo>
                  <a:lnTo>
                    <a:pt x="99" y="115"/>
                  </a:lnTo>
                  <a:lnTo>
                    <a:pt x="97" y="115"/>
                  </a:lnTo>
                  <a:lnTo>
                    <a:pt x="91" y="119"/>
                  </a:lnTo>
                  <a:lnTo>
                    <a:pt x="82" y="125"/>
                  </a:lnTo>
                  <a:lnTo>
                    <a:pt x="77" y="130"/>
                  </a:lnTo>
                  <a:lnTo>
                    <a:pt x="68" y="130"/>
                  </a:lnTo>
                  <a:lnTo>
                    <a:pt x="60" y="130"/>
                  </a:lnTo>
                  <a:lnTo>
                    <a:pt x="48" y="130"/>
                  </a:lnTo>
                  <a:lnTo>
                    <a:pt x="34" y="130"/>
                  </a:lnTo>
                  <a:lnTo>
                    <a:pt x="20" y="132"/>
                  </a:lnTo>
                  <a:lnTo>
                    <a:pt x="0" y="134"/>
                  </a:lnTo>
                  <a:lnTo>
                    <a:pt x="17" y="128"/>
                  </a:lnTo>
                  <a:lnTo>
                    <a:pt x="28" y="119"/>
                  </a:lnTo>
                  <a:lnTo>
                    <a:pt x="40" y="109"/>
                  </a:lnTo>
                  <a:lnTo>
                    <a:pt x="54" y="99"/>
                  </a:lnTo>
                  <a:lnTo>
                    <a:pt x="74" y="88"/>
                  </a:lnTo>
                  <a:lnTo>
                    <a:pt x="97" y="80"/>
                  </a:lnTo>
                  <a:lnTo>
                    <a:pt x="119" y="76"/>
                  </a:lnTo>
                  <a:lnTo>
                    <a:pt x="136" y="76"/>
                  </a:lnTo>
                  <a:lnTo>
                    <a:pt x="136" y="66"/>
                  </a:lnTo>
                  <a:lnTo>
                    <a:pt x="134" y="53"/>
                  </a:lnTo>
                  <a:lnTo>
                    <a:pt x="131" y="39"/>
                  </a:lnTo>
                  <a:lnTo>
                    <a:pt x="131" y="28"/>
                  </a:lnTo>
                  <a:lnTo>
                    <a:pt x="131" y="20"/>
                  </a:lnTo>
                  <a:lnTo>
                    <a:pt x="131" y="12"/>
                  </a:lnTo>
                  <a:lnTo>
                    <a:pt x="131" y="6"/>
                  </a:lnTo>
                  <a:lnTo>
                    <a:pt x="128" y="2"/>
                  </a:lnTo>
                  <a:lnTo>
                    <a:pt x="134" y="0"/>
                  </a:lnTo>
                  <a:close/>
                </a:path>
              </a:pathLst>
            </a:custGeom>
            <a:solidFill>
              <a:srgbClr val="C1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63" name="Freeform 36"/>
            <p:cNvSpPr>
              <a:spLocks/>
            </p:cNvSpPr>
            <p:nvPr/>
          </p:nvSpPr>
          <p:spPr bwMode="auto">
            <a:xfrm>
              <a:off x="3094" y="1481"/>
              <a:ext cx="250" cy="145"/>
            </a:xfrm>
            <a:custGeom>
              <a:avLst/>
              <a:gdLst>
                <a:gd name="T0" fmla="*/ 52 w 250"/>
                <a:gd name="T1" fmla="*/ 4 h 145"/>
                <a:gd name="T2" fmla="*/ 71 w 250"/>
                <a:gd name="T3" fmla="*/ 23 h 145"/>
                <a:gd name="T4" fmla="*/ 63 w 250"/>
                <a:gd name="T5" fmla="*/ 25 h 145"/>
                <a:gd name="T6" fmla="*/ 15 w 250"/>
                <a:gd name="T7" fmla="*/ 15 h 145"/>
                <a:gd name="T8" fmla="*/ 6 w 250"/>
                <a:gd name="T9" fmla="*/ 23 h 145"/>
                <a:gd name="T10" fmla="*/ 20 w 250"/>
                <a:gd name="T11" fmla="*/ 31 h 145"/>
                <a:gd name="T12" fmla="*/ 15 w 250"/>
                <a:gd name="T13" fmla="*/ 37 h 145"/>
                <a:gd name="T14" fmla="*/ 0 w 250"/>
                <a:gd name="T15" fmla="*/ 52 h 145"/>
                <a:gd name="T16" fmla="*/ 12 w 250"/>
                <a:gd name="T17" fmla="*/ 68 h 145"/>
                <a:gd name="T18" fmla="*/ 43 w 250"/>
                <a:gd name="T19" fmla="*/ 74 h 145"/>
                <a:gd name="T20" fmla="*/ 57 w 250"/>
                <a:gd name="T21" fmla="*/ 87 h 145"/>
                <a:gd name="T22" fmla="*/ 86 w 250"/>
                <a:gd name="T23" fmla="*/ 116 h 145"/>
                <a:gd name="T24" fmla="*/ 108 w 250"/>
                <a:gd name="T25" fmla="*/ 122 h 145"/>
                <a:gd name="T26" fmla="*/ 128 w 250"/>
                <a:gd name="T27" fmla="*/ 112 h 145"/>
                <a:gd name="T28" fmla="*/ 142 w 250"/>
                <a:gd name="T29" fmla="*/ 116 h 145"/>
                <a:gd name="T30" fmla="*/ 191 w 250"/>
                <a:gd name="T31" fmla="*/ 138 h 145"/>
                <a:gd name="T32" fmla="*/ 205 w 250"/>
                <a:gd name="T33" fmla="*/ 134 h 145"/>
                <a:gd name="T34" fmla="*/ 199 w 250"/>
                <a:gd name="T35" fmla="*/ 110 h 145"/>
                <a:gd name="T36" fmla="*/ 208 w 250"/>
                <a:gd name="T37" fmla="*/ 105 h 145"/>
                <a:gd name="T38" fmla="*/ 239 w 250"/>
                <a:gd name="T39" fmla="*/ 107 h 145"/>
                <a:gd name="T40" fmla="*/ 236 w 250"/>
                <a:gd name="T41" fmla="*/ 95 h 145"/>
                <a:gd name="T42" fmla="*/ 202 w 250"/>
                <a:gd name="T43" fmla="*/ 70 h 145"/>
                <a:gd name="T44" fmla="*/ 196 w 250"/>
                <a:gd name="T45" fmla="*/ 64 h 145"/>
                <a:gd name="T46" fmla="*/ 205 w 250"/>
                <a:gd name="T47" fmla="*/ 56 h 145"/>
                <a:gd name="T48" fmla="*/ 196 w 250"/>
                <a:gd name="T49" fmla="*/ 48 h 145"/>
                <a:gd name="T50" fmla="*/ 154 w 250"/>
                <a:gd name="T51" fmla="*/ 31 h 145"/>
                <a:gd name="T52" fmla="*/ 137 w 250"/>
                <a:gd name="T53" fmla="*/ 27 h 145"/>
                <a:gd name="T54" fmla="*/ 128 w 250"/>
                <a:gd name="T55" fmla="*/ 19 h 145"/>
                <a:gd name="T56" fmla="*/ 114 w 250"/>
                <a:gd name="T57" fmla="*/ 17 h 145"/>
                <a:gd name="T58" fmla="*/ 88 w 250"/>
                <a:gd name="T59" fmla="*/ 25 h 145"/>
                <a:gd name="T60" fmla="*/ 80 w 250"/>
                <a:gd name="T61" fmla="*/ 25 h 145"/>
                <a:gd name="T62" fmla="*/ 60 w 250"/>
                <a:gd name="T63" fmla="*/ 8 h 145"/>
                <a:gd name="T64" fmla="*/ 52 w 250"/>
                <a:gd name="T65" fmla="*/ 2 h 145"/>
                <a:gd name="T66" fmla="*/ 46 w 250"/>
                <a:gd name="T67" fmla="*/ 0 h 14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50"/>
                <a:gd name="T103" fmla="*/ 0 h 145"/>
                <a:gd name="T104" fmla="*/ 250 w 250"/>
                <a:gd name="T105" fmla="*/ 145 h 14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50" h="145">
                  <a:moveTo>
                    <a:pt x="46" y="0"/>
                  </a:moveTo>
                  <a:lnTo>
                    <a:pt x="52" y="4"/>
                  </a:lnTo>
                  <a:lnTo>
                    <a:pt x="63" y="15"/>
                  </a:lnTo>
                  <a:lnTo>
                    <a:pt x="71" y="23"/>
                  </a:lnTo>
                  <a:lnTo>
                    <a:pt x="80" y="29"/>
                  </a:lnTo>
                  <a:lnTo>
                    <a:pt x="63" y="25"/>
                  </a:lnTo>
                  <a:lnTo>
                    <a:pt x="37" y="19"/>
                  </a:lnTo>
                  <a:lnTo>
                    <a:pt x="15" y="15"/>
                  </a:lnTo>
                  <a:lnTo>
                    <a:pt x="0" y="19"/>
                  </a:lnTo>
                  <a:lnTo>
                    <a:pt x="6" y="23"/>
                  </a:lnTo>
                  <a:lnTo>
                    <a:pt x="15" y="27"/>
                  </a:lnTo>
                  <a:lnTo>
                    <a:pt x="20" y="31"/>
                  </a:lnTo>
                  <a:lnTo>
                    <a:pt x="29" y="35"/>
                  </a:lnTo>
                  <a:lnTo>
                    <a:pt x="15" y="37"/>
                  </a:lnTo>
                  <a:lnTo>
                    <a:pt x="6" y="41"/>
                  </a:lnTo>
                  <a:lnTo>
                    <a:pt x="0" y="52"/>
                  </a:lnTo>
                  <a:lnTo>
                    <a:pt x="0" y="66"/>
                  </a:lnTo>
                  <a:lnTo>
                    <a:pt x="12" y="68"/>
                  </a:lnTo>
                  <a:lnTo>
                    <a:pt x="29" y="70"/>
                  </a:lnTo>
                  <a:lnTo>
                    <a:pt x="43" y="74"/>
                  </a:lnTo>
                  <a:lnTo>
                    <a:pt x="54" y="74"/>
                  </a:lnTo>
                  <a:lnTo>
                    <a:pt x="57" y="87"/>
                  </a:lnTo>
                  <a:lnTo>
                    <a:pt x="71" y="101"/>
                  </a:lnTo>
                  <a:lnTo>
                    <a:pt x="86" y="116"/>
                  </a:lnTo>
                  <a:lnTo>
                    <a:pt x="97" y="126"/>
                  </a:lnTo>
                  <a:lnTo>
                    <a:pt x="108" y="122"/>
                  </a:lnTo>
                  <a:lnTo>
                    <a:pt x="120" y="116"/>
                  </a:lnTo>
                  <a:lnTo>
                    <a:pt x="128" y="112"/>
                  </a:lnTo>
                  <a:lnTo>
                    <a:pt x="125" y="105"/>
                  </a:lnTo>
                  <a:lnTo>
                    <a:pt x="142" y="116"/>
                  </a:lnTo>
                  <a:lnTo>
                    <a:pt x="168" y="128"/>
                  </a:lnTo>
                  <a:lnTo>
                    <a:pt x="191" y="138"/>
                  </a:lnTo>
                  <a:lnTo>
                    <a:pt x="208" y="145"/>
                  </a:lnTo>
                  <a:lnTo>
                    <a:pt x="205" y="134"/>
                  </a:lnTo>
                  <a:lnTo>
                    <a:pt x="205" y="122"/>
                  </a:lnTo>
                  <a:lnTo>
                    <a:pt x="199" y="110"/>
                  </a:lnTo>
                  <a:lnTo>
                    <a:pt x="188" y="99"/>
                  </a:lnTo>
                  <a:lnTo>
                    <a:pt x="208" y="105"/>
                  </a:lnTo>
                  <a:lnTo>
                    <a:pt x="225" y="105"/>
                  </a:lnTo>
                  <a:lnTo>
                    <a:pt x="239" y="107"/>
                  </a:lnTo>
                  <a:lnTo>
                    <a:pt x="250" y="107"/>
                  </a:lnTo>
                  <a:lnTo>
                    <a:pt x="236" y="95"/>
                  </a:lnTo>
                  <a:lnTo>
                    <a:pt x="219" y="83"/>
                  </a:lnTo>
                  <a:lnTo>
                    <a:pt x="202" y="70"/>
                  </a:lnTo>
                  <a:lnTo>
                    <a:pt x="188" y="66"/>
                  </a:lnTo>
                  <a:lnTo>
                    <a:pt x="196" y="64"/>
                  </a:lnTo>
                  <a:lnTo>
                    <a:pt x="202" y="60"/>
                  </a:lnTo>
                  <a:lnTo>
                    <a:pt x="205" y="56"/>
                  </a:lnTo>
                  <a:lnTo>
                    <a:pt x="210" y="54"/>
                  </a:lnTo>
                  <a:lnTo>
                    <a:pt x="196" y="48"/>
                  </a:lnTo>
                  <a:lnTo>
                    <a:pt x="176" y="39"/>
                  </a:lnTo>
                  <a:lnTo>
                    <a:pt x="154" y="31"/>
                  </a:lnTo>
                  <a:lnTo>
                    <a:pt x="137" y="31"/>
                  </a:lnTo>
                  <a:lnTo>
                    <a:pt x="137" y="27"/>
                  </a:lnTo>
                  <a:lnTo>
                    <a:pt x="134" y="23"/>
                  </a:lnTo>
                  <a:lnTo>
                    <a:pt x="128" y="19"/>
                  </a:lnTo>
                  <a:lnTo>
                    <a:pt x="125" y="15"/>
                  </a:lnTo>
                  <a:lnTo>
                    <a:pt x="114" y="17"/>
                  </a:lnTo>
                  <a:lnTo>
                    <a:pt x="100" y="19"/>
                  </a:lnTo>
                  <a:lnTo>
                    <a:pt x="88" y="25"/>
                  </a:lnTo>
                  <a:lnTo>
                    <a:pt x="86" y="31"/>
                  </a:lnTo>
                  <a:lnTo>
                    <a:pt x="80" y="25"/>
                  </a:lnTo>
                  <a:lnTo>
                    <a:pt x="69" y="17"/>
                  </a:lnTo>
                  <a:lnTo>
                    <a:pt x="60" y="8"/>
                  </a:lnTo>
                  <a:lnTo>
                    <a:pt x="54" y="4"/>
                  </a:lnTo>
                  <a:lnTo>
                    <a:pt x="52" y="2"/>
                  </a:lnTo>
                  <a:lnTo>
                    <a:pt x="49" y="2"/>
                  </a:lnTo>
                  <a:lnTo>
                    <a:pt x="46" y="0"/>
                  </a:lnTo>
                  <a:close/>
                </a:path>
              </a:pathLst>
            </a:custGeom>
            <a:solidFill>
              <a:srgbClr val="FFB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64" name="Freeform 37"/>
            <p:cNvSpPr>
              <a:spLocks/>
            </p:cNvSpPr>
            <p:nvPr/>
          </p:nvSpPr>
          <p:spPr bwMode="auto">
            <a:xfrm>
              <a:off x="4181" y="2228"/>
              <a:ext cx="352" cy="304"/>
            </a:xfrm>
            <a:custGeom>
              <a:avLst/>
              <a:gdLst>
                <a:gd name="T0" fmla="*/ 148 w 352"/>
                <a:gd name="T1" fmla="*/ 15 h 304"/>
                <a:gd name="T2" fmla="*/ 157 w 352"/>
                <a:gd name="T3" fmla="*/ 46 h 304"/>
                <a:gd name="T4" fmla="*/ 148 w 352"/>
                <a:gd name="T5" fmla="*/ 50 h 304"/>
                <a:gd name="T6" fmla="*/ 123 w 352"/>
                <a:gd name="T7" fmla="*/ 38 h 304"/>
                <a:gd name="T8" fmla="*/ 97 w 352"/>
                <a:gd name="T9" fmla="*/ 25 h 304"/>
                <a:gd name="T10" fmla="*/ 71 w 352"/>
                <a:gd name="T11" fmla="*/ 11 h 304"/>
                <a:gd name="T12" fmla="*/ 60 w 352"/>
                <a:gd name="T13" fmla="*/ 9 h 304"/>
                <a:gd name="T14" fmla="*/ 32 w 352"/>
                <a:gd name="T15" fmla="*/ 5 h 304"/>
                <a:gd name="T16" fmla="*/ 29 w 352"/>
                <a:gd name="T17" fmla="*/ 13 h 304"/>
                <a:gd name="T18" fmla="*/ 15 w 352"/>
                <a:gd name="T19" fmla="*/ 35 h 304"/>
                <a:gd name="T20" fmla="*/ 15 w 352"/>
                <a:gd name="T21" fmla="*/ 46 h 304"/>
                <a:gd name="T22" fmla="*/ 46 w 352"/>
                <a:gd name="T23" fmla="*/ 60 h 304"/>
                <a:gd name="T24" fmla="*/ 60 w 352"/>
                <a:gd name="T25" fmla="*/ 79 h 304"/>
                <a:gd name="T26" fmla="*/ 52 w 352"/>
                <a:gd name="T27" fmla="*/ 97 h 304"/>
                <a:gd name="T28" fmla="*/ 52 w 352"/>
                <a:gd name="T29" fmla="*/ 120 h 304"/>
                <a:gd name="T30" fmla="*/ 60 w 352"/>
                <a:gd name="T31" fmla="*/ 147 h 304"/>
                <a:gd name="T32" fmla="*/ 83 w 352"/>
                <a:gd name="T33" fmla="*/ 157 h 304"/>
                <a:gd name="T34" fmla="*/ 120 w 352"/>
                <a:gd name="T35" fmla="*/ 151 h 304"/>
                <a:gd name="T36" fmla="*/ 142 w 352"/>
                <a:gd name="T37" fmla="*/ 166 h 304"/>
                <a:gd name="T38" fmla="*/ 159 w 352"/>
                <a:gd name="T39" fmla="*/ 205 h 304"/>
                <a:gd name="T40" fmla="*/ 174 w 352"/>
                <a:gd name="T41" fmla="*/ 223 h 304"/>
                <a:gd name="T42" fmla="*/ 196 w 352"/>
                <a:gd name="T43" fmla="*/ 240 h 304"/>
                <a:gd name="T44" fmla="*/ 219 w 352"/>
                <a:gd name="T45" fmla="*/ 265 h 304"/>
                <a:gd name="T46" fmla="*/ 242 w 352"/>
                <a:gd name="T47" fmla="*/ 291 h 304"/>
                <a:gd name="T48" fmla="*/ 253 w 352"/>
                <a:gd name="T49" fmla="*/ 279 h 304"/>
                <a:gd name="T50" fmla="*/ 267 w 352"/>
                <a:gd name="T51" fmla="*/ 246 h 304"/>
                <a:gd name="T52" fmla="*/ 281 w 352"/>
                <a:gd name="T53" fmla="*/ 232 h 304"/>
                <a:gd name="T54" fmla="*/ 256 w 352"/>
                <a:gd name="T55" fmla="*/ 188 h 304"/>
                <a:gd name="T56" fmla="*/ 262 w 352"/>
                <a:gd name="T57" fmla="*/ 180 h 304"/>
                <a:gd name="T58" fmla="*/ 287 w 352"/>
                <a:gd name="T59" fmla="*/ 203 h 304"/>
                <a:gd name="T60" fmla="*/ 304 w 352"/>
                <a:gd name="T61" fmla="*/ 209 h 304"/>
                <a:gd name="T62" fmla="*/ 335 w 352"/>
                <a:gd name="T63" fmla="*/ 217 h 304"/>
                <a:gd name="T64" fmla="*/ 338 w 352"/>
                <a:gd name="T65" fmla="*/ 205 h 304"/>
                <a:gd name="T66" fmla="*/ 324 w 352"/>
                <a:gd name="T67" fmla="*/ 176 h 304"/>
                <a:gd name="T68" fmla="*/ 313 w 352"/>
                <a:gd name="T69" fmla="*/ 159 h 304"/>
                <a:gd name="T70" fmla="*/ 293 w 352"/>
                <a:gd name="T71" fmla="*/ 135 h 304"/>
                <a:gd name="T72" fmla="*/ 293 w 352"/>
                <a:gd name="T73" fmla="*/ 122 h 304"/>
                <a:gd name="T74" fmla="*/ 315 w 352"/>
                <a:gd name="T75" fmla="*/ 112 h 304"/>
                <a:gd name="T76" fmla="*/ 307 w 352"/>
                <a:gd name="T77" fmla="*/ 99 h 304"/>
                <a:gd name="T78" fmla="*/ 270 w 352"/>
                <a:gd name="T79" fmla="*/ 79 h 304"/>
                <a:gd name="T80" fmla="*/ 259 w 352"/>
                <a:gd name="T81" fmla="*/ 64 h 304"/>
                <a:gd name="T82" fmla="*/ 262 w 352"/>
                <a:gd name="T83" fmla="*/ 58 h 304"/>
                <a:gd name="T84" fmla="*/ 256 w 352"/>
                <a:gd name="T85" fmla="*/ 54 h 304"/>
                <a:gd name="T86" fmla="*/ 230 w 352"/>
                <a:gd name="T87" fmla="*/ 52 h 304"/>
                <a:gd name="T88" fmla="*/ 205 w 352"/>
                <a:gd name="T89" fmla="*/ 54 h 304"/>
                <a:gd name="T90" fmla="*/ 182 w 352"/>
                <a:gd name="T91" fmla="*/ 56 h 304"/>
                <a:gd name="T92" fmla="*/ 168 w 352"/>
                <a:gd name="T93" fmla="*/ 50 h 304"/>
                <a:gd name="T94" fmla="*/ 154 w 352"/>
                <a:gd name="T95" fmla="*/ 19 h 304"/>
                <a:gd name="T96" fmla="*/ 142 w 352"/>
                <a:gd name="T97" fmla="*/ 2 h 30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52"/>
                <a:gd name="T148" fmla="*/ 0 h 304"/>
                <a:gd name="T149" fmla="*/ 352 w 352"/>
                <a:gd name="T150" fmla="*/ 304 h 30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52" h="304">
                  <a:moveTo>
                    <a:pt x="142" y="2"/>
                  </a:moveTo>
                  <a:lnTo>
                    <a:pt x="148" y="15"/>
                  </a:lnTo>
                  <a:lnTo>
                    <a:pt x="154" y="31"/>
                  </a:lnTo>
                  <a:lnTo>
                    <a:pt x="157" y="46"/>
                  </a:lnTo>
                  <a:lnTo>
                    <a:pt x="154" y="52"/>
                  </a:lnTo>
                  <a:lnTo>
                    <a:pt x="148" y="50"/>
                  </a:lnTo>
                  <a:lnTo>
                    <a:pt x="137" y="44"/>
                  </a:lnTo>
                  <a:lnTo>
                    <a:pt x="123" y="38"/>
                  </a:lnTo>
                  <a:lnTo>
                    <a:pt x="111" y="31"/>
                  </a:lnTo>
                  <a:lnTo>
                    <a:pt x="97" y="25"/>
                  </a:lnTo>
                  <a:lnTo>
                    <a:pt x="83" y="17"/>
                  </a:lnTo>
                  <a:lnTo>
                    <a:pt x="71" y="11"/>
                  </a:lnTo>
                  <a:lnTo>
                    <a:pt x="66" y="7"/>
                  </a:lnTo>
                  <a:lnTo>
                    <a:pt x="60" y="9"/>
                  </a:lnTo>
                  <a:lnTo>
                    <a:pt x="46" y="9"/>
                  </a:lnTo>
                  <a:lnTo>
                    <a:pt x="32" y="5"/>
                  </a:lnTo>
                  <a:lnTo>
                    <a:pt x="20" y="0"/>
                  </a:lnTo>
                  <a:lnTo>
                    <a:pt x="29" y="13"/>
                  </a:lnTo>
                  <a:lnTo>
                    <a:pt x="26" y="25"/>
                  </a:lnTo>
                  <a:lnTo>
                    <a:pt x="15" y="35"/>
                  </a:lnTo>
                  <a:lnTo>
                    <a:pt x="0" y="40"/>
                  </a:lnTo>
                  <a:lnTo>
                    <a:pt x="15" y="46"/>
                  </a:lnTo>
                  <a:lnTo>
                    <a:pt x="32" y="52"/>
                  </a:lnTo>
                  <a:lnTo>
                    <a:pt x="46" y="60"/>
                  </a:lnTo>
                  <a:lnTo>
                    <a:pt x="57" y="68"/>
                  </a:lnTo>
                  <a:lnTo>
                    <a:pt x="60" y="79"/>
                  </a:lnTo>
                  <a:lnTo>
                    <a:pt x="57" y="87"/>
                  </a:lnTo>
                  <a:lnTo>
                    <a:pt x="52" y="97"/>
                  </a:lnTo>
                  <a:lnTo>
                    <a:pt x="49" y="108"/>
                  </a:lnTo>
                  <a:lnTo>
                    <a:pt x="52" y="120"/>
                  </a:lnTo>
                  <a:lnTo>
                    <a:pt x="57" y="132"/>
                  </a:lnTo>
                  <a:lnTo>
                    <a:pt x="60" y="147"/>
                  </a:lnTo>
                  <a:lnTo>
                    <a:pt x="63" y="159"/>
                  </a:lnTo>
                  <a:lnTo>
                    <a:pt x="83" y="157"/>
                  </a:lnTo>
                  <a:lnTo>
                    <a:pt x="103" y="153"/>
                  </a:lnTo>
                  <a:lnTo>
                    <a:pt x="120" y="151"/>
                  </a:lnTo>
                  <a:lnTo>
                    <a:pt x="134" y="153"/>
                  </a:lnTo>
                  <a:lnTo>
                    <a:pt x="142" y="166"/>
                  </a:lnTo>
                  <a:lnTo>
                    <a:pt x="154" y="184"/>
                  </a:lnTo>
                  <a:lnTo>
                    <a:pt x="159" y="205"/>
                  </a:lnTo>
                  <a:lnTo>
                    <a:pt x="165" y="221"/>
                  </a:lnTo>
                  <a:lnTo>
                    <a:pt x="174" y="223"/>
                  </a:lnTo>
                  <a:lnTo>
                    <a:pt x="185" y="230"/>
                  </a:lnTo>
                  <a:lnTo>
                    <a:pt x="196" y="240"/>
                  </a:lnTo>
                  <a:lnTo>
                    <a:pt x="208" y="250"/>
                  </a:lnTo>
                  <a:lnTo>
                    <a:pt x="219" y="265"/>
                  </a:lnTo>
                  <a:lnTo>
                    <a:pt x="230" y="277"/>
                  </a:lnTo>
                  <a:lnTo>
                    <a:pt x="242" y="291"/>
                  </a:lnTo>
                  <a:lnTo>
                    <a:pt x="250" y="304"/>
                  </a:lnTo>
                  <a:lnTo>
                    <a:pt x="253" y="279"/>
                  </a:lnTo>
                  <a:lnTo>
                    <a:pt x="256" y="258"/>
                  </a:lnTo>
                  <a:lnTo>
                    <a:pt x="267" y="246"/>
                  </a:lnTo>
                  <a:lnTo>
                    <a:pt x="287" y="250"/>
                  </a:lnTo>
                  <a:lnTo>
                    <a:pt x="281" y="232"/>
                  </a:lnTo>
                  <a:lnTo>
                    <a:pt x="267" y="207"/>
                  </a:lnTo>
                  <a:lnTo>
                    <a:pt x="256" y="188"/>
                  </a:lnTo>
                  <a:lnTo>
                    <a:pt x="253" y="178"/>
                  </a:lnTo>
                  <a:lnTo>
                    <a:pt x="262" y="180"/>
                  </a:lnTo>
                  <a:lnTo>
                    <a:pt x="276" y="190"/>
                  </a:lnTo>
                  <a:lnTo>
                    <a:pt x="287" y="203"/>
                  </a:lnTo>
                  <a:lnTo>
                    <a:pt x="296" y="213"/>
                  </a:lnTo>
                  <a:lnTo>
                    <a:pt x="304" y="209"/>
                  </a:lnTo>
                  <a:lnTo>
                    <a:pt x="321" y="211"/>
                  </a:lnTo>
                  <a:lnTo>
                    <a:pt x="335" y="217"/>
                  </a:lnTo>
                  <a:lnTo>
                    <a:pt x="352" y="227"/>
                  </a:lnTo>
                  <a:lnTo>
                    <a:pt x="338" y="205"/>
                  </a:lnTo>
                  <a:lnTo>
                    <a:pt x="327" y="186"/>
                  </a:lnTo>
                  <a:lnTo>
                    <a:pt x="324" y="176"/>
                  </a:lnTo>
                  <a:lnTo>
                    <a:pt x="327" y="174"/>
                  </a:lnTo>
                  <a:lnTo>
                    <a:pt x="313" y="159"/>
                  </a:lnTo>
                  <a:lnTo>
                    <a:pt x="301" y="147"/>
                  </a:lnTo>
                  <a:lnTo>
                    <a:pt x="293" y="135"/>
                  </a:lnTo>
                  <a:lnTo>
                    <a:pt x="290" y="128"/>
                  </a:lnTo>
                  <a:lnTo>
                    <a:pt x="293" y="122"/>
                  </a:lnTo>
                  <a:lnTo>
                    <a:pt x="304" y="116"/>
                  </a:lnTo>
                  <a:lnTo>
                    <a:pt x="315" y="112"/>
                  </a:lnTo>
                  <a:lnTo>
                    <a:pt x="327" y="112"/>
                  </a:lnTo>
                  <a:lnTo>
                    <a:pt x="307" y="99"/>
                  </a:lnTo>
                  <a:lnTo>
                    <a:pt x="287" y="89"/>
                  </a:lnTo>
                  <a:lnTo>
                    <a:pt x="270" y="79"/>
                  </a:lnTo>
                  <a:lnTo>
                    <a:pt x="262" y="71"/>
                  </a:lnTo>
                  <a:lnTo>
                    <a:pt x="259" y="64"/>
                  </a:lnTo>
                  <a:lnTo>
                    <a:pt x="259" y="60"/>
                  </a:lnTo>
                  <a:lnTo>
                    <a:pt x="262" y="58"/>
                  </a:lnTo>
                  <a:lnTo>
                    <a:pt x="264" y="56"/>
                  </a:lnTo>
                  <a:lnTo>
                    <a:pt x="256" y="54"/>
                  </a:lnTo>
                  <a:lnTo>
                    <a:pt x="242" y="52"/>
                  </a:lnTo>
                  <a:lnTo>
                    <a:pt x="230" y="52"/>
                  </a:lnTo>
                  <a:lnTo>
                    <a:pt x="216" y="52"/>
                  </a:lnTo>
                  <a:lnTo>
                    <a:pt x="205" y="54"/>
                  </a:lnTo>
                  <a:lnTo>
                    <a:pt x="191" y="54"/>
                  </a:lnTo>
                  <a:lnTo>
                    <a:pt x="182" y="56"/>
                  </a:lnTo>
                  <a:lnTo>
                    <a:pt x="174" y="58"/>
                  </a:lnTo>
                  <a:lnTo>
                    <a:pt x="168" y="50"/>
                  </a:lnTo>
                  <a:lnTo>
                    <a:pt x="162" y="33"/>
                  </a:lnTo>
                  <a:lnTo>
                    <a:pt x="154" y="19"/>
                  </a:lnTo>
                  <a:lnTo>
                    <a:pt x="151" y="9"/>
                  </a:lnTo>
                  <a:lnTo>
                    <a:pt x="142" y="2"/>
                  </a:lnTo>
                  <a:close/>
                </a:path>
              </a:pathLst>
            </a:custGeom>
            <a:solidFill>
              <a:srgbClr val="B2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65" name="Freeform 38"/>
            <p:cNvSpPr>
              <a:spLocks/>
            </p:cNvSpPr>
            <p:nvPr/>
          </p:nvSpPr>
          <p:spPr bwMode="auto">
            <a:xfrm>
              <a:off x="2161" y="1349"/>
              <a:ext cx="247" cy="209"/>
            </a:xfrm>
            <a:custGeom>
              <a:avLst/>
              <a:gdLst>
                <a:gd name="T0" fmla="*/ 8 w 247"/>
                <a:gd name="T1" fmla="*/ 41 h 209"/>
                <a:gd name="T2" fmla="*/ 22 w 247"/>
                <a:gd name="T3" fmla="*/ 43 h 209"/>
                <a:gd name="T4" fmla="*/ 28 w 247"/>
                <a:gd name="T5" fmla="*/ 56 h 209"/>
                <a:gd name="T6" fmla="*/ 22 w 247"/>
                <a:gd name="T7" fmla="*/ 87 h 209"/>
                <a:gd name="T8" fmla="*/ 31 w 247"/>
                <a:gd name="T9" fmla="*/ 97 h 209"/>
                <a:gd name="T10" fmla="*/ 39 w 247"/>
                <a:gd name="T11" fmla="*/ 95 h 209"/>
                <a:gd name="T12" fmla="*/ 48 w 247"/>
                <a:gd name="T13" fmla="*/ 109 h 209"/>
                <a:gd name="T14" fmla="*/ 65 w 247"/>
                <a:gd name="T15" fmla="*/ 153 h 209"/>
                <a:gd name="T16" fmla="*/ 79 w 247"/>
                <a:gd name="T17" fmla="*/ 157 h 209"/>
                <a:gd name="T18" fmla="*/ 88 w 247"/>
                <a:gd name="T19" fmla="*/ 145 h 209"/>
                <a:gd name="T20" fmla="*/ 105 w 247"/>
                <a:gd name="T21" fmla="*/ 157 h 209"/>
                <a:gd name="T22" fmla="*/ 142 w 247"/>
                <a:gd name="T23" fmla="*/ 200 h 209"/>
                <a:gd name="T24" fmla="*/ 156 w 247"/>
                <a:gd name="T25" fmla="*/ 202 h 209"/>
                <a:gd name="T26" fmla="*/ 159 w 247"/>
                <a:gd name="T27" fmla="*/ 190 h 209"/>
                <a:gd name="T28" fmla="*/ 167 w 247"/>
                <a:gd name="T29" fmla="*/ 188 h 209"/>
                <a:gd name="T30" fmla="*/ 187 w 247"/>
                <a:gd name="T31" fmla="*/ 200 h 209"/>
                <a:gd name="T32" fmla="*/ 198 w 247"/>
                <a:gd name="T33" fmla="*/ 196 h 209"/>
                <a:gd name="T34" fmla="*/ 198 w 247"/>
                <a:gd name="T35" fmla="*/ 186 h 209"/>
                <a:gd name="T36" fmla="*/ 204 w 247"/>
                <a:gd name="T37" fmla="*/ 182 h 209"/>
                <a:gd name="T38" fmla="*/ 215 w 247"/>
                <a:gd name="T39" fmla="*/ 194 h 209"/>
                <a:gd name="T40" fmla="*/ 224 w 247"/>
                <a:gd name="T41" fmla="*/ 190 h 209"/>
                <a:gd name="T42" fmla="*/ 224 w 247"/>
                <a:gd name="T43" fmla="*/ 180 h 209"/>
                <a:gd name="T44" fmla="*/ 230 w 247"/>
                <a:gd name="T45" fmla="*/ 173 h 209"/>
                <a:gd name="T46" fmla="*/ 244 w 247"/>
                <a:gd name="T47" fmla="*/ 173 h 209"/>
                <a:gd name="T48" fmla="*/ 247 w 247"/>
                <a:gd name="T49" fmla="*/ 163 h 209"/>
                <a:gd name="T50" fmla="*/ 235 w 247"/>
                <a:gd name="T51" fmla="*/ 151 h 209"/>
                <a:gd name="T52" fmla="*/ 235 w 247"/>
                <a:gd name="T53" fmla="*/ 140 h 209"/>
                <a:gd name="T54" fmla="*/ 244 w 247"/>
                <a:gd name="T55" fmla="*/ 132 h 209"/>
                <a:gd name="T56" fmla="*/ 238 w 247"/>
                <a:gd name="T57" fmla="*/ 120 h 209"/>
                <a:gd name="T58" fmla="*/ 218 w 247"/>
                <a:gd name="T59" fmla="*/ 116 h 209"/>
                <a:gd name="T60" fmla="*/ 215 w 247"/>
                <a:gd name="T61" fmla="*/ 105 h 209"/>
                <a:gd name="T62" fmla="*/ 227 w 247"/>
                <a:gd name="T63" fmla="*/ 91 h 209"/>
                <a:gd name="T64" fmla="*/ 215 w 247"/>
                <a:gd name="T65" fmla="*/ 76 h 209"/>
                <a:gd name="T66" fmla="*/ 170 w 247"/>
                <a:gd name="T67" fmla="*/ 68 h 209"/>
                <a:gd name="T68" fmla="*/ 161 w 247"/>
                <a:gd name="T69" fmla="*/ 50 h 209"/>
                <a:gd name="T70" fmla="*/ 178 w 247"/>
                <a:gd name="T71" fmla="*/ 33 h 209"/>
                <a:gd name="T72" fmla="*/ 167 w 247"/>
                <a:gd name="T73" fmla="*/ 23 h 209"/>
                <a:gd name="T74" fmla="*/ 125 w 247"/>
                <a:gd name="T75" fmla="*/ 35 h 209"/>
                <a:gd name="T76" fmla="*/ 116 w 247"/>
                <a:gd name="T77" fmla="*/ 31 h 209"/>
                <a:gd name="T78" fmla="*/ 127 w 247"/>
                <a:gd name="T79" fmla="*/ 12 h 209"/>
                <a:gd name="T80" fmla="*/ 113 w 247"/>
                <a:gd name="T81" fmla="*/ 0 h 209"/>
                <a:gd name="T82" fmla="*/ 82 w 247"/>
                <a:gd name="T83" fmla="*/ 27 h 209"/>
                <a:gd name="T84" fmla="*/ 71 w 247"/>
                <a:gd name="T85" fmla="*/ 27 h 209"/>
                <a:gd name="T86" fmla="*/ 68 w 247"/>
                <a:gd name="T87" fmla="*/ 14 h 209"/>
                <a:gd name="T88" fmla="*/ 59 w 247"/>
                <a:gd name="T89" fmla="*/ 12 h 209"/>
                <a:gd name="T90" fmla="*/ 39 w 247"/>
                <a:gd name="T91" fmla="*/ 33 h 209"/>
                <a:gd name="T92" fmla="*/ 20 w 247"/>
                <a:gd name="T93" fmla="*/ 37 h 209"/>
                <a:gd name="T94" fmla="*/ 11 w 247"/>
                <a:gd name="T95" fmla="*/ 37 h 209"/>
                <a:gd name="T96" fmla="*/ 5 w 247"/>
                <a:gd name="T97" fmla="*/ 37 h 209"/>
                <a:gd name="T98" fmla="*/ 0 w 247"/>
                <a:gd name="T99" fmla="*/ 39 h 20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247"/>
                <a:gd name="T151" fmla="*/ 0 h 209"/>
                <a:gd name="T152" fmla="*/ 247 w 247"/>
                <a:gd name="T153" fmla="*/ 209 h 209"/>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247" h="209">
                  <a:moveTo>
                    <a:pt x="0" y="39"/>
                  </a:moveTo>
                  <a:lnTo>
                    <a:pt x="8" y="41"/>
                  </a:lnTo>
                  <a:lnTo>
                    <a:pt x="17" y="41"/>
                  </a:lnTo>
                  <a:lnTo>
                    <a:pt x="22" y="43"/>
                  </a:lnTo>
                  <a:lnTo>
                    <a:pt x="28" y="48"/>
                  </a:lnTo>
                  <a:lnTo>
                    <a:pt x="28" y="56"/>
                  </a:lnTo>
                  <a:lnTo>
                    <a:pt x="25" y="70"/>
                  </a:lnTo>
                  <a:lnTo>
                    <a:pt x="22" y="87"/>
                  </a:lnTo>
                  <a:lnTo>
                    <a:pt x="25" y="95"/>
                  </a:lnTo>
                  <a:lnTo>
                    <a:pt x="31" y="97"/>
                  </a:lnTo>
                  <a:lnTo>
                    <a:pt x="34" y="97"/>
                  </a:lnTo>
                  <a:lnTo>
                    <a:pt x="39" y="95"/>
                  </a:lnTo>
                  <a:lnTo>
                    <a:pt x="42" y="97"/>
                  </a:lnTo>
                  <a:lnTo>
                    <a:pt x="48" y="109"/>
                  </a:lnTo>
                  <a:lnTo>
                    <a:pt x="56" y="132"/>
                  </a:lnTo>
                  <a:lnTo>
                    <a:pt x="65" y="153"/>
                  </a:lnTo>
                  <a:lnTo>
                    <a:pt x="73" y="161"/>
                  </a:lnTo>
                  <a:lnTo>
                    <a:pt x="79" y="157"/>
                  </a:lnTo>
                  <a:lnTo>
                    <a:pt x="85" y="149"/>
                  </a:lnTo>
                  <a:lnTo>
                    <a:pt x="88" y="145"/>
                  </a:lnTo>
                  <a:lnTo>
                    <a:pt x="93" y="145"/>
                  </a:lnTo>
                  <a:lnTo>
                    <a:pt x="105" y="157"/>
                  </a:lnTo>
                  <a:lnTo>
                    <a:pt x="122" y="180"/>
                  </a:lnTo>
                  <a:lnTo>
                    <a:pt x="142" y="200"/>
                  </a:lnTo>
                  <a:lnTo>
                    <a:pt x="153" y="209"/>
                  </a:lnTo>
                  <a:lnTo>
                    <a:pt x="156" y="202"/>
                  </a:lnTo>
                  <a:lnTo>
                    <a:pt x="159" y="196"/>
                  </a:lnTo>
                  <a:lnTo>
                    <a:pt x="159" y="190"/>
                  </a:lnTo>
                  <a:lnTo>
                    <a:pt x="161" y="186"/>
                  </a:lnTo>
                  <a:lnTo>
                    <a:pt x="167" y="188"/>
                  </a:lnTo>
                  <a:lnTo>
                    <a:pt x="178" y="194"/>
                  </a:lnTo>
                  <a:lnTo>
                    <a:pt x="187" y="200"/>
                  </a:lnTo>
                  <a:lnTo>
                    <a:pt x="195" y="202"/>
                  </a:lnTo>
                  <a:lnTo>
                    <a:pt x="198" y="196"/>
                  </a:lnTo>
                  <a:lnTo>
                    <a:pt x="198" y="192"/>
                  </a:lnTo>
                  <a:lnTo>
                    <a:pt x="198" y="186"/>
                  </a:lnTo>
                  <a:lnTo>
                    <a:pt x="201" y="182"/>
                  </a:lnTo>
                  <a:lnTo>
                    <a:pt x="204" y="182"/>
                  </a:lnTo>
                  <a:lnTo>
                    <a:pt x="210" y="188"/>
                  </a:lnTo>
                  <a:lnTo>
                    <a:pt x="215" y="194"/>
                  </a:lnTo>
                  <a:lnTo>
                    <a:pt x="221" y="194"/>
                  </a:lnTo>
                  <a:lnTo>
                    <a:pt x="224" y="190"/>
                  </a:lnTo>
                  <a:lnTo>
                    <a:pt x="224" y="186"/>
                  </a:lnTo>
                  <a:lnTo>
                    <a:pt x="224" y="180"/>
                  </a:lnTo>
                  <a:lnTo>
                    <a:pt x="227" y="176"/>
                  </a:lnTo>
                  <a:lnTo>
                    <a:pt x="230" y="173"/>
                  </a:lnTo>
                  <a:lnTo>
                    <a:pt x="238" y="173"/>
                  </a:lnTo>
                  <a:lnTo>
                    <a:pt x="244" y="173"/>
                  </a:lnTo>
                  <a:lnTo>
                    <a:pt x="247" y="169"/>
                  </a:lnTo>
                  <a:lnTo>
                    <a:pt x="247" y="163"/>
                  </a:lnTo>
                  <a:lnTo>
                    <a:pt x="244" y="157"/>
                  </a:lnTo>
                  <a:lnTo>
                    <a:pt x="235" y="151"/>
                  </a:lnTo>
                  <a:lnTo>
                    <a:pt x="232" y="145"/>
                  </a:lnTo>
                  <a:lnTo>
                    <a:pt x="235" y="140"/>
                  </a:lnTo>
                  <a:lnTo>
                    <a:pt x="238" y="136"/>
                  </a:lnTo>
                  <a:lnTo>
                    <a:pt x="244" y="132"/>
                  </a:lnTo>
                  <a:lnTo>
                    <a:pt x="244" y="126"/>
                  </a:lnTo>
                  <a:lnTo>
                    <a:pt x="238" y="120"/>
                  </a:lnTo>
                  <a:lnTo>
                    <a:pt x="227" y="118"/>
                  </a:lnTo>
                  <a:lnTo>
                    <a:pt x="218" y="116"/>
                  </a:lnTo>
                  <a:lnTo>
                    <a:pt x="213" y="112"/>
                  </a:lnTo>
                  <a:lnTo>
                    <a:pt x="215" y="105"/>
                  </a:lnTo>
                  <a:lnTo>
                    <a:pt x="221" y="97"/>
                  </a:lnTo>
                  <a:lnTo>
                    <a:pt x="227" y="91"/>
                  </a:lnTo>
                  <a:lnTo>
                    <a:pt x="227" y="83"/>
                  </a:lnTo>
                  <a:lnTo>
                    <a:pt x="215" y="76"/>
                  </a:lnTo>
                  <a:lnTo>
                    <a:pt x="193" y="72"/>
                  </a:lnTo>
                  <a:lnTo>
                    <a:pt x="170" y="68"/>
                  </a:lnTo>
                  <a:lnTo>
                    <a:pt x="159" y="60"/>
                  </a:lnTo>
                  <a:lnTo>
                    <a:pt x="161" y="50"/>
                  </a:lnTo>
                  <a:lnTo>
                    <a:pt x="170" y="41"/>
                  </a:lnTo>
                  <a:lnTo>
                    <a:pt x="178" y="33"/>
                  </a:lnTo>
                  <a:lnTo>
                    <a:pt x="181" y="25"/>
                  </a:lnTo>
                  <a:lnTo>
                    <a:pt x="167" y="23"/>
                  </a:lnTo>
                  <a:lnTo>
                    <a:pt x="144" y="29"/>
                  </a:lnTo>
                  <a:lnTo>
                    <a:pt x="125" y="35"/>
                  </a:lnTo>
                  <a:lnTo>
                    <a:pt x="113" y="37"/>
                  </a:lnTo>
                  <a:lnTo>
                    <a:pt x="116" y="31"/>
                  </a:lnTo>
                  <a:lnTo>
                    <a:pt x="122" y="23"/>
                  </a:lnTo>
                  <a:lnTo>
                    <a:pt x="127" y="12"/>
                  </a:lnTo>
                  <a:lnTo>
                    <a:pt x="125" y="2"/>
                  </a:lnTo>
                  <a:lnTo>
                    <a:pt x="113" y="0"/>
                  </a:lnTo>
                  <a:lnTo>
                    <a:pt x="96" y="12"/>
                  </a:lnTo>
                  <a:lnTo>
                    <a:pt x="82" y="27"/>
                  </a:lnTo>
                  <a:lnTo>
                    <a:pt x="73" y="31"/>
                  </a:lnTo>
                  <a:lnTo>
                    <a:pt x="71" y="27"/>
                  </a:lnTo>
                  <a:lnTo>
                    <a:pt x="71" y="21"/>
                  </a:lnTo>
                  <a:lnTo>
                    <a:pt x="68" y="14"/>
                  </a:lnTo>
                  <a:lnTo>
                    <a:pt x="65" y="10"/>
                  </a:lnTo>
                  <a:lnTo>
                    <a:pt x="59" y="12"/>
                  </a:lnTo>
                  <a:lnTo>
                    <a:pt x="51" y="23"/>
                  </a:lnTo>
                  <a:lnTo>
                    <a:pt x="39" y="33"/>
                  </a:lnTo>
                  <a:lnTo>
                    <a:pt x="25" y="37"/>
                  </a:lnTo>
                  <a:lnTo>
                    <a:pt x="20" y="37"/>
                  </a:lnTo>
                  <a:lnTo>
                    <a:pt x="14" y="37"/>
                  </a:lnTo>
                  <a:lnTo>
                    <a:pt x="11" y="37"/>
                  </a:lnTo>
                  <a:lnTo>
                    <a:pt x="8" y="37"/>
                  </a:lnTo>
                  <a:lnTo>
                    <a:pt x="5" y="37"/>
                  </a:lnTo>
                  <a:lnTo>
                    <a:pt x="2" y="37"/>
                  </a:lnTo>
                  <a:lnTo>
                    <a:pt x="0" y="39"/>
                  </a:lnTo>
                  <a:close/>
                </a:path>
              </a:pathLst>
            </a:custGeom>
            <a:solidFill>
              <a:srgbClr val="D8A5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66" name="Freeform 39"/>
            <p:cNvSpPr>
              <a:spLocks/>
            </p:cNvSpPr>
            <p:nvPr/>
          </p:nvSpPr>
          <p:spPr bwMode="auto">
            <a:xfrm>
              <a:off x="4499" y="1716"/>
              <a:ext cx="313" cy="201"/>
            </a:xfrm>
            <a:custGeom>
              <a:avLst/>
              <a:gdLst>
                <a:gd name="T0" fmla="*/ 244 w 313"/>
                <a:gd name="T1" fmla="*/ 5 h 201"/>
                <a:gd name="T2" fmla="*/ 233 w 313"/>
                <a:gd name="T3" fmla="*/ 17 h 201"/>
                <a:gd name="T4" fmla="*/ 222 w 313"/>
                <a:gd name="T5" fmla="*/ 27 h 201"/>
                <a:gd name="T6" fmla="*/ 205 w 313"/>
                <a:gd name="T7" fmla="*/ 48 h 201"/>
                <a:gd name="T8" fmla="*/ 213 w 313"/>
                <a:gd name="T9" fmla="*/ 54 h 201"/>
                <a:gd name="T10" fmla="*/ 247 w 313"/>
                <a:gd name="T11" fmla="*/ 52 h 201"/>
                <a:gd name="T12" fmla="*/ 273 w 313"/>
                <a:gd name="T13" fmla="*/ 58 h 201"/>
                <a:gd name="T14" fmla="*/ 301 w 313"/>
                <a:gd name="T15" fmla="*/ 73 h 201"/>
                <a:gd name="T16" fmla="*/ 293 w 313"/>
                <a:gd name="T17" fmla="*/ 75 h 201"/>
                <a:gd name="T18" fmla="*/ 261 w 313"/>
                <a:gd name="T19" fmla="*/ 79 h 201"/>
                <a:gd name="T20" fmla="*/ 250 w 313"/>
                <a:gd name="T21" fmla="*/ 77 h 201"/>
                <a:gd name="T22" fmla="*/ 242 w 313"/>
                <a:gd name="T23" fmla="*/ 75 h 201"/>
                <a:gd name="T24" fmla="*/ 244 w 313"/>
                <a:gd name="T25" fmla="*/ 83 h 201"/>
                <a:gd name="T26" fmla="*/ 250 w 313"/>
                <a:gd name="T27" fmla="*/ 108 h 201"/>
                <a:gd name="T28" fmla="*/ 242 w 313"/>
                <a:gd name="T29" fmla="*/ 131 h 201"/>
                <a:gd name="T30" fmla="*/ 236 w 313"/>
                <a:gd name="T31" fmla="*/ 145 h 201"/>
                <a:gd name="T32" fmla="*/ 233 w 313"/>
                <a:gd name="T33" fmla="*/ 145 h 201"/>
                <a:gd name="T34" fmla="*/ 230 w 313"/>
                <a:gd name="T35" fmla="*/ 135 h 201"/>
                <a:gd name="T36" fmla="*/ 216 w 313"/>
                <a:gd name="T37" fmla="*/ 128 h 201"/>
                <a:gd name="T38" fmla="*/ 193 w 313"/>
                <a:gd name="T39" fmla="*/ 114 h 201"/>
                <a:gd name="T40" fmla="*/ 176 w 313"/>
                <a:gd name="T41" fmla="*/ 133 h 201"/>
                <a:gd name="T42" fmla="*/ 128 w 313"/>
                <a:gd name="T43" fmla="*/ 182 h 201"/>
                <a:gd name="T44" fmla="*/ 114 w 313"/>
                <a:gd name="T45" fmla="*/ 184 h 201"/>
                <a:gd name="T46" fmla="*/ 122 w 313"/>
                <a:gd name="T47" fmla="*/ 139 h 201"/>
                <a:gd name="T48" fmla="*/ 145 w 313"/>
                <a:gd name="T49" fmla="*/ 110 h 201"/>
                <a:gd name="T50" fmla="*/ 134 w 313"/>
                <a:gd name="T51" fmla="*/ 116 h 201"/>
                <a:gd name="T52" fmla="*/ 117 w 313"/>
                <a:gd name="T53" fmla="*/ 133 h 201"/>
                <a:gd name="T54" fmla="*/ 85 w 313"/>
                <a:gd name="T55" fmla="*/ 149 h 201"/>
                <a:gd name="T56" fmla="*/ 51 w 313"/>
                <a:gd name="T57" fmla="*/ 166 h 201"/>
                <a:gd name="T58" fmla="*/ 15 w 313"/>
                <a:gd name="T59" fmla="*/ 182 h 201"/>
                <a:gd name="T60" fmla="*/ 23 w 313"/>
                <a:gd name="T61" fmla="*/ 174 h 201"/>
                <a:gd name="T62" fmla="*/ 60 w 313"/>
                <a:gd name="T63" fmla="*/ 143 h 201"/>
                <a:gd name="T64" fmla="*/ 91 w 313"/>
                <a:gd name="T65" fmla="*/ 116 h 201"/>
                <a:gd name="T66" fmla="*/ 120 w 313"/>
                <a:gd name="T67" fmla="*/ 97 h 201"/>
                <a:gd name="T68" fmla="*/ 137 w 313"/>
                <a:gd name="T69" fmla="*/ 87 h 201"/>
                <a:gd name="T70" fmla="*/ 134 w 313"/>
                <a:gd name="T71" fmla="*/ 87 h 201"/>
                <a:gd name="T72" fmla="*/ 108 w 313"/>
                <a:gd name="T73" fmla="*/ 95 h 201"/>
                <a:gd name="T74" fmla="*/ 77 w 313"/>
                <a:gd name="T75" fmla="*/ 97 h 201"/>
                <a:gd name="T76" fmla="*/ 66 w 313"/>
                <a:gd name="T77" fmla="*/ 95 h 201"/>
                <a:gd name="T78" fmla="*/ 100 w 313"/>
                <a:gd name="T79" fmla="*/ 81 h 201"/>
                <a:gd name="T80" fmla="*/ 137 w 313"/>
                <a:gd name="T81" fmla="*/ 67 h 201"/>
                <a:gd name="T82" fmla="*/ 179 w 313"/>
                <a:gd name="T83" fmla="*/ 58 h 201"/>
                <a:gd name="T84" fmla="*/ 199 w 313"/>
                <a:gd name="T85" fmla="*/ 52 h 201"/>
                <a:gd name="T86" fmla="*/ 216 w 313"/>
                <a:gd name="T87" fmla="*/ 31 h 201"/>
                <a:gd name="T88" fmla="*/ 230 w 313"/>
                <a:gd name="T89" fmla="*/ 17 h 201"/>
                <a:gd name="T90" fmla="*/ 239 w 313"/>
                <a:gd name="T91" fmla="*/ 5 h 201"/>
                <a:gd name="T92" fmla="*/ 247 w 313"/>
                <a:gd name="T93" fmla="*/ 0 h 20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313"/>
                <a:gd name="T142" fmla="*/ 0 h 201"/>
                <a:gd name="T143" fmla="*/ 313 w 313"/>
                <a:gd name="T144" fmla="*/ 201 h 20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313" h="201">
                  <a:moveTo>
                    <a:pt x="247" y="0"/>
                  </a:moveTo>
                  <a:lnTo>
                    <a:pt x="244" y="5"/>
                  </a:lnTo>
                  <a:lnTo>
                    <a:pt x="239" y="11"/>
                  </a:lnTo>
                  <a:lnTo>
                    <a:pt x="233" y="17"/>
                  </a:lnTo>
                  <a:lnTo>
                    <a:pt x="230" y="21"/>
                  </a:lnTo>
                  <a:lnTo>
                    <a:pt x="222" y="27"/>
                  </a:lnTo>
                  <a:lnTo>
                    <a:pt x="213" y="38"/>
                  </a:lnTo>
                  <a:lnTo>
                    <a:pt x="205" y="48"/>
                  </a:lnTo>
                  <a:lnTo>
                    <a:pt x="202" y="54"/>
                  </a:lnTo>
                  <a:lnTo>
                    <a:pt x="213" y="54"/>
                  </a:lnTo>
                  <a:lnTo>
                    <a:pt x="230" y="52"/>
                  </a:lnTo>
                  <a:lnTo>
                    <a:pt x="247" y="52"/>
                  </a:lnTo>
                  <a:lnTo>
                    <a:pt x="261" y="54"/>
                  </a:lnTo>
                  <a:lnTo>
                    <a:pt x="273" y="58"/>
                  </a:lnTo>
                  <a:lnTo>
                    <a:pt x="287" y="64"/>
                  </a:lnTo>
                  <a:lnTo>
                    <a:pt x="301" y="73"/>
                  </a:lnTo>
                  <a:lnTo>
                    <a:pt x="313" y="75"/>
                  </a:lnTo>
                  <a:lnTo>
                    <a:pt x="293" y="75"/>
                  </a:lnTo>
                  <a:lnTo>
                    <a:pt x="276" y="77"/>
                  </a:lnTo>
                  <a:lnTo>
                    <a:pt x="261" y="79"/>
                  </a:lnTo>
                  <a:lnTo>
                    <a:pt x="253" y="79"/>
                  </a:lnTo>
                  <a:lnTo>
                    <a:pt x="250" y="77"/>
                  </a:lnTo>
                  <a:lnTo>
                    <a:pt x="247" y="77"/>
                  </a:lnTo>
                  <a:lnTo>
                    <a:pt x="242" y="75"/>
                  </a:lnTo>
                  <a:lnTo>
                    <a:pt x="239" y="75"/>
                  </a:lnTo>
                  <a:lnTo>
                    <a:pt x="244" y="83"/>
                  </a:lnTo>
                  <a:lnTo>
                    <a:pt x="250" y="93"/>
                  </a:lnTo>
                  <a:lnTo>
                    <a:pt x="250" y="108"/>
                  </a:lnTo>
                  <a:lnTo>
                    <a:pt x="242" y="124"/>
                  </a:lnTo>
                  <a:lnTo>
                    <a:pt x="242" y="131"/>
                  </a:lnTo>
                  <a:lnTo>
                    <a:pt x="242" y="137"/>
                  </a:lnTo>
                  <a:lnTo>
                    <a:pt x="236" y="145"/>
                  </a:lnTo>
                  <a:lnTo>
                    <a:pt x="233" y="151"/>
                  </a:lnTo>
                  <a:lnTo>
                    <a:pt x="233" y="145"/>
                  </a:lnTo>
                  <a:lnTo>
                    <a:pt x="233" y="139"/>
                  </a:lnTo>
                  <a:lnTo>
                    <a:pt x="230" y="135"/>
                  </a:lnTo>
                  <a:lnTo>
                    <a:pt x="225" y="133"/>
                  </a:lnTo>
                  <a:lnTo>
                    <a:pt x="216" y="128"/>
                  </a:lnTo>
                  <a:lnTo>
                    <a:pt x="205" y="122"/>
                  </a:lnTo>
                  <a:lnTo>
                    <a:pt x="193" y="114"/>
                  </a:lnTo>
                  <a:lnTo>
                    <a:pt x="193" y="104"/>
                  </a:lnTo>
                  <a:lnTo>
                    <a:pt x="176" y="133"/>
                  </a:lnTo>
                  <a:lnTo>
                    <a:pt x="151" y="159"/>
                  </a:lnTo>
                  <a:lnTo>
                    <a:pt x="128" y="182"/>
                  </a:lnTo>
                  <a:lnTo>
                    <a:pt x="111" y="201"/>
                  </a:lnTo>
                  <a:lnTo>
                    <a:pt x="114" y="184"/>
                  </a:lnTo>
                  <a:lnTo>
                    <a:pt x="114" y="164"/>
                  </a:lnTo>
                  <a:lnTo>
                    <a:pt x="122" y="139"/>
                  </a:lnTo>
                  <a:lnTo>
                    <a:pt x="151" y="108"/>
                  </a:lnTo>
                  <a:lnTo>
                    <a:pt x="145" y="110"/>
                  </a:lnTo>
                  <a:lnTo>
                    <a:pt x="139" y="112"/>
                  </a:lnTo>
                  <a:lnTo>
                    <a:pt x="134" y="116"/>
                  </a:lnTo>
                  <a:lnTo>
                    <a:pt x="128" y="122"/>
                  </a:lnTo>
                  <a:lnTo>
                    <a:pt x="117" y="133"/>
                  </a:lnTo>
                  <a:lnTo>
                    <a:pt x="103" y="141"/>
                  </a:lnTo>
                  <a:lnTo>
                    <a:pt x="85" y="149"/>
                  </a:lnTo>
                  <a:lnTo>
                    <a:pt x="68" y="157"/>
                  </a:lnTo>
                  <a:lnTo>
                    <a:pt x="51" y="166"/>
                  </a:lnTo>
                  <a:lnTo>
                    <a:pt x="32" y="174"/>
                  </a:lnTo>
                  <a:lnTo>
                    <a:pt x="15" y="182"/>
                  </a:lnTo>
                  <a:lnTo>
                    <a:pt x="0" y="190"/>
                  </a:lnTo>
                  <a:lnTo>
                    <a:pt x="23" y="174"/>
                  </a:lnTo>
                  <a:lnTo>
                    <a:pt x="43" y="157"/>
                  </a:lnTo>
                  <a:lnTo>
                    <a:pt x="60" y="143"/>
                  </a:lnTo>
                  <a:lnTo>
                    <a:pt x="77" y="128"/>
                  </a:lnTo>
                  <a:lnTo>
                    <a:pt x="91" y="116"/>
                  </a:lnTo>
                  <a:lnTo>
                    <a:pt x="105" y="106"/>
                  </a:lnTo>
                  <a:lnTo>
                    <a:pt x="120" y="97"/>
                  </a:lnTo>
                  <a:lnTo>
                    <a:pt x="134" y="91"/>
                  </a:lnTo>
                  <a:lnTo>
                    <a:pt x="137" y="87"/>
                  </a:lnTo>
                  <a:lnTo>
                    <a:pt x="134" y="87"/>
                  </a:lnTo>
                  <a:lnTo>
                    <a:pt x="128" y="89"/>
                  </a:lnTo>
                  <a:lnTo>
                    <a:pt x="108" y="95"/>
                  </a:lnTo>
                  <a:lnTo>
                    <a:pt x="94" y="97"/>
                  </a:lnTo>
                  <a:lnTo>
                    <a:pt x="77" y="97"/>
                  </a:lnTo>
                  <a:lnTo>
                    <a:pt x="49" y="100"/>
                  </a:lnTo>
                  <a:lnTo>
                    <a:pt x="66" y="95"/>
                  </a:lnTo>
                  <a:lnTo>
                    <a:pt x="83" y="89"/>
                  </a:lnTo>
                  <a:lnTo>
                    <a:pt x="100" y="81"/>
                  </a:lnTo>
                  <a:lnTo>
                    <a:pt x="117" y="73"/>
                  </a:lnTo>
                  <a:lnTo>
                    <a:pt x="137" y="67"/>
                  </a:lnTo>
                  <a:lnTo>
                    <a:pt x="159" y="60"/>
                  </a:lnTo>
                  <a:lnTo>
                    <a:pt x="179" y="58"/>
                  </a:lnTo>
                  <a:lnTo>
                    <a:pt x="193" y="58"/>
                  </a:lnTo>
                  <a:lnTo>
                    <a:pt x="199" y="52"/>
                  </a:lnTo>
                  <a:lnTo>
                    <a:pt x="208" y="42"/>
                  </a:lnTo>
                  <a:lnTo>
                    <a:pt x="216" y="31"/>
                  </a:lnTo>
                  <a:lnTo>
                    <a:pt x="225" y="23"/>
                  </a:lnTo>
                  <a:lnTo>
                    <a:pt x="230" y="17"/>
                  </a:lnTo>
                  <a:lnTo>
                    <a:pt x="236" y="11"/>
                  </a:lnTo>
                  <a:lnTo>
                    <a:pt x="239" y="5"/>
                  </a:lnTo>
                  <a:lnTo>
                    <a:pt x="242" y="3"/>
                  </a:lnTo>
                  <a:lnTo>
                    <a:pt x="247" y="0"/>
                  </a:lnTo>
                  <a:close/>
                </a:path>
              </a:pathLst>
            </a:custGeom>
            <a:solidFill>
              <a:srgbClr val="FF47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67" name="Freeform 40"/>
            <p:cNvSpPr>
              <a:spLocks/>
            </p:cNvSpPr>
            <p:nvPr/>
          </p:nvSpPr>
          <p:spPr bwMode="auto">
            <a:xfrm>
              <a:off x="3855" y="1434"/>
              <a:ext cx="284" cy="159"/>
            </a:xfrm>
            <a:custGeom>
              <a:avLst/>
              <a:gdLst>
                <a:gd name="T0" fmla="*/ 202 w 284"/>
                <a:gd name="T1" fmla="*/ 6 h 159"/>
                <a:gd name="T2" fmla="*/ 185 w 284"/>
                <a:gd name="T3" fmla="*/ 22 h 159"/>
                <a:gd name="T4" fmla="*/ 196 w 284"/>
                <a:gd name="T5" fmla="*/ 27 h 159"/>
                <a:gd name="T6" fmla="*/ 241 w 284"/>
                <a:gd name="T7" fmla="*/ 20 h 159"/>
                <a:gd name="T8" fmla="*/ 258 w 284"/>
                <a:gd name="T9" fmla="*/ 20 h 159"/>
                <a:gd name="T10" fmla="*/ 275 w 284"/>
                <a:gd name="T11" fmla="*/ 24 h 159"/>
                <a:gd name="T12" fmla="*/ 275 w 284"/>
                <a:gd name="T13" fmla="*/ 31 h 159"/>
                <a:gd name="T14" fmla="*/ 275 w 284"/>
                <a:gd name="T15" fmla="*/ 45 h 159"/>
                <a:gd name="T16" fmla="*/ 273 w 284"/>
                <a:gd name="T17" fmla="*/ 51 h 159"/>
                <a:gd name="T18" fmla="*/ 247 w 284"/>
                <a:gd name="T19" fmla="*/ 53 h 159"/>
                <a:gd name="T20" fmla="*/ 230 w 284"/>
                <a:gd name="T21" fmla="*/ 62 h 159"/>
                <a:gd name="T22" fmla="*/ 230 w 284"/>
                <a:gd name="T23" fmla="*/ 76 h 159"/>
                <a:gd name="T24" fmla="*/ 219 w 284"/>
                <a:gd name="T25" fmla="*/ 88 h 159"/>
                <a:gd name="T26" fmla="*/ 204 w 284"/>
                <a:gd name="T27" fmla="*/ 103 h 159"/>
                <a:gd name="T28" fmla="*/ 187 w 284"/>
                <a:gd name="T29" fmla="*/ 105 h 159"/>
                <a:gd name="T30" fmla="*/ 168 w 284"/>
                <a:gd name="T31" fmla="*/ 95 h 159"/>
                <a:gd name="T32" fmla="*/ 148 w 284"/>
                <a:gd name="T33" fmla="*/ 97 h 159"/>
                <a:gd name="T34" fmla="*/ 122 w 284"/>
                <a:gd name="T35" fmla="*/ 117 h 159"/>
                <a:gd name="T36" fmla="*/ 99 w 284"/>
                <a:gd name="T37" fmla="*/ 130 h 159"/>
                <a:gd name="T38" fmla="*/ 54 w 284"/>
                <a:gd name="T39" fmla="*/ 146 h 159"/>
                <a:gd name="T40" fmla="*/ 40 w 284"/>
                <a:gd name="T41" fmla="*/ 144 h 159"/>
                <a:gd name="T42" fmla="*/ 45 w 284"/>
                <a:gd name="T43" fmla="*/ 121 h 159"/>
                <a:gd name="T44" fmla="*/ 43 w 284"/>
                <a:gd name="T45" fmla="*/ 111 h 159"/>
                <a:gd name="T46" fmla="*/ 77 w 284"/>
                <a:gd name="T47" fmla="*/ 91 h 159"/>
                <a:gd name="T48" fmla="*/ 77 w 284"/>
                <a:gd name="T49" fmla="*/ 84 h 159"/>
                <a:gd name="T50" fmla="*/ 48 w 284"/>
                <a:gd name="T51" fmla="*/ 91 h 159"/>
                <a:gd name="T52" fmla="*/ 37 w 284"/>
                <a:gd name="T53" fmla="*/ 91 h 159"/>
                <a:gd name="T54" fmla="*/ 14 w 284"/>
                <a:gd name="T55" fmla="*/ 91 h 159"/>
                <a:gd name="T56" fmla="*/ 17 w 284"/>
                <a:gd name="T57" fmla="*/ 82 h 159"/>
                <a:gd name="T58" fmla="*/ 37 w 284"/>
                <a:gd name="T59" fmla="*/ 68 h 159"/>
                <a:gd name="T60" fmla="*/ 48 w 284"/>
                <a:gd name="T61" fmla="*/ 62 h 159"/>
                <a:gd name="T62" fmla="*/ 71 w 284"/>
                <a:gd name="T63" fmla="*/ 51 h 159"/>
                <a:gd name="T64" fmla="*/ 74 w 284"/>
                <a:gd name="T65" fmla="*/ 43 h 159"/>
                <a:gd name="T66" fmla="*/ 63 w 284"/>
                <a:gd name="T67" fmla="*/ 33 h 159"/>
                <a:gd name="T68" fmla="*/ 77 w 284"/>
                <a:gd name="T69" fmla="*/ 27 h 159"/>
                <a:gd name="T70" fmla="*/ 105 w 284"/>
                <a:gd name="T71" fmla="*/ 20 h 159"/>
                <a:gd name="T72" fmla="*/ 116 w 284"/>
                <a:gd name="T73" fmla="*/ 16 h 159"/>
                <a:gd name="T74" fmla="*/ 119 w 284"/>
                <a:gd name="T75" fmla="*/ 10 h 159"/>
                <a:gd name="T76" fmla="*/ 131 w 284"/>
                <a:gd name="T77" fmla="*/ 10 h 159"/>
                <a:gd name="T78" fmla="*/ 162 w 284"/>
                <a:gd name="T79" fmla="*/ 20 h 159"/>
                <a:gd name="T80" fmla="*/ 176 w 284"/>
                <a:gd name="T81" fmla="*/ 22 h 159"/>
                <a:gd name="T82" fmla="*/ 196 w 284"/>
                <a:gd name="T83" fmla="*/ 8 h 159"/>
                <a:gd name="T84" fmla="*/ 210 w 284"/>
                <a:gd name="T85" fmla="*/ 0 h 159"/>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84"/>
                <a:gd name="T130" fmla="*/ 0 h 159"/>
                <a:gd name="T131" fmla="*/ 284 w 284"/>
                <a:gd name="T132" fmla="*/ 159 h 159"/>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84" h="159">
                  <a:moveTo>
                    <a:pt x="210" y="0"/>
                  </a:moveTo>
                  <a:lnTo>
                    <a:pt x="202" y="6"/>
                  </a:lnTo>
                  <a:lnTo>
                    <a:pt x="193" y="16"/>
                  </a:lnTo>
                  <a:lnTo>
                    <a:pt x="185" y="22"/>
                  </a:lnTo>
                  <a:lnTo>
                    <a:pt x="185" y="27"/>
                  </a:lnTo>
                  <a:lnTo>
                    <a:pt x="196" y="27"/>
                  </a:lnTo>
                  <a:lnTo>
                    <a:pt x="219" y="24"/>
                  </a:lnTo>
                  <a:lnTo>
                    <a:pt x="241" y="20"/>
                  </a:lnTo>
                  <a:lnTo>
                    <a:pt x="258" y="18"/>
                  </a:lnTo>
                  <a:lnTo>
                    <a:pt x="258" y="20"/>
                  </a:lnTo>
                  <a:lnTo>
                    <a:pt x="267" y="22"/>
                  </a:lnTo>
                  <a:lnTo>
                    <a:pt x="275" y="24"/>
                  </a:lnTo>
                  <a:lnTo>
                    <a:pt x="284" y="24"/>
                  </a:lnTo>
                  <a:lnTo>
                    <a:pt x="275" y="31"/>
                  </a:lnTo>
                  <a:lnTo>
                    <a:pt x="273" y="37"/>
                  </a:lnTo>
                  <a:lnTo>
                    <a:pt x="275" y="45"/>
                  </a:lnTo>
                  <a:lnTo>
                    <a:pt x="281" y="51"/>
                  </a:lnTo>
                  <a:lnTo>
                    <a:pt x="273" y="51"/>
                  </a:lnTo>
                  <a:lnTo>
                    <a:pt x="258" y="53"/>
                  </a:lnTo>
                  <a:lnTo>
                    <a:pt x="247" y="53"/>
                  </a:lnTo>
                  <a:lnTo>
                    <a:pt x="236" y="57"/>
                  </a:lnTo>
                  <a:lnTo>
                    <a:pt x="230" y="62"/>
                  </a:lnTo>
                  <a:lnTo>
                    <a:pt x="230" y="68"/>
                  </a:lnTo>
                  <a:lnTo>
                    <a:pt x="230" y="76"/>
                  </a:lnTo>
                  <a:lnTo>
                    <a:pt x="227" y="82"/>
                  </a:lnTo>
                  <a:lnTo>
                    <a:pt x="219" y="88"/>
                  </a:lnTo>
                  <a:lnTo>
                    <a:pt x="213" y="95"/>
                  </a:lnTo>
                  <a:lnTo>
                    <a:pt x="204" y="103"/>
                  </a:lnTo>
                  <a:lnTo>
                    <a:pt x="199" y="109"/>
                  </a:lnTo>
                  <a:lnTo>
                    <a:pt x="187" y="105"/>
                  </a:lnTo>
                  <a:lnTo>
                    <a:pt x="179" y="101"/>
                  </a:lnTo>
                  <a:lnTo>
                    <a:pt x="168" y="95"/>
                  </a:lnTo>
                  <a:lnTo>
                    <a:pt x="159" y="93"/>
                  </a:lnTo>
                  <a:lnTo>
                    <a:pt x="148" y="97"/>
                  </a:lnTo>
                  <a:lnTo>
                    <a:pt x="136" y="107"/>
                  </a:lnTo>
                  <a:lnTo>
                    <a:pt x="122" y="117"/>
                  </a:lnTo>
                  <a:lnTo>
                    <a:pt x="114" y="128"/>
                  </a:lnTo>
                  <a:lnTo>
                    <a:pt x="99" y="130"/>
                  </a:lnTo>
                  <a:lnTo>
                    <a:pt x="77" y="136"/>
                  </a:lnTo>
                  <a:lnTo>
                    <a:pt x="54" y="146"/>
                  </a:lnTo>
                  <a:lnTo>
                    <a:pt x="31" y="159"/>
                  </a:lnTo>
                  <a:lnTo>
                    <a:pt x="40" y="144"/>
                  </a:lnTo>
                  <a:lnTo>
                    <a:pt x="45" y="130"/>
                  </a:lnTo>
                  <a:lnTo>
                    <a:pt x="45" y="121"/>
                  </a:lnTo>
                  <a:lnTo>
                    <a:pt x="31" y="121"/>
                  </a:lnTo>
                  <a:lnTo>
                    <a:pt x="43" y="111"/>
                  </a:lnTo>
                  <a:lnTo>
                    <a:pt x="60" y="99"/>
                  </a:lnTo>
                  <a:lnTo>
                    <a:pt x="77" y="91"/>
                  </a:lnTo>
                  <a:lnTo>
                    <a:pt x="82" y="84"/>
                  </a:lnTo>
                  <a:lnTo>
                    <a:pt x="77" y="84"/>
                  </a:lnTo>
                  <a:lnTo>
                    <a:pt x="63" y="86"/>
                  </a:lnTo>
                  <a:lnTo>
                    <a:pt x="48" y="91"/>
                  </a:lnTo>
                  <a:lnTo>
                    <a:pt x="40" y="95"/>
                  </a:lnTo>
                  <a:lnTo>
                    <a:pt x="37" y="91"/>
                  </a:lnTo>
                  <a:lnTo>
                    <a:pt x="26" y="91"/>
                  </a:lnTo>
                  <a:lnTo>
                    <a:pt x="14" y="91"/>
                  </a:lnTo>
                  <a:lnTo>
                    <a:pt x="0" y="95"/>
                  </a:lnTo>
                  <a:lnTo>
                    <a:pt x="17" y="82"/>
                  </a:lnTo>
                  <a:lnTo>
                    <a:pt x="31" y="74"/>
                  </a:lnTo>
                  <a:lnTo>
                    <a:pt x="37" y="68"/>
                  </a:lnTo>
                  <a:lnTo>
                    <a:pt x="34" y="66"/>
                  </a:lnTo>
                  <a:lnTo>
                    <a:pt x="48" y="62"/>
                  </a:lnTo>
                  <a:lnTo>
                    <a:pt x="63" y="55"/>
                  </a:lnTo>
                  <a:lnTo>
                    <a:pt x="71" y="51"/>
                  </a:lnTo>
                  <a:lnTo>
                    <a:pt x="77" y="47"/>
                  </a:lnTo>
                  <a:lnTo>
                    <a:pt x="74" y="43"/>
                  </a:lnTo>
                  <a:lnTo>
                    <a:pt x="71" y="37"/>
                  </a:lnTo>
                  <a:lnTo>
                    <a:pt x="63" y="33"/>
                  </a:lnTo>
                  <a:lnTo>
                    <a:pt x="57" y="29"/>
                  </a:lnTo>
                  <a:lnTo>
                    <a:pt x="77" y="27"/>
                  </a:lnTo>
                  <a:lnTo>
                    <a:pt x="94" y="22"/>
                  </a:lnTo>
                  <a:lnTo>
                    <a:pt x="105" y="20"/>
                  </a:lnTo>
                  <a:lnTo>
                    <a:pt x="114" y="18"/>
                  </a:lnTo>
                  <a:lnTo>
                    <a:pt x="116" y="16"/>
                  </a:lnTo>
                  <a:lnTo>
                    <a:pt x="119" y="12"/>
                  </a:lnTo>
                  <a:lnTo>
                    <a:pt x="119" y="10"/>
                  </a:lnTo>
                  <a:lnTo>
                    <a:pt x="116" y="8"/>
                  </a:lnTo>
                  <a:lnTo>
                    <a:pt x="131" y="10"/>
                  </a:lnTo>
                  <a:lnTo>
                    <a:pt x="148" y="16"/>
                  </a:lnTo>
                  <a:lnTo>
                    <a:pt x="162" y="20"/>
                  </a:lnTo>
                  <a:lnTo>
                    <a:pt x="170" y="27"/>
                  </a:lnTo>
                  <a:lnTo>
                    <a:pt x="176" y="22"/>
                  </a:lnTo>
                  <a:lnTo>
                    <a:pt x="187" y="16"/>
                  </a:lnTo>
                  <a:lnTo>
                    <a:pt x="196" y="8"/>
                  </a:lnTo>
                  <a:lnTo>
                    <a:pt x="202" y="4"/>
                  </a:lnTo>
                  <a:lnTo>
                    <a:pt x="210" y="0"/>
                  </a:lnTo>
                  <a:close/>
                </a:path>
              </a:pathLst>
            </a:custGeom>
            <a:solidFill>
              <a:srgbClr val="991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68" name="Freeform 41"/>
            <p:cNvSpPr>
              <a:spLocks/>
            </p:cNvSpPr>
            <p:nvPr/>
          </p:nvSpPr>
          <p:spPr bwMode="auto">
            <a:xfrm>
              <a:off x="3812" y="1120"/>
              <a:ext cx="191" cy="124"/>
            </a:xfrm>
            <a:custGeom>
              <a:avLst/>
              <a:gdLst>
                <a:gd name="T0" fmla="*/ 97 w 191"/>
                <a:gd name="T1" fmla="*/ 4 h 124"/>
                <a:gd name="T2" fmla="*/ 97 w 191"/>
                <a:gd name="T3" fmla="*/ 19 h 124"/>
                <a:gd name="T4" fmla="*/ 108 w 191"/>
                <a:gd name="T5" fmla="*/ 21 h 124"/>
                <a:gd name="T6" fmla="*/ 137 w 191"/>
                <a:gd name="T7" fmla="*/ 16 h 124"/>
                <a:gd name="T8" fmla="*/ 151 w 191"/>
                <a:gd name="T9" fmla="*/ 16 h 124"/>
                <a:gd name="T10" fmla="*/ 168 w 191"/>
                <a:gd name="T11" fmla="*/ 19 h 124"/>
                <a:gd name="T12" fmla="*/ 171 w 191"/>
                <a:gd name="T13" fmla="*/ 23 h 124"/>
                <a:gd name="T14" fmla="*/ 185 w 191"/>
                <a:gd name="T15" fmla="*/ 35 h 124"/>
                <a:gd name="T16" fmla="*/ 185 w 191"/>
                <a:gd name="T17" fmla="*/ 39 h 124"/>
                <a:gd name="T18" fmla="*/ 168 w 191"/>
                <a:gd name="T19" fmla="*/ 41 h 124"/>
                <a:gd name="T20" fmla="*/ 162 w 191"/>
                <a:gd name="T21" fmla="*/ 47 h 124"/>
                <a:gd name="T22" fmla="*/ 171 w 191"/>
                <a:gd name="T23" fmla="*/ 58 h 124"/>
                <a:gd name="T24" fmla="*/ 174 w 191"/>
                <a:gd name="T25" fmla="*/ 70 h 124"/>
                <a:gd name="T26" fmla="*/ 174 w 191"/>
                <a:gd name="T27" fmla="*/ 80 h 124"/>
                <a:gd name="T28" fmla="*/ 162 w 191"/>
                <a:gd name="T29" fmla="*/ 82 h 124"/>
                <a:gd name="T30" fmla="*/ 137 w 191"/>
                <a:gd name="T31" fmla="*/ 74 h 124"/>
                <a:gd name="T32" fmla="*/ 128 w 191"/>
                <a:gd name="T33" fmla="*/ 76 h 124"/>
                <a:gd name="T34" fmla="*/ 120 w 191"/>
                <a:gd name="T35" fmla="*/ 91 h 124"/>
                <a:gd name="T36" fmla="*/ 111 w 191"/>
                <a:gd name="T37" fmla="*/ 101 h 124"/>
                <a:gd name="T38" fmla="*/ 91 w 191"/>
                <a:gd name="T39" fmla="*/ 116 h 124"/>
                <a:gd name="T40" fmla="*/ 77 w 191"/>
                <a:gd name="T41" fmla="*/ 111 h 124"/>
                <a:gd name="T42" fmla="*/ 63 w 191"/>
                <a:gd name="T43" fmla="*/ 95 h 124"/>
                <a:gd name="T44" fmla="*/ 52 w 191"/>
                <a:gd name="T45" fmla="*/ 87 h 124"/>
                <a:gd name="T46" fmla="*/ 60 w 191"/>
                <a:gd name="T47" fmla="*/ 68 h 124"/>
                <a:gd name="T48" fmla="*/ 54 w 191"/>
                <a:gd name="T49" fmla="*/ 64 h 124"/>
                <a:gd name="T50" fmla="*/ 43 w 191"/>
                <a:gd name="T51" fmla="*/ 70 h 124"/>
                <a:gd name="T52" fmla="*/ 32 w 191"/>
                <a:gd name="T53" fmla="*/ 72 h 124"/>
                <a:gd name="T54" fmla="*/ 15 w 191"/>
                <a:gd name="T55" fmla="*/ 70 h 124"/>
                <a:gd name="T56" fmla="*/ 12 w 191"/>
                <a:gd name="T57" fmla="*/ 64 h 124"/>
                <a:gd name="T58" fmla="*/ 15 w 191"/>
                <a:gd name="T59" fmla="*/ 54 h 124"/>
                <a:gd name="T60" fmla="*/ 18 w 191"/>
                <a:gd name="T61" fmla="*/ 47 h 124"/>
                <a:gd name="T62" fmla="*/ 26 w 191"/>
                <a:gd name="T63" fmla="*/ 39 h 124"/>
                <a:gd name="T64" fmla="*/ 23 w 191"/>
                <a:gd name="T65" fmla="*/ 33 h 124"/>
                <a:gd name="T66" fmla="*/ 9 w 191"/>
                <a:gd name="T67" fmla="*/ 25 h 124"/>
                <a:gd name="T68" fmla="*/ 12 w 191"/>
                <a:gd name="T69" fmla="*/ 21 h 124"/>
                <a:gd name="T70" fmla="*/ 32 w 191"/>
                <a:gd name="T71" fmla="*/ 16 h 124"/>
                <a:gd name="T72" fmla="*/ 35 w 191"/>
                <a:gd name="T73" fmla="*/ 12 h 124"/>
                <a:gd name="T74" fmla="*/ 35 w 191"/>
                <a:gd name="T75" fmla="*/ 8 h 124"/>
                <a:gd name="T76" fmla="*/ 46 w 191"/>
                <a:gd name="T77" fmla="*/ 8 h 124"/>
                <a:gd name="T78" fmla="*/ 74 w 191"/>
                <a:gd name="T79" fmla="*/ 16 h 124"/>
                <a:gd name="T80" fmla="*/ 88 w 191"/>
                <a:gd name="T81" fmla="*/ 19 h 124"/>
                <a:gd name="T82" fmla="*/ 94 w 191"/>
                <a:gd name="T83" fmla="*/ 6 h 124"/>
                <a:gd name="T84" fmla="*/ 97 w 191"/>
                <a:gd name="T85" fmla="*/ 0 h 12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91"/>
                <a:gd name="T130" fmla="*/ 0 h 124"/>
                <a:gd name="T131" fmla="*/ 191 w 191"/>
                <a:gd name="T132" fmla="*/ 124 h 12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91" h="124">
                  <a:moveTo>
                    <a:pt x="97" y="0"/>
                  </a:moveTo>
                  <a:lnTo>
                    <a:pt x="97" y="4"/>
                  </a:lnTo>
                  <a:lnTo>
                    <a:pt x="97" y="12"/>
                  </a:lnTo>
                  <a:lnTo>
                    <a:pt x="97" y="19"/>
                  </a:lnTo>
                  <a:lnTo>
                    <a:pt x="97" y="21"/>
                  </a:lnTo>
                  <a:lnTo>
                    <a:pt x="108" y="21"/>
                  </a:lnTo>
                  <a:lnTo>
                    <a:pt x="123" y="19"/>
                  </a:lnTo>
                  <a:lnTo>
                    <a:pt x="137" y="16"/>
                  </a:lnTo>
                  <a:lnTo>
                    <a:pt x="145" y="14"/>
                  </a:lnTo>
                  <a:lnTo>
                    <a:pt x="151" y="16"/>
                  </a:lnTo>
                  <a:lnTo>
                    <a:pt x="159" y="19"/>
                  </a:lnTo>
                  <a:lnTo>
                    <a:pt x="168" y="19"/>
                  </a:lnTo>
                  <a:lnTo>
                    <a:pt x="174" y="19"/>
                  </a:lnTo>
                  <a:lnTo>
                    <a:pt x="171" y="23"/>
                  </a:lnTo>
                  <a:lnTo>
                    <a:pt x="176" y="29"/>
                  </a:lnTo>
                  <a:lnTo>
                    <a:pt x="185" y="35"/>
                  </a:lnTo>
                  <a:lnTo>
                    <a:pt x="191" y="39"/>
                  </a:lnTo>
                  <a:lnTo>
                    <a:pt x="185" y="39"/>
                  </a:lnTo>
                  <a:lnTo>
                    <a:pt x="176" y="41"/>
                  </a:lnTo>
                  <a:lnTo>
                    <a:pt x="168" y="41"/>
                  </a:lnTo>
                  <a:lnTo>
                    <a:pt x="162" y="43"/>
                  </a:lnTo>
                  <a:lnTo>
                    <a:pt x="162" y="47"/>
                  </a:lnTo>
                  <a:lnTo>
                    <a:pt x="165" y="54"/>
                  </a:lnTo>
                  <a:lnTo>
                    <a:pt x="171" y="58"/>
                  </a:lnTo>
                  <a:lnTo>
                    <a:pt x="174" y="64"/>
                  </a:lnTo>
                  <a:lnTo>
                    <a:pt x="174" y="70"/>
                  </a:lnTo>
                  <a:lnTo>
                    <a:pt x="174" y="74"/>
                  </a:lnTo>
                  <a:lnTo>
                    <a:pt x="174" y="80"/>
                  </a:lnTo>
                  <a:lnTo>
                    <a:pt x="174" y="87"/>
                  </a:lnTo>
                  <a:lnTo>
                    <a:pt x="162" y="82"/>
                  </a:lnTo>
                  <a:lnTo>
                    <a:pt x="148" y="78"/>
                  </a:lnTo>
                  <a:lnTo>
                    <a:pt x="137" y="74"/>
                  </a:lnTo>
                  <a:lnTo>
                    <a:pt x="131" y="72"/>
                  </a:lnTo>
                  <a:lnTo>
                    <a:pt x="128" y="76"/>
                  </a:lnTo>
                  <a:lnTo>
                    <a:pt x="123" y="82"/>
                  </a:lnTo>
                  <a:lnTo>
                    <a:pt x="120" y="91"/>
                  </a:lnTo>
                  <a:lnTo>
                    <a:pt x="120" y="99"/>
                  </a:lnTo>
                  <a:lnTo>
                    <a:pt x="111" y="101"/>
                  </a:lnTo>
                  <a:lnTo>
                    <a:pt x="100" y="107"/>
                  </a:lnTo>
                  <a:lnTo>
                    <a:pt x="91" y="116"/>
                  </a:lnTo>
                  <a:lnTo>
                    <a:pt x="83" y="124"/>
                  </a:lnTo>
                  <a:lnTo>
                    <a:pt x="77" y="111"/>
                  </a:lnTo>
                  <a:lnTo>
                    <a:pt x="71" y="101"/>
                  </a:lnTo>
                  <a:lnTo>
                    <a:pt x="63" y="95"/>
                  </a:lnTo>
                  <a:lnTo>
                    <a:pt x="52" y="95"/>
                  </a:lnTo>
                  <a:lnTo>
                    <a:pt x="52" y="87"/>
                  </a:lnTo>
                  <a:lnTo>
                    <a:pt x="57" y="76"/>
                  </a:lnTo>
                  <a:lnTo>
                    <a:pt x="60" y="68"/>
                  </a:lnTo>
                  <a:lnTo>
                    <a:pt x="60" y="64"/>
                  </a:lnTo>
                  <a:lnTo>
                    <a:pt x="54" y="64"/>
                  </a:lnTo>
                  <a:lnTo>
                    <a:pt x="49" y="66"/>
                  </a:lnTo>
                  <a:lnTo>
                    <a:pt x="43" y="70"/>
                  </a:lnTo>
                  <a:lnTo>
                    <a:pt x="37" y="74"/>
                  </a:lnTo>
                  <a:lnTo>
                    <a:pt x="32" y="72"/>
                  </a:lnTo>
                  <a:lnTo>
                    <a:pt x="23" y="70"/>
                  </a:lnTo>
                  <a:lnTo>
                    <a:pt x="15" y="70"/>
                  </a:lnTo>
                  <a:lnTo>
                    <a:pt x="9" y="72"/>
                  </a:lnTo>
                  <a:lnTo>
                    <a:pt x="12" y="64"/>
                  </a:lnTo>
                  <a:lnTo>
                    <a:pt x="15" y="58"/>
                  </a:lnTo>
                  <a:lnTo>
                    <a:pt x="15" y="54"/>
                  </a:lnTo>
                  <a:lnTo>
                    <a:pt x="12" y="52"/>
                  </a:lnTo>
                  <a:lnTo>
                    <a:pt x="18" y="47"/>
                  </a:lnTo>
                  <a:lnTo>
                    <a:pt x="23" y="43"/>
                  </a:lnTo>
                  <a:lnTo>
                    <a:pt x="26" y="39"/>
                  </a:lnTo>
                  <a:lnTo>
                    <a:pt x="29" y="37"/>
                  </a:lnTo>
                  <a:lnTo>
                    <a:pt x="23" y="33"/>
                  </a:lnTo>
                  <a:lnTo>
                    <a:pt x="18" y="29"/>
                  </a:lnTo>
                  <a:lnTo>
                    <a:pt x="9" y="25"/>
                  </a:lnTo>
                  <a:lnTo>
                    <a:pt x="0" y="23"/>
                  </a:lnTo>
                  <a:lnTo>
                    <a:pt x="12" y="21"/>
                  </a:lnTo>
                  <a:lnTo>
                    <a:pt x="23" y="19"/>
                  </a:lnTo>
                  <a:lnTo>
                    <a:pt x="32" y="16"/>
                  </a:lnTo>
                  <a:lnTo>
                    <a:pt x="35" y="14"/>
                  </a:lnTo>
                  <a:lnTo>
                    <a:pt x="35" y="12"/>
                  </a:lnTo>
                  <a:lnTo>
                    <a:pt x="35" y="10"/>
                  </a:lnTo>
                  <a:lnTo>
                    <a:pt x="35" y="8"/>
                  </a:lnTo>
                  <a:lnTo>
                    <a:pt x="32" y="6"/>
                  </a:lnTo>
                  <a:lnTo>
                    <a:pt x="46" y="8"/>
                  </a:lnTo>
                  <a:lnTo>
                    <a:pt x="60" y="12"/>
                  </a:lnTo>
                  <a:lnTo>
                    <a:pt x="74" y="16"/>
                  </a:lnTo>
                  <a:lnTo>
                    <a:pt x="86" y="21"/>
                  </a:lnTo>
                  <a:lnTo>
                    <a:pt x="88" y="19"/>
                  </a:lnTo>
                  <a:lnTo>
                    <a:pt x="91" y="12"/>
                  </a:lnTo>
                  <a:lnTo>
                    <a:pt x="94" y="6"/>
                  </a:lnTo>
                  <a:lnTo>
                    <a:pt x="94" y="2"/>
                  </a:lnTo>
                  <a:lnTo>
                    <a:pt x="97" y="0"/>
                  </a:lnTo>
                  <a:close/>
                </a:path>
              </a:pathLst>
            </a:custGeom>
            <a:solidFill>
              <a:srgbClr val="FF301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69" name="Freeform 42"/>
            <p:cNvSpPr>
              <a:spLocks/>
            </p:cNvSpPr>
            <p:nvPr/>
          </p:nvSpPr>
          <p:spPr bwMode="auto">
            <a:xfrm>
              <a:off x="4735" y="2389"/>
              <a:ext cx="159" cy="207"/>
            </a:xfrm>
            <a:custGeom>
              <a:avLst/>
              <a:gdLst>
                <a:gd name="T0" fmla="*/ 88 w 159"/>
                <a:gd name="T1" fmla="*/ 0 h 207"/>
                <a:gd name="T2" fmla="*/ 82 w 159"/>
                <a:gd name="T3" fmla="*/ 19 h 207"/>
                <a:gd name="T4" fmla="*/ 74 w 159"/>
                <a:gd name="T5" fmla="*/ 33 h 207"/>
                <a:gd name="T6" fmla="*/ 57 w 159"/>
                <a:gd name="T7" fmla="*/ 44 h 207"/>
                <a:gd name="T8" fmla="*/ 28 w 159"/>
                <a:gd name="T9" fmla="*/ 46 h 207"/>
                <a:gd name="T10" fmla="*/ 31 w 159"/>
                <a:gd name="T11" fmla="*/ 54 h 207"/>
                <a:gd name="T12" fmla="*/ 31 w 159"/>
                <a:gd name="T13" fmla="*/ 62 h 207"/>
                <a:gd name="T14" fmla="*/ 28 w 159"/>
                <a:gd name="T15" fmla="*/ 69 h 207"/>
                <a:gd name="T16" fmla="*/ 17 w 159"/>
                <a:gd name="T17" fmla="*/ 73 h 207"/>
                <a:gd name="T18" fmla="*/ 23 w 159"/>
                <a:gd name="T19" fmla="*/ 81 h 207"/>
                <a:gd name="T20" fmla="*/ 23 w 159"/>
                <a:gd name="T21" fmla="*/ 91 h 207"/>
                <a:gd name="T22" fmla="*/ 17 w 159"/>
                <a:gd name="T23" fmla="*/ 99 h 207"/>
                <a:gd name="T24" fmla="*/ 6 w 159"/>
                <a:gd name="T25" fmla="*/ 106 h 207"/>
                <a:gd name="T26" fmla="*/ 17 w 159"/>
                <a:gd name="T27" fmla="*/ 112 h 207"/>
                <a:gd name="T28" fmla="*/ 20 w 159"/>
                <a:gd name="T29" fmla="*/ 122 h 207"/>
                <a:gd name="T30" fmla="*/ 11 w 159"/>
                <a:gd name="T31" fmla="*/ 130 h 207"/>
                <a:gd name="T32" fmla="*/ 0 w 159"/>
                <a:gd name="T33" fmla="*/ 137 h 207"/>
                <a:gd name="T34" fmla="*/ 11 w 159"/>
                <a:gd name="T35" fmla="*/ 139 h 207"/>
                <a:gd name="T36" fmla="*/ 17 w 159"/>
                <a:gd name="T37" fmla="*/ 145 h 207"/>
                <a:gd name="T38" fmla="*/ 14 w 159"/>
                <a:gd name="T39" fmla="*/ 153 h 207"/>
                <a:gd name="T40" fmla="*/ 8 w 159"/>
                <a:gd name="T41" fmla="*/ 159 h 207"/>
                <a:gd name="T42" fmla="*/ 23 w 159"/>
                <a:gd name="T43" fmla="*/ 161 h 207"/>
                <a:gd name="T44" fmla="*/ 31 w 159"/>
                <a:gd name="T45" fmla="*/ 168 h 207"/>
                <a:gd name="T46" fmla="*/ 37 w 159"/>
                <a:gd name="T47" fmla="*/ 176 h 207"/>
                <a:gd name="T48" fmla="*/ 34 w 159"/>
                <a:gd name="T49" fmla="*/ 182 h 207"/>
                <a:gd name="T50" fmla="*/ 51 w 159"/>
                <a:gd name="T51" fmla="*/ 184 h 207"/>
                <a:gd name="T52" fmla="*/ 62 w 159"/>
                <a:gd name="T53" fmla="*/ 188 h 207"/>
                <a:gd name="T54" fmla="*/ 71 w 159"/>
                <a:gd name="T55" fmla="*/ 196 h 207"/>
                <a:gd name="T56" fmla="*/ 74 w 159"/>
                <a:gd name="T57" fmla="*/ 207 h 207"/>
                <a:gd name="T58" fmla="*/ 74 w 159"/>
                <a:gd name="T59" fmla="*/ 194 h 207"/>
                <a:gd name="T60" fmla="*/ 79 w 159"/>
                <a:gd name="T61" fmla="*/ 182 h 207"/>
                <a:gd name="T62" fmla="*/ 88 w 159"/>
                <a:gd name="T63" fmla="*/ 178 h 207"/>
                <a:gd name="T64" fmla="*/ 99 w 159"/>
                <a:gd name="T65" fmla="*/ 184 h 207"/>
                <a:gd name="T66" fmla="*/ 99 w 159"/>
                <a:gd name="T67" fmla="*/ 174 h 207"/>
                <a:gd name="T68" fmla="*/ 108 w 159"/>
                <a:gd name="T69" fmla="*/ 168 h 207"/>
                <a:gd name="T70" fmla="*/ 119 w 159"/>
                <a:gd name="T71" fmla="*/ 166 h 207"/>
                <a:gd name="T72" fmla="*/ 130 w 159"/>
                <a:gd name="T73" fmla="*/ 168 h 207"/>
                <a:gd name="T74" fmla="*/ 122 w 159"/>
                <a:gd name="T75" fmla="*/ 157 h 207"/>
                <a:gd name="T76" fmla="*/ 122 w 159"/>
                <a:gd name="T77" fmla="*/ 147 h 207"/>
                <a:gd name="T78" fmla="*/ 128 w 159"/>
                <a:gd name="T79" fmla="*/ 141 h 207"/>
                <a:gd name="T80" fmla="*/ 139 w 159"/>
                <a:gd name="T81" fmla="*/ 141 h 207"/>
                <a:gd name="T82" fmla="*/ 130 w 159"/>
                <a:gd name="T83" fmla="*/ 126 h 207"/>
                <a:gd name="T84" fmla="*/ 133 w 159"/>
                <a:gd name="T85" fmla="*/ 114 h 207"/>
                <a:gd name="T86" fmla="*/ 145 w 159"/>
                <a:gd name="T87" fmla="*/ 108 h 207"/>
                <a:gd name="T88" fmla="*/ 159 w 159"/>
                <a:gd name="T89" fmla="*/ 106 h 207"/>
                <a:gd name="T90" fmla="*/ 147 w 159"/>
                <a:gd name="T91" fmla="*/ 95 h 207"/>
                <a:gd name="T92" fmla="*/ 145 w 159"/>
                <a:gd name="T93" fmla="*/ 87 h 207"/>
                <a:gd name="T94" fmla="*/ 145 w 159"/>
                <a:gd name="T95" fmla="*/ 79 h 207"/>
                <a:gd name="T96" fmla="*/ 153 w 159"/>
                <a:gd name="T97" fmla="*/ 75 h 207"/>
                <a:gd name="T98" fmla="*/ 139 w 159"/>
                <a:gd name="T99" fmla="*/ 75 h 207"/>
                <a:gd name="T100" fmla="*/ 130 w 159"/>
                <a:gd name="T101" fmla="*/ 71 h 207"/>
                <a:gd name="T102" fmla="*/ 130 w 159"/>
                <a:gd name="T103" fmla="*/ 64 h 207"/>
                <a:gd name="T104" fmla="*/ 136 w 159"/>
                <a:gd name="T105" fmla="*/ 58 h 207"/>
                <a:gd name="T106" fmla="*/ 122 w 159"/>
                <a:gd name="T107" fmla="*/ 58 h 207"/>
                <a:gd name="T108" fmla="*/ 116 w 159"/>
                <a:gd name="T109" fmla="*/ 54 h 207"/>
                <a:gd name="T110" fmla="*/ 116 w 159"/>
                <a:gd name="T111" fmla="*/ 48 h 207"/>
                <a:gd name="T112" fmla="*/ 119 w 159"/>
                <a:gd name="T113" fmla="*/ 42 h 207"/>
                <a:gd name="T114" fmla="*/ 108 w 159"/>
                <a:gd name="T115" fmla="*/ 40 h 207"/>
                <a:gd name="T116" fmla="*/ 94 w 159"/>
                <a:gd name="T117" fmla="*/ 33 h 207"/>
                <a:gd name="T118" fmla="*/ 88 w 159"/>
                <a:gd name="T119" fmla="*/ 23 h 207"/>
                <a:gd name="T120" fmla="*/ 94 w 159"/>
                <a:gd name="T121" fmla="*/ 7 h 207"/>
                <a:gd name="T122" fmla="*/ 88 w 159"/>
                <a:gd name="T123" fmla="*/ 0 h 20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59"/>
                <a:gd name="T187" fmla="*/ 0 h 207"/>
                <a:gd name="T188" fmla="*/ 159 w 159"/>
                <a:gd name="T189" fmla="*/ 207 h 207"/>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59" h="207">
                  <a:moveTo>
                    <a:pt x="88" y="0"/>
                  </a:moveTo>
                  <a:lnTo>
                    <a:pt x="82" y="19"/>
                  </a:lnTo>
                  <a:lnTo>
                    <a:pt x="74" y="33"/>
                  </a:lnTo>
                  <a:lnTo>
                    <a:pt x="57" y="44"/>
                  </a:lnTo>
                  <a:lnTo>
                    <a:pt x="28" y="46"/>
                  </a:lnTo>
                  <a:lnTo>
                    <a:pt x="31" y="54"/>
                  </a:lnTo>
                  <a:lnTo>
                    <a:pt x="31" y="62"/>
                  </a:lnTo>
                  <a:lnTo>
                    <a:pt x="28" y="69"/>
                  </a:lnTo>
                  <a:lnTo>
                    <a:pt x="17" y="73"/>
                  </a:lnTo>
                  <a:lnTo>
                    <a:pt x="23" y="81"/>
                  </a:lnTo>
                  <a:lnTo>
                    <a:pt x="23" y="91"/>
                  </a:lnTo>
                  <a:lnTo>
                    <a:pt x="17" y="99"/>
                  </a:lnTo>
                  <a:lnTo>
                    <a:pt x="6" y="106"/>
                  </a:lnTo>
                  <a:lnTo>
                    <a:pt x="17" y="112"/>
                  </a:lnTo>
                  <a:lnTo>
                    <a:pt x="20" y="122"/>
                  </a:lnTo>
                  <a:lnTo>
                    <a:pt x="11" y="130"/>
                  </a:lnTo>
                  <a:lnTo>
                    <a:pt x="0" y="137"/>
                  </a:lnTo>
                  <a:lnTo>
                    <a:pt x="11" y="139"/>
                  </a:lnTo>
                  <a:lnTo>
                    <a:pt x="17" y="145"/>
                  </a:lnTo>
                  <a:lnTo>
                    <a:pt x="14" y="153"/>
                  </a:lnTo>
                  <a:lnTo>
                    <a:pt x="8" y="159"/>
                  </a:lnTo>
                  <a:lnTo>
                    <a:pt x="23" y="161"/>
                  </a:lnTo>
                  <a:lnTo>
                    <a:pt x="31" y="168"/>
                  </a:lnTo>
                  <a:lnTo>
                    <a:pt x="37" y="176"/>
                  </a:lnTo>
                  <a:lnTo>
                    <a:pt x="34" y="182"/>
                  </a:lnTo>
                  <a:lnTo>
                    <a:pt x="51" y="184"/>
                  </a:lnTo>
                  <a:lnTo>
                    <a:pt x="62" y="188"/>
                  </a:lnTo>
                  <a:lnTo>
                    <a:pt x="71" y="196"/>
                  </a:lnTo>
                  <a:lnTo>
                    <a:pt x="74" y="207"/>
                  </a:lnTo>
                  <a:lnTo>
                    <a:pt x="74" y="194"/>
                  </a:lnTo>
                  <a:lnTo>
                    <a:pt x="79" y="182"/>
                  </a:lnTo>
                  <a:lnTo>
                    <a:pt x="88" y="178"/>
                  </a:lnTo>
                  <a:lnTo>
                    <a:pt x="99" y="184"/>
                  </a:lnTo>
                  <a:lnTo>
                    <a:pt x="99" y="174"/>
                  </a:lnTo>
                  <a:lnTo>
                    <a:pt x="108" y="168"/>
                  </a:lnTo>
                  <a:lnTo>
                    <a:pt x="119" y="166"/>
                  </a:lnTo>
                  <a:lnTo>
                    <a:pt x="130" y="168"/>
                  </a:lnTo>
                  <a:lnTo>
                    <a:pt x="122" y="157"/>
                  </a:lnTo>
                  <a:lnTo>
                    <a:pt x="122" y="147"/>
                  </a:lnTo>
                  <a:lnTo>
                    <a:pt x="128" y="141"/>
                  </a:lnTo>
                  <a:lnTo>
                    <a:pt x="139" y="141"/>
                  </a:lnTo>
                  <a:lnTo>
                    <a:pt x="130" y="126"/>
                  </a:lnTo>
                  <a:lnTo>
                    <a:pt x="133" y="114"/>
                  </a:lnTo>
                  <a:lnTo>
                    <a:pt x="145" y="108"/>
                  </a:lnTo>
                  <a:lnTo>
                    <a:pt x="159" y="106"/>
                  </a:lnTo>
                  <a:lnTo>
                    <a:pt x="147" y="95"/>
                  </a:lnTo>
                  <a:lnTo>
                    <a:pt x="145" y="87"/>
                  </a:lnTo>
                  <a:lnTo>
                    <a:pt x="145" y="79"/>
                  </a:lnTo>
                  <a:lnTo>
                    <a:pt x="153" y="75"/>
                  </a:lnTo>
                  <a:lnTo>
                    <a:pt x="139" y="75"/>
                  </a:lnTo>
                  <a:lnTo>
                    <a:pt x="130" y="71"/>
                  </a:lnTo>
                  <a:lnTo>
                    <a:pt x="130" y="64"/>
                  </a:lnTo>
                  <a:lnTo>
                    <a:pt x="136" y="58"/>
                  </a:lnTo>
                  <a:lnTo>
                    <a:pt x="122" y="58"/>
                  </a:lnTo>
                  <a:lnTo>
                    <a:pt x="116" y="54"/>
                  </a:lnTo>
                  <a:lnTo>
                    <a:pt x="116" y="48"/>
                  </a:lnTo>
                  <a:lnTo>
                    <a:pt x="119" y="42"/>
                  </a:lnTo>
                  <a:lnTo>
                    <a:pt x="108" y="40"/>
                  </a:lnTo>
                  <a:lnTo>
                    <a:pt x="94" y="33"/>
                  </a:lnTo>
                  <a:lnTo>
                    <a:pt x="88" y="23"/>
                  </a:lnTo>
                  <a:lnTo>
                    <a:pt x="94" y="7"/>
                  </a:lnTo>
                  <a:lnTo>
                    <a:pt x="88" y="0"/>
                  </a:lnTo>
                  <a:close/>
                </a:path>
              </a:pathLst>
            </a:custGeom>
            <a:solidFill>
              <a:srgbClr val="D8A5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70" name="Freeform 43"/>
            <p:cNvSpPr>
              <a:spLocks/>
            </p:cNvSpPr>
            <p:nvPr/>
          </p:nvSpPr>
          <p:spPr bwMode="auto">
            <a:xfrm>
              <a:off x="2447" y="2488"/>
              <a:ext cx="321" cy="151"/>
            </a:xfrm>
            <a:custGeom>
              <a:avLst/>
              <a:gdLst>
                <a:gd name="T0" fmla="*/ 6 w 321"/>
                <a:gd name="T1" fmla="*/ 23 h 151"/>
                <a:gd name="T2" fmla="*/ 23 w 321"/>
                <a:gd name="T3" fmla="*/ 33 h 151"/>
                <a:gd name="T4" fmla="*/ 40 w 321"/>
                <a:gd name="T5" fmla="*/ 29 h 151"/>
                <a:gd name="T6" fmla="*/ 57 w 321"/>
                <a:gd name="T7" fmla="*/ 11 h 151"/>
                <a:gd name="T8" fmla="*/ 71 w 321"/>
                <a:gd name="T9" fmla="*/ 9 h 151"/>
                <a:gd name="T10" fmla="*/ 80 w 321"/>
                <a:gd name="T11" fmla="*/ 15 h 151"/>
                <a:gd name="T12" fmla="*/ 97 w 321"/>
                <a:gd name="T13" fmla="*/ 13 h 151"/>
                <a:gd name="T14" fmla="*/ 145 w 321"/>
                <a:gd name="T15" fmla="*/ 0 h 151"/>
                <a:gd name="T16" fmla="*/ 159 w 321"/>
                <a:gd name="T17" fmla="*/ 11 h 151"/>
                <a:gd name="T18" fmla="*/ 159 w 321"/>
                <a:gd name="T19" fmla="*/ 21 h 151"/>
                <a:gd name="T20" fmla="*/ 171 w 321"/>
                <a:gd name="T21" fmla="*/ 23 h 151"/>
                <a:gd name="T22" fmla="*/ 199 w 321"/>
                <a:gd name="T23" fmla="*/ 23 h 151"/>
                <a:gd name="T24" fmla="*/ 233 w 321"/>
                <a:gd name="T25" fmla="*/ 25 h 151"/>
                <a:gd name="T26" fmla="*/ 259 w 321"/>
                <a:gd name="T27" fmla="*/ 27 h 151"/>
                <a:gd name="T28" fmla="*/ 264 w 321"/>
                <a:gd name="T29" fmla="*/ 36 h 151"/>
                <a:gd name="T30" fmla="*/ 259 w 321"/>
                <a:gd name="T31" fmla="*/ 44 h 151"/>
                <a:gd name="T32" fmla="*/ 264 w 321"/>
                <a:gd name="T33" fmla="*/ 52 h 151"/>
                <a:gd name="T34" fmla="*/ 290 w 321"/>
                <a:gd name="T35" fmla="*/ 58 h 151"/>
                <a:gd name="T36" fmla="*/ 298 w 321"/>
                <a:gd name="T37" fmla="*/ 64 h 151"/>
                <a:gd name="T38" fmla="*/ 293 w 321"/>
                <a:gd name="T39" fmla="*/ 71 h 151"/>
                <a:gd name="T40" fmla="*/ 293 w 321"/>
                <a:gd name="T41" fmla="*/ 77 h 151"/>
                <a:gd name="T42" fmla="*/ 313 w 321"/>
                <a:gd name="T43" fmla="*/ 79 h 151"/>
                <a:gd name="T44" fmla="*/ 318 w 321"/>
                <a:gd name="T45" fmla="*/ 85 h 151"/>
                <a:gd name="T46" fmla="*/ 310 w 321"/>
                <a:gd name="T47" fmla="*/ 91 h 151"/>
                <a:gd name="T48" fmla="*/ 310 w 321"/>
                <a:gd name="T49" fmla="*/ 100 h 151"/>
                <a:gd name="T50" fmla="*/ 321 w 321"/>
                <a:gd name="T51" fmla="*/ 108 h 151"/>
                <a:gd name="T52" fmla="*/ 315 w 321"/>
                <a:gd name="T53" fmla="*/ 118 h 151"/>
                <a:gd name="T54" fmla="*/ 298 w 321"/>
                <a:gd name="T55" fmla="*/ 116 h 151"/>
                <a:gd name="T56" fmla="*/ 290 w 321"/>
                <a:gd name="T57" fmla="*/ 122 h 151"/>
                <a:gd name="T58" fmla="*/ 290 w 321"/>
                <a:gd name="T59" fmla="*/ 133 h 151"/>
                <a:gd name="T60" fmla="*/ 276 w 321"/>
                <a:gd name="T61" fmla="*/ 137 h 151"/>
                <a:gd name="T62" fmla="*/ 256 w 321"/>
                <a:gd name="T63" fmla="*/ 124 h 151"/>
                <a:gd name="T64" fmla="*/ 247 w 321"/>
                <a:gd name="T65" fmla="*/ 128 h 151"/>
                <a:gd name="T66" fmla="*/ 247 w 321"/>
                <a:gd name="T67" fmla="*/ 147 h 151"/>
                <a:gd name="T68" fmla="*/ 225 w 321"/>
                <a:gd name="T69" fmla="*/ 145 h 151"/>
                <a:gd name="T70" fmla="*/ 179 w 321"/>
                <a:gd name="T71" fmla="*/ 120 h 151"/>
                <a:gd name="T72" fmla="*/ 156 w 321"/>
                <a:gd name="T73" fmla="*/ 122 h 151"/>
                <a:gd name="T74" fmla="*/ 162 w 321"/>
                <a:gd name="T75" fmla="*/ 145 h 151"/>
                <a:gd name="T76" fmla="*/ 142 w 321"/>
                <a:gd name="T77" fmla="*/ 143 h 151"/>
                <a:gd name="T78" fmla="*/ 111 w 321"/>
                <a:gd name="T79" fmla="*/ 106 h 151"/>
                <a:gd name="T80" fmla="*/ 100 w 321"/>
                <a:gd name="T81" fmla="*/ 102 h 151"/>
                <a:gd name="T82" fmla="*/ 94 w 321"/>
                <a:gd name="T83" fmla="*/ 120 h 151"/>
                <a:gd name="T84" fmla="*/ 74 w 321"/>
                <a:gd name="T85" fmla="*/ 118 h 151"/>
                <a:gd name="T86" fmla="*/ 66 w 321"/>
                <a:gd name="T87" fmla="*/ 81 h 151"/>
                <a:gd name="T88" fmla="*/ 57 w 321"/>
                <a:gd name="T89" fmla="*/ 73 h 151"/>
                <a:gd name="T90" fmla="*/ 43 w 321"/>
                <a:gd name="T91" fmla="*/ 77 h 151"/>
                <a:gd name="T92" fmla="*/ 34 w 321"/>
                <a:gd name="T93" fmla="*/ 73 h 151"/>
                <a:gd name="T94" fmla="*/ 32 w 321"/>
                <a:gd name="T95" fmla="*/ 50 h 151"/>
                <a:gd name="T96" fmla="*/ 15 w 321"/>
                <a:gd name="T97" fmla="*/ 36 h 151"/>
                <a:gd name="T98" fmla="*/ 6 w 321"/>
                <a:gd name="T99" fmla="*/ 29 h 151"/>
                <a:gd name="T100" fmla="*/ 0 w 321"/>
                <a:gd name="T101" fmla="*/ 25 h 151"/>
                <a:gd name="T102" fmla="*/ 0 w 321"/>
                <a:gd name="T103" fmla="*/ 19 h 151"/>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321"/>
                <a:gd name="T157" fmla="*/ 0 h 151"/>
                <a:gd name="T158" fmla="*/ 321 w 321"/>
                <a:gd name="T159" fmla="*/ 151 h 151"/>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321" h="151">
                  <a:moveTo>
                    <a:pt x="0" y="19"/>
                  </a:moveTo>
                  <a:lnTo>
                    <a:pt x="6" y="23"/>
                  </a:lnTo>
                  <a:lnTo>
                    <a:pt x="15" y="29"/>
                  </a:lnTo>
                  <a:lnTo>
                    <a:pt x="23" y="33"/>
                  </a:lnTo>
                  <a:lnTo>
                    <a:pt x="32" y="33"/>
                  </a:lnTo>
                  <a:lnTo>
                    <a:pt x="40" y="29"/>
                  </a:lnTo>
                  <a:lnTo>
                    <a:pt x="49" y="19"/>
                  </a:lnTo>
                  <a:lnTo>
                    <a:pt x="57" y="11"/>
                  </a:lnTo>
                  <a:lnTo>
                    <a:pt x="66" y="7"/>
                  </a:lnTo>
                  <a:lnTo>
                    <a:pt x="71" y="9"/>
                  </a:lnTo>
                  <a:lnTo>
                    <a:pt x="77" y="11"/>
                  </a:lnTo>
                  <a:lnTo>
                    <a:pt x="80" y="15"/>
                  </a:lnTo>
                  <a:lnTo>
                    <a:pt x="83" y="17"/>
                  </a:lnTo>
                  <a:lnTo>
                    <a:pt x="97" y="13"/>
                  </a:lnTo>
                  <a:lnTo>
                    <a:pt x="120" y="7"/>
                  </a:lnTo>
                  <a:lnTo>
                    <a:pt x="145" y="0"/>
                  </a:lnTo>
                  <a:lnTo>
                    <a:pt x="156" y="3"/>
                  </a:lnTo>
                  <a:lnTo>
                    <a:pt x="159" y="11"/>
                  </a:lnTo>
                  <a:lnTo>
                    <a:pt x="159" y="17"/>
                  </a:lnTo>
                  <a:lnTo>
                    <a:pt x="159" y="21"/>
                  </a:lnTo>
                  <a:lnTo>
                    <a:pt x="162" y="23"/>
                  </a:lnTo>
                  <a:lnTo>
                    <a:pt x="171" y="23"/>
                  </a:lnTo>
                  <a:lnTo>
                    <a:pt x="182" y="23"/>
                  </a:lnTo>
                  <a:lnTo>
                    <a:pt x="199" y="23"/>
                  </a:lnTo>
                  <a:lnTo>
                    <a:pt x="216" y="23"/>
                  </a:lnTo>
                  <a:lnTo>
                    <a:pt x="233" y="25"/>
                  </a:lnTo>
                  <a:lnTo>
                    <a:pt x="247" y="25"/>
                  </a:lnTo>
                  <a:lnTo>
                    <a:pt x="259" y="27"/>
                  </a:lnTo>
                  <a:lnTo>
                    <a:pt x="264" y="29"/>
                  </a:lnTo>
                  <a:lnTo>
                    <a:pt x="264" y="36"/>
                  </a:lnTo>
                  <a:lnTo>
                    <a:pt x="261" y="40"/>
                  </a:lnTo>
                  <a:lnTo>
                    <a:pt x="259" y="44"/>
                  </a:lnTo>
                  <a:lnTo>
                    <a:pt x="256" y="48"/>
                  </a:lnTo>
                  <a:lnTo>
                    <a:pt x="264" y="52"/>
                  </a:lnTo>
                  <a:lnTo>
                    <a:pt x="278" y="54"/>
                  </a:lnTo>
                  <a:lnTo>
                    <a:pt x="290" y="58"/>
                  </a:lnTo>
                  <a:lnTo>
                    <a:pt x="298" y="62"/>
                  </a:lnTo>
                  <a:lnTo>
                    <a:pt x="298" y="64"/>
                  </a:lnTo>
                  <a:lnTo>
                    <a:pt x="295" y="69"/>
                  </a:lnTo>
                  <a:lnTo>
                    <a:pt x="293" y="71"/>
                  </a:lnTo>
                  <a:lnTo>
                    <a:pt x="290" y="75"/>
                  </a:lnTo>
                  <a:lnTo>
                    <a:pt x="293" y="77"/>
                  </a:lnTo>
                  <a:lnTo>
                    <a:pt x="304" y="79"/>
                  </a:lnTo>
                  <a:lnTo>
                    <a:pt x="313" y="79"/>
                  </a:lnTo>
                  <a:lnTo>
                    <a:pt x="318" y="83"/>
                  </a:lnTo>
                  <a:lnTo>
                    <a:pt x="318" y="85"/>
                  </a:lnTo>
                  <a:lnTo>
                    <a:pt x="313" y="89"/>
                  </a:lnTo>
                  <a:lnTo>
                    <a:pt x="310" y="91"/>
                  </a:lnTo>
                  <a:lnTo>
                    <a:pt x="307" y="95"/>
                  </a:lnTo>
                  <a:lnTo>
                    <a:pt x="310" y="100"/>
                  </a:lnTo>
                  <a:lnTo>
                    <a:pt x="315" y="104"/>
                  </a:lnTo>
                  <a:lnTo>
                    <a:pt x="321" y="108"/>
                  </a:lnTo>
                  <a:lnTo>
                    <a:pt x="321" y="114"/>
                  </a:lnTo>
                  <a:lnTo>
                    <a:pt x="315" y="118"/>
                  </a:lnTo>
                  <a:lnTo>
                    <a:pt x="307" y="118"/>
                  </a:lnTo>
                  <a:lnTo>
                    <a:pt x="298" y="116"/>
                  </a:lnTo>
                  <a:lnTo>
                    <a:pt x="293" y="118"/>
                  </a:lnTo>
                  <a:lnTo>
                    <a:pt x="290" y="122"/>
                  </a:lnTo>
                  <a:lnTo>
                    <a:pt x="290" y="126"/>
                  </a:lnTo>
                  <a:lnTo>
                    <a:pt x="290" y="133"/>
                  </a:lnTo>
                  <a:lnTo>
                    <a:pt x="284" y="137"/>
                  </a:lnTo>
                  <a:lnTo>
                    <a:pt x="276" y="137"/>
                  </a:lnTo>
                  <a:lnTo>
                    <a:pt x="267" y="131"/>
                  </a:lnTo>
                  <a:lnTo>
                    <a:pt x="256" y="124"/>
                  </a:lnTo>
                  <a:lnTo>
                    <a:pt x="250" y="122"/>
                  </a:lnTo>
                  <a:lnTo>
                    <a:pt x="247" y="128"/>
                  </a:lnTo>
                  <a:lnTo>
                    <a:pt x="247" y="137"/>
                  </a:lnTo>
                  <a:lnTo>
                    <a:pt x="247" y="147"/>
                  </a:lnTo>
                  <a:lnTo>
                    <a:pt x="242" y="151"/>
                  </a:lnTo>
                  <a:lnTo>
                    <a:pt x="225" y="145"/>
                  </a:lnTo>
                  <a:lnTo>
                    <a:pt x="202" y="133"/>
                  </a:lnTo>
                  <a:lnTo>
                    <a:pt x="179" y="120"/>
                  </a:lnTo>
                  <a:lnTo>
                    <a:pt x="162" y="116"/>
                  </a:lnTo>
                  <a:lnTo>
                    <a:pt x="156" y="122"/>
                  </a:lnTo>
                  <a:lnTo>
                    <a:pt x="159" y="135"/>
                  </a:lnTo>
                  <a:lnTo>
                    <a:pt x="162" y="145"/>
                  </a:lnTo>
                  <a:lnTo>
                    <a:pt x="156" y="151"/>
                  </a:lnTo>
                  <a:lnTo>
                    <a:pt x="142" y="143"/>
                  </a:lnTo>
                  <a:lnTo>
                    <a:pt x="125" y="124"/>
                  </a:lnTo>
                  <a:lnTo>
                    <a:pt x="111" y="106"/>
                  </a:lnTo>
                  <a:lnTo>
                    <a:pt x="102" y="97"/>
                  </a:lnTo>
                  <a:lnTo>
                    <a:pt x="100" y="102"/>
                  </a:lnTo>
                  <a:lnTo>
                    <a:pt x="100" y="110"/>
                  </a:lnTo>
                  <a:lnTo>
                    <a:pt x="94" y="120"/>
                  </a:lnTo>
                  <a:lnTo>
                    <a:pt x="85" y="124"/>
                  </a:lnTo>
                  <a:lnTo>
                    <a:pt x="74" y="118"/>
                  </a:lnTo>
                  <a:lnTo>
                    <a:pt x="68" y="100"/>
                  </a:lnTo>
                  <a:lnTo>
                    <a:pt x="66" y="81"/>
                  </a:lnTo>
                  <a:lnTo>
                    <a:pt x="63" y="73"/>
                  </a:lnTo>
                  <a:lnTo>
                    <a:pt x="57" y="73"/>
                  </a:lnTo>
                  <a:lnTo>
                    <a:pt x="51" y="75"/>
                  </a:lnTo>
                  <a:lnTo>
                    <a:pt x="43" y="77"/>
                  </a:lnTo>
                  <a:lnTo>
                    <a:pt x="37" y="77"/>
                  </a:lnTo>
                  <a:lnTo>
                    <a:pt x="34" y="73"/>
                  </a:lnTo>
                  <a:lnTo>
                    <a:pt x="34" y="62"/>
                  </a:lnTo>
                  <a:lnTo>
                    <a:pt x="32" y="50"/>
                  </a:lnTo>
                  <a:lnTo>
                    <a:pt x="20" y="40"/>
                  </a:lnTo>
                  <a:lnTo>
                    <a:pt x="15" y="36"/>
                  </a:lnTo>
                  <a:lnTo>
                    <a:pt x="12" y="33"/>
                  </a:lnTo>
                  <a:lnTo>
                    <a:pt x="6" y="29"/>
                  </a:lnTo>
                  <a:lnTo>
                    <a:pt x="3" y="27"/>
                  </a:lnTo>
                  <a:lnTo>
                    <a:pt x="0" y="25"/>
                  </a:lnTo>
                  <a:lnTo>
                    <a:pt x="0" y="23"/>
                  </a:lnTo>
                  <a:lnTo>
                    <a:pt x="0" y="19"/>
                  </a:lnTo>
                  <a:close/>
                </a:path>
              </a:pathLst>
            </a:custGeom>
            <a:solidFill>
              <a:srgbClr val="006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71" name="Freeform 44"/>
            <p:cNvSpPr>
              <a:spLocks/>
            </p:cNvSpPr>
            <p:nvPr/>
          </p:nvSpPr>
          <p:spPr bwMode="auto">
            <a:xfrm>
              <a:off x="2691" y="1085"/>
              <a:ext cx="188" cy="186"/>
            </a:xfrm>
            <a:custGeom>
              <a:avLst/>
              <a:gdLst>
                <a:gd name="T0" fmla="*/ 80 w 188"/>
                <a:gd name="T1" fmla="*/ 4 h 186"/>
                <a:gd name="T2" fmla="*/ 83 w 188"/>
                <a:gd name="T3" fmla="*/ 14 h 186"/>
                <a:gd name="T4" fmla="*/ 86 w 188"/>
                <a:gd name="T5" fmla="*/ 23 h 186"/>
                <a:gd name="T6" fmla="*/ 91 w 188"/>
                <a:gd name="T7" fmla="*/ 37 h 186"/>
                <a:gd name="T8" fmla="*/ 83 w 188"/>
                <a:gd name="T9" fmla="*/ 49 h 186"/>
                <a:gd name="T10" fmla="*/ 60 w 188"/>
                <a:gd name="T11" fmla="*/ 66 h 186"/>
                <a:gd name="T12" fmla="*/ 37 w 188"/>
                <a:gd name="T13" fmla="*/ 89 h 186"/>
                <a:gd name="T14" fmla="*/ 9 w 188"/>
                <a:gd name="T15" fmla="*/ 122 h 186"/>
                <a:gd name="T16" fmla="*/ 15 w 188"/>
                <a:gd name="T17" fmla="*/ 122 h 186"/>
                <a:gd name="T18" fmla="*/ 40 w 188"/>
                <a:gd name="T19" fmla="*/ 107 h 186"/>
                <a:gd name="T20" fmla="*/ 49 w 188"/>
                <a:gd name="T21" fmla="*/ 99 h 186"/>
                <a:gd name="T22" fmla="*/ 54 w 188"/>
                <a:gd name="T23" fmla="*/ 93 h 186"/>
                <a:gd name="T24" fmla="*/ 49 w 188"/>
                <a:gd name="T25" fmla="*/ 105 h 186"/>
                <a:gd name="T26" fmla="*/ 34 w 188"/>
                <a:gd name="T27" fmla="*/ 140 h 186"/>
                <a:gd name="T28" fmla="*/ 32 w 188"/>
                <a:gd name="T29" fmla="*/ 165 h 186"/>
                <a:gd name="T30" fmla="*/ 32 w 188"/>
                <a:gd name="T31" fmla="*/ 181 h 186"/>
                <a:gd name="T32" fmla="*/ 34 w 188"/>
                <a:gd name="T33" fmla="*/ 177 h 186"/>
                <a:gd name="T34" fmla="*/ 40 w 188"/>
                <a:gd name="T35" fmla="*/ 163 h 186"/>
                <a:gd name="T36" fmla="*/ 51 w 188"/>
                <a:gd name="T37" fmla="*/ 146 h 186"/>
                <a:gd name="T38" fmla="*/ 74 w 188"/>
                <a:gd name="T39" fmla="*/ 117 h 186"/>
                <a:gd name="T40" fmla="*/ 80 w 188"/>
                <a:gd name="T41" fmla="*/ 132 h 186"/>
                <a:gd name="T42" fmla="*/ 97 w 188"/>
                <a:gd name="T43" fmla="*/ 167 h 186"/>
                <a:gd name="T44" fmla="*/ 105 w 188"/>
                <a:gd name="T45" fmla="*/ 163 h 186"/>
                <a:gd name="T46" fmla="*/ 117 w 188"/>
                <a:gd name="T47" fmla="*/ 111 h 186"/>
                <a:gd name="T48" fmla="*/ 111 w 188"/>
                <a:gd name="T49" fmla="*/ 84 h 186"/>
                <a:gd name="T50" fmla="*/ 117 w 188"/>
                <a:gd name="T51" fmla="*/ 89 h 186"/>
                <a:gd name="T52" fmla="*/ 131 w 188"/>
                <a:gd name="T53" fmla="*/ 101 h 186"/>
                <a:gd name="T54" fmla="*/ 171 w 188"/>
                <a:gd name="T55" fmla="*/ 105 h 186"/>
                <a:gd name="T56" fmla="*/ 168 w 188"/>
                <a:gd name="T57" fmla="*/ 91 h 186"/>
                <a:gd name="T58" fmla="*/ 145 w 188"/>
                <a:gd name="T59" fmla="*/ 56 h 186"/>
                <a:gd name="T60" fmla="*/ 128 w 188"/>
                <a:gd name="T61" fmla="*/ 51 h 186"/>
                <a:gd name="T62" fmla="*/ 131 w 188"/>
                <a:gd name="T63" fmla="*/ 49 h 186"/>
                <a:gd name="T64" fmla="*/ 145 w 188"/>
                <a:gd name="T65" fmla="*/ 47 h 186"/>
                <a:gd name="T66" fmla="*/ 168 w 188"/>
                <a:gd name="T67" fmla="*/ 33 h 186"/>
                <a:gd name="T68" fmla="*/ 176 w 188"/>
                <a:gd name="T69" fmla="*/ 23 h 186"/>
                <a:gd name="T70" fmla="*/ 157 w 188"/>
                <a:gd name="T71" fmla="*/ 23 h 186"/>
                <a:gd name="T72" fmla="*/ 137 w 188"/>
                <a:gd name="T73" fmla="*/ 25 h 186"/>
                <a:gd name="T74" fmla="*/ 105 w 188"/>
                <a:gd name="T75" fmla="*/ 37 h 186"/>
                <a:gd name="T76" fmla="*/ 94 w 188"/>
                <a:gd name="T77" fmla="*/ 37 h 186"/>
                <a:gd name="T78" fmla="*/ 88 w 188"/>
                <a:gd name="T79" fmla="*/ 23 h 186"/>
                <a:gd name="T80" fmla="*/ 83 w 188"/>
                <a:gd name="T81" fmla="*/ 12 h 186"/>
                <a:gd name="T82" fmla="*/ 83 w 188"/>
                <a:gd name="T83" fmla="*/ 2 h 186"/>
                <a:gd name="T84" fmla="*/ 80 w 188"/>
                <a:gd name="T85" fmla="*/ 0 h 18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8"/>
                <a:gd name="T130" fmla="*/ 0 h 186"/>
                <a:gd name="T131" fmla="*/ 188 w 188"/>
                <a:gd name="T132" fmla="*/ 186 h 18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8" h="186">
                  <a:moveTo>
                    <a:pt x="80" y="0"/>
                  </a:moveTo>
                  <a:lnTo>
                    <a:pt x="80" y="4"/>
                  </a:lnTo>
                  <a:lnTo>
                    <a:pt x="83" y="8"/>
                  </a:lnTo>
                  <a:lnTo>
                    <a:pt x="83" y="14"/>
                  </a:lnTo>
                  <a:lnTo>
                    <a:pt x="86" y="18"/>
                  </a:lnTo>
                  <a:lnTo>
                    <a:pt x="86" y="23"/>
                  </a:lnTo>
                  <a:lnTo>
                    <a:pt x="88" y="29"/>
                  </a:lnTo>
                  <a:lnTo>
                    <a:pt x="91" y="37"/>
                  </a:lnTo>
                  <a:lnTo>
                    <a:pt x="91" y="45"/>
                  </a:lnTo>
                  <a:lnTo>
                    <a:pt x="83" y="49"/>
                  </a:lnTo>
                  <a:lnTo>
                    <a:pt x="71" y="58"/>
                  </a:lnTo>
                  <a:lnTo>
                    <a:pt x="60" y="66"/>
                  </a:lnTo>
                  <a:lnTo>
                    <a:pt x="49" y="76"/>
                  </a:lnTo>
                  <a:lnTo>
                    <a:pt x="37" y="89"/>
                  </a:lnTo>
                  <a:lnTo>
                    <a:pt x="23" y="105"/>
                  </a:lnTo>
                  <a:lnTo>
                    <a:pt x="9" y="122"/>
                  </a:lnTo>
                  <a:lnTo>
                    <a:pt x="0" y="130"/>
                  </a:lnTo>
                  <a:lnTo>
                    <a:pt x="15" y="122"/>
                  </a:lnTo>
                  <a:lnTo>
                    <a:pt x="29" y="113"/>
                  </a:lnTo>
                  <a:lnTo>
                    <a:pt x="40" y="107"/>
                  </a:lnTo>
                  <a:lnTo>
                    <a:pt x="46" y="103"/>
                  </a:lnTo>
                  <a:lnTo>
                    <a:pt x="49" y="99"/>
                  </a:lnTo>
                  <a:lnTo>
                    <a:pt x="51" y="97"/>
                  </a:lnTo>
                  <a:lnTo>
                    <a:pt x="54" y="93"/>
                  </a:lnTo>
                  <a:lnTo>
                    <a:pt x="57" y="91"/>
                  </a:lnTo>
                  <a:lnTo>
                    <a:pt x="49" y="105"/>
                  </a:lnTo>
                  <a:lnTo>
                    <a:pt x="43" y="122"/>
                  </a:lnTo>
                  <a:lnTo>
                    <a:pt x="34" y="140"/>
                  </a:lnTo>
                  <a:lnTo>
                    <a:pt x="34" y="157"/>
                  </a:lnTo>
                  <a:lnTo>
                    <a:pt x="32" y="165"/>
                  </a:lnTo>
                  <a:lnTo>
                    <a:pt x="32" y="173"/>
                  </a:lnTo>
                  <a:lnTo>
                    <a:pt x="32" y="181"/>
                  </a:lnTo>
                  <a:lnTo>
                    <a:pt x="32" y="186"/>
                  </a:lnTo>
                  <a:lnTo>
                    <a:pt x="34" y="177"/>
                  </a:lnTo>
                  <a:lnTo>
                    <a:pt x="37" y="171"/>
                  </a:lnTo>
                  <a:lnTo>
                    <a:pt x="40" y="163"/>
                  </a:lnTo>
                  <a:lnTo>
                    <a:pt x="43" y="157"/>
                  </a:lnTo>
                  <a:lnTo>
                    <a:pt x="51" y="146"/>
                  </a:lnTo>
                  <a:lnTo>
                    <a:pt x="63" y="132"/>
                  </a:lnTo>
                  <a:lnTo>
                    <a:pt x="74" y="117"/>
                  </a:lnTo>
                  <a:lnTo>
                    <a:pt x="77" y="105"/>
                  </a:lnTo>
                  <a:lnTo>
                    <a:pt x="80" y="132"/>
                  </a:lnTo>
                  <a:lnTo>
                    <a:pt x="88" y="151"/>
                  </a:lnTo>
                  <a:lnTo>
                    <a:pt x="97" y="167"/>
                  </a:lnTo>
                  <a:lnTo>
                    <a:pt x="103" y="184"/>
                  </a:lnTo>
                  <a:lnTo>
                    <a:pt x="105" y="163"/>
                  </a:lnTo>
                  <a:lnTo>
                    <a:pt x="114" y="138"/>
                  </a:lnTo>
                  <a:lnTo>
                    <a:pt x="117" y="111"/>
                  </a:lnTo>
                  <a:lnTo>
                    <a:pt x="108" y="87"/>
                  </a:lnTo>
                  <a:lnTo>
                    <a:pt x="111" y="84"/>
                  </a:lnTo>
                  <a:lnTo>
                    <a:pt x="114" y="87"/>
                  </a:lnTo>
                  <a:lnTo>
                    <a:pt x="117" y="89"/>
                  </a:lnTo>
                  <a:lnTo>
                    <a:pt x="120" y="93"/>
                  </a:lnTo>
                  <a:lnTo>
                    <a:pt x="131" y="101"/>
                  </a:lnTo>
                  <a:lnTo>
                    <a:pt x="151" y="103"/>
                  </a:lnTo>
                  <a:lnTo>
                    <a:pt x="171" y="105"/>
                  </a:lnTo>
                  <a:lnTo>
                    <a:pt x="188" y="109"/>
                  </a:lnTo>
                  <a:lnTo>
                    <a:pt x="168" y="91"/>
                  </a:lnTo>
                  <a:lnTo>
                    <a:pt x="157" y="72"/>
                  </a:lnTo>
                  <a:lnTo>
                    <a:pt x="145" y="56"/>
                  </a:lnTo>
                  <a:lnTo>
                    <a:pt x="128" y="54"/>
                  </a:lnTo>
                  <a:lnTo>
                    <a:pt x="128" y="51"/>
                  </a:lnTo>
                  <a:lnTo>
                    <a:pt x="131" y="49"/>
                  </a:lnTo>
                  <a:lnTo>
                    <a:pt x="134" y="49"/>
                  </a:lnTo>
                  <a:lnTo>
                    <a:pt x="145" y="47"/>
                  </a:lnTo>
                  <a:lnTo>
                    <a:pt x="157" y="41"/>
                  </a:lnTo>
                  <a:lnTo>
                    <a:pt x="168" y="33"/>
                  </a:lnTo>
                  <a:lnTo>
                    <a:pt x="188" y="20"/>
                  </a:lnTo>
                  <a:lnTo>
                    <a:pt x="176" y="23"/>
                  </a:lnTo>
                  <a:lnTo>
                    <a:pt x="168" y="25"/>
                  </a:lnTo>
                  <a:lnTo>
                    <a:pt x="157" y="23"/>
                  </a:lnTo>
                  <a:lnTo>
                    <a:pt x="148" y="23"/>
                  </a:lnTo>
                  <a:lnTo>
                    <a:pt x="137" y="25"/>
                  </a:lnTo>
                  <a:lnTo>
                    <a:pt x="120" y="29"/>
                  </a:lnTo>
                  <a:lnTo>
                    <a:pt x="105" y="37"/>
                  </a:lnTo>
                  <a:lnTo>
                    <a:pt x="97" y="43"/>
                  </a:lnTo>
                  <a:lnTo>
                    <a:pt x="94" y="37"/>
                  </a:lnTo>
                  <a:lnTo>
                    <a:pt x="91" y="29"/>
                  </a:lnTo>
                  <a:lnTo>
                    <a:pt x="88" y="23"/>
                  </a:lnTo>
                  <a:lnTo>
                    <a:pt x="86" y="16"/>
                  </a:lnTo>
                  <a:lnTo>
                    <a:pt x="83" y="12"/>
                  </a:lnTo>
                  <a:lnTo>
                    <a:pt x="83" y="8"/>
                  </a:lnTo>
                  <a:lnTo>
                    <a:pt x="83" y="2"/>
                  </a:lnTo>
                  <a:lnTo>
                    <a:pt x="83" y="0"/>
                  </a:lnTo>
                  <a:lnTo>
                    <a:pt x="80" y="0"/>
                  </a:lnTo>
                  <a:close/>
                </a:path>
              </a:pathLst>
            </a:custGeom>
            <a:solidFill>
              <a:srgbClr val="B26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72" name="Freeform 45"/>
            <p:cNvSpPr>
              <a:spLocks/>
            </p:cNvSpPr>
            <p:nvPr/>
          </p:nvSpPr>
          <p:spPr bwMode="auto">
            <a:xfrm>
              <a:off x="1499" y="2414"/>
              <a:ext cx="256" cy="322"/>
            </a:xfrm>
            <a:custGeom>
              <a:avLst/>
              <a:gdLst>
                <a:gd name="T0" fmla="*/ 154 w 256"/>
                <a:gd name="T1" fmla="*/ 6 h 322"/>
                <a:gd name="T2" fmla="*/ 148 w 256"/>
                <a:gd name="T3" fmla="*/ 27 h 322"/>
                <a:gd name="T4" fmla="*/ 159 w 256"/>
                <a:gd name="T5" fmla="*/ 39 h 322"/>
                <a:gd name="T6" fmla="*/ 199 w 256"/>
                <a:gd name="T7" fmla="*/ 48 h 322"/>
                <a:gd name="T8" fmla="*/ 208 w 256"/>
                <a:gd name="T9" fmla="*/ 60 h 322"/>
                <a:gd name="T10" fmla="*/ 202 w 256"/>
                <a:gd name="T11" fmla="*/ 68 h 322"/>
                <a:gd name="T12" fmla="*/ 210 w 256"/>
                <a:gd name="T13" fmla="*/ 85 h 322"/>
                <a:gd name="T14" fmla="*/ 253 w 256"/>
                <a:gd name="T15" fmla="*/ 120 h 322"/>
                <a:gd name="T16" fmla="*/ 244 w 256"/>
                <a:gd name="T17" fmla="*/ 136 h 322"/>
                <a:gd name="T18" fmla="*/ 225 w 256"/>
                <a:gd name="T19" fmla="*/ 141 h 322"/>
                <a:gd name="T20" fmla="*/ 230 w 256"/>
                <a:gd name="T21" fmla="*/ 159 h 322"/>
                <a:gd name="T22" fmla="*/ 256 w 256"/>
                <a:gd name="T23" fmla="*/ 217 h 322"/>
                <a:gd name="T24" fmla="*/ 244 w 256"/>
                <a:gd name="T25" fmla="*/ 235 h 322"/>
                <a:gd name="T26" fmla="*/ 227 w 256"/>
                <a:gd name="T27" fmla="*/ 231 h 322"/>
                <a:gd name="T28" fmla="*/ 219 w 256"/>
                <a:gd name="T29" fmla="*/ 242 h 322"/>
                <a:gd name="T30" fmla="*/ 222 w 256"/>
                <a:gd name="T31" fmla="*/ 271 h 322"/>
                <a:gd name="T32" fmla="*/ 208 w 256"/>
                <a:gd name="T33" fmla="*/ 281 h 322"/>
                <a:gd name="T34" fmla="*/ 196 w 256"/>
                <a:gd name="T35" fmla="*/ 277 h 322"/>
                <a:gd name="T36" fmla="*/ 185 w 256"/>
                <a:gd name="T37" fmla="*/ 283 h 322"/>
                <a:gd name="T38" fmla="*/ 191 w 256"/>
                <a:gd name="T39" fmla="*/ 299 h 322"/>
                <a:gd name="T40" fmla="*/ 182 w 256"/>
                <a:gd name="T41" fmla="*/ 308 h 322"/>
                <a:gd name="T42" fmla="*/ 165 w 256"/>
                <a:gd name="T43" fmla="*/ 302 h 322"/>
                <a:gd name="T44" fmla="*/ 154 w 256"/>
                <a:gd name="T45" fmla="*/ 306 h 322"/>
                <a:gd name="T46" fmla="*/ 148 w 256"/>
                <a:gd name="T47" fmla="*/ 320 h 322"/>
                <a:gd name="T48" fmla="*/ 128 w 256"/>
                <a:gd name="T49" fmla="*/ 320 h 322"/>
                <a:gd name="T50" fmla="*/ 120 w 256"/>
                <a:gd name="T51" fmla="*/ 306 h 322"/>
                <a:gd name="T52" fmla="*/ 108 w 256"/>
                <a:gd name="T53" fmla="*/ 297 h 322"/>
                <a:gd name="T54" fmla="*/ 91 w 256"/>
                <a:gd name="T55" fmla="*/ 302 h 322"/>
                <a:gd name="T56" fmla="*/ 80 w 256"/>
                <a:gd name="T57" fmla="*/ 291 h 322"/>
                <a:gd name="T58" fmla="*/ 88 w 256"/>
                <a:gd name="T59" fmla="*/ 271 h 322"/>
                <a:gd name="T60" fmla="*/ 80 w 256"/>
                <a:gd name="T61" fmla="*/ 262 h 322"/>
                <a:gd name="T62" fmla="*/ 51 w 256"/>
                <a:gd name="T63" fmla="*/ 271 h 322"/>
                <a:gd name="T64" fmla="*/ 40 w 256"/>
                <a:gd name="T65" fmla="*/ 252 h 322"/>
                <a:gd name="T66" fmla="*/ 63 w 256"/>
                <a:gd name="T67" fmla="*/ 198 h 322"/>
                <a:gd name="T68" fmla="*/ 49 w 256"/>
                <a:gd name="T69" fmla="*/ 182 h 322"/>
                <a:gd name="T70" fmla="*/ 15 w 256"/>
                <a:gd name="T71" fmla="*/ 194 h 322"/>
                <a:gd name="T72" fmla="*/ 0 w 256"/>
                <a:gd name="T73" fmla="*/ 186 h 322"/>
                <a:gd name="T74" fmla="*/ 17 w 256"/>
                <a:gd name="T75" fmla="*/ 167 h 322"/>
                <a:gd name="T76" fmla="*/ 46 w 256"/>
                <a:gd name="T77" fmla="*/ 147 h 322"/>
                <a:gd name="T78" fmla="*/ 66 w 256"/>
                <a:gd name="T79" fmla="*/ 130 h 322"/>
                <a:gd name="T80" fmla="*/ 60 w 256"/>
                <a:gd name="T81" fmla="*/ 126 h 322"/>
                <a:gd name="T82" fmla="*/ 29 w 256"/>
                <a:gd name="T83" fmla="*/ 130 h 322"/>
                <a:gd name="T84" fmla="*/ 15 w 256"/>
                <a:gd name="T85" fmla="*/ 118 h 322"/>
                <a:gd name="T86" fmla="*/ 34 w 256"/>
                <a:gd name="T87" fmla="*/ 103 h 322"/>
                <a:gd name="T88" fmla="*/ 66 w 256"/>
                <a:gd name="T89" fmla="*/ 93 h 322"/>
                <a:gd name="T90" fmla="*/ 88 w 256"/>
                <a:gd name="T91" fmla="*/ 83 h 322"/>
                <a:gd name="T92" fmla="*/ 85 w 256"/>
                <a:gd name="T93" fmla="*/ 77 h 322"/>
                <a:gd name="T94" fmla="*/ 74 w 256"/>
                <a:gd name="T95" fmla="*/ 66 h 322"/>
                <a:gd name="T96" fmla="*/ 80 w 256"/>
                <a:gd name="T97" fmla="*/ 56 h 322"/>
                <a:gd name="T98" fmla="*/ 120 w 256"/>
                <a:gd name="T99" fmla="*/ 41 h 322"/>
                <a:gd name="T100" fmla="*/ 137 w 256"/>
                <a:gd name="T101" fmla="*/ 23 h 322"/>
                <a:gd name="T102" fmla="*/ 145 w 256"/>
                <a:gd name="T103" fmla="*/ 13 h 322"/>
                <a:gd name="T104" fmla="*/ 148 w 256"/>
                <a:gd name="T105" fmla="*/ 6 h 322"/>
                <a:gd name="T106" fmla="*/ 156 w 256"/>
                <a:gd name="T107" fmla="*/ 0 h 32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256"/>
                <a:gd name="T163" fmla="*/ 0 h 322"/>
                <a:gd name="T164" fmla="*/ 256 w 256"/>
                <a:gd name="T165" fmla="*/ 322 h 322"/>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256" h="322">
                  <a:moveTo>
                    <a:pt x="156" y="0"/>
                  </a:moveTo>
                  <a:lnTo>
                    <a:pt x="154" y="6"/>
                  </a:lnTo>
                  <a:lnTo>
                    <a:pt x="151" y="17"/>
                  </a:lnTo>
                  <a:lnTo>
                    <a:pt x="148" y="27"/>
                  </a:lnTo>
                  <a:lnTo>
                    <a:pt x="148" y="35"/>
                  </a:lnTo>
                  <a:lnTo>
                    <a:pt x="159" y="39"/>
                  </a:lnTo>
                  <a:lnTo>
                    <a:pt x="179" y="44"/>
                  </a:lnTo>
                  <a:lnTo>
                    <a:pt x="199" y="48"/>
                  </a:lnTo>
                  <a:lnTo>
                    <a:pt x="208" y="54"/>
                  </a:lnTo>
                  <a:lnTo>
                    <a:pt x="208" y="60"/>
                  </a:lnTo>
                  <a:lnTo>
                    <a:pt x="205" y="64"/>
                  </a:lnTo>
                  <a:lnTo>
                    <a:pt x="202" y="68"/>
                  </a:lnTo>
                  <a:lnTo>
                    <a:pt x="199" y="72"/>
                  </a:lnTo>
                  <a:lnTo>
                    <a:pt x="210" y="85"/>
                  </a:lnTo>
                  <a:lnTo>
                    <a:pt x="233" y="101"/>
                  </a:lnTo>
                  <a:lnTo>
                    <a:pt x="253" y="120"/>
                  </a:lnTo>
                  <a:lnTo>
                    <a:pt x="256" y="132"/>
                  </a:lnTo>
                  <a:lnTo>
                    <a:pt x="244" y="136"/>
                  </a:lnTo>
                  <a:lnTo>
                    <a:pt x="233" y="138"/>
                  </a:lnTo>
                  <a:lnTo>
                    <a:pt x="225" y="141"/>
                  </a:lnTo>
                  <a:lnTo>
                    <a:pt x="222" y="143"/>
                  </a:lnTo>
                  <a:lnTo>
                    <a:pt x="230" y="159"/>
                  </a:lnTo>
                  <a:lnTo>
                    <a:pt x="244" y="188"/>
                  </a:lnTo>
                  <a:lnTo>
                    <a:pt x="256" y="217"/>
                  </a:lnTo>
                  <a:lnTo>
                    <a:pt x="256" y="233"/>
                  </a:lnTo>
                  <a:lnTo>
                    <a:pt x="244" y="235"/>
                  </a:lnTo>
                  <a:lnTo>
                    <a:pt x="236" y="233"/>
                  </a:lnTo>
                  <a:lnTo>
                    <a:pt x="227" y="231"/>
                  </a:lnTo>
                  <a:lnTo>
                    <a:pt x="222" y="233"/>
                  </a:lnTo>
                  <a:lnTo>
                    <a:pt x="219" y="242"/>
                  </a:lnTo>
                  <a:lnTo>
                    <a:pt x="222" y="256"/>
                  </a:lnTo>
                  <a:lnTo>
                    <a:pt x="222" y="271"/>
                  </a:lnTo>
                  <a:lnTo>
                    <a:pt x="216" y="279"/>
                  </a:lnTo>
                  <a:lnTo>
                    <a:pt x="208" y="281"/>
                  </a:lnTo>
                  <a:lnTo>
                    <a:pt x="202" y="279"/>
                  </a:lnTo>
                  <a:lnTo>
                    <a:pt x="196" y="277"/>
                  </a:lnTo>
                  <a:lnTo>
                    <a:pt x="188" y="277"/>
                  </a:lnTo>
                  <a:lnTo>
                    <a:pt x="185" y="283"/>
                  </a:lnTo>
                  <a:lnTo>
                    <a:pt x="188" y="291"/>
                  </a:lnTo>
                  <a:lnTo>
                    <a:pt x="191" y="299"/>
                  </a:lnTo>
                  <a:lnTo>
                    <a:pt x="188" y="306"/>
                  </a:lnTo>
                  <a:lnTo>
                    <a:pt x="182" y="308"/>
                  </a:lnTo>
                  <a:lnTo>
                    <a:pt x="173" y="306"/>
                  </a:lnTo>
                  <a:lnTo>
                    <a:pt x="165" y="302"/>
                  </a:lnTo>
                  <a:lnTo>
                    <a:pt x="159" y="302"/>
                  </a:lnTo>
                  <a:lnTo>
                    <a:pt x="154" y="306"/>
                  </a:lnTo>
                  <a:lnTo>
                    <a:pt x="151" y="314"/>
                  </a:lnTo>
                  <a:lnTo>
                    <a:pt x="148" y="320"/>
                  </a:lnTo>
                  <a:lnTo>
                    <a:pt x="139" y="322"/>
                  </a:lnTo>
                  <a:lnTo>
                    <a:pt x="128" y="320"/>
                  </a:lnTo>
                  <a:lnTo>
                    <a:pt x="122" y="314"/>
                  </a:lnTo>
                  <a:lnTo>
                    <a:pt x="120" y="306"/>
                  </a:lnTo>
                  <a:lnTo>
                    <a:pt x="114" y="299"/>
                  </a:lnTo>
                  <a:lnTo>
                    <a:pt x="108" y="297"/>
                  </a:lnTo>
                  <a:lnTo>
                    <a:pt x="100" y="299"/>
                  </a:lnTo>
                  <a:lnTo>
                    <a:pt x="91" y="302"/>
                  </a:lnTo>
                  <a:lnTo>
                    <a:pt x="83" y="299"/>
                  </a:lnTo>
                  <a:lnTo>
                    <a:pt x="80" y="291"/>
                  </a:lnTo>
                  <a:lnTo>
                    <a:pt x="85" y="281"/>
                  </a:lnTo>
                  <a:lnTo>
                    <a:pt x="88" y="271"/>
                  </a:lnTo>
                  <a:lnTo>
                    <a:pt x="88" y="262"/>
                  </a:lnTo>
                  <a:lnTo>
                    <a:pt x="80" y="262"/>
                  </a:lnTo>
                  <a:lnTo>
                    <a:pt x="66" y="266"/>
                  </a:lnTo>
                  <a:lnTo>
                    <a:pt x="51" y="271"/>
                  </a:lnTo>
                  <a:lnTo>
                    <a:pt x="40" y="268"/>
                  </a:lnTo>
                  <a:lnTo>
                    <a:pt x="40" y="252"/>
                  </a:lnTo>
                  <a:lnTo>
                    <a:pt x="51" y="225"/>
                  </a:lnTo>
                  <a:lnTo>
                    <a:pt x="63" y="198"/>
                  </a:lnTo>
                  <a:lnTo>
                    <a:pt x="63" y="182"/>
                  </a:lnTo>
                  <a:lnTo>
                    <a:pt x="49" y="182"/>
                  </a:lnTo>
                  <a:lnTo>
                    <a:pt x="32" y="188"/>
                  </a:lnTo>
                  <a:lnTo>
                    <a:pt x="15" y="194"/>
                  </a:lnTo>
                  <a:lnTo>
                    <a:pt x="0" y="192"/>
                  </a:lnTo>
                  <a:lnTo>
                    <a:pt x="0" y="186"/>
                  </a:lnTo>
                  <a:lnTo>
                    <a:pt x="6" y="178"/>
                  </a:lnTo>
                  <a:lnTo>
                    <a:pt x="17" y="167"/>
                  </a:lnTo>
                  <a:lnTo>
                    <a:pt x="32" y="157"/>
                  </a:lnTo>
                  <a:lnTo>
                    <a:pt x="46" y="147"/>
                  </a:lnTo>
                  <a:lnTo>
                    <a:pt x="60" y="136"/>
                  </a:lnTo>
                  <a:lnTo>
                    <a:pt x="66" y="130"/>
                  </a:lnTo>
                  <a:lnTo>
                    <a:pt x="68" y="126"/>
                  </a:lnTo>
                  <a:lnTo>
                    <a:pt x="60" y="126"/>
                  </a:lnTo>
                  <a:lnTo>
                    <a:pt x="43" y="130"/>
                  </a:lnTo>
                  <a:lnTo>
                    <a:pt x="29" y="130"/>
                  </a:lnTo>
                  <a:lnTo>
                    <a:pt x="17" y="124"/>
                  </a:lnTo>
                  <a:lnTo>
                    <a:pt x="15" y="118"/>
                  </a:lnTo>
                  <a:lnTo>
                    <a:pt x="23" y="110"/>
                  </a:lnTo>
                  <a:lnTo>
                    <a:pt x="34" y="103"/>
                  </a:lnTo>
                  <a:lnTo>
                    <a:pt x="49" y="97"/>
                  </a:lnTo>
                  <a:lnTo>
                    <a:pt x="66" y="93"/>
                  </a:lnTo>
                  <a:lnTo>
                    <a:pt x="80" y="87"/>
                  </a:lnTo>
                  <a:lnTo>
                    <a:pt x="88" y="83"/>
                  </a:lnTo>
                  <a:lnTo>
                    <a:pt x="91" y="81"/>
                  </a:lnTo>
                  <a:lnTo>
                    <a:pt x="85" y="77"/>
                  </a:lnTo>
                  <a:lnTo>
                    <a:pt x="80" y="70"/>
                  </a:lnTo>
                  <a:lnTo>
                    <a:pt x="74" y="66"/>
                  </a:lnTo>
                  <a:lnTo>
                    <a:pt x="71" y="60"/>
                  </a:lnTo>
                  <a:lnTo>
                    <a:pt x="80" y="56"/>
                  </a:lnTo>
                  <a:lnTo>
                    <a:pt x="100" y="50"/>
                  </a:lnTo>
                  <a:lnTo>
                    <a:pt x="120" y="41"/>
                  </a:lnTo>
                  <a:lnTo>
                    <a:pt x="134" y="29"/>
                  </a:lnTo>
                  <a:lnTo>
                    <a:pt x="137" y="23"/>
                  </a:lnTo>
                  <a:lnTo>
                    <a:pt x="142" y="19"/>
                  </a:lnTo>
                  <a:lnTo>
                    <a:pt x="145" y="13"/>
                  </a:lnTo>
                  <a:lnTo>
                    <a:pt x="148" y="8"/>
                  </a:lnTo>
                  <a:lnTo>
                    <a:pt x="148" y="6"/>
                  </a:lnTo>
                  <a:lnTo>
                    <a:pt x="154" y="2"/>
                  </a:lnTo>
                  <a:lnTo>
                    <a:pt x="156" y="0"/>
                  </a:lnTo>
                  <a:close/>
                </a:path>
              </a:pathLst>
            </a:custGeom>
            <a:solidFill>
              <a:srgbClr val="D8A5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73" name="Freeform 46"/>
            <p:cNvSpPr>
              <a:spLocks/>
            </p:cNvSpPr>
            <p:nvPr/>
          </p:nvSpPr>
          <p:spPr bwMode="auto">
            <a:xfrm>
              <a:off x="1008" y="2688"/>
              <a:ext cx="429" cy="275"/>
            </a:xfrm>
            <a:custGeom>
              <a:avLst/>
              <a:gdLst>
                <a:gd name="T0" fmla="*/ 335 w 429"/>
                <a:gd name="T1" fmla="*/ 6 h 275"/>
                <a:gd name="T2" fmla="*/ 321 w 429"/>
                <a:gd name="T3" fmla="*/ 23 h 275"/>
                <a:gd name="T4" fmla="*/ 304 w 429"/>
                <a:gd name="T5" fmla="*/ 37 h 275"/>
                <a:gd name="T6" fmla="*/ 284 w 429"/>
                <a:gd name="T7" fmla="*/ 64 h 275"/>
                <a:gd name="T8" fmla="*/ 295 w 429"/>
                <a:gd name="T9" fmla="*/ 73 h 275"/>
                <a:gd name="T10" fmla="*/ 341 w 429"/>
                <a:gd name="T11" fmla="*/ 68 h 275"/>
                <a:gd name="T12" fmla="*/ 372 w 429"/>
                <a:gd name="T13" fmla="*/ 79 h 275"/>
                <a:gd name="T14" fmla="*/ 415 w 429"/>
                <a:gd name="T15" fmla="*/ 99 h 275"/>
                <a:gd name="T16" fmla="*/ 403 w 429"/>
                <a:gd name="T17" fmla="*/ 104 h 275"/>
                <a:gd name="T18" fmla="*/ 355 w 429"/>
                <a:gd name="T19" fmla="*/ 108 h 275"/>
                <a:gd name="T20" fmla="*/ 341 w 429"/>
                <a:gd name="T21" fmla="*/ 104 h 275"/>
                <a:gd name="T22" fmla="*/ 332 w 429"/>
                <a:gd name="T23" fmla="*/ 104 h 275"/>
                <a:gd name="T24" fmla="*/ 335 w 429"/>
                <a:gd name="T25" fmla="*/ 116 h 275"/>
                <a:gd name="T26" fmla="*/ 344 w 429"/>
                <a:gd name="T27" fmla="*/ 147 h 275"/>
                <a:gd name="T28" fmla="*/ 335 w 429"/>
                <a:gd name="T29" fmla="*/ 178 h 275"/>
                <a:gd name="T30" fmla="*/ 327 w 429"/>
                <a:gd name="T31" fmla="*/ 198 h 275"/>
                <a:gd name="T32" fmla="*/ 318 w 429"/>
                <a:gd name="T33" fmla="*/ 198 h 275"/>
                <a:gd name="T34" fmla="*/ 315 w 429"/>
                <a:gd name="T35" fmla="*/ 184 h 275"/>
                <a:gd name="T36" fmla="*/ 298 w 429"/>
                <a:gd name="T37" fmla="*/ 174 h 275"/>
                <a:gd name="T38" fmla="*/ 270 w 429"/>
                <a:gd name="T39" fmla="*/ 153 h 275"/>
                <a:gd name="T40" fmla="*/ 256 w 429"/>
                <a:gd name="T41" fmla="*/ 161 h 275"/>
                <a:gd name="T42" fmla="*/ 227 w 429"/>
                <a:gd name="T43" fmla="*/ 201 h 275"/>
                <a:gd name="T44" fmla="*/ 190 w 429"/>
                <a:gd name="T45" fmla="*/ 234 h 275"/>
                <a:gd name="T46" fmla="*/ 159 w 429"/>
                <a:gd name="T47" fmla="*/ 262 h 275"/>
                <a:gd name="T48" fmla="*/ 156 w 429"/>
                <a:gd name="T49" fmla="*/ 250 h 275"/>
                <a:gd name="T50" fmla="*/ 168 w 429"/>
                <a:gd name="T51" fmla="*/ 188 h 275"/>
                <a:gd name="T52" fmla="*/ 199 w 429"/>
                <a:gd name="T53" fmla="*/ 149 h 275"/>
                <a:gd name="T54" fmla="*/ 182 w 429"/>
                <a:gd name="T55" fmla="*/ 159 h 275"/>
                <a:gd name="T56" fmla="*/ 159 w 429"/>
                <a:gd name="T57" fmla="*/ 180 h 275"/>
                <a:gd name="T58" fmla="*/ 117 w 429"/>
                <a:gd name="T59" fmla="*/ 203 h 275"/>
                <a:gd name="T60" fmla="*/ 68 w 429"/>
                <a:gd name="T61" fmla="*/ 225 h 275"/>
                <a:gd name="T62" fmla="*/ 20 w 429"/>
                <a:gd name="T63" fmla="*/ 246 h 275"/>
                <a:gd name="T64" fmla="*/ 31 w 429"/>
                <a:gd name="T65" fmla="*/ 236 h 275"/>
                <a:gd name="T66" fmla="*/ 85 w 429"/>
                <a:gd name="T67" fmla="*/ 194 h 275"/>
                <a:gd name="T68" fmla="*/ 125 w 429"/>
                <a:gd name="T69" fmla="*/ 157 h 275"/>
                <a:gd name="T70" fmla="*/ 165 w 429"/>
                <a:gd name="T71" fmla="*/ 132 h 275"/>
                <a:gd name="T72" fmla="*/ 188 w 429"/>
                <a:gd name="T73" fmla="*/ 120 h 275"/>
                <a:gd name="T74" fmla="*/ 182 w 429"/>
                <a:gd name="T75" fmla="*/ 118 h 275"/>
                <a:gd name="T76" fmla="*/ 159 w 429"/>
                <a:gd name="T77" fmla="*/ 128 h 275"/>
                <a:gd name="T78" fmla="*/ 139 w 429"/>
                <a:gd name="T79" fmla="*/ 132 h 275"/>
                <a:gd name="T80" fmla="*/ 119 w 429"/>
                <a:gd name="T81" fmla="*/ 132 h 275"/>
                <a:gd name="T82" fmla="*/ 88 w 429"/>
                <a:gd name="T83" fmla="*/ 132 h 275"/>
                <a:gd name="T84" fmla="*/ 80 w 429"/>
                <a:gd name="T85" fmla="*/ 132 h 275"/>
                <a:gd name="T86" fmla="*/ 102 w 429"/>
                <a:gd name="T87" fmla="*/ 124 h 275"/>
                <a:gd name="T88" fmla="*/ 125 w 429"/>
                <a:gd name="T89" fmla="*/ 116 h 275"/>
                <a:gd name="T90" fmla="*/ 148 w 429"/>
                <a:gd name="T91" fmla="*/ 106 h 275"/>
                <a:gd name="T92" fmla="*/ 173 w 429"/>
                <a:gd name="T93" fmla="*/ 93 h 275"/>
                <a:gd name="T94" fmla="*/ 205 w 429"/>
                <a:gd name="T95" fmla="*/ 85 h 275"/>
                <a:gd name="T96" fmla="*/ 233 w 429"/>
                <a:gd name="T97" fmla="*/ 81 h 275"/>
                <a:gd name="T98" fmla="*/ 256 w 429"/>
                <a:gd name="T99" fmla="*/ 79 h 275"/>
                <a:gd name="T100" fmla="*/ 273 w 429"/>
                <a:gd name="T101" fmla="*/ 68 h 275"/>
                <a:gd name="T102" fmla="*/ 295 w 429"/>
                <a:gd name="T103" fmla="*/ 40 h 275"/>
                <a:gd name="T104" fmla="*/ 318 w 429"/>
                <a:gd name="T105" fmla="*/ 21 h 275"/>
                <a:gd name="T106" fmla="*/ 329 w 429"/>
                <a:gd name="T107" fmla="*/ 6 h 275"/>
                <a:gd name="T108" fmla="*/ 341 w 429"/>
                <a:gd name="T109" fmla="*/ 0 h 27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429"/>
                <a:gd name="T166" fmla="*/ 0 h 275"/>
                <a:gd name="T167" fmla="*/ 429 w 429"/>
                <a:gd name="T168" fmla="*/ 275 h 27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429" h="275">
                  <a:moveTo>
                    <a:pt x="341" y="0"/>
                  </a:moveTo>
                  <a:lnTo>
                    <a:pt x="335" y="6"/>
                  </a:lnTo>
                  <a:lnTo>
                    <a:pt x="329" y="15"/>
                  </a:lnTo>
                  <a:lnTo>
                    <a:pt x="321" y="23"/>
                  </a:lnTo>
                  <a:lnTo>
                    <a:pt x="312" y="29"/>
                  </a:lnTo>
                  <a:lnTo>
                    <a:pt x="304" y="37"/>
                  </a:lnTo>
                  <a:lnTo>
                    <a:pt x="293" y="52"/>
                  </a:lnTo>
                  <a:lnTo>
                    <a:pt x="284" y="64"/>
                  </a:lnTo>
                  <a:lnTo>
                    <a:pt x="281" y="75"/>
                  </a:lnTo>
                  <a:lnTo>
                    <a:pt x="295" y="73"/>
                  </a:lnTo>
                  <a:lnTo>
                    <a:pt x="315" y="70"/>
                  </a:lnTo>
                  <a:lnTo>
                    <a:pt x="341" y="68"/>
                  </a:lnTo>
                  <a:lnTo>
                    <a:pt x="358" y="73"/>
                  </a:lnTo>
                  <a:lnTo>
                    <a:pt x="372" y="79"/>
                  </a:lnTo>
                  <a:lnTo>
                    <a:pt x="395" y="89"/>
                  </a:lnTo>
                  <a:lnTo>
                    <a:pt x="415" y="99"/>
                  </a:lnTo>
                  <a:lnTo>
                    <a:pt x="429" y="101"/>
                  </a:lnTo>
                  <a:lnTo>
                    <a:pt x="403" y="104"/>
                  </a:lnTo>
                  <a:lnTo>
                    <a:pt x="378" y="106"/>
                  </a:lnTo>
                  <a:lnTo>
                    <a:pt x="355" y="108"/>
                  </a:lnTo>
                  <a:lnTo>
                    <a:pt x="346" y="106"/>
                  </a:lnTo>
                  <a:lnTo>
                    <a:pt x="341" y="104"/>
                  </a:lnTo>
                  <a:lnTo>
                    <a:pt x="338" y="104"/>
                  </a:lnTo>
                  <a:lnTo>
                    <a:pt x="332" y="104"/>
                  </a:lnTo>
                  <a:lnTo>
                    <a:pt x="327" y="104"/>
                  </a:lnTo>
                  <a:lnTo>
                    <a:pt x="335" y="116"/>
                  </a:lnTo>
                  <a:lnTo>
                    <a:pt x="344" y="128"/>
                  </a:lnTo>
                  <a:lnTo>
                    <a:pt x="344" y="147"/>
                  </a:lnTo>
                  <a:lnTo>
                    <a:pt x="332" y="170"/>
                  </a:lnTo>
                  <a:lnTo>
                    <a:pt x="335" y="178"/>
                  </a:lnTo>
                  <a:lnTo>
                    <a:pt x="332" y="188"/>
                  </a:lnTo>
                  <a:lnTo>
                    <a:pt x="327" y="198"/>
                  </a:lnTo>
                  <a:lnTo>
                    <a:pt x="318" y="205"/>
                  </a:lnTo>
                  <a:lnTo>
                    <a:pt x="318" y="198"/>
                  </a:lnTo>
                  <a:lnTo>
                    <a:pt x="318" y="190"/>
                  </a:lnTo>
                  <a:lnTo>
                    <a:pt x="315" y="184"/>
                  </a:lnTo>
                  <a:lnTo>
                    <a:pt x="310" y="180"/>
                  </a:lnTo>
                  <a:lnTo>
                    <a:pt x="298" y="174"/>
                  </a:lnTo>
                  <a:lnTo>
                    <a:pt x="281" y="165"/>
                  </a:lnTo>
                  <a:lnTo>
                    <a:pt x="270" y="153"/>
                  </a:lnTo>
                  <a:lnTo>
                    <a:pt x="267" y="141"/>
                  </a:lnTo>
                  <a:lnTo>
                    <a:pt x="256" y="161"/>
                  </a:lnTo>
                  <a:lnTo>
                    <a:pt x="241" y="182"/>
                  </a:lnTo>
                  <a:lnTo>
                    <a:pt x="227" y="201"/>
                  </a:lnTo>
                  <a:lnTo>
                    <a:pt x="207" y="217"/>
                  </a:lnTo>
                  <a:lnTo>
                    <a:pt x="190" y="234"/>
                  </a:lnTo>
                  <a:lnTo>
                    <a:pt x="173" y="248"/>
                  </a:lnTo>
                  <a:lnTo>
                    <a:pt x="159" y="262"/>
                  </a:lnTo>
                  <a:lnTo>
                    <a:pt x="151" y="275"/>
                  </a:lnTo>
                  <a:lnTo>
                    <a:pt x="156" y="250"/>
                  </a:lnTo>
                  <a:lnTo>
                    <a:pt x="156" y="223"/>
                  </a:lnTo>
                  <a:lnTo>
                    <a:pt x="168" y="188"/>
                  </a:lnTo>
                  <a:lnTo>
                    <a:pt x="205" y="147"/>
                  </a:lnTo>
                  <a:lnTo>
                    <a:pt x="199" y="149"/>
                  </a:lnTo>
                  <a:lnTo>
                    <a:pt x="190" y="153"/>
                  </a:lnTo>
                  <a:lnTo>
                    <a:pt x="182" y="159"/>
                  </a:lnTo>
                  <a:lnTo>
                    <a:pt x="173" y="167"/>
                  </a:lnTo>
                  <a:lnTo>
                    <a:pt x="159" y="180"/>
                  </a:lnTo>
                  <a:lnTo>
                    <a:pt x="139" y="192"/>
                  </a:lnTo>
                  <a:lnTo>
                    <a:pt x="117" y="203"/>
                  </a:lnTo>
                  <a:lnTo>
                    <a:pt x="94" y="213"/>
                  </a:lnTo>
                  <a:lnTo>
                    <a:pt x="68" y="225"/>
                  </a:lnTo>
                  <a:lnTo>
                    <a:pt x="43" y="236"/>
                  </a:lnTo>
                  <a:lnTo>
                    <a:pt x="20" y="246"/>
                  </a:lnTo>
                  <a:lnTo>
                    <a:pt x="0" y="258"/>
                  </a:lnTo>
                  <a:lnTo>
                    <a:pt x="31" y="236"/>
                  </a:lnTo>
                  <a:lnTo>
                    <a:pt x="60" y="215"/>
                  </a:lnTo>
                  <a:lnTo>
                    <a:pt x="85" y="194"/>
                  </a:lnTo>
                  <a:lnTo>
                    <a:pt x="105" y="176"/>
                  </a:lnTo>
                  <a:lnTo>
                    <a:pt x="125" y="157"/>
                  </a:lnTo>
                  <a:lnTo>
                    <a:pt x="145" y="143"/>
                  </a:lnTo>
                  <a:lnTo>
                    <a:pt x="165" y="132"/>
                  </a:lnTo>
                  <a:lnTo>
                    <a:pt x="185" y="124"/>
                  </a:lnTo>
                  <a:lnTo>
                    <a:pt x="188" y="120"/>
                  </a:lnTo>
                  <a:lnTo>
                    <a:pt x="188" y="118"/>
                  </a:lnTo>
                  <a:lnTo>
                    <a:pt x="182" y="118"/>
                  </a:lnTo>
                  <a:lnTo>
                    <a:pt x="173" y="122"/>
                  </a:lnTo>
                  <a:lnTo>
                    <a:pt x="159" y="128"/>
                  </a:lnTo>
                  <a:lnTo>
                    <a:pt x="148" y="132"/>
                  </a:lnTo>
                  <a:lnTo>
                    <a:pt x="139" y="132"/>
                  </a:lnTo>
                  <a:lnTo>
                    <a:pt x="131" y="132"/>
                  </a:lnTo>
                  <a:lnTo>
                    <a:pt x="119" y="132"/>
                  </a:lnTo>
                  <a:lnTo>
                    <a:pt x="105" y="132"/>
                  </a:lnTo>
                  <a:lnTo>
                    <a:pt x="88" y="132"/>
                  </a:lnTo>
                  <a:lnTo>
                    <a:pt x="68" y="134"/>
                  </a:lnTo>
                  <a:lnTo>
                    <a:pt x="80" y="132"/>
                  </a:lnTo>
                  <a:lnTo>
                    <a:pt x="91" y="128"/>
                  </a:lnTo>
                  <a:lnTo>
                    <a:pt x="102" y="124"/>
                  </a:lnTo>
                  <a:lnTo>
                    <a:pt x="114" y="120"/>
                  </a:lnTo>
                  <a:lnTo>
                    <a:pt x="125" y="116"/>
                  </a:lnTo>
                  <a:lnTo>
                    <a:pt x="136" y="112"/>
                  </a:lnTo>
                  <a:lnTo>
                    <a:pt x="148" y="106"/>
                  </a:lnTo>
                  <a:lnTo>
                    <a:pt x="159" y="99"/>
                  </a:lnTo>
                  <a:lnTo>
                    <a:pt x="173" y="93"/>
                  </a:lnTo>
                  <a:lnTo>
                    <a:pt x="188" y="89"/>
                  </a:lnTo>
                  <a:lnTo>
                    <a:pt x="205" y="85"/>
                  </a:lnTo>
                  <a:lnTo>
                    <a:pt x="219" y="83"/>
                  </a:lnTo>
                  <a:lnTo>
                    <a:pt x="233" y="81"/>
                  </a:lnTo>
                  <a:lnTo>
                    <a:pt x="247" y="79"/>
                  </a:lnTo>
                  <a:lnTo>
                    <a:pt x="256" y="79"/>
                  </a:lnTo>
                  <a:lnTo>
                    <a:pt x="264" y="79"/>
                  </a:lnTo>
                  <a:lnTo>
                    <a:pt x="273" y="68"/>
                  </a:lnTo>
                  <a:lnTo>
                    <a:pt x="284" y="54"/>
                  </a:lnTo>
                  <a:lnTo>
                    <a:pt x="295" y="40"/>
                  </a:lnTo>
                  <a:lnTo>
                    <a:pt x="307" y="29"/>
                  </a:lnTo>
                  <a:lnTo>
                    <a:pt x="318" y="21"/>
                  </a:lnTo>
                  <a:lnTo>
                    <a:pt x="324" y="13"/>
                  </a:lnTo>
                  <a:lnTo>
                    <a:pt x="329" y="6"/>
                  </a:lnTo>
                  <a:lnTo>
                    <a:pt x="332" y="2"/>
                  </a:lnTo>
                  <a:lnTo>
                    <a:pt x="341" y="0"/>
                  </a:lnTo>
                  <a:close/>
                </a:path>
              </a:pathLst>
            </a:custGeom>
            <a:solidFill>
              <a:srgbClr val="006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74" name="Freeform 47"/>
            <p:cNvSpPr>
              <a:spLocks/>
            </p:cNvSpPr>
            <p:nvPr/>
          </p:nvSpPr>
          <p:spPr bwMode="auto">
            <a:xfrm>
              <a:off x="2277" y="1803"/>
              <a:ext cx="426" cy="240"/>
            </a:xfrm>
            <a:custGeom>
              <a:avLst/>
              <a:gdLst>
                <a:gd name="T0" fmla="*/ 125 w 426"/>
                <a:gd name="T1" fmla="*/ 10 h 240"/>
                <a:gd name="T2" fmla="*/ 153 w 426"/>
                <a:gd name="T3" fmla="*/ 35 h 240"/>
                <a:gd name="T4" fmla="*/ 145 w 426"/>
                <a:gd name="T5" fmla="*/ 41 h 240"/>
                <a:gd name="T6" fmla="*/ 119 w 426"/>
                <a:gd name="T7" fmla="*/ 39 h 240"/>
                <a:gd name="T8" fmla="*/ 85 w 426"/>
                <a:gd name="T9" fmla="*/ 35 h 240"/>
                <a:gd name="T10" fmla="*/ 54 w 426"/>
                <a:gd name="T11" fmla="*/ 29 h 240"/>
                <a:gd name="T12" fmla="*/ 43 w 426"/>
                <a:gd name="T13" fmla="*/ 31 h 240"/>
                <a:gd name="T14" fmla="*/ 11 w 426"/>
                <a:gd name="T15" fmla="*/ 37 h 240"/>
                <a:gd name="T16" fmla="*/ 14 w 426"/>
                <a:gd name="T17" fmla="*/ 46 h 240"/>
                <a:gd name="T18" fmla="*/ 17 w 426"/>
                <a:gd name="T19" fmla="*/ 68 h 240"/>
                <a:gd name="T20" fmla="*/ 23 w 426"/>
                <a:gd name="T21" fmla="*/ 79 h 240"/>
                <a:gd name="T22" fmla="*/ 60 w 426"/>
                <a:gd name="T23" fmla="*/ 83 h 240"/>
                <a:gd name="T24" fmla="*/ 82 w 426"/>
                <a:gd name="T25" fmla="*/ 95 h 240"/>
                <a:gd name="T26" fmla="*/ 82 w 426"/>
                <a:gd name="T27" fmla="*/ 114 h 240"/>
                <a:gd name="T28" fmla="*/ 99 w 426"/>
                <a:gd name="T29" fmla="*/ 134 h 240"/>
                <a:gd name="T30" fmla="*/ 122 w 426"/>
                <a:gd name="T31" fmla="*/ 157 h 240"/>
                <a:gd name="T32" fmla="*/ 148 w 426"/>
                <a:gd name="T33" fmla="*/ 159 h 240"/>
                <a:gd name="T34" fmla="*/ 176 w 426"/>
                <a:gd name="T35" fmla="*/ 143 h 240"/>
                <a:gd name="T36" fmla="*/ 204 w 426"/>
                <a:gd name="T37" fmla="*/ 147 h 240"/>
                <a:gd name="T38" fmla="*/ 244 w 426"/>
                <a:gd name="T39" fmla="*/ 178 h 240"/>
                <a:gd name="T40" fmla="*/ 267 w 426"/>
                <a:gd name="T41" fmla="*/ 192 h 240"/>
                <a:gd name="T42" fmla="*/ 295 w 426"/>
                <a:gd name="T43" fmla="*/ 198 h 240"/>
                <a:gd name="T44" fmla="*/ 329 w 426"/>
                <a:gd name="T45" fmla="*/ 213 h 240"/>
                <a:gd name="T46" fmla="*/ 363 w 426"/>
                <a:gd name="T47" fmla="*/ 231 h 240"/>
                <a:gd name="T48" fmla="*/ 369 w 426"/>
                <a:gd name="T49" fmla="*/ 217 h 240"/>
                <a:gd name="T50" fmla="*/ 363 w 426"/>
                <a:gd name="T51" fmla="*/ 184 h 240"/>
                <a:gd name="T52" fmla="*/ 366 w 426"/>
                <a:gd name="T53" fmla="*/ 167 h 240"/>
                <a:gd name="T54" fmla="*/ 318 w 426"/>
                <a:gd name="T55" fmla="*/ 134 h 240"/>
                <a:gd name="T56" fmla="*/ 318 w 426"/>
                <a:gd name="T57" fmla="*/ 126 h 240"/>
                <a:gd name="T58" fmla="*/ 358 w 426"/>
                <a:gd name="T59" fmla="*/ 138 h 240"/>
                <a:gd name="T60" fmla="*/ 375 w 426"/>
                <a:gd name="T61" fmla="*/ 138 h 240"/>
                <a:gd name="T62" fmla="*/ 409 w 426"/>
                <a:gd name="T63" fmla="*/ 138 h 240"/>
                <a:gd name="T64" fmla="*/ 400 w 426"/>
                <a:gd name="T65" fmla="*/ 124 h 240"/>
                <a:gd name="T66" fmla="*/ 372 w 426"/>
                <a:gd name="T67" fmla="*/ 103 h 240"/>
                <a:gd name="T68" fmla="*/ 355 w 426"/>
                <a:gd name="T69" fmla="*/ 91 h 240"/>
                <a:gd name="T70" fmla="*/ 321 w 426"/>
                <a:gd name="T71" fmla="*/ 77 h 240"/>
                <a:gd name="T72" fmla="*/ 315 w 426"/>
                <a:gd name="T73" fmla="*/ 64 h 240"/>
                <a:gd name="T74" fmla="*/ 332 w 426"/>
                <a:gd name="T75" fmla="*/ 50 h 240"/>
                <a:gd name="T76" fmla="*/ 318 w 426"/>
                <a:gd name="T77" fmla="*/ 41 h 240"/>
                <a:gd name="T78" fmla="*/ 270 w 426"/>
                <a:gd name="T79" fmla="*/ 31 h 240"/>
                <a:gd name="T80" fmla="*/ 253 w 426"/>
                <a:gd name="T81" fmla="*/ 23 h 240"/>
                <a:gd name="T82" fmla="*/ 250 w 426"/>
                <a:gd name="T83" fmla="*/ 17 h 240"/>
                <a:gd name="T84" fmla="*/ 233 w 426"/>
                <a:gd name="T85" fmla="*/ 17 h 240"/>
                <a:gd name="T86" fmla="*/ 187 w 426"/>
                <a:gd name="T87" fmla="*/ 33 h 240"/>
                <a:gd name="T88" fmla="*/ 162 w 426"/>
                <a:gd name="T89" fmla="*/ 37 h 240"/>
                <a:gd name="T90" fmla="*/ 136 w 426"/>
                <a:gd name="T91" fmla="*/ 13 h 240"/>
                <a:gd name="T92" fmla="*/ 114 w 426"/>
                <a:gd name="T93" fmla="*/ 0 h 24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426"/>
                <a:gd name="T142" fmla="*/ 0 h 240"/>
                <a:gd name="T143" fmla="*/ 426 w 426"/>
                <a:gd name="T144" fmla="*/ 240 h 24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426" h="240">
                  <a:moveTo>
                    <a:pt x="114" y="0"/>
                  </a:moveTo>
                  <a:lnTo>
                    <a:pt x="125" y="10"/>
                  </a:lnTo>
                  <a:lnTo>
                    <a:pt x="139" y="23"/>
                  </a:lnTo>
                  <a:lnTo>
                    <a:pt x="153" y="35"/>
                  </a:lnTo>
                  <a:lnTo>
                    <a:pt x="153" y="41"/>
                  </a:lnTo>
                  <a:lnTo>
                    <a:pt x="145" y="41"/>
                  </a:lnTo>
                  <a:lnTo>
                    <a:pt x="133" y="39"/>
                  </a:lnTo>
                  <a:lnTo>
                    <a:pt x="119" y="39"/>
                  </a:lnTo>
                  <a:lnTo>
                    <a:pt x="102" y="37"/>
                  </a:lnTo>
                  <a:lnTo>
                    <a:pt x="85" y="35"/>
                  </a:lnTo>
                  <a:lnTo>
                    <a:pt x="68" y="33"/>
                  </a:lnTo>
                  <a:lnTo>
                    <a:pt x="54" y="29"/>
                  </a:lnTo>
                  <a:lnTo>
                    <a:pt x="45" y="27"/>
                  </a:lnTo>
                  <a:lnTo>
                    <a:pt x="43" y="31"/>
                  </a:lnTo>
                  <a:lnTo>
                    <a:pt x="28" y="35"/>
                  </a:lnTo>
                  <a:lnTo>
                    <a:pt x="11" y="37"/>
                  </a:lnTo>
                  <a:lnTo>
                    <a:pt x="0" y="37"/>
                  </a:lnTo>
                  <a:lnTo>
                    <a:pt x="14" y="46"/>
                  </a:lnTo>
                  <a:lnTo>
                    <a:pt x="20" y="58"/>
                  </a:lnTo>
                  <a:lnTo>
                    <a:pt x="17" y="68"/>
                  </a:lnTo>
                  <a:lnTo>
                    <a:pt x="9" y="77"/>
                  </a:lnTo>
                  <a:lnTo>
                    <a:pt x="23" y="79"/>
                  </a:lnTo>
                  <a:lnTo>
                    <a:pt x="43" y="79"/>
                  </a:lnTo>
                  <a:lnTo>
                    <a:pt x="60" y="83"/>
                  </a:lnTo>
                  <a:lnTo>
                    <a:pt x="77" y="87"/>
                  </a:lnTo>
                  <a:lnTo>
                    <a:pt x="82" y="95"/>
                  </a:lnTo>
                  <a:lnTo>
                    <a:pt x="82" y="103"/>
                  </a:lnTo>
                  <a:lnTo>
                    <a:pt x="82" y="114"/>
                  </a:lnTo>
                  <a:lnTo>
                    <a:pt x="88" y="124"/>
                  </a:lnTo>
                  <a:lnTo>
                    <a:pt x="99" y="134"/>
                  </a:lnTo>
                  <a:lnTo>
                    <a:pt x="111" y="145"/>
                  </a:lnTo>
                  <a:lnTo>
                    <a:pt x="122" y="157"/>
                  </a:lnTo>
                  <a:lnTo>
                    <a:pt x="131" y="165"/>
                  </a:lnTo>
                  <a:lnTo>
                    <a:pt x="148" y="159"/>
                  </a:lnTo>
                  <a:lnTo>
                    <a:pt x="162" y="149"/>
                  </a:lnTo>
                  <a:lnTo>
                    <a:pt x="176" y="143"/>
                  </a:lnTo>
                  <a:lnTo>
                    <a:pt x="190" y="141"/>
                  </a:lnTo>
                  <a:lnTo>
                    <a:pt x="204" y="147"/>
                  </a:lnTo>
                  <a:lnTo>
                    <a:pt x="224" y="161"/>
                  </a:lnTo>
                  <a:lnTo>
                    <a:pt x="244" y="178"/>
                  </a:lnTo>
                  <a:lnTo>
                    <a:pt x="258" y="192"/>
                  </a:lnTo>
                  <a:lnTo>
                    <a:pt x="267" y="192"/>
                  </a:lnTo>
                  <a:lnTo>
                    <a:pt x="281" y="194"/>
                  </a:lnTo>
                  <a:lnTo>
                    <a:pt x="295" y="198"/>
                  </a:lnTo>
                  <a:lnTo>
                    <a:pt x="312" y="205"/>
                  </a:lnTo>
                  <a:lnTo>
                    <a:pt x="329" y="213"/>
                  </a:lnTo>
                  <a:lnTo>
                    <a:pt x="346" y="221"/>
                  </a:lnTo>
                  <a:lnTo>
                    <a:pt x="363" y="231"/>
                  </a:lnTo>
                  <a:lnTo>
                    <a:pt x="380" y="240"/>
                  </a:lnTo>
                  <a:lnTo>
                    <a:pt x="369" y="217"/>
                  </a:lnTo>
                  <a:lnTo>
                    <a:pt x="360" y="196"/>
                  </a:lnTo>
                  <a:lnTo>
                    <a:pt x="363" y="184"/>
                  </a:lnTo>
                  <a:lnTo>
                    <a:pt x="383" y="182"/>
                  </a:lnTo>
                  <a:lnTo>
                    <a:pt x="366" y="167"/>
                  </a:lnTo>
                  <a:lnTo>
                    <a:pt x="341" y="151"/>
                  </a:lnTo>
                  <a:lnTo>
                    <a:pt x="318" y="134"/>
                  </a:lnTo>
                  <a:lnTo>
                    <a:pt x="309" y="126"/>
                  </a:lnTo>
                  <a:lnTo>
                    <a:pt x="318" y="126"/>
                  </a:lnTo>
                  <a:lnTo>
                    <a:pt x="338" y="130"/>
                  </a:lnTo>
                  <a:lnTo>
                    <a:pt x="358" y="138"/>
                  </a:lnTo>
                  <a:lnTo>
                    <a:pt x="369" y="145"/>
                  </a:lnTo>
                  <a:lnTo>
                    <a:pt x="375" y="138"/>
                  </a:lnTo>
                  <a:lnTo>
                    <a:pt x="389" y="136"/>
                  </a:lnTo>
                  <a:lnTo>
                    <a:pt x="409" y="138"/>
                  </a:lnTo>
                  <a:lnTo>
                    <a:pt x="426" y="143"/>
                  </a:lnTo>
                  <a:lnTo>
                    <a:pt x="400" y="124"/>
                  </a:lnTo>
                  <a:lnTo>
                    <a:pt x="383" y="112"/>
                  </a:lnTo>
                  <a:lnTo>
                    <a:pt x="372" y="103"/>
                  </a:lnTo>
                  <a:lnTo>
                    <a:pt x="375" y="99"/>
                  </a:lnTo>
                  <a:lnTo>
                    <a:pt x="355" y="91"/>
                  </a:lnTo>
                  <a:lnTo>
                    <a:pt x="335" y="83"/>
                  </a:lnTo>
                  <a:lnTo>
                    <a:pt x="321" y="77"/>
                  </a:lnTo>
                  <a:lnTo>
                    <a:pt x="315" y="70"/>
                  </a:lnTo>
                  <a:lnTo>
                    <a:pt x="315" y="64"/>
                  </a:lnTo>
                  <a:lnTo>
                    <a:pt x="324" y="56"/>
                  </a:lnTo>
                  <a:lnTo>
                    <a:pt x="332" y="50"/>
                  </a:lnTo>
                  <a:lnTo>
                    <a:pt x="341" y="46"/>
                  </a:lnTo>
                  <a:lnTo>
                    <a:pt x="318" y="41"/>
                  </a:lnTo>
                  <a:lnTo>
                    <a:pt x="292" y="35"/>
                  </a:lnTo>
                  <a:lnTo>
                    <a:pt x="270" y="31"/>
                  </a:lnTo>
                  <a:lnTo>
                    <a:pt x="258" y="27"/>
                  </a:lnTo>
                  <a:lnTo>
                    <a:pt x="253" y="23"/>
                  </a:lnTo>
                  <a:lnTo>
                    <a:pt x="253" y="19"/>
                  </a:lnTo>
                  <a:lnTo>
                    <a:pt x="250" y="17"/>
                  </a:lnTo>
                  <a:lnTo>
                    <a:pt x="253" y="13"/>
                  </a:lnTo>
                  <a:lnTo>
                    <a:pt x="233" y="17"/>
                  </a:lnTo>
                  <a:lnTo>
                    <a:pt x="210" y="23"/>
                  </a:lnTo>
                  <a:lnTo>
                    <a:pt x="187" y="33"/>
                  </a:lnTo>
                  <a:lnTo>
                    <a:pt x="173" y="41"/>
                  </a:lnTo>
                  <a:lnTo>
                    <a:pt x="162" y="37"/>
                  </a:lnTo>
                  <a:lnTo>
                    <a:pt x="148" y="25"/>
                  </a:lnTo>
                  <a:lnTo>
                    <a:pt x="136" y="13"/>
                  </a:lnTo>
                  <a:lnTo>
                    <a:pt x="128" y="6"/>
                  </a:lnTo>
                  <a:lnTo>
                    <a:pt x="114" y="0"/>
                  </a:lnTo>
                  <a:close/>
                </a:path>
              </a:pathLst>
            </a:custGeom>
            <a:solidFill>
              <a:srgbClr val="C1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75" name="Freeform 48"/>
            <p:cNvSpPr>
              <a:spLocks/>
            </p:cNvSpPr>
            <p:nvPr/>
          </p:nvSpPr>
          <p:spPr bwMode="auto">
            <a:xfrm>
              <a:off x="2112" y="2688"/>
              <a:ext cx="284" cy="221"/>
            </a:xfrm>
            <a:custGeom>
              <a:avLst/>
              <a:gdLst>
                <a:gd name="T0" fmla="*/ 31 w 284"/>
                <a:gd name="T1" fmla="*/ 4 h 221"/>
                <a:gd name="T2" fmla="*/ 45 w 284"/>
                <a:gd name="T3" fmla="*/ 14 h 221"/>
                <a:gd name="T4" fmla="*/ 51 w 284"/>
                <a:gd name="T5" fmla="*/ 27 h 221"/>
                <a:gd name="T6" fmla="*/ 68 w 284"/>
                <a:gd name="T7" fmla="*/ 47 h 221"/>
                <a:gd name="T8" fmla="*/ 88 w 284"/>
                <a:gd name="T9" fmla="*/ 45 h 221"/>
                <a:gd name="T10" fmla="*/ 122 w 284"/>
                <a:gd name="T11" fmla="*/ 31 h 221"/>
                <a:gd name="T12" fmla="*/ 147 w 284"/>
                <a:gd name="T13" fmla="*/ 27 h 221"/>
                <a:gd name="T14" fmla="*/ 173 w 284"/>
                <a:gd name="T15" fmla="*/ 25 h 221"/>
                <a:gd name="T16" fmla="*/ 201 w 284"/>
                <a:gd name="T17" fmla="*/ 25 h 221"/>
                <a:gd name="T18" fmla="*/ 227 w 284"/>
                <a:gd name="T19" fmla="*/ 23 h 221"/>
                <a:gd name="T20" fmla="*/ 213 w 284"/>
                <a:gd name="T21" fmla="*/ 29 h 221"/>
                <a:gd name="T22" fmla="*/ 184 w 284"/>
                <a:gd name="T23" fmla="*/ 45 h 221"/>
                <a:gd name="T24" fmla="*/ 170 w 284"/>
                <a:gd name="T25" fmla="*/ 47 h 221"/>
                <a:gd name="T26" fmla="*/ 159 w 284"/>
                <a:gd name="T27" fmla="*/ 50 h 221"/>
                <a:gd name="T28" fmla="*/ 164 w 284"/>
                <a:gd name="T29" fmla="*/ 54 h 221"/>
                <a:gd name="T30" fmla="*/ 187 w 284"/>
                <a:gd name="T31" fmla="*/ 56 h 221"/>
                <a:gd name="T32" fmla="*/ 213 w 284"/>
                <a:gd name="T33" fmla="*/ 62 h 221"/>
                <a:gd name="T34" fmla="*/ 235 w 284"/>
                <a:gd name="T35" fmla="*/ 72 h 221"/>
                <a:gd name="T36" fmla="*/ 258 w 284"/>
                <a:gd name="T37" fmla="*/ 85 h 221"/>
                <a:gd name="T38" fmla="*/ 278 w 284"/>
                <a:gd name="T39" fmla="*/ 95 h 221"/>
                <a:gd name="T40" fmla="*/ 272 w 284"/>
                <a:gd name="T41" fmla="*/ 97 h 221"/>
                <a:gd name="T42" fmla="*/ 252 w 284"/>
                <a:gd name="T43" fmla="*/ 93 h 221"/>
                <a:gd name="T44" fmla="*/ 224 w 284"/>
                <a:gd name="T45" fmla="*/ 95 h 221"/>
                <a:gd name="T46" fmla="*/ 176 w 284"/>
                <a:gd name="T47" fmla="*/ 93 h 221"/>
                <a:gd name="T48" fmla="*/ 179 w 284"/>
                <a:gd name="T49" fmla="*/ 99 h 221"/>
                <a:gd name="T50" fmla="*/ 204 w 284"/>
                <a:gd name="T51" fmla="*/ 126 h 221"/>
                <a:gd name="T52" fmla="*/ 221 w 284"/>
                <a:gd name="T53" fmla="*/ 153 h 221"/>
                <a:gd name="T54" fmla="*/ 235 w 284"/>
                <a:gd name="T55" fmla="*/ 175 h 221"/>
                <a:gd name="T56" fmla="*/ 235 w 284"/>
                <a:gd name="T57" fmla="*/ 178 h 221"/>
                <a:gd name="T58" fmla="*/ 201 w 284"/>
                <a:gd name="T59" fmla="*/ 165 h 221"/>
                <a:gd name="T60" fmla="*/ 164 w 284"/>
                <a:gd name="T61" fmla="*/ 149 h 221"/>
                <a:gd name="T62" fmla="*/ 130 w 284"/>
                <a:gd name="T63" fmla="*/ 124 h 221"/>
                <a:gd name="T64" fmla="*/ 116 w 284"/>
                <a:gd name="T65" fmla="*/ 111 h 221"/>
                <a:gd name="T66" fmla="*/ 119 w 284"/>
                <a:gd name="T67" fmla="*/ 120 h 221"/>
                <a:gd name="T68" fmla="*/ 127 w 284"/>
                <a:gd name="T69" fmla="*/ 149 h 221"/>
                <a:gd name="T70" fmla="*/ 113 w 284"/>
                <a:gd name="T71" fmla="*/ 196 h 221"/>
                <a:gd name="T72" fmla="*/ 99 w 284"/>
                <a:gd name="T73" fmla="*/ 182 h 221"/>
                <a:gd name="T74" fmla="*/ 68 w 284"/>
                <a:gd name="T75" fmla="*/ 124 h 221"/>
                <a:gd name="T76" fmla="*/ 71 w 284"/>
                <a:gd name="T77" fmla="*/ 99 h 221"/>
                <a:gd name="T78" fmla="*/ 65 w 284"/>
                <a:gd name="T79" fmla="*/ 101 h 221"/>
                <a:gd name="T80" fmla="*/ 57 w 284"/>
                <a:gd name="T81" fmla="*/ 116 h 221"/>
                <a:gd name="T82" fmla="*/ 25 w 284"/>
                <a:gd name="T83" fmla="*/ 130 h 221"/>
                <a:gd name="T84" fmla="*/ 8 w 284"/>
                <a:gd name="T85" fmla="*/ 132 h 221"/>
                <a:gd name="T86" fmla="*/ 17 w 284"/>
                <a:gd name="T87" fmla="*/ 111 h 221"/>
                <a:gd name="T88" fmla="*/ 31 w 284"/>
                <a:gd name="T89" fmla="*/ 85 h 221"/>
                <a:gd name="T90" fmla="*/ 59 w 284"/>
                <a:gd name="T91" fmla="*/ 64 h 221"/>
                <a:gd name="T92" fmla="*/ 68 w 284"/>
                <a:gd name="T93" fmla="*/ 52 h 221"/>
                <a:gd name="T94" fmla="*/ 51 w 284"/>
                <a:gd name="T95" fmla="*/ 31 h 221"/>
                <a:gd name="T96" fmla="*/ 39 w 284"/>
                <a:gd name="T97" fmla="*/ 14 h 221"/>
                <a:gd name="T98" fmla="*/ 28 w 284"/>
                <a:gd name="T99" fmla="*/ 4 h 221"/>
                <a:gd name="T100" fmla="*/ 28 w 284"/>
                <a:gd name="T101" fmla="*/ 0 h 22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84"/>
                <a:gd name="T154" fmla="*/ 0 h 221"/>
                <a:gd name="T155" fmla="*/ 284 w 284"/>
                <a:gd name="T156" fmla="*/ 221 h 22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84" h="221">
                  <a:moveTo>
                    <a:pt x="28" y="0"/>
                  </a:moveTo>
                  <a:lnTo>
                    <a:pt x="31" y="4"/>
                  </a:lnTo>
                  <a:lnTo>
                    <a:pt x="39" y="8"/>
                  </a:lnTo>
                  <a:lnTo>
                    <a:pt x="45" y="14"/>
                  </a:lnTo>
                  <a:lnTo>
                    <a:pt x="48" y="21"/>
                  </a:lnTo>
                  <a:lnTo>
                    <a:pt x="51" y="27"/>
                  </a:lnTo>
                  <a:lnTo>
                    <a:pt x="59" y="37"/>
                  </a:lnTo>
                  <a:lnTo>
                    <a:pt x="68" y="47"/>
                  </a:lnTo>
                  <a:lnTo>
                    <a:pt x="79" y="52"/>
                  </a:lnTo>
                  <a:lnTo>
                    <a:pt x="88" y="45"/>
                  </a:lnTo>
                  <a:lnTo>
                    <a:pt x="105" y="39"/>
                  </a:lnTo>
                  <a:lnTo>
                    <a:pt x="122" y="31"/>
                  </a:lnTo>
                  <a:lnTo>
                    <a:pt x="139" y="27"/>
                  </a:lnTo>
                  <a:lnTo>
                    <a:pt x="147" y="27"/>
                  </a:lnTo>
                  <a:lnTo>
                    <a:pt x="159" y="25"/>
                  </a:lnTo>
                  <a:lnTo>
                    <a:pt x="173" y="25"/>
                  </a:lnTo>
                  <a:lnTo>
                    <a:pt x="187" y="25"/>
                  </a:lnTo>
                  <a:lnTo>
                    <a:pt x="201" y="25"/>
                  </a:lnTo>
                  <a:lnTo>
                    <a:pt x="215" y="23"/>
                  </a:lnTo>
                  <a:lnTo>
                    <a:pt x="227" y="23"/>
                  </a:lnTo>
                  <a:lnTo>
                    <a:pt x="232" y="21"/>
                  </a:lnTo>
                  <a:lnTo>
                    <a:pt x="213" y="29"/>
                  </a:lnTo>
                  <a:lnTo>
                    <a:pt x="196" y="37"/>
                  </a:lnTo>
                  <a:lnTo>
                    <a:pt x="184" y="45"/>
                  </a:lnTo>
                  <a:lnTo>
                    <a:pt x="176" y="47"/>
                  </a:lnTo>
                  <a:lnTo>
                    <a:pt x="170" y="47"/>
                  </a:lnTo>
                  <a:lnTo>
                    <a:pt x="164" y="50"/>
                  </a:lnTo>
                  <a:lnTo>
                    <a:pt x="159" y="50"/>
                  </a:lnTo>
                  <a:lnTo>
                    <a:pt x="153" y="52"/>
                  </a:lnTo>
                  <a:lnTo>
                    <a:pt x="164" y="54"/>
                  </a:lnTo>
                  <a:lnTo>
                    <a:pt x="176" y="54"/>
                  </a:lnTo>
                  <a:lnTo>
                    <a:pt x="187" y="56"/>
                  </a:lnTo>
                  <a:lnTo>
                    <a:pt x="198" y="60"/>
                  </a:lnTo>
                  <a:lnTo>
                    <a:pt x="213" y="62"/>
                  </a:lnTo>
                  <a:lnTo>
                    <a:pt x="224" y="66"/>
                  </a:lnTo>
                  <a:lnTo>
                    <a:pt x="235" y="72"/>
                  </a:lnTo>
                  <a:lnTo>
                    <a:pt x="247" y="81"/>
                  </a:lnTo>
                  <a:lnTo>
                    <a:pt x="258" y="85"/>
                  </a:lnTo>
                  <a:lnTo>
                    <a:pt x="269" y="91"/>
                  </a:lnTo>
                  <a:lnTo>
                    <a:pt x="278" y="95"/>
                  </a:lnTo>
                  <a:lnTo>
                    <a:pt x="284" y="101"/>
                  </a:lnTo>
                  <a:lnTo>
                    <a:pt x="272" y="97"/>
                  </a:lnTo>
                  <a:lnTo>
                    <a:pt x="264" y="95"/>
                  </a:lnTo>
                  <a:lnTo>
                    <a:pt x="252" y="93"/>
                  </a:lnTo>
                  <a:lnTo>
                    <a:pt x="241" y="93"/>
                  </a:lnTo>
                  <a:lnTo>
                    <a:pt x="224" y="95"/>
                  </a:lnTo>
                  <a:lnTo>
                    <a:pt x="201" y="95"/>
                  </a:lnTo>
                  <a:lnTo>
                    <a:pt x="176" y="93"/>
                  </a:lnTo>
                  <a:lnTo>
                    <a:pt x="159" y="87"/>
                  </a:lnTo>
                  <a:lnTo>
                    <a:pt x="179" y="99"/>
                  </a:lnTo>
                  <a:lnTo>
                    <a:pt x="193" y="114"/>
                  </a:lnTo>
                  <a:lnTo>
                    <a:pt x="204" y="126"/>
                  </a:lnTo>
                  <a:lnTo>
                    <a:pt x="213" y="140"/>
                  </a:lnTo>
                  <a:lnTo>
                    <a:pt x="221" y="153"/>
                  </a:lnTo>
                  <a:lnTo>
                    <a:pt x="227" y="165"/>
                  </a:lnTo>
                  <a:lnTo>
                    <a:pt x="235" y="175"/>
                  </a:lnTo>
                  <a:lnTo>
                    <a:pt x="247" y="184"/>
                  </a:lnTo>
                  <a:lnTo>
                    <a:pt x="235" y="178"/>
                  </a:lnTo>
                  <a:lnTo>
                    <a:pt x="218" y="171"/>
                  </a:lnTo>
                  <a:lnTo>
                    <a:pt x="201" y="165"/>
                  </a:lnTo>
                  <a:lnTo>
                    <a:pt x="181" y="157"/>
                  </a:lnTo>
                  <a:lnTo>
                    <a:pt x="164" y="149"/>
                  </a:lnTo>
                  <a:lnTo>
                    <a:pt x="145" y="138"/>
                  </a:lnTo>
                  <a:lnTo>
                    <a:pt x="130" y="124"/>
                  </a:lnTo>
                  <a:lnTo>
                    <a:pt x="119" y="107"/>
                  </a:lnTo>
                  <a:lnTo>
                    <a:pt x="116" y="111"/>
                  </a:lnTo>
                  <a:lnTo>
                    <a:pt x="116" y="114"/>
                  </a:lnTo>
                  <a:lnTo>
                    <a:pt x="119" y="120"/>
                  </a:lnTo>
                  <a:lnTo>
                    <a:pt x="122" y="126"/>
                  </a:lnTo>
                  <a:lnTo>
                    <a:pt x="127" y="149"/>
                  </a:lnTo>
                  <a:lnTo>
                    <a:pt x="122" y="171"/>
                  </a:lnTo>
                  <a:lnTo>
                    <a:pt x="113" y="196"/>
                  </a:lnTo>
                  <a:lnTo>
                    <a:pt x="110" y="221"/>
                  </a:lnTo>
                  <a:lnTo>
                    <a:pt x="99" y="182"/>
                  </a:lnTo>
                  <a:lnTo>
                    <a:pt x="79" y="151"/>
                  </a:lnTo>
                  <a:lnTo>
                    <a:pt x="68" y="124"/>
                  </a:lnTo>
                  <a:lnTo>
                    <a:pt x="71" y="103"/>
                  </a:lnTo>
                  <a:lnTo>
                    <a:pt x="71" y="99"/>
                  </a:lnTo>
                  <a:lnTo>
                    <a:pt x="68" y="99"/>
                  </a:lnTo>
                  <a:lnTo>
                    <a:pt x="65" y="101"/>
                  </a:lnTo>
                  <a:lnTo>
                    <a:pt x="62" y="105"/>
                  </a:lnTo>
                  <a:lnTo>
                    <a:pt x="57" y="116"/>
                  </a:lnTo>
                  <a:lnTo>
                    <a:pt x="45" y="124"/>
                  </a:lnTo>
                  <a:lnTo>
                    <a:pt x="25" y="130"/>
                  </a:lnTo>
                  <a:lnTo>
                    <a:pt x="0" y="142"/>
                  </a:lnTo>
                  <a:lnTo>
                    <a:pt x="8" y="132"/>
                  </a:lnTo>
                  <a:lnTo>
                    <a:pt x="14" y="122"/>
                  </a:lnTo>
                  <a:lnTo>
                    <a:pt x="17" y="111"/>
                  </a:lnTo>
                  <a:lnTo>
                    <a:pt x="22" y="99"/>
                  </a:lnTo>
                  <a:lnTo>
                    <a:pt x="31" y="85"/>
                  </a:lnTo>
                  <a:lnTo>
                    <a:pt x="45" y="72"/>
                  </a:lnTo>
                  <a:lnTo>
                    <a:pt x="59" y="64"/>
                  </a:lnTo>
                  <a:lnTo>
                    <a:pt x="74" y="58"/>
                  </a:lnTo>
                  <a:lnTo>
                    <a:pt x="68" y="52"/>
                  </a:lnTo>
                  <a:lnTo>
                    <a:pt x="59" y="41"/>
                  </a:lnTo>
                  <a:lnTo>
                    <a:pt x="51" y="31"/>
                  </a:lnTo>
                  <a:lnTo>
                    <a:pt x="45" y="23"/>
                  </a:lnTo>
                  <a:lnTo>
                    <a:pt x="39" y="14"/>
                  </a:lnTo>
                  <a:lnTo>
                    <a:pt x="34" y="8"/>
                  </a:lnTo>
                  <a:lnTo>
                    <a:pt x="28" y="4"/>
                  </a:lnTo>
                  <a:lnTo>
                    <a:pt x="25" y="2"/>
                  </a:lnTo>
                  <a:lnTo>
                    <a:pt x="28" y="0"/>
                  </a:lnTo>
                  <a:close/>
                </a:path>
              </a:pathLst>
            </a:custGeom>
            <a:solidFill>
              <a:srgbClr val="FFCC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76" name="Freeform 49"/>
            <p:cNvSpPr>
              <a:spLocks/>
            </p:cNvSpPr>
            <p:nvPr/>
          </p:nvSpPr>
          <p:spPr bwMode="auto">
            <a:xfrm>
              <a:off x="2825" y="1849"/>
              <a:ext cx="303" cy="336"/>
            </a:xfrm>
            <a:custGeom>
              <a:avLst/>
              <a:gdLst>
                <a:gd name="T0" fmla="*/ 51 w 303"/>
                <a:gd name="T1" fmla="*/ 45 h 336"/>
                <a:gd name="T2" fmla="*/ 59 w 303"/>
                <a:gd name="T3" fmla="*/ 57 h 336"/>
                <a:gd name="T4" fmla="*/ 65 w 303"/>
                <a:gd name="T5" fmla="*/ 72 h 336"/>
                <a:gd name="T6" fmla="*/ 82 w 303"/>
                <a:gd name="T7" fmla="*/ 95 h 336"/>
                <a:gd name="T8" fmla="*/ 105 w 303"/>
                <a:gd name="T9" fmla="*/ 88 h 336"/>
                <a:gd name="T10" fmla="*/ 139 w 303"/>
                <a:gd name="T11" fmla="*/ 55 h 336"/>
                <a:gd name="T12" fmla="*/ 167 w 303"/>
                <a:gd name="T13" fmla="*/ 39 h 336"/>
                <a:gd name="T14" fmla="*/ 196 w 303"/>
                <a:gd name="T15" fmla="*/ 28 h 336"/>
                <a:gd name="T16" fmla="*/ 227 w 303"/>
                <a:gd name="T17" fmla="*/ 16 h 336"/>
                <a:gd name="T18" fmla="*/ 250 w 303"/>
                <a:gd name="T19" fmla="*/ 4 h 336"/>
                <a:gd name="T20" fmla="*/ 238 w 303"/>
                <a:gd name="T21" fmla="*/ 18 h 336"/>
                <a:gd name="T22" fmla="*/ 204 w 303"/>
                <a:gd name="T23" fmla="*/ 53 h 336"/>
                <a:gd name="T24" fmla="*/ 187 w 303"/>
                <a:gd name="T25" fmla="*/ 62 h 336"/>
                <a:gd name="T26" fmla="*/ 176 w 303"/>
                <a:gd name="T27" fmla="*/ 68 h 336"/>
                <a:gd name="T28" fmla="*/ 184 w 303"/>
                <a:gd name="T29" fmla="*/ 70 h 336"/>
                <a:gd name="T30" fmla="*/ 207 w 303"/>
                <a:gd name="T31" fmla="*/ 68 h 336"/>
                <a:gd name="T32" fmla="*/ 233 w 303"/>
                <a:gd name="T33" fmla="*/ 70 h 336"/>
                <a:gd name="T34" fmla="*/ 255 w 303"/>
                <a:gd name="T35" fmla="*/ 76 h 336"/>
                <a:gd name="T36" fmla="*/ 278 w 303"/>
                <a:gd name="T37" fmla="*/ 86 h 336"/>
                <a:gd name="T38" fmla="*/ 298 w 303"/>
                <a:gd name="T39" fmla="*/ 97 h 336"/>
                <a:gd name="T40" fmla="*/ 295 w 303"/>
                <a:gd name="T41" fmla="*/ 101 h 336"/>
                <a:gd name="T42" fmla="*/ 272 w 303"/>
                <a:gd name="T43" fmla="*/ 101 h 336"/>
                <a:gd name="T44" fmla="*/ 255 w 303"/>
                <a:gd name="T45" fmla="*/ 105 h 336"/>
                <a:gd name="T46" fmla="*/ 233 w 303"/>
                <a:gd name="T47" fmla="*/ 115 h 336"/>
                <a:gd name="T48" fmla="*/ 207 w 303"/>
                <a:gd name="T49" fmla="*/ 123 h 336"/>
                <a:gd name="T50" fmla="*/ 184 w 303"/>
                <a:gd name="T51" fmla="*/ 125 h 336"/>
                <a:gd name="T52" fmla="*/ 207 w 303"/>
                <a:gd name="T53" fmla="*/ 150 h 336"/>
                <a:gd name="T54" fmla="*/ 238 w 303"/>
                <a:gd name="T55" fmla="*/ 214 h 336"/>
                <a:gd name="T56" fmla="*/ 244 w 303"/>
                <a:gd name="T57" fmla="*/ 231 h 336"/>
                <a:gd name="T58" fmla="*/ 213 w 303"/>
                <a:gd name="T59" fmla="*/ 223 h 336"/>
                <a:gd name="T60" fmla="*/ 173 w 303"/>
                <a:gd name="T61" fmla="*/ 212 h 336"/>
                <a:gd name="T62" fmla="*/ 142 w 303"/>
                <a:gd name="T63" fmla="*/ 187 h 336"/>
                <a:gd name="T64" fmla="*/ 128 w 303"/>
                <a:gd name="T65" fmla="*/ 173 h 336"/>
                <a:gd name="T66" fmla="*/ 128 w 303"/>
                <a:gd name="T67" fmla="*/ 185 h 336"/>
                <a:gd name="T68" fmla="*/ 136 w 303"/>
                <a:gd name="T69" fmla="*/ 225 h 336"/>
                <a:gd name="T70" fmla="*/ 116 w 303"/>
                <a:gd name="T71" fmla="*/ 301 h 336"/>
                <a:gd name="T72" fmla="*/ 102 w 303"/>
                <a:gd name="T73" fmla="*/ 284 h 336"/>
                <a:gd name="T74" fmla="*/ 74 w 303"/>
                <a:gd name="T75" fmla="*/ 210 h 336"/>
                <a:gd name="T76" fmla="*/ 79 w 303"/>
                <a:gd name="T77" fmla="*/ 173 h 336"/>
                <a:gd name="T78" fmla="*/ 74 w 303"/>
                <a:gd name="T79" fmla="*/ 177 h 336"/>
                <a:gd name="T80" fmla="*/ 62 w 303"/>
                <a:gd name="T81" fmla="*/ 202 h 336"/>
                <a:gd name="T82" fmla="*/ 28 w 303"/>
                <a:gd name="T83" fmla="*/ 233 h 336"/>
                <a:gd name="T84" fmla="*/ 11 w 303"/>
                <a:gd name="T85" fmla="*/ 243 h 336"/>
                <a:gd name="T86" fmla="*/ 23 w 303"/>
                <a:gd name="T87" fmla="*/ 210 h 336"/>
                <a:gd name="T88" fmla="*/ 40 w 303"/>
                <a:gd name="T89" fmla="*/ 165 h 336"/>
                <a:gd name="T90" fmla="*/ 74 w 303"/>
                <a:gd name="T91" fmla="*/ 123 h 336"/>
                <a:gd name="T92" fmla="*/ 82 w 303"/>
                <a:gd name="T93" fmla="*/ 103 h 336"/>
                <a:gd name="T94" fmla="*/ 65 w 303"/>
                <a:gd name="T95" fmla="*/ 78 h 336"/>
                <a:gd name="T96" fmla="*/ 57 w 303"/>
                <a:gd name="T97" fmla="*/ 59 h 336"/>
                <a:gd name="T98" fmla="*/ 45 w 303"/>
                <a:gd name="T99" fmla="*/ 47 h 336"/>
                <a:gd name="T100" fmla="*/ 45 w 303"/>
                <a:gd name="T101" fmla="*/ 41 h 3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03"/>
                <a:gd name="T154" fmla="*/ 0 h 336"/>
                <a:gd name="T155" fmla="*/ 303 w 303"/>
                <a:gd name="T156" fmla="*/ 336 h 3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03" h="336">
                  <a:moveTo>
                    <a:pt x="45" y="41"/>
                  </a:moveTo>
                  <a:lnTo>
                    <a:pt x="51" y="45"/>
                  </a:lnTo>
                  <a:lnTo>
                    <a:pt x="54" y="51"/>
                  </a:lnTo>
                  <a:lnTo>
                    <a:pt x="59" y="57"/>
                  </a:lnTo>
                  <a:lnTo>
                    <a:pt x="62" y="64"/>
                  </a:lnTo>
                  <a:lnTo>
                    <a:pt x="65" y="72"/>
                  </a:lnTo>
                  <a:lnTo>
                    <a:pt x="74" y="84"/>
                  </a:lnTo>
                  <a:lnTo>
                    <a:pt x="82" y="95"/>
                  </a:lnTo>
                  <a:lnTo>
                    <a:pt x="93" y="99"/>
                  </a:lnTo>
                  <a:lnTo>
                    <a:pt x="105" y="88"/>
                  </a:lnTo>
                  <a:lnTo>
                    <a:pt x="119" y="72"/>
                  </a:lnTo>
                  <a:lnTo>
                    <a:pt x="139" y="55"/>
                  </a:lnTo>
                  <a:lnTo>
                    <a:pt x="159" y="43"/>
                  </a:lnTo>
                  <a:lnTo>
                    <a:pt x="167" y="39"/>
                  </a:lnTo>
                  <a:lnTo>
                    <a:pt x="179" y="35"/>
                  </a:lnTo>
                  <a:lnTo>
                    <a:pt x="196" y="28"/>
                  </a:lnTo>
                  <a:lnTo>
                    <a:pt x="210" y="22"/>
                  </a:lnTo>
                  <a:lnTo>
                    <a:pt x="227" y="16"/>
                  </a:lnTo>
                  <a:lnTo>
                    <a:pt x="238" y="10"/>
                  </a:lnTo>
                  <a:lnTo>
                    <a:pt x="250" y="4"/>
                  </a:lnTo>
                  <a:lnTo>
                    <a:pt x="255" y="0"/>
                  </a:lnTo>
                  <a:lnTo>
                    <a:pt x="238" y="18"/>
                  </a:lnTo>
                  <a:lnTo>
                    <a:pt x="218" y="37"/>
                  </a:lnTo>
                  <a:lnTo>
                    <a:pt x="204" y="53"/>
                  </a:lnTo>
                  <a:lnTo>
                    <a:pt x="193" y="59"/>
                  </a:lnTo>
                  <a:lnTo>
                    <a:pt x="187" y="62"/>
                  </a:lnTo>
                  <a:lnTo>
                    <a:pt x="181" y="66"/>
                  </a:lnTo>
                  <a:lnTo>
                    <a:pt x="176" y="68"/>
                  </a:lnTo>
                  <a:lnTo>
                    <a:pt x="173" y="72"/>
                  </a:lnTo>
                  <a:lnTo>
                    <a:pt x="184" y="70"/>
                  </a:lnTo>
                  <a:lnTo>
                    <a:pt x="196" y="70"/>
                  </a:lnTo>
                  <a:lnTo>
                    <a:pt x="207" y="68"/>
                  </a:lnTo>
                  <a:lnTo>
                    <a:pt x="221" y="68"/>
                  </a:lnTo>
                  <a:lnTo>
                    <a:pt x="233" y="70"/>
                  </a:lnTo>
                  <a:lnTo>
                    <a:pt x="244" y="72"/>
                  </a:lnTo>
                  <a:lnTo>
                    <a:pt x="255" y="76"/>
                  </a:lnTo>
                  <a:lnTo>
                    <a:pt x="267" y="84"/>
                  </a:lnTo>
                  <a:lnTo>
                    <a:pt x="278" y="86"/>
                  </a:lnTo>
                  <a:lnTo>
                    <a:pt x="289" y="90"/>
                  </a:lnTo>
                  <a:lnTo>
                    <a:pt x="298" y="97"/>
                  </a:lnTo>
                  <a:lnTo>
                    <a:pt x="303" y="103"/>
                  </a:lnTo>
                  <a:lnTo>
                    <a:pt x="295" y="101"/>
                  </a:lnTo>
                  <a:lnTo>
                    <a:pt x="284" y="99"/>
                  </a:lnTo>
                  <a:lnTo>
                    <a:pt x="272" y="101"/>
                  </a:lnTo>
                  <a:lnTo>
                    <a:pt x="261" y="103"/>
                  </a:lnTo>
                  <a:lnTo>
                    <a:pt x="255" y="105"/>
                  </a:lnTo>
                  <a:lnTo>
                    <a:pt x="244" y="111"/>
                  </a:lnTo>
                  <a:lnTo>
                    <a:pt x="233" y="115"/>
                  </a:lnTo>
                  <a:lnTo>
                    <a:pt x="218" y="119"/>
                  </a:lnTo>
                  <a:lnTo>
                    <a:pt x="207" y="123"/>
                  </a:lnTo>
                  <a:lnTo>
                    <a:pt x="196" y="125"/>
                  </a:lnTo>
                  <a:lnTo>
                    <a:pt x="184" y="125"/>
                  </a:lnTo>
                  <a:lnTo>
                    <a:pt x="176" y="123"/>
                  </a:lnTo>
                  <a:lnTo>
                    <a:pt x="207" y="150"/>
                  </a:lnTo>
                  <a:lnTo>
                    <a:pt x="227" y="181"/>
                  </a:lnTo>
                  <a:lnTo>
                    <a:pt x="238" y="214"/>
                  </a:lnTo>
                  <a:lnTo>
                    <a:pt x="255" y="235"/>
                  </a:lnTo>
                  <a:lnTo>
                    <a:pt x="244" y="231"/>
                  </a:lnTo>
                  <a:lnTo>
                    <a:pt x="230" y="227"/>
                  </a:lnTo>
                  <a:lnTo>
                    <a:pt x="213" y="223"/>
                  </a:lnTo>
                  <a:lnTo>
                    <a:pt x="193" y="218"/>
                  </a:lnTo>
                  <a:lnTo>
                    <a:pt x="173" y="212"/>
                  </a:lnTo>
                  <a:lnTo>
                    <a:pt x="156" y="204"/>
                  </a:lnTo>
                  <a:lnTo>
                    <a:pt x="142" y="187"/>
                  </a:lnTo>
                  <a:lnTo>
                    <a:pt x="130" y="167"/>
                  </a:lnTo>
                  <a:lnTo>
                    <a:pt x="128" y="173"/>
                  </a:lnTo>
                  <a:lnTo>
                    <a:pt x="128" y="179"/>
                  </a:lnTo>
                  <a:lnTo>
                    <a:pt x="128" y="185"/>
                  </a:lnTo>
                  <a:lnTo>
                    <a:pt x="133" y="194"/>
                  </a:lnTo>
                  <a:lnTo>
                    <a:pt x="136" y="225"/>
                  </a:lnTo>
                  <a:lnTo>
                    <a:pt x="128" y="262"/>
                  </a:lnTo>
                  <a:lnTo>
                    <a:pt x="116" y="301"/>
                  </a:lnTo>
                  <a:lnTo>
                    <a:pt x="110" y="336"/>
                  </a:lnTo>
                  <a:lnTo>
                    <a:pt x="102" y="284"/>
                  </a:lnTo>
                  <a:lnTo>
                    <a:pt x="85" y="243"/>
                  </a:lnTo>
                  <a:lnTo>
                    <a:pt x="74" y="210"/>
                  </a:lnTo>
                  <a:lnTo>
                    <a:pt x="79" y="177"/>
                  </a:lnTo>
                  <a:lnTo>
                    <a:pt x="79" y="173"/>
                  </a:lnTo>
                  <a:lnTo>
                    <a:pt x="76" y="173"/>
                  </a:lnTo>
                  <a:lnTo>
                    <a:pt x="74" y="177"/>
                  </a:lnTo>
                  <a:lnTo>
                    <a:pt x="71" y="183"/>
                  </a:lnTo>
                  <a:lnTo>
                    <a:pt x="62" y="202"/>
                  </a:lnTo>
                  <a:lnTo>
                    <a:pt x="48" y="216"/>
                  </a:lnTo>
                  <a:lnTo>
                    <a:pt x="28" y="233"/>
                  </a:lnTo>
                  <a:lnTo>
                    <a:pt x="0" y="260"/>
                  </a:lnTo>
                  <a:lnTo>
                    <a:pt x="11" y="243"/>
                  </a:lnTo>
                  <a:lnTo>
                    <a:pt x="20" y="227"/>
                  </a:lnTo>
                  <a:lnTo>
                    <a:pt x="23" y="210"/>
                  </a:lnTo>
                  <a:lnTo>
                    <a:pt x="28" y="189"/>
                  </a:lnTo>
                  <a:lnTo>
                    <a:pt x="40" y="165"/>
                  </a:lnTo>
                  <a:lnTo>
                    <a:pt x="54" y="142"/>
                  </a:lnTo>
                  <a:lnTo>
                    <a:pt x="74" y="123"/>
                  </a:lnTo>
                  <a:lnTo>
                    <a:pt x="88" y="111"/>
                  </a:lnTo>
                  <a:lnTo>
                    <a:pt x="82" y="103"/>
                  </a:lnTo>
                  <a:lnTo>
                    <a:pt x="74" y="90"/>
                  </a:lnTo>
                  <a:lnTo>
                    <a:pt x="65" y="78"/>
                  </a:lnTo>
                  <a:lnTo>
                    <a:pt x="59" y="68"/>
                  </a:lnTo>
                  <a:lnTo>
                    <a:pt x="57" y="59"/>
                  </a:lnTo>
                  <a:lnTo>
                    <a:pt x="51" y="53"/>
                  </a:lnTo>
                  <a:lnTo>
                    <a:pt x="45" y="47"/>
                  </a:lnTo>
                  <a:lnTo>
                    <a:pt x="42" y="45"/>
                  </a:lnTo>
                  <a:lnTo>
                    <a:pt x="45" y="41"/>
                  </a:lnTo>
                  <a:close/>
                </a:path>
              </a:pathLst>
            </a:custGeom>
            <a:solidFill>
              <a:srgbClr val="FF99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77" name="Freeform 50"/>
            <p:cNvSpPr>
              <a:spLocks/>
            </p:cNvSpPr>
            <p:nvPr/>
          </p:nvSpPr>
          <p:spPr bwMode="auto">
            <a:xfrm>
              <a:off x="2612" y="1549"/>
              <a:ext cx="173" cy="128"/>
            </a:xfrm>
            <a:custGeom>
              <a:avLst/>
              <a:gdLst>
                <a:gd name="T0" fmla="*/ 159 w 173"/>
                <a:gd name="T1" fmla="*/ 116 h 128"/>
                <a:gd name="T2" fmla="*/ 111 w 173"/>
                <a:gd name="T3" fmla="*/ 93 h 128"/>
                <a:gd name="T4" fmla="*/ 71 w 173"/>
                <a:gd name="T5" fmla="*/ 97 h 128"/>
                <a:gd name="T6" fmla="*/ 37 w 173"/>
                <a:gd name="T7" fmla="*/ 112 h 128"/>
                <a:gd name="T8" fmla="*/ 23 w 173"/>
                <a:gd name="T9" fmla="*/ 118 h 128"/>
                <a:gd name="T10" fmla="*/ 14 w 173"/>
                <a:gd name="T11" fmla="*/ 114 h 128"/>
                <a:gd name="T12" fmla="*/ 11 w 173"/>
                <a:gd name="T13" fmla="*/ 110 h 128"/>
                <a:gd name="T14" fmla="*/ 6 w 173"/>
                <a:gd name="T15" fmla="*/ 108 h 128"/>
                <a:gd name="T16" fmla="*/ 6 w 173"/>
                <a:gd name="T17" fmla="*/ 103 h 128"/>
                <a:gd name="T18" fmla="*/ 6 w 173"/>
                <a:gd name="T19" fmla="*/ 99 h 128"/>
                <a:gd name="T20" fmla="*/ 6 w 173"/>
                <a:gd name="T21" fmla="*/ 95 h 128"/>
                <a:gd name="T22" fmla="*/ 0 w 173"/>
                <a:gd name="T23" fmla="*/ 91 h 128"/>
                <a:gd name="T24" fmla="*/ 0 w 173"/>
                <a:gd name="T25" fmla="*/ 85 h 128"/>
                <a:gd name="T26" fmla="*/ 3 w 173"/>
                <a:gd name="T27" fmla="*/ 79 h 128"/>
                <a:gd name="T28" fmla="*/ 0 w 173"/>
                <a:gd name="T29" fmla="*/ 70 h 128"/>
                <a:gd name="T30" fmla="*/ 0 w 173"/>
                <a:gd name="T31" fmla="*/ 56 h 128"/>
                <a:gd name="T32" fmla="*/ 3 w 173"/>
                <a:gd name="T33" fmla="*/ 50 h 128"/>
                <a:gd name="T34" fmla="*/ 6 w 173"/>
                <a:gd name="T35" fmla="*/ 50 h 128"/>
                <a:gd name="T36" fmla="*/ 6 w 173"/>
                <a:gd name="T37" fmla="*/ 48 h 128"/>
                <a:gd name="T38" fmla="*/ 3 w 173"/>
                <a:gd name="T39" fmla="*/ 39 h 128"/>
                <a:gd name="T40" fmla="*/ 6 w 173"/>
                <a:gd name="T41" fmla="*/ 35 h 128"/>
                <a:gd name="T42" fmla="*/ 11 w 173"/>
                <a:gd name="T43" fmla="*/ 35 h 128"/>
                <a:gd name="T44" fmla="*/ 11 w 173"/>
                <a:gd name="T45" fmla="*/ 31 h 128"/>
                <a:gd name="T46" fmla="*/ 11 w 173"/>
                <a:gd name="T47" fmla="*/ 25 h 128"/>
                <a:gd name="T48" fmla="*/ 14 w 173"/>
                <a:gd name="T49" fmla="*/ 23 h 128"/>
                <a:gd name="T50" fmla="*/ 23 w 173"/>
                <a:gd name="T51" fmla="*/ 23 h 128"/>
                <a:gd name="T52" fmla="*/ 25 w 173"/>
                <a:gd name="T53" fmla="*/ 21 h 128"/>
                <a:gd name="T54" fmla="*/ 28 w 173"/>
                <a:gd name="T55" fmla="*/ 17 h 128"/>
                <a:gd name="T56" fmla="*/ 28 w 173"/>
                <a:gd name="T57" fmla="*/ 15 h 128"/>
                <a:gd name="T58" fmla="*/ 31 w 173"/>
                <a:gd name="T59" fmla="*/ 13 h 128"/>
                <a:gd name="T60" fmla="*/ 34 w 173"/>
                <a:gd name="T61" fmla="*/ 13 h 128"/>
                <a:gd name="T62" fmla="*/ 37 w 173"/>
                <a:gd name="T63" fmla="*/ 6 h 128"/>
                <a:gd name="T64" fmla="*/ 40 w 173"/>
                <a:gd name="T65" fmla="*/ 4 h 128"/>
                <a:gd name="T66" fmla="*/ 45 w 173"/>
                <a:gd name="T67" fmla="*/ 9 h 128"/>
                <a:gd name="T68" fmla="*/ 51 w 173"/>
                <a:gd name="T69" fmla="*/ 6 h 128"/>
                <a:gd name="T70" fmla="*/ 57 w 173"/>
                <a:gd name="T71" fmla="*/ 2 h 128"/>
                <a:gd name="T72" fmla="*/ 62 w 173"/>
                <a:gd name="T73" fmla="*/ 0 h 128"/>
                <a:gd name="T74" fmla="*/ 71 w 173"/>
                <a:gd name="T75" fmla="*/ 4 h 128"/>
                <a:gd name="T76" fmla="*/ 82 w 173"/>
                <a:gd name="T77" fmla="*/ 21 h 128"/>
                <a:gd name="T78" fmla="*/ 88 w 173"/>
                <a:gd name="T79" fmla="*/ 68 h 128"/>
                <a:gd name="T80" fmla="*/ 122 w 173"/>
                <a:gd name="T81" fmla="*/ 91 h 128"/>
                <a:gd name="T82" fmla="*/ 156 w 173"/>
                <a:gd name="T83" fmla="*/ 110 h 128"/>
                <a:gd name="T84" fmla="*/ 173 w 173"/>
                <a:gd name="T85" fmla="*/ 128 h 12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73"/>
                <a:gd name="T130" fmla="*/ 0 h 128"/>
                <a:gd name="T131" fmla="*/ 173 w 173"/>
                <a:gd name="T132" fmla="*/ 128 h 12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73" h="128">
                  <a:moveTo>
                    <a:pt x="173" y="128"/>
                  </a:moveTo>
                  <a:lnTo>
                    <a:pt x="159" y="116"/>
                  </a:lnTo>
                  <a:lnTo>
                    <a:pt x="136" y="103"/>
                  </a:lnTo>
                  <a:lnTo>
                    <a:pt x="111" y="93"/>
                  </a:lnTo>
                  <a:lnTo>
                    <a:pt x="91" y="91"/>
                  </a:lnTo>
                  <a:lnTo>
                    <a:pt x="71" y="97"/>
                  </a:lnTo>
                  <a:lnTo>
                    <a:pt x="51" y="103"/>
                  </a:lnTo>
                  <a:lnTo>
                    <a:pt x="37" y="112"/>
                  </a:lnTo>
                  <a:lnTo>
                    <a:pt x="28" y="116"/>
                  </a:lnTo>
                  <a:lnTo>
                    <a:pt x="23" y="118"/>
                  </a:lnTo>
                  <a:lnTo>
                    <a:pt x="17" y="116"/>
                  </a:lnTo>
                  <a:lnTo>
                    <a:pt x="14" y="114"/>
                  </a:lnTo>
                  <a:lnTo>
                    <a:pt x="14" y="112"/>
                  </a:lnTo>
                  <a:lnTo>
                    <a:pt x="11" y="110"/>
                  </a:lnTo>
                  <a:lnTo>
                    <a:pt x="8" y="108"/>
                  </a:lnTo>
                  <a:lnTo>
                    <a:pt x="6" y="108"/>
                  </a:lnTo>
                  <a:lnTo>
                    <a:pt x="6" y="106"/>
                  </a:lnTo>
                  <a:lnTo>
                    <a:pt x="6" y="103"/>
                  </a:lnTo>
                  <a:lnTo>
                    <a:pt x="6" y="101"/>
                  </a:lnTo>
                  <a:lnTo>
                    <a:pt x="6" y="99"/>
                  </a:lnTo>
                  <a:lnTo>
                    <a:pt x="6" y="97"/>
                  </a:lnTo>
                  <a:lnTo>
                    <a:pt x="6" y="95"/>
                  </a:lnTo>
                  <a:lnTo>
                    <a:pt x="3" y="93"/>
                  </a:lnTo>
                  <a:lnTo>
                    <a:pt x="0" y="91"/>
                  </a:lnTo>
                  <a:lnTo>
                    <a:pt x="0" y="89"/>
                  </a:lnTo>
                  <a:lnTo>
                    <a:pt x="0" y="85"/>
                  </a:lnTo>
                  <a:lnTo>
                    <a:pt x="3" y="81"/>
                  </a:lnTo>
                  <a:lnTo>
                    <a:pt x="3" y="79"/>
                  </a:lnTo>
                  <a:lnTo>
                    <a:pt x="3" y="75"/>
                  </a:lnTo>
                  <a:lnTo>
                    <a:pt x="0" y="70"/>
                  </a:lnTo>
                  <a:lnTo>
                    <a:pt x="0" y="62"/>
                  </a:lnTo>
                  <a:lnTo>
                    <a:pt x="0" y="56"/>
                  </a:lnTo>
                  <a:lnTo>
                    <a:pt x="0" y="50"/>
                  </a:lnTo>
                  <a:lnTo>
                    <a:pt x="3" y="50"/>
                  </a:lnTo>
                  <a:lnTo>
                    <a:pt x="6" y="50"/>
                  </a:lnTo>
                  <a:lnTo>
                    <a:pt x="8" y="50"/>
                  </a:lnTo>
                  <a:lnTo>
                    <a:pt x="6" y="48"/>
                  </a:lnTo>
                  <a:lnTo>
                    <a:pt x="3" y="44"/>
                  </a:lnTo>
                  <a:lnTo>
                    <a:pt x="3" y="39"/>
                  </a:lnTo>
                  <a:lnTo>
                    <a:pt x="3" y="37"/>
                  </a:lnTo>
                  <a:lnTo>
                    <a:pt x="6" y="35"/>
                  </a:lnTo>
                  <a:lnTo>
                    <a:pt x="8" y="35"/>
                  </a:lnTo>
                  <a:lnTo>
                    <a:pt x="11" y="35"/>
                  </a:lnTo>
                  <a:lnTo>
                    <a:pt x="11" y="33"/>
                  </a:lnTo>
                  <a:lnTo>
                    <a:pt x="11" y="31"/>
                  </a:lnTo>
                  <a:lnTo>
                    <a:pt x="11" y="27"/>
                  </a:lnTo>
                  <a:lnTo>
                    <a:pt x="11" y="25"/>
                  </a:lnTo>
                  <a:lnTo>
                    <a:pt x="14" y="23"/>
                  </a:lnTo>
                  <a:lnTo>
                    <a:pt x="20" y="23"/>
                  </a:lnTo>
                  <a:lnTo>
                    <a:pt x="23" y="23"/>
                  </a:lnTo>
                  <a:lnTo>
                    <a:pt x="25" y="23"/>
                  </a:lnTo>
                  <a:lnTo>
                    <a:pt x="25" y="21"/>
                  </a:lnTo>
                  <a:lnTo>
                    <a:pt x="28" y="19"/>
                  </a:lnTo>
                  <a:lnTo>
                    <a:pt x="28" y="17"/>
                  </a:lnTo>
                  <a:lnTo>
                    <a:pt x="28" y="15"/>
                  </a:lnTo>
                  <a:lnTo>
                    <a:pt x="31" y="13"/>
                  </a:lnTo>
                  <a:lnTo>
                    <a:pt x="34" y="13"/>
                  </a:lnTo>
                  <a:lnTo>
                    <a:pt x="37" y="9"/>
                  </a:lnTo>
                  <a:lnTo>
                    <a:pt x="37" y="6"/>
                  </a:lnTo>
                  <a:lnTo>
                    <a:pt x="37" y="4"/>
                  </a:lnTo>
                  <a:lnTo>
                    <a:pt x="40" y="4"/>
                  </a:lnTo>
                  <a:lnTo>
                    <a:pt x="43" y="6"/>
                  </a:lnTo>
                  <a:lnTo>
                    <a:pt x="45" y="9"/>
                  </a:lnTo>
                  <a:lnTo>
                    <a:pt x="48" y="9"/>
                  </a:lnTo>
                  <a:lnTo>
                    <a:pt x="51" y="6"/>
                  </a:lnTo>
                  <a:lnTo>
                    <a:pt x="54" y="4"/>
                  </a:lnTo>
                  <a:lnTo>
                    <a:pt x="57" y="2"/>
                  </a:lnTo>
                  <a:lnTo>
                    <a:pt x="60" y="0"/>
                  </a:lnTo>
                  <a:lnTo>
                    <a:pt x="62" y="0"/>
                  </a:lnTo>
                  <a:lnTo>
                    <a:pt x="65" y="2"/>
                  </a:lnTo>
                  <a:lnTo>
                    <a:pt x="71" y="4"/>
                  </a:lnTo>
                  <a:lnTo>
                    <a:pt x="74" y="6"/>
                  </a:lnTo>
                  <a:lnTo>
                    <a:pt x="82" y="21"/>
                  </a:lnTo>
                  <a:lnTo>
                    <a:pt x="85" y="44"/>
                  </a:lnTo>
                  <a:lnTo>
                    <a:pt x="88" y="68"/>
                  </a:lnTo>
                  <a:lnTo>
                    <a:pt x="99" y="83"/>
                  </a:lnTo>
                  <a:lnTo>
                    <a:pt x="122" y="91"/>
                  </a:lnTo>
                  <a:lnTo>
                    <a:pt x="142" y="99"/>
                  </a:lnTo>
                  <a:lnTo>
                    <a:pt x="156" y="110"/>
                  </a:lnTo>
                  <a:lnTo>
                    <a:pt x="167" y="118"/>
                  </a:lnTo>
                  <a:lnTo>
                    <a:pt x="173" y="128"/>
                  </a:lnTo>
                  <a:close/>
                </a:path>
              </a:pathLst>
            </a:custGeom>
            <a:solidFill>
              <a:srgbClr val="006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78" name="Freeform 51"/>
            <p:cNvSpPr>
              <a:spLocks/>
            </p:cNvSpPr>
            <p:nvPr/>
          </p:nvSpPr>
          <p:spPr bwMode="auto">
            <a:xfrm>
              <a:off x="3546" y="1822"/>
              <a:ext cx="301" cy="119"/>
            </a:xfrm>
            <a:custGeom>
              <a:avLst/>
              <a:gdLst>
                <a:gd name="T0" fmla="*/ 249 w 301"/>
                <a:gd name="T1" fmla="*/ 78 h 119"/>
                <a:gd name="T2" fmla="*/ 224 w 301"/>
                <a:gd name="T3" fmla="*/ 72 h 119"/>
                <a:gd name="T4" fmla="*/ 230 w 301"/>
                <a:gd name="T5" fmla="*/ 66 h 119"/>
                <a:gd name="T6" fmla="*/ 269 w 301"/>
                <a:gd name="T7" fmla="*/ 53 h 119"/>
                <a:gd name="T8" fmla="*/ 281 w 301"/>
                <a:gd name="T9" fmla="*/ 45 h 119"/>
                <a:gd name="T10" fmla="*/ 295 w 301"/>
                <a:gd name="T11" fmla="*/ 37 h 119"/>
                <a:gd name="T12" fmla="*/ 289 w 301"/>
                <a:gd name="T13" fmla="*/ 31 h 119"/>
                <a:gd name="T14" fmla="*/ 278 w 301"/>
                <a:gd name="T15" fmla="*/ 20 h 119"/>
                <a:gd name="T16" fmla="*/ 269 w 301"/>
                <a:gd name="T17" fmla="*/ 16 h 119"/>
                <a:gd name="T18" fmla="*/ 247 w 301"/>
                <a:gd name="T19" fmla="*/ 25 h 119"/>
                <a:gd name="T20" fmla="*/ 230 w 301"/>
                <a:gd name="T21" fmla="*/ 25 h 119"/>
                <a:gd name="T22" fmla="*/ 221 w 301"/>
                <a:gd name="T23" fmla="*/ 14 h 119"/>
                <a:gd name="T24" fmla="*/ 201 w 301"/>
                <a:gd name="T25" fmla="*/ 8 h 119"/>
                <a:gd name="T26" fmla="*/ 179 w 301"/>
                <a:gd name="T27" fmla="*/ 2 h 119"/>
                <a:gd name="T28" fmla="*/ 164 w 301"/>
                <a:gd name="T29" fmla="*/ 8 h 119"/>
                <a:gd name="T30" fmla="*/ 156 w 301"/>
                <a:gd name="T31" fmla="*/ 25 h 119"/>
                <a:gd name="T32" fmla="*/ 139 w 301"/>
                <a:gd name="T33" fmla="*/ 29 h 119"/>
                <a:gd name="T34" fmla="*/ 102 w 301"/>
                <a:gd name="T35" fmla="*/ 25 h 119"/>
                <a:gd name="T36" fmla="*/ 82 w 301"/>
                <a:gd name="T37" fmla="*/ 22 h 119"/>
                <a:gd name="T38" fmla="*/ 65 w 301"/>
                <a:gd name="T39" fmla="*/ 27 h 119"/>
                <a:gd name="T40" fmla="*/ 39 w 301"/>
                <a:gd name="T41" fmla="*/ 29 h 119"/>
                <a:gd name="T42" fmla="*/ 11 w 301"/>
                <a:gd name="T43" fmla="*/ 27 h 119"/>
                <a:gd name="T44" fmla="*/ 17 w 301"/>
                <a:gd name="T45" fmla="*/ 35 h 119"/>
                <a:gd name="T46" fmla="*/ 37 w 301"/>
                <a:gd name="T47" fmla="*/ 51 h 119"/>
                <a:gd name="T48" fmla="*/ 45 w 301"/>
                <a:gd name="T49" fmla="*/ 62 h 119"/>
                <a:gd name="T50" fmla="*/ 85 w 301"/>
                <a:gd name="T51" fmla="*/ 66 h 119"/>
                <a:gd name="T52" fmla="*/ 91 w 301"/>
                <a:gd name="T53" fmla="*/ 70 h 119"/>
                <a:gd name="T54" fmla="*/ 65 w 301"/>
                <a:gd name="T55" fmla="*/ 74 h 119"/>
                <a:gd name="T56" fmla="*/ 54 w 301"/>
                <a:gd name="T57" fmla="*/ 78 h 119"/>
                <a:gd name="T58" fmla="*/ 37 w 301"/>
                <a:gd name="T59" fmla="*/ 89 h 119"/>
                <a:gd name="T60" fmla="*/ 48 w 301"/>
                <a:gd name="T61" fmla="*/ 93 h 119"/>
                <a:gd name="T62" fmla="*/ 71 w 301"/>
                <a:gd name="T63" fmla="*/ 97 h 119"/>
                <a:gd name="T64" fmla="*/ 88 w 301"/>
                <a:gd name="T65" fmla="*/ 97 h 119"/>
                <a:gd name="T66" fmla="*/ 113 w 301"/>
                <a:gd name="T67" fmla="*/ 97 h 119"/>
                <a:gd name="T68" fmla="*/ 122 w 301"/>
                <a:gd name="T69" fmla="*/ 103 h 119"/>
                <a:gd name="T70" fmla="*/ 122 w 301"/>
                <a:gd name="T71" fmla="*/ 115 h 119"/>
                <a:gd name="T72" fmla="*/ 133 w 301"/>
                <a:gd name="T73" fmla="*/ 115 h 119"/>
                <a:gd name="T74" fmla="*/ 161 w 301"/>
                <a:gd name="T75" fmla="*/ 107 h 119"/>
                <a:gd name="T76" fmla="*/ 176 w 301"/>
                <a:gd name="T77" fmla="*/ 105 h 119"/>
                <a:gd name="T78" fmla="*/ 179 w 301"/>
                <a:gd name="T79" fmla="*/ 109 h 119"/>
                <a:gd name="T80" fmla="*/ 190 w 301"/>
                <a:gd name="T81" fmla="*/ 105 h 119"/>
                <a:gd name="T82" fmla="*/ 204 w 301"/>
                <a:gd name="T83" fmla="*/ 84 h 119"/>
                <a:gd name="T84" fmla="*/ 215 w 301"/>
                <a:gd name="T85" fmla="*/ 76 h 119"/>
                <a:gd name="T86" fmla="*/ 244 w 301"/>
                <a:gd name="T87" fmla="*/ 80 h 119"/>
                <a:gd name="T88" fmla="*/ 261 w 301"/>
                <a:gd name="T89" fmla="*/ 80 h 11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01"/>
                <a:gd name="T136" fmla="*/ 0 h 119"/>
                <a:gd name="T137" fmla="*/ 301 w 301"/>
                <a:gd name="T138" fmla="*/ 119 h 11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01" h="119">
                  <a:moveTo>
                    <a:pt x="261" y="80"/>
                  </a:moveTo>
                  <a:lnTo>
                    <a:pt x="249" y="78"/>
                  </a:lnTo>
                  <a:lnTo>
                    <a:pt x="235" y="74"/>
                  </a:lnTo>
                  <a:lnTo>
                    <a:pt x="224" y="72"/>
                  </a:lnTo>
                  <a:lnTo>
                    <a:pt x="218" y="70"/>
                  </a:lnTo>
                  <a:lnTo>
                    <a:pt x="230" y="66"/>
                  </a:lnTo>
                  <a:lnTo>
                    <a:pt x="249" y="60"/>
                  </a:lnTo>
                  <a:lnTo>
                    <a:pt x="269" y="53"/>
                  </a:lnTo>
                  <a:lnTo>
                    <a:pt x="284" y="49"/>
                  </a:lnTo>
                  <a:lnTo>
                    <a:pt x="281" y="45"/>
                  </a:lnTo>
                  <a:lnTo>
                    <a:pt x="286" y="41"/>
                  </a:lnTo>
                  <a:lnTo>
                    <a:pt x="295" y="37"/>
                  </a:lnTo>
                  <a:lnTo>
                    <a:pt x="301" y="33"/>
                  </a:lnTo>
                  <a:lnTo>
                    <a:pt x="289" y="31"/>
                  </a:lnTo>
                  <a:lnTo>
                    <a:pt x="281" y="27"/>
                  </a:lnTo>
                  <a:lnTo>
                    <a:pt x="278" y="20"/>
                  </a:lnTo>
                  <a:lnTo>
                    <a:pt x="278" y="14"/>
                  </a:lnTo>
                  <a:lnTo>
                    <a:pt x="269" y="16"/>
                  </a:lnTo>
                  <a:lnTo>
                    <a:pt x="258" y="20"/>
                  </a:lnTo>
                  <a:lnTo>
                    <a:pt x="247" y="25"/>
                  </a:lnTo>
                  <a:lnTo>
                    <a:pt x="238" y="27"/>
                  </a:lnTo>
                  <a:lnTo>
                    <a:pt x="230" y="25"/>
                  </a:lnTo>
                  <a:lnTo>
                    <a:pt x="227" y="20"/>
                  </a:lnTo>
                  <a:lnTo>
                    <a:pt x="221" y="14"/>
                  </a:lnTo>
                  <a:lnTo>
                    <a:pt x="213" y="10"/>
                  </a:lnTo>
                  <a:lnTo>
                    <a:pt x="201" y="8"/>
                  </a:lnTo>
                  <a:lnTo>
                    <a:pt x="190" y="4"/>
                  </a:lnTo>
                  <a:lnTo>
                    <a:pt x="179" y="2"/>
                  </a:lnTo>
                  <a:lnTo>
                    <a:pt x="170" y="0"/>
                  </a:lnTo>
                  <a:lnTo>
                    <a:pt x="164" y="8"/>
                  </a:lnTo>
                  <a:lnTo>
                    <a:pt x="159" y="16"/>
                  </a:lnTo>
                  <a:lnTo>
                    <a:pt x="156" y="25"/>
                  </a:lnTo>
                  <a:lnTo>
                    <a:pt x="150" y="29"/>
                  </a:lnTo>
                  <a:lnTo>
                    <a:pt x="139" y="29"/>
                  </a:lnTo>
                  <a:lnTo>
                    <a:pt x="122" y="27"/>
                  </a:lnTo>
                  <a:lnTo>
                    <a:pt x="102" y="25"/>
                  </a:lnTo>
                  <a:lnTo>
                    <a:pt x="88" y="20"/>
                  </a:lnTo>
                  <a:lnTo>
                    <a:pt x="82" y="22"/>
                  </a:lnTo>
                  <a:lnTo>
                    <a:pt x="73" y="25"/>
                  </a:lnTo>
                  <a:lnTo>
                    <a:pt x="65" y="27"/>
                  </a:lnTo>
                  <a:lnTo>
                    <a:pt x="54" y="27"/>
                  </a:lnTo>
                  <a:lnTo>
                    <a:pt x="39" y="29"/>
                  </a:lnTo>
                  <a:lnTo>
                    <a:pt x="25" y="29"/>
                  </a:lnTo>
                  <a:lnTo>
                    <a:pt x="11" y="27"/>
                  </a:lnTo>
                  <a:lnTo>
                    <a:pt x="0" y="27"/>
                  </a:lnTo>
                  <a:lnTo>
                    <a:pt x="17" y="35"/>
                  </a:lnTo>
                  <a:lnTo>
                    <a:pt x="31" y="45"/>
                  </a:lnTo>
                  <a:lnTo>
                    <a:pt x="37" y="51"/>
                  </a:lnTo>
                  <a:lnTo>
                    <a:pt x="28" y="58"/>
                  </a:lnTo>
                  <a:lnTo>
                    <a:pt x="45" y="62"/>
                  </a:lnTo>
                  <a:lnTo>
                    <a:pt x="68" y="64"/>
                  </a:lnTo>
                  <a:lnTo>
                    <a:pt x="85" y="66"/>
                  </a:lnTo>
                  <a:lnTo>
                    <a:pt x="96" y="68"/>
                  </a:lnTo>
                  <a:lnTo>
                    <a:pt x="91" y="70"/>
                  </a:lnTo>
                  <a:lnTo>
                    <a:pt x="79" y="74"/>
                  </a:lnTo>
                  <a:lnTo>
                    <a:pt x="65" y="74"/>
                  </a:lnTo>
                  <a:lnTo>
                    <a:pt x="54" y="74"/>
                  </a:lnTo>
                  <a:lnTo>
                    <a:pt x="54" y="78"/>
                  </a:lnTo>
                  <a:lnTo>
                    <a:pt x="48" y="84"/>
                  </a:lnTo>
                  <a:lnTo>
                    <a:pt x="37" y="89"/>
                  </a:lnTo>
                  <a:lnTo>
                    <a:pt x="25" y="91"/>
                  </a:lnTo>
                  <a:lnTo>
                    <a:pt x="48" y="93"/>
                  </a:lnTo>
                  <a:lnTo>
                    <a:pt x="62" y="95"/>
                  </a:lnTo>
                  <a:lnTo>
                    <a:pt x="71" y="97"/>
                  </a:lnTo>
                  <a:lnTo>
                    <a:pt x="71" y="99"/>
                  </a:lnTo>
                  <a:lnTo>
                    <a:pt x="88" y="97"/>
                  </a:lnTo>
                  <a:lnTo>
                    <a:pt x="102" y="97"/>
                  </a:lnTo>
                  <a:lnTo>
                    <a:pt x="113" y="97"/>
                  </a:lnTo>
                  <a:lnTo>
                    <a:pt x="119" y="99"/>
                  </a:lnTo>
                  <a:lnTo>
                    <a:pt x="122" y="103"/>
                  </a:lnTo>
                  <a:lnTo>
                    <a:pt x="125" y="109"/>
                  </a:lnTo>
                  <a:lnTo>
                    <a:pt x="122" y="115"/>
                  </a:lnTo>
                  <a:lnTo>
                    <a:pt x="119" y="119"/>
                  </a:lnTo>
                  <a:lnTo>
                    <a:pt x="133" y="115"/>
                  </a:lnTo>
                  <a:lnTo>
                    <a:pt x="150" y="109"/>
                  </a:lnTo>
                  <a:lnTo>
                    <a:pt x="161" y="107"/>
                  </a:lnTo>
                  <a:lnTo>
                    <a:pt x="170" y="105"/>
                  </a:lnTo>
                  <a:lnTo>
                    <a:pt x="176" y="105"/>
                  </a:lnTo>
                  <a:lnTo>
                    <a:pt x="179" y="107"/>
                  </a:lnTo>
                  <a:lnTo>
                    <a:pt x="179" y="109"/>
                  </a:lnTo>
                  <a:lnTo>
                    <a:pt x="181" y="111"/>
                  </a:lnTo>
                  <a:lnTo>
                    <a:pt x="190" y="105"/>
                  </a:lnTo>
                  <a:lnTo>
                    <a:pt x="198" y="95"/>
                  </a:lnTo>
                  <a:lnTo>
                    <a:pt x="204" y="84"/>
                  </a:lnTo>
                  <a:lnTo>
                    <a:pt x="207" y="76"/>
                  </a:lnTo>
                  <a:lnTo>
                    <a:pt x="215" y="76"/>
                  </a:lnTo>
                  <a:lnTo>
                    <a:pt x="230" y="78"/>
                  </a:lnTo>
                  <a:lnTo>
                    <a:pt x="244" y="80"/>
                  </a:lnTo>
                  <a:lnTo>
                    <a:pt x="252" y="82"/>
                  </a:lnTo>
                  <a:lnTo>
                    <a:pt x="261" y="80"/>
                  </a:lnTo>
                  <a:close/>
                </a:path>
              </a:pathLst>
            </a:custGeom>
            <a:solidFill>
              <a:srgbClr val="FF99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79" name="Freeform 52"/>
            <p:cNvSpPr>
              <a:spLocks/>
            </p:cNvSpPr>
            <p:nvPr/>
          </p:nvSpPr>
          <p:spPr bwMode="auto">
            <a:xfrm>
              <a:off x="4284" y="1314"/>
              <a:ext cx="147" cy="268"/>
            </a:xfrm>
            <a:custGeom>
              <a:avLst/>
              <a:gdLst>
                <a:gd name="T0" fmla="*/ 42 w 147"/>
                <a:gd name="T1" fmla="*/ 27 h 268"/>
                <a:gd name="T2" fmla="*/ 54 w 147"/>
                <a:gd name="T3" fmla="*/ 97 h 268"/>
                <a:gd name="T4" fmla="*/ 88 w 147"/>
                <a:gd name="T5" fmla="*/ 126 h 268"/>
                <a:gd name="T6" fmla="*/ 127 w 147"/>
                <a:gd name="T7" fmla="*/ 134 h 268"/>
                <a:gd name="T8" fmla="*/ 144 w 147"/>
                <a:gd name="T9" fmla="*/ 138 h 268"/>
                <a:gd name="T10" fmla="*/ 147 w 147"/>
                <a:gd name="T11" fmla="*/ 149 h 268"/>
                <a:gd name="T12" fmla="*/ 144 w 147"/>
                <a:gd name="T13" fmla="*/ 159 h 268"/>
                <a:gd name="T14" fmla="*/ 144 w 147"/>
                <a:gd name="T15" fmla="*/ 165 h 268"/>
                <a:gd name="T16" fmla="*/ 142 w 147"/>
                <a:gd name="T17" fmla="*/ 171 h 268"/>
                <a:gd name="T18" fmla="*/ 139 w 147"/>
                <a:gd name="T19" fmla="*/ 175 h 268"/>
                <a:gd name="T20" fmla="*/ 136 w 147"/>
                <a:gd name="T21" fmla="*/ 182 h 268"/>
                <a:gd name="T22" fmla="*/ 136 w 147"/>
                <a:gd name="T23" fmla="*/ 190 h 268"/>
                <a:gd name="T24" fmla="*/ 130 w 147"/>
                <a:gd name="T25" fmla="*/ 198 h 268"/>
                <a:gd name="T26" fmla="*/ 122 w 147"/>
                <a:gd name="T27" fmla="*/ 204 h 268"/>
                <a:gd name="T28" fmla="*/ 116 w 147"/>
                <a:gd name="T29" fmla="*/ 215 h 268"/>
                <a:gd name="T30" fmla="*/ 102 w 147"/>
                <a:gd name="T31" fmla="*/ 237 h 268"/>
                <a:gd name="T32" fmla="*/ 93 w 147"/>
                <a:gd name="T33" fmla="*/ 241 h 268"/>
                <a:gd name="T34" fmla="*/ 93 w 147"/>
                <a:gd name="T35" fmla="*/ 237 h 268"/>
                <a:gd name="T36" fmla="*/ 90 w 147"/>
                <a:gd name="T37" fmla="*/ 241 h 268"/>
                <a:gd name="T38" fmla="*/ 85 w 147"/>
                <a:gd name="T39" fmla="*/ 254 h 268"/>
                <a:gd name="T40" fmla="*/ 79 w 147"/>
                <a:gd name="T41" fmla="*/ 256 h 268"/>
                <a:gd name="T42" fmla="*/ 73 w 147"/>
                <a:gd name="T43" fmla="*/ 254 h 268"/>
                <a:gd name="T44" fmla="*/ 68 w 147"/>
                <a:gd name="T45" fmla="*/ 256 h 268"/>
                <a:gd name="T46" fmla="*/ 65 w 147"/>
                <a:gd name="T47" fmla="*/ 262 h 268"/>
                <a:gd name="T48" fmla="*/ 59 w 147"/>
                <a:gd name="T49" fmla="*/ 264 h 268"/>
                <a:gd name="T50" fmla="*/ 54 w 147"/>
                <a:gd name="T51" fmla="*/ 258 h 268"/>
                <a:gd name="T52" fmla="*/ 48 w 147"/>
                <a:gd name="T53" fmla="*/ 258 h 268"/>
                <a:gd name="T54" fmla="*/ 45 w 147"/>
                <a:gd name="T55" fmla="*/ 264 h 268"/>
                <a:gd name="T56" fmla="*/ 39 w 147"/>
                <a:gd name="T57" fmla="*/ 264 h 268"/>
                <a:gd name="T58" fmla="*/ 37 w 147"/>
                <a:gd name="T59" fmla="*/ 262 h 268"/>
                <a:gd name="T60" fmla="*/ 34 w 147"/>
                <a:gd name="T61" fmla="*/ 260 h 268"/>
                <a:gd name="T62" fmla="*/ 28 w 147"/>
                <a:gd name="T63" fmla="*/ 266 h 268"/>
                <a:gd name="T64" fmla="*/ 22 w 147"/>
                <a:gd name="T65" fmla="*/ 266 h 268"/>
                <a:gd name="T66" fmla="*/ 22 w 147"/>
                <a:gd name="T67" fmla="*/ 258 h 268"/>
                <a:gd name="T68" fmla="*/ 17 w 147"/>
                <a:gd name="T69" fmla="*/ 252 h 268"/>
                <a:gd name="T70" fmla="*/ 8 w 147"/>
                <a:gd name="T71" fmla="*/ 256 h 268"/>
                <a:gd name="T72" fmla="*/ 5 w 147"/>
                <a:gd name="T73" fmla="*/ 252 h 268"/>
                <a:gd name="T74" fmla="*/ 2 w 147"/>
                <a:gd name="T75" fmla="*/ 241 h 268"/>
                <a:gd name="T76" fmla="*/ 5 w 147"/>
                <a:gd name="T77" fmla="*/ 211 h 268"/>
                <a:gd name="T78" fmla="*/ 51 w 147"/>
                <a:gd name="T79" fmla="*/ 147 h 268"/>
                <a:gd name="T80" fmla="*/ 45 w 147"/>
                <a:gd name="T81" fmla="*/ 89 h 268"/>
                <a:gd name="T82" fmla="*/ 37 w 147"/>
                <a:gd name="T83" fmla="*/ 35 h 268"/>
                <a:gd name="T84" fmla="*/ 42 w 147"/>
                <a:gd name="T85" fmla="*/ 0 h 26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7"/>
                <a:gd name="T130" fmla="*/ 0 h 268"/>
                <a:gd name="T131" fmla="*/ 147 w 147"/>
                <a:gd name="T132" fmla="*/ 268 h 26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7" h="268">
                  <a:moveTo>
                    <a:pt x="42" y="0"/>
                  </a:moveTo>
                  <a:lnTo>
                    <a:pt x="42" y="27"/>
                  </a:lnTo>
                  <a:lnTo>
                    <a:pt x="48" y="62"/>
                  </a:lnTo>
                  <a:lnTo>
                    <a:pt x="54" y="97"/>
                  </a:lnTo>
                  <a:lnTo>
                    <a:pt x="68" y="118"/>
                  </a:lnTo>
                  <a:lnTo>
                    <a:pt x="88" y="126"/>
                  </a:lnTo>
                  <a:lnTo>
                    <a:pt x="107" y="130"/>
                  </a:lnTo>
                  <a:lnTo>
                    <a:pt x="127" y="134"/>
                  </a:lnTo>
                  <a:lnTo>
                    <a:pt x="139" y="136"/>
                  </a:lnTo>
                  <a:lnTo>
                    <a:pt x="144" y="138"/>
                  </a:lnTo>
                  <a:lnTo>
                    <a:pt x="147" y="144"/>
                  </a:lnTo>
                  <a:lnTo>
                    <a:pt x="147" y="149"/>
                  </a:lnTo>
                  <a:lnTo>
                    <a:pt x="144" y="155"/>
                  </a:lnTo>
                  <a:lnTo>
                    <a:pt x="144" y="159"/>
                  </a:lnTo>
                  <a:lnTo>
                    <a:pt x="144" y="161"/>
                  </a:lnTo>
                  <a:lnTo>
                    <a:pt x="144" y="165"/>
                  </a:lnTo>
                  <a:lnTo>
                    <a:pt x="144" y="169"/>
                  </a:lnTo>
                  <a:lnTo>
                    <a:pt x="142" y="171"/>
                  </a:lnTo>
                  <a:lnTo>
                    <a:pt x="142" y="173"/>
                  </a:lnTo>
                  <a:lnTo>
                    <a:pt x="139" y="175"/>
                  </a:lnTo>
                  <a:lnTo>
                    <a:pt x="136" y="177"/>
                  </a:lnTo>
                  <a:lnTo>
                    <a:pt x="136" y="182"/>
                  </a:lnTo>
                  <a:lnTo>
                    <a:pt x="136" y="186"/>
                  </a:lnTo>
                  <a:lnTo>
                    <a:pt x="136" y="190"/>
                  </a:lnTo>
                  <a:lnTo>
                    <a:pt x="133" y="194"/>
                  </a:lnTo>
                  <a:lnTo>
                    <a:pt x="130" y="198"/>
                  </a:lnTo>
                  <a:lnTo>
                    <a:pt x="127" y="200"/>
                  </a:lnTo>
                  <a:lnTo>
                    <a:pt x="122" y="204"/>
                  </a:lnTo>
                  <a:lnTo>
                    <a:pt x="119" y="208"/>
                  </a:lnTo>
                  <a:lnTo>
                    <a:pt x="116" y="215"/>
                  </a:lnTo>
                  <a:lnTo>
                    <a:pt x="107" y="227"/>
                  </a:lnTo>
                  <a:lnTo>
                    <a:pt x="102" y="237"/>
                  </a:lnTo>
                  <a:lnTo>
                    <a:pt x="96" y="244"/>
                  </a:lnTo>
                  <a:lnTo>
                    <a:pt x="93" y="241"/>
                  </a:lnTo>
                  <a:lnTo>
                    <a:pt x="93" y="239"/>
                  </a:lnTo>
                  <a:lnTo>
                    <a:pt x="93" y="237"/>
                  </a:lnTo>
                  <a:lnTo>
                    <a:pt x="90" y="235"/>
                  </a:lnTo>
                  <a:lnTo>
                    <a:pt x="90" y="241"/>
                  </a:lnTo>
                  <a:lnTo>
                    <a:pt x="88" y="248"/>
                  </a:lnTo>
                  <a:lnTo>
                    <a:pt x="85" y="254"/>
                  </a:lnTo>
                  <a:lnTo>
                    <a:pt x="82" y="256"/>
                  </a:lnTo>
                  <a:lnTo>
                    <a:pt x="79" y="256"/>
                  </a:lnTo>
                  <a:lnTo>
                    <a:pt x="76" y="254"/>
                  </a:lnTo>
                  <a:lnTo>
                    <a:pt x="73" y="254"/>
                  </a:lnTo>
                  <a:lnTo>
                    <a:pt x="71" y="254"/>
                  </a:lnTo>
                  <a:lnTo>
                    <a:pt x="68" y="256"/>
                  </a:lnTo>
                  <a:lnTo>
                    <a:pt x="68" y="260"/>
                  </a:lnTo>
                  <a:lnTo>
                    <a:pt x="65" y="262"/>
                  </a:lnTo>
                  <a:lnTo>
                    <a:pt x="62" y="264"/>
                  </a:lnTo>
                  <a:lnTo>
                    <a:pt x="59" y="264"/>
                  </a:lnTo>
                  <a:lnTo>
                    <a:pt x="56" y="260"/>
                  </a:lnTo>
                  <a:lnTo>
                    <a:pt x="54" y="258"/>
                  </a:lnTo>
                  <a:lnTo>
                    <a:pt x="51" y="256"/>
                  </a:lnTo>
                  <a:lnTo>
                    <a:pt x="48" y="258"/>
                  </a:lnTo>
                  <a:lnTo>
                    <a:pt x="45" y="260"/>
                  </a:lnTo>
                  <a:lnTo>
                    <a:pt x="45" y="264"/>
                  </a:lnTo>
                  <a:lnTo>
                    <a:pt x="42" y="264"/>
                  </a:lnTo>
                  <a:lnTo>
                    <a:pt x="39" y="264"/>
                  </a:lnTo>
                  <a:lnTo>
                    <a:pt x="37" y="264"/>
                  </a:lnTo>
                  <a:lnTo>
                    <a:pt x="37" y="262"/>
                  </a:lnTo>
                  <a:lnTo>
                    <a:pt x="37" y="260"/>
                  </a:lnTo>
                  <a:lnTo>
                    <a:pt x="34" y="260"/>
                  </a:lnTo>
                  <a:lnTo>
                    <a:pt x="31" y="264"/>
                  </a:lnTo>
                  <a:lnTo>
                    <a:pt x="28" y="266"/>
                  </a:lnTo>
                  <a:lnTo>
                    <a:pt x="25" y="268"/>
                  </a:lnTo>
                  <a:lnTo>
                    <a:pt x="22" y="266"/>
                  </a:lnTo>
                  <a:lnTo>
                    <a:pt x="22" y="262"/>
                  </a:lnTo>
                  <a:lnTo>
                    <a:pt x="22" y="258"/>
                  </a:lnTo>
                  <a:lnTo>
                    <a:pt x="20" y="254"/>
                  </a:lnTo>
                  <a:lnTo>
                    <a:pt x="17" y="252"/>
                  </a:lnTo>
                  <a:lnTo>
                    <a:pt x="11" y="254"/>
                  </a:lnTo>
                  <a:lnTo>
                    <a:pt x="8" y="256"/>
                  </a:lnTo>
                  <a:lnTo>
                    <a:pt x="8" y="254"/>
                  </a:lnTo>
                  <a:lnTo>
                    <a:pt x="5" y="252"/>
                  </a:lnTo>
                  <a:lnTo>
                    <a:pt x="2" y="246"/>
                  </a:lnTo>
                  <a:lnTo>
                    <a:pt x="2" y="241"/>
                  </a:lnTo>
                  <a:lnTo>
                    <a:pt x="0" y="235"/>
                  </a:lnTo>
                  <a:lnTo>
                    <a:pt x="5" y="211"/>
                  </a:lnTo>
                  <a:lnTo>
                    <a:pt x="28" y="180"/>
                  </a:lnTo>
                  <a:lnTo>
                    <a:pt x="51" y="147"/>
                  </a:lnTo>
                  <a:lnTo>
                    <a:pt x="54" y="118"/>
                  </a:lnTo>
                  <a:lnTo>
                    <a:pt x="45" y="89"/>
                  </a:lnTo>
                  <a:lnTo>
                    <a:pt x="39" y="62"/>
                  </a:lnTo>
                  <a:lnTo>
                    <a:pt x="37" y="35"/>
                  </a:lnTo>
                  <a:lnTo>
                    <a:pt x="37" y="19"/>
                  </a:lnTo>
                  <a:lnTo>
                    <a:pt x="42" y="0"/>
                  </a:lnTo>
                  <a:close/>
                </a:path>
              </a:pathLst>
            </a:custGeom>
            <a:solidFill>
              <a:srgbClr val="006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80" name="Freeform 53"/>
            <p:cNvSpPr>
              <a:spLocks/>
            </p:cNvSpPr>
            <p:nvPr/>
          </p:nvSpPr>
          <p:spPr bwMode="auto">
            <a:xfrm>
              <a:off x="2496" y="2928"/>
              <a:ext cx="139" cy="106"/>
            </a:xfrm>
            <a:custGeom>
              <a:avLst/>
              <a:gdLst>
                <a:gd name="T0" fmla="*/ 60 w 139"/>
                <a:gd name="T1" fmla="*/ 58 h 106"/>
                <a:gd name="T2" fmla="*/ 40 w 139"/>
                <a:gd name="T3" fmla="*/ 50 h 106"/>
                <a:gd name="T4" fmla="*/ 17 w 139"/>
                <a:gd name="T5" fmla="*/ 35 h 106"/>
                <a:gd name="T6" fmla="*/ 0 w 139"/>
                <a:gd name="T7" fmla="*/ 19 h 106"/>
                <a:gd name="T8" fmla="*/ 0 w 139"/>
                <a:gd name="T9" fmla="*/ 4 h 106"/>
                <a:gd name="T10" fmla="*/ 8 w 139"/>
                <a:gd name="T11" fmla="*/ 0 h 106"/>
                <a:gd name="T12" fmla="*/ 20 w 139"/>
                <a:gd name="T13" fmla="*/ 11 h 106"/>
                <a:gd name="T14" fmla="*/ 31 w 139"/>
                <a:gd name="T15" fmla="*/ 29 h 106"/>
                <a:gd name="T16" fmla="*/ 45 w 139"/>
                <a:gd name="T17" fmla="*/ 42 h 106"/>
                <a:gd name="T18" fmla="*/ 60 w 139"/>
                <a:gd name="T19" fmla="*/ 37 h 106"/>
                <a:gd name="T20" fmla="*/ 82 w 139"/>
                <a:gd name="T21" fmla="*/ 33 h 106"/>
                <a:gd name="T22" fmla="*/ 105 w 139"/>
                <a:gd name="T23" fmla="*/ 33 h 106"/>
                <a:gd name="T24" fmla="*/ 119 w 139"/>
                <a:gd name="T25" fmla="*/ 46 h 106"/>
                <a:gd name="T26" fmla="*/ 133 w 139"/>
                <a:gd name="T27" fmla="*/ 52 h 106"/>
                <a:gd name="T28" fmla="*/ 139 w 139"/>
                <a:gd name="T29" fmla="*/ 68 h 106"/>
                <a:gd name="T30" fmla="*/ 133 w 139"/>
                <a:gd name="T31" fmla="*/ 87 h 106"/>
                <a:gd name="T32" fmla="*/ 111 w 139"/>
                <a:gd name="T33" fmla="*/ 106 h 106"/>
                <a:gd name="T34" fmla="*/ 96 w 139"/>
                <a:gd name="T35" fmla="*/ 97 h 106"/>
                <a:gd name="T36" fmla="*/ 79 w 139"/>
                <a:gd name="T37" fmla="*/ 83 h 106"/>
                <a:gd name="T38" fmla="*/ 65 w 139"/>
                <a:gd name="T39" fmla="*/ 68 h 106"/>
                <a:gd name="T40" fmla="*/ 60 w 139"/>
                <a:gd name="T41" fmla="*/ 58 h 10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39"/>
                <a:gd name="T64" fmla="*/ 0 h 106"/>
                <a:gd name="T65" fmla="*/ 139 w 139"/>
                <a:gd name="T66" fmla="*/ 106 h 10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39" h="106">
                  <a:moveTo>
                    <a:pt x="60" y="58"/>
                  </a:moveTo>
                  <a:lnTo>
                    <a:pt x="40" y="50"/>
                  </a:lnTo>
                  <a:lnTo>
                    <a:pt x="17" y="35"/>
                  </a:lnTo>
                  <a:lnTo>
                    <a:pt x="0" y="19"/>
                  </a:lnTo>
                  <a:lnTo>
                    <a:pt x="0" y="4"/>
                  </a:lnTo>
                  <a:lnTo>
                    <a:pt x="8" y="0"/>
                  </a:lnTo>
                  <a:lnTo>
                    <a:pt x="20" y="11"/>
                  </a:lnTo>
                  <a:lnTo>
                    <a:pt x="31" y="29"/>
                  </a:lnTo>
                  <a:lnTo>
                    <a:pt x="45" y="42"/>
                  </a:lnTo>
                  <a:lnTo>
                    <a:pt x="60" y="37"/>
                  </a:lnTo>
                  <a:lnTo>
                    <a:pt x="82" y="33"/>
                  </a:lnTo>
                  <a:lnTo>
                    <a:pt x="105" y="33"/>
                  </a:lnTo>
                  <a:lnTo>
                    <a:pt x="119" y="46"/>
                  </a:lnTo>
                  <a:lnTo>
                    <a:pt x="133" y="52"/>
                  </a:lnTo>
                  <a:lnTo>
                    <a:pt x="139" y="68"/>
                  </a:lnTo>
                  <a:lnTo>
                    <a:pt x="133" y="87"/>
                  </a:lnTo>
                  <a:lnTo>
                    <a:pt x="111" y="106"/>
                  </a:lnTo>
                  <a:lnTo>
                    <a:pt x="96" y="97"/>
                  </a:lnTo>
                  <a:lnTo>
                    <a:pt x="79" y="83"/>
                  </a:lnTo>
                  <a:lnTo>
                    <a:pt x="65" y="68"/>
                  </a:lnTo>
                  <a:lnTo>
                    <a:pt x="60" y="58"/>
                  </a:lnTo>
                  <a:close/>
                </a:path>
              </a:pathLst>
            </a:custGeom>
            <a:solidFill>
              <a:srgbClr val="0C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81" name="Freeform 54"/>
            <p:cNvSpPr>
              <a:spLocks/>
            </p:cNvSpPr>
            <p:nvPr/>
          </p:nvSpPr>
          <p:spPr bwMode="auto">
            <a:xfrm>
              <a:off x="2256" y="2976"/>
              <a:ext cx="593" cy="409"/>
            </a:xfrm>
            <a:custGeom>
              <a:avLst/>
              <a:gdLst>
                <a:gd name="T0" fmla="*/ 130 w 593"/>
                <a:gd name="T1" fmla="*/ 389 h 409"/>
                <a:gd name="T2" fmla="*/ 107 w 593"/>
                <a:gd name="T3" fmla="*/ 405 h 409"/>
                <a:gd name="T4" fmla="*/ 22 w 593"/>
                <a:gd name="T5" fmla="*/ 374 h 409"/>
                <a:gd name="T6" fmla="*/ 17 w 593"/>
                <a:gd name="T7" fmla="*/ 343 h 409"/>
                <a:gd name="T8" fmla="*/ 59 w 593"/>
                <a:gd name="T9" fmla="*/ 356 h 409"/>
                <a:gd name="T10" fmla="*/ 76 w 593"/>
                <a:gd name="T11" fmla="*/ 345 h 409"/>
                <a:gd name="T12" fmla="*/ 159 w 593"/>
                <a:gd name="T13" fmla="*/ 263 h 409"/>
                <a:gd name="T14" fmla="*/ 244 w 593"/>
                <a:gd name="T15" fmla="*/ 252 h 409"/>
                <a:gd name="T16" fmla="*/ 266 w 593"/>
                <a:gd name="T17" fmla="*/ 244 h 409"/>
                <a:gd name="T18" fmla="*/ 272 w 593"/>
                <a:gd name="T19" fmla="*/ 219 h 409"/>
                <a:gd name="T20" fmla="*/ 201 w 593"/>
                <a:gd name="T21" fmla="*/ 213 h 409"/>
                <a:gd name="T22" fmla="*/ 159 w 593"/>
                <a:gd name="T23" fmla="*/ 199 h 409"/>
                <a:gd name="T24" fmla="*/ 130 w 593"/>
                <a:gd name="T25" fmla="*/ 178 h 409"/>
                <a:gd name="T26" fmla="*/ 150 w 593"/>
                <a:gd name="T27" fmla="*/ 162 h 409"/>
                <a:gd name="T28" fmla="*/ 181 w 593"/>
                <a:gd name="T29" fmla="*/ 172 h 409"/>
                <a:gd name="T30" fmla="*/ 195 w 593"/>
                <a:gd name="T31" fmla="*/ 186 h 409"/>
                <a:gd name="T32" fmla="*/ 249 w 593"/>
                <a:gd name="T33" fmla="*/ 186 h 409"/>
                <a:gd name="T34" fmla="*/ 235 w 593"/>
                <a:gd name="T35" fmla="*/ 155 h 409"/>
                <a:gd name="T36" fmla="*/ 232 w 593"/>
                <a:gd name="T37" fmla="*/ 137 h 409"/>
                <a:gd name="T38" fmla="*/ 193 w 593"/>
                <a:gd name="T39" fmla="*/ 126 h 409"/>
                <a:gd name="T40" fmla="*/ 178 w 593"/>
                <a:gd name="T41" fmla="*/ 108 h 409"/>
                <a:gd name="T42" fmla="*/ 170 w 593"/>
                <a:gd name="T43" fmla="*/ 93 h 409"/>
                <a:gd name="T44" fmla="*/ 161 w 593"/>
                <a:gd name="T45" fmla="*/ 58 h 409"/>
                <a:gd name="T46" fmla="*/ 184 w 593"/>
                <a:gd name="T47" fmla="*/ 9 h 409"/>
                <a:gd name="T48" fmla="*/ 193 w 593"/>
                <a:gd name="T49" fmla="*/ 21 h 409"/>
                <a:gd name="T50" fmla="*/ 238 w 593"/>
                <a:gd name="T51" fmla="*/ 13 h 409"/>
                <a:gd name="T52" fmla="*/ 298 w 593"/>
                <a:gd name="T53" fmla="*/ 31 h 409"/>
                <a:gd name="T54" fmla="*/ 295 w 593"/>
                <a:gd name="T55" fmla="*/ 46 h 409"/>
                <a:gd name="T56" fmla="*/ 306 w 593"/>
                <a:gd name="T57" fmla="*/ 73 h 409"/>
                <a:gd name="T58" fmla="*/ 315 w 593"/>
                <a:gd name="T59" fmla="*/ 83 h 409"/>
                <a:gd name="T60" fmla="*/ 283 w 593"/>
                <a:gd name="T61" fmla="*/ 110 h 409"/>
                <a:gd name="T62" fmla="*/ 335 w 593"/>
                <a:gd name="T63" fmla="*/ 124 h 409"/>
                <a:gd name="T64" fmla="*/ 405 w 593"/>
                <a:gd name="T65" fmla="*/ 126 h 409"/>
                <a:gd name="T66" fmla="*/ 448 w 593"/>
                <a:gd name="T67" fmla="*/ 162 h 409"/>
                <a:gd name="T68" fmla="*/ 459 w 593"/>
                <a:gd name="T69" fmla="*/ 201 h 409"/>
                <a:gd name="T70" fmla="*/ 459 w 593"/>
                <a:gd name="T71" fmla="*/ 238 h 409"/>
                <a:gd name="T72" fmla="*/ 434 w 593"/>
                <a:gd name="T73" fmla="*/ 236 h 409"/>
                <a:gd name="T74" fmla="*/ 420 w 593"/>
                <a:gd name="T75" fmla="*/ 223 h 409"/>
                <a:gd name="T76" fmla="*/ 417 w 593"/>
                <a:gd name="T77" fmla="*/ 203 h 409"/>
                <a:gd name="T78" fmla="*/ 417 w 593"/>
                <a:gd name="T79" fmla="*/ 192 h 409"/>
                <a:gd name="T80" fmla="*/ 400 w 593"/>
                <a:gd name="T81" fmla="*/ 159 h 409"/>
                <a:gd name="T82" fmla="*/ 380 w 593"/>
                <a:gd name="T83" fmla="*/ 157 h 409"/>
                <a:gd name="T84" fmla="*/ 383 w 593"/>
                <a:gd name="T85" fmla="*/ 215 h 409"/>
                <a:gd name="T86" fmla="*/ 388 w 593"/>
                <a:gd name="T87" fmla="*/ 252 h 409"/>
                <a:gd name="T88" fmla="*/ 423 w 593"/>
                <a:gd name="T89" fmla="*/ 300 h 409"/>
                <a:gd name="T90" fmla="*/ 454 w 593"/>
                <a:gd name="T91" fmla="*/ 300 h 409"/>
                <a:gd name="T92" fmla="*/ 528 w 593"/>
                <a:gd name="T93" fmla="*/ 294 h 409"/>
                <a:gd name="T94" fmla="*/ 564 w 593"/>
                <a:gd name="T95" fmla="*/ 294 h 409"/>
                <a:gd name="T96" fmla="*/ 573 w 593"/>
                <a:gd name="T97" fmla="*/ 370 h 409"/>
                <a:gd name="T98" fmla="*/ 556 w 593"/>
                <a:gd name="T99" fmla="*/ 349 h 409"/>
                <a:gd name="T100" fmla="*/ 539 w 593"/>
                <a:gd name="T101" fmla="*/ 333 h 409"/>
                <a:gd name="T102" fmla="*/ 479 w 593"/>
                <a:gd name="T103" fmla="*/ 341 h 409"/>
                <a:gd name="T104" fmla="*/ 391 w 593"/>
                <a:gd name="T105" fmla="*/ 358 h 409"/>
                <a:gd name="T106" fmla="*/ 332 w 593"/>
                <a:gd name="T107" fmla="*/ 308 h 409"/>
                <a:gd name="T108" fmla="*/ 255 w 593"/>
                <a:gd name="T109" fmla="*/ 296 h 409"/>
                <a:gd name="T110" fmla="*/ 193 w 593"/>
                <a:gd name="T111" fmla="*/ 306 h 40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93"/>
                <a:gd name="T169" fmla="*/ 0 h 409"/>
                <a:gd name="T170" fmla="*/ 593 w 593"/>
                <a:gd name="T171" fmla="*/ 409 h 40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93" h="409">
                  <a:moveTo>
                    <a:pt x="184" y="318"/>
                  </a:moveTo>
                  <a:lnTo>
                    <a:pt x="170" y="345"/>
                  </a:lnTo>
                  <a:lnTo>
                    <a:pt x="159" y="366"/>
                  </a:lnTo>
                  <a:lnTo>
                    <a:pt x="144" y="380"/>
                  </a:lnTo>
                  <a:lnTo>
                    <a:pt x="133" y="389"/>
                  </a:lnTo>
                  <a:lnTo>
                    <a:pt x="130" y="389"/>
                  </a:lnTo>
                  <a:lnTo>
                    <a:pt x="127" y="386"/>
                  </a:lnTo>
                  <a:lnTo>
                    <a:pt x="122" y="386"/>
                  </a:lnTo>
                  <a:lnTo>
                    <a:pt x="116" y="382"/>
                  </a:lnTo>
                  <a:lnTo>
                    <a:pt x="116" y="389"/>
                  </a:lnTo>
                  <a:lnTo>
                    <a:pt x="116" y="399"/>
                  </a:lnTo>
                  <a:lnTo>
                    <a:pt x="107" y="405"/>
                  </a:lnTo>
                  <a:lnTo>
                    <a:pt x="96" y="409"/>
                  </a:lnTo>
                  <a:lnTo>
                    <a:pt x="85" y="405"/>
                  </a:lnTo>
                  <a:lnTo>
                    <a:pt x="71" y="397"/>
                  </a:lnTo>
                  <a:lnTo>
                    <a:pt x="56" y="389"/>
                  </a:lnTo>
                  <a:lnTo>
                    <a:pt x="37" y="380"/>
                  </a:lnTo>
                  <a:lnTo>
                    <a:pt x="22" y="374"/>
                  </a:lnTo>
                  <a:lnTo>
                    <a:pt x="11" y="366"/>
                  </a:lnTo>
                  <a:lnTo>
                    <a:pt x="2" y="358"/>
                  </a:lnTo>
                  <a:lnTo>
                    <a:pt x="0" y="349"/>
                  </a:lnTo>
                  <a:lnTo>
                    <a:pt x="2" y="343"/>
                  </a:lnTo>
                  <a:lnTo>
                    <a:pt x="11" y="343"/>
                  </a:lnTo>
                  <a:lnTo>
                    <a:pt x="17" y="343"/>
                  </a:lnTo>
                  <a:lnTo>
                    <a:pt x="22" y="345"/>
                  </a:lnTo>
                  <a:lnTo>
                    <a:pt x="28" y="349"/>
                  </a:lnTo>
                  <a:lnTo>
                    <a:pt x="37" y="353"/>
                  </a:lnTo>
                  <a:lnTo>
                    <a:pt x="45" y="356"/>
                  </a:lnTo>
                  <a:lnTo>
                    <a:pt x="51" y="356"/>
                  </a:lnTo>
                  <a:lnTo>
                    <a:pt x="59" y="356"/>
                  </a:lnTo>
                  <a:lnTo>
                    <a:pt x="68" y="356"/>
                  </a:lnTo>
                  <a:lnTo>
                    <a:pt x="76" y="356"/>
                  </a:lnTo>
                  <a:lnTo>
                    <a:pt x="88" y="356"/>
                  </a:lnTo>
                  <a:lnTo>
                    <a:pt x="82" y="351"/>
                  </a:lnTo>
                  <a:lnTo>
                    <a:pt x="79" y="349"/>
                  </a:lnTo>
                  <a:lnTo>
                    <a:pt x="76" y="345"/>
                  </a:lnTo>
                  <a:lnTo>
                    <a:pt x="73" y="345"/>
                  </a:lnTo>
                  <a:lnTo>
                    <a:pt x="99" y="331"/>
                  </a:lnTo>
                  <a:lnTo>
                    <a:pt x="122" y="308"/>
                  </a:lnTo>
                  <a:lnTo>
                    <a:pt x="139" y="285"/>
                  </a:lnTo>
                  <a:lnTo>
                    <a:pt x="153" y="271"/>
                  </a:lnTo>
                  <a:lnTo>
                    <a:pt x="159" y="263"/>
                  </a:lnTo>
                  <a:lnTo>
                    <a:pt x="167" y="256"/>
                  </a:lnTo>
                  <a:lnTo>
                    <a:pt x="181" y="254"/>
                  </a:lnTo>
                  <a:lnTo>
                    <a:pt x="190" y="254"/>
                  </a:lnTo>
                  <a:lnTo>
                    <a:pt x="204" y="254"/>
                  </a:lnTo>
                  <a:lnTo>
                    <a:pt x="224" y="252"/>
                  </a:lnTo>
                  <a:lnTo>
                    <a:pt x="244" y="252"/>
                  </a:lnTo>
                  <a:lnTo>
                    <a:pt x="258" y="254"/>
                  </a:lnTo>
                  <a:lnTo>
                    <a:pt x="261" y="254"/>
                  </a:lnTo>
                  <a:lnTo>
                    <a:pt x="264" y="252"/>
                  </a:lnTo>
                  <a:lnTo>
                    <a:pt x="269" y="250"/>
                  </a:lnTo>
                  <a:lnTo>
                    <a:pt x="272" y="248"/>
                  </a:lnTo>
                  <a:lnTo>
                    <a:pt x="266" y="244"/>
                  </a:lnTo>
                  <a:lnTo>
                    <a:pt x="266" y="240"/>
                  </a:lnTo>
                  <a:lnTo>
                    <a:pt x="266" y="238"/>
                  </a:lnTo>
                  <a:lnTo>
                    <a:pt x="269" y="234"/>
                  </a:lnTo>
                  <a:lnTo>
                    <a:pt x="272" y="232"/>
                  </a:lnTo>
                  <a:lnTo>
                    <a:pt x="272" y="225"/>
                  </a:lnTo>
                  <a:lnTo>
                    <a:pt x="272" y="219"/>
                  </a:lnTo>
                  <a:lnTo>
                    <a:pt x="269" y="213"/>
                  </a:lnTo>
                  <a:lnTo>
                    <a:pt x="261" y="217"/>
                  </a:lnTo>
                  <a:lnTo>
                    <a:pt x="244" y="219"/>
                  </a:lnTo>
                  <a:lnTo>
                    <a:pt x="227" y="219"/>
                  </a:lnTo>
                  <a:lnTo>
                    <a:pt x="212" y="217"/>
                  </a:lnTo>
                  <a:lnTo>
                    <a:pt x="201" y="213"/>
                  </a:lnTo>
                  <a:lnTo>
                    <a:pt x="187" y="209"/>
                  </a:lnTo>
                  <a:lnTo>
                    <a:pt x="170" y="205"/>
                  </a:lnTo>
                  <a:lnTo>
                    <a:pt x="156" y="201"/>
                  </a:lnTo>
                  <a:lnTo>
                    <a:pt x="159" y="199"/>
                  </a:lnTo>
                  <a:lnTo>
                    <a:pt x="161" y="197"/>
                  </a:lnTo>
                  <a:lnTo>
                    <a:pt x="142" y="195"/>
                  </a:lnTo>
                  <a:lnTo>
                    <a:pt x="130" y="188"/>
                  </a:lnTo>
                  <a:lnTo>
                    <a:pt x="127" y="182"/>
                  </a:lnTo>
                  <a:lnTo>
                    <a:pt x="133" y="180"/>
                  </a:lnTo>
                  <a:lnTo>
                    <a:pt x="130" y="178"/>
                  </a:lnTo>
                  <a:lnTo>
                    <a:pt x="133" y="174"/>
                  </a:lnTo>
                  <a:lnTo>
                    <a:pt x="136" y="172"/>
                  </a:lnTo>
                  <a:lnTo>
                    <a:pt x="142" y="170"/>
                  </a:lnTo>
                  <a:lnTo>
                    <a:pt x="142" y="168"/>
                  </a:lnTo>
                  <a:lnTo>
                    <a:pt x="144" y="164"/>
                  </a:lnTo>
                  <a:lnTo>
                    <a:pt x="150" y="162"/>
                  </a:lnTo>
                  <a:lnTo>
                    <a:pt x="153" y="164"/>
                  </a:lnTo>
                  <a:lnTo>
                    <a:pt x="156" y="159"/>
                  </a:lnTo>
                  <a:lnTo>
                    <a:pt x="164" y="159"/>
                  </a:lnTo>
                  <a:lnTo>
                    <a:pt x="170" y="164"/>
                  </a:lnTo>
                  <a:lnTo>
                    <a:pt x="176" y="170"/>
                  </a:lnTo>
                  <a:lnTo>
                    <a:pt x="181" y="172"/>
                  </a:lnTo>
                  <a:lnTo>
                    <a:pt x="184" y="176"/>
                  </a:lnTo>
                  <a:lnTo>
                    <a:pt x="184" y="180"/>
                  </a:lnTo>
                  <a:lnTo>
                    <a:pt x="181" y="186"/>
                  </a:lnTo>
                  <a:lnTo>
                    <a:pt x="184" y="184"/>
                  </a:lnTo>
                  <a:lnTo>
                    <a:pt x="187" y="184"/>
                  </a:lnTo>
                  <a:lnTo>
                    <a:pt x="195" y="186"/>
                  </a:lnTo>
                  <a:lnTo>
                    <a:pt x="204" y="188"/>
                  </a:lnTo>
                  <a:lnTo>
                    <a:pt x="212" y="186"/>
                  </a:lnTo>
                  <a:lnTo>
                    <a:pt x="221" y="186"/>
                  </a:lnTo>
                  <a:lnTo>
                    <a:pt x="232" y="186"/>
                  </a:lnTo>
                  <a:lnTo>
                    <a:pt x="241" y="186"/>
                  </a:lnTo>
                  <a:lnTo>
                    <a:pt x="249" y="186"/>
                  </a:lnTo>
                  <a:lnTo>
                    <a:pt x="249" y="184"/>
                  </a:lnTo>
                  <a:lnTo>
                    <a:pt x="249" y="182"/>
                  </a:lnTo>
                  <a:lnTo>
                    <a:pt x="247" y="178"/>
                  </a:lnTo>
                  <a:lnTo>
                    <a:pt x="244" y="174"/>
                  </a:lnTo>
                  <a:lnTo>
                    <a:pt x="235" y="164"/>
                  </a:lnTo>
                  <a:lnTo>
                    <a:pt x="235" y="155"/>
                  </a:lnTo>
                  <a:lnTo>
                    <a:pt x="238" y="149"/>
                  </a:lnTo>
                  <a:lnTo>
                    <a:pt x="244" y="147"/>
                  </a:lnTo>
                  <a:lnTo>
                    <a:pt x="244" y="145"/>
                  </a:lnTo>
                  <a:lnTo>
                    <a:pt x="241" y="141"/>
                  </a:lnTo>
                  <a:lnTo>
                    <a:pt x="238" y="139"/>
                  </a:lnTo>
                  <a:lnTo>
                    <a:pt x="232" y="137"/>
                  </a:lnTo>
                  <a:lnTo>
                    <a:pt x="244" y="131"/>
                  </a:lnTo>
                  <a:lnTo>
                    <a:pt x="238" y="122"/>
                  </a:lnTo>
                  <a:lnTo>
                    <a:pt x="230" y="122"/>
                  </a:lnTo>
                  <a:lnTo>
                    <a:pt x="215" y="122"/>
                  </a:lnTo>
                  <a:lnTo>
                    <a:pt x="204" y="126"/>
                  </a:lnTo>
                  <a:lnTo>
                    <a:pt x="193" y="126"/>
                  </a:lnTo>
                  <a:lnTo>
                    <a:pt x="190" y="124"/>
                  </a:lnTo>
                  <a:lnTo>
                    <a:pt x="187" y="120"/>
                  </a:lnTo>
                  <a:lnTo>
                    <a:pt x="184" y="116"/>
                  </a:lnTo>
                  <a:lnTo>
                    <a:pt x="181" y="114"/>
                  </a:lnTo>
                  <a:lnTo>
                    <a:pt x="181" y="110"/>
                  </a:lnTo>
                  <a:lnTo>
                    <a:pt x="178" y="108"/>
                  </a:lnTo>
                  <a:lnTo>
                    <a:pt x="176" y="106"/>
                  </a:lnTo>
                  <a:lnTo>
                    <a:pt x="170" y="106"/>
                  </a:lnTo>
                  <a:lnTo>
                    <a:pt x="167" y="104"/>
                  </a:lnTo>
                  <a:lnTo>
                    <a:pt x="164" y="100"/>
                  </a:lnTo>
                  <a:lnTo>
                    <a:pt x="167" y="95"/>
                  </a:lnTo>
                  <a:lnTo>
                    <a:pt x="170" y="93"/>
                  </a:lnTo>
                  <a:lnTo>
                    <a:pt x="173" y="89"/>
                  </a:lnTo>
                  <a:lnTo>
                    <a:pt x="173" y="85"/>
                  </a:lnTo>
                  <a:lnTo>
                    <a:pt x="170" y="83"/>
                  </a:lnTo>
                  <a:lnTo>
                    <a:pt x="164" y="77"/>
                  </a:lnTo>
                  <a:lnTo>
                    <a:pt x="161" y="69"/>
                  </a:lnTo>
                  <a:lnTo>
                    <a:pt x="161" y="58"/>
                  </a:lnTo>
                  <a:lnTo>
                    <a:pt x="170" y="48"/>
                  </a:lnTo>
                  <a:lnTo>
                    <a:pt x="161" y="42"/>
                  </a:lnTo>
                  <a:lnTo>
                    <a:pt x="159" y="34"/>
                  </a:lnTo>
                  <a:lnTo>
                    <a:pt x="161" y="23"/>
                  </a:lnTo>
                  <a:lnTo>
                    <a:pt x="173" y="15"/>
                  </a:lnTo>
                  <a:lnTo>
                    <a:pt x="184" y="9"/>
                  </a:lnTo>
                  <a:lnTo>
                    <a:pt x="198" y="5"/>
                  </a:lnTo>
                  <a:lnTo>
                    <a:pt x="212" y="0"/>
                  </a:lnTo>
                  <a:lnTo>
                    <a:pt x="227" y="3"/>
                  </a:lnTo>
                  <a:lnTo>
                    <a:pt x="212" y="5"/>
                  </a:lnTo>
                  <a:lnTo>
                    <a:pt x="201" y="13"/>
                  </a:lnTo>
                  <a:lnTo>
                    <a:pt x="193" y="21"/>
                  </a:lnTo>
                  <a:lnTo>
                    <a:pt x="190" y="29"/>
                  </a:lnTo>
                  <a:lnTo>
                    <a:pt x="198" y="21"/>
                  </a:lnTo>
                  <a:lnTo>
                    <a:pt x="215" y="17"/>
                  </a:lnTo>
                  <a:lnTo>
                    <a:pt x="232" y="13"/>
                  </a:lnTo>
                  <a:lnTo>
                    <a:pt x="244" y="11"/>
                  </a:lnTo>
                  <a:lnTo>
                    <a:pt x="238" y="13"/>
                  </a:lnTo>
                  <a:lnTo>
                    <a:pt x="232" y="15"/>
                  </a:lnTo>
                  <a:lnTo>
                    <a:pt x="230" y="19"/>
                  </a:lnTo>
                  <a:lnTo>
                    <a:pt x="227" y="21"/>
                  </a:lnTo>
                  <a:lnTo>
                    <a:pt x="249" y="17"/>
                  </a:lnTo>
                  <a:lnTo>
                    <a:pt x="275" y="21"/>
                  </a:lnTo>
                  <a:lnTo>
                    <a:pt x="298" y="31"/>
                  </a:lnTo>
                  <a:lnTo>
                    <a:pt x="309" y="36"/>
                  </a:lnTo>
                  <a:lnTo>
                    <a:pt x="306" y="40"/>
                  </a:lnTo>
                  <a:lnTo>
                    <a:pt x="300" y="42"/>
                  </a:lnTo>
                  <a:lnTo>
                    <a:pt x="292" y="46"/>
                  </a:lnTo>
                  <a:lnTo>
                    <a:pt x="295" y="46"/>
                  </a:lnTo>
                  <a:lnTo>
                    <a:pt x="298" y="46"/>
                  </a:lnTo>
                  <a:lnTo>
                    <a:pt x="303" y="46"/>
                  </a:lnTo>
                  <a:lnTo>
                    <a:pt x="309" y="46"/>
                  </a:lnTo>
                  <a:lnTo>
                    <a:pt x="312" y="52"/>
                  </a:lnTo>
                  <a:lnTo>
                    <a:pt x="309" y="62"/>
                  </a:lnTo>
                  <a:lnTo>
                    <a:pt x="306" y="73"/>
                  </a:lnTo>
                  <a:lnTo>
                    <a:pt x="300" y="79"/>
                  </a:lnTo>
                  <a:lnTo>
                    <a:pt x="303" y="79"/>
                  </a:lnTo>
                  <a:lnTo>
                    <a:pt x="309" y="77"/>
                  </a:lnTo>
                  <a:lnTo>
                    <a:pt x="315" y="77"/>
                  </a:lnTo>
                  <a:lnTo>
                    <a:pt x="320" y="77"/>
                  </a:lnTo>
                  <a:lnTo>
                    <a:pt x="315" y="83"/>
                  </a:lnTo>
                  <a:lnTo>
                    <a:pt x="303" y="89"/>
                  </a:lnTo>
                  <a:lnTo>
                    <a:pt x="292" y="95"/>
                  </a:lnTo>
                  <a:lnTo>
                    <a:pt x="286" y="100"/>
                  </a:lnTo>
                  <a:lnTo>
                    <a:pt x="283" y="102"/>
                  </a:lnTo>
                  <a:lnTo>
                    <a:pt x="283" y="106"/>
                  </a:lnTo>
                  <a:lnTo>
                    <a:pt x="283" y="110"/>
                  </a:lnTo>
                  <a:lnTo>
                    <a:pt x="286" y="116"/>
                  </a:lnTo>
                  <a:lnTo>
                    <a:pt x="306" y="110"/>
                  </a:lnTo>
                  <a:lnTo>
                    <a:pt x="306" y="126"/>
                  </a:lnTo>
                  <a:lnTo>
                    <a:pt x="318" y="122"/>
                  </a:lnTo>
                  <a:lnTo>
                    <a:pt x="326" y="122"/>
                  </a:lnTo>
                  <a:lnTo>
                    <a:pt x="335" y="124"/>
                  </a:lnTo>
                  <a:lnTo>
                    <a:pt x="343" y="126"/>
                  </a:lnTo>
                  <a:lnTo>
                    <a:pt x="352" y="124"/>
                  </a:lnTo>
                  <a:lnTo>
                    <a:pt x="363" y="124"/>
                  </a:lnTo>
                  <a:lnTo>
                    <a:pt x="377" y="124"/>
                  </a:lnTo>
                  <a:lnTo>
                    <a:pt x="391" y="124"/>
                  </a:lnTo>
                  <a:lnTo>
                    <a:pt x="405" y="126"/>
                  </a:lnTo>
                  <a:lnTo>
                    <a:pt x="417" y="128"/>
                  </a:lnTo>
                  <a:lnTo>
                    <a:pt x="428" y="128"/>
                  </a:lnTo>
                  <a:lnTo>
                    <a:pt x="434" y="131"/>
                  </a:lnTo>
                  <a:lnTo>
                    <a:pt x="440" y="137"/>
                  </a:lnTo>
                  <a:lnTo>
                    <a:pt x="445" y="149"/>
                  </a:lnTo>
                  <a:lnTo>
                    <a:pt x="448" y="162"/>
                  </a:lnTo>
                  <a:lnTo>
                    <a:pt x="448" y="170"/>
                  </a:lnTo>
                  <a:lnTo>
                    <a:pt x="448" y="178"/>
                  </a:lnTo>
                  <a:lnTo>
                    <a:pt x="451" y="184"/>
                  </a:lnTo>
                  <a:lnTo>
                    <a:pt x="457" y="190"/>
                  </a:lnTo>
                  <a:lnTo>
                    <a:pt x="462" y="197"/>
                  </a:lnTo>
                  <a:lnTo>
                    <a:pt x="459" y="201"/>
                  </a:lnTo>
                  <a:lnTo>
                    <a:pt x="462" y="205"/>
                  </a:lnTo>
                  <a:lnTo>
                    <a:pt x="468" y="211"/>
                  </a:lnTo>
                  <a:lnTo>
                    <a:pt x="471" y="217"/>
                  </a:lnTo>
                  <a:lnTo>
                    <a:pt x="468" y="225"/>
                  </a:lnTo>
                  <a:lnTo>
                    <a:pt x="462" y="234"/>
                  </a:lnTo>
                  <a:lnTo>
                    <a:pt x="459" y="238"/>
                  </a:lnTo>
                  <a:lnTo>
                    <a:pt x="454" y="238"/>
                  </a:lnTo>
                  <a:lnTo>
                    <a:pt x="451" y="236"/>
                  </a:lnTo>
                  <a:lnTo>
                    <a:pt x="448" y="234"/>
                  </a:lnTo>
                  <a:lnTo>
                    <a:pt x="442" y="236"/>
                  </a:lnTo>
                  <a:lnTo>
                    <a:pt x="437" y="236"/>
                  </a:lnTo>
                  <a:lnTo>
                    <a:pt x="434" y="236"/>
                  </a:lnTo>
                  <a:lnTo>
                    <a:pt x="434" y="232"/>
                  </a:lnTo>
                  <a:lnTo>
                    <a:pt x="428" y="236"/>
                  </a:lnTo>
                  <a:lnTo>
                    <a:pt x="425" y="232"/>
                  </a:lnTo>
                  <a:lnTo>
                    <a:pt x="423" y="228"/>
                  </a:lnTo>
                  <a:lnTo>
                    <a:pt x="423" y="221"/>
                  </a:lnTo>
                  <a:lnTo>
                    <a:pt x="420" y="223"/>
                  </a:lnTo>
                  <a:lnTo>
                    <a:pt x="414" y="225"/>
                  </a:lnTo>
                  <a:lnTo>
                    <a:pt x="411" y="223"/>
                  </a:lnTo>
                  <a:lnTo>
                    <a:pt x="408" y="213"/>
                  </a:lnTo>
                  <a:lnTo>
                    <a:pt x="411" y="209"/>
                  </a:lnTo>
                  <a:lnTo>
                    <a:pt x="414" y="205"/>
                  </a:lnTo>
                  <a:lnTo>
                    <a:pt x="417" y="203"/>
                  </a:lnTo>
                  <a:lnTo>
                    <a:pt x="423" y="201"/>
                  </a:lnTo>
                  <a:lnTo>
                    <a:pt x="423" y="199"/>
                  </a:lnTo>
                  <a:lnTo>
                    <a:pt x="423" y="197"/>
                  </a:lnTo>
                  <a:lnTo>
                    <a:pt x="420" y="197"/>
                  </a:lnTo>
                  <a:lnTo>
                    <a:pt x="417" y="195"/>
                  </a:lnTo>
                  <a:lnTo>
                    <a:pt x="417" y="192"/>
                  </a:lnTo>
                  <a:lnTo>
                    <a:pt x="420" y="188"/>
                  </a:lnTo>
                  <a:lnTo>
                    <a:pt x="420" y="184"/>
                  </a:lnTo>
                  <a:lnTo>
                    <a:pt x="417" y="178"/>
                  </a:lnTo>
                  <a:lnTo>
                    <a:pt x="411" y="174"/>
                  </a:lnTo>
                  <a:lnTo>
                    <a:pt x="403" y="166"/>
                  </a:lnTo>
                  <a:lnTo>
                    <a:pt x="400" y="159"/>
                  </a:lnTo>
                  <a:lnTo>
                    <a:pt x="397" y="153"/>
                  </a:lnTo>
                  <a:lnTo>
                    <a:pt x="394" y="155"/>
                  </a:lnTo>
                  <a:lnTo>
                    <a:pt x="388" y="157"/>
                  </a:lnTo>
                  <a:lnTo>
                    <a:pt x="383" y="157"/>
                  </a:lnTo>
                  <a:lnTo>
                    <a:pt x="380" y="157"/>
                  </a:lnTo>
                  <a:lnTo>
                    <a:pt x="374" y="159"/>
                  </a:lnTo>
                  <a:lnTo>
                    <a:pt x="366" y="164"/>
                  </a:lnTo>
                  <a:lnTo>
                    <a:pt x="357" y="164"/>
                  </a:lnTo>
                  <a:lnTo>
                    <a:pt x="371" y="180"/>
                  </a:lnTo>
                  <a:lnTo>
                    <a:pt x="380" y="199"/>
                  </a:lnTo>
                  <a:lnTo>
                    <a:pt x="383" y="215"/>
                  </a:lnTo>
                  <a:lnTo>
                    <a:pt x="383" y="228"/>
                  </a:lnTo>
                  <a:lnTo>
                    <a:pt x="388" y="234"/>
                  </a:lnTo>
                  <a:lnTo>
                    <a:pt x="386" y="238"/>
                  </a:lnTo>
                  <a:lnTo>
                    <a:pt x="383" y="244"/>
                  </a:lnTo>
                  <a:lnTo>
                    <a:pt x="380" y="248"/>
                  </a:lnTo>
                  <a:lnTo>
                    <a:pt x="388" y="252"/>
                  </a:lnTo>
                  <a:lnTo>
                    <a:pt x="394" y="259"/>
                  </a:lnTo>
                  <a:lnTo>
                    <a:pt x="394" y="265"/>
                  </a:lnTo>
                  <a:lnTo>
                    <a:pt x="388" y="269"/>
                  </a:lnTo>
                  <a:lnTo>
                    <a:pt x="400" y="279"/>
                  </a:lnTo>
                  <a:lnTo>
                    <a:pt x="411" y="289"/>
                  </a:lnTo>
                  <a:lnTo>
                    <a:pt x="423" y="300"/>
                  </a:lnTo>
                  <a:lnTo>
                    <a:pt x="425" y="308"/>
                  </a:lnTo>
                  <a:lnTo>
                    <a:pt x="428" y="306"/>
                  </a:lnTo>
                  <a:lnTo>
                    <a:pt x="434" y="304"/>
                  </a:lnTo>
                  <a:lnTo>
                    <a:pt x="440" y="302"/>
                  </a:lnTo>
                  <a:lnTo>
                    <a:pt x="454" y="300"/>
                  </a:lnTo>
                  <a:lnTo>
                    <a:pt x="479" y="294"/>
                  </a:lnTo>
                  <a:lnTo>
                    <a:pt x="505" y="287"/>
                  </a:lnTo>
                  <a:lnTo>
                    <a:pt x="519" y="281"/>
                  </a:lnTo>
                  <a:lnTo>
                    <a:pt x="519" y="283"/>
                  </a:lnTo>
                  <a:lnTo>
                    <a:pt x="525" y="289"/>
                  </a:lnTo>
                  <a:lnTo>
                    <a:pt x="528" y="294"/>
                  </a:lnTo>
                  <a:lnTo>
                    <a:pt x="528" y="298"/>
                  </a:lnTo>
                  <a:lnTo>
                    <a:pt x="533" y="294"/>
                  </a:lnTo>
                  <a:lnTo>
                    <a:pt x="545" y="292"/>
                  </a:lnTo>
                  <a:lnTo>
                    <a:pt x="556" y="292"/>
                  </a:lnTo>
                  <a:lnTo>
                    <a:pt x="564" y="292"/>
                  </a:lnTo>
                  <a:lnTo>
                    <a:pt x="564" y="294"/>
                  </a:lnTo>
                  <a:lnTo>
                    <a:pt x="567" y="298"/>
                  </a:lnTo>
                  <a:lnTo>
                    <a:pt x="573" y="308"/>
                  </a:lnTo>
                  <a:lnTo>
                    <a:pt x="584" y="323"/>
                  </a:lnTo>
                  <a:lnTo>
                    <a:pt x="593" y="339"/>
                  </a:lnTo>
                  <a:lnTo>
                    <a:pt x="587" y="358"/>
                  </a:lnTo>
                  <a:lnTo>
                    <a:pt x="573" y="370"/>
                  </a:lnTo>
                  <a:lnTo>
                    <a:pt x="556" y="380"/>
                  </a:lnTo>
                  <a:lnTo>
                    <a:pt x="547" y="372"/>
                  </a:lnTo>
                  <a:lnTo>
                    <a:pt x="547" y="366"/>
                  </a:lnTo>
                  <a:lnTo>
                    <a:pt x="553" y="360"/>
                  </a:lnTo>
                  <a:lnTo>
                    <a:pt x="556" y="356"/>
                  </a:lnTo>
                  <a:lnTo>
                    <a:pt x="556" y="349"/>
                  </a:lnTo>
                  <a:lnTo>
                    <a:pt x="550" y="341"/>
                  </a:lnTo>
                  <a:lnTo>
                    <a:pt x="542" y="335"/>
                  </a:lnTo>
                  <a:lnTo>
                    <a:pt x="533" y="329"/>
                  </a:lnTo>
                  <a:lnTo>
                    <a:pt x="533" y="333"/>
                  </a:lnTo>
                  <a:lnTo>
                    <a:pt x="536" y="333"/>
                  </a:lnTo>
                  <a:lnTo>
                    <a:pt x="539" y="333"/>
                  </a:lnTo>
                  <a:lnTo>
                    <a:pt x="539" y="335"/>
                  </a:lnTo>
                  <a:lnTo>
                    <a:pt x="533" y="335"/>
                  </a:lnTo>
                  <a:lnTo>
                    <a:pt x="525" y="335"/>
                  </a:lnTo>
                  <a:lnTo>
                    <a:pt x="513" y="337"/>
                  </a:lnTo>
                  <a:lnTo>
                    <a:pt x="496" y="339"/>
                  </a:lnTo>
                  <a:lnTo>
                    <a:pt x="479" y="341"/>
                  </a:lnTo>
                  <a:lnTo>
                    <a:pt x="459" y="345"/>
                  </a:lnTo>
                  <a:lnTo>
                    <a:pt x="442" y="349"/>
                  </a:lnTo>
                  <a:lnTo>
                    <a:pt x="428" y="353"/>
                  </a:lnTo>
                  <a:lnTo>
                    <a:pt x="417" y="356"/>
                  </a:lnTo>
                  <a:lnTo>
                    <a:pt x="403" y="358"/>
                  </a:lnTo>
                  <a:lnTo>
                    <a:pt x="391" y="358"/>
                  </a:lnTo>
                  <a:lnTo>
                    <a:pt x="383" y="356"/>
                  </a:lnTo>
                  <a:lnTo>
                    <a:pt x="380" y="349"/>
                  </a:lnTo>
                  <a:lnTo>
                    <a:pt x="371" y="341"/>
                  </a:lnTo>
                  <a:lnTo>
                    <a:pt x="357" y="331"/>
                  </a:lnTo>
                  <a:lnTo>
                    <a:pt x="343" y="318"/>
                  </a:lnTo>
                  <a:lnTo>
                    <a:pt x="332" y="308"/>
                  </a:lnTo>
                  <a:lnTo>
                    <a:pt x="326" y="302"/>
                  </a:lnTo>
                  <a:lnTo>
                    <a:pt x="318" y="298"/>
                  </a:lnTo>
                  <a:lnTo>
                    <a:pt x="303" y="298"/>
                  </a:lnTo>
                  <a:lnTo>
                    <a:pt x="286" y="296"/>
                  </a:lnTo>
                  <a:lnTo>
                    <a:pt x="272" y="296"/>
                  </a:lnTo>
                  <a:lnTo>
                    <a:pt x="255" y="296"/>
                  </a:lnTo>
                  <a:lnTo>
                    <a:pt x="232" y="298"/>
                  </a:lnTo>
                  <a:lnTo>
                    <a:pt x="212" y="298"/>
                  </a:lnTo>
                  <a:lnTo>
                    <a:pt x="207" y="300"/>
                  </a:lnTo>
                  <a:lnTo>
                    <a:pt x="201" y="304"/>
                  </a:lnTo>
                  <a:lnTo>
                    <a:pt x="195" y="306"/>
                  </a:lnTo>
                  <a:lnTo>
                    <a:pt x="193" y="306"/>
                  </a:lnTo>
                  <a:lnTo>
                    <a:pt x="184" y="318"/>
                  </a:lnTo>
                  <a:close/>
                </a:path>
              </a:pathLst>
            </a:custGeom>
            <a:solidFill>
              <a:srgbClr val="0C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82" name="Freeform 55"/>
            <p:cNvSpPr>
              <a:spLocks/>
            </p:cNvSpPr>
            <p:nvPr/>
          </p:nvSpPr>
          <p:spPr bwMode="auto">
            <a:xfrm>
              <a:off x="1392" y="2880"/>
              <a:ext cx="454" cy="491"/>
            </a:xfrm>
            <a:custGeom>
              <a:avLst/>
              <a:gdLst>
                <a:gd name="T0" fmla="*/ 139 w 454"/>
                <a:gd name="T1" fmla="*/ 72 h 491"/>
                <a:gd name="T2" fmla="*/ 165 w 454"/>
                <a:gd name="T3" fmla="*/ 31 h 491"/>
                <a:gd name="T4" fmla="*/ 241 w 454"/>
                <a:gd name="T5" fmla="*/ 16 h 491"/>
                <a:gd name="T6" fmla="*/ 273 w 454"/>
                <a:gd name="T7" fmla="*/ 25 h 491"/>
                <a:gd name="T8" fmla="*/ 292 w 454"/>
                <a:gd name="T9" fmla="*/ 16 h 491"/>
                <a:gd name="T10" fmla="*/ 315 w 454"/>
                <a:gd name="T11" fmla="*/ 66 h 491"/>
                <a:gd name="T12" fmla="*/ 318 w 454"/>
                <a:gd name="T13" fmla="*/ 78 h 491"/>
                <a:gd name="T14" fmla="*/ 346 w 454"/>
                <a:gd name="T15" fmla="*/ 101 h 491"/>
                <a:gd name="T16" fmla="*/ 295 w 454"/>
                <a:gd name="T17" fmla="*/ 109 h 491"/>
                <a:gd name="T18" fmla="*/ 312 w 454"/>
                <a:gd name="T19" fmla="*/ 120 h 491"/>
                <a:gd name="T20" fmla="*/ 261 w 454"/>
                <a:gd name="T21" fmla="*/ 109 h 491"/>
                <a:gd name="T22" fmla="*/ 250 w 454"/>
                <a:gd name="T23" fmla="*/ 117 h 491"/>
                <a:gd name="T24" fmla="*/ 264 w 454"/>
                <a:gd name="T25" fmla="*/ 120 h 491"/>
                <a:gd name="T26" fmla="*/ 295 w 454"/>
                <a:gd name="T27" fmla="*/ 167 h 491"/>
                <a:gd name="T28" fmla="*/ 301 w 454"/>
                <a:gd name="T29" fmla="*/ 202 h 491"/>
                <a:gd name="T30" fmla="*/ 304 w 454"/>
                <a:gd name="T31" fmla="*/ 231 h 491"/>
                <a:gd name="T32" fmla="*/ 378 w 454"/>
                <a:gd name="T33" fmla="*/ 278 h 491"/>
                <a:gd name="T34" fmla="*/ 432 w 454"/>
                <a:gd name="T35" fmla="*/ 340 h 491"/>
                <a:gd name="T36" fmla="*/ 375 w 454"/>
                <a:gd name="T37" fmla="*/ 353 h 491"/>
                <a:gd name="T38" fmla="*/ 375 w 454"/>
                <a:gd name="T39" fmla="*/ 392 h 491"/>
                <a:gd name="T40" fmla="*/ 417 w 454"/>
                <a:gd name="T41" fmla="*/ 431 h 491"/>
                <a:gd name="T42" fmla="*/ 454 w 454"/>
                <a:gd name="T43" fmla="*/ 454 h 491"/>
                <a:gd name="T44" fmla="*/ 403 w 454"/>
                <a:gd name="T45" fmla="*/ 491 h 491"/>
                <a:gd name="T46" fmla="*/ 355 w 454"/>
                <a:gd name="T47" fmla="*/ 481 h 491"/>
                <a:gd name="T48" fmla="*/ 380 w 454"/>
                <a:gd name="T49" fmla="*/ 468 h 491"/>
                <a:gd name="T50" fmla="*/ 383 w 454"/>
                <a:gd name="T51" fmla="*/ 456 h 491"/>
                <a:gd name="T52" fmla="*/ 395 w 454"/>
                <a:gd name="T53" fmla="*/ 448 h 491"/>
                <a:gd name="T54" fmla="*/ 349 w 454"/>
                <a:gd name="T55" fmla="*/ 423 h 491"/>
                <a:gd name="T56" fmla="*/ 295 w 454"/>
                <a:gd name="T57" fmla="*/ 394 h 491"/>
                <a:gd name="T58" fmla="*/ 256 w 454"/>
                <a:gd name="T59" fmla="*/ 386 h 491"/>
                <a:gd name="T60" fmla="*/ 193 w 454"/>
                <a:gd name="T61" fmla="*/ 367 h 491"/>
                <a:gd name="T62" fmla="*/ 148 w 454"/>
                <a:gd name="T63" fmla="*/ 400 h 491"/>
                <a:gd name="T64" fmla="*/ 105 w 454"/>
                <a:gd name="T65" fmla="*/ 454 h 491"/>
                <a:gd name="T66" fmla="*/ 82 w 454"/>
                <a:gd name="T67" fmla="*/ 475 h 491"/>
                <a:gd name="T68" fmla="*/ 37 w 454"/>
                <a:gd name="T69" fmla="*/ 456 h 491"/>
                <a:gd name="T70" fmla="*/ 0 w 454"/>
                <a:gd name="T71" fmla="*/ 433 h 491"/>
                <a:gd name="T72" fmla="*/ 17 w 454"/>
                <a:gd name="T73" fmla="*/ 429 h 491"/>
                <a:gd name="T74" fmla="*/ 43 w 454"/>
                <a:gd name="T75" fmla="*/ 427 h 491"/>
                <a:gd name="T76" fmla="*/ 63 w 454"/>
                <a:gd name="T77" fmla="*/ 427 h 491"/>
                <a:gd name="T78" fmla="*/ 99 w 454"/>
                <a:gd name="T79" fmla="*/ 396 h 491"/>
                <a:gd name="T80" fmla="*/ 108 w 454"/>
                <a:gd name="T81" fmla="*/ 334 h 491"/>
                <a:gd name="T82" fmla="*/ 153 w 454"/>
                <a:gd name="T83" fmla="*/ 285 h 491"/>
                <a:gd name="T84" fmla="*/ 204 w 454"/>
                <a:gd name="T85" fmla="*/ 229 h 491"/>
                <a:gd name="T86" fmla="*/ 213 w 454"/>
                <a:gd name="T87" fmla="*/ 219 h 491"/>
                <a:gd name="T88" fmla="*/ 204 w 454"/>
                <a:gd name="T89" fmla="*/ 206 h 491"/>
                <a:gd name="T90" fmla="*/ 207 w 454"/>
                <a:gd name="T91" fmla="*/ 134 h 491"/>
                <a:gd name="T92" fmla="*/ 190 w 454"/>
                <a:gd name="T93" fmla="*/ 124 h 491"/>
                <a:gd name="T94" fmla="*/ 170 w 454"/>
                <a:gd name="T95" fmla="*/ 111 h 491"/>
                <a:gd name="T96" fmla="*/ 165 w 454"/>
                <a:gd name="T97" fmla="*/ 103 h 491"/>
                <a:gd name="T98" fmla="*/ 156 w 454"/>
                <a:gd name="T99" fmla="*/ 93 h 491"/>
                <a:gd name="T100" fmla="*/ 153 w 454"/>
                <a:gd name="T101" fmla="*/ 80 h 49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54"/>
                <a:gd name="T154" fmla="*/ 0 h 491"/>
                <a:gd name="T155" fmla="*/ 454 w 454"/>
                <a:gd name="T156" fmla="*/ 491 h 49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54" h="491">
                  <a:moveTo>
                    <a:pt x="153" y="66"/>
                  </a:moveTo>
                  <a:lnTo>
                    <a:pt x="148" y="66"/>
                  </a:lnTo>
                  <a:lnTo>
                    <a:pt x="145" y="66"/>
                  </a:lnTo>
                  <a:lnTo>
                    <a:pt x="142" y="68"/>
                  </a:lnTo>
                  <a:lnTo>
                    <a:pt x="139" y="72"/>
                  </a:lnTo>
                  <a:lnTo>
                    <a:pt x="133" y="64"/>
                  </a:lnTo>
                  <a:lnTo>
                    <a:pt x="136" y="53"/>
                  </a:lnTo>
                  <a:lnTo>
                    <a:pt x="145" y="45"/>
                  </a:lnTo>
                  <a:lnTo>
                    <a:pt x="162" y="43"/>
                  </a:lnTo>
                  <a:lnTo>
                    <a:pt x="165" y="31"/>
                  </a:lnTo>
                  <a:lnTo>
                    <a:pt x="176" y="23"/>
                  </a:lnTo>
                  <a:lnTo>
                    <a:pt x="187" y="16"/>
                  </a:lnTo>
                  <a:lnTo>
                    <a:pt x="204" y="16"/>
                  </a:lnTo>
                  <a:lnTo>
                    <a:pt x="224" y="18"/>
                  </a:lnTo>
                  <a:lnTo>
                    <a:pt x="241" y="16"/>
                  </a:lnTo>
                  <a:lnTo>
                    <a:pt x="256" y="12"/>
                  </a:lnTo>
                  <a:lnTo>
                    <a:pt x="258" y="0"/>
                  </a:lnTo>
                  <a:lnTo>
                    <a:pt x="267" y="4"/>
                  </a:lnTo>
                  <a:lnTo>
                    <a:pt x="273" y="14"/>
                  </a:lnTo>
                  <a:lnTo>
                    <a:pt x="273" y="25"/>
                  </a:lnTo>
                  <a:lnTo>
                    <a:pt x="258" y="33"/>
                  </a:lnTo>
                  <a:lnTo>
                    <a:pt x="270" y="35"/>
                  </a:lnTo>
                  <a:lnTo>
                    <a:pt x="284" y="35"/>
                  </a:lnTo>
                  <a:lnTo>
                    <a:pt x="292" y="29"/>
                  </a:lnTo>
                  <a:lnTo>
                    <a:pt x="292" y="16"/>
                  </a:lnTo>
                  <a:lnTo>
                    <a:pt x="307" y="23"/>
                  </a:lnTo>
                  <a:lnTo>
                    <a:pt x="321" y="35"/>
                  </a:lnTo>
                  <a:lnTo>
                    <a:pt x="326" y="47"/>
                  </a:lnTo>
                  <a:lnTo>
                    <a:pt x="324" y="60"/>
                  </a:lnTo>
                  <a:lnTo>
                    <a:pt x="315" y="66"/>
                  </a:lnTo>
                  <a:lnTo>
                    <a:pt x="307" y="70"/>
                  </a:lnTo>
                  <a:lnTo>
                    <a:pt x="298" y="72"/>
                  </a:lnTo>
                  <a:lnTo>
                    <a:pt x="292" y="72"/>
                  </a:lnTo>
                  <a:lnTo>
                    <a:pt x="304" y="76"/>
                  </a:lnTo>
                  <a:lnTo>
                    <a:pt x="318" y="78"/>
                  </a:lnTo>
                  <a:lnTo>
                    <a:pt x="329" y="76"/>
                  </a:lnTo>
                  <a:lnTo>
                    <a:pt x="338" y="72"/>
                  </a:lnTo>
                  <a:lnTo>
                    <a:pt x="344" y="80"/>
                  </a:lnTo>
                  <a:lnTo>
                    <a:pt x="346" y="91"/>
                  </a:lnTo>
                  <a:lnTo>
                    <a:pt x="346" y="101"/>
                  </a:lnTo>
                  <a:lnTo>
                    <a:pt x="344" y="107"/>
                  </a:lnTo>
                  <a:lnTo>
                    <a:pt x="332" y="111"/>
                  </a:lnTo>
                  <a:lnTo>
                    <a:pt x="321" y="111"/>
                  </a:lnTo>
                  <a:lnTo>
                    <a:pt x="307" y="111"/>
                  </a:lnTo>
                  <a:lnTo>
                    <a:pt x="295" y="109"/>
                  </a:lnTo>
                  <a:lnTo>
                    <a:pt x="301" y="111"/>
                  </a:lnTo>
                  <a:lnTo>
                    <a:pt x="309" y="113"/>
                  </a:lnTo>
                  <a:lnTo>
                    <a:pt x="315" y="115"/>
                  </a:lnTo>
                  <a:lnTo>
                    <a:pt x="321" y="117"/>
                  </a:lnTo>
                  <a:lnTo>
                    <a:pt x="312" y="120"/>
                  </a:lnTo>
                  <a:lnTo>
                    <a:pt x="301" y="122"/>
                  </a:lnTo>
                  <a:lnTo>
                    <a:pt x="284" y="122"/>
                  </a:lnTo>
                  <a:lnTo>
                    <a:pt x="273" y="117"/>
                  </a:lnTo>
                  <a:lnTo>
                    <a:pt x="264" y="111"/>
                  </a:lnTo>
                  <a:lnTo>
                    <a:pt x="261" y="109"/>
                  </a:lnTo>
                  <a:lnTo>
                    <a:pt x="258" y="109"/>
                  </a:lnTo>
                  <a:lnTo>
                    <a:pt x="256" y="109"/>
                  </a:lnTo>
                  <a:lnTo>
                    <a:pt x="253" y="113"/>
                  </a:lnTo>
                  <a:lnTo>
                    <a:pt x="250" y="115"/>
                  </a:lnTo>
                  <a:lnTo>
                    <a:pt x="250" y="117"/>
                  </a:lnTo>
                  <a:lnTo>
                    <a:pt x="250" y="120"/>
                  </a:lnTo>
                  <a:lnTo>
                    <a:pt x="256" y="120"/>
                  </a:lnTo>
                  <a:lnTo>
                    <a:pt x="261" y="120"/>
                  </a:lnTo>
                  <a:lnTo>
                    <a:pt x="264" y="120"/>
                  </a:lnTo>
                  <a:lnTo>
                    <a:pt x="270" y="124"/>
                  </a:lnTo>
                  <a:lnTo>
                    <a:pt x="278" y="126"/>
                  </a:lnTo>
                  <a:lnTo>
                    <a:pt x="287" y="134"/>
                  </a:lnTo>
                  <a:lnTo>
                    <a:pt x="292" y="148"/>
                  </a:lnTo>
                  <a:lnTo>
                    <a:pt x="295" y="167"/>
                  </a:lnTo>
                  <a:lnTo>
                    <a:pt x="295" y="184"/>
                  </a:lnTo>
                  <a:lnTo>
                    <a:pt x="295" y="192"/>
                  </a:lnTo>
                  <a:lnTo>
                    <a:pt x="298" y="194"/>
                  </a:lnTo>
                  <a:lnTo>
                    <a:pt x="301" y="198"/>
                  </a:lnTo>
                  <a:lnTo>
                    <a:pt x="301" y="202"/>
                  </a:lnTo>
                  <a:lnTo>
                    <a:pt x="304" y="206"/>
                  </a:lnTo>
                  <a:lnTo>
                    <a:pt x="301" y="208"/>
                  </a:lnTo>
                  <a:lnTo>
                    <a:pt x="292" y="210"/>
                  </a:lnTo>
                  <a:lnTo>
                    <a:pt x="295" y="221"/>
                  </a:lnTo>
                  <a:lnTo>
                    <a:pt x="304" y="231"/>
                  </a:lnTo>
                  <a:lnTo>
                    <a:pt x="309" y="237"/>
                  </a:lnTo>
                  <a:lnTo>
                    <a:pt x="321" y="241"/>
                  </a:lnTo>
                  <a:lnTo>
                    <a:pt x="332" y="250"/>
                  </a:lnTo>
                  <a:lnTo>
                    <a:pt x="355" y="262"/>
                  </a:lnTo>
                  <a:lnTo>
                    <a:pt x="378" y="278"/>
                  </a:lnTo>
                  <a:lnTo>
                    <a:pt x="397" y="295"/>
                  </a:lnTo>
                  <a:lnTo>
                    <a:pt x="412" y="309"/>
                  </a:lnTo>
                  <a:lnTo>
                    <a:pt x="420" y="322"/>
                  </a:lnTo>
                  <a:lnTo>
                    <a:pt x="426" y="332"/>
                  </a:lnTo>
                  <a:lnTo>
                    <a:pt x="432" y="340"/>
                  </a:lnTo>
                  <a:lnTo>
                    <a:pt x="420" y="340"/>
                  </a:lnTo>
                  <a:lnTo>
                    <a:pt x="406" y="342"/>
                  </a:lnTo>
                  <a:lnTo>
                    <a:pt x="392" y="345"/>
                  </a:lnTo>
                  <a:lnTo>
                    <a:pt x="383" y="349"/>
                  </a:lnTo>
                  <a:lnTo>
                    <a:pt x="375" y="353"/>
                  </a:lnTo>
                  <a:lnTo>
                    <a:pt x="366" y="359"/>
                  </a:lnTo>
                  <a:lnTo>
                    <a:pt x="355" y="365"/>
                  </a:lnTo>
                  <a:lnTo>
                    <a:pt x="346" y="369"/>
                  </a:lnTo>
                  <a:lnTo>
                    <a:pt x="358" y="380"/>
                  </a:lnTo>
                  <a:lnTo>
                    <a:pt x="375" y="392"/>
                  </a:lnTo>
                  <a:lnTo>
                    <a:pt x="386" y="404"/>
                  </a:lnTo>
                  <a:lnTo>
                    <a:pt x="395" y="415"/>
                  </a:lnTo>
                  <a:lnTo>
                    <a:pt x="403" y="421"/>
                  </a:lnTo>
                  <a:lnTo>
                    <a:pt x="412" y="427"/>
                  </a:lnTo>
                  <a:lnTo>
                    <a:pt x="417" y="431"/>
                  </a:lnTo>
                  <a:lnTo>
                    <a:pt x="426" y="433"/>
                  </a:lnTo>
                  <a:lnTo>
                    <a:pt x="437" y="437"/>
                  </a:lnTo>
                  <a:lnTo>
                    <a:pt x="446" y="444"/>
                  </a:lnTo>
                  <a:lnTo>
                    <a:pt x="451" y="450"/>
                  </a:lnTo>
                  <a:lnTo>
                    <a:pt x="454" y="454"/>
                  </a:lnTo>
                  <a:lnTo>
                    <a:pt x="454" y="458"/>
                  </a:lnTo>
                  <a:lnTo>
                    <a:pt x="449" y="466"/>
                  </a:lnTo>
                  <a:lnTo>
                    <a:pt x="437" y="477"/>
                  </a:lnTo>
                  <a:lnTo>
                    <a:pt x="420" y="485"/>
                  </a:lnTo>
                  <a:lnTo>
                    <a:pt x="403" y="491"/>
                  </a:lnTo>
                  <a:lnTo>
                    <a:pt x="383" y="491"/>
                  </a:lnTo>
                  <a:lnTo>
                    <a:pt x="369" y="489"/>
                  </a:lnTo>
                  <a:lnTo>
                    <a:pt x="358" y="487"/>
                  </a:lnTo>
                  <a:lnTo>
                    <a:pt x="352" y="485"/>
                  </a:lnTo>
                  <a:lnTo>
                    <a:pt x="355" y="481"/>
                  </a:lnTo>
                  <a:lnTo>
                    <a:pt x="361" y="477"/>
                  </a:lnTo>
                  <a:lnTo>
                    <a:pt x="366" y="475"/>
                  </a:lnTo>
                  <a:lnTo>
                    <a:pt x="372" y="475"/>
                  </a:lnTo>
                  <a:lnTo>
                    <a:pt x="378" y="473"/>
                  </a:lnTo>
                  <a:lnTo>
                    <a:pt x="380" y="468"/>
                  </a:lnTo>
                  <a:lnTo>
                    <a:pt x="383" y="464"/>
                  </a:lnTo>
                  <a:lnTo>
                    <a:pt x="375" y="464"/>
                  </a:lnTo>
                  <a:lnTo>
                    <a:pt x="375" y="462"/>
                  </a:lnTo>
                  <a:lnTo>
                    <a:pt x="380" y="458"/>
                  </a:lnTo>
                  <a:lnTo>
                    <a:pt x="383" y="456"/>
                  </a:lnTo>
                  <a:lnTo>
                    <a:pt x="383" y="454"/>
                  </a:lnTo>
                  <a:lnTo>
                    <a:pt x="389" y="458"/>
                  </a:lnTo>
                  <a:lnTo>
                    <a:pt x="392" y="454"/>
                  </a:lnTo>
                  <a:lnTo>
                    <a:pt x="395" y="450"/>
                  </a:lnTo>
                  <a:lnTo>
                    <a:pt x="395" y="448"/>
                  </a:lnTo>
                  <a:lnTo>
                    <a:pt x="389" y="444"/>
                  </a:lnTo>
                  <a:lnTo>
                    <a:pt x="383" y="442"/>
                  </a:lnTo>
                  <a:lnTo>
                    <a:pt x="375" y="437"/>
                  </a:lnTo>
                  <a:lnTo>
                    <a:pt x="363" y="431"/>
                  </a:lnTo>
                  <a:lnTo>
                    <a:pt x="349" y="423"/>
                  </a:lnTo>
                  <a:lnTo>
                    <a:pt x="335" y="415"/>
                  </a:lnTo>
                  <a:lnTo>
                    <a:pt x="324" y="406"/>
                  </a:lnTo>
                  <a:lnTo>
                    <a:pt x="309" y="400"/>
                  </a:lnTo>
                  <a:lnTo>
                    <a:pt x="301" y="396"/>
                  </a:lnTo>
                  <a:lnTo>
                    <a:pt x="295" y="394"/>
                  </a:lnTo>
                  <a:lnTo>
                    <a:pt x="292" y="390"/>
                  </a:lnTo>
                  <a:lnTo>
                    <a:pt x="292" y="388"/>
                  </a:lnTo>
                  <a:lnTo>
                    <a:pt x="292" y="386"/>
                  </a:lnTo>
                  <a:lnTo>
                    <a:pt x="275" y="388"/>
                  </a:lnTo>
                  <a:lnTo>
                    <a:pt x="256" y="386"/>
                  </a:lnTo>
                  <a:lnTo>
                    <a:pt x="241" y="384"/>
                  </a:lnTo>
                  <a:lnTo>
                    <a:pt x="227" y="380"/>
                  </a:lnTo>
                  <a:lnTo>
                    <a:pt x="216" y="375"/>
                  </a:lnTo>
                  <a:lnTo>
                    <a:pt x="204" y="369"/>
                  </a:lnTo>
                  <a:lnTo>
                    <a:pt x="193" y="367"/>
                  </a:lnTo>
                  <a:lnTo>
                    <a:pt x="182" y="369"/>
                  </a:lnTo>
                  <a:lnTo>
                    <a:pt x="179" y="375"/>
                  </a:lnTo>
                  <a:lnTo>
                    <a:pt x="173" y="384"/>
                  </a:lnTo>
                  <a:lnTo>
                    <a:pt x="162" y="392"/>
                  </a:lnTo>
                  <a:lnTo>
                    <a:pt x="148" y="400"/>
                  </a:lnTo>
                  <a:lnTo>
                    <a:pt x="136" y="409"/>
                  </a:lnTo>
                  <a:lnTo>
                    <a:pt x="122" y="419"/>
                  </a:lnTo>
                  <a:lnTo>
                    <a:pt x="111" y="431"/>
                  </a:lnTo>
                  <a:lnTo>
                    <a:pt x="105" y="444"/>
                  </a:lnTo>
                  <a:lnTo>
                    <a:pt x="105" y="454"/>
                  </a:lnTo>
                  <a:lnTo>
                    <a:pt x="102" y="464"/>
                  </a:lnTo>
                  <a:lnTo>
                    <a:pt x="99" y="470"/>
                  </a:lnTo>
                  <a:lnTo>
                    <a:pt x="91" y="475"/>
                  </a:lnTo>
                  <a:lnTo>
                    <a:pt x="88" y="475"/>
                  </a:lnTo>
                  <a:lnTo>
                    <a:pt x="82" y="475"/>
                  </a:lnTo>
                  <a:lnTo>
                    <a:pt x="77" y="473"/>
                  </a:lnTo>
                  <a:lnTo>
                    <a:pt x="65" y="468"/>
                  </a:lnTo>
                  <a:lnTo>
                    <a:pt x="57" y="462"/>
                  </a:lnTo>
                  <a:lnTo>
                    <a:pt x="48" y="458"/>
                  </a:lnTo>
                  <a:lnTo>
                    <a:pt x="37" y="456"/>
                  </a:lnTo>
                  <a:lnTo>
                    <a:pt x="28" y="454"/>
                  </a:lnTo>
                  <a:lnTo>
                    <a:pt x="20" y="450"/>
                  </a:lnTo>
                  <a:lnTo>
                    <a:pt x="11" y="446"/>
                  </a:lnTo>
                  <a:lnTo>
                    <a:pt x="3" y="439"/>
                  </a:lnTo>
                  <a:lnTo>
                    <a:pt x="0" y="433"/>
                  </a:lnTo>
                  <a:lnTo>
                    <a:pt x="0" y="429"/>
                  </a:lnTo>
                  <a:lnTo>
                    <a:pt x="3" y="427"/>
                  </a:lnTo>
                  <a:lnTo>
                    <a:pt x="9" y="427"/>
                  </a:lnTo>
                  <a:lnTo>
                    <a:pt x="14" y="427"/>
                  </a:lnTo>
                  <a:lnTo>
                    <a:pt x="17" y="429"/>
                  </a:lnTo>
                  <a:lnTo>
                    <a:pt x="26" y="431"/>
                  </a:lnTo>
                  <a:lnTo>
                    <a:pt x="34" y="431"/>
                  </a:lnTo>
                  <a:lnTo>
                    <a:pt x="46" y="431"/>
                  </a:lnTo>
                  <a:lnTo>
                    <a:pt x="40" y="427"/>
                  </a:lnTo>
                  <a:lnTo>
                    <a:pt x="43" y="427"/>
                  </a:lnTo>
                  <a:lnTo>
                    <a:pt x="46" y="425"/>
                  </a:lnTo>
                  <a:lnTo>
                    <a:pt x="54" y="423"/>
                  </a:lnTo>
                  <a:lnTo>
                    <a:pt x="60" y="423"/>
                  </a:lnTo>
                  <a:lnTo>
                    <a:pt x="60" y="427"/>
                  </a:lnTo>
                  <a:lnTo>
                    <a:pt x="63" y="427"/>
                  </a:lnTo>
                  <a:lnTo>
                    <a:pt x="68" y="427"/>
                  </a:lnTo>
                  <a:lnTo>
                    <a:pt x="71" y="427"/>
                  </a:lnTo>
                  <a:lnTo>
                    <a:pt x="74" y="427"/>
                  </a:lnTo>
                  <a:lnTo>
                    <a:pt x="82" y="417"/>
                  </a:lnTo>
                  <a:lnTo>
                    <a:pt x="99" y="396"/>
                  </a:lnTo>
                  <a:lnTo>
                    <a:pt x="116" y="373"/>
                  </a:lnTo>
                  <a:lnTo>
                    <a:pt x="125" y="357"/>
                  </a:lnTo>
                  <a:lnTo>
                    <a:pt x="119" y="351"/>
                  </a:lnTo>
                  <a:lnTo>
                    <a:pt x="114" y="342"/>
                  </a:lnTo>
                  <a:lnTo>
                    <a:pt x="108" y="334"/>
                  </a:lnTo>
                  <a:lnTo>
                    <a:pt x="105" y="330"/>
                  </a:lnTo>
                  <a:lnTo>
                    <a:pt x="114" y="322"/>
                  </a:lnTo>
                  <a:lnTo>
                    <a:pt x="125" y="314"/>
                  </a:lnTo>
                  <a:lnTo>
                    <a:pt x="139" y="301"/>
                  </a:lnTo>
                  <a:lnTo>
                    <a:pt x="153" y="285"/>
                  </a:lnTo>
                  <a:lnTo>
                    <a:pt x="165" y="268"/>
                  </a:lnTo>
                  <a:lnTo>
                    <a:pt x="176" y="252"/>
                  </a:lnTo>
                  <a:lnTo>
                    <a:pt x="185" y="239"/>
                  </a:lnTo>
                  <a:lnTo>
                    <a:pt x="193" y="231"/>
                  </a:lnTo>
                  <a:lnTo>
                    <a:pt x="204" y="229"/>
                  </a:lnTo>
                  <a:lnTo>
                    <a:pt x="213" y="227"/>
                  </a:lnTo>
                  <a:lnTo>
                    <a:pt x="219" y="223"/>
                  </a:lnTo>
                  <a:lnTo>
                    <a:pt x="219" y="219"/>
                  </a:lnTo>
                  <a:lnTo>
                    <a:pt x="216" y="219"/>
                  </a:lnTo>
                  <a:lnTo>
                    <a:pt x="213" y="219"/>
                  </a:lnTo>
                  <a:lnTo>
                    <a:pt x="207" y="219"/>
                  </a:lnTo>
                  <a:lnTo>
                    <a:pt x="204" y="219"/>
                  </a:lnTo>
                  <a:lnTo>
                    <a:pt x="207" y="212"/>
                  </a:lnTo>
                  <a:lnTo>
                    <a:pt x="207" y="210"/>
                  </a:lnTo>
                  <a:lnTo>
                    <a:pt x="204" y="206"/>
                  </a:lnTo>
                  <a:lnTo>
                    <a:pt x="199" y="202"/>
                  </a:lnTo>
                  <a:lnTo>
                    <a:pt x="193" y="192"/>
                  </a:lnTo>
                  <a:lnTo>
                    <a:pt x="190" y="173"/>
                  </a:lnTo>
                  <a:lnTo>
                    <a:pt x="193" y="153"/>
                  </a:lnTo>
                  <a:lnTo>
                    <a:pt x="207" y="134"/>
                  </a:lnTo>
                  <a:lnTo>
                    <a:pt x="207" y="130"/>
                  </a:lnTo>
                  <a:lnTo>
                    <a:pt x="207" y="128"/>
                  </a:lnTo>
                  <a:lnTo>
                    <a:pt x="204" y="124"/>
                  </a:lnTo>
                  <a:lnTo>
                    <a:pt x="199" y="124"/>
                  </a:lnTo>
                  <a:lnTo>
                    <a:pt x="190" y="124"/>
                  </a:lnTo>
                  <a:lnTo>
                    <a:pt x="182" y="124"/>
                  </a:lnTo>
                  <a:lnTo>
                    <a:pt x="173" y="122"/>
                  </a:lnTo>
                  <a:lnTo>
                    <a:pt x="170" y="117"/>
                  </a:lnTo>
                  <a:lnTo>
                    <a:pt x="170" y="115"/>
                  </a:lnTo>
                  <a:lnTo>
                    <a:pt x="170" y="111"/>
                  </a:lnTo>
                  <a:lnTo>
                    <a:pt x="168" y="109"/>
                  </a:lnTo>
                  <a:lnTo>
                    <a:pt x="168" y="107"/>
                  </a:lnTo>
                  <a:lnTo>
                    <a:pt x="168" y="105"/>
                  </a:lnTo>
                  <a:lnTo>
                    <a:pt x="165" y="103"/>
                  </a:lnTo>
                  <a:lnTo>
                    <a:pt x="162" y="101"/>
                  </a:lnTo>
                  <a:lnTo>
                    <a:pt x="156" y="101"/>
                  </a:lnTo>
                  <a:lnTo>
                    <a:pt x="156" y="99"/>
                  </a:lnTo>
                  <a:lnTo>
                    <a:pt x="153" y="95"/>
                  </a:lnTo>
                  <a:lnTo>
                    <a:pt x="156" y="93"/>
                  </a:lnTo>
                  <a:lnTo>
                    <a:pt x="159" y="91"/>
                  </a:lnTo>
                  <a:lnTo>
                    <a:pt x="162" y="89"/>
                  </a:lnTo>
                  <a:lnTo>
                    <a:pt x="159" y="87"/>
                  </a:lnTo>
                  <a:lnTo>
                    <a:pt x="156" y="82"/>
                  </a:lnTo>
                  <a:lnTo>
                    <a:pt x="153" y="80"/>
                  </a:lnTo>
                  <a:lnTo>
                    <a:pt x="153" y="76"/>
                  </a:lnTo>
                  <a:lnTo>
                    <a:pt x="153" y="72"/>
                  </a:lnTo>
                  <a:lnTo>
                    <a:pt x="153" y="66"/>
                  </a:lnTo>
                  <a:close/>
                </a:path>
              </a:pathLst>
            </a:custGeom>
            <a:solidFill>
              <a:srgbClr val="0C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83" name="Freeform 56"/>
            <p:cNvSpPr>
              <a:spLocks/>
            </p:cNvSpPr>
            <p:nvPr/>
          </p:nvSpPr>
          <p:spPr bwMode="auto">
            <a:xfrm>
              <a:off x="1344" y="3024"/>
              <a:ext cx="253" cy="117"/>
            </a:xfrm>
            <a:custGeom>
              <a:avLst/>
              <a:gdLst>
                <a:gd name="T0" fmla="*/ 179 w 253"/>
                <a:gd name="T1" fmla="*/ 74 h 117"/>
                <a:gd name="T2" fmla="*/ 176 w 253"/>
                <a:gd name="T3" fmla="*/ 82 h 117"/>
                <a:gd name="T4" fmla="*/ 168 w 253"/>
                <a:gd name="T5" fmla="*/ 86 h 117"/>
                <a:gd name="T6" fmla="*/ 151 w 253"/>
                <a:gd name="T7" fmla="*/ 82 h 117"/>
                <a:gd name="T8" fmla="*/ 125 w 253"/>
                <a:gd name="T9" fmla="*/ 82 h 117"/>
                <a:gd name="T10" fmla="*/ 88 w 253"/>
                <a:gd name="T11" fmla="*/ 76 h 117"/>
                <a:gd name="T12" fmla="*/ 80 w 253"/>
                <a:gd name="T13" fmla="*/ 60 h 117"/>
                <a:gd name="T14" fmla="*/ 71 w 253"/>
                <a:gd name="T15" fmla="*/ 51 h 117"/>
                <a:gd name="T16" fmla="*/ 63 w 253"/>
                <a:gd name="T17" fmla="*/ 41 h 117"/>
                <a:gd name="T18" fmla="*/ 54 w 253"/>
                <a:gd name="T19" fmla="*/ 45 h 117"/>
                <a:gd name="T20" fmla="*/ 60 w 253"/>
                <a:gd name="T21" fmla="*/ 53 h 117"/>
                <a:gd name="T22" fmla="*/ 60 w 253"/>
                <a:gd name="T23" fmla="*/ 60 h 117"/>
                <a:gd name="T24" fmla="*/ 46 w 253"/>
                <a:gd name="T25" fmla="*/ 56 h 117"/>
                <a:gd name="T26" fmla="*/ 23 w 253"/>
                <a:gd name="T27" fmla="*/ 45 h 117"/>
                <a:gd name="T28" fmla="*/ 15 w 253"/>
                <a:gd name="T29" fmla="*/ 49 h 117"/>
                <a:gd name="T30" fmla="*/ 26 w 253"/>
                <a:gd name="T31" fmla="*/ 58 h 117"/>
                <a:gd name="T32" fmla="*/ 35 w 253"/>
                <a:gd name="T33" fmla="*/ 62 h 117"/>
                <a:gd name="T34" fmla="*/ 26 w 253"/>
                <a:gd name="T35" fmla="*/ 64 h 117"/>
                <a:gd name="T36" fmla="*/ 9 w 253"/>
                <a:gd name="T37" fmla="*/ 64 h 117"/>
                <a:gd name="T38" fmla="*/ 0 w 253"/>
                <a:gd name="T39" fmla="*/ 66 h 117"/>
                <a:gd name="T40" fmla="*/ 12 w 253"/>
                <a:gd name="T41" fmla="*/ 72 h 117"/>
                <a:gd name="T42" fmla="*/ 32 w 253"/>
                <a:gd name="T43" fmla="*/ 74 h 117"/>
                <a:gd name="T44" fmla="*/ 29 w 253"/>
                <a:gd name="T45" fmla="*/ 76 h 117"/>
                <a:gd name="T46" fmla="*/ 18 w 253"/>
                <a:gd name="T47" fmla="*/ 80 h 117"/>
                <a:gd name="T48" fmla="*/ 6 w 253"/>
                <a:gd name="T49" fmla="*/ 84 h 117"/>
                <a:gd name="T50" fmla="*/ 12 w 253"/>
                <a:gd name="T51" fmla="*/ 91 h 117"/>
                <a:gd name="T52" fmla="*/ 29 w 253"/>
                <a:gd name="T53" fmla="*/ 86 h 117"/>
                <a:gd name="T54" fmla="*/ 37 w 253"/>
                <a:gd name="T55" fmla="*/ 86 h 117"/>
                <a:gd name="T56" fmla="*/ 29 w 253"/>
                <a:gd name="T57" fmla="*/ 91 h 117"/>
                <a:gd name="T58" fmla="*/ 23 w 253"/>
                <a:gd name="T59" fmla="*/ 101 h 117"/>
                <a:gd name="T60" fmla="*/ 23 w 253"/>
                <a:gd name="T61" fmla="*/ 105 h 117"/>
                <a:gd name="T62" fmla="*/ 35 w 253"/>
                <a:gd name="T63" fmla="*/ 99 h 117"/>
                <a:gd name="T64" fmla="*/ 46 w 253"/>
                <a:gd name="T65" fmla="*/ 93 h 117"/>
                <a:gd name="T66" fmla="*/ 77 w 253"/>
                <a:gd name="T67" fmla="*/ 93 h 117"/>
                <a:gd name="T68" fmla="*/ 105 w 253"/>
                <a:gd name="T69" fmla="*/ 101 h 117"/>
                <a:gd name="T70" fmla="*/ 123 w 253"/>
                <a:gd name="T71" fmla="*/ 109 h 117"/>
                <a:gd name="T72" fmla="*/ 154 w 253"/>
                <a:gd name="T73" fmla="*/ 117 h 117"/>
                <a:gd name="T74" fmla="*/ 199 w 253"/>
                <a:gd name="T75" fmla="*/ 113 h 117"/>
                <a:gd name="T76" fmla="*/ 222 w 253"/>
                <a:gd name="T77" fmla="*/ 91 h 117"/>
                <a:gd name="T78" fmla="*/ 230 w 253"/>
                <a:gd name="T79" fmla="*/ 70 h 117"/>
                <a:gd name="T80" fmla="*/ 245 w 253"/>
                <a:gd name="T81" fmla="*/ 49 h 117"/>
                <a:gd name="T82" fmla="*/ 245 w 253"/>
                <a:gd name="T83" fmla="*/ 10 h 117"/>
                <a:gd name="T84" fmla="*/ 188 w 253"/>
                <a:gd name="T85" fmla="*/ 8 h 117"/>
                <a:gd name="T86" fmla="*/ 179 w 253"/>
                <a:gd name="T87" fmla="*/ 35 h 117"/>
                <a:gd name="T88" fmla="*/ 171 w 253"/>
                <a:gd name="T89" fmla="*/ 66 h 117"/>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53"/>
                <a:gd name="T136" fmla="*/ 0 h 117"/>
                <a:gd name="T137" fmla="*/ 253 w 253"/>
                <a:gd name="T138" fmla="*/ 117 h 117"/>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53" h="117">
                  <a:moveTo>
                    <a:pt x="171" y="66"/>
                  </a:moveTo>
                  <a:lnTo>
                    <a:pt x="179" y="70"/>
                  </a:lnTo>
                  <a:lnTo>
                    <a:pt x="179" y="74"/>
                  </a:lnTo>
                  <a:lnTo>
                    <a:pt x="179" y="76"/>
                  </a:lnTo>
                  <a:lnTo>
                    <a:pt x="176" y="80"/>
                  </a:lnTo>
                  <a:lnTo>
                    <a:pt x="176" y="82"/>
                  </a:lnTo>
                  <a:lnTo>
                    <a:pt x="176" y="84"/>
                  </a:lnTo>
                  <a:lnTo>
                    <a:pt x="174" y="86"/>
                  </a:lnTo>
                  <a:lnTo>
                    <a:pt x="168" y="86"/>
                  </a:lnTo>
                  <a:lnTo>
                    <a:pt x="165" y="86"/>
                  </a:lnTo>
                  <a:lnTo>
                    <a:pt x="159" y="84"/>
                  </a:lnTo>
                  <a:lnTo>
                    <a:pt x="151" y="82"/>
                  </a:lnTo>
                  <a:lnTo>
                    <a:pt x="140" y="82"/>
                  </a:lnTo>
                  <a:lnTo>
                    <a:pt x="134" y="82"/>
                  </a:lnTo>
                  <a:lnTo>
                    <a:pt x="125" y="82"/>
                  </a:lnTo>
                  <a:lnTo>
                    <a:pt x="111" y="80"/>
                  </a:lnTo>
                  <a:lnTo>
                    <a:pt x="97" y="78"/>
                  </a:lnTo>
                  <a:lnTo>
                    <a:pt x="88" y="76"/>
                  </a:lnTo>
                  <a:lnTo>
                    <a:pt x="86" y="70"/>
                  </a:lnTo>
                  <a:lnTo>
                    <a:pt x="83" y="66"/>
                  </a:lnTo>
                  <a:lnTo>
                    <a:pt x="80" y="60"/>
                  </a:lnTo>
                  <a:lnTo>
                    <a:pt x="77" y="56"/>
                  </a:lnTo>
                  <a:lnTo>
                    <a:pt x="74" y="53"/>
                  </a:lnTo>
                  <a:lnTo>
                    <a:pt x="71" y="51"/>
                  </a:lnTo>
                  <a:lnTo>
                    <a:pt x="66" y="47"/>
                  </a:lnTo>
                  <a:lnTo>
                    <a:pt x="63" y="43"/>
                  </a:lnTo>
                  <a:lnTo>
                    <a:pt x="63" y="41"/>
                  </a:lnTo>
                  <a:lnTo>
                    <a:pt x="60" y="41"/>
                  </a:lnTo>
                  <a:lnTo>
                    <a:pt x="57" y="43"/>
                  </a:lnTo>
                  <a:lnTo>
                    <a:pt x="54" y="45"/>
                  </a:lnTo>
                  <a:lnTo>
                    <a:pt x="54" y="47"/>
                  </a:lnTo>
                  <a:lnTo>
                    <a:pt x="57" y="49"/>
                  </a:lnTo>
                  <a:lnTo>
                    <a:pt x="60" y="53"/>
                  </a:lnTo>
                  <a:lnTo>
                    <a:pt x="60" y="56"/>
                  </a:lnTo>
                  <a:lnTo>
                    <a:pt x="60" y="58"/>
                  </a:lnTo>
                  <a:lnTo>
                    <a:pt x="60" y="60"/>
                  </a:lnTo>
                  <a:lnTo>
                    <a:pt x="57" y="60"/>
                  </a:lnTo>
                  <a:lnTo>
                    <a:pt x="54" y="60"/>
                  </a:lnTo>
                  <a:lnTo>
                    <a:pt x="46" y="56"/>
                  </a:lnTo>
                  <a:lnTo>
                    <a:pt x="37" y="51"/>
                  </a:lnTo>
                  <a:lnTo>
                    <a:pt x="29" y="49"/>
                  </a:lnTo>
                  <a:lnTo>
                    <a:pt x="23" y="45"/>
                  </a:lnTo>
                  <a:lnTo>
                    <a:pt x="18" y="45"/>
                  </a:lnTo>
                  <a:lnTo>
                    <a:pt x="15" y="47"/>
                  </a:lnTo>
                  <a:lnTo>
                    <a:pt x="15" y="49"/>
                  </a:lnTo>
                  <a:lnTo>
                    <a:pt x="18" y="53"/>
                  </a:lnTo>
                  <a:lnTo>
                    <a:pt x="23" y="56"/>
                  </a:lnTo>
                  <a:lnTo>
                    <a:pt x="26" y="58"/>
                  </a:lnTo>
                  <a:lnTo>
                    <a:pt x="32" y="60"/>
                  </a:lnTo>
                  <a:lnTo>
                    <a:pt x="35" y="62"/>
                  </a:lnTo>
                  <a:lnTo>
                    <a:pt x="35" y="64"/>
                  </a:lnTo>
                  <a:lnTo>
                    <a:pt x="32" y="64"/>
                  </a:lnTo>
                  <a:lnTo>
                    <a:pt x="26" y="64"/>
                  </a:lnTo>
                  <a:lnTo>
                    <a:pt x="23" y="64"/>
                  </a:lnTo>
                  <a:lnTo>
                    <a:pt x="15" y="64"/>
                  </a:lnTo>
                  <a:lnTo>
                    <a:pt x="9" y="64"/>
                  </a:lnTo>
                  <a:lnTo>
                    <a:pt x="3" y="64"/>
                  </a:lnTo>
                  <a:lnTo>
                    <a:pt x="0" y="64"/>
                  </a:lnTo>
                  <a:lnTo>
                    <a:pt x="0" y="66"/>
                  </a:lnTo>
                  <a:lnTo>
                    <a:pt x="0" y="70"/>
                  </a:lnTo>
                  <a:lnTo>
                    <a:pt x="3" y="70"/>
                  </a:lnTo>
                  <a:lnTo>
                    <a:pt x="12" y="72"/>
                  </a:lnTo>
                  <a:lnTo>
                    <a:pt x="18" y="74"/>
                  </a:lnTo>
                  <a:lnTo>
                    <a:pt x="26" y="74"/>
                  </a:lnTo>
                  <a:lnTo>
                    <a:pt x="32" y="74"/>
                  </a:lnTo>
                  <a:lnTo>
                    <a:pt x="35" y="74"/>
                  </a:lnTo>
                  <a:lnTo>
                    <a:pt x="29" y="76"/>
                  </a:lnTo>
                  <a:lnTo>
                    <a:pt x="26" y="76"/>
                  </a:lnTo>
                  <a:lnTo>
                    <a:pt x="23" y="78"/>
                  </a:lnTo>
                  <a:lnTo>
                    <a:pt x="18" y="80"/>
                  </a:lnTo>
                  <a:lnTo>
                    <a:pt x="12" y="82"/>
                  </a:lnTo>
                  <a:lnTo>
                    <a:pt x="9" y="82"/>
                  </a:lnTo>
                  <a:lnTo>
                    <a:pt x="6" y="84"/>
                  </a:lnTo>
                  <a:lnTo>
                    <a:pt x="6" y="86"/>
                  </a:lnTo>
                  <a:lnTo>
                    <a:pt x="9" y="89"/>
                  </a:lnTo>
                  <a:lnTo>
                    <a:pt x="12" y="91"/>
                  </a:lnTo>
                  <a:lnTo>
                    <a:pt x="18" y="89"/>
                  </a:lnTo>
                  <a:lnTo>
                    <a:pt x="23" y="86"/>
                  </a:lnTo>
                  <a:lnTo>
                    <a:pt x="29" y="86"/>
                  </a:lnTo>
                  <a:lnTo>
                    <a:pt x="32" y="86"/>
                  </a:lnTo>
                  <a:lnTo>
                    <a:pt x="35" y="86"/>
                  </a:lnTo>
                  <a:lnTo>
                    <a:pt x="37" y="86"/>
                  </a:lnTo>
                  <a:lnTo>
                    <a:pt x="35" y="89"/>
                  </a:lnTo>
                  <a:lnTo>
                    <a:pt x="32" y="91"/>
                  </a:lnTo>
                  <a:lnTo>
                    <a:pt x="29" y="91"/>
                  </a:lnTo>
                  <a:lnTo>
                    <a:pt x="26" y="95"/>
                  </a:lnTo>
                  <a:lnTo>
                    <a:pt x="26" y="97"/>
                  </a:lnTo>
                  <a:lnTo>
                    <a:pt x="23" y="101"/>
                  </a:lnTo>
                  <a:lnTo>
                    <a:pt x="20" y="101"/>
                  </a:lnTo>
                  <a:lnTo>
                    <a:pt x="20" y="103"/>
                  </a:lnTo>
                  <a:lnTo>
                    <a:pt x="23" y="105"/>
                  </a:lnTo>
                  <a:lnTo>
                    <a:pt x="26" y="103"/>
                  </a:lnTo>
                  <a:lnTo>
                    <a:pt x="29" y="101"/>
                  </a:lnTo>
                  <a:lnTo>
                    <a:pt x="35" y="99"/>
                  </a:lnTo>
                  <a:lnTo>
                    <a:pt x="37" y="95"/>
                  </a:lnTo>
                  <a:lnTo>
                    <a:pt x="40" y="93"/>
                  </a:lnTo>
                  <a:lnTo>
                    <a:pt x="46" y="93"/>
                  </a:lnTo>
                  <a:lnTo>
                    <a:pt x="57" y="95"/>
                  </a:lnTo>
                  <a:lnTo>
                    <a:pt x="69" y="95"/>
                  </a:lnTo>
                  <a:lnTo>
                    <a:pt x="77" y="93"/>
                  </a:lnTo>
                  <a:lnTo>
                    <a:pt x="83" y="95"/>
                  </a:lnTo>
                  <a:lnTo>
                    <a:pt x="94" y="97"/>
                  </a:lnTo>
                  <a:lnTo>
                    <a:pt x="105" y="101"/>
                  </a:lnTo>
                  <a:lnTo>
                    <a:pt x="111" y="103"/>
                  </a:lnTo>
                  <a:lnTo>
                    <a:pt x="117" y="105"/>
                  </a:lnTo>
                  <a:lnTo>
                    <a:pt x="123" y="109"/>
                  </a:lnTo>
                  <a:lnTo>
                    <a:pt x="131" y="111"/>
                  </a:lnTo>
                  <a:lnTo>
                    <a:pt x="142" y="115"/>
                  </a:lnTo>
                  <a:lnTo>
                    <a:pt x="154" y="117"/>
                  </a:lnTo>
                  <a:lnTo>
                    <a:pt x="168" y="117"/>
                  </a:lnTo>
                  <a:lnTo>
                    <a:pt x="182" y="117"/>
                  </a:lnTo>
                  <a:lnTo>
                    <a:pt x="199" y="113"/>
                  </a:lnTo>
                  <a:lnTo>
                    <a:pt x="205" y="109"/>
                  </a:lnTo>
                  <a:lnTo>
                    <a:pt x="213" y="101"/>
                  </a:lnTo>
                  <a:lnTo>
                    <a:pt x="222" y="91"/>
                  </a:lnTo>
                  <a:lnTo>
                    <a:pt x="222" y="80"/>
                  </a:lnTo>
                  <a:lnTo>
                    <a:pt x="228" y="80"/>
                  </a:lnTo>
                  <a:lnTo>
                    <a:pt x="230" y="70"/>
                  </a:lnTo>
                  <a:lnTo>
                    <a:pt x="233" y="62"/>
                  </a:lnTo>
                  <a:lnTo>
                    <a:pt x="239" y="56"/>
                  </a:lnTo>
                  <a:lnTo>
                    <a:pt x="245" y="49"/>
                  </a:lnTo>
                  <a:lnTo>
                    <a:pt x="253" y="41"/>
                  </a:lnTo>
                  <a:lnTo>
                    <a:pt x="253" y="27"/>
                  </a:lnTo>
                  <a:lnTo>
                    <a:pt x="245" y="10"/>
                  </a:lnTo>
                  <a:lnTo>
                    <a:pt x="216" y="0"/>
                  </a:lnTo>
                  <a:lnTo>
                    <a:pt x="199" y="2"/>
                  </a:lnTo>
                  <a:lnTo>
                    <a:pt x="188" y="8"/>
                  </a:lnTo>
                  <a:lnTo>
                    <a:pt x="179" y="18"/>
                  </a:lnTo>
                  <a:lnTo>
                    <a:pt x="179" y="27"/>
                  </a:lnTo>
                  <a:lnTo>
                    <a:pt x="179" y="35"/>
                  </a:lnTo>
                  <a:lnTo>
                    <a:pt x="176" y="49"/>
                  </a:lnTo>
                  <a:lnTo>
                    <a:pt x="174" y="60"/>
                  </a:lnTo>
                  <a:lnTo>
                    <a:pt x="171" y="66"/>
                  </a:lnTo>
                  <a:close/>
                </a:path>
              </a:pathLst>
            </a:custGeom>
            <a:solidFill>
              <a:srgbClr val="0C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84" name="Freeform 57"/>
            <p:cNvSpPr>
              <a:spLocks/>
            </p:cNvSpPr>
            <p:nvPr/>
          </p:nvSpPr>
          <p:spPr bwMode="auto">
            <a:xfrm>
              <a:off x="1872" y="2832"/>
              <a:ext cx="454" cy="491"/>
            </a:xfrm>
            <a:custGeom>
              <a:avLst/>
              <a:gdLst>
                <a:gd name="T0" fmla="*/ 66 w 454"/>
                <a:gd name="T1" fmla="*/ 21 h 491"/>
                <a:gd name="T2" fmla="*/ 74 w 454"/>
                <a:gd name="T3" fmla="*/ 21 h 491"/>
                <a:gd name="T4" fmla="*/ 117 w 454"/>
                <a:gd name="T5" fmla="*/ 0 h 491"/>
                <a:gd name="T6" fmla="*/ 154 w 454"/>
                <a:gd name="T7" fmla="*/ 10 h 491"/>
                <a:gd name="T8" fmla="*/ 176 w 454"/>
                <a:gd name="T9" fmla="*/ 21 h 491"/>
                <a:gd name="T10" fmla="*/ 236 w 454"/>
                <a:gd name="T11" fmla="*/ 51 h 491"/>
                <a:gd name="T12" fmla="*/ 208 w 454"/>
                <a:gd name="T13" fmla="*/ 78 h 491"/>
                <a:gd name="T14" fmla="*/ 188 w 454"/>
                <a:gd name="T15" fmla="*/ 91 h 491"/>
                <a:gd name="T16" fmla="*/ 188 w 454"/>
                <a:gd name="T17" fmla="*/ 95 h 491"/>
                <a:gd name="T18" fmla="*/ 168 w 454"/>
                <a:gd name="T19" fmla="*/ 97 h 491"/>
                <a:gd name="T20" fmla="*/ 173 w 454"/>
                <a:gd name="T21" fmla="*/ 103 h 491"/>
                <a:gd name="T22" fmla="*/ 196 w 454"/>
                <a:gd name="T23" fmla="*/ 113 h 491"/>
                <a:gd name="T24" fmla="*/ 205 w 454"/>
                <a:gd name="T25" fmla="*/ 148 h 491"/>
                <a:gd name="T26" fmla="*/ 213 w 454"/>
                <a:gd name="T27" fmla="*/ 153 h 491"/>
                <a:gd name="T28" fmla="*/ 219 w 454"/>
                <a:gd name="T29" fmla="*/ 179 h 491"/>
                <a:gd name="T30" fmla="*/ 225 w 454"/>
                <a:gd name="T31" fmla="*/ 202 h 491"/>
                <a:gd name="T32" fmla="*/ 261 w 454"/>
                <a:gd name="T33" fmla="*/ 233 h 491"/>
                <a:gd name="T34" fmla="*/ 330 w 454"/>
                <a:gd name="T35" fmla="*/ 262 h 491"/>
                <a:gd name="T36" fmla="*/ 361 w 454"/>
                <a:gd name="T37" fmla="*/ 283 h 491"/>
                <a:gd name="T38" fmla="*/ 307 w 454"/>
                <a:gd name="T39" fmla="*/ 297 h 491"/>
                <a:gd name="T40" fmla="*/ 278 w 454"/>
                <a:gd name="T41" fmla="*/ 320 h 491"/>
                <a:gd name="T42" fmla="*/ 293 w 454"/>
                <a:gd name="T43" fmla="*/ 336 h 491"/>
                <a:gd name="T44" fmla="*/ 327 w 454"/>
                <a:gd name="T45" fmla="*/ 338 h 491"/>
                <a:gd name="T46" fmla="*/ 395 w 454"/>
                <a:gd name="T47" fmla="*/ 355 h 491"/>
                <a:gd name="T48" fmla="*/ 443 w 454"/>
                <a:gd name="T49" fmla="*/ 355 h 491"/>
                <a:gd name="T50" fmla="*/ 452 w 454"/>
                <a:gd name="T51" fmla="*/ 390 h 491"/>
                <a:gd name="T52" fmla="*/ 443 w 454"/>
                <a:gd name="T53" fmla="*/ 425 h 491"/>
                <a:gd name="T54" fmla="*/ 412 w 454"/>
                <a:gd name="T55" fmla="*/ 427 h 491"/>
                <a:gd name="T56" fmla="*/ 409 w 454"/>
                <a:gd name="T57" fmla="*/ 404 h 491"/>
                <a:gd name="T58" fmla="*/ 395 w 454"/>
                <a:gd name="T59" fmla="*/ 382 h 491"/>
                <a:gd name="T60" fmla="*/ 355 w 454"/>
                <a:gd name="T61" fmla="*/ 376 h 491"/>
                <a:gd name="T62" fmla="*/ 290 w 454"/>
                <a:gd name="T63" fmla="*/ 369 h 491"/>
                <a:gd name="T64" fmla="*/ 242 w 454"/>
                <a:gd name="T65" fmla="*/ 351 h 491"/>
                <a:gd name="T66" fmla="*/ 210 w 454"/>
                <a:gd name="T67" fmla="*/ 330 h 491"/>
                <a:gd name="T68" fmla="*/ 159 w 454"/>
                <a:gd name="T69" fmla="*/ 347 h 491"/>
                <a:gd name="T70" fmla="*/ 148 w 454"/>
                <a:gd name="T71" fmla="*/ 382 h 491"/>
                <a:gd name="T72" fmla="*/ 103 w 454"/>
                <a:gd name="T73" fmla="*/ 440 h 491"/>
                <a:gd name="T74" fmla="*/ 88 w 454"/>
                <a:gd name="T75" fmla="*/ 481 h 491"/>
                <a:gd name="T76" fmla="*/ 60 w 454"/>
                <a:gd name="T77" fmla="*/ 481 h 491"/>
                <a:gd name="T78" fmla="*/ 17 w 454"/>
                <a:gd name="T79" fmla="*/ 487 h 491"/>
                <a:gd name="T80" fmla="*/ 0 w 454"/>
                <a:gd name="T81" fmla="*/ 473 h 491"/>
                <a:gd name="T82" fmla="*/ 20 w 454"/>
                <a:gd name="T83" fmla="*/ 466 h 491"/>
                <a:gd name="T84" fmla="*/ 37 w 454"/>
                <a:gd name="T85" fmla="*/ 456 h 491"/>
                <a:gd name="T86" fmla="*/ 51 w 454"/>
                <a:gd name="T87" fmla="*/ 446 h 491"/>
                <a:gd name="T88" fmla="*/ 74 w 454"/>
                <a:gd name="T89" fmla="*/ 421 h 491"/>
                <a:gd name="T90" fmla="*/ 105 w 454"/>
                <a:gd name="T91" fmla="*/ 340 h 491"/>
                <a:gd name="T92" fmla="*/ 100 w 454"/>
                <a:gd name="T93" fmla="*/ 330 h 491"/>
                <a:gd name="T94" fmla="*/ 108 w 454"/>
                <a:gd name="T95" fmla="*/ 297 h 491"/>
                <a:gd name="T96" fmla="*/ 125 w 454"/>
                <a:gd name="T97" fmla="*/ 221 h 491"/>
                <a:gd name="T98" fmla="*/ 139 w 454"/>
                <a:gd name="T99" fmla="*/ 206 h 491"/>
                <a:gd name="T100" fmla="*/ 108 w 454"/>
                <a:gd name="T101" fmla="*/ 159 h 491"/>
                <a:gd name="T102" fmla="*/ 103 w 454"/>
                <a:gd name="T103" fmla="*/ 115 h 491"/>
                <a:gd name="T104" fmla="*/ 120 w 454"/>
                <a:gd name="T105" fmla="*/ 101 h 491"/>
                <a:gd name="T106" fmla="*/ 80 w 454"/>
                <a:gd name="T107" fmla="*/ 87 h 491"/>
                <a:gd name="T108" fmla="*/ 74 w 454"/>
                <a:gd name="T109" fmla="*/ 70 h 491"/>
                <a:gd name="T110" fmla="*/ 71 w 454"/>
                <a:gd name="T111" fmla="*/ 62 h 491"/>
                <a:gd name="T112" fmla="*/ 66 w 454"/>
                <a:gd name="T113" fmla="*/ 51 h 49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54"/>
                <a:gd name="T172" fmla="*/ 0 h 491"/>
                <a:gd name="T173" fmla="*/ 454 w 454"/>
                <a:gd name="T174" fmla="*/ 491 h 49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54" h="491">
                  <a:moveTo>
                    <a:pt x="66" y="43"/>
                  </a:moveTo>
                  <a:lnTo>
                    <a:pt x="63" y="41"/>
                  </a:lnTo>
                  <a:lnTo>
                    <a:pt x="60" y="33"/>
                  </a:lnTo>
                  <a:lnTo>
                    <a:pt x="60" y="27"/>
                  </a:lnTo>
                  <a:lnTo>
                    <a:pt x="66" y="21"/>
                  </a:lnTo>
                  <a:lnTo>
                    <a:pt x="66" y="23"/>
                  </a:lnTo>
                  <a:lnTo>
                    <a:pt x="68" y="25"/>
                  </a:lnTo>
                  <a:lnTo>
                    <a:pt x="74" y="27"/>
                  </a:lnTo>
                  <a:lnTo>
                    <a:pt x="77" y="27"/>
                  </a:lnTo>
                  <a:lnTo>
                    <a:pt x="74" y="21"/>
                  </a:lnTo>
                  <a:lnTo>
                    <a:pt x="74" y="16"/>
                  </a:lnTo>
                  <a:lnTo>
                    <a:pt x="80" y="10"/>
                  </a:lnTo>
                  <a:lnTo>
                    <a:pt x="88" y="4"/>
                  </a:lnTo>
                  <a:lnTo>
                    <a:pt x="100" y="2"/>
                  </a:lnTo>
                  <a:lnTo>
                    <a:pt x="117" y="0"/>
                  </a:lnTo>
                  <a:lnTo>
                    <a:pt x="137" y="2"/>
                  </a:lnTo>
                  <a:lnTo>
                    <a:pt x="165" y="6"/>
                  </a:lnTo>
                  <a:lnTo>
                    <a:pt x="159" y="6"/>
                  </a:lnTo>
                  <a:lnTo>
                    <a:pt x="156" y="6"/>
                  </a:lnTo>
                  <a:lnTo>
                    <a:pt x="154" y="10"/>
                  </a:lnTo>
                  <a:lnTo>
                    <a:pt x="151" y="14"/>
                  </a:lnTo>
                  <a:lnTo>
                    <a:pt x="154" y="10"/>
                  </a:lnTo>
                  <a:lnTo>
                    <a:pt x="162" y="12"/>
                  </a:lnTo>
                  <a:lnTo>
                    <a:pt x="168" y="16"/>
                  </a:lnTo>
                  <a:lnTo>
                    <a:pt x="176" y="21"/>
                  </a:lnTo>
                  <a:lnTo>
                    <a:pt x="185" y="29"/>
                  </a:lnTo>
                  <a:lnTo>
                    <a:pt x="202" y="39"/>
                  </a:lnTo>
                  <a:lnTo>
                    <a:pt x="219" y="47"/>
                  </a:lnTo>
                  <a:lnTo>
                    <a:pt x="233" y="43"/>
                  </a:lnTo>
                  <a:lnTo>
                    <a:pt x="236" y="51"/>
                  </a:lnTo>
                  <a:lnTo>
                    <a:pt x="236" y="64"/>
                  </a:lnTo>
                  <a:lnTo>
                    <a:pt x="225" y="72"/>
                  </a:lnTo>
                  <a:lnTo>
                    <a:pt x="196" y="74"/>
                  </a:lnTo>
                  <a:lnTo>
                    <a:pt x="202" y="76"/>
                  </a:lnTo>
                  <a:lnTo>
                    <a:pt x="208" y="78"/>
                  </a:lnTo>
                  <a:lnTo>
                    <a:pt x="213" y="78"/>
                  </a:lnTo>
                  <a:lnTo>
                    <a:pt x="219" y="78"/>
                  </a:lnTo>
                  <a:lnTo>
                    <a:pt x="213" y="85"/>
                  </a:lnTo>
                  <a:lnTo>
                    <a:pt x="202" y="89"/>
                  </a:lnTo>
                  <a:lnTo>
                    <a:pt x="188" y="91"/>
                  </a:lnTo>
                  <a:lnTo>
                    <a:pt x="168" y="89"/>
                  </a:lnTo>
                  <a:lnTo>
                    <a:pt x="176" y="91"/>
                  </a:lnTo>
                  <a:lnTo>
                    <a:pt x="179" y="93"/>
                  </a:lnTo>
                  <a:lnTo>
                    <a:pt x="185" y="95"/>
                  </a:lnTo>
                  <a:lnTo>
                    <a:pt x="188" y="95"/>
                  </a:lnTo>
                  <a:lnTo>
                    <a:pt x="185" y="97"/>
                  </a:lnTo>
                  <a:lnTo>
                    <a:pt x="182" y="99"/>
                  </a:lnTo>
                  <a:lnTo>
                    <a:pt x="179" y="99"/>
                  </a:lnTo>
                  <a:lnTo>
                    <a:pt x="176" y="99"/>
                  </a:lnTo>
                  <a:lnTo>
                    <a:pt x="168" y="97"/>
                  </a:lnTo>
                  <a:lnTo>
                    <a:pt x="162" y="97"/>
                  </a:lnTo>
                  <a:lnTo>
                    <a:pt x="159" y="99"/>
                  </a:lnTo>
                  <a:lnTo>
                    <a:pt x="159" y="101"/>
                  </a:lnTo>
                  <a:lnTo>
                    <a:pt x="165" y="101"/>
                  </a:lnTo>
                  <a:lnTo>
                    <a:pt x="173" y="103"/>
                  </a:lnTo>
                  <a:lnTo>
                    <a:pt x="182" y="105"/>
                  </a:lnTo>
                  <a:lnTo>
                    <a:pt x="188" y="107"/>
                  </a:lnTo>
                  <a:lnTo>
                    <a:pt x="188" y="109"/>
                  </a:lnTo>
                  <a:lnTo>
                    <a:pt x="193" y="111"/>
                  </a:lnTo>
                  <a:lnTo>
                    <a:pt x="196" y="113"/>
                  </a:lnTo>
                  <a:lnTo>
                    <a:pt x="196" y="115"/>
                  </a:lnTo>
                  <a:lnTo>
                    <a:pt x="202" y="120"/>
                  </a:lnTo>
                  <a:lnTo>
                    <a:pt x="205" y="128"/>
                  </a:lnTo>
                  <a:lnTo>
                    <a:pt x="208" y="140"/>
                  </a:lnTo>
                  <a:lnTo>
                    <a:pt x="205" y="148"/>
                  </a:lnTo>
                  <a:lnTo>
                    <a:pt x="208" y="148"/>
                  </a:lnTo>
                  <a:lnTo>
                    <a:pt x="210" y="148"/>
                  </a:lnTo>
                  <a:lnTo>
                    <a:pt x="213" y="153"/>
                  </a:lnTo>
                  <a:lnTo>
                    <a:pt x="219" y="159"/>
                  </a:lnTo>
                  <a:lnTo>
                    <a:pt x="222" y="165"/>
                  </a:lnTo>
                  <a:lnTo>
                    <a:pt x="225" y="169"/>
                  </a:lnTo>
                  <a:lnTo>
                    <a:pt x="222" y="173"/>
                  </a:lnTo>
                  <a:lnTo>
                    <a:pt x="219" y="179"/>
                  </a:lnTo>
                  <a:lnTo>
                    <a:pt x="216" y="188"/>
                  </a:lnTo>
                  <a:lnTo>
                    <a:pt x="219" y="196"/>
                  </a:lnTo>
                  <a:lnTo>
                    <a:pt x="222" y="200"/>
                  </a:lnTo>
                  <a:lnTo>
                    <a:pt x="225" y="202"/>
                  </a:lnTo>
                  <a:lnTo>
                    <a:pt x="227" y="202"/>
                  </a:lnTo>
                  <a:lnTo>
                    <a:pt x="239" y="208"/>
                  </a:lnTo>
                  <a:lnTo>
                    <a:pt x="250" y="217"/>
                  </a:lnTo>
                  <a:lnTo>
                    <a:pt x="259" y="227"/>
                  </a:lnTo>
                  <a:lnTo>
                    <a:pt x="261" y="233"/>
                  </a:lnTo>
                  <a:lnTo>
                    <a:pt x="267" y="239"/>
                  </a:lnTo>
                  <a:lnTo>
                    <a:pt x="278" y="246"/>
                  </a:lnTo>
                  <a:lnTo>
                    <a:pt x="293" y="252"/>
                  </a:lnTo>
                  <a:lnTo>
                    <a:pt x="310" y="258"/>
                  </a:lnTo>
                  <a:lnTo>
                    <a:pt x="330" y="262"/>
                  </a:lnTo>
                  <a:lnTo>
                    <a:pt x="349" y="266"/>
                  </a:lnTo>
                  <a:lnTo>
                    <a:pt x="369" y="268"/>
                  </a:lnTo>
                  <a:lnTo>
                    <a:pt x="386" y="266"/>
                  </a:lnTo>
                  <a:lnTo>
                    <a:pt x="375" y="276"/>
                  </a:lnTo>
                  <a:lnTo>
                    <a:pt x="361" y="283"/>
                  </a:lnTo>
                  <a:lnTo>
                    <a:pt x="347" y="287"/>
                  </a:lnTo>
                  <a:lnTo>
                    <a:pt x="335" y="287"/>
                  </a:lnTo>
                  <a:lnTo>
                    <a:pt x="327" y="289"/>
                  </a:lnTo>
                  <a:lnTo>
                    <a:pt x="318" y="293"/>
                  </a:lnTo>
                  <a:lnTo>
                    <a:pt x="307" y="297"/>
                  </a:lnTo>
                  <a:lnTo>
                    <a:pt x="298" y="303"/>
                  </a:lnTo>
                  <a:lnTo>
                    <a:pt x="293" y="310"/>
                  </a:lnTo>
                  <a:lnTo>
                    <a:pt x="290" y="316"/>
                  </a:lnTo>
                  <a:lnTo>
                    <a:pt x="284" y="318"/>
                  </a:lnTo>
                  <a:lnTo>
                    <a:pt x="278" y="320"/>
                  </a:lnTo>
                  <a:lnTo>
                    <a:pt x="284" y="324"/>
                  </a:lnTo>
                  <a:lnTo>
                    <a:pt x="287" y="328"/>
                  </a:lnTo>
                  <a:lnTo>
                    <a:pt x="293" y="332"/>
                  </a:lnTo>
                  <a:lnTo>
                    <a:pt x="293" y="334"/>
                  </a:lnTo>
                  <a:lnTo>
                    <a:pt x="293" y="336"/>
                  </a:lnTo>
                  <a:lnTo>
                    <a:pt x="296" y="338"/>
                  </a:lnTo>
                  <a:lnTo>
                    <a:pt x="301" y="340"/>
                  </a:lnTo>
                  <a:lnTo>
                    <a:pt x="307" y="340"/>
                  </a:lnTo>
                  <a:lnTo>
                    <a:pt x="315" y="340"/>
                  </a:lnTo>
                  <a:lnTo>
                    <a:pt x="327" y="338"/>
                  </a:lnTo>
                  <a:lnTo>
                    <a:pt x="341" y="338"/>
                  </a:lnTo>
                  <a:lnTo>
                    <a:pt x="355" y="340"/>
                  </a:lnTo>
                  <a:lnTo>
                    <a:pt x="369" y="345"/>
                  </a:lnTo>
                  <a:lnTo>
                    <a:pt x="381" y="351"/>
                  </a:lnTo>
                  <a:lnTo>
                    <a:pt x="395" y="355"/>
                  </a:lnTo>
                  <a:lnTo>
                    <a:pt x="406" y="357"/>
                  </a:lnTo>
                  <a:lnTo>
                    <a:pt x="418" y="357"/>
                  </a:lnTo>
                  <a:lnTo>
                    <a:pt x="426" y="355"/>
                  </a:lnTo>
                  <a:lnTo>
                    <a:pt x="435" y="353"/>
                  </a:lnTo>
                  <a:lnTo>
                    <a:pt x="443" y="355"/>
                  </a:lnTo>
                  <a:lnTo>
                    <a:pt x="452" y="359"/>
                  </a:lnTo>
                  <a:lnTo>
                    <a:pt x="454" y="367"/>
                  </a:lnTo>
                  <a:lnTo>
                    <a:pt x="454" y="376"/>
                  </a:lnTo>
                  <a:lnTo>
                    <a:pt x="452" y="384"/>
                  </a:lnTo>
                  <a:lnTo>
                    <a:pt x="452" y="390"/>
                  </a:lnTo>
                  <a:lnTo>
                    <a:pt x="449" y="398"/>
                  </a:lnTo>
                  <a:lnTo>
                    <a:pt x="446" y="404"/>
                  </a:lnTo>
                  <a:lnTo>
                    <a:pt x="446" y="413"/>
                  </a:lnTo>
                  <a:lnTo>
                    <a:pt x="446" y="419"/>
                  </a:lnTo>
                  <a:lnTo>
                    <a:pt x="443" y="425"/>
                  </a:lnTo>
                  <a:lnTo>
                    <a:pt x="437" y="431"/>
                  </a:lnTo>
                  <a:lnTo>
                    <a:pt x="429" y="435"/>
                  </a:lnTo>
                  <a:lnTo>
                    <a:pt x="420" y="433"/>
                  </a:lnTo>
                  <a:lnTo>
                    <a:pt x="415" y="431"/>
                  </a:lnTo>
                  <a:lnTo>
                    <a:pt x="412" y="427"/>
                  </a:lnTo>
                  <a:lnTo>
                    <a:pt x="415" y="421"/>
                  </a:lnTo>
                  <a:lnTo>
                    <a:pt x="415" y="419"/>
                  </a:lnTo>
                  <a:lnTo>
                    <a:pt x="415" y="413"/>
                  </a:lnTo>
                  <a:lnTo>
                    <a:pt x="412" y="409"/>
                  </a:lnTo>
                  <a:lnTo>
                    <a:pt x="409" y="404"/>
                  </a:lnTo>
                  <a:lnTo>
                    <a:pt x="406" y="400"/>
                  </a:lnTo>
                  <a:lnTo>
                    <a:pt x="403" y="394"/>
                  </a:lnTo>
                  <a:lnTo>
                    <a:pt x="401" y="388"/>
                  </a:lnTo>
                  <a:lnTo>
                    <a:pt x="401" y="384"/>
                  </a:lnTo>
                  <a:lnTo>
                    <a:pt x="395" y="382"/>
                  </a:lnTo>
                  <a:lnTo>
                    <a:pt x="386" y="380"/>
                  </a:lnTo>
                  <a:lnTo>
                    <a:pt x="378" y="376"/>
                  </a:lnTo>
                  <a:lnTo>
                    <a:pt x="372" y="376"/>
                  </a:lnTo>
                  <a:lnTo>
                    <a:pt x="366" y="376"/>
                  </a:lnTo>
                  <a:lnTo>
                    <a:pt x="355" y="376"/>
                  </a:lnTo>
                  <a:lnTo>
                    <a:pt x="344" y="373"/>
                  </a:lnTo>
                  <a:lnTo>
                    <a:pt x="330" y="373"/>
                  </a:lnTo>
                  <a:lnTo>
                    <a:pt x="313" y="371"/>
                  </a:lnTo>
                  <a:lnTo>
                    <a:pt x="301" y="369"/>
                  </a:lnTo>
                  <a:lnTo>
                    <a:pt x="290" y="369"/>
                  </a:lnTo>
                  <a:lnTo>
                    <a:pt x="284" y="367"/>
                  </a:lnTo>
                  <a:lnTo>
                    <a:pt x="276" y="365"/>
                  </a:lnTo>
                  <a:lnTo>
                    <a:pt x="264" y="363"/>
                  </a:lnTo>
                  <a:lnTo>
                    <a:pt x="253" y="357"/>
                  </a:lnTo>
                  <a:lnTo>
                    <a:pt x="242" y="351"/>
                  </a:lnTo>
                  <a:lnTo>
                    <a:pt x="230" y="343"/>
                  </a:lnTo>
                  <a:lnTo>
                    <a:pt x="225" y="336"/>
                  </a:lnTo>
                  <a:lnTo>
                    <a:pt x="219" y="330"/>
                  </a:lnTo>
                  <a:lnTo>
                    <a:pt x="216" y="328"/>
                  </a:lnTo>
                  <a:lnTo>
                    <a:pt x="210" y="330"/>
                  </a:lnTo>
                  <a:lnTo>
                    <a:pt x="199" y="334"/>
                  </a:lnTo>
                  <a:lnTo>
                    <a:pt x="185" y="338"/>
                  </a:lnTo>
                  <a:lnTo>
                    <a:pt x="168" y="338"/>
                  </a:lnTo>
                  <a:lnTo>
                    <a:pt x="165" y="340"/>
                  </a:lnTo>
                  <a:lnTo>
                    <a:pt x="159" y="347"/>
                  </a:lnTo>
                  <a:lnTo>
                    <a:pt x="156" y="351"/>
                  </a:lnTo>
                  <a:lnTo>
                    <a:pt x="154" y="355"/>
                  </a:lnTo>
                  <a:lnTo>
                    <a:pt x="154" y="361"/>
                  </a:lnTo>
                  <a:lnTo>
                    <a:pt x="151" y="371"/>
                  </a:lnTo>
                  <a:lnTo>
                    <a:pt x="148" y="382"/>
                  </a:lnTo>
                  <a:lnTo>
                    <a:pt x="139" y="392"/>
                  </a:lnTo>
                  <a:lnTo>
                    <a:pt x="131" y="402"/>
                  </a:lnTo>
                  <a:lnTo>
                    <a:pt x="120" y="413"/>
                  </a:lnTo>
                  <a:lnTo>
                    <a:pt x="108" y="425"/>
                  </a:lnTo>
                  <a:lnTo>
                    <a:pt x="103" y="440"/>
                  </a:lnTo>
                  <a:lnTo>
                    <a:pt x="103" y="450"/>
                  </a:lnTo>
                  <a:lnTo>
                    <a:pt x="103" y="458"/>
                  </a:lnTo>
                  <a:lnTo>
                    <a:pt x="100" y="468"/>
                  </a:lnTo>
                  <a:lnTo>
                    <a:pt x="94" y="479"/>
                  </a:lnTo>
                  <a:lnTo>
                    <a:pt x="88" y="481"/>
                  </a:lnTo>
                  <a:lnTo>
                    <a:pt x="85" y="481"/>
                  </a:lnTo>
                  <a:lnTo>
                    <a:pt x="80" y="479"/>
                  </a:lnTo>
                  <a:lnTo>
                    <a:pt x="77" y="479"/>
                  </a:lnTo>
                  <a:lnTo>
                    <a:pt x="71" y="479"/>
                  </a:lnTo>
                  <a:lnTo>
                    <a:pt x="60" y="481"/>
                  </a:lnTo>
                  <a:lnTo>
                    <a:pt x="51" y="485"/>
                  </a:lnTo>
                  <a:lnTo>
                    <a:pt x="43" y="489"/>
                  </a:lnTo>
                  <a:lnTo>
                    <a:pt x="34" y="491"/>
                  </a:lnTo>
                  <a:lnTo>
                    <a:pt x="26" y="489"/>
                  </a:lnTo>
                  <a:lnTo>
                    <a:pt x="17" y="487"/>
                  </a:lnTo>
                  <a:lnTo>
                    <a:pt x="12" y="483"/>
                  </a:lnTo>
                  <a:lnTo>
                    <a:pt x="6" y="481"/>
                  </a:lnTo>
                  <a:lnTo>
                    <a:pt x="3" y="477"/>
                  </a:lnTo>
                  <a:lnTo>
                    <a:pt x="0" y="475"/>
                  </a:lnTo>
                  <a:lnTo>
                    <a:pt x="0" y="473"/>
                  </a:lnTo>
                  <a:lnTo>
                    <a:pt x="0" y="468"/>
                  </a:lnTo>
                  <a:lnTo>
                    <a:pt x="3" y="466"/>
                  </a:lnTo>
                  <a:lnTo>
                    <a:pt x="9" y="464"/>
                  </a:lnTo>
                  <a:lnTo>
                    <a:pt x="15" y="466"/>
                  </a:lnTo>
                  <a:lnTo>
                    <a:pt x="20" y="466"/>
                  </a:lnTo>
                  <a:lnTo>
                    <a:pt x="23" y="466"/>
                  </a:lnTo>
                  <a:lnTo>
                    <a:pt x="29" y="464"/>
                  </a:lnTo>
                  <a:lnTo>
                    <a:pt x="29" y="462"/>
                  </a:lnTo>
                  <a:lnTo>
                    <a:pt x="34" y="460"/>
                  </a:lnTo>
                  <a:lnTo>
                    <a:pt x="37" y="456"/>
                  </a:lnTo>
                  <a:lnTo>
                    <a:pt x="43" y="454"/>
                  </a:lnTo>
                  <a:lnTo>
                    <a:pt x="43" y="452"/>
                  </a:lnTo>
                  <a:lnTo>
                    <a:pt x="37" y="448"/>
                  </a:lnTo>
                  <a:lnTo>
                    <a:pt x="51" y="442"/>
                  </a:lnTo>
                  <a:lnTo>
                    <a:pt x="51" y="446"/>
                  </a:lnTo>
                  <a:lnTo>
                    <a:pt x="54" y="446"/>
                  </a:lnTo>
                  <a:lnTo>
                    <a:pt x="60" y="444"/>
                  </a:lnTo>
                  <a:lnTo>
                    <a:pt x="63" y="440"/>
                  </a:lnTo>
                  <a:lnTo>
                    <a:pt x="66" y="435"/>
                  </a:lnTo>
                  <a:lnTo>
                    <a:pt x="74" y="421"/>
                  </a:lnTo>
                  <a:lnTo>
                    <a:pt x="85" y="394"/>
                  </a:lnTo>
                  <a:lnTo>
                    <a:pt x="94" y="367"/>
                  </a:lnTo>
                  <a:lnTo>
                    <a:pt x="100" y="351"/>
                  </a:lnTo>
                  <a:lnTo>
                    <a:pt x="100" y="345"/>
                  </a:lnTo>
                  <a:lnTo>
                    <a:pt x="105" y="340"/>
                  </a:lnTo>
                  <a:lnTo>
                    <a:pt x="108" y="334"/>
                  </a:lnTo>
                  <a:lnTo>
                    <a:pt x="108" y="330"/>
                  </a:lnTo>
                  <a:lnTo>
                    <a:pt x="105" y="330"/>
                  </a:lnTo>
                  <a:lnTo>
                    <a:pt x="103" y="330"/>
                  </a:lnTo>
                  <a:lnTo>
                    <a:pt x="100" y="330"/>
                  </a:lnTo>
                  <a:lnTo>
                    <a:pt x="105" y="322"/>
                  </a:lnTo>
                  <a:lnTo>
                    <a:pt x="111" y="314"/>
                  </a:lnTo>
                  <a:lnTo>
                    <a:pt x="111" y="305"/>
                  </a:lnTo>
                  <a:lnTo>
                    <a:pt x="108" y="297"/>
                  </a:lnTo>
                  <a:lnTo>
                    <a:pt x="108" y="283"/>
                  </a:lnTo>
                  <a:lnTo>
                    <a:pt x="108" y="262"/>
                  </a:lnTo>
                  <a:lnTo>
                    <a:pt x="111" y="243"/>
                  </a:lnTo>
                  <a:lnTo>
                    <a:pt x="117" y="229"/>
                  </a:lnTo>
                  <a:lnTo>
                    <a:pt x="125" y="221"/>
                  </a:lnTo>
                  <a:lnTo>
                    <a:pt x="128" y="217"/>
                  </a:lnTo>
                  <a:lnTo>
                    <a:pt x="134" y="215"/>
                  </a:lnTo>
                  <a:lnTo>
                    <a:pt x="137" y="212"/>
                  </a:lnTo>
                  <a:lnTo>
                    <a:pt x="139" y="210"/>
                  </a:lnTo>
                  <a:lnTo>
                    <a:pt x="139" y="206"/>
                  </a:lnTo>
                  <a:lnTo>
                    <a:pt x="139" y="200"/>
                  </a:lnTo>
                  <a:lnTo>
                    <a:pt x="131" y="192"/>
                  </a:lnTo>
                  <a:lnTo>
                    <a:pt x="122" y="184"/>
                  </a:lnTo>
                  <a:lnTo>
                    <a:pt x="114" y="171"/>
                  </a:lnTo>
                  <a:lnTo>
                    <a:pt x="108" y="159"/>
                  </a:lnTo>
                  <a:lnTo>
                    <a:pt x="108" y="144"/>
                  </a:lnTo>
                  <a:lnTo>
                    <a:pt x="108" y="132"/>
                  </a:lnTo>
                  <a:lnTo>
                    <a:pt x="108" y="124"/>
                  </a:lnTo>
                  <a:lnTo>
                    <a:pt x="105" y="118"/>
                  </a:lnTo>
                  <a:lnTo>
                    <a:pt x="103" y="115"/>
                  </a:lnTo>
                  <a:lnTo>
                    <a:pt x="108" y="111"/>
                  </a:lnTo>
                  <a:lnTo>
                    <a:pt x="114" y="107"/>
                  </a:lnTo>
                  <a:lnTo>
                    <a:pt x="120" y="105"/>
                  </a:lnTo>
                  <a:lnTo>
                    <a:pt x="122" y="105"/>
                  </a:lnTo>
                  <a:lnTo>
                    <a:pt x="120" y="101"/>
                  </a:lnTo>
                  <a:lnTo>
                    <a:pt x="114" y="97"/>
                  </a:lnTo>
                  <a:lnTo>
                    <a:pt x="108" y="93"/>
                  </a:lnTo>
                  <a:lnTo>
                    <a:pt x="94" y="91"/>
                  </a:lnTo>
                  <a:lnTo>
                    <a:pt x="85" y="89"/>
                  </a:lnTo>
                  <a:lnTo>
                    <a:pt x="80" y="87"/>
                  </a:lnTo>
                  <a:lnTo>
                    <a:pt x="77" y="80"/>
                  </a:lnTo>
                  <a:lnTo>
                    <a:pt x="77" y="74"/>
                  </a:lnTo>
                  <a:lnTo>
                    <a:pt x="77" y="72"/>
                  </a:lnTo>
                  <a:lnTo>
                    <a:pt x="77" y="70"/>
                  </a:lnTo>
                  <a:lnTo>
                    <a:pt x="74" y="70"/>
                  </a:lnTo>
                  <a:lnTo>
                    <a:pt x="71" y="70"/>
                  </a:lnTo>
                  <a:lnTo>
                    <a:pt x="66" y="70"/>
                  </a:lnTo>
                  <a:lnTo>
                    <a:pt x="66" y="66"/>
                  </a:lnTo>
                  <a:lnTo>
                    <a:pt x="68" y="64"/>
                  </a:lnTo>
                  <a:lnTo>
                    <a:pt x="71" y="62"/>
                  </a:lnTo>
                  <a:lnTo>
                    <a:pt x="74" y="60"/>
                  </a:lnTo>
                  <a:lnTo>
                    <a:pt x="74" y="58"/>
                  </a:lnTo>
                  <a:lnTo>
                    <a:pt x="68" y="56"/>
                  </a:lnTo>
                  <a:lnTo>
                    <a:pt x="66" y="54"/>
                  </a:lnTo>
                  <a:lnTo>
                    <a:pt x="66" y="51"/>
                  </a:lnTo>
                  <a:lnTo>
                    <a:pt x="66" y="47"/>
                  </a:lnTo>
                  <a:lnTo>
                    <a:pt x="66" y="45"/>
                  </a:lnTo>
                  <a:lnTo>
                    <a:pt x="66" y="43"/>
                  </a:lnTo>
                  <a:close/>
                </a:path>
              </a:pathLst>
            </a:custGeom>
            <a:solidFill>
              <a:srgbClr val="0C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85" name="Freeform 58"/>
            <p:cNvSpPr>
              <a:spLocks/>
            </p:cNvSpPr>
            <p:nvPr/>
          </p:nvSpPr>
          <p:spPr bwMode="auto">
            <a:xfrm>
              <a:off x="2064" y="2928"/>
              <a:ext cx="79" cy="74"/>
            </a:xfrm>
            <a:custGeom>
              <a:avLst/>
              <a:gdLst>
                <a:gd name="T0" fmla="*/ 0 w 79"/>
                <a:gd name="T1" fmla="*/ 43 h 74"/>
                <a:gd name="T2" fmla="*/ 5 w 79"/>
                <a:gd name="T3" fmla="*/ 35 h 74"/>
                <a:gd name="T4" fmla="*/ 14 w 79"/>
                <a:gd name="T5" fmla="*/ 23 h 74"/>
                <a:gd name="T6" fmla="*/ 22 w 79"/>
                <a:gd name="T7" fmla="*/ 8 h 74"/>
                <a:gd name="T8" fmla="*/ 28 w 79"/>
                <a:gd name="T9" fmla="*/ 0 h 74"/>
                <a:gd name="T10" fmla="*/ 36 w 79"/>
                <a:gd name="T11" fmla="*/ 0 h 74"/>
                <a:gd name="T12" fmla="*/ 45 w 79"/>
                <a:gd name="T13" fmla="*/ 2 h 74"/>
                <a:gd name="T14" fmla="*/ 56 w 79"/>
                <a:gd name="T15" fmla="*/ 8 h 74"/>
                <a:gd name="T16" fmla="*/ 68 w 79"/>
                <a:gd name="T17" fmla="*/ 12 h 74"/>
                <a:gd name="T18" fmla="*/ 71 w 79"/>
                <a:gd name="T19" fmla="*/ 21 h 74"/>
                <a:gd name="T20" fmla="*/ 76 w 79"/>
                <a:gd name="T21" fmla="*/ 27 h 74"/>
                <a:gd name="T22" fmla="*/ 71 w 79"/>
                <a:gd name="T23" fmla="*/ 33 h 74"/>
                <a:gd name="T24" fmla="*/ 51 w 79"/>
                <a:gd name="T25" fmla="*/ 39 h 74"/>
                <a:gd name="T26" fmla="*/ 62 w 79"/>
                <a:gd name="T27" fmla="*/ 39 h 74"/>
                <a:gd name="T28" fmla="*/ 71 w 79"/>
                <a:gd name="T29" fmla="*/ 41 h 74"/>
                <a:gd name="T30" fmla="*/ 73 w 79"/>
                <a:gd name="T31" fmla="*/ 43 h 74"/>
                <a:gd name="T32" fmla="*/ 79 w 79"/>
                <a:gd name="T33" fmla="*/ 43 h 74"/>
                <a:gd name="T34" fmla="*/ 79 w 79"/>
                <a:gd name="T35" fmla="*/ 49 h 74"/>
                <a:gd name="T36" fmla="*/ 79 w 79"/>
                <a:gd name="T37" fmla="*/ 62 h 74"/>
                <a:gd name="T38" fmla="*/ 71 w 79"/>
                <a:gd name="T39" fmla="*/ 72 h 74"/>
                <a:gd name="T40" fmla="*/ 59 w 79"/>
                <a:gd name="T41" fmla="*/ 74 h 74"/>
                <a:gd name="T42" fmla="*/ 45 w 79"/>
                <a:gd name="T43" fmla="*/ 70 h 74"/>
                <a:gd name="T44" fmla="*/ 34 w 79"/>
                <a:gd name="T45" fmla="*/ 66 h 74"/>
                <a:gd name="T46" fmla="*/ 25 w 79"/>
                <a:gd name="T47" fmla="*/ 64 h 74"/>
                <a:gd name="T48" fmla="*/ 22 w 79"/>
                <a:gd name="T49" fmla="*/ 64 h 74"/>
                <a:gd name="T50" fmla="*/ 0 w 79"/>
                <a:gd name="T51" fmla="*/ 43 h 7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79"/>
                <a:gd name="T79" fmla="*/ 0 h 74"/>
                <a:gd name="T80" fmla="*/ 79 w 79"/>
                <a:gd name="T81" fmla="*/ 74 h 7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79" h="74">
                  <a:moveTo>
                    <a:pt x="0" y="43"/>
                  </a:moveTo>
                  <a:lnTo>
                    <a:pt x="5" y="35"/>
                  </a:lnTo>
                  <a:lnTo>
                    <a:pt x="14" y="23"/>
                  </a:lnTo>
                  <a:lnTo>
                    <a:pt x="22" y="8"/>
                  </a:lnTo>
                  <a:lnTo>
                    <a:pt x="28" y="0"/>
                  </a:lnTo>
                  <a:lnTo>
                    <a:pt x="36" y="0"/>
                  </a:lnTo>
                  <a:lnTo>
                    <a:pt x="45" y="2"/>
                  </a:lnTo>
                  <a:lnTo>
                    <a:pt x="56" y="8"/>
                  </a:lnTo>
                  <a:lnTo>
                    <a:pt x="68" y="12"/>
                  </a:lnTo>
                  <a:lnTo>
                    <a:pt x="71" y="21"/>
                  </a:lnTo>
                  <a:lnTo>
                    <a:pt x="76" y="27"/>
                  </a:lnTo>
                  <a:lnTo>
                    <a:pt x="71" y="33"/>
                  </a:lnTo>
                  <a:lnTo>
                    <a:pt x="51" y="39"/>
                  </a:lnTo>
                  <a:lnTo>
                    <a:pt x="62" y="39"/>
                  </a:lnTo>
                  <a:lnTo>
                    <a:pt x="71" y="41"/>
                  </a:lnTo>
                  <a:lnTo>
                    <a:pt x="73" y="43"/>
                  </a:lnTo>
                  <a:lnTo>
                    <a:pt x="79" y="43"/>
                  </a:lnTo>
                  <a:lnTo>
                    <a:pt x="79" y="49"/>
                  </a:lnTo>
                  <a:lnTo>
                    <a:pt x="79" y="62"/>
                  </a:lnTo>
                  <a:lnTo>
                    <a:pt x="71" y="72"/>
                  </a:lnTo>
                  <a:lnTo>
                    <a:pt x="59" y="74"/>
                  </a:lnTo>
                  <a:lnTo>
                    <a:pt x="45" y="70"/>
                  </a:lnTo>
                  <a:lnTo>
                    <a:pt x="34" y="66"/>
                  </a:lnTo>
                  <a:lnTo>
                    <a:pt x="25" y="64"/>
                  </a:lnTo>
                  <a:lnTo>
                    <a:pt x="22" y="64"/>
                  </a:lnTo>
                  <a:lnTo>
                    <a:pt x="0" y="43"/>
                  </a:lnTo>
                  <a:close/>
                </a:path>
              </a:pathLst>
            </a:custGeom>
            <a:solidFill>
              <a:srgbClr val="0C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86" name="Freeform 59"/>
            <p:cNvSpPr>
              <a:spLocks/>
            </p:cNvSpPr>
            <p:nvPr/>
          </p:nvSpPr>
          <p:spPr bwMode="auto">
            <a:xfrm>
              <a:off x="1824" y="2928"/>
              <a:ext cx="196" cy="186"/>
            </a:xfrm>
            <a:custGeom>
              <a:avLst/>
              <a:gdLst>
                <a:gd name="T0" fmla="*/ 184 w 196"/>
                <a:gd name="T1" fmla="*/ 95 h 186"/>
                <a:gd name="T2" fmla="*/ 187 w 196"/>
                <a:gd name="T3" fmla="*/ 79 h 186"/>
                <a:gd name="T4" fmla="*/ 190 w 196"/>
                <a:gd name="T5" fmla="*/ 72 h 186"/>
                <a:gd name="T6" fmla="*/ 193 w 196"/>
                <a:gd name="T7" fmla="*/ 66 h 186"/>
                <a:gd name="T8" fmla="*/ 196 w 196"/>
                <a:gd name="T9" fmla="*/ 56 h 186"/>
                <a:gd name="T10" fmla="*/ 193 w 196"/>
                <a:gd name="T11" fmla="*/ 31 h 186"/>
                <a:gd name="T12" fmla="*/ 167 w 196"/>
                <a:gd name="T13" fmla="*/ 2 h 186"/>
                <a:gd name="T14" fmla="*/ 133 w 196"/>
                <a:gd name="T15" fmla="*/ 4 h 186"/>
                <a:gd name="T16" fmla="*/ 119 w 196"/>
                <a:gd name="T17" fmla="*/ 17 h 186"/>
                <a:gd name="T18" fmla="*/ 116 w 196"/>
                <a:gd name="T19" fmla="*/ 33 h 186"/>
                <a:gd name="T20" fmla="*/ 111 w 196"/>
                <a:gd name="T21" fmla="*/ 46 h 186"/>
                <a:gd name="T22" fmla="*/ 111 w 196"/>
                <a:gd name="T23" fmla="*/ 58 h 186"/>
                <a:gd name="T24" fmla="*/ 128 w 196"/>
                <a:gd name="T25" fmla="*/ 72 h 186"/>
                <a:gd name="T26" fmla="*/ 130 w 196"/>
                <a:gd name="T27" fmla="*/ 89 h 186"/>
                <a:gd name="T28" fmla="*/ 136 w 196"/>
                <a:gd name="T29" fmla="*/ 95 h 186"/>
                <a:gd name="T30" fmla="*/ 133 w 196"/>
                <a:gd name="T31" fmla="*/ 101 h 186"/>
                <a:gd name="T32" fmla="*/ 125 w 196"/>
                <a:gd name="T33" fmla="*/ 110 h 186"/>
                <a:gd name="T34" fmla="*/ 102 w 196"/>
                <a:gd name="T35" fmla="*/ 118 h 186"/>
                <a:gd name="T36" fmla="*/ 85 w 196"/>
                <a:gd name="T37" fmla="*/ 126 h 186"/>
                <a:gd name="T38" fmla="*/ 65 w 196"/>
                <a:gd name="T39" fmla="*/ 139 h 186"/>
                <a:gd name="T40" fmla="*/ 57 w 196"/>
                <a:gd name="T41" fmla="*/ 143 h 186"/>
                <a:gd name="T42" fmla="*/ 48 w 196"/>
                <a:gd name="T43" fmla="*/ 141 h 186"/>
                <a:gd name="T44" fmla="*/ 42 w 196"/>
                <a:gd name="T45" fmla="*/ 136 h 186"/>
                <a:gd name="T46" fmla="*/ 34 w 196"/>
                <a:gd name="T47" fmla="*/ 136 h 186"/>
                <a:gd name="T48" fmla="*/ 25 w 196"/>
                <a:gd name="T49" fmla="*/ 136 h 186"/>
                <a:gd name="T50" fmla="*/ 23 w 196"/>
                <a:gd name="T51" fmla="*/ 141 h 186"/>
                <a:gd name="T52" fmla="*/ 28 w 196"/>
                <a:gd name="T53" fmla="*/ 143 h 186"/>
                <a:gd name="T54" fmla="*/ 34 w 196"/>
                <a:gd name="T55" fmla="*/ 147 h 186"/>
                <a:gd name="T56" fmla="*/ 20 w 196"/>
                <a:gd name="T57" fmla="*/ 155 h 186"/>
                <a:gd name="T58" fmla="*/ 5 w 196"/>
                <a:gd name="T59" fmla="*/ 163 h 186"/>
                <a:gd name="T60" fmla="*/ 0 w 196"/>
                <a:gd name="T61" fmla="*/ 169 h 186"/>
                <a:gd name="T62" fmla="*/ 3 w 196"/>
                <a:gd name="T63" fmla="*/ 172 h 186"/>
                <a:gd name="T64" fmla="*/ 8 w 196"/>
                <a:gd name="T65" fmla="*/ 167 h 186"/>
                <a:gd name="T66" fmla="*/ 20 w 196"/>
                <a:gd name="T67" fmla="*/ 163 h 186"/>
                <a:gd name="T68" fmla="*/ 17 w 196"/>
                <a:gd name="T69" fmla="*/ 167 h 186"/>
                <a:gd name="T70" fmla="*/ 8 w 196"/>
                <a:gd name="T71" fmla="*/ 174 h 186"/>
                <a:gd name="T72" fmla="*/ 8 w 196"/>
                <a:gd name="T73" fmla="*/ 178 h 186"/>
                <a:gd name="T74" fmla="*/ 17 w 196"/>
                <a:gd name="T75" fmla="*/ 182 h 186"/>
                <a:gd name="T76" fmla="*/ 20 w 196"/>
                <a:gd name="T77" fmla="*/ 182 h 186"/>
                <a:gd name="T78" fmla="*/ 25 w 196"/>
                <a:gd name="T79" fmla="*/ 182 h 186"/>
                <a:gd name="T80" fmla="*/ 28 w 196"/>
                <a:gd name="T81" fmla="*/ 178 h 186"/>
                <a:gd name="T82" fmla="*/ 37 w 196"/>
                <a:gd name="T83" fmla="*/ 174 h 186"/>
                <a:gd name="T84" fmla="*/ 34 w 196"/>
                <a:gd name="T85" fmla="*/ 176 h 186"/>
                <a:gd name="T86" fmla="*/ 34 w 196"/>
                <a:gd name="T87" fmla="*/ 182 h 186"/>
                <a:gd name="T88" fmla="*/ 31 w 196"/>
                <a:gd name="T89" fmla="*/ 184 h 186"/>
                <a:gd name="T90" fmla="*/ 37 w 196"/>
                <a:gd name="T91" fmla="*/ 186 h 186"/>
                <a:gd name="T92" fmla="*/ 42 w 196"/>
                <a:gd name="T93" fmla="*/ 178 h 186"/>
                <a:gd name="T94" fmla="*/ 57 w 196"/>
                <a:gd name="T95" fmla="*/ 172 h 186"/>
                <a:gd name="T96" fmla="*/ 62 w 196"/>
                <a:gd name="T97" fmla="*/ 167 h 186"/>
                <a:gd name="T98" fmla="*/ 68 w 196"/>
                <a:gd name="T99" fmla="*/ 163 h 186"/>
                <a:gd name="T100" fmla="*/ 74 w 196"/>
                <a:gd name="T101" fmla="*/ 157 h 186"/>
                <a:gd name="T102" fmla="*/ 91 w 196"/>
                <a:gd name="T103" fmla="*/ 151 h 186"/>
                <a:gd name="T104" fmla="*/ 116 w 196"/>
                <a:gd name="T105" fmla="*/ 145 h 186"/>
                <a:gd name="T106" fmla="*/ 153 w 196"/>
                <a:gd name="T107" fmla="*/ 130 h 186"/>
                <a:gd name="T108" fmla="*/ 167 w 196"/>
                <a:gd name="T109" fmla="*/ 118 h 186"/>
                <a:gd name="T110" fmla="*/ 176 w 196"/>
                <a:gd name="T111" fmla="*/ 101 h 18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96"/>
                <a:gd name="T169" fmla="*/ 0 h 186"/>
                <a:gd name="T170" fmla="*/ 196 w 196"/>
                <a:gd name="T171" fmla="*/ 186 h 18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96" h="186">
                  <a:moveTo>
                    <a:pt x="176" y="95"/>
                  </a:moveTo>
                  <a:lnTo>
                    <a:pt x="184" y="95"/>
                  </a:lnTo>
                  <a:lnTo>
                    <a:pt x="184" y="83"/>
                  </a:lnTo>
                  <a:lnTo>
                    <a:pt x="187" y="79"/>
                  </a:lnTo>
                  <a:lnTo>
                    <a:pt x="190" y="75"/>
                  </a:lnTo>
                  <a:lnTo>
                    <a:pt x="190" y="72"/>
                  </a:lnTo>
                  <a:lnTo>
                    <a:pt x="190" y="68"/>
                  </a:lnTo>
                  <a:lnTo>
                    <a:pt x="193" y="66"/>
                  </a:lnTo>
                  <a:lnTo>
                    <a:pt x="196" y="62"/>
                  </a:lnTo>
                  <a:lnTo>
                    <a:pt x="196" y="56"/>
                  </a:lnTo>
                  <a:lnTo>
                    <a:pt x="196" y="46"/>
                  </a:lnTo>
                  <a:lnTo>
                    <a:pt x="193" y="31"/>
                  </a:lnTo>
                  <a:lnTo>
                    <a:pt x="181" y="15"/>
                  </a:lnTo>
                  <a:lnTo>
                    <a:pt x="167" y="2"/>
                  </a:lnTo>
                  <a:lnTo>
                    <a:pt x="147" y="0"/>
                  </a:lnTo>
                  <a:lnTo>
                    <a:pt x="133" y="4"/>
                  </a:lnTo>
                  <a:lnTo>
                    <a:pt x="125" y="11"/>
                  </a:lnTo>
                  <a:lnTo>
                    <a:pt x="119" y="17"/>
                  </a:lnTo>
                  <a:lnTo>
                    <a:pt x="116" y="25"/>
                  </a:lnTo>
                  <a:lnTo>
                    <a:pt x="116" y="33"/>
                  </a:lnTo>
                  <a:lnTo>
                    <a:pt x="113" y="39"/>
                  </a:lnTo>
                  <a:lnTo>
                    <a:pt x="111" y="46"/>
                  </a:lnTo>
                  <a:lnTo>
                    <a:pt x="111" y="52"/>
                  </a:lnTo>
                  <a:lnTo>
                    <a:pt x="111" y="58"/>
                  </a:lnTo>
                  <a:lnTo>
                    <a:pt x="119" y="64"/>
                  </a:lnTo>
                  <a:lnTo>
                    <a:pt x="128" y="72"/>
                  </a:lnTo>
                  <a:lnTo>
                    <a:pt x="136" y="79"/>
                  </a:lnTo>
                  <a:lnTo>
                    <a:pt x="130" y="89"/>
                  </a:lnTo>
                  <a:lnTo>
                    <a:pt x="136" y="93"/>
                  </a:lnTo>
                  <a:lnTo>
                    <a:pt x="136" y="95"/>
                  </a:lnTo>
                  <a:lnTo>
                    <a:pt x="136" y="99"/>
                  </a:lnTo>
                  <a:lnTo>
                    <a:pt x="133" y="101"/>
                  </a:lnTo>
                  <a:lnTo>
                    <a:pt x="130" y="105"/>
                  </a:lnTo>
                  <a:lnTo>
                    <a:pt x="125" y="110"/>
                  </a:lnTo>
                  <a:lnTo>
                    <a:pt x="113" y="114"/>
                  </a:lnTo>
                  <a:lnTo>
                    <a:pt x="102" y="118"/>
                  </a:lnTo>
                  <a:lnTo>
                    <a:pt x="93" y="122"/>
                  </a:lnTo>
                  <a:lnTo>
                    <a:pt x="85" y="126"/>
                  </a:lnTo>
                  <a:lnTo>
                    <a:pt x="74" y="132"/>
                  </a:lnTo>
                  <a:lnTo>
                    <a:pt x="65" y="139"/>
                  </a:lnTo>
                  <a:lnTo>
                    <a:pt x="59" y="143"/>
                  </a:lnTo>
                  <a:lnTo>
                    <a:pt x="57" y="143"/>
                  </a:lnTo>
                  <a:lnTo>
                    <a:pt x="54" y="143"/>
                  </a:lnTo>
                  <a:lnTo>
                    <a:pt x="48" y="141"/>
                  </a:lnTo>
                  <a:lnTo>
                    <a:pt x="45" y="139"/>
                  </a:lnTo>
                  <a:lnTo>
                    <a:pt x="42" y="136"/>
                  </a:lnTo>
                  <a:lnTo>
                    <a:pt x="40" y="136"/>
                  </a:lnTo>
                  <a:lnTo>
                    <a:pt x="34" y="136"/>
                  </a:lnTo>
                  <a:lnTo>
                    <a:pt x="28" y="136"/>
                  </a:lnTo>
                  <a:lnTo>
                    <a:pt x="25" y="136"/>
                  </a:lnTo>
                  <a:lnTo>
                    <a:pt x="23" y="139"/>
                  </a:lnTo>
                  <a:lnTo>
                    <a:pt x="23" y="141"/>
                  </a:lnTo>
                  <a:lnTo>
                    <a:pt x="23" y="143"/>
                  </a:lnTo>
                  <a:lnTo>
                    <a:pt x="28" y="143"/>
                  </a:lnTo>
                  <a:lnTo>
                    <a:pt x="34" y="145"/>
                  </a:lnTo>
                  <a:lnTo>
                    <a:pt x="34" y="147"/>
                  </a:lnTo>
                  <a:lnTo>
                    <a:pt x="28" y="149"/>
                  </a:lnTo>
                  <a:lnTo>
                    <a:pt x="20" y="155"/>
                  </a:lnTo>
                  <a:lnTo>
                    <a:pt x="11" y="159"/>
                  </a:lnTo>
                  <a:lnTo>
                    <a:pt x="5" y="163"/>
                  </a:lnTo>
                  <a:lnTo>
                    <a:pt x="0" y="167"/>
                  </a:lnTo>
                  <a:lnTo>
                    <a:pt x="0" y="169"/>
                  </a:lnTo>
                  <a:lnTo>
                    <a:pt x="0" y="172"/>
                  </a:lnTo>
                  <a:lnTo>
                    <a:pt x="3" y="172"/>
                  </a:lnTo>
                  <a:lnTo>
                    <a:pt x="5" y="169"/>
                  </a:lnTo>
                  <a:lnTo>
                    <a:pt x="8" y="167"/>
                  </a:lnTo>
                  <a:lnTo>
                    <a:pt x="14" y="165"/>
                  </a:lnTo>
                  <a:lnTo>
                    <a:pt x="20" y="163"/>
                  </a:lnTo>
                  <a:lnTo>
                    <a:pt x="23" y="163"/>
                  </a:lnTo>
                  <a:lnTo>
                    <a:pt x="17" y="167"/>
                  </a:lnTo>
                  <a:lnTo>
                    <a:pt x="11" y="172"/>
                  </a:lnTo>
                  <a:lnTo>
                    <a:pt x="8" y="174"/>
                  </a:lnTo>
                  <a:lnTo>
                    <a:pt x="8" y="176"/>
                  </a:lnTo>
                  <a:lnTo>
                    <a:pt x="8" y="178"/>
                  </a:lnTo>
                  <a:lnTo>
                    <a:pt x="11" y="180"/>
                  </a:lnTo>
                  <a:lnTo>
                    <a:pt x="17" y="182"/>
                  </a:lnTo>
                  <a:lnTo>
                    <a:pt x="20" y="180"/>
                  </a:lnTo>
                  <a:lnTo>
                    <a:pt x="20" y="182"/>
                  </a:lnTo>
                  <a:lnTo>
                    <a:pt x="23" y="182"/>
                  </a:lnTo>
                  <a:lnTo>
                    <a:pt x="25" y="182"/>
                  </a:lnTo>
                  <a:lnTo>
                    <a:pt x="28" y="180"/>
                  </a:lnTo>
                  <a:lnTo>
                    <a:pt x="28" y="178"/>
                  </a:lnTo>
                  <a:lnTo>
                    <a:pt x="34" y="176"/>
                  </a:lnTo>
                  <a:lnTo>
                    <a:pt x="37" y="174"/>
                  </a:lnTo>
                  <a:lnTo>
                    <a:pt x="34" y="176"/>
                  </a:lnTo>
                  <a:lnTo>
                    <a:pt x="34" y="178"/>
                  </a:lnTo>
                  <a:lnTo>
                    <a:pt x="34" y="182"/>
                  </a:lnTo>
                  <a:lnTo>
                    <a:pt x="34" y="184"/>
                  </a:lnTo>
                  <a:lnTo>
                    <a:pt x="31" y="184"/>
                  </a:lnTo>
                  <a:lnTo>
                    <a:pt x="34" y="186"/>
                  </a:lnTo>
                  <a:lnTo>
                    <a:pt x="37" y="186"/>
                  </a:lnTo>
                  <a:lnTo>
                    <a:pt x="37" y="184"/>
                  </a:lnTo>
                  <a:lnTo>
                    <a:pt x="42" y="178"/>
                  </a:lnTo>
                  <a:lnTo>
                    <a:pt x="48" y="176"/>
                  </a:lnTo>
                  <a:lnTo>
                    <a:pt x="57" y="172"/>
                  </a:lnTo>
                  <a:lnTo>
                    <a:pt x="59" y="169"/>
                  </a:lnTo>
                  <a:lnTo>
                    <a:pt x="62" y="167"/>
                  </a:lnTo>
                  <a:lnTo>
                    <a:pt x="65" y="165"/>
                  </a:lnTo>
                  <a:lnTo>
                    <a:pt x="68" y="163"/>
                  </a:lnTo>
                  <a:lnTo>
                    <a:pt x="71" y="159"/>
                  </a:lnTo>
                  <a:lnTo>
                    <a:pt x="74" y="157"/>
                  </a:lnTo>
                  <a:lnTo>
                    <a:pt x="82" y="153"/>
                  </a:lnTo>
                  <a:lnTo>
                    <a:pt x="91" y="151"/>
                  </a:lnTo>
                  <a:lnTo>
                    <a:pt x="102" y="149"/>
                  </a:lnTo>
                  <a:lnTo>
                    <a:pt x="116" y="145"/>
                  </a:lnTo>
                  <a:lnTo>
                    <a:pt x="136" y="139"/>
                  </a:lnTo>
                  <a:lnTo>
                    <a:pt x="153" y="130"/>
                  </a:lnTo>
                  <a:lnTo>
                    <a:pt x="162" y="122"/>
                  </a:lnTo>
                  <a:lnTo>
                    <a:pt x="167" y="118"/>
                  </a:lnTo>
                  <a:lnTo>
                    <a:pt x="173" y="110"/>
                  </a:lnTo>
                  <a:lnTo>
                    <a:pt x="176" y="101"/>
                  </a:lnTo>
                  <a:lnTo>
                    <a:pt x="176" y="95"/>
                  </a:lnTo>
                  <a:close/>
                </a:path>
              </a:pathLst>
            </a:custGeom>
            <a:solidFill>
              <a:srgbClr val="0C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87" name="Freeform 60"/>
            <p:cNvSpPr>
              <a:spLocks/>
            </p:cNvSpPr>
            <p:nvPr/>
          </p:nvSpPr>
          <p:spPr bwMode="auto">
            <a:xfrm>
              <a:off x="1008" y="3072"/>
              <a:ext cx="417" cy="409"/>
            </a:xfrm>
            <a:custGeom>
              <a:avLst/>
              <a:gdLst>
                <a:gd name="T0" fmla="*/ 366 w 417"/>
                <a:gd name="T1" fmla="*/ 309 h 409"/>
                <a:gd name="T2" fmla="*/ 371 w 417"/>
                <a:gd name="T3" fmla="*/ 316 h 409"/>
                <a:gd name="T4" fmla="*/ 388 w 417"/>
                <a:gd name="T5" fmla="*/ 318 h 409"/>
                <a:gd name="T6" fmla="*/ 417 w 417"/>
                <a:gd name="T7" fmla="*/ 376 h 409"/>
                <a:gd name="T8" fmla="*/ 391 w 417"/>
                <a:gd name="T9" fmla="*/ 400 h 409"/>
                <a:gd name="T10" fmla="*/ 377 w 417"/>
                <a:gd name="T11" fmla="*/ 384 h 409"/>
                <a:gd name="T12" fmla="*/ 357 w 417"/>
                <a:gd name="T13" fmla="*/ 365 h 409"/>
                <a:gd name="T14" fmla="*/ 346 w 417"/>
                <a:gd name="T15" fmla="*/ 347 h 409"/>
                <a:gd name="T16" fmla="*/ 337 w 417"/>
                <a:gd name="T17" fmla="*/ 349 h 409"/>
                <a:gd name="T18" fmla="*/ 326 w 417"/>
                <a:gd name="T19" fmla="*/ 349 h 409"/>
                <a:gd name="T20" fmla="*/ 292 w 417"/>
                <a:gd name="T21" fmla="*/ 340 h 409"/>
                <a:gd name="T22" fmla="*/ 258 w 417"/>
                <a:gd name="T23" fmla="*/ 330 h 409"/>
                <a:gd name="T24" fmla="*/ 227 w 417"/>
                <a:gd name="T25" fmla="*/ 312 h 409"/>
                <a:gd name="T26" fmla="*/ 201 w 417"/>
                <a:gd name="T27" fmla="*/ 285 h 409"/>
                <a:gd name="T28" fmla="*/ 184 w 417"/>
                <a:gd name="T29" fmla="*/ 274 h 409"/>
                <a:gd name="T30" fmla="*/ 144 w 417"/>
                <a:gd name="T31" fmla="*/ 303 h 409"/>
                <a:gd name="T32" fmla="*/ 136 w 417"/>
                <a:gd name="T33" fmla="*/ 336 h 409"/>
                <a:gd name="T34" fmla="*/ 124 w 417"/>
                <a:gd name="T35" fmla="*/ 367 h 409"/>
                <a:gd name="T36" fmla="*/ 116 w 417"/>
                <a:gd name="T37" fmla="*/ 367 h 409"/>
                <a:gd name="T38" fmla="*/ 119 w 417"/>
                <a:gd name="T39" fmla="*/ 400 h 409"/>
                <a:gd name="T40" fmla="*/ 93 w 417"/>
                <a:gd name="T41" fmla="*/ 404 h 409"/>
                <a:gd name="T42" fmla="*/ 34 w 417"/>
                <a:gd name="T43" fmla="*/ 390 h 409"/>
                <a:gd name="T44" fmla="*/ 0 w 417"/>
                <a:gd name="T45" fmla="*/ 382 h 409"/>
                <a:gd name="T46" fmla="*/ 19 w 417"/>
                <a:gd name="T47" fmla="*/ 363 h 409"/>
                <a:gd name="T48" fmla="*/ 56 w 417"/>
                <a:gd name="T49" fmla="*/ 361 h 409"/>
                <a:gd name="T50" fmla="*/ 59 w 417"/>
                <a:gd name="T51" fmla="*/ 357 h 409"/>
                <a:gd name="T52" fmla="*/ 68 w 417"/>
                <a:gd name="T53" fmla="*/ 283 h 409"/>
                <a:gd name="T54" fmla="*/ 99 w 417"/>
                <a:gd name="T55" fmla="*/ 252 h 409"/>
                <a:gd name="T56" fmla="*/ 130 w 417"/>
                <a:gd name="T57" fmla="*/ 237 h 409"/>
                <a:gd name="T58" fmla="*/ 133 w 417"/>
                <a:gd name="T59" fmla="*/ 223 h 409"/>
                <a:gd name="T60" fmla="*/ 99 w 417"/>
                <a:gd name="T61" fmla="*/ 179 h 409"/>
                <a:gd name="T62" fmla="*/ 96 w 417"/>
                <a:gd name="T63" fmla="*/ 132 h 409"/>
                <a:gd name="T64" fmla="*/ 59 w 417"/>
                <a:gd name="T65" fmla="*/ 107 h 409"/>
                <a:gd name="T66" fmla="*/ 31 w 417"/>
                <a:gd name="T67" fmla="*/ 101 h 409"/>
                <a:gd name="T68" fmla="*/ 25 w 417"/>
                <a:gd name="T69" fmla="*/ 84 h 409"/>
                <a:gd name="T70" fmla="*/ 17 w 417"/>
                <a:gd name="T71" fmla="*/ 76 h 409"/>
                <a:gd name="T72" fmla="*/ 19 w 417"/>
                <a:gd name="T73" fmla="*/ 68 h 409"/>
                <a:gd name="T74" fmla="*/ 28 w 417"/>
                <a:gd name="T75" fmla="*/ 62 h 409"/>
                <a:gd name="T76" fmla="*/ 22 w 417"/>
                <a:gd name="T77" fmla="*/ 45 h 409"/>
                <a:gd name="T78" fmla="*/ 25 w 417"/>
                <a:gd name="T79" fmla="*/ 16 h 409"/>
                <a:gd name="T80" fmla="*/ 39 w 417"/>
                <a:gd name="T81" fmla="*/ 6 h 409"/>
                <a:gd name="T82" fmla="*/ 42 w 417"/>
                <a:gd name="T83" fmla="*/ 16 h 409"/>
                <a:gd name="T84" fmla="*/ 73 w 417"/>
                <a:gd name="T85" fmla="*/ 0 h 409"/>
                <a:gd name="T86" fmla="*/ 90 w 417"/>
                <a:gd name="T87" fmla="*/ 8 h 409"/>
                <a:gd name="T88" fmla="*/ 96 w 417"/>
                <a:gd name="T89" fmla="*/ 10 h 409"/>
                <a:gd name="T90" fmla="*/ 153 w 417"/>
                <a:gd name="T91" fmla="*/ 35 h 409"/>
                <a:gd name="T92" fmla="*/ 141 w 417"/>
                <a:gd name="T93" fmla="*/ 35 h 409"/>
                <a:gd name="T94" fmla="*/ 150 w 417"/>
                <a:gd name="T95" fmla="*/ 41 h 409"/>
                <a:gd name="T96" fmla="*/ 153 w 417"/>
                <a:gd name="T97" fmla="*/ 62 h 409"/>
                <a:gd name="T98" fmla="*/ 139 w 417"/>
                <a:gd name="T99" fmla="*/ 64 h 409"/>
                <a:gd name="T100" fmla="*/ 144 w 417"/>
                <a:gd name="T101" fmla="*/ 78 h 409"/>
                <a:gd name="T102" fmla="*/ 122 w 417"/>
                <a:gd name="T103" fmla="*/ 91 h 409"/>
                <a:gd name="T104" fmla="*/ 127 w 417"/>
                <a:gd name="T105" fmla="*/ 95 h 409"/>
                <a:gd name="T106" fmla="*/ 139 w 417"/>
                <a:gd name="T107" fmla="*/ 107 h 409"/>
                <a:gd name="T108" fmla="*/ 170 w 417"/>
                <a:gd name="T109" fmla="*/ 120 h 409"/>
                <a:gd name="T110" fmla="*/ 218 w 417"/>
                <a:gd name="T111" fmla="*/ 165 h 409"/>
                <a:gd name="T112" fmla="*/ 232 w 417"/>
                <a:gd name="T113" fmla="*/ 208 h 409"/>
                <a:gd name="T114" fmla="*/ 241 w 417"/>
                <a:gd name="T115" fmla="*/ 206 h 409"/>
                <a:gd name="T116" fmla="*/ 246 w 417"/>
                <a:gd name="T117" fmla="*/ 231 h 409"/>
                <a:gd name="T118" fmla="*/ 272 w 417"/>
                <a:gd name="T119" fmla="*/ 260 h 409"/>
                <a:gd name="T120" fmla="*/ 309 w 417"/>
                <a:gd name="T121" fmla="*/ 297 h 409"/>
                <a:gd name="T122" fmla="*/ 366 w 417"/>
                <a:gd name="T123" fmla="*/ 303 h 40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417"/>
                <a:gd name="T187" fmla="*/ 0 h 409"/>
                <a:gd name="T188" fmla="*/ 417 w 417"/>
                <a:gd name="T189" fmla="*/ 409 h 409"/>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417" h="409">
                  <a:moveTo>
                    <a:pt x="366" y="303"/>
                  </a:moveTo>
                  <a:lnTo>
                    <a:pt x="366" y="307"/>
                  </a:lnTo>
                  <a:lnTo>
                    <a:pt x="366" y="309"/>
                  </a:lnTo>
                  <a:lnTo>
                    <a:pt x="366" y="314"/>
                  </a:lnTo>
                  <a:lnTo>
                    <a:pt x="366" y="318"/>
                  </a:lnTo>
                  <a:lnTo>
                    <a:pt x="371" y="316"/>
                  </a:lnTo>
                  <a:lnTo>
                    <a:pt x="377" y="316"/>
                  </a:lnTo>
                  <a:lnTo>
                    <a:pt x="383" y="318"/>
                  </a:lnTo>
                  <a:lnTo>
                    <a:pt x="388" y="318"/>
                  </a:lnTo>
                  <a:lnTo>
                    <a:pt x="397" y="330"/>
                  </a:lnTo>
                  <a:lnTo>
                    <a:pt x="411" y="351"/>
                  </a:lnTo>
                  <a:lnTo>
                    <a:pt x="417" y="376"/>
                  </a:lnTo>
                  <a:lnTo>
                    <a:pt x="408" y="402"/>
                  </a:lnTo>
                  <a:lnTo>
                    <a:pt x="397" y="402"/>
                  </a:lnTo>
                  <a:lnTo>
                    <a:pt x="391" y="400"/>
                  </a:lnTo>
                  <a:lnTo>
                    <a:pt x="386" y="396"/>
                  </a:lnTo>
                  <a:lnTo>
                    <a:pt x="383" y="392"/>
                  </a:lnTo>
                  <a:lnTo>
                    <a:pt x="377" y="384"/>
                  </a:lnTo>
                  <a:lnTo>
                    <a:pt x="371" y="376"/>
                  </a:lnTo>
                  <a:lnTo>
                    <a:pt x="363" y="369"/>
                  </a:lnTo>
                  <a:lnTo>
                    <a:pt x="357" y="365"/>
                  </a:lnTo>
                  <a:lnTo>
                    <a:pt x="354" y="361"/>
                  </a:lnTo>
                  <a:lnTo>
                    <a:pt x="349" y="353"/>
                  </a:lnTo>
                  <a:lnTo>
                    <a:pt x="346" y="347"/>
                  </a:lnTo>
                  <a:lnTo>
                    <a:pt x="346" y="345"/>
                  </a:lnTo>
                  <a:lnTo>
                    <a:pt x="340" y="347"/>
                  </a:lnTo>
                  <a:lnTo>
                    <a:pt x="337" y="349"/>
                  </a:lnTo>
                  <a:lnTo>
                    <a:pt x="334" y="351"/>
                  </a:lnTo>
                  <a:lnTo>
                    <a:pt x="326" y="349"/>
                  </a:lnTo>
                  <a:lnTo>
                    <a:pt x="317" y="347"/>
                  </a:lnTo>
                  <a:lnTo>
                    <a:pt x="306" y="345"/>
                  </a:lnTo>
                  <a:lnTo>
                    <a:pt x="292" y="340"/>
                  </a:lnTo>
                  <a:lnTo>
                    <a:pt x="278" y="338"/>
                  </a:lnTo>
                  <a:lnTo>
                    <a:pt x="266" y="334"/>
                  </a:lnTo>
                  <a:lnTo>
                    <a:pt x="258" y="330"/>
                  </a:lnTo>
                  <a:lnTo>
                    <a:pt x="249" y="328"/>
                  </a:lnTo>
                  <a:lnTo>
                    <a:pt x="241" y="320"/>
                  </a:lnTo>
                  <a:lnTo>
                    <a:pt x="227" y="312"/>
                  </a:lnTo>
                  <a:lnTo>
                    <a:pt x="215" y="301"/>
                  </a:lnTo>
                  <a:lnTo>
                    <a:pt x="207" y="293"/>
                  </a:lnTo>
                  <a:lnTo>
                    <a:pt x="201" y="285"/>
                  </a:lnTo>
                  <a:lnTo>
                    <a:pt x="195" y="279"/>
                  </a:lnTo>
                  <a:lnTo>
                    <a:pt x="187" y="276"/>
                  </a:lnTo>
                  <a:lnTo>
                    <a:pt x="184" y="274"/>
                  </a:lnTo>
                  <a:lnTo>
                    <a:pt x="175" y="283"/>
                  </a:lnTo>
                  <a:lnTo>
                    <a:pt x="161" y="293"/>
                  </a:lnTo>
                  <a:lnTo>
                    <a:pt x="144" y="303"/>
                  </a:lnTo>
                  <a:lnTo>
                    <a:pt x="124" y="307"/>
                  </a:lnTo>
                  <a:lnTo>
                    <a:pt x="133" y="320"/>
                  </a:lnTo>
                  <a:lnTo>
                    <a:pt x="136" y="336"/>
                  </a:lnTo>
                  <a:lnTo>
                    <a:pt x="136" y="355"/>
                  </a:lnTo>
                  <a:lnTo>
                    <a:pt x="133" y="367"/>
                  </a:lnTo>
                  <a:lnTo>
                    <a:pt x="124" y="367"/>
                  </a:lnTo>
                  <a:lnTo>
                    <a:pt x="119" y="367"/>
                  </a:lnTo>
                  <a:lnTo>
                    <a:pt x="116" y="367"/>
                  </a:lnTo>
                  <a:lnTo>
                    <a:pt x="119" y="378"/>
                  </a:lnTo>
                  <a:lnTo>
                    <a:pt x="119" y="390"/>
                  </a:lnTo>
                  <a:lnTo>
                    <a:pt x="119" y="400"/>
                  </a:lnTo>
                  <a:lnTo>
                    <a:pt x="116" y="409"/>
                  </a:lnTo>
                  <a:lnTo>
                    <a:pt x="107" y="407"/>
                  </a:lnTo>
                  <a:lnTo>
                    <a:pt x="93" y="404"/>
                  </a:lnTo>
                  <a:lnTo>
                    <a:pt x="76" y="400"/>
                  </a:lnTo>
                  <a:lnTo>
                    <a:pt x="53" y="394"/>
                  </a:lnTo>
                  <a:lnTo>
                    <a:pt x="34" y="390"/>
                  </a:lnTo>
                  <a:lnTo>
                    <a:pt x="17" y="386"/>
                  </a:lnTo>
                  <a:lnTo>
                    <a:pt x="5" y="384"/>
                  </a:lnTo>
                  <a:lnTo>
                    <a:pt x="0" y="382"/>
                  </a:lnTo>
                  <a:lnTo>
                    <a:pt x="2" y="376"/>
                  </a:lnTo>
                  <a:lnTo>
                    <a:pt x="8" y="369"/>
                  </a:lnTo>
                  <a:lnTo>
                    <a:pt x="19" y="363"/>
                  </a:lnTo>
                  <a:lnTo>
                    <a:pt x="31" y="361"/>
                  </a:lnTo>
                  <a:lnTo>
                    <a:pt x="45" y="363"/>
                  </a:lnTo>
                  <a:lnTo>
                    <a:pt x="56" y="361"/>
                  </a:lnTo>
                  <a:lnTo>
                    <a:pt x="68" y="359"/>
                  </a:lnTo>
                  <a:lnTo>
                    <a:pt x="73" y="357"/>
                  </a:lnTo>
                  <a:lnTo>
                    <a:pt x="59" y="357"/>
                  </a:lnTo>
                  <a:lnTo>
                    <a:pt x="59" y="334"/>
                  </a:lnTo>
                  <a:lnTo>
                    <a:pt x="62" y="307"/>
                  </a:lnTo>
                  <a:lnTo>
                    <a:pt x="68" y="283"/>
                  </a:lnTo>
                  <a:lnTo>
                    <a:pt x="73" y="270"/>
                  </a:lnTo>
                  <a:lnTo>
                    <a:pt x="82" y="262"/>
                  </a:lnTo>
                  <a:lnTo>
                    <a:pt x="99" y="252"/>
                  </a:lnTo>
                  <a:lnTo>
                    <a:pt x="119" y="243"/>
                  </a:lnTo>
                  <a:lnTo>
                    <a:pt x="133" y="239"/>
                  </a:lnTo>
                  <a:lnTo>
                    <a:pt x="130" y="237"/>
                  </a:lnTo>
                  <a:lnTo>
                    <a:pt x="130" y="231"/>
                  </a:lnTo>
                  <a:lnTo>
                    <a:pt x="130" y="227"/>
                  </a:lnTo>
                  <a:lnTo>
                    <a:pt x="133" y="223"/>
                  </a:lnTo>
                  <a:lnTo>
                    <a:pt x="122" y="212"/>
                  </a:lnTo>
                  <a:lnTo>
                    <a:pt x="110" y="196"/>
                  </a:lnTo>
                  <a:lnTo>
                    <a:pt x="99" y="179"/>
                  </a:lnTo>
                  <a:lnTo>
                    <a:pt x="96" y="165"/>
                  </a:lnTo>
                  <a:lnTo>
                    <a:pt x="99" y="151"/>
                  </a:lnTo>
                  <a:lnTo>
                    <a:pt x="96" y="132"/>
                  </a:lnTo>
                  <a:lnTo>
                    <a:pt x="88" y="115"/>
                  </a:lnTo>
                  <a:lnTo>
                    <a:pt x="68" y="107"/>
                  </a:lnTo>
                  <a:lnTo>
                    <a:pt x="59" y="107"/>
                  </a:lnTo>
                  <a:lnTo>
                    <a:pt x="48" y="107"/>
                  </a:lnTo>
                  <a:lnTo>
                    <a:pt x="36" y="107"/>
                  </a:lnTo>
                  <a:lnTo>
                    <a:pt x="31" y="101"/>
                  </a:lnTo>
                  <a:lnTo>
                    <a:pt x="28" y="95"/>
                  </a:lnTo>
                  <a:lnTo>
                    <a:pt x="28" y="91"/>
                  </a:lnTo>
                  <a:lnTo>
                    <a:pt x="25" y="84"/>
                  </a:lnTo>
                  <a:lnTo>
                    <a:pt x="22" y="80"/>
                  </a:lnTo>
                  <a:lnTo>
                    <a:pt x="19" y="78"/>
                  </a:lnTo>
                  <a:lnTo>
                    <a:pt x="17" y="76"/>
                  </a:lnTo>
                  <a:lnTo>
                    <a:pt x="17" y="74"/>
                  </a:lnTo>
                  <a:lnTo>
                    <a:pt x="17" y="72"/>
                  </a:lnTo>
                  <a:lnTo>
                    <a:pt x="19" y="68"/>
                  </a:lnTo>
                  <a:lnTo>
                    <a:pt x="22" y="66"/>
                  </a:lnTo>
                  <a:lnTo>
                    <a:pt x="28" y="64"/>
                  </a:lnTo>
                  <a:lnTo>
                    <a:pt x="28" y="62"/>
                  </a:lnTo>
                  <a:lnTo>
                    <a:pt x="25" y="56"/>
                  </a:lnTo>
                  <a:lnTo>
                    <a:pt x="25" y="51"/>
                  </a:lnTo>
                  <a:lnTo>
                    <a:pt x="22" y="45"/>
                  </a:lnTo>
                  <a:lnTo>
                    <a:pt x="28" y="35"/>
                  </a:lnTo>
                  <a:lnTo>
                    <a:pt x="25" y="27"/>
                  </a:lnTo>
                  <a:lnTo>
                    <a:pt x="25" y="16"/>
                  </a:lnTo>
                  <a:lnTo>
                    <a:pt x="31" y="8"/>
                  </a:lnTo>
                  <a:lnTo>
                    <a:pt x="42" y="4"/>
                  </a:lnTo>
                  <a:lnTo>
                    <a:pt x="39" y="6"/>
                  </a:lnTo>
                  <a:lnTo>
                    <a:pt x="39" y="10"/>
                  </a:lnTo>
                  <a:lnTo>
                    <a:pt x="39" y="14"/>
                  </a:lnTo>
                  <a:lnTo>
                    <a:pt x="42" y="16"/>
                  </a:lnTo>
                  <a:lnTo>
                    <a:pt x="45" y="10"/>
                  </a:lnTo>
                  <a:lnTo>
                    <a:pt x="56" y="2"/>
                  </a:lnTo>
                  <a:lnTo>
                    <a:pt x="73" y="0"/>
                  </a:lnTo>
                  <a:lnTo>
                    <a:pt x="96" y="4"/>
                  </a:lnTo>
                  <a:lnTo>
                    <a:pt x="93" y="4"/>
                  </a:lnTo>
                  <a:lnTo>
                    <a:pt x="90" y="8"/>
                  </a:lnTo>
                  <a:lnTo>
                    <a:pt x="88" y="10"/>
                  </a:lnTo>
                  <a:lnTo>
                    <a:pt x="88" y="14"/>
                  </a:lnTo>
                  <a:lnTo>
                    <a:pt x="96" y="10"/>
                  </a:lnTo>
                  <a:lnTo>
                    <a:pt x="113" y="8"/>
                  </a:lnTo>
                  <a:lnTo>
                    <a:pt x="130" y="16"/>
                  </a:lnTo>
                  <a:lnTo>
                    <a:pt x="153" y="35"/>
                  </a:lnTo>
                  <a:lnTo>
                    <a:pt x="147" y="35"/>
                  </a:lnTo>
                  <a:lnTo>
                    <a:pt x="144" y="35"/>
                  </a:lnTo>
                  <a:lnTo>
                    <a:pt x="141" y="35"/>
                  </a:lnTo>
                  <a:lnTo>
                    <a:pt x="139" y="37"/>
                  </a:lnTo>
                  <a:lnTo>
                    <a:pt x="144" y="37"/>
                  </a:lnTo>
                  <a:lnTo>
                    <a:pt x="150" y="41"/>
                  </a:lnTo>
                  <a:lnTo>
                    <a:pt x="153" y="49"/>
                  </a:lnTo>
                  <a:lnTo>
                    <a:pt x="153" y="64"/>
                  </a:lnTo>
                  <a:lnTo>
                    <a:pt x="153" y="62"/>
                  </a:lnTo>
                  <a:lnTo>
                    <a:pt x="147" y="62"/>
                  </a:lnTo>
                  <a:lnTo>
                    <a:pt x="144" y="62"/>
                  </a:lnTo>
                  <a:lnTo>
                    <a:pt x="139" y="64"/>
                  </a:lnTo>
                  <a:lnTo>
                    <a:pt x="144" y="66"/>
                  </a:lnTo>
                  <a:lnTo>
                    <a:pt x="147" y="72"/>
                  </a:lnTo>
                  <a:lnTo>
                    <a:pt x="144" y="78"/>
                  </a:lnTo>
                  <a:lnTo>
                    <a:pt x="133" y="84"/>
                  </a:lnTo>
                  <a:lnTo>
                    <a:pt x="124" y="89"/>
                  </a:lnTo>
                  <a:lnTo>
                    <a:pt x="122" y="91"/>
                  </a:lnTo>
                  <a:lnTo>
                    <a:pt x="124" y="91"/>
                  </a:lnTo>
                  <a:lnTo>
                    <a:pt x="127" y="95"/>
                  </a:lnTo>
                  <a:lnTo>
                    <a:pt x="133" y="99"/>
                  </a:lnTo>
                  <a:lnTo>
                    <a:pt x="136" y="105"/>
                  </a:lnTo>
                  <a:lnTo>
                    <a:pt x="139" y="107"/>
                  </a:lnTo>
                  <a:lnTo>
                    <a:pt x="144" y="109"/>
                  </a:lnTo>
                  <a:lnTo>
                    <a:pt x="156" y="113"/>
                  </a:lnTo>
                  <a:lnTo>
                    <a:pt x="170" y="120"/>
                  </a:lnTo>
                  <a:lnTo>
                    <a:pt x="181" y="128"/>
                  </a:lnTo>
                  <a:lnTo>
                    <a:pt x="198" y="144"/>
                  </a:lnTo>
                  <a:lnTo>
                    <a:pt x="218" y="165"/>
                  </a:lnTo>
                  <a:lnTo>
                    <a:pt x="229" y="190"/>
                  </a:lnTo>
                  <a:lnTo>
                    <a:pt x="227" y="210"/>
                  </a:lnTo>
                  <a:lnTo>
                    <a:pt x="232" y="208"/>
                  </a:lnTo>
                  <a:lnTo>
                    <a:pt x="235" y="206"/>
                  </a:lnTo>
                  <a:lnTo>
                    <a:pt x="241" y="206"/>
                  </a:lnTo>
                  <a:lnTo>
                    <a:pt x="244" y="212"/>
                  </a:lnTo>
                  <a:lnTo>
                    <a:pt x="246" y="221"/>
                  </a:lnTo>
                  <a:lnTo>
                    <a:pt x="246" y="231"/>
                  </a:lnTo>
                  <a:lnTo>
                    <a:pt x="244" y="239"/>
                  </a:lnTo>
                  <a:lnTo>
                    <a:pt x="255" y="246"/>
                  </a:lnTo>
                  <a:lnTo>
                    <a:pt x="272" y="260"/>
                  </a:lnTo>
                  <a:lnTo>
                    <a:pt x="283" y="276"/>
                  </a:lnTo>
                  <a:lnTo>
                    <a:pt x="292" y="293"/>
                  </a:lnTo>
                  <a:lnTo>
                    <a:pt x="309" y="297"/>
                  </a:lnTo>
                  <a:lnTo>
                    <a:pt x="334" y="299"/>
                  </a:lnTo>
                  <a:lnTo>
                    <a:pt x="354" y="301"/>
                  </a:lnTo>
                  <a:lnTo>
                    <a:pt x="366" y="303"/>
                  </a:lnTo>
                  <a:close/>
                </a:path>
              </a:pathLst>
            </a:custGeom>
            <a:solidFill>
              <a:srgbClr val="0C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88" name="Freeform 61"/>
            <p:cNvSpPr>
              <a:spLocks/>
            </p:cNvSpPr>
            <p:nvPr/>
          </p:nvSpPr>
          <p:spPr bwMode="auto">
            <a:xfrm>
              <a:off x="912" y="3216"/>
              <a:ext cx="224" cy="101"/>
            </a:xfrm>
            <a:custGeom>
              <a:avLst/>
              <a:gdLst>
                <a:gd name="T0" fmla="*/ 141 w 224"/>
                <a:gd name="T1" fmla="*/ 41 h 101"/>
                <a:gd name="T2" fmla="*/ 167 w 224"/>
                <a:gd name="T3" fmla="*/ 16 h 101"/>
                <a:gd name="T4" fmla="*/ 178 w 224"/>
                <a:gd name="T5" fmla="*/ 4 h 101"/>
                <a:gd name="T6" fmla="*/ 198 w 224"/>
                <a:gd name="T7" fmla="*/ 0 h 101"/>
                <a:gd name="T8" fmla="*/ 221 w 224"/>
                <a:gd name="T9" fmla="*/ 14 h 101"/>
                <a:gd name="T10" fmla="*/ 221 w 224"/>
                <a:gd name="T11" fmla="*/ 35 h 101"/>
                <a:gd name="T12" fmla="*/ 210 w 224"/>
                <a:gd name="T13" fmla="*/ 51 h 101"/>
                <a:gd name="T14" fmla="*/ 190 w 224"/>
                <a:gd name="T15" fmla="*/ 78 h 101"/>
                <a:gd name="T16" fmla="*/ 181 w 224"/>
                <a:gd name="T17" fmla="*/ 86 h 101"/>
                <a:gd name="T18" fmla="*/ 173 w 224"/>
                <a:gd name="T19" fmla="*/ 80 h 101"/>
                <a:gd name="T20" fmla="*/ 167 w 224"/>
                <a:gd name="T21" fmla="*/ 86 h 101"/>
                <a:gd name="T22" fmla="*/ 156 w 224"/>
                <a:gd name="T23" fmla="*/ 95 h 101"/>
                <a:gd name="T24" fmla="*/ 141 w 224"/>
                <a:gd name="T25" fmla="*/ 101 h 101"/>
                <a:gd name="T26" fmla="*/ 107 w 224"/>
                <a:gd name="T27" fmla="*/ 95 h 101"/>
                <a:gd name="T28" fmla="*/ 88 w 224"/>
                <a:gd name="T29" fmla="*/ 82 h 101"/>
                <a:gd name="T30" fmla="*/ 62 w 224"/>
                <a:gd name="T31" fmla="*/ 72 h 101"/>
                <a:gd name="T32" fmla="*/ 39 w 224"/>
                <a:gd name="T33" fmla="*/ 72 h 101"/>
                <a:gd name="T34" fmla="*/ 19 w 224"/>
                <a:gd name="T35" fmla="*/ 74 h 101"/>
                <a:gd name="T36" fmla="*/ 11 w 224"/>
                <a:gd name="T37" fmla="*/ 68 h 101"/>
                <a:gd name="T38" fmla="*/ 5 w 224"/>
                <a:gd name="T39" fmla="*/ 62 h 101"/>
                <a:gd name="T40" fmla="*/ 2 w 224"/>
                <a:gd name="T41" fmla="*/ 57 h 101"/>
                <a:gd name="T42" fmla="*/ 0 w 224"/>
                <a:gd name="T43" fmla="*/ 53 h 101"/>
                <a:gd name="T44" fmla="*/ 0 w 224"/>
                <a:gd name="T45" fmla="*/ 47 h 101"/>
                <a:gd name="T46" fmla="*/ 5 w 224"/>
                <a:gd name="T47" fmla="*/ 37 h 101"/>
                <a:gd name="T48" fmla="*/ 17 w 224"/>
                <a:gd name="T49" fmla="*/ 37 h 101"/>
                <a:gd name="T50" fmla="*/ 17 w 224"/>
                <a:gd name="T51" fmla="*/ 33 h 101"/>
                <a:gd name="T52" fmla="*/ 22 w 224"/>
                <a:gd name="T53" fmla="*/ 31 h 101"/>
                <a:gd name="T54" fmla="*/ 31 w 224"/>
                <a:gd name="T55" fmla="*/ 33 h 101"/>
                <a:gd name="T56" fmla="*/ 39 w 224"/>
                <a:gd name="T57" fmla="*/ 35 h 101"/>
                <a:gd name="T58" fmla="*/ 51 w 224"/>
                <a:gd name="T59" fmla="*/ 41 h 101"/>
                <a:gd name="T60" fmla="*/ 56 w 224"/>
                <a:gd name="T61" fmla="*/ 45 h 101"/>
                <a:gd name="T62" fmla="*/ 65 w 224"/>
                <a:gd name="T63" fmla="*/ 51 h 101"/>
                <a:gd name="T64" fmla="*/ 76 w 224"/>
                <a:gd name="T65" fmla="*/ 53 h 101"/>
                <a:gd name="T66" fmla="*/ 105 w 224"/>
                <a:gd name="T67" fmla="*/ 57 h 101"/>
                <a:gd name="T68" fmla="*/ 127 w 224"/>
                <a:gd name="T69" fmla="*/ 55 h 101"/>
                <a:gd name="T70" fmla="*/ 139 w 224"/>
                <a:gd name="T71" fmla="*/ 57 h 101"/>
                <a:gd name="T72" fmla="*/ 139 w 224"/>
                <a:gd name="T73" fmla="*/ 55 h 101"/>
                <a:gd name="T74" fmla="*/ 133 w 224"/>
                <a:gd name="T75" fmla="*/ 51 h 10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24"/>
                <a:gd name="T115" fmla="*/ 0 h 101"/>
                <a:gd name="T116" fmla="*/ 224 w 224"/>
                <a:gd name="T117" fmla="*/ 101 h 101"/>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24" h="101">
                  <a:moveTo>
                    <a:pt x="133" y="51"/>
                  </a:moveTo>
                  <a:lnTo>
                    <a:pt x="141" y="41"/>
                  </a:lnTo>
                  <a:lnTo>
                    <a:pt x="156" y="29"/>
                  </a:lnTo>
                  <a:lnTo>
                    <a:pt x="167" y="16"/>
                  </a:lnTo>
                  <a:lnTo>
                    <a:pt x="176" y="6"/>
                  </a:lnTo>
                  <a:lnTo>
                    <a:pt x="178" y="4"/>
                  </a:lnTo>
                  <a:lnTo>
                    <a:pt x="187" y="0"/>
                  </a:lnTo>
                  <a:lnTo>
                    <a:pt x="198" y="0"/>
                  </a:lnTo>
                  <a:lnTo>
                    <a:pt x="212" y="4"/>
                  </a:lnTo>
                  <a:lnTo>
                    <a:pt x="221" y="14"/>
                  </a:lnTo>
                  <a:lnTo>
                    <a:pt x="224" y="24"/>
                  </a:lnTo>
                  <a:lnTo>
                    <a:pt x="221" y="35"/>
                  </a:lnTo>
                  <a:lnTo>
                    <a:pt x="218" y="43"/>
                  </a:lnTo>
                  <a:lnTo>
                    <a:pt x="210" y="51"/>
                  </a:lnTo>
                  <a:lnTo>
                    <a:pt x="198" y="66"/>
                  </a:lnTo>
                  <a:lnTo>
                    <a:pt x="190" y="78"/>
                  </a:lnTo>
                  <a:lnTo>
                    <a:pt x="184" y="88"/>
                  </a:lnTo>
                  <a:lnTo>
                    <a:pt x="181" y="86"/>
                  </a:lnTo>
                  <a:lnTo>
                    <a:pt x="176" y="82"/>
                  </a:lnTo>
                  <a:lnTo>
                    <a:pt x="173" y="80"/>
                  </a:lnTo>
                  <a:lnTo>
                    <a:pt x="170" y="80"/>
                  </a:lnTo>
                  <a:lnTo>
                    <a:pt x="167" y="86"/>
                  </a:lnTo>
                  <a:lnTo>
                    <a:pt x="161" y="90"/>
                  </a:lnTo>
                  <a:lnTo>
                    <a:pt x="156" y="95"/>
                  </a:lnTo>
                  <a:lnTo>
                    <a:pt x="153" y="97"/>
                  </a:lnTo>
                  <a:lnTo>
                    <a:pt x="141" y="101"/>
                  </a:lnTo>
                  <a:lnTo>
                    <a:pt x="124" y="99"/>
                  </a:lnTo>
                  <a:lnTo>
                    <a:pt x="107" y="95"/>
                  </a:lnTo>
                  <a:lnTo>
                    <a:pt x="96" y="90"/>
                  </a:lnTo>
                  <a:lnTo>
                    <a:pt x="88" y="82"/>
                  </a:lnTo>
                  <a:lnTo>
                    <a:pt x="76" y="76"/>
                  </a:lnTo>
                  <a:lnTo>
                    <a:pt x="62" y="72"/>
                  </a:lnTo>
                  <a:lnTo>
                    <a:pt x="51" y="70"/>
                  </a:lnTo>
                  <a:lnTo>
                    <a:pt x="39" y="72"/>
                  </a:lnTo>
                  <a:lnTo>
                    <a:pt x="28" y="74"/>
                  </a:lnTo>
                  <a:lnTo>
                    <a:pt x="19" y="74"/>
                  </a:lnTo>
                  <a:lnTo>
                    <a:pt x="17" y="70"/>
                  </a:lnTo>
                  <a:lnTo>
                    <a:pt x="11" y="68"/>
                  </a:lnTo>
                  <a:lnTo>
                    <a:pt x="8" y="66"/>
                  </a:lnTo>
                  <a:lnTo>
                    <a:pt x="5" y="62"/>
                  </a:lnTo>
                  <a:lnTo>
                    <a:pt x="8" y="60"/>
                  </a:lnTo>
                  <a:lnTo>
                    <a:pt x="2" y="57"/>
                  </a:lnTo>
                  <a:lnTo>
                    <a:pt x="2" y="55"/>
                  </a:lnTo>
                  <a:lnTo>
                    <a:pt x="0" y="53"/>
                  </a:lnTo>
                  <a:lnTo>
                    <a:pt x="2" y="51"/>
                  </a:lnTo>
                  <a:lnTo>
                    <a:pt x="0" y="47"/>
                  </a:lnTo>
                  <a:lnTo>
                    <a:pt x="0" y="41"/>
                  </a:lnTo>
                  <a:lnTo>
                    <a:pt x="5" y="37"/>
                  </a:lnTo>
                  <a:lnTo>
                    <a:pt x="17" y="37"/>
                  </a:lnTo>
                  <a:lnTo>
                    <a:pt x="17" y="35"/>
                  </a:lnTo>
                  <a:lnTo>
                    <a:pt x="17" y="33"/>
                  </a:lnTo>
                  <a:lnTo>
                    <a:pt x="17" y="31"/>
                  </a:lnTo>
                  <a:lnTo>
                    <a:pt x="22" y="31"/>
                  </a:lnTo>
                  <a:lnTo>
                    <a:pt x="28" y="31"/>
                  </a:lnTo>
                  <a:lnTo>
                    <a:pt x="31" y="33"/>
                  </a:lnTo>
                  <a:lnTo>
                    <a:pt x="36" y="33"/>
                  </a:lnTo>
                  <a:lnTo>
                    <a:pt x="39" y="35"/>
                  </a:lnTo>
                  <a:lnTo>
                    <a:pt x="45" y="37"/>
                  </a:lnTo>
                  <a:lnTo>
                    <a:pt x="51" y="41"/>
                  </a:lnTo>
                  <a:lnTo>
                    <a:pt x="53" y="43"/>
                  </a:lnTo>
                  <a:lnTo>
                    <a:pt x="56" y="45"/>
                  </a:lnTo>
                  <a:lnTo>
                    <a:pt x="62" y="49"/>
                  </a:lnTo>
                  <a:lnTo>
                    <a:pt x="65" y="51"/>
                  </a:lnTo>
                  <a:lnTo>
                    <a:pt x="68" y="53"/>
                  </a:lnTo>
                  <a:lnTo>
                    <a:pt x="76" y="53"/>
                  </a:lnTo>
                  <a:lnTo>
                    <a:pt x="90" y="55"/>
                  </a:lnTo>
                  <a:lnTo>
                    <a:pt x="105" y="57"/>
                  </a:lnTo>
                  <a:lnTo>
                    <a:pt x="119" y="57"/>
                  </a:lnTo>
                  <a:lnTo>
                    <a:pt x="127" y="55"/>
                  </a:lnTo>
                  <a:lnTo>
                    <a:pt x="136" y="55"/>
                  </a:lnTo>
                  <a:lnTo>
                    <a:pt x="139" y="57"/>
                  </a:lnTo>
                  <a:lnTo>
                    <a:pt x="141" y="57"/>
                  </a:lnTo>
                  <a:lnTo>
                    <a:pt x="139" y="55"/>
                  </a:lnTo>
                  <a:lnTo>
                    <a:pt x="136" y="53"/>
                  </a:lnTo>
                  <a:lnTo>
                    <a:pt x="133" y="51"/>
                  </a:lnTo>
                  <a:close/>
                </a:path>
              </a:pathLst>
            </a:custGeom>
            <a:solidFill>
              <a:srgbClr val="0C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aphicFrame>
          <p:nvGraphicFramePr>
            <p:cNvPr id="1026" name="Object 2"/>
            <p:cNvGraphicFramePr>
              <a:graphicFrameLocks noChangeAspect="1"/>
            </p:cNvGraphicFramePr>
            <p:nvPr/>
          </p:nvGraphicFramePr>
          <p:xfrm>
            <a:off x="2928" y="2544"/>
            <a:ext cx="768" cy="870"/>
          </p:xfrm>
          <a:graphic>
            <a:graphicData uri="http://schemas.openxmlformats.org/presentationml/2006/ole">
              <mc:AlternateContent xmlns:mc="http://schemas.openxmlformats.org/markup-compatibility/2006">
                <mc:Choice xmlns:v="urn:schemas-microsoft-com:vml" Requires="v">
                  <p:oleObj spid="_x0000_s1034" name="Bitmap Image" r:id="rId4" imgW="1219370" imgH="1228571" progId="Paint.Picture">
                    <p:embed/>
                  </p:oleObj>
                </mc:Choice>
                <mc:Fallback>
                  <p:oleObj name="Bitmap Image" r:id="rId4" imgW="1219370" imgH="1228571" progId="Paint.Picture">
                    <p:embed/>
                    <p:pic>
                      <p:nvPicPr>
                        <p:cNvPr id="1026"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28" y="2544"/>
                          <a:ext cx="768" cy="8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1028" name="WordArt 63" descr="Paper bag"/>
          <p:cNvSpPr>
            <a:spLocks noChangeArrowheads="1" noChangeShapeType="1" noTextEdit="1"/>
          </p:cNvSpPr>
          <p:nvPr/>
        </p:nvSpPr>
        <p:spPr bwMode="auto">
          <a:xfrm>
            <a:off x="3454402" y="762001"/>
            <a:ext cx="5549900" cy="1047751"/>
          </a:xfrm>
          <a:prstGeom prst="rect">
            <a:avLst/>
          </a:prstGeom>
        </p:spPr>
        <p:txBody>
          <a:bodyPr wrap="none" lIns="121903" tIns="60952" rIns="121903" bIns="60952" numCol="1" fromWordArt="1">
            <a:prstTxWarp prst="textPlain">
              <a:avLst>
                <a:gd name="adj" fmla="val 50000"/>
              </a:avLst>
            </a:prstTxWarp>
          </a:bodyPr>
          <a:lstStyle/>
          <a:p>
            <a:pPr algn="ctr"/>
            <a:r>
              <a:rPr lang="en-GB" sz="4800" kern="10">
                <a:ln w="9525">
                  <a:solidFill>
                    <a:srgbClr val="008000"/>
                  </a:solidFill>
                  <a:round/>
                  <a:headEnd/>
                  <a:tailEnd/>
                </a:ln>
                <a:blipFill dpi="0" rotWithShape="0">
                  <a:blip r:embed="rId6"/>
                  <a:srcRect/>
                  <a:tile tx="0" ty="0" sx="100000" sy="100000" flip="none" algn="tl"/>
                </a:blipFill>
                <a:effectLst>
                  <a:outerShdw dist="563972" dir="14049741" sx="125000" sy="125000" algn="tl" rotWithShape="0">
                    <a:srgbClr val="C7DFD3">
                      <a:alpha val="79999"/>
                    </a:srgbClr>
                  </a:outerShdw>
                </a:effectLst>
                <a:latin typeface="Times New Roman"/>
                <a:cs typeface="Times New Roman"/>
              </a:rPr>
              <a:t>Thank you!</a:t>
            </a:r>
          </a:p>
          <a:p>
            <a:pPr algn="ctr"/>
            <a:r>
              <a:rPr lang="en-GB" sz="4800" kern="10">
                <a:ln w="9525">
                  <a:solidFill>
                    <a:srgbClr val="008000"/>
                  </a:solidFill>
                  <a:round/>
                  <a:headEnd/>
                  <a:tailEnd/>
                </a:ln>
                <a:blipFill dpi="0" rotWithShape="0">
                  <a:blip r:embed="rId6"/>
                  <a:srcRect/>
                  <a:tile tx="0" ty="0" sx="100000" sy="100000" flip="none" algn="tl"/>
                </a:blipFill>
                <a:effectLst>
                  <a:outerShdw dist="563972" dir="14049741" sx="125000" sy="125000" algn="tl" rotWithShape="0">
                    <a:srgbClr val="C7DFD3">
                      <a:alpha val="79999"/>
                    </a:srgbClr>
                  </a:outerShdw>
                </a:effectLst>
                <a:latin typeface="Times New Roman"/>
                <a:cs typeface="Times New Roman"/>
              </a:rPr>
              <a:t>Goodbye!</a:t>
            </a:r>
          </a:p>
        </p:txBody>
      </p:sp>
    </p:spTree>
    <p:extLst>
      <p:ext uri="{BB962C8B-B14F-4D97-AF65-F5344CB8AC3E}">
        <p14:creationId xmlns:p14="http://schemas.microsoft.com/office/powerpoint/2010/main" val="1412000276"/>
      </p:ext>
    </p:extLst>
  </p:cSld>
  <p:clrMapOvr>
    <a:masterClrMapping/>
  </p:clrMapOvr>
  <p:transition>
    <p:checke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5"/>
                                            </p:cond>
                                          </p:stCondLst>
                                          <p:endCondLst>
                                            <p:cond evt="onStopAudio" delay="0">
                                              <p:tgtEl>
                                                <p:sldTgt/>
                                              </p:tgtEl>
                                            </p:cond>
                                          </p:endCondLst>
                                        </p:cTn>
                                        <p:tgtEl>
                                          <p:sndTgt r:embed="rId3"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18AC8E79-ECD6-4F34-BE5A-9F5E850E850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083306"/>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7D2BE1BB-2AB2-4D7E-9E27-8D245181B51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083306"/>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22A1615C-2156-4B15-BF3E-39794B37905E}"/>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80997"/>
            <a:ext cx="5378624" cy="6402614"/>
            <a:chOff x="-19221" y="197691"/>
            <a:chExt cx="5378624" cy="6402614"/>
          </a:xfrm>
        </p:grpSpPr>
        <p:sp>
          <p:nvSpPr>
            <p:cNvPr id="23" name="Freeform: Shape 22">
              <a:extLst>
                <a:ext uri="{FF2B5EF4-FFF2-40B4-BE49-F238E27FC236}">
                  <a16:creationId xmlns:a16="http://schemas.microsoft.com/office/drawing/2014/main" id="{D0AAA4B8-4E08-4663-9835-BA403F00612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CB4869D1-3E13-4881-A292-2F38ECC07BD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Shape 24">
              <a:extLst>
                <a:ext uri="{FF2B5EF4-FFF2-40B4-BE49-F238E27FC236}">
                  <a16:creationId xmlns:a16="http://schemas.microsoft.com/office/drawing/2014/main" id="{3FEDB7CE-BB3D-4A0D-A73F-3117044F329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Freeform: Shape 25">
              <a:extLst>
                <a:ext uri="{FF2B5EF4-FFF2-40B4-BE49-F238E27FC236}">
                  <a16:creationId xmlns:a16="http://schemas.microsoft.com/office/drawing/2014/main" id="{A6E0C6E1-7FBF-471E-849C-A54AF1D41F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Freeform: Shape 26">
              <a:extLst>
                <a:ext uri="{FF2B5EF4-FFF2-40B4-BE49-F238E27FC236}">
                  <a16:creationId xmlns:a16="http://schemas.microsoft.com/office/drawing/2014/main" id="{B2BFAA38-D910-41AD-BBED-0608E4AE713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9220" y="197691"/>
              <a:ext cx="5378623" cy="6402614"/>
            </a:xfrm>
            <a:custGeom>
              <a:avLst/>
              <a:gdLst>
                <a:gd name="connsiteX0" fmla="*/ 2220349 w 5378623"/>
                <a:gd name="connsiteY0" fmla="*/ 67 h 6402614"/>
                <a:gd name="connsiteX1" fmla="*/ 3018161 w 5378623"/>
                <a:gd name="connsiteY1" fmla="*/ 108191 h 6402614"/>
                <a:gd name="connsiteX2" fmla="*/ 5265831 w 5378623"/>
                <a:gd name="connsiteY2" fmla="*/ 4066338 h 6402614"/>
                <a:gd name="connsiteX3" fmla="*/ 2912752 w 5378623"/>
                <a:gd name="connsiteY3" fmla="*/ 6386691 h 6402614"/>
                <a:gd name="connsiteX4" fmla="*/ 2840648 w 5378623"/>
                <a:gd name="connsiteY4" fmla="*/ 6402614 h 6402614"/>
                <a:gd name="connsiteX5" fmla="*/ 1474249 w 5378623"/>
                <a:gd name="connsiteY5" fmla="*/ 6402614 h 6402614"/>
                <a:gd name="connsiteX6" fmla="*/ 1340218 w 5378623"/>
                <a:gd name="connsiteY6" fmla="*/ 6370360 h 6402614"/>
                <a:gd name="connsiteX7" fmla="*/ 204687 w 5378623"/>
                <a:gd name="connsiteY7" fmla="*/ 5802379 h 6402614"/>
                <a:gd name="connsiteX8" fmla="*/ 0 w 5378623"/>
                <a:gd name="connsiteY8" fmla="*/ 5624181 h 6402614"/>
                <a:gd name="connsiteX9" fmla="*/ 0 w 5378623"/>
                <a:gd name="connsiteY9" fmla="*/ 5197118 h 6402614"/>
                <a:gd name="connsiteX10" fmla="*/ 120950 w 5378623"/>
                <a:gd name="connsiteY10" fmla="*/ 5327736 h 6402614"/>
                <a:gd name="connsiteX11" fmla="*/ 553277 w 5378623"/>
                <a:gd name="connsiteY11" fmla="*/ 5674143 h 6402614"/>
                <a:gd name="connsiteX12" fmla="*/ 1048951 w 5378623"/>
                <a:gd name="connsiteY12" fmla="*/ 5913372 h 6402614"/>
                <a:gd name="connsiteX13" fmla="*/ 1114406 w 5378623"/>
                <a:gd name="connsiteY13" fmla="*/ 5935664 h 6402614"/>
                <a:gd name="connsiteX14" fmla="*/ 1180375 w 5378623"/>
                <a:gd name="connsiteY14" fmla="*/ 5956470 h 6402614"/>
                <a:gd name="connsiteX15" fmla="*/ 1247107 w 5378623"/>
                <a:gd name="connsiteY15" fmla="*/ 5975278 h 6402614"/>
                <a:gd name="connsiteX16" fmla="*/ 1313053 w 5378623"/>
                <a:gd name="connsiteY16" fmla="*/ 5991905 h 6402614"/>
                <a:gd name="connsiteX17" fmla="*/ 1578771 w 5378623"/>
                <a:gd name="connsiteY17" fmla="*/ 6035400 h 6402614"/>
                <a:gd name="connsiteX18" fmla="*/ 2116969 w 5378623"/>
                <a:gd name="connsiteY18" fmla="*/ 6005033 h 6402614"/>
                <a:gd name="connsiteX19" fmla="*/ 2648341 w 5378623"/>
                <a:gd name="connsiteY19" fmla="*/ 5837212 h 6402614"/>
                <a:gd name="connsiteX20" fmla="*/ 3166862 w 5378623"/>
                <a:gd name="connsiteY20" fmla="*/ 5582136 h 6402614"/>
                <a:gd name="connsiteX21" fmla="*/ 3295551 w 5378623"/>
                <a:gd name="connsiteY21" fmla="*/ 5510900 h 6402614"/>
                <a:gd name="connsiteX22" fmla="*/ 3426292 w 5378623"/>
                <a:gd name="connsiteY22" fmla="*/ 5437546 h 6402614"/>
                <a:gd name="connsiteX23" fmla="*/ 3693498 w 5378623"/>
                <a:gd name="connsiteY23" fmla="*/ 5296779 h 6402614"/>
                <a:gd name="connsiteX24" fmla="*/ 3957511 w 5378623"/>
                <a:gd name="connsiteY24" fmla="*/ 5162806 h 6402614"/>
                <a:gd name="connsiteX25" fmla="*/ 4212170 w 5378623"/>
                <a:gd name="connsiteY25" fmla="*/ 5024936 h 6402614"/>
                <a:gd name="connsiteX26" fmla="*/ 4449651 w 5378623"/>
                <a:gd name="connsiteY26" fmla="*/ 4870986 h 6402614"/>
                <a:gd name="connsiteX27" fmla="*/ 4659728 w 5378623"/>
                <a:gd name="connsiteY27" fmla="*/ 4689640 h 6402614"/>
                <a:gd name="connsiteX28" fmla="*/ 4830457 w 5378623"/>
                <a:gd name="connsiteY28" fmla="*/ 4472596 h 6402614"/>
                <a:gd name="connsiteX29" fmla="*/ 4955705 w 5378623"/>
                <a:gd name="connsiteY29" fmla="*/ 4222268 h 6402614"/>
                <a:gd name="connsiteX30" fmla="*/ 4968352 w 5378623"/>
                <a:gd name="connsiteY30" fmla="*/ 4189141 h 6402614"/>
                <a:gd name="connsiteX31" fmla="*/ 4979564 w 5378623"/>
                <a:gd name="connsiteY31" fmla="*/ 4155400 h 6402614"/>
                <a:gd name="connsiteX32" fmla="*/ 4990913 w 5378623"/>
                <a:gd name="connsiteY32" fmla="*/ 4121577 h 6402614"/>
                <a:gd name="connsiteX33" fmla="*/ 5000865 w 5378623"/>
                <a:gd name="connsiteY33" fmla="*/ 4086570 h 6402614"/>
                <a:gd name="connsiteX34" fmla="*/ 5020612 w 5378623"/>
                <a:gd name="connsiteY34" fmla="*/ 4016281 h 6402614"/>
                <a:gd name="connsiteX35" fmla="*/ 5030486 w 5378623"/>
                <a:gd name="connsiteY35" fmla="*/ 3981137 h 6402614"/>
                <a:gd name="connsiteX36" fmla="*/ 5035423 w 5378623"/>
                <a:gd name="connsiteY36" fmla="*/ 3963565 h 6402614"/>
                <a:gd name="connsiteX37" fmla="*/ 5039507 w 5378623"/>
                <a:gd name="connsiteY37" fmla="*/ 3945765 h 6402614"/>
                <a:gd name="connsiteX38" fmla="*/ 5071597 w 5378623"/>
                <a:gd name="connsiteY38" fmla="*/ 3802972 h 6402614"/>
                <a:gd name="connsiteX39" fmla="*/ 5096108 w 5378623"/>
                <a:gd name="connsiteY39" fmla="*/ 3658610 h 6402614"/>
                <a:gd name="connsiteX40" fmla="*/ 5113299 w 5378623"/>
                <a:gd name="connsiteY40" fmla="*/ 3512985 h 6402614"/>
                <a:gd name="connsiteX41" fmla="*/ 5115328 w 5378623"/>
                <a:gd name="connsiteY41" fmla="*/ 3494749 h 6402614"/>
                <a:gd name="connsiteX42" fmla="*/ 5116446 w 5378623"/>
                <a:gd name="connsiteY42" fmla="*/ 3476502 h 6402614"/>
                <a:gd name="connsiteX43" fmla="*/ 5118711 w 5378623"/>
                <a:gd name="connsiteY43" fmla="*/ 3439898 h 6402614"/>
                <a:gd name="connsiteX44" fmla="*/ 5123270 w 5378623"/>
                <a:gd name="connsiteY44" fmla="*/ 3366583 h 6402614"/>
                <a:gd name="connsiteX45" fmla="*/ 5121172 w 5378623"/>
                <a:gd name="connsiteY45" fmla="*/ 3072860 h 6402614"/>
                <a:gd name="connsiteX46" fmla="*/ 5119473 w 5378623"/>
                <a:gd name="connsiteY46" fmla="*/ 3036121 h 6402614"/>
                <a:gd name="connsiteX47" fmla="*/ 5116244 w 5378623"/>
                <a:gd name="connsiteY47" fmla="*/ 2999552 h 6402614"/>
                <a:gd name="connsiteX48" fmla="*/ 5109221 w 5378623"/>
                <a:gd name="connsiteY48" fmla="*/ 2926379 h 6402614"/>
                <a:gd name="connsiteX49" fmla="*/ 5089643 w 5378623"/>
                <a:gd name="connsiteY49" fmla="*/ 2780639 h 6402614"/>
                <a:gd name="connsiteX50" fmla="*/ 5084078 w 5378623"/>
                <a:gd name="connsiteY50" fmla="*/ 2744255 h 6402614"/>
                <a:gd name="connsiteX51" fmla="*/ 5077785 w 5378623"/>
                <a:gd name="connsiteY51" fmla="*/ 2708026 h 6402614"/>
                <a:gd name="connsiteX52" fmla="*/ 5063128 w 5378623"/>
                <a:gd name="connsiteY52" fmla="*/ 2636053 h 6402614"/>
                <a:gd name="connsiteX53" fmla="*/ 5047530 w 5378623"/>
                <a:gd name="connsiteY53" fmla="*/ 2564176 h 6402614"/>
                <a:gd name="connsiteX54" fmla="*/ 5028967 w 5378623"/>
                <a:gd name="connsiteY54" fmla="*/ 2493127 h 6402614"/>
                <a:gd name="connsiteX55" fmla="*/ 4822623 w 5378623"/>
                <a:gd name="connsiteY55" fmla="*/ 1944830 h 6402614"/>
                <a:gd name="connsiteX56" fmla="*/ 4108183 w 5378623"/>
                <a:gd name="connsiteY56" fmla="*/ 1038170 h 6402614"/>
                <a:gd name="connsiteX57" fmla="*/ 3638213 w 5378623"/>
                <a:gd name="connsiteY57" fmla="*/ 712395 h 6402614"/>
                <a:gd name="connsiteX58" fmla="*/ 3575480 w 5378623"/>
                <a:gd name="connsiteY58" fmla="*/ 678662 h 6402614"/>
                <a:gd name="connsiteX59" fmla="*/ 3512574 w 5378623"/>
                <a:gd name="connsiteY59" fmla="*/ 645577 h 6402614"/>
                <a:gd name="connsiteX60" fmla="*/ 3448603 w 5378623"/>
                <a:gd name="connsiteY60" fmla="*/ 614757 h 6402614"/>
                <a:gd name="connsiteX61" fmla="*/ 3416617 w 5378623"/>
                <a:gd name="connsiteY61" fmla="*/ 599347 h 6402614"/>
                <a:gd name="connsiteX62" fmla="*/ 3384352 w 5378623"/>
                <a:gd name="connsiteY62" fmla="*/ 584559 h 6402614"/>
                <a:gd name="connsiteX63" fmla="*/ 3254088 w 5378623"/>
                <a:gd name="connsiteY63" fmla="*/ 529021 h 6402614"/>
                <a:gd name="connsiteX64" fmla="*/ 3121640 w 5378623"/>
                <a:gd name="connsiteY64" fmla="*/ 479505 h 6402614"/>
                <a:gd name="connsiteX65" fmla="*/ 2987193 w 5378623"/>
                <a:gd name="connsiteY65" fmla="*/ 436176 h 6402614"/>
                <a:gd name="connsiteX66" fmla="*/ 2851296 w 5378623"/>
                <a:gd name="connsiteY66" fmla="*/ 398256 h 6402614"/>
                <a:gd name="connsiteX67" fmla="*/ 2573611 w 5378623"/>
                <a:gd name="connsiteY67" fmla="*/ 336717 h 6402614"/>
                <a:gd name="connsiteX68" fmla="*/ 2014208 w 5378623"/>
                <a:gd name="connsiteY68" fmla="*/ 276896 h 6402614"/>
                <a:gd name="connsiteX69" fmla="*/ 1457097 w 5378623"/>
                <a:gd name="connsiteY69" fmla="*/ 322828 h 6402614"/>
                <a:gd name="connsiteX70" fmla="*/ 914684 w 5378623"/>
                <a:gd name="connsiteY70" fmla="*/ 486648 h 6402614"/>
                <a:gd name="connsiteX71" fmla="*/ 848661 w 5378623"/>
                <a:gd name="connsiteY71" fmla="*/ 515093 h 6402614"/>
                <a:gd name="connsiteX72" fmla="*/ 782834 w 5378623"/>
                <a:gd name="connsiteY72" fmla="*/ 544519 h 6402614"/>
                <a:gd name="connsiteX73" fmla="*/ 717715 w 5378623"/>
                <a:gd name="connsiteY73" fmla="*/ 575988 h 6402614"/>
                <a:gd name="connsiteX74" fmla="*/ 653112 w 5378623"/>
                <a:gd name="connsiteY74" fmla="*/ 608523 h 6402614"/>
                <a:gd name="connsiteX75" fmla="*/ 406671 w 5378623"/>
                <a:gd name="connsiteY75" fmla="*/ 756246 h 6402614"/>
                <a:gd name="connsiteX76" fmla="*/ 191033 w 5378623"/>
                <a:gd name="connsiteY76" fmla="*/ 942131 h 6402614"/>
                <a:gd name="connsiteX77" fmla="*/ 143339 w 5378623"/>
                <a:gd name="connsiteY77" fmla="*/ 996006 h 6402614"/>
                <a:gd name="connsiteX78" fmla="*/ 98848 w 5378623"/>
                <a:gd name="connsiteY78" fmla="*/ 1053288 h 6402614"/>
                <a:gd name="connsiteX79" fmla="*/ 56083 w 5378623"/>
                <a:gd name="connsiteY79" fmla="*/ 1112657 h 6402614"/>
                <a:gd name="connsiteX80" fmla="*/ 14889 w 5378623"/>
                <a:gd name="connsiteY80" fmla="*/ 1173837 h 6402614"/>
                <a:gd name="connsiteX81" fmla="*/ 0 w 5378623"/>
                <a:gd name="connsiteY81" fmla="*/ 1198088 h 6402614"/>
                <a:gd name="connsiteX82" fmla="*/ 0 w 5378623"/>
                <a:gd name="connsiteY82" fmla="*/ 888809 h 6402614"/>
                <a:gd name="connsiteX83" fmla="*/ 88781 w 5378623"/>
                <a:gd name="connsiteY83" fmla="*/ 802825 h 6402614"/>
                <a:gd name="connsiteX84" fmla="*/ 2220349 w 5378623"/>
                <a:gd name="connsiteY84" fmla="*/ 67 h 6402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5378623" h="6402614">
                  <a:moveTo>
                    <a:pt x="2220349" y="67"/>
                  </a:moveTo>
                  <a:cubicBezTo>
                    <a:pt x="2484151" y="1784"/>
                    <a:pt x="2751801" y="36820"/>
                    <a:pt x="3018161" y="108191"/>
                  </a:cubicBezTo>
                  <a:cubicBezTo>
                    <a:pt x="4722867" y="564965"/>
                    <a:pt x="5729192" y="2337049"/>
                    <a:pt x="5265831" y="4066338"/>
                  </a:cubicBezTo>
                  <a:cubicBezTo>
                    <a:pt x="4947269" y="5255224"/>
                    <a:pt x="4017004" y="6114300"/>
                    <a:pt x="2912752" y="6386691"/>
                  </a:cubicBezTo>
                  <a:lnTo>
                    <a:pt x="2840648" y="6402614"/>
                  </a:lnTo>
                  <a:lnTo>
                    <a:pt x="1474249" y="6402614"/>
                  </a:lnTo>
                  <a:lnTo>
                    <a:pt x="1340218" y="6370360"/>
                  </a:lnTo>
                  <a:cubicBezTo>
                    <a:pt x="914042" y="6256167"/>
                    <a:pt x="531514" y="6059766"/>
                    <a:pt x="204687" y="5802379"/>
                  </a:cubicBezTo>
                  <a:lnTo>
                    <a:pt x="0" y="5624181"/>
                  </a:lnTo>
                  <a:lnTo>
                    <a:pt x="0" y="5197118"/>
                  </a:lnTo>
                  <a:lnTo>
                    <a:pt x="120950" y="5327736"/>
                  </a:lnTo>
                  <a:cubicBezTo>
                    <a:pt x="253827" y="5458395"/>
                    <a:pt x="397634" y="5575985"/>
                    <a:pt x="553277" y="5674143"/>
                  </a:cubicBezTo>
                  <a:cubicBezTo>
                    <a:pt x="708978" y="5772084"/>
                    <a:pt x="875421" y="5851690"/>
                    <a:pt x="1048951" y="5913372"/>
                  </a:cubicBezTo>
                  <a:cubicBezTo>
                    <a:pt x="1070860" y="5920750"/>
                    <a:pt x="1092382" y="5928719"/>
                    <a:pt x="1114406" y="5935664"/>
                  </a:cubicBezTo>
                  <a:lnTo>
                    <a:pt x="1180375" y="5956470"/>
                  </a:lnTo>
                  <a:lnTo>
                    <a:pt x="1247107" y="5975278"/>
                  </a:lnTo>
                  <a:cubicBezTo>
                    <a:pt x="1269462" y="5981848"/>
                    <a:pt x="1291029" y="5986236"/>
                    <a:pt x="1313053" y="5991905"/>
                  </a:cubicBezTo>
                  <a:cubicBezTo>
                    <a:pt x="1400808" y="6012869"/>
                    <a:pt x="1489584" y="6027036"/>
                    <a:pt x="1578771" y="6035400"/>
                  </a:cubicBezTo>
                  <a:cubicBezTo>
                    <a:pt x="1757312" y="6051941"/>
                    <a:pt x="1937844" y="6040152"/>
                    <a:pt x="2116969" y="6005033"/>
                  </a:cubicBezTo>
                  <a:cubicBezTo>
                    <a:pt x="2296104" y="5969454"/>
                    <a:pt x="2473717" y="5910978"/>
                    <a:pt x="2648341" y="5837212"/>
                  </a:cubicBezTo>
                  <a:cubicBezTo>
                    <a:pt x="2823148" y="5763610"/>
                    <a:pt x="2995347" y="5675863"/>
                    <a:pt x="3166862" y="5582136"/>
                  </a:cubicBezTo>
                  <a:cubicBezTo>
                    <a:pt x="3209843" y="5558645"/>
                    <a:pt x="3252667" y="5534880"/>
                    <a:pt x="3295551" y="5510900"/>
                  </a:cubicBezTo>
                  <a:lnTo>
                    <a:pt x="3426292" y="5437546"/>
                  </a:lnTo>
                  <a:cubicBezTo>
                    <a:pt x="3515217" y="5388460"/>
                    <a:pt x="3604599" y="5341930"/>
                    <a:pt x="3693498" y="5296779"/>
                  </a:cubicBezTo>
                  <a:lnTo>
                    <a:pt x="3957511" y="5162806"/>
                  </a:lnTo>
                  <a:cubicBezTo>
                    <a:pt x="4044259" y="5118005"/>
                    <a:pt x="4129592" y="5072941"/>
                    <a:pt x="4212170" y="5024936"/>
                  </a:cubicBezTo>
                  <a:cubicBezTo>
                    <a:pt x="4294563" y="4976766"/>
                    <a:pt x="4374532" y="4926554"/>
                    <a:pt x="4449651" y="4870986"/>
                  </a:cubicBezTo>
                  <a:cubicBezTo>
                    <a:pt x="4524973" y="4815937"/>
                    <a:pt x="4596075" y="4756163"/>
                    <a:pt x="4659728" y="4689640"/>
                  </a:cubicBezTo>
                  <a:cubicBezTo>
                    <a:pt x="4723566" y="4623283"/>
                    <a:pt x="4780828" y="4550758"/>
                    <a:pt x="4830457" y="4472596"/>
                  </a:cubicBezTo>
                  <a:cubicBezTo>
                    <a:pt x="4880087" y="4394434"/>
                    <a:pt x="4921716" y="4310302"/>
                    <a:pt x="4955705" y="4222268"/>
                  </a:cubicBezTo>
                  <a:lnTo>
                    <a:pt x="4968352" y="4189141"/>
                  </a:lnTo>
                  <a:lnTo>
                    <a:pt x="4979564" y="4155400"/>
                  </a:lnTo>
                  <a:lnTo>
                    <a:pt x="4990913" y="4121577"/>
                  </a:lnTo>
                  <a:cubicBezTo>
                    <a:pt x="4994441" y="4110119"/>
                    <a:pt x="4997522" y="4098194"/>
                    <a:pt x="5000865" y="4086570"/>
                  </a:cubicBezTo>
                  <a:lnTo>
                    <a:pt x="5020612" y="4016281"/>
                  </a:lnTo>
                  <a:lnTo>
                    <a:pt x="5030486" y="3981137"/>
                  </a:lnTo>
                  <a:lnTo>
                    <a:pt x="5035423" y="3963565"/>
                  </a:lnTo>
                  <a:lnTo>
                    <a:pt x="5039507" y="3945765"/>
                  </a:lnTo>
                  <a:cubicBezTo>
                    <a:pt x="5050088" y="3898175"/>
                    <a:pt x="5061308" y="3850756"/>
                    <a:pt x="5071597" y="3802972"/>
                  </a:cubicBezTo>
                  <a:lnTo>
                    <a:pt x="5096108" y="3658610"/>
                  </a:lnTo>
                  <a:cubicBezTo>
                    <a:pt x="5102684" y="3610180"/>
                    <a:pt x="5107604" y="3561536"/>
                    <a:pt x="5113299" y="3512985"/>
                  </a:cubicBezTo>
                  <a:lnTo>
                    <a:pt x="5115328" y="3494749"/>
                  </a:lnTo>
                  <a:lnTo>
                    <a:pt x="5116446" y="3476502"/>
                  </a:lnTo>
                  <a:lnTo>
                    <a:pt x="5118711" y="3439898"/>
                  </a:lnTo>
                  <a:lnTo>
                    <a:pt x="5123270" y="3366583"/>
                  </a:lnTo>
                  <a:cubicBezTo>
                    <a:pt x="5126606" y="3268829"/>
                    <a:pt x="5127431" y="3170634"/>
                    <a:pt x="5121172" y="3072860"/>
                  </a:cubicBezTo>
                  <a:lnTo>
                    <a:pt x="5119473" y="3036121"/>
                  </a:lnTo>
                  <a:cubicBezTo>
                    <a:pt x="5118968" y="3023930"/>
                    <a:pt x="5117310" y="3011778"/>
                    <a:pt x="5116244" y="2999552"/>
                  </a:cubicBezTo>
                  <a:lnTo>
                    <a:pt x="5109221" y="2926379"/>
                  </a:lnTo>
                  <a:cubicBezTo>
                    <a:pt x="5105544" y="2877404"/>
                    <a:pt x="5096760" y="2829145"/>
                    <a:pt x="5089643" y="2780639"/>
                  </a:cubicBezTo>
                  <a:lnTo>
                    <a:pt x="5084078" y="2744255"/>
                  </a:lnTo>
                  <a:cubicBezTo>
                    <a:pt x="5082420" y="2732104"/>
                    <a:pt x="5080412" y="2719974"/>
                    <a:pt x="5077785" y="2708026"/>
                  </a:cubicBezTo>
                  <a:lnTo>
                    <a:pt x="5063128" y="2636053"/>
                  </a:lnTo>
                  <a:cubicBezTo>
                    <a:pt x="5057902" y="2612048"/>
                    <a:pt x="5053511" y="2587920"/>
                    <a:pt x="5047530" y="2564176"/>
                  </a:cubicBezTo>
                  <a:lnTo>
                    <a:pt x="5028967" y="2493127"/>
                  </a:lnTo>
                  <a:cubicBezTo>
                    <a:pt x="4979424" y="2303537"/>
                    <a:pt x="4909775" y="2119458"/>
                    <a:pt x="4822623" y="1944830"/>
                  </a:cubicBezTo>
                  <a:cubicBezTo>
                    <a:pt x="4648947" y="1594931"/>
                    <a:pt x="4401749" y="1285261"/>
                    <a:pt x="4108183" y="1038170"/>
                  </a:cubicBezTo>
                  <a:cubicBezTo>
                    <a:pt x="3961444" y="914460"/>
                    <a:pt x="3803854" y="805232"/>
                    <a:pt x="3638213" y="712395"/>
                  </a:cubicBezTo>
                  <a:lnTo>
                    <a:pt x="3575480" y="678662"/>
                  </a:lnTo>
                  <a:cubicBezTo>
                    <a:pt x="3554450" y="667578"/>
                    <a:pt x="3534194" y="655311"/>
                    <a:pt x="3512574" y="645577"/>
                  </a:cubicBezTo>
                  <a:lnTo>
                    <a:pt x="3448603" y="614757"/>
                  </a:lnTo>
                  <a:lnTo>
                    <a:pt x="3416617" y="599347"/>
                  </a:lnTo>
                  <a:cubicBezTo>
                    <a:pt x="3406000" y="594185"/>
                    <a:pt x="3395413" y="588913"/>
                    <a:pt x="3384352" y="584559"/>
                  </a:cubicBezTo>
                  <a:cubicBezTo>
                    <a:pt x="3340850" y="566062"/>
                    <a:pt x="3297707" y="547083"/>
                    <a:pt x="3254088" y="529021"/>
                  </a:cubicBezTo>
                  <a:cubicBezTo>
                    <a:pt x="3209736" y="512847"/>
                    <a:pt x="3165607" y="496270"/>
                    <a:pt x="3121640" y="479505"/>
                  </a:cubicBezTo>
                  <a:lnTo>
                    <a:pt x="2987193" y="436176"/>
                  </a:lnTo>
                  <a:cubicBezTo>
                    <a:pt x="2942116" y="422708"/>
                    <a:pt x="2896575" y="410968"/>
                    <a:pt x="2851296" y="398256"/>
                  </a:cubicBezTo>
                  <a:cubicBezTo>
                    <a:pt x="2759507" y="375285"/>
                    <a:pt x="2666373" y="353923"/>
                    <a:pt x="2573611" y="336717"/>
                  </a:cubicBezTo>
                  <a:cubicBezTo>
                    <a:pt x="2387776" y="301762"/>
                    <a:pt x="2200839" y="280304"/>
                    <a:pt x="2014208" y="276896"/>
                  </a:cubicBezTo>
                  <a:cubicBezTo>
                    <a:pt x="1827605" y="273381"/>
                    <a:pt x="1641223" y="288238"/>
                    <a:pt x="1457097" y="322828"/>
                  </a:cubicBezTo>
                  <a:cubicBezTo>
                    <a:pt x="1272912" y="357634"/>
                    <a:pt x="1091595" y="413727"/>
                    <a:pt x="914684" y="486648"/>
                  </a:cubicBezTo>
                  <a:lnTo>
                    <a:pt x="848661" y="515093"/>
                  </a:lnTo>
                  <a:cubicBezTo>
                    <a:pt x="826573" y="524592"/>
                    <a:pt x="804281" y="533573"/>
                    <a:pt x="782834" y="544519"/>
                  </a:cubicBezTo>
                  <a:lnTo>
                    <a:pt x="717715" y="575988"/>
                  </a:lnTo>
                  <a:cubicBezTo>
                    <a:pt x="696005" y="586632"/>
                    <a:pt x="673986" y="596729"/>
                    <a:pt x="653112" y="608523"/>
                  </a:cubicBezTo>
                  <a:cubicBezTo>
                    <a:pt x="568070" y="653782"/>
                    <a:pt x="483901" y="700897"/>
                    <a:pt x="406671" y="756246"/>
                  </a:cubicBezTo>
                  <a:cubicBezTo>
                    <a:pt x="327441" y="809669"/>
                    <a:pt x="256836" y="872706"/>
                    <a:pt x="191033" y="942131"/>
                  </a:cubicBezTo>
                  <a:cubicBezTo>
                    <a:pt x="175048" y="959988"/>
                    <a:pt x="159064" y="977846"/>
                    <a:pt x="143339" y="996006"/>
                  </a:cubicBezTo>
                  <a:lnTo>
                    <a:pt x="98848" y="1053288"/>
                  </a:lnTo>
                  <a:cubicBezTo>
                    <a:pt x="83542" y="1072023"/>
                    <a:pt x="70312" y="1092822"/>
                    <a:pt x="56083" y="1112657"/>
                  </a:cubicBezTo>
                  <a:cubicBezTo>
                    <a:pt x="42010" y="1132765"/>
                    <a:pt x="27965" y="1152765"/>
                    <a:pt x="14889" y="1173837"/>
                  </a:cubicBezTo>
                  <a:lnTo>
                    <a:pt x="0" y="1198088"/>
                  </a:lnTo>
                  <a:lnTo>
                    <a:pt x="0" y="888809"/>
                  </a:lnTo>
                  <a:lnTo>
                    <a:pt x="88781" y="802825"/>
                  </a:lnTo>
                  <a:cubicBezTo>
                    <a:pt x="672175" y="289643"/>
                    <a:pt x="1428944" y="-5083"/>
                    <a:pt x="2220349" y="6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15" name="TextBox 14">
            <a:extLst>
              <a:ext uri="{FF2B5EF4-FFF2-40B4-BE49-F238E27FC236}">
                <a16:creationId xmlns:a16="http://schemas.microsoft.com/office/drawing/2014/main" id="{3620506D-D0FB-4364-9BF0-303257236434}"/>
              </a:ext>
            </a:extLst>
          </p:cNvPr>
          <p:cNvSpPr txBox="1"/>
          <p:nvPr/>
        </p:nvSpPr>
        <p:spPr>
          <a:xfrm>
            <a:off x="4782999" y="131336"/>
            <a:ext cx="2626002" cy="584775"/>
          </a:xfrm>
          <a:prstGeom prst="rect">
            <a:avLst/>
          </a:prstGeom>
          <a:solidFill>
            <a:schemeClr val="accent1">
              <a:lumMod val="60000"/>
              <a:lumOff val="40000"/>
            </a:schemeClr>
          </a:solidFill>
          <a:effectLst/>
        </p:spPr>
        <p:txBody>
          <a:bodyPr wrap="square" rtlCol="0">
            <a:spAutoFit/>
          </a:bodyPr>
          <a:lstStyle/>
          <a:p>
            <a:r>
              <a:rPr lang="en-US" sz="3200" b="1" dirty="0" smtClean="0">
                <a:solidFill>
                  <a:schemeClr val="accent4">
                    <a:lumMod val="50000"/>
                  </a:schemeClr>
                </a:solidFill>
                <a:effectLst>
                  <a:glow rad="88900">
                    <a:schemeClr val="bg1"/>
                  </a:glow>
                </a:effectLst>
                <a:latin typeface="Arial" panose="020B0604020202020204" pitchFamily="34" charset="0"/>
                <a:cs typeface="Arial" panose="020B0604020202020204" pitchFamily="34" charset="0"/>
              </a:rPr>
              <a:t>* WARM-UP</a:t>
            </a:r>
            <a:endParaRPr lang="en-US" sz="3200" b="1" dirty="0">
              <a:solidFill>
                <a:schemeClr val="accent4">
                  <a:lumMod val="50000"/>
                </a:schemeClr>
              </a:solidFill>
              <a:effectLst>
                <a:glow rad="88900">
                  <a:schemeClr val="bg1"/>
                </a:glow>
              </a:effectLs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337A5E1E-3CA0-4464-8CDD-31E8FAFCE4DB}"/>
              </a:ext>
            </a:extLst>
          </p:cNvPr>
          <p:cNvSpPr txBox="1"/>
          <p:nvPr/>
        </p:nvSpPr>
        <p:spPr>
          <a:xfrm>
            <a:off x="-30759" y="3785281"/>
            <a:ext cx="4275102" cy="707886"/>
          </a:xfrm>
          <a:prstGeom prst="rect">
            <a:avLst/>
          </a:prstGeom>
          <a:noFill/>
        </p:spPr>
        <p:txBody>
          <a:bodyPr wrap="square" rtlCol="0">
            <a:spAutoFit/>
          </a:bodyPr>
          <a:lstStyle/>
          <a:p>
            <a:pPr algn="ctr"/>
            <a:r>
              <a:rPr lang="en-US" sz="4000" b="1" dirty="0">
                <a:solidFill>
                  <a:srgbClr val="C00000"/>
                </a:solidFill>
                <a:effectLst>
                  <a:outerShdw blurRad="38100" dist="38100" dir="2700000" algn="tl">
                    <a:srgbClr val="000000">
                      <a:alpha val="43137"/>
                    </a:srgbClr>
                  </a:outerShdw>
                </a:effectLst>
              </a:rPr>
              <a:t>COMMUNICATION</a:t>
            </a:r>
          </a:p>
        </p:txBody>
      </p:sp>
      <p:sp>
        <p:nvSpPr>
          <p:cNvPr id="2" name="TextBox 1">
            <a:extLst>
              <a:ext uri="{FF2B5EF4-FFF2-40B4-BE49-F238E27FC236}">
                <a16:creationId xmlns:a16="http://schemas.microsoft.com/office/drawing/2014/main" id="{BA6D4762-4215-D7AF-0AD3-B7EEF99EA949}"/>
              </a:ext>
            </a:extLst>
          </p:cNvPr>
          <p:cNvSpPr txBox="1"/>
          <p:nvPr/>
        </p:nvSpPr>
        <p:spPr>
          <a:xfrm>
            <a:off x="4407154" y="1244779"/>
            <a:ext cx="7634158" cy="1077218"/>
          </a:xfrm>
          <a:prstGeom prst="rect">
            <a:avLst/>
          </a:prstGeom>
          <a:noFill/>
          <a:effectLst/>
        </p:spPr>
        <p:txBody>
          <a:bodyPr wrap="square" rtlCol="0">
            <a:spAutoFit/>
          </a:bodyPr>
          <a:lstStyle/>
          <a:p>
            <a:pPr algn="just"/>
            <a:r>
              <a:rPr lang="en-US" sz="3200" b="1" dirty="0">
                <a:effectLst/>
                <a:latin typeface="ChronicaPro"/>
              </a:rPr>
              <a:t>Work in pairs. List as many ways of communication as you can. </a:t>
            </a:r>
            <a:endParaRPr lang="en-US" sz="3200" dirty="0"/>
          </a:p>
        </p:txBody>
      </p:sp>
      <p:sp>
        <p:nvSpPr>
          <p:cNvPr id="3" name="Rounded Rectangle 2">
            <a:extLst>
              <a:ext uri="{FF2B5EF4-FFF2-40B4-BE49-F238E27FC236}">
                <a16:creationId xmlns:a16="http://schemas.microsoft.com/office/drawing/2014/main" id="{7CD5A2BF-2E65-F585-D414-59A453D41814}"/>
              </a:ext>
            </a:extLst>
          </p:cNvPr>
          <p:cNvSpPr/>
          <p:nvPr/>
        </p:nvSpPr>
        <p:spPr>
          <a:xfrm>
            <a:off x="3741736" y="1111294"/>
            <a:ext cx="502606" cy="502606"/>
          </a:xfrm>
          <a:prstGeom prst="roundRect">
            <a:avLst/>
          </a:prstGeom>
          <a:solidFill>
            <a:srgbClr val="EF4B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48DA4"/>
              </a:solidFill>
            </a:endParaRPr>
          </a:p>
        </p:txBody>
      </p:sp>
      <p:sp>
        <p:nvSpPr>
          <p:cNvPr id="6" name="TextBox 5">
            <a:extLst>
              <a:ext uri="{FF2B5EF4-FFF2-40B4-BE49-F238E27FC236}">
                <a16:creationId xmlns:a16="http://schemas.microsoft.com/office/drawing/2014/main" id="{FDF16794-85F8-0827-A30B-32C2D212E162}"/>
              </a:ext>
            </a:extLst>
          </p:cNvPr>
          <p:cNvSpPr txBox="1"/>
          <p:nvPr/>
        </p:nvSpPr>
        <p:spPr>
          <a:xfrm>
            <a:off x="3794521" y="1008654"/>
            <a:ext cx="397035" cy="707886"/>
          </a:xfrm>
          <a:prstGeom prst="rect">
            <a:avLst/>
          </a:prstGeom>
          <a:noFill/>
        </p:spPr>
        <p:txBody>
          <a:bodyPr wrap="square" rtlCol="0">
            <a:spAutoFit/>
          </a:bodyPr>
          <a:lstStyle/>
          <a:p>
            <a:pPr algn="ctr"/>
            <a:r>
              <a:rPr lang="vi-VN" sz="4000" b="1" dirty="0">
                <a:solidFill>
                  <a:schemeClr val="bg1"/>
                </a:solidFill>
                <a:latin typeface="Myriad Pro" pitchFamily="34" charset="0"/>
              </a:rPr>
              <a:t>1</a:t>
            </a:r>
            <a:endParaRPr lang="en-US" sz="4000" b="1" dirty="0">
              <a:solidFill>
                <a:schemeClr val="bg1"/>
              </a:solidFill>
              <a:latin typeface="Myriad Pro" pitchFamily="34" charset="0"/>
            </a:endParaRPr>
          </a:p>
        </p:txBody>
      </p:sp>
      <p:sp>
        <p:nvSpPr>
          <p:cNvPr id="4" name="TextBox 3">
            <a:extLst>
              <a:ext uri="{FF2B5EF4-FFF2-40B4-BE49-F238E27FC236}">
                <a16:creationId xmlns:a16="http://schemas.microsoft.com/office/drawing/2014/main" id="{A389AD32-0E12-759C-80C3-37F094332529}"/>
              </a:ext>
            </a:extLst>
          </p:cNvPr>
          <p:cNvSpPr txBox="1"/>
          <p:nvPr/>
        </p:nvSpPr>
        <p:spPr>
          <a:xfrm>
            <a:off x="5376075" y="2519688"/>
            <a:ext cx="5872432" cy="1754326"/>
          </a:xfrm>
          <a:prstGeom prst="rect">
            <a:avLst/>
          </a:prstGeom>
          <a:noFill/>
        </p:spPr>
        <p:txBody>
          <a:bodyPr wrap="square" rtlCol="0">
            <a:spAutoFit/>
          </a:bodyPr>
          <a:lstStyle/>
          <a:p>
            <a:r>
              <a:rPr lang="en-US" sz="3600" b="0" dirty="0">
                <a:solidFill>
                  <a:srgbClr val="4CAFFF"/>
                </a:solidFill>
                <a:effectLst/>
                <a:latin typeface="ChronicaPro"/>
              </a:rPr>
              <a:t>Example: </a:t>
            </a:r>
            <a:r>
              <a:rPr lang="en-US" sz="3600" dirty="0">
                <a:effectLst/>
                <a:latin typeface="ChronicaPro"/>
              </a:rPr>
              <a:t>meeting face to face, sending letters, chatting online, </a:t>
            </a:r>
            <a:r>
              <a:rPr lang="en-US" sz="3600" dirty="0" err="1">
                <a:effectLst/>
                <a:latin typeface="ChronicaPro"/>
              </a:rPr>
              <a:t>etc</a:t>
            </a:r>
            <a:r>
              <a:rPr lang="en-US" sz="3600" dirty="0">
                <a:effectLst/>
                <a:latin typeface="ChronicaPro"/>
              </a:rPr>
              <a:t>…. </a:t>
            </a:r>
            <a:endParaRPr lang="en-US" sz="3600" dirty="0"/>
          </a:p>
        </p:txBody>
      </p:sp>
      <p:sp>
        <p:nvSpPr>
          <p:cNvPr id="7" name="Rectangle 6"/>
          <p:cNvSpPr/>
          <p:nvPr/>
        </p:nvSpPr>
        <p:spPr>
          <a:xfrm>
            <a:off x="5376075" y="4601705"/>
            <a:ext cx="6689728" cy="2400657"/>
          </a:xfrm>
          <a:prstGeom prst="rect">
            <a:avLst/>
          </a:prstGeom>
        </p:spPr>
        <p:txBody>
          <a:bodyPr wrap="square">
            <a:spAutoFit/>
          </a:bodyPr>
          <a:lstStyle/>
          <a:p>
            <a:r>
              <a:rPr lang="en-US" sz="3000" b="1" i="1" dirty="0">
                <a:solidFill>
                  <a:srgbClr val="7030A0"/>
                </a:solidFill>
                <a:latin typeface="Times New Roman" panose="02020603050405020304" pitchFamily="18" charset="0"/>
                <a:ea typeface="Times New Roman" panose="02020603050405020304" pitchFamily="18" charset="0"/>
              </a:rPr>
              <a:t>meeting face-to-face, sending letters, sending emails, texting, chatting online, sending voice messages, making phone calls, making group calls, having video calls, etc.</a:t>
            </a:r>
            <a:r>
              <a:rPr lang="en-US" sz="3000" b="1" dirty="0">
                <a:solidFill>
                  <a:srgbClr val="7030A0"/>
                </a:solidFill>
                <a:latin typeface="Times New Roman" panose="02020603050405020304" pitchFamily="18" charset="0"/>
                <a:ea typeface="Times New Roman" panose="02020603050405020304" pitchFamily="18" charset="0"/>
              </a:rPr>
              <a:t> </a:t>
            </a:r>
            <a:endParaRPr lang="en-US" sz="3000" b="1" dirty="0">
              <a:solidFill>
                <a:srgbClr val="7030A0"/>
              </a:solidFill>
            </a:endParaRPr>
          </a:p>
        </p:txBody>
      </p:sp>
    </p:spTree>
    <p:extLst>
      <p:ext uri="{BB962C8B-B14F-4D97-AF65-F5344CB8AC3E}">
        <p14:creationId xmlns:p14="http://schemas.microsoft.com/office/powerpoint/2010/main" val="3404845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3656933" y="678667"/>
            <a:ext cx="5065826" cy="1015663"/>
          </a:xfrm>
          <a:prstGeom prst="rect">
            <a:avLst/>
          </a:prstGeom>
          <a:noFill/>
          <a:effectLst/>
        </p:spPr>
        <p:txBody>
          <a:bodyPr wrap="square" rtlCol="0">
            <a:spAutoFit/>
          </a:bodyPr>
          <a:lstStyle/>
          <a:p>
            <a:r>
              <a:rPr lang="en-US" sz="6000" b="1" dirty="0" smtClean="0">
                <a:solidFill>
                  <a:srgbClr val="C00000"/>
                </a:solidFill>
                <a:effectLst>
                  <a:glow rad="88900">
                    <a:schemeClr val="bg1"/>
                  </a:glow>
                </a:effectLst>
                <a:latin typeface="Arial" panose="020B0604020202020204" pitchFamily="34" charset="0"/>
                <a:cs typeface="Arial" panose="020B0604020202020204" pitchFamily="34" charset="0"/>
              </a:rPr>
              <a:t>I. READING</a:t>
            </a:r>
            <a:endParaRPr lang="en-US" sz="6000" b="1" dirty="0">
              <a:solidFill>
                <a:srgbClr val="C00000"/>
              </a:solidFill>
              <a:effectLst>
                <a:glow rad="88900">
                  <a:schemeClr val="bg1"/>
                </a:glow>
              </a:effectLst>
              <a:latin typeface="Arial" panose="020B0604020202020204" pitchFamily="34" charset="0"/>
              <a:cs typeface="Arial" panose="020B0604020202020204" pitchFamily="34" charset="0"/>
            </a:endParaRPr>
          </a:p>
        </p:txBody>
      </p:sp>
      <p:pic>
        <p:nvPicPr>
          <p:cNvPr id="5" name="Picture 4" descr="2,853 Telepathy Stock Photos, Pictures &amp; Royalty-Free Images - iStock |  Telepathy vector, Telepathy icon">
            <a:extLst>
              <a:ext uri="{FF2B5EF4-FFF2-40B4-BE49-F238E27FC236}">
                <a16:creationId xmlns:a16="http://schemas.microsoft.com/office/drawing/2014/main" id="{D94E8701-F219-257D-A74F-7B740C92FE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0211" y="2198324"/>
            <a:ext cx="5768950" cy="3299236"/>
          </a:xfrm>
          <a:prstGeom prst="rect">
            <a:avLst/>
          </a:prstGeom>
          <a:noFill/>
          <a:effectLst>
            <a:glow rad="63500">
              <a:schemeClr val="accent1">
                <a:satMod val="175000"/>
                <a:alpha val="40000"/>
              </a:schemeClr>
            </a:glo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37580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Google Shape;1881;p31"/>
          <p:cNvSpPr txBox="1">
            <a:spLocks/>
          </p:cNvSpPr>
          <p:nvPr/>
        </p:nvSpPr>
        <p:spPr>
          <a:xfrm>
            <a:off x="-325223" y="797100"/>
            <a:ext cx="6354665" cy="657441"/>
          </a:xfrm>
          <a:prstGeom prst="rect">
            <a:avLst/>
          </a:prstGeom>
          <a:noFill/>
          <a:ln>
            <a:noFill/>
          </a:ln>
        </p:spPr>
        <p:txBody>
          <a:bodyPr spcFirstLastPara="1" wrap="square" lIns="91425" tIns="91425" rIns="91425" bIns="91425"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8000" b="1" dirty="0">
                <a:solidFill>
                  <a:srgbClr val="AD4F0F"/>
                </a:solidFill>
              </a:rPr>
              <a:t>telepathy</a:t>
            </a:r>
            <a:r>
              <a:rPr lang="en-US" sz="6000" b="1" dirty="0">
                <a:solidFill>
                  <a:srgbClr val="AD4F0F"/>
                </a:solidFill>
              </a:rPr>
              <a:t> </a:t>
            </a:r>
            <a:r>
              <a:rPr lang="en-US" sz="6000" b="1" dirty="0">
                <a:solidFill>
                  <a:srgbClr val="AD4F0F"/>
                </a:solidFill>
                <a:cs typeface="Calibri" panose="020F0502020204030204" pitchFamily="34" charset="0"/>
              </a:rPr>
              <a:t>(n)</a:t>
            </a:r>
          </a:p>
        </p:txBody>
      </p:sp>
      <p:sp>
        <p:nvSpPr>
          <p:cNvPr id="12" name="Rectangle 11"/>
          <p:cNvSpPr/>
          <p:nvPr/>
        </p:nvSpPr>
        <p:spPr>
          <a:xfrm>
            <a:off x="782583" y="4999092"/>
            <a:ext cx="5002082" cy="830997"/>
          </a:xfrm>
          <a:prstGeom prst="rect">
            <a:avLst/>
          </a:prstGeom>
        </p:spPr>
        <p:txBody>
          <a:bodyPr wrap="square">
            <a:spAutoFit/>
          </a:bodyPr>
          <a:lstStyle/>
          <a:p>
            <a:pPr lvl="0" algn="ctr"/>
            <a:r>
              <a:rPr lang="en-US" sz="4800" dirty="0" err="1"/>
              <a:t>thần</a:t>
            </a:r>
            <a:r>
              <a:rPr lang="en-US" sz="4800" dirty="0"/>
              <a:t> </a:t>
            </a:r>
            <a:r>
              <a:rPr lang="en-US" sz="4800" dirty="0" err="1"/>
              <a:t>giao</a:t>
            </a:r>
            <a:r>
              <a:rPr lang="en-US" sz="4800" dirty="0"/>
              <a:t> </a:t>
            </a:r>
            <a:r>
              <a:rPr lang="en-US" sz="4800" dirty="0" err="1"/>
              <a:t>cách</a:t>
            </a:r>
            <a:r>
              <a:rPr lang="en-US" sz="4800" dirty="0"/>
              <a:t> </a:t>
            </a:r>
            <a:r>
              <a:rPr lang="en-US" sz="4800" dirty="0" err="1"/>
              <a:t>cảm</a:t>
            </a:r>
            <a:endParaRPr lang="en-US" sz="4800" dirty="0"/>
          </a:p>
        </p:txBody>
      </p:sp>
      <p:sp>
        <p:nvSpPr>
          <p:cNvPr id="2" name="Rectangle 1"/>
          <p:cNvSpPr/>
          <p:nvPr/>
        </p:nvSpPr>
        <p:spPr>
          <a:xfrm>
            <a:off x="1544644" y="3300275"/>
            <a:ext cx="2999539" cy="847604"/>
          </a:xfrm>
          <a:prstGeom prst="rect">
            <a:avLst/>
          </a:prstGeom>
        </p:spPr>
        <p:txBody>
          <a:bodyPr wrap="none">
            <a:spAutoFit/>
          </a:bodyPr>
          <a:lstStyle/>
          <a:p>
            <a:pPr algn="ctr">
              <a:lnSpc>
                <a:spcPct val="107000"/>
              </a:lnSpc>
              <a:defRPr/>
            </a:pPr>
            <a:r>
              <a:rPr lang="en-US" sz="4800" b="1" kern="1200" dirty="0">
                <a:solidFill>
                  <a:srgbClr val="002060"/>
                </a:solidFill>
                <a:effectLst/>
                <a:cs typeface="Times New Roman" panose="02020603050405020304" pitchFamily="18" charset="0"/>
              </a:rPr>
              <a:t>/</a:t>
            </a:r>
            <a:r>
              <a:rPr lang="en-US" sz="4800" b="1" kern="1200" dirty="0" err="1">
                <a:solidFill>
                  <a:srgbClr val="002060"/>
                </a:solidFill>
                <a:effectLst/>
                <a:cs typeface="Times New Roman" panose="02020603050405020304" pitchFamily="18" charset="0"/>
              </a:rPr>
              <a:t>təˈlepə</a:t>
            </a:r>
            <a:r>
              <a:rPr lang="el-GR" sz="4800" b="1" kern="1200" dirty="0">
                <a:solidFill>
                  <a:srgbClr val="002060"/>
                </a:solidFill>
                <a:effectLst/>
                <a:cs typeface="Times New Roman" panose="02020603050405020304" pitchFamily="18" charset="0"/>
              </a:rPr>
              <a:t>θ</a:t>
            </a:r>
            <a:r>
              <a:rPr lang="en-US" sz="4800" b="1" kern="1200" dirty="0" err="1">
                <a:solidFill>
                  <a:srgbClr val="002060"/>
                </a:solidFill>
                <a:effectLst/>
                <a:cs typeface="Times New Roman" panose="02020603050405020304" pitchFamily="18" charset="0"/>
              </a:rPr>
              <a:t>i</a:t>
            </a:r>
            <a:r>
              <a:rPr lang="en-US" sz="4800" b="1" kern="1200" dirty="0">
                <a:solidFill>
                  <a:srgbClr val="002060"/>
                </a:solidFill>
                <a:effectLst/>
                <a:cs typeface="Times New Roman" panose="02020603050405020304" pitchFamily="18" charset="0"/>
              </a:rPr>
              <a:t>/</a:t>
            </a:r>
          </a:p>
        </p:txBody>
      </p:sp>
      <p:pic>
        <p:nvPicPr>
          <p:cNvPr id="3" name="Picture 2" descr="2,853 Telepathy Stock Photos, Pictures &amp; Royalty-Free Images - iStock |  Telepathy vector, Telepathy icon">
            <a:extLst>
              <a:ext uri="{FF2B5EF4-FFF2-40B4-BE49-F238E27FC236}">
                <a16:creationId xmlns:a16="http://schemas.microsoft.com/office/drawing/2014/main" id="{D94E8701-F219-257D-A74F-7B740C92FE4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29442" y="1890100"/>
            <a:ext cx="5768950" cy="3299236"/>
          </a:xfrm>
          <a:prstGeom prst="rect">
            <a:avLst/>
          </a:prstGeom>
          <a:noFill/>
          <a:effectLst>
            <a:glow rad="63500">
              <a:schemeClr val="accent1">
                <a:satMod val="175000"/>
                <a:alpha val="40000"/>
              </a:schemeClr>
            </a:glow>
          </a:effectLst>
          <a:extLst>
            <a:ext uri="{909E8E84-426E-40DD-AFC4-6F175D3DCCD1}">
              <a14:hiddenFill xmlns:a14="http://schemas.microsoft.com/office/drawing/2010/main">
                <a:solidFill>
                  <a:srgbClr val="FFFFFF"/>
                </a:solidFill>
              </a14:hiddenFill>
            </a:ext>
          </a:extLst>
        </p:spPr>
      </p:pic>
      <p:pic>
        <p:nvPicPr>
          <p:cNvPr id="4" name="telepathy__gb_1.mp3">
            <a:hlinkClick r:id="" action="ppaction://media"/>
            <a:extLst>
              <a:ext uri="{FF2B5EF4-FFF2-40B4-BE49-F238E27FC236}">
                <a16:creationId xmlns:a16="http://schemas.microsoft.com/office/drawing/2014/main" id="{EA854B05-FCC5-8EDD-48A0-22BC774041DB}"/>
              </a:ext>
            </a:extLst>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487067" y="3429000"/>
            <a:ext cx="812800" cy="812800"/>
          </a:xfrm>
          <a:prstGeom prst="rect">
            <a:avLst/>
          </a:prstGeom>
        </p:spPr>
      </p:pic>
      <p:sp>
        <p:nvSpPr>
          <p:cNvPr id="13" name="Rectangle 12"/>
          <p:cNvSpPr/>
          <p:nvPr/>
        </p:nvSpPr>
        <p:spPr>
          <a:xfrm>
            <a:off x="295681" y="172476"/>
            <a:ext cx="3382969" cy="677108"/>
          </a:xfrm>
          <a:prstGeom prst="rect">
            <a:avLst/>
          </a:prstGeom>
          <a:noFill/>
        </p:spPr>
        <p:txBody>
          <a:bodyPr wrap="square" lIns="91440" tIns="45720" rIns="91440" bIns="45720">
            <a:spAutoFit/>
          </a:bodyPr>
          <a:lstStyle/>
          <a:p>
            <a:pPr algn="ctr"/>
            <a:r>
              <a:rPr lang="en-US" sz="3800" b="1" dirty="0" smtClean="0">
                <a:ln w="6600">
                  <a:solidFill>
                    <a:schemeClr val="accent2"/>
                  </a:solidFill>
                  <a:prstDash val="solid"/>
                </a:ln>
                <a:solidFill>
                  <a:srgbClr val="0070C0"/>
                </a:solidFill>
                <a:effectLst>
                  <a:outerShdw dist="38100" dir="2700000" algn="tl" rotWithShape="0">
                    <a:schemeClr val="accent2"/>
                  </a:outerShdw>
                </a:effectLst>
              </a:rPr>
              <a:t>* VOCABULARY</a:t>
            </a:r>
            <a:endParaRPr lang="en-US" sz="3800" b="1" cap="none" spc="0" dirty="0">
              <a:ln w="6600">
                <a:solidFill>
                  <a:schemeClr val="accent2"/>
                </a:solidFill>
                <a:prstDash val="solid"/>
              </a:ln>
              <a:solidFill>
                <a:srgbClr val="0070C0"/>
              </a:solidFill>
              <a:effectLst>
                <a:outerShdw dist="38100" dir="2700000" algn="tl" rotWithShape="0">
                  <a:schemeClr val="accent2"/>
                </a:outerShdw>
              </a:effectLst>
            </a:endParaRPr>
          </a:p>
        </p:txBody>
      </p:sp>
    </p:spTree>
    <p:extLst>
      <p:ext uri="{BB962C8B-B14F-4D97-AF65-F5344CB8AC3E}">
        <p14:creationId xmlns:p14="http://schemas.microsoft.com/office/powerpoint/2010/main" val="2817977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up)">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mediacall" presetSubtype="0" fill="hold" nodeType="clickEffect">
                                  <p:stCondLst>
                                    <p:cond delay="0"/>
                                  </p:stCondLst>
                                  <p:childTnLst>
                                    <p:cmd type="call" cmd="playFrom(0.0)">
                                      <p:cBhvr>
                                        <p:cTn id="16" dur="107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7" fill="hold" display="0">
                  <p:stCondLst>
                    <p:cond delay="indefinite"/>
                  </p:stCondLst>
                  <p:endCondLst>
                    <p:cond evt="onStopAudio" delay="0">
                      <p:tgtEl>
                        <p:sldTgt/>
                      </p:tgtEl>
                    </p:cond>
                  </p:endCondLst>
                </p:cTn>
                <p:tgtEl>
                  <p:spTgt spid="4"/>
                </p:tgtEl>
              </p:cMediaNode>
            </p:audio>
          </p:childTnLst>
        </p:cTn>
      </p:par>
    </p:tnLst>
    <p:bldLst>
      <p:bldP spid="7"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Google Shape;1881;p31"/>
          <p:cNvSpPr txBox="1">
            <a:spLocks/>
          </p:cNvSpPr>
          <p:nvPr/>
        </p:nvSpPr>
        <p:spPr>
          <a:xfrm>
            <a:off x="-92766" y="1197741"/>
            <a:ext cx="8247937" cy="657441"/>
          </a:xfrm>
          <a:prstGeom prst="rect">
            <a:avLst/>
          </a:prstGeom>
          <a:noFill/>
          <a:ln>
            <a:noFill/>
          </a:ln>
        </p:spPr>
        <p:txBody>
          <a:bodyPr spcFirstLastPara="1" wrap="square" lIns="91425" tIns="91425" rIns="91425" bIns="91425"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8000" b="1" dirty="0">
                <a:solidFill>
                  <a:srgbClr val="AD4F0F"/>
                </a:solidFill>
              </a:rPr>
              <a:t>keep in contact</a:t>
            </a:r>
            <a:r>
              <a:rPr lang="en-US" sz="8000" b="1" dirty="0"/>
              <a:t> </a:t>
            </a:r>
            <a:r>
              <a:rPr lang="en-US" sz="6000" b="1" dirty="0">
                <a:solidFill>
                  <a:srgbClr val="AD4F0F"/>
                </a:solidFill>
              </a:rPr>
              <a:t>(v)</a:t>
            </a:r>
            <a:endParaRPr lang="en-US" sz="4800" b="1" dirty="0">
              <a:solidFill>
                <a:srgbClr val="AD4F0F"/>
              </a:solidFill>
            </a:endParaRPr>
          </a:p>
        </p:txBody>
      </p:sp>
      <p:sp>
        <p:nvSpPr>
          <p:cNvPr id="12" name="Rectangle 11"/>
          <p:cNvSpPr/>
          <p:nvPr/>
        </p:nvSpPr>
        <p:spPr>
          <a:xfrm>
            <a:off x="1272872" y="4986477"/>
            <a:ext cx="4050892" cy="830997"/>
          </a:xfrm>
          <a:prstGeom prst="rect">
            <a:avLst/>
          </a:prstGeom>
        </p:spPr>
        <p:txBody>
          <a:bodyPr wrap="square">
            <a:spAutoFit/>
          </a:bodyPr>
          <a:lstStyle/>
          <a:p>
            <a:pPr lvl="0" algn="ctr"/>
            <a:r>
              <a:rPr lang="en-US" sz="4800" dirty="0" err="1"/>
              <a:t>giữ</a:t>
            </a:r>
            <a:r>
              <a:rPr lang="en-US" sz="4800" dirty="0"/>
              <a:t> </a:t>
            </a:r>
            <a:r>
              <a:rPr lang="en-US" sz="4800" dirty="0" err="1"/>
              <a:t>liên</a:t>
            </a:r>
            <a:r>
              <a:rPr lang="en-US" sz="4800" dirty="0"/>
              <a:t> </a:t>
            </a:r>
            <a:r>
              <a:rPr lang="en-US" sz="4800" dirty="0" err="1"/>
              <a:t>lạc</a:t>
            </a:r>
            <a:endParaRPr lang="en-US" sz="6600" dirty="0"/>
          </a:p>
        </p:txBody>
      </p:sp>
      <p:sp>
        <p:nvSpPr>
          <p:cNvPr id="2" name="Rectangle 1"/>
          <p:cNvSpPr/>
          <p:nvPr/>
        </p:nvSpPr>
        <p:spPr>
          <a:xfrm>
            <a:off x="1002046" y="3306215"/>
            <a:ext cx="4774640" cy="830997"/>
          </a:xfrm>
          <a:prstGeom prst="rect">
            <a:avLst/>
          </a:prstGeom>
        </p:spPr>
        <p:txBody>
          <a:bodyPr wrap="none">
            <a:spAutoFit/>
          </a:bodyPr>
          <a:lstStyle/>
          <a:p>
            <a:pPr algn="ctr"/>
            <a:r>
              <a:rPr lang="en-US" sz="4800" b="1" kern="1200" dirty="0">
                <a:solidFill>
                  <a:srgbClr val="002060"/>
                </a:solidFill>
                <a:effectLst/>
                <a:cs typeface="Times New Roman" panose="02020603050405020304" pitchFamily="18" charset="0"/>
              </a:rPr>
              <a:t>/</a:t>
            </a:r>
            <a:r>
              <a:rPr lang="en-US" sz="4800" b="1" kern="1200" dirty="0" err="1">
                <a:solidFill>
                  <a:srgbClr val="002060"/>
                </a:solidFill>
                <a:effectLst/>
                <a:cs typeface="Times New Roman" panose="02020603050405020304" pitchFamily="18" charset="0"/>
              </a:rPr>
              <a:t>kiːp</a:t>
            </a:r>
            <a:r>
              <a:rPr lang="en-US" sz="4800" b="1" kern="1200" dirty="0">
                <a:solidFill>
                  <a:srgbClr val="002060"/>
                </a:solidFill>
                <a:effectLst/>
                <a:cs typeface="Times New Roman" panose="02020603050405020304" pitchFamily="18" charset="0"/>
              </a:rPr>
              <a:t> </a:t>
            </a:r>
            <a:r>
              <a:rPr lang="en-US" sz="4800" b="1" kern="1200" dirty="0" err="1">
                <a:solidFill>
                  <a:srgbClr val="002060"/>
                </a:solidFill>
                <a:effectLst/>
                <a:cs typeface="Times New Roman" panose="02020603050405020304" pitchFamily="18" charset="0"/>
              </a:rPr>
              <a:t>ɪn</a:t>
            </a:r>
            <a:r>
              <a:rPr lang="en-US" sz="4800" b="1" kern="1200" dirty="0">
                <a:solidFill>
                  <a:srgbClr val="002060"/>
                </a:solidFill>
                <a:effectLst/>
                <a:cs typeface="Times New Roman" panose="02020603050405020304" pitchFamily="18" charset="0"/>
              </a:rPr>
              <a:t> </a:t>
            </a:r>
            <a:r>
              <a:rPr lang="en-US" sz="4800" b="1" kern="1200" dirty="0" err="1">
                <a:solidFill>
                  <a:srgbClr val="002060"/>
                </a:solidFill>
                <a:effectLst/>
                <a:cs typeface="Times New Roman" panose="02020603050405020304" pitchFamily="18" charset="0"/>
              </a:rPr>
              <a:t>kənˈtækt</a:t>
            </a:r>
            <a:r>
              <a:rPr lang="en-US" sz="4800" b="1" kern="1200" dirty="0">
                <a:solidFill>
                  <a:srgbClr val="002060"/>
                </a:solidFill>
                <a:effectLst/>
                <a:cs typeface="Times New Roman" panose="02020603050405020304" pitchFamily="18" charset="0"/>
              </a:rPr>
              <a:t>/</a:t>
            </a:r>
          </a:p>
        </p:txBody>
      </p:sp>
      <p:pic>
        <p:nvPicPr>
          <p:cNvPr id="1026" name="Picture 2" descr="Keep in touch without touching by Harriet Leech on Dribbble">
            <a:extLst>
              <a:ext uri="{FF2B5EF4-FFF2-40B4-BE49-F238E27FC236}">
                <a16:creationId xmlns:a16="http://schemas.microsoft.com/office/drawing/2014/main" id="{56CA67BB-9D80-725C-4F65-DB1B76154D52}"/>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599429" y="2041451"/>
            <a:ext cx="6370623" cy="4777967"/>
          </a:xfrm>
          <a:prstGeom prst="rect">
            <a:avLst/>
          </a:prstGeom>
          <a:noFill/>
          <a:extLst>
            <a:ext uri="{909E8E84-426E-40DD-AFC4-6F175D3DCCD1}">
              <a14:hiddenFill xmlns:a14="http://schemas.microsoft.com/office/drawing/2010/main">
                <a:solidFill>
                  <a:srgbClr val="FFFFFF"/>
                </a:solidFill>
              </a14:hiddenFill>
            </a:ext>
          </a:extLst>
        </p:spPr>
      </p:pic>
      <p:pic>
        <p:nvPicPr>
          <p:cNvPr id="3" name="keep in contact.mp3">
            <a:hlinkClick r:id="" action="ppaction://media"/>
            <a:extLst>
              <a:ext uri="{FF2B5EF4-FFF2-40B4-BE49-F238E27FC236}">
                <a16:creationId xmlns:a16="http://schemas.microsoft.com/office/drawing/2014/main" id="{2F0E14CA-1222-2BF8-4E8F-04EB980E4D78}"/>
              </a:ext>
            </a:extLst>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221948" y="3324412"/>
            <a:ext cx="812800" cy="812800"/>
          </a:xfrm>
          <a:prstGeom prst="rect">
            <a:avLst/>
          </a:prstGeom>
        </p:spPr>
      </p:pic>
      <p:sp>
        <p:nvSpPr>
          <p:cNvPr id="13" name="Rectangle 12"/>
          <p:cNvSpPr/>
          <p:nvPr/>
        </p:nvSpPr>
        <p:spPr>
          <a:xfrm>
            <a:off x="295681" y="172476"/>
            <a:ext cx="3382969" cy="677108"/>
          </a:xfrm>
          <a:prstGeom prst="rect">
            <a:avLst/>
          </a:prstGeom>
          <a:noFill/>
        </p:spPr>
        <p:txBody>
          <a:bodyPr wrap="square" lIns="91440" tIns="45720" rIns="91440" bIns="45720">
            <a:spAutoFit/>
          </a:bodyPr>
          <a:lstStyle/>
          <a:p>
            <a:pPr algn="ctr"/>
            <a:r>
              <a:rPr lang="en-US" sz="3800" b="1" dirty="0" smtClean="0">
                <a:ln w="6600">
                  <a:solidFill>
                    <a:schemeClr val="accent2"/>
                  </a:solidFill>
                  <a:prstDash val="solid"/>
                </a:ln>
                <a:solidFill>
                  <a:srgbClr val="0070C0"/>
                </a:solidFill>
                <a:effectLst>
                  <a:outerShdw dist="38100" dir="2700000" algn="tl" rotWithShape="0">
                    <a:schemeClr val="accent2"/>
                  </a:outerShdw>
                </a:effectLst>
              </a:rPr>
              <a:t>* VOCABULARY</a:t>
            </a:r>
            <a:endParaRPr lang="en-US" sz="3800" b="1" cap="none" spc="0" dirty="0">
              <a:ln w="6600">
                <a:solidFill>
                  <a:schemeClr val="accent2"/>
                </a:solidFill>
                <a:prstDash val="solid"/>
              </a:ln>
              <a:solidFill>
                <a:srgbClr val="0070C0"/>
              </a:solidFill>
              <a:effectLst>
                <a:outerShdw dist="38100" dir="2700000" algn="tl" rotWithShape="0">
                  <a:schemeClr val="accent2"/>
                </a:outerShdw>
              </a:effectLst>
            </a:endParaRPr>
          </a:p>
        </p:txBody>
      </p:sp>
    </p:spTree>
    <p:extLst>
      <p:ext uri="{BB962C8B-B14F-4D97-AF65-F5344CB8AC3E}">
        <p14:creationId xmlns:p14="http://schemas.microsoft.com/office/powerpoint/2010/main" val="3014149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up)">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mediacall" presetSubtype="0" fill="hold" nodeType="clickEffect">
                                  <p:stCondLst>
                                    <p:cond delay="0"/>
                                  </p:stCondLst>
                                  <p:childTnLst>
                                    <p:cmd type="call" cmd="playFrom(0.0)">
                                      <p:cBhvr>
                                        <p:cTn id="16" dur="1440"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7" fill="hold" display="0">
                  <p:stCondLst>
                    <p:cond delay="indefinite"/>
                  </p:stCondLst>
                  <p:endCondLst>
                    <p:cond evt="onStopAudio" delay="0">
                      <p:tgtEl>
                        <p:sldTgt/>
                      </p:tgtEl>
                    </p:cond>
                  </p:endCondLst>
                </p:cTn>
                <p:tgtEl>
                  <p:spTgt spid="3"/>
                </p:tgtEl>
              </p:cMediaNode>
            </p:audio>
          </p:childTnLst>
        </p:cTn>
      </p:par>
    </p:tnLst>
    <p:bldLst>
      <p:bldP spid="7"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Google Shape;1881;p31"/>
          <p:cNvSpPr txBox="1">
            <a:spLocks/>
          </p:cNvSpPr>
          <p:nvPr/>
        </p:nvSpPr>
        <p:spPr>
          <a:xfrm>
            <a:off x="862967" y="1413083"/>
            <a:ext cx="5231128" cy="657441"/>
          </a:xfrm>
          <a:prstGeom prst="rect">
            <a:avLst/>
          </a:prstGeom>
          <a:noFill/>
          <a:ln>
            <a:noFill/>
          </a:ln>
        </p:spPr>
        <p:txBody>
          <a:bodyPr spcFirstLastPara="1" wrap="square" lIns="91425" tIns="91425" rIns="91425" bIns="91425"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8000" b="1" dirty="0">
                <a:solidFill>
                  <a:srgbClr val="AD4F0F"/>
                </a:solidFill>
              </a:rPr>
              <a:t>thought</a:t>
            </a:r>
            <a:r>
              <a:rPr lang="en-US" sz="6000" b="1" dirty="0">
                <a:solidFill>
                  <a:srgbClr val="AD4F0F"/>
                </a:solidFill>
              </a:rPr>
              <a:t> </a:t>
            </a:r>
            <a:r>
              <a:rPr lang="en-US" sz="6600" b="1" dirty="0">
                <a:solidFill>
                  <a:srgbClr val="AD4F0F"/>
                </a:solidFill>
              </a:rPr>
              <a:t>(n)</a:t>
            </a:r>
            <a:endParaRPr lang="en-US" sz="4800" b="1" dirty="0">
              <a:solidFill>
                <a:srgbClr val="AD4F0F"/>
              </a:solidFill>
            </a:endParaRPr>
          </a:p>
        </p:txBody>
      </p:sp>
      <p:sp>
        <p:nvSpPr>
          <p:cNvPr id="12" name="Rectangle 11"/>
          <p:cNvSpPr/>
          <p:nvPr/>
        </p:nvSpPr>
        <p:spPr>
          <a:xfrm>
            <a:off x="1453085" y="5029418"/>
            <a:ext cx="4050892" cy="830997"/>
          </a:xfrm>
          <a:prstGeom prst="rect">
            <a:avLst/>
          </a:prstGeom>
        </p:spPr>
        <p:txBody>
          <a:bodyPr wrap="square">
            <a:spAutoFit/>
          </a:bodyPr>
          <a:lstStyle/>
          <a:p>
            <a:pPr lvl="0" algn="ctr"/>
            <a:r>
              <a:rPr lang="en-US" sz="4800" dirty="0" err="1"/>
              <a:t>suy</a:t>
            </a:r>
            <a:r>
              <a:rPr lang="en-US" sz="4800" dirty="0"/>
              <a:t> </a:t>
            </a:r>
            <a:r>
              <a:rPr lang="en-US" sz="4800" dirty="0" err="1"/>
              <a:t>nghĩ</a:t>
            </a:r>
            <a:endParaRPr lang="en-US" sz="4800" dirty="0"/>
          </a:p>
        </p:txBody>
      </p:sp>
      <p:sp>
        <p:nvSpPr>
          <p:cNvPr id="2" name="Rectangle 1"/>
          <p:cNvSpPr/>
          <p:nvPr/>
        </p:nvSpPr>
        <p:spPr>
          <a:xfrm>
            <a:off x="2631183" y="3429000"/>
            <a:ext cx="1694696" cy="847604"/>
          </a:xfrm>
          <a:prstGeom prst="rect">
            <a:avLst/>
          </a:prstGeom>
        </p:spPr>
        <p:txBody>
          <a:bodyPr wrap="non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4800" b="1" kern="1200" dirty="0">
                <a:solidFill>
                  <a:srgbClr val="002060"/>
                </a:solidFill>
                <a:effectLst/>
                <a:cs typeface="Times New Roman" panose="02020603050405020304" pitchFamily="18" charset="0"/>
              </a:rPr>
              <a:t>/</a:t>
            </a:r>
            <a:r>
              <a:rPr lang="el-GR" sz="4800" b="1" kern="1200" dirty="0">
                <a:solidFill>
                  <a:srgbClr val="002060"/>
                </a:solidFill>
                <a:effectLst/>
                <a:cs typeface="Times New Roman" panose="02020603050405020304" pitchFamily="18" charset="0"/>
              </a:rPr>
              <a:t>θ</a:t>
            </a:r>
            <a:r>
              <a:rPr lang="en-US" sz="4800" b="1" kern="1200" dirty="0" err="1">
                <a:solidFill>
                  <a:srgbClr val="002060"/>
                </a:solidFill>
                <a:effectLst/>
                <a:cs typeface="Times New Roman" panose="02020603050405020304" pitchFamily="18" charset="0"/>
              </a:rPr>
              <a:t>ɔːt</a:t>
            </a:r>
            <a:r>
              <a:rPr lang="en-US" sz="4800" b="1" kern="1200" dirty="0">
                <a:solidFill>
                  <a:srgbClr val="002060"/>
                </a:solidFill>
                <a:effectLst/>
                <a:cs typeface="Times New Roman" panose="02020603050405020304" pitchFamily="18" charset="0"/>
              </a:rPr>
              <a:t>/</a:t>
            </a:r>
          </a:p>
        </p:txBody>
      </p:sp>
      <p:pic>
        <p:nvPicPr>
          <p:cNvPr id="2050" name="Picture 2" descr="Page 5 | Little boy thinking Vectors &amp; Illustrations for Free Download |  Freepik">
            <a:extLst>
              <a:ext uri="{FF2B5EF4-FFF2-40B4-BE49-F238E27FC236}">
                <a16:creationId xmlns:a16="http://schemas.microsoft.com/office/drawing/2014/main" id="{731ACAFF-0A06-4C72-5C3B-8FFED89D1D7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85000" y="1328323"/>
            <a:ext cx="3685661" cy="5082048"/>
          </a:xfrm>
          <a:prstGeom prst="rect">
            <a:avLst/>
          </a:prstGeom>
          <a:noFill/>
          <a:extLst>
            <a:ext uri="{909E8E84-426E-40DD-AFC4-6F175D3DCCD1}">
              <a14:hiddenFill xmlns:a14="http://schemas.microsoft.com/office/drawing/2010/main">
                <a:solidFill>
                  <a:srgbClr val="FFFFFF"/>
                </a:solidFill>
              </a14:hiddenFill>
            </a:ext>
          </a:extLst>
        </p:spPr>
      </p:pic>
      <p:pic>
        <p:nvPicPr>
          <p:cNvPr id="3" name="thought__gb_2.mp3">
            <a:hlinkClick r:id="" action="ppaction://media"/>
            <a:extLst>
              <a:ext uri="{FF2B5EF4-FFF2-40B4-BE49-F238E27FC236}">
                <a16:creationId xmlns:a16="http://schemas.microsoft.com/office/drawing/2014/main" id="{A8B236DC-0A89-2B52-1F81-5B73912102AA}"/>
              </a:ext>
            </a:extLst>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1223925" y="3463804"/>
            <a:ext cx="812800" cy="812800"/>
          </a:xfrm>
          <a:prstGeom prst="rect">
            <a:avLst/>
          </a:prstGeom>
        </p:spPr>
      </p:pic>
      <p:sp>
        <p:nvSpPr>
          <p:cNvPr id="14" name="Rectangle 13"/>
          <p:cNvSpPr/>
          <p:nvPr/>
        </p:nvSpPr>
        <p:spPr>
          <a:xfrm>
            <a:off x="295681" y="172476"/>
            <a:ext cx="3382969" cy="677108"/>
          </a:xfrm>
          <a:prstGeom prst="rect">
            <a:avLst/>
          </a:prstGeom>
          <a:noFill/>
        </p:spPr>
        <p:txBody>
          <a:bodyPr wrap="square" lIns="91440" tIns="45720" rIns="91440" bIns="45720">
            <a:spAutoFit/>
          </a:bodyPr>
          <a:lstStyle/>
          <a:p>
            <a:pPr algn="ctr"/>
            <a:r>
              <a:rPr lang="en-US" sz="3800" b="1" dirty="0" smtClean="0">
                <a:ln w="6600">
                  <a:solidFill>
                    <a:schemeClr val="accent2"/>
                  </a:solidFill>
                  <a:prstDash val="solid"/>
                </a:ln>
                <a:solidFill>
                  <a:srgbClr val="0070C0"/>
                </a:solidFill>
                <a:effectLst>
                  <a:outerShdw dist="38100" dir="2700000" algn="tl" rotWithShape="0">
                    <a:schemeClr val="accent2"/>
                  </a:outerShdw>
                </a:effectLst>
              </a:rPr>
              <a:t>* VOCABULARY</a:t>
            </a:r>
            <a:endParaRPr lang="en-US" sz="3800" b="1" cap="none" spc="0" dirty="0">
              <a:ln w="6600">
                <a:solidFill>
                  <a:schemeClr val="accent2"/>
                </a:solidFill>
                <a:prstDash val="solid"/>
              </a:ln>
              <a:solidFill>
                <a:srgbClr val="0070C0"/>
              </a:solidFill>
              <a:effectLst>
                <a:outerShdw dist="38100" dir="2700000" algn="tl" rotWithShape="0">
                  <a:schemeClr val="accent2"/>
                </a:outerShdw>
              </a:effectLst>
            </a:endParaRPr>
          </a:p>
        </p:txBody>
      </p:sp>
    </p:spTree>
    <p:extLst>
      <p:ext uri="{BB962C8B-B14F-4D97-AF65-F5344CB8AC3E}">
        <p14:creationId xmlns:p14="http://schemas.microsoft.com/office/powerpoint/2010/main" val="2212450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up)">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mediacall" presetSubtype="0" fill="hold" nodeType="clickEffect">
                                  <p:stCondLst>
                                    <p:cond delay="0"/>
                                  </p:stCondLst>
                                  <p:childTnLst>
                                    <p:cmd type="call" cmd="playFrom(0.0)">
                                      <p:cBhvr>
                                        <p:cTn id="16" dur="966"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7" fill="hold" display="0">
                  <p:stCondLst>
                    <p:cond delay="indefinite"/>
                  </p:stCondLst>
                  <p:endCondLst>
                    <p:cond evt="onStopAudio" delay="0">
                      <p:tgtEl>
                        <p:sldTgt/>
                      </p:tgtEl>
                    </p:cond>
                  </p:endCondLst>
                </p:cTn>
                <p:tgtEl>
                  <p:spTgt spid="3"/>
                </p:tgtEl>
              </p:cMediaNode>
            </p:audio>
          </p:childTnLst>
        </p:cTn>
      </p:par>
    </p:tnLst>
    <p:bldLst>
      <p:bldP spid="7"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Google Shape;1881;p31"/>
          <p:cNvSpPr txBox="1">
            <a:spLocks/>
          </p:cNvSpPr>
          <p:nvPr/>
        </p:nvSpPr>
        <p:spPr>
          <a:xfrm>
            <a:off x="862967" y="1426503"/>
            <a:ext cx="5231128" cy="657441"/>
          </a:xfrm>
          <a:prstGeom prst="rect">
            <a:avLst/>
          </a:prstGeom>
          <a:noFill/>
          <a:ln>
            <a:noFill/>
          </a:ln>
        </p:spPr>
        <p:txBody>
          <a:bodyPr spcFirstLastPara="1" wrap="square" lIns="91425" tIns="91425" rIns="91425" bIns="91425"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8000" b="1" dirty="0">
                <a:solidFill>
                  <a:srgbClr val="AD4F0F"/>
                </a:solidFill>
              </a:rPr>
              <a:t>tiny</a:t>
            </a:r>
            <a:r>
              <a:rPr lang="en-US" sz="6000" b="1" dirty="0">
                <a:solidFill>
                  <a:srgbClr val="AD4F0F"/>
                </a:solidFill>
              </a:rPr>
              <a:t> (a)</a:t>
            </a:r>
          </a:p>
        </p:txBody>
      </p:sp>
      <p:sp>
        <p:nvSpPr>
          <p:cNvPr id="12" name="Rectangle 11"/>
          <p:cNvSpPr/>
          <p:nvPr/>
        </p:nvSpPr>
        <p:spPr>
          <a:xfrm>
            <a:off x="1290149" y="5230622"/>
            <a:ext cx="4050892" cy="830997"/>
          </a:xfrm>
          <a:prstGeom prst="rect">
            <a:avLst/>
          </a:prstGeom>
        </p:spPr>
        <p:txBody>
          <a:bodyPr wrap="square">
            <a:spAutoFit/>
          </a:bodyPr>
          <a:lstStyle/>
          <a:p>
            <a:pPr lvl="0" algn="ctr"/>
            <a:r>
              <a:rPr lang="en-US" sz="4800" dirty="0" err="1"/>
              <a:t>nhỏ</a:t>
            </a:r>
            <a:r>
              <a:rPr lang="en-US" sz="4800" dirty="0"/>
              <a:t> </a:t>
            </a:r>
            <a:r>
              <a:rPr lang="en-US" sz="4800" dirty="0" err="1"/>
              <a:t>bé</a:t>
            </a:r>
            <a:endParaRPr lang="en-US" sz="4800" dirty="0"/>
          </a:p>
        </p:txBody>
      </p:sp>
      <p:sp>
        <p:nvSpPr>
          <p:cNvPr id="2" name="Rectangle 1"/>
          <p:cNvSpPr/>
          <p:nvPr/>
        </p:nvSpPr>
        <p:spPr>
          <a:xfrm>
            <a:off x="2272489" y="3539541"/>
            <a:ext cx="2086212" cy="847604"/>
          </a:xfrm>
          <a:prstGeom prst="rect">
            <a:avLst/>
          </a:prstGeom>
        </p:spPr>
        <p:txBody>
          <a:bodyPr wrap="non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4800" b="1" kern="1200" dirty="0">
                <a:solidFill>
                  <a:srgbClr val="002060"/>
                </a:solidFill>
                <a:effectLst/>
                <a:cs typeface="Times New Roman" panose="02020603050405020304" pitchFamily="18" charset="0"/>
              </a:rPr>
              <a:t>/ˈ</a:t>
            </a:r>
            <a:r>
              <a:rPr lang="en-US" sz="4800" b="1" kern="1200" dirty="0" err="1">
                <a:solidFill>
                  <a:srgbClr val="002060"/>
                </a:solidFill>
                <a:effectLst/>
                <a:cs typeface="Times New Roman" panose="02020603050405020304" pitchFamily="18" charset="0"/>
              </a:rPr>
              <a:t>taɪni</a:t>
            </a:r>
            <a:r>
              <a:rPr lang="en-US" sz="4800" b="1" kern="1200" dirty="0">
                <a:solidFill>
                  <a:srgbClr val="002060"/>
                </a:solidFill>
                <a:effectLst/>
                <a:cs typeface="Times New Roman" panose="02020603050405020304" pitchFamily="18" charset="0"/>
              </a:rPr>
              <a:t>/</a:t>
            </a:r>
          </a:p>
        </p:txBody>
      </p:sp>
      <p:pic>
        <p:nvPicPr>
          <p:cNvPr id="3074" name="Picture 2" descr="Free About Cliparts, Download Free About Cliparts png images, Free ClipArts  on Clipart Library">
            <a:extLst>
              <a:ext uri="{FF2B5EF4-FFF2-40B4-BE49-F238E27FC236}">
                <a16:creationId xmlns:a16="http://schemas.microsoft.com/office/drawing/2014/main" id="{041E1E32-5C9E-D99C-981D-0B3F5F195E9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17364" y="1615141"/>
            <a:ext cx="3359150" cy="4030980"/>
          </a:xfrm>
          <a:prstGeom prst="rect">
            <a:avLst/>
          </a:prstGeom>
          <a:noFill/>
          <a:extLst>
            <a:ext uri="{909E8E84-426E-40DD-AFC4-6F175D3DCCD1}">
              <a14:hiddenFill xmlns:a14="http://schemas.microsoft.com/office/drawing/2010/main">
                <a:solidFill>
                  <a:srgbClr val="FFFFFF"/>
                </a:solidFill>
              </a14:hiddenFill>
            </a:ext>
          </a:extLst>
        </p:spPr>
      </p:pic>
      <p:pic>
        <p:nvPicPr>
          <p:cNvPr id="3" name="tiny__gb_1.mp3">
            <a:hlinkClick r:id="" action="ppaction://media"/>
            <a:extLst>
              <a:ext uri="{FF2B5EF4-FFF2-40B4-BE49-F238E27FC236}">
                <a16:creationId xmlns:a16="http://schemas.microsoft.com/office/drawing/2014/main" id="{94157D62-5C03-9F1D-FE56-424A602FCD11}"/>
              </a:ext>
            </a:extLst>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1075070" y="3574345"/>
            <a:ext cx="812800" cy="812800"/>
          </a:xfrm>
          <a:prstGeom prst="rect">
            <a:avLst/>
          </a:prstGeom>
        </p:spPr>
      </p:pic>
      <p:sp>
        <p:nvSpPr>
          <p:cNvPr id="14" name="Rectangle 13"/>
          <p:cNvSpPr/>
          <p:nvPr/>
        </p:nvSpPr>
        <p:spPr>
          <a:xfrm>
            <a:off x="295681" y="172476"/>
            <a:ext cx="3382969" cy="677108"/>
          </a:xfrm>
          <a:prstGeom prst="rect">
            <a:avLst/>
          </a:prstGeom>
          <a:noFill/>
        </p:spPr>
        <p:txBody>
          <a:bodyPr wrap="square" lIns="91440" tIns="45720" rIns="91440" bIns="45720">
            <a:spAutoFit/>
          </a:bodyPr>
          <a:lstStyle/>
          <a:p>
            <a:pPr algn="ctr"/>
            <a:r>
              <a:rPr lang="en-US" sz="3800" b="1" dirty="0" smtClean="0">
                <a:ln w="6600">
                  <a:solidFill>
                    <a:schemeClr val="accent2"/>
                  </a:solidFill>
                  <a:prstDash val="solid"/>
                </a:ln>
                <a:solidFill>
                  <a:srgbClr val="0070C0"/>
                </a:solidFill>
                <a:effectLst>
                  <a:outerShdw dist="38100" dir="2700000" algn="tl" rotWithShape="0">
                    <a:schemeClr val="accent2"/>
                  </a:outerShdw>
                </a:effectLst>
              </a:rPr>
              <a:t>* VOCABULARY</a:t>
            </a:r>
            <a:endParaRPr lang="en-US" sz="3800" b="1" cap="none" spc="0" dirty="0">
              <a:ln w="6600">
                <a:solidFill>
                  <a:schemeClr val="accent2"/>
                </a:solidFill>
                <a:prstDash val="solid"/>
              </a:ln>
              <a:solidFill>
                <a:srgbClr val="0070C0"/>
              </a:solidFill>
              <a:effectLst>
                <a:outerShdw dist="38100" dir="2700000" algn="tl" rotWithShape="0">
                  <a:schemeClr val="accent2"/>
                </a:outerShdw>
              </a:effectLst>
            </a:endParaRPr>
          </a:p>
        </p:txBody>
      </p:sp>
    </p:spTree>
    <p:extLst>
      <p:ext uri="{BB962C8B-B14F-4D97-AF65-F5344CB8AC3E}">
        <p14:creationId xmlns:p14="http://schemas.microsoft.com/office/powerpoint/2010/main" val="593426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up)">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mediacall" presetSubtype="0" fill="hold" nodeType="clickEffect">
                                  <p:stCondLst>
                                    <p:cond delay="0"/>
                                  </p:stCondLst>
                                  <p:childTnLst>
                                    <p:cmd type="call" cmd="playFrom(0.0)">
                                      <p:cBhvr>
                                        <p:cTn id="16" dur="862"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7" fill="hold" display="0">
                  <p:stCondLst>
                    <p:cond delay="indefinite"/>
                  </p:stCondLst>
                  <p:endCondLst>
                    <p:cond evt="onStopAudio" delay="0">
                      <p:tgtEl>
                        <p:sldTgt/>
                      </p:tgtEl>
                    </p:cond>
                  </p:endCondLst>
                </p:cTn>
                <p:tgtEl>
                  <p:spTgt spid="3"/>
                </p:tgtEl>
              </p:cMediaNode>
            </p:audio>
          </p:childTnLst>
        </p:cTn>
      </p:par>
    </p:tnLst>
    <p:bldLst>
      <p:bldP spid="7"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1" name="Table 10"/>
          <p:cNvGraphicFramePr>
            <a:graphicFrameLocks noGrp="1"/>
          </p:cNvGraphicFramePr>
          <p:nvPr>
            <p:extLst>
              <p:ext uri="{D42A27DB-BD31-4B8C-83A1-F6EECF244321}">
                <p14:modId xmlns:p14="http://schemas.microsoft.com/office/powerpoint/2010/main" val="2625334079"/>
              </p:ext>
            </p:extLst>
          </p:nvPr>
        </p:nvGraphicFramePr>
        <p:xfrm>
          <a:off x="1016013" y="1287550"/>
          <a:ext cx="10953050" cy="3707199"/>
        </p:xfrm>
        <a:graphic>
          <a:graphicData uri="http://schemas.openxmlformats.org/drawingml/2006/table">
            <a:tbl>
              <a:tblPr firstRow="1" bandRow="1">
                <a:tableStyleId>{5DA37D80-6434-44D0-A028-1B22A696006F}</a:tableStyleId>
              </a:tblPr>
              <a:tblGrid>
                <a:gridCol w="3809285">
                  <a:extLst>
                    <a:ext uri="{9D8B030D-6E8A-4147-A177-3AD203B41FA5}">
                      <a16:colId xmlns:a16="http://schemas.microsoft.com/office/drawing/2014/main" val="20000"/>
                    </a:ext>
                  </a:extLst>
                </a:gridCol>
                <a:gridCol w="3521575">
                  <a:extLst>
                    <a:ext uri="{9D8B030D-6E8A-4147-A177-3AD203B41FA5}">
                      <a16:colId xmlns:a16="http://schemas.microsoft.com/office/drawing/2014/main" val="20001"/>
                    </a:ext>
                  </a:extLst>
                </a:gridCol>
                <a:gridCol w="3622190">
                  <a:extLst>
                    <a:ext uri="{9D8B030D-6E8A-4147-A177-3AD203B41FA5}">
                      <a16:colId xmlns:a16="http://schemas.microsoft.com/office/drawing/2014/main" val="20002"/>
                    </a:ext>
                  </a:extLst>
                </a:gridCol>
              </a:tblGrid>
              <a:tr h="673297">
                <a:tc>
                  <a:txBody>
                    <a:bodyPr/>
                    <a:lstStyle/>
                    <a:p>
                      <a:pPr algn="ctr"/>
                      <a:r>
                        <a:rPr lang="en-US" sz="3200" b="1" dirty="0">
                          <a:solidFill>
                            <a:srgbClr val="EF4B66"/>
                          </a:solidFill>
                        </a:rPr>
                        <a:t>New words</a:t>
                      </a:r>
                    </a:p>
                  </a:txBody>
                  <a:tcPr anchor="ctr"/>
                </a:tc>
                <a:tc>
                  <a:txBody>
                    <a:bodyPr/>
                    <a:lstStyle/>
                    <a:p>
                      <a:pPr algn="ctr"/>
                      <a:r>
                        <a:rPr lang="en-US" sz="3200" b="1" dirty="0">
                          <a:solidFill>
                            <a:srgbClr val="EF4B66"/>
                          </a:solidFill>
                        </a:rPr>
                        <a:t>Pronunciation</a:t>
                      </a:r>
                    </a:p>
                  </a:txBody>
                  <a:tcPr anchor="ctr"/>
                </a:tc>
                <a:tc>
                  <a:txBody>
                    <a:bodyPr/>
                    <a:lstStyle/>
                    <a:p>
                      <a:pPr algn="ctr"/>
                      <a:r>
                        <a:rPr lang="en-US" sz="3200" b="1" dirty="0">
                          <a:solidFill>
                            <a:srgbClr val="EF4B66"/>
                          </a:solidFill>
                        </a:rPr>
                        <a:t>Meaning</a:t>
                      </a:r>
                    </a:p>
                  </a:txBody>
                  <a:tcPr anchor="ctr"/>
                </a:tc>
                <a:extLst>
                  <a:ext uri="{0D108BD9-81ED-4DB2-BD59-A6C34878D82A}">
                    <a16:rowId xmlns:a16="http://schemas.microsoft.com/office/drawing/2014/main" val="10000"/>
                  </a:ext>
                </a:extLst>
              </a:tr>
              <a:tr h="686622">
                <a:tc>
                  <a:txBody>
                    <a:bodyPr/>
                    <a:lstStyle/>
                    <a:p>
                      <a:pPr marL="144145" marR="0" indent="-144145">
                        <a:lnSpc>
                          <a:spcPct val="107000"/>
                        </a:lnSpc>
                        <a:spcBef>
                          <a:spcPts val="0"/>
                        </a:spcBef>
                        <a:spcAft>
                          <a:spcPts val="0"/>
                        </a:spcAft>
                      </a:pPr>
                      <a:r>
                        <a:rPr lang="en-US" sz="3200" b="0" dirty="0">
                          <a:effectLst/>
                          <a:latin typeface="Calibri" panose="020F0502020204030204" pitchFamily="34" charset="0"/>
                          <a:ea typeface="Times New Roman" panose="02020603050405020304" pitchFamily="18" charset="0"/>
                          <a:cs typeface="Times New Roman" panose="02020603050405020304" pitchFamily="18" charset="0"/>
                        </a:rPr>
                        <a:t>1. telepathy (n)</a:t>
                      </a:r>
                    </a:p>
                  </a:txBody>
                  <a:tcPr marL="71755" marR="71755" marT="71755" marB="71755" anchor="ct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3200" b="0" kern="1200" dirty="0">
                          <a:solidFill>
                            <a:schemeClr val="tx1"/>
                          </a:solidFill>
                          <a:effectLst/>
                          <a:latin typeface="Calibri" panose="020F0502020204030204" pitchFamily="34" charset="0"/>
                          <a:ea typeface="+mn-ea"/>
                          <a:cs typeface="Times New Roman" panose="02020603050405020304" pitchFamily="18" charset="0"/>
                        </a:rPr>
                        <a:t>/</a:t>
                      </a:r>
                      <a:r>
                        <a:rPr lang="en-US" sz="3200" b="0" kern="1200" dirty="0" err="1">
                          <a:solidFill>
                            <a:schemeClr val="tx1"/>
                          </a:solidFill>
                          <a:effectLst/>
                          <a:latin typeface="Calibri" panose="020F0502020204030204" pitchFamily="34" charset="0"/>
                          <a:ea typeface="+mn-ea"/>
                          <a:cs typeface="Times New Roman" panose="02020603050405020304" pitchFamily="18" charset="0"/>
                        </a:rPr>
                        <a:t>təˈlepə</a:t>
                      </a:r>
                      <a:r>
                        <a:rPr lang="el-GR" sz="3200" b="0" kern="1200" dirty="0">
                          <a:solidFill>
                            <a:schemeClr val="tx1"/>
                          </a:solidFill>
                          <a:effectLst/>
                          <a:latin typeface="Calibri" panose="020F0502020204030204" pitchFamily="34" charset="0"/>
                          <a:ea typeface="+mn-ea"/>
                          <a:cs typeface="Times New Roman" panose="02020603050405020304" pitchFamily="18" charset="0"/>
                        </a:rPr>
                        <a:t>θ</a:t>
                      </a:r>
                      <a:r>
                        <a:rPr lang="en-US" sz="3200" b="0" kern="1200" dirty="0" err="1">
                          <a:solidFill>
                            <a:schemeClr val="tx1"/>
                          </a:solidFill>
                          <a:effectLst/>
                          <a:latin typeface="Calibri" panose="020F0502020204030204" pitchFamily="34" charset="0"/>
                          <a:ea typeface="+mn-ea"/>
                          <a:cs typeface="Times New Roman" panose="02020603050405020304" pitchFamily="18" charset="0"/>
                        </a:rPr>
                        <a:t>i</a:t>
                      </a:r>
                      <a:r>
                        <a:rPr lang="en-US" sz="3200" b="0" kern="1200" dirty="0">
                          <a:solidFill>
                            <a:schemeClr val="tx1"/>
                          </a:solidFill>
                          <a:effectLst/>
                          <a:latin typeface="Calibri" panose="020F0502020204030204" pitchFamily="34" charset="0"/>
                          <a:ea typeface="+mn-ea"/>
                          <a:cs typeface="Times New Roman" panose="02020603050405020304" pitchFamily="18" charset="0"/>
                        </a:rPr>
                        <a:t>/</a:t>
                      </a:r>
                      <a:endParaRPr lang="en-US" sz="3200" b="0" kern="1200" dirty="0">
                        <a:solidFill>
                          <a:schemeClr val="tx1"/>
                        </a:solidFill>
                        <a:effectLst/>
                        <a:latin typeface="Calibri" panose="020F0502020204030204" pitchFamily="34" charset="0"/>
                        <a:cs typeface="Times New Roman" panose="02020603050405020304" pitchFamily="18" charset="0"/>
                      </a:endParaRPr>
                    </a:p>
                  </a:txBody>
                  <a:tcPr marL="36195" marR="36195" marT="71755" marB="71755" anchor="ctr"/>
                </a:tc>
                <a:tc>
                  <a:txBody>
                    <a:bodyPr/>
                    <a:lstStyle/>
                    <a:p>
                      <a:pPr marL="0" marR="0" algn="ctr">
                        <a:lnSpc>
                          <a:spcPct val="107000"/>
                        </a:lnSpc>
                        <a:spcBef>
                          <a:spcPts val="0"/>
                        </a:spcBef>
                        <a:spcAft>
                          <a:spcPts val="0"/>
                        </a:spcAft>
                      </a:pPr>
                      <a:r>
                        <a:rPr lang="en-US" sz="3200" b="0" dirty="0" err="1">
                          <a:effectLst/>
                          <a:latin typeface="Calibri" panose="020F0502020204030204" pitchFamily="34" charset="0"/>
                          <a:ea typeface="Times New Roman" panose="02020603050405020304" pitchFamily="18" charset="0"/>
                          <a:cs typeface="Times New Roman" panose="02020603050405020304" pitchFamily="18" charset="0"/>
                        </a:rPr>
                        <a:t>thần</a:t>
                      </a:r>
                      <a:r>
                        <a:rPr lang="en-US" sz="3200" b="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3200" b="0" dirty="0" err="1">
                          <a:effectLst/>
                          <a:latin typeface="Calibri" panose="020F0502020204030204" pitchFamily="34" charset="0"/>
                          <a:ea typeface="Times New Roman" panose="02020603050405020304" pitchFamily="18" charset="0"/>
                          <a:cs typeface="Times New Roman" panose="02020603050405020304" pitchFamily="18" charset="0"/>
                        </a:rPr>
                        <a:t>giao</a:t>
                      </a:r>
                      <a:r>
                        <a:rPr lang="en-US" sz="3200" b="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3200" b="0" dirty="0" err="1">
                          <a:effectLst/>
                          <a:latin typeface="Calibri" panose="020F0502020204030204" pitchFamily="34" charset="0"/>
                          <a:ea typeface="Times New Roman" panose="02020603050405020304" pitchFamily="18" charset="0"/>
                          <a:cs typeface="Times New Roman" panose="02020603050405020304" pitchFamily="18" charset="0"/>
                        </a:rPr>
                        <a:t>cách</a:t>
                      </a:r>
                      <a:r>
                        <a:rPr lang="en-US" sz="3200" b="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3200" b="0" dirty="0" err="1">
                          <a:effectLst/>
                          <a:latin typeface="Calibri" panose="020F0502020204030204" pitchFamily="34" charset="0"/>
                          <a:ea typeface="Times New Roman" panose="02020603050405020304" pitchFamily="18" charset="0"/>
                          <a:cs typeface="Times New Roman" panose="02020603050405020304" pitchFamily="18" charset="0"/>
                        </a:rPr>
                        <a:t>cảm</a:t>
                      </a:r>
                      <a:endParaRPr lang="en-US" sz="3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195" marR="36195" marT="71755" marB="71755" anchor="ctr"/>
                </a:tc>
                <a:extLst>
                  <a:ext uri="{0D108BD9-81ED-4DB2-BD59-A6C34878D82A}">
                    <a16:rowId xmlns:a16="http://schemas.microsoft.com/office/drawing/2014/main" val="10001"/>
                  </a:ext>
                </a:extLst>
              </a:tr>
              <a:tr h="974036">
                <a:tc>
                  <a:txBody>
                    <a:bodyPr/>
                    <a:lstStyle/>
                    <a:p>
                      <a:pPr marL="144145" marR="0" indent="-144145">
                        <a:lnSpc>
                          <a:spcPct val="107000"/>
                        </a:lnSpc>
                        <a:spcBef>
                          <a:spcPts val="0"/>
                        </a:spcBef>
                        <a:spcAft>
                          <a:spcPts val="0"/>
                        </a:spcAft>
                      </a:pPr>
                      <a:r>
                        <a:rPr lang="en-US" sz="3200" b="0" dirty="0">
                          <a:effectLst/>
                          <a:latin typeface="Calibri" panose="020F0502020204030204" pitchFamily="34" charset="0"/>
                          <a:ea typeface="Times New Roman" panose="02020603050405020304" pitchFamily="18" charset="0"/>
                          <a:cs typeface="Times New Roman" panose="02020603050405020304" pitchFamily="18" charset="0"/>
                        </a:rPr>
                        <a:t>2. keep in contact (v)</a:t>
                      </a:r>
                    </a:p>
                  </a:txBody>
                  <a:tcPr marL="71755" marR="71755" marT="71755" marB="71755" anchor="ctr"/>
                </a:tc>
                <a:tc>
                  <a:txBody>
                    <a:bodyPr/>
                    <a:lstStyle/>
                    <a:p>
                      <a:pPr algn="ctr"/>
                      <a:r>
                        <a:rPr lang="en-US" sz="3200" b="0" kern="1200" dirty="0">
                          <a:solidFill>
                            <a:schemeClr val="tx1"/>
                          </a:solidFill>
                          <a:effectLst/>
                          <a:latin typeface="Calibri" panose="020F0502020204030204" pitchFamily="34" charset="0"/>
                          <a:ea typeface="+mn-ea"/>
                          <a:cs typeface="Times New Roman" panose="02020603050405020304" pitchFamily="18" charset="0"/>
                        </a:rPr>
                        <a:t>/</a:t>
                      </a:r>
                      <a:r>
                        <a:rPr lang="en-US" sz="3200" b="0" kern="1200" dirty="0" err="1">
                          <a:solidFill>
                            <a:schemeClr val="tx1"/>
                          </a:solidFill>
                          <a:effectLst/>
                          <a:latin typeface="Calibri" panose="020F0502020204030204" pitchFamily="34" charset="0"/>
                          <a:ea typeface="+mn-ea"/>
                          <a:cs typeface="Times New Roman" panose="02020603050405020304" pitchFamily="18" charset="0"/>
                        </a:rPr>
                        <a:t>kiːp</a:t>
                      </a:r>
                      <a:r>
                        <a:rPr lang="en-US" sz="3200" b="0" kern="1200" dirty="0">
                          <a:solidFill>
                            <a:schemeClr val="tx1"/>
                          </a:solidFill>
                          <a:effectLst/>
                          <a:latin typeface="Calibri" panose="020F0502020204030204" pitchFamily="34" charset="0"/>
                          <a:ea typeface="+mn-ea"/>
                          <a:cs typeface="Times New Roman" panose="02020603050405020304" pitchFamily="18" charset="0"/>
                        </a:rPr>
                        <a:t> </a:t>
                      </a:r>
                      <a:r>
                        <a:rPr lang="en-US" sz="3200" b="0" kern="1200" dirty="0" err="1">
                          <a:solidFill>
                            <a:schemeClr val="tx1"/>
                          </a:solidFill>
                          <a:effectLst/>
                          <a:latin typeface="Calibri" panose="020F0502020204030204" pitchFamily="34" charset="0"/>
                          <a:ea typeface="+mn-ea"/>
                          <a:cs typeface="Times New Roman" panose="02020603050405020304" pitchFamily="18" charset="0"/>
                        </a:rPr>
                        <a:t>ɪn</a:t>
                      </a:r>
                      <a:r>
                        <a:rPr lang="en-US" sz="3200" b="0" kern="1200" dirty="0">
                          <a:solidFill>
                            <a:schemeClr val="tx1"/>
                          </a:solidFill>
                          <a:effectLst/>
                          <a:latin typeface="Calibri" panose="020F0502020204030204" pitchFamily="34" charset="0"/>
                          <a:ea typeface="+mn-ea"/>
                          <a:cs typeface="Times New Roman" panose="02020603050405020304" pitchFamily="18" charset="0"/>
                        </a:rPr>
                        <a:t> </a:t>
                      </a:r>
                      <a:r>
                        <a:rPr lang="en-US" sz="3200" b="0" kern="1200" dirty="0" err="1">
                          <a:solidFill>
                            <a:schemeClr val="tx1"/>
                          </a:solidFill>
                          <a:effectLst/>
                          <a:latin typeface="Calibri" panose="020F0502020204030204" pitchFamily="34" charset="0"/>
                          <a:ea typeface="+mn-ea"/>
                          <a:cs typeface="Times New Roman" panose="02020603050405020304" pitchFamily="18" charset="0"/>
                        </a:rPr>
                        <a:t>kənˈtækt</a:t>
                      </a:r>
                      <a:r>
                        <a:rPr lang="en-US" sz="3200" b="0" kern="1200" dirty="0">
                          <a:solidFill>
                            <a:schemeClr val="tx1"/>
                          </a:solidFill>
                          <a:effectLst/>
                          <a:latin typeface="Calibri" panose="020F0502020204030204" pitchFamily="34" charset="0"/>
                          <a:ea typeface="+mn-ea"/>
                          <a:cs typeface="Times New Roman" panose="02020603050405020304" pitchFamily="18" charset="0"/>
                        </a:rPr>
                        <a:t>/</a:t>
                      </a:r>
                      <a:endParaRPr lang="en-US" sz="3200" b="0" kern="1200" dirty="0">
                        <a:solidFill>
                          <a:schemeClr val="tx1"/>
                        </a:solidFill>
                        <a:effectLst/>
                        <a:latin typeface="Calibri" panose="020F0502020204030204" pitchFamily="34" charset="0"/>
                        <a:cs typeface="Times New Roman" panose="02020603050405020304" pitchFamily="18" charset="0"/>
                      </a:endParaRPr>
                    </a:p>
                  </a:txBody>
                  <a:tcPr marL="36195" marR="36195" marT="71755" marB="71755" anchor="ctr"/>
                </a:tc>
                <a:tc>
                  <a:txBody>
                    <a:bodyPr/>
                    <a:lstStyle/>
                    <a:p>
                      <a:pPr marL="0" marR="0" algn="ctr">
                        <a:lnSpc>
                          <a:spcPct val="107000"/>
                        </a:lnSpc>
                        <a:spcBef>
                          <a:spcPts val="0"/>
                        </a:spcBef>
                        <a:spcAft>
                          <a:spcPts val="0"/>
                        </a:spcAft>
                      </a:pPr>
                      <a:r>
                        <a:rPr lang="en-US" sz="3200" b="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giữ</a:t>
                      </a:r>
                      <a:r>
                        <a:rPr lang="en-US" sz="32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3200" b="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liên</a:t>
                      </a:r>
                      <a:r>
                        <a:rPr lang="en-US" sz="32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3200" b="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lạc</a:t>
                      </a:r>
                      <a:endParaRPr lang="en-US" sz="3200" b="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36195" marR="36195" marT="71755" marB="71755" anchor="ctr"/>
                </a:tc>
                <a:extLst>
                  <a:ext uri="{0D108BD9-81ED-4DB2-BD59-A6C34878D82A}">
                    <a16:rowId xmlns:a16="http://schemas.microsoft.com/office/drawing/2014/main" val="2917693607"/>
                  </a:ext>
                </a:extLst>
              </a:tr>
              <a:tr h="686622">
                <a:tc>
                  <a:txBody>
                    <a:bodyPr/>
                    <a:lstStyle/>
                    <a:p>
                      <a:pPr marL="144145" marR="0" indent="-144145">
                        <a:lnSpc>
                          <a:spcPct val="107000"/>
                        </a:lnSpc>
                        <a:spcBef>
                          <a:spcPts val="0"/>
                        </a:spcBef>
                        <a:spcAft>
                          <a:spcPts val="0"/>
                        </a:spcAft>
                      </a:pPr>
                      <a:r>
                        <a:rPr lang="en-US" sz="3200" b="0" dirty="0">
                          <a:effectLst/>
                          <a:latin typeface="Calibri" panose="020F0502020204030204" pitchFamily="34" charset="0"/>
                          <a:ea typeface="Times New Roman" panose="02020603050405020304" pitchFamily="18" charset="0"/>
                          <a:cs typeface="Times New Roman" panose="02020603050405020304" pitchFamily="18" charset="0"/>
                        </a:rPr>
                        <a:t>3. thought (n)</a:t>
                      </a:r>
                    </a:p>
                  </a:txBody>
                  <a:tcPr marL="71755" marR="71755" marT="71755" marB="71755" anchor="ct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3200" b="0" kern="1200" dirty="0">
                          <a:solidFill>
                            <a:schemeClr val="tx1"/>
                          </a:solidFill>
                          <a:effectLst/>
                          <a:latin typeface="Calibri" panose="020F0502020204030204" pitchFamily="34" charset="0"/>
                          <a:ea typeface="+mn-ea"/>
                          <a:cs typeface="Times New Roman" panose="02020603050405020304" pitchFamily="18" charset="0"/>
                        </a:rPr>
                        <a:t>/</a:t>
                      </a:r>
                      <a:r>
                        <a:rPr lang="el-GR" sz="3200" b="0" kern="1200" dirty="0">
                          <a:solidFill>
                            <a:schemeClr val="tx1"/>
                          </a:solidFill>
                          <a:effectLst/>
                          <a:latin typeface="Calibri" panose="020F0502020204030204" pitchFamily="34" charset="0"/>
                          <a:ea typeface="+mn-ea"/>
                          <a:cs typeface="Times New Roman" panose="02020603050405020304" pitchFamily="18" charset="0"/>
                        </a:rPr>
                        <a:t>θ</a:t>
                      </a:r>
                      <a:r>
                        <a:rPr lang="en-US" sz="3200" b="0" kern="1200" dirty="0" err="1">
                          <a:solidFill>
                            <a:schemeClr val="tx1"/>
                          </a:solidFill>
                          <a:effectLst/>
                          <a:latin typeface="Calibri" panose="020F0502020204030204" pitchFamily="34" charset="0"/>
                          <a:ea typeface="+mn-ea"/>
                          <a:cs typeface="Times New Roman" panose="02020603050405020304" pitchFamily="18" charset="0"/>
                        </a:rPr>
                        <a:t>ɔːt</a:t>
                      </a:r>
                      <a:r>
                        <a:rPr lang="en-US" sz="3200" b="0" kern="1200" dirty="0">
                          <a:solidFill>
                            <a:schemeClr val="tx1"/>
                          </a:solidFill>
                          <a:effectLst/>
                          <a:latin typeface="Calibri" panose="020F0502020204030204" pitchFamily="34" charset="0"/>
                          <a:ea typeface="+mn-ea"/>
                          <a:cs typeface="Times New Roman" panose="02020603050405020304" pitchFamily="18" charset="0"/>
                        </a:rPr>
                        <a:t>/</a:t>
                      </a:r>
                      <a:endParaRPr lang="en-US" sz="3200" b="0" kern="1200" dirty="0">
                        <a:solidFill>
                          <a:schemeClr val="tx1"/>
                        </a:solidFill>
                        <a:effectLst/>
                        <a:latin typeface="Calibri" panose="020F0502020204030204" pitchFamily="34" charset="0"/>
                        <a:cs typeface="Times New Roman" panose="02020603050405020304" pitchFamily="18" charset="0"/>
                      </a:endParaRPr>
                    </a:p>
                  </a:txBody>
                  <a:tcPr marL="36195" marR="36195" marT="71755" marB="71755" anchor="ctr"/>
                </a:tc>
                <a:tc>
                  <a:txBody>
                    <a:bodyPr/>
                    <a:lstStyle/>
                    <a:p>
                      <a:pPr marL="0" marR="0" algn="ctr">
                        <a:lnSpc>
                          <a:spcPct val="107000"/>
                        </a:lnSpc>
                        <a:spcBef>
                          <a:spcPts val="0"/>
                        </a:spcBef>
                        <a:spcAft>
                          <a:spcPts val="0"/>
                        </a:spcAft>
                      </a:pPr>
                      <a:r>
                        <a:rPr lang="en-US" sz="3200" b="0" dirty="0" err="1">
                          <a:effectLst/>
                          <a:latin typeface="Calibri" panose="020F0502020204030204" pitchFamily="34" charset="0"/>
                          <a:ea typeface="Times New Roman" panose="02020603050405020304" pitchFamily="18" charset="0"/>
                          <a:cs typeface="Times New Roman" panose="02020603050405020304" pitchFamily="18" charset="0"/>
                        </a:rPr>
                        <a:t>suy</a:t>
                      </a:r>
                      <a:r>
                        <a:rPr lang="en-US" sz="3200" b="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3200" b="0" dirty="0" err="1">
                          <a:effectLst/>
                          <a:latin typeface="Calibri" panose="020F0502020204030204" pitchFamily="34" charset="0"/>
                          <a:ea typeface="Times New Roman" panose="02020603050405020304" pitchFamily="18" charset="0"/>
                          <a:cs typeface="Times New Roman" panose="02020603050405020304" pitchFamily="18" charset="0"/>
                        </a:rPr>
                        <a:t>nghĩ</a:t>
                      </a:r>
                      <a:endParaRPr lang="en-US" sz="3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195" marR="36195" marT="71755" marB="71755" anchor="ctr"/>
                </a:tc>
                <a:extLst>
                  <a:ext uri="{0D108BD9-81ED-4DB2-BD59-A6C34878D82A}">
                    <a16:rowId xmlns:a16="http://schemas.microsoft.com/office/drawing/2014/main" val="4098046939"/>
                  </a:ext>
                </a:extLst>
              </a:tr>
              <a:tr h="686622">
                <a:tc>
                  <a:txBody>
                    <a:bodyPr/>
                    <a:lstStyle/>
                    <a:p>
                      <a:pPr marL="144145" marR="0" indent="-144145">
                        <a:lnSpc>
                          <a:spcPct val="107000"/>
                        </a:lnSpc>
                        <a:spcBef>
                          <a:spcPts val="0"/>
                        </a:spcBef>
                        <a:spcAft>
                          <a:spcPts val="0"/>
                        </a:spcAft>
                      </a:pPr>
                      <a:r>
                        <a:rPr lang="en-US" sz="3200" b="0" dirty="0">
                          <a:effectLst/>
                          <a:latin typeface="Calibri" panose="020F0502020204030204" pitchFamily="34" charset="0"/>
                          <a:ea typeface="Times New Roman" panose="02020603050405020304" pitchFamily="18" charset="0"/>
                          <a:cs typeface="Times New Roman" panose="02020603050405020304" pitchFamily="18" charset="0"/>
                        </a:rPr>
                        <a:t>4. tiny (a)</a:t>
                      </a:r>
                    </a:p>
                  </a:txBody>
                  <a:tcPr marL="71755" marR="71755" marT="71755" marB="71755" anchor="ct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3200" b="0" kern="1200" dirty="0">
                          <a:solidFill>
                            <a:schemeClr val="tx1"/>
                          </a:solidFill>
                          <a:effectLst/>
                          <a:latin typeface="Calibri" panose="020F0502020204030204" pitchFamily="34" charset="0"/>
                          <a:ea typeface="+mn-ea"/>
                          <a:cs typeface="Times New Roman" panose="02020603050405020304" pitchFamily="18" charset="0"/>
                        </a:rPr>
                        <a:t>/ˈ</a:t>
                      </a:r>
                      <a:r>
                        <a:rPr lang="en-US" sz="3200" b="0" kern="1200" dirty="0" err="1">
                          <a:solidFill>
                            <a:schemeClr val="tx1"/>
                          </a:solidFill>
                          <a:effectLst/>
                          <a:latin typeface="Calibri" panose="020F0502020204030204" pitchFamily="34" charset="0"/>
                          <a:ea typeface="+mn-ea"/>
                          <a:cs typeface="Times New Roman" panose="02020603050405020304" pitchFamily="18" charset="0"/>
                        </a:rPr>
                        <a:t>taɪni</a:t>
                      </a:r>
                      <a:r>
                        <a:rPr lang="en-US" sz="3200" b="0" kern="1200" dirty="0">
                          <a:solidFill>
                            <a:schemeClr val="tx1"/>
                          </a:solidFill>
                          <a:effectLst/>
                          <a:latin typeface="Calibri" panose="020F0502020204030204" pitchFamily="34" charset="0"/>
                          <a:ea typeface="+mn-ea"/>
                          <a:cs typeface="Times New Roman" panose="02020603050405020304" pitchFamily="18" charset="0"/>
                        </a:rPr>
                        <a:t>/</a:t>
                      </a:r>
                      <a:endParaRPr lang="en-US" sz="3200" b="0" kern="1200" dirty="0">
                        <a:solidFill>
                          <a:schemeClr val="tx1"/>
                        </a:solidFill>
                        <a:effectLst/>
                        <a:latin typeface="Calibri" panose="020F0502020204030204" pitchFamily="34" charset="0"/>
                        <a:cs typeface="Times New Roman" panose="02020603050405020304" pitchFamily="18" charset="0"/>
                      </a:endParaRPr>
                    </a:p>
                  </a:txBody>
                  <a:tcPr marL="36195" marR="36195" marT="71755" marB="71755" anchor="ctr"/>
                </a:tc>
                <a:tc>
                  <a:txBody>
                    <a:bodyPr/>
                    <a:lstStyle/>
                    <a:p>
                      <a:pPr marL="0" marR="0" algn="ctr">
                        <a:lnSpc>
                          <a:spcPct val="107000"/>
                        </a:lnSpc>
                        <a:spcBef>
                          <a:spcPts val="0"/>
                        </a:spcBef>
                        <a:spcAft>
                          <a:spcPts val="0"/>
                        </a:spcAft>
                      </a:pPr>
                      <a:r>
                        <a:rPr lang="en-US" sz="3200" b="0" dirty="0" err="1">
                          <a:effectLst/>
                          <a:latin typeface="Calibri" panose="020F0502020204030204" pitchFamily="34" charset="0"/>
                          <a:ea typeface="Times New Roman" panose="02020603050405020304" pitchFamily="18" charset="0"/>
                          <a:cs typeface="Times New Roman" panose="02020603050405020304" pitchFamily="18" charset="0"/>
                        </a:rPr>
                        <a:t>nhỏ</a:t>
                      </a:r>
                      <a:r>
                        <a:rPr lang="en-US" sz="3200" b="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3200" b="0" dirty="0" err="1">
                          <a:effectLst/>
                          <a:latin typeface="Calibri" panose="020F0502020204030204" pitchFamily="34" charset="0"/>
                          <a:ea typeface="Times New Roman" panose="02020603050405020304" pitchFamily="18" charset="0"/>
                          <a:cs typeface="Times New Roman" panose="02020603050405020304" pitchFamily="18" charset="0"/>
                        </a:rPr>
                        <a:t>bé</a:t>
                      </a:r>
                      <a:r>
                        <a:rPr lang="en-US" sz="3200" b="0" dirty="0">
                          <a:effectLst/>
                          <a:latin typeface="Calibri" panose="020F0502020204030204" pitchFamily="34" charset="0"/>
                          <a:ea typeface="Times New Roman" panose="02020603050405020304" pitchFamily="18" charset="0"/>
                          <a:cs typeface="Times New Roman" panose="02020603050405020304" pitchFamily="18" charset="0"/>
                        </a:rPr>
                        <a:t> </a:t>
                      </a:r>
                    </a:p>
                  </a:txBody>
                  <a:tcPr marL="36195" marR="36195" marT="71755" marB="71755" anchor="ctr"/>
                </a:tc>
                <a:extLst>
                  <a:ext uri="{0D108BD9-81ED-4DB2-BD59-A6C34878D82A}">
                    <a16:rowId xmlns:a16="http://schemas.microsoft.com/office/drawing/2014/main" val="1092602736"/>
                  </a:ext>
                </a:extLst>
              </a:tr>
            </a:tbl>
          </a:graphicData>
        </a:graphic>
      </p:graphicFrame>
      <p:pic>
        <p:nvPicPr>
          <p:cNvPr id="2" name="telepathy__gb_1.mp3">
            <a:hlinkClick r:id="" action="ppaction://media"/>
            <a:extLst>
              <a:ext uri="{FF2B5EF4-FFF2-40B4-BE49-F238E27FC236}">
                <a16:creationId xmlns:a16="http://schemas.microsoft.com/office/drawing/2014/main" id="{9B9614A1-3557-3651-46C4-329A9988B3EE}"/>
              </a:ext>
            </a:extLst>
          </p:cNvPr>
          <p:cNvPicPr>
            <a:picLocks noChangeAspect="1"/>
          </p:cNvPicPr>
          <p:nvPr>
            <a:audioFile r:link="rId2"/>
            <p:extLst>
              <p:ext uri="{DAA4B4D4-6D71-4841-9C94-3DE7FCFB9230}">
                <p14:media xmlns:p14="http://schemas.microsoft.com/office/powerpoint/2010/main" r:embed="rId1"/>
              </p:ext>
            </p:extLst>
          </p:nvPr>
        </p:nvPicPr>
        <p:blipFill>
          <a:blip r:embed="rId11"/>
          <a:stretch>
            <a:fillRect/>
          </a:stretch>
        </p:blipFill>
        <p:spPr>
          <a:xfrm>
            <a:off x="203213" y="1967441"/>
            <a:ext cx="812800" cy="812800"/>
          </a:xfrm>
          <a:prstGeom prst="rect">
            <a:avLst/>
          </a:prstGeom>
        </p:spPr>
      </p:pic>
      <p:pic>
        <p:nvPicPr>
          <p:cNvPr id="3" name="keep in contact.mp3">
            <a:hlinkClick r:id="" action="ppaction://media"/>
            <a:extLst>
              <a:ext uri="{FF2B5EF4-FFF2-40B4-BE49-F238E27FC236}">
                <a16:creationId xmlns:a16="http://schemas.microsoft.com/office/drawing/2014/main" id="{F1132DA3-6A97-6E46-4315-646C88F9B839}"/>
              </a:ext>
            </a:extLst>
          </p:cNvPr>
          <p:cNvPicPr>
            <a:picLocks noChangeAspect="1"/>
          </p:cNvPicPr>
          <p:nvPr>
            <a:audioFile r:link="rId4"/>
            <p:extLst>
              <p:ext uri="{DAA4B4D4-6D71-4841-9C94-3DE7FCFB9230}">
                <p14:media xmlns:p14="http://schemas.microsoft.com/office/powerpoint/2010/main" r:embed="rId3"/>
              </p:ext>
            </p:extLst>
          </p:nvPr>
        </p:nvPicPr>
        <p:blipFill>
          <a:blip r:embed="rId11"/>
          <a:stretch>
            <a:fillRect/>
          </a:stretch>
        </p:blipFill>
        <p:spPr>
          <a:xfrm>
            <a:off x="203213" y="2754701"/>
            <a:ext cx="812800" cy="812800"/>
          </a:xfrm>
          <a:prstGeom prst="rect">
            <a:avLst/>
          </a:prstGeom>
        </p:spPr>
      </p:pic>
      <p:pic>
        <p:nvPicPr>
          <p:cNvPr id="4" name="thought__gb_2.mp3">
            <a:hlinkClick r:id="" action="ppaction://media"/>
            <a:extLst>
              <a:ext uri="{FF2B5EF4-FFF2-40B4-BE49-F238E27FC236}">
                <a16:creationId xmlns:a16="http://schemas.microsoft.com/office/drawing/2014/main" id="{6B2F035D-A69E-6D1C-75CC-CD9564A39200}"/>
              </a:ext>
            </a:extLst>
          </p:cNvPr>
          <p:cNvPicPr>
            <a:picLocks noChangeAspect="1"/>
          </p:cNvPicPr>
          <p:nvPr>
            <a:audioFile r:link="rId6"/>
            <p:extLst>
              <p:ext uri="{DAA4B4D4-6D71-4841-9C94-3DE7FCFB9230}">
                <p14:media xmlns:p14="http://schemas.microsoft.com/office/powerpoint/2010/main" r:embed="rId5"/>
              </p:ext>
            </p:extLst>
          </p:nvPr>
        </p:nvPicPr>
        <p:blipFill>
          <a:blip r:embed="rId11"/>
          <a:stretch>
            <a:fillRect/>
          </a:stretch>
        </p:blipFill>
        <p:spPr>
          <a:xfrm>
            <a:off x="203213" y="3502965"/>
            <a:ext cx="812800" cy="812800"/>
          </a:xfrm>
          <a:prstGeom prst="rect">
            <a:avLst/>
          </a:prstGeom>
        </p:spPr>
      </p:pic>
      <p:pic>
        <p:nvPicPr>
          <p:cNvPr id="5" name="tiny__gb_1.mp3">
            <a:hlinkClick r:id="" action="ppaction://media"/>
            <a:extLst>
              <a:ext uri="{FF2B5EF4-FFF2-40B4-BE49-F238E27FC236}">
                <a16:creationId xmlns:a16="http://schemas.microsoft.com/office/drawing/2014/main" id="{7DCD0328-7996-EAFB-6230-4A6D4C130991}"/>
              </a:ext>
            </a:extLst>
          </p:cNvPr>
          <p:cNvPicPr>
            <a:picLocks noChangeAspect="1"/>
          </p:cNvPicPr>
          <p:nvPr>
            <a:audioFile r:link="rId8"/>
            <p:extLst>
              <p:ext uri="{DAA4B4D4-6D71-4841-9C94-3DE7FCFB9230}">
                <p14:media xmlns:p14="http://schemas.microsoft.com/office/powerpoint/2010/main" r:embed="rId7"/>
              </p:ext>
            </p:extLst>
          </p:nvPr>
        </p:nvPicPr>
        <p:blipFill>
          <a:blip r:embed="rId11"/>
          <a:stretch>
            <a:fillRect/>
          </a:stretch>
        </p:blipFill>
        <p:spPr>
          <a:xfrm>
            <a:off x="203213" y="4192884"/>
            <a:ext cx="812800" cy="812800"/>
          </a:xfrm>
          <a:prstGeom prst="rect">
            <a:avLst/>
          </a:prstGeom>
        </p:spPr>
      </p:pic>
      <p:sp>
        <p:nvSpPr>
          <p:cNvPr id="12" name="Rectangle 11"/>
          <p:cNvSpPr/>
          <p:nvPr/>
        </p:nvSpPr>
        <p:spPr>
          <a:xfrm>
            <a:off x="295681" y="172476"/>
            <a:ext cx="3382969" cy="677108"/>
          </a:xfrm>
          <a:prstGeom prst="rect">
            <a:avLst/>
          </a:prstGeom>
          <a:noFill/>
        </p:spPr>
        <p:txBody>
          <a:bodyPr wrap="square" lIns="91440" tIns="45720" rIns="91440" bIns="45720">
            <a:spAutoFit/>
          </a:bodyPr>
          <a:lstStyle/>
          <a:p>
            <a:pPr algn="ctr"/>
            <a:r>
              <a:rPr lang="en-US" sz="3800" b="1" dirty="0" smtClean="0">
                <a:ln w="6600">
                  <a:solidFill>
                    <a:schemeClr val="accent2"/>
                  </a:solidFill>
                  <a:prstDash val="solid"/>
                </a:ln>
                <a:solidFill>
                  <a:srgbClr val="0070C0"/>
                </a:solidFill>
                <a:effectLst>
                  <a:outerShdw dist="38100" dir="2700000" algn="tl" rotWithShape="0">
                    <a:schemeClr val="accent2"/>
                  </a:outerShdw>
                </a:effectLst>
              </a:rPr>
              <a:t>* VOCABULARY</a:t>
            </a:r>
            <a:endParaRPr lang="en-US" sz="3800" b="1" cap="none" spc="0" dirty="0">
              <a:ln w="6600">
                <a:solidFill>
                  <a:schemeClr val="accent2"/>
                </a:solidFill>
                <a:prstDash val="solid"/>
              </a:ln>
              <a:solidFill>
                <a:srgbClr val="0070C0"/>
              </a:solidFill>
              <a:effectLst>
                <a:outerShdw dist="38100" dir="2700000" algn="tl" rotWithShape="0">
                  <a:schemeClr val="accent2"/>
                </a:outerShdw>
              </a:effectLst>
            </a:endParaRPr>
          </a:p>
        </p:txBody>
      </p:sp>
    </p:spTree>
    <p:extLst>
      <p:ext uri="{BB962C8B-B14F-4D97-AF65-F5344CB8AC3E}">
        <p14:creationId xmlns:p14="http://schemas.microsoft.com/office/powerpoint/2010/main" val="1769986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071" fill="hold"/>
                                        <p:tgtEl>
                                          <p:spTgt spid="2"/>
                                        </p:tgtEl>
                                      </p:cBhvr>
                                    </p:cmd>
                                  </p:childTnLst>
                                </p:cTn>
                              </p:par>
                            </p:childTnLst>
                          </p:cTn>
                        </p:par>
                      </p:childTnLst>
                    </p:cTn>
                  </p:par>
                  <p:par>
                    <p:cTn id="7" fill="hold">
                      <p:stCondLst>
                        <p:cond delay="indefinite"/>
                      </p:stCondLst>
                      <p:childTnLst>
                        <p:par>
                          <p:cTn id="8" fill="hold">
                            <p:stCondLst>
                              <p:cond delay="0"/>
                            </p:stCondLst>
                            <p:childTnLst>
                              <p:par>
                                <p:cTn id="9" presetID="1" presetClass="mediacall" presetSubtype="0" fill="hold" nodeType="clickEffect">
                                  <p:stCondLst>
                                    <p:cond delay="0"/>
                                  </p:stCondLst>
                                  <p:childTnLst>
                                    <p:cmd type="call" cmd="playFrom(0.0)">
                                      <p:cBhvr>
                                        <p:cTn id="10" dur="1440" fill="hold"/>
                                        <p:tgtEl>
                                          <p:spTgt spid="3"/>
                                        </p:tgtEl>
                                      </p:cBhvr>
                                    </p:cmd>
                                  </p:childTnLst>
                                </p:cTn>
                              </p:par>
                            </p:childTnLst>
                          </p:cTn>
                        </p:par>
                      </p:childTnLst>
                    </p:cTn>
                  </p:par>
                  <p:par>
                    <p:cTn id="11" fill="hold">
                      <p:stCondLst>
                        <p:cond delay="indefinite"/>
                      </p:stCondLst>
                      <p:childTnLst>
                        <p:par>
                          <p:cTn id="12" fill="hold">
                            <p:stCondLst>
                              <p:cond delay="0"/>
                            </p:stCondLst>
                            <p:childTnLst>
                              <p:par>
                                <p:cTn id="13" presetID="1" presetClass="mediacall" presetSubtype="0" fill="hold" nodeType="clickEffect">
                                  <p:stCondLst>
                                    <p:cond delay="0"/>
                                  </p:stCondLst>
                                  <p:childTnLst>
                                    <p:cmd type="call" cmd="playFrom(0.0)">
                                      <p:cBhvr>
                                        <p:cTn id="14" dur="966" fill="hold"/>
                                        <p:tgtEl>
                                          <p:spTgt spid="4"/>
                                        </p:tgtEl>
                                      </p:cBhvr>
                                    </p:cmd>
                                  </p:childTnLst>
                                </p:cTn>
                              </p:par>
                            </p:childTnLst>
                          </p:cTn>
                        </p:par>
                      </p:childTnLst>
                    </p:cTn>
                  </p:par>
                  <p:par>
                    <p:cTn id="15" fill="hold">
                      <p:stCondLst>
                        <p:cond delay="indefinite"/>
                      </p:stCondLst>
                      <p:childTnLst>
                        <p:par>
                          <p:cTn id="16" fill="hold">
                            <p:stCondLst>
                              <p:cond delay="0"/>
                            </p:stCondLst>
                            <p:childTnLst>
                              <p:par>
                                <p:cTn id="17" presetID="1" presetClass="mediacall" presetSubtype="0" fill="hold" nodeType="clickEffect">
                                  <p:stCondLst>
                                    <p:cond delay="0"/>
                                  </p:stCondLst>
                                  <p:childTnLst>
                                    <p:cmd type="call" cmd="playFrom(0.0)">
                                      <p:cBhvr>
                                        <p:cTn id="18" dur="862"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9" fill="hold" display="0">
                  <p:stCondLst>
                    <p:cond delay="indefinite"/>
                  </p:stCondLst>
                  <p:endCondLst>
                    <p:cond evt="onStopAudio" delay="0">
                      <p:tgtEl>
                        <p:sldTgt/>
                      </p:tgtEl>
                    </p:cond>
                  </p:endCondLst>
                </p:cTn>
                <p:tgtEl>
                  <p:spTgt spid="2"/>
                </p:tgtEl>
              </p:cMediaNode>
            </p:audio>
            <p:audio>
              <p:cMediaNode vol="80000">
                <p:cTn id="20" fill="hold" display="0">
                  <p:stCondLst>
                    <p:cond delay="indefinite"/>
                  </p:stCondLst>
                  <p:endCondLst>
                    <p:cond evt="onStopAudio" delay="0">
                      <p:tgtEl>
                        <p:sldTgt/>
                      </p:tgtEl>
                    </p:cond>
                  </p:endCondLst>
                </p:cTn>
                <p:tgtEl>
                  <p:spTgt spid="3"/>
                </p:tgtEl>
              </p:cMediaNode>
            </p:audio>
            <p:audio>
              <p:cMediaNode vol="80000">
                <p:cTn id="21" fill="hold" display="0">
                  <p:stCondLst>
                    <p:cond delay="indefinite"/>
                  </p:stCondLst>
                  <p:endCondLst>
                    <p:cond evt="onStopAudio" delay="0">
                      <p:tgtEl>
                        <p:sldTgt/>
                      </p:tgtEl>
                    </p:cond>
                  </p:endCondLst>
                </p:cTn>
                <p:tgtEl>
                  <p:spTgt spid="4"/>
                </p:tgtEl>
              </p:cMediaNode>
            </p:audio>
            <p:audio>
              <p:cMediaNode vol="80000">
                <p:cTn id="22" fill="hold" display="0">
                  <p:stCondLst>
                    <p:cond delay="indefinite"/>
                  </p:stCondLst>
                  <p:endCondLst>
                    <p:cond evt="onStopAudio" delay="0">
                      <p:tgtEl>
                        <p:sldTgt/>
                      </p:tgtEl>
                    </p:cond>
                  </p:endCondLst>
                </p:cTn>
                <p:tgtEl>
                  <p:spTgt spid="5"/>
                </p:tgtEl>
              </p:cMediaNode>
            </p:audio>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4199</TotalTime>
  <Words>1110</Words>
  <Application>Microsoft Office PowerPoint</Application>
  <PresentationFormat>Widescreen</PresentationFormat>
  <Paragraphs>168</Paragraphs>
  <Slides>23</Slides>
  <Notes>16</Notes>
  <HiddenSlides>0</HiddenSlides>
  <MMClips>12</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34" baseType="lpstr">
      <vt:lpstr>Arial</vt:lpstr>
      <vt:lpstr>Berlin Sans FB</vt:lpstr>
      <vt:lpstr>Calibri</vt:lpstr>
      <vt:lpstr>Calibri Light</vt:lpstr>
      <vt:lpstr>ChronicaPro</vt:lpstr>
      <vt:lpstr>Cooper Black</vt:lpstr>
      <vt:lpstr>Myriad Pro</vt:lpstr>
      <vt:lpstr>Times New Roman</vt:lpstr>
      <vt:lpstr>Wingdings</vt:lpstr>
      <vt:lpstr>Office Theme</vt:lpstr>
      <vt:lpstr>Bitmap Image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TrangDTT</dc:creator>
  <cp:lastModifiedBy>ADMIN</cp:lastModifiedBy>
  <cp:revision>227</cp:revision>
  <dcterms:created xsi:type="dcterms:W3CDTF">2020-12-09T02:04:09Z</dcterms:created>
  <dcterms:modified xsi:type="dcterms:W3CDTF">2024-03-12T14:36:39Z</dcterms:modified>
</cp:coreProperties>
</file>