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3"/>
  </p:notesMasterIdLst>
  <p:sldIdLst>
    <p:sldId id="342" r:id="rId2"/>
    <p:sldId id="337" r:id="rId3"/>
    <p:sldId id="256" r:id="rId4"/>
    <p:sldId id="316" r:id="rId5"/>
    <p:sldId id="331" r:id="rId6"/>
    <p:sldId id="332" r:id="rId7"/>
    <p:sldId id="333" r:id="rId8"/>
    <p:sldId id="334" r:id="rId9"/>
    <p:sldId id="335" r:id="rId10"/>
    <p:sldId id="336" r:id="rId11"/>
    <p:sldId id="283" r:id="rId12"/>
    <p:sldId id="344" r:id="rId13"/>
    <p:sldId id="338" r:id="rId14"/>
    <p:sldId id="276" r:id="rId15"/>
    <p:sldId id="298" r:id="rId16"/>
    <p:sldId id="327" r:id="rId17"/>
    <p:sldId id="325" r:id="rId18"/>
    <p:sldId id="347" r:id="rId19"/>
    <p:sldId id="348" r:id="rId20"/>
    <p:sldId id="349" r:id="rId21"/>
    <p:sldId id="350" r:id="rId22"/>
    <p:sldId id="351" r:id="rId23"/>
    <p:sldId id="352" r:id="rId24"/>
    <p:sldId id="353" r:id="rId25"/>
    <p:sldId id="313" r:id="rId26"/>
    <p:sldId id="339" r:id="rId27"/>
    <p:sldId id="314" r:id="rId28"/>
    <p:sldId id="330" r:id="rId29"/>
    <p:sldId id="345" r:id="rId30"/>
    <p:sldId id="340" r:id="rId31"/>
    <p:sldId id="341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4B66"/>
    <a:srgbClr val="7192A9"/>
    <a:srgbClr val="F7A5A5"/>
    <a:srgbClr val="F37D91"/>
    <a:srgbClr val="E0702A"/>
    <a:srgbClr val="FBCDCD"/>
    <a:srgbClr val="F3F6F6"/>
    <a:srgbClr val="D8E5E5"/>
    <a:srgbClr val="F26649"/>
    <a:srgbClr val="3B87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69" autoAdjust="0"/>
    <p:restoredTop sz="94660"/>
  </p:normalViewPr>
  <p:slideViewPr>
    <p:cSldViewPr snapToGrid="0" showGuides="1">
      <p:cViewPr varScale="1">
        <p:scale>
          <a:sx n="65" d="100"/>
          <a:sy n="65" d="100"/>
        </p:scale>
        <p:origin x="852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5366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4784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7905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6935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4980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9951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1443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6823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1855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148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2868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8454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2406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6464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7765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7976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2258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1000">
              <a:schemeClr val="accent6">
                <a:lumMod val="0"/>
                <a:lumOff val="100000"/>
              </a:schemeClr>
            </a:gs>
            <a:gs pos="85000">
              <a:srgbClr val="FFFFFF"/>
            </a:gs>
            <a:gs pos="5000">
              <a:schemeClr val="accent6">
                <a:lumMod val="0"/>
                <a:lumOff val="100000"/>
              </a:schemeClr>
            </a:gs>
            <a:gs pos="98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4.jp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microsoft.com/office/2007/relationships/media" Target="../media/media7.mp3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17" Type="http://schemas.openxmlformats.org/officeDocument/2006/relationships/image" Target="../media/image6.png"/><Relationship Id="rId2" Type="http://schemas.openxmlformats.org/officeDocument/2006/relationships/audio" Target="../media/media1.mp3"/><Relationship Id="rId16" Type="http://schemas.openxmlformats.org/officeDocument/2006/relationships/notesSlide" Target="../notesSlides/notesSlide9.xml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5" Type="http://schemas.microsoft.com/office/2007/relationships/media" Target="../media/media3.mp3"/><Relationship Id="rId15" Type="http://schemas.openxmlformats.org/officeDocument/2006/relationships/slideLayout" Target="../slideLayouts/slideLayout2.xml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audio" Target="../media/media7.mp3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5.png"/><Relationship Id="rId18" Type="http://schemas.openxmlformats.org/officeDocument/2006/relationships/image" Target="../media/image30.png"/><Relationship Id="rId3" Type="http://schemas.openxmlformats.org/officeDocument/2006/relationships/slide" Target="slide19.xml"/><Relationship Id="rId21" Type="http://schemas.openxmlformats.org/officeDocument/2006/relationships/image" Target="../media/image31.gif"/><Relationship Id="rId7" Type="http://schemas.openxmlformats.org/officeDocument/2006/relationships/image" Target="../media/image21.png"/><Relationship Id="rId12" Type="http://schemas.openxmlformats.org/officeDocument/2006/relationships/slide" Target="slide23.xml"/><Relationship Id="rId17" Type="http://schemas.openxmlformats.org/officeDocument/2006/relationships/image" Target="../media/image29.gif"/><Relationship Id="rId2" Type="http://schemas.openxmlformats.org/officeDocument/2006/relationships/image" Target="../media/image18.jpeg"/><Relationship Id="rId16" Type="http://schemas.openxmlformats.org/officeDocument/2006/relationships/image" Target="../media/image28.png"/><Relationship Id="rId20" Type="http://schemas.openxmlformats.org/officeDocument/2006/relationships/slide" Target="slide24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0.xml"/><Relationship Id="rId11" Type="http://schemas.openxmlformats.org/officeDocument/2006/relationships/image" Target="../media/image24.png"/><Relationship Id="rId5" Type="http://schemas.openxmlformats.org/officeDocument/2006/relationships/image" Target="../media/image20.png"/><Relationship Id="rId15" Type="http://schemas.openxmlformats.org/officeDocument/2006/relationships/image" Target="../media/image27.png"/><Relationship Id="rId10" Type="http://schemas.openxmlformats.org/officeDocument/2006/relationships/image" Target="../media/image23.png"/><Relationship Id="rId19" Type="http://schemas.microsoft.com/office/2007/relationships/hdphoto" Target="../media/hdphoto3.wdp"/><Relationship Id="rId4" Type="http://schemas.openxmlformats.org/officeDocument/2006/relationships/image" Target="../media/image19.png"/><Relationship Id="rId9" Type="http://schemas.openxmlformats.org/officeDocument/2006/relationships/slide" Target="slide21.xml"/><Relationship Id="rId1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13" Type="http://schemas.openxmlformats.org/officeDocument/2006/relationships/image" Target="../media/image37.gif"/><Relationship Id="rId3" Type="http://schemas.openxmlformats.org/officeDocument/2006/relationships/audio" Target="../media/audio2.wav"/><Relationship Id="rId7" Type="http://schemas.openxmlformats.org/officeDocument/2006/relationships/image" Target="../media/image32.jpeg"/><Relationship Id="rId12" Type="http://schemas.openxmlformats.org/officeDocument/2006/relationships/image" Target="../media/image36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35.gif"/><Relationship Id="rId5" Type="http://schemas.openxmlformats.org/officeDocument/2006/relationships/image" Target="../media/image19.png"/><Relationship Id="rId10" Type="http://schemas.openxmlformats.org/officeDocument/2006/relationships/image" Target="../media/image34.gif"/><Relationship Id="rId4" Type="http://schemas.openxmlformats.org/officeDocument/2006/relationships/image" Target="../media/image31.gif"/><Relationship Id="rId9" Type="http://schemas.openxmlformats.org/officeDocument/2006/relationships/image" Target="../media/image33.gif"/><Relationship Id="rId14" Type="http://schemas.openxmlformats.org/officeDocument/2006/relationships/image" Target="../media/image38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13" Type="http://schemas.openxmlformats.org/officeDocument/2006/relationships/image" Target="../media/image37.gif"/><Relationship Id="rId3" Type="http://schemas.openxmlformats.org/officeDocument/2006/relationships/audio" Target="../media/audio2.wav"/><Relationship Id="rId7" Type="http://schemas.openxmlformats.org/officeDocument/2006/relationships/image" Target="../media/image32.jpeg"/><Relationship Id="rId12" Type="http://schemas.openxmlformats.org/officeDocument/2006/relationships/image" Target="../media/image36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openxmlformats.org/officeDocument/2006/relationships/image" Target="../media/image35.gif"/><Relationship Id="rId5" Type="http://schemas.openxmlformats.org/officeDocument/2006/relationships/image" Target="../media/image21.png"/><Relationship Id="rId10" Type="http://schemas.openxmlformats.org/officeDocument/2006/relationships/image" Target="../media/image34.gif"/><Relationship Id="rId4" Type="http://schemas.openxmlformats.org/officeDocument/2006/relationships/image" Target="../media/image31.gif"/><Relationship Id="rId9" Type="http://schemas.openxmlformats.org/officeDocument/2006/relationships/image" Target="../media/image33.gif"/><Relationship Id="rId14" Type="http://schemas.openxmlformats.org/officeDocument/2006/relationships/image" Target="../media/image38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13" Type="http://schemas.openxmlformats.org/officeDocument/2006/relationships/image" Target="../media/image37.gif"/><Relationship Id="rId3" Type="http://schemas.openxmlformats.org/officeDocument/2006/relationships/audio" Target="../media/audio2.wav"/><Relationship Id="rId7" Type="http://schemas.openxmlformats.org/officeDocument/2006/relationships/image" Target="../media/image32.jpeg"/><Relationship Id="rId12" Type="http://schemas.openxmlformats.org/officeDocument/2006/relationships/image" Target="../media/image36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openxmlformats.org/officeDocument/2006/relationships/image" Target="../media/image35.gif"/><Relationship Id="rId5" Type="http://schemas.openxmlformats.org/officeDocument/2006/relationships/image" Target="../media/image23.png"/><Relationship Id="rId10" Type="http://schemas.openxmlformats.org/officeDocument/2006/relationships/image" Target="../media/image34.gif"/><Relationship Id="rId4" Type="http://schemas.openxmlformats.org/officeDocument/2006/relationships/image" Target="../media/image31.gif"/><Relationship Id="rId9" Type="http://schemas.openxmlformats.org/officeDocument/2006/relationships/image" Target="../media/image33.gif"/><Relationship Id="rId14" Type="http://schemas.openxmlformats.org/officeDocument/2006/relationships/image" Target="../media/image38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13" Type="http://schemas.openxmlformats.org/officeDocument/2006/relationships/image" Target="../media/image37.gif"/><Relationship Id="rId3" Type="http://schemas.openxmlformats.org/officeDocument/2006/relationships/audio" Target="../media/audio2.wav"/><Relationship Id="rId7" Type="http://schemas.openxmlformats.org/officeDocument/2006/relationships/image" Target="../media/image32.jpeg"/><Relationship Id="rId12" Type="http://schemas.openxmlformats.org/officeDocument/2006/relationships/image" Target="../media/image36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11" Type="http://schemas.openxmlformats.org/officeDocument/2006/relationships/image" Target="../media/image35.gif"/><Relationship Id="rId5" Type="http://schemas.openxmlformats.org/officeDocument/2006/relationships/image" Target="../media/image25.png"/><Relationship Id="rId10" Type="http://schemas.openxmlformats.org/officeDocument/2006/relationships/image" Target="../media/image34.gif"/><Relationship Id="rId4" Type="http://schemas.openxmlformats.org/officeDocument/2006/relationships/image" Target="../media/image31.gif"/><Relationship Id="rId9" Type="http://schemas.openxmlformats.org/officeDocument/2006/relationships/image" Target="../media/image33.gif"/><Relationship Id="rId14" Type="http://schemas.openxmlformats.org/officeDocument/2006/relationships/image" Target="../media/image38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13" Type="http://schemas.openxmlformats.org/officeDocument/2006/relationships/image" Target="../media/image37.gif"/><Relationship Id="rId3" Type="http://schemas.openxmlformats.org/officeDocument/2006/relationships/audio" Target="../media/audio2.wav"/><Relationship Id="rId7" Type="http://schemas.openxmlformats.org/officeDocument/2006/relationships/image" Target="../media/image32.jpeg"/><Relationship Id="rId12" Type="http://schemas.openxmlformats.org/officeDocument/2006/relationships/image" Target="../media/image36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11" Type="http://schemas.openxmlformats.org/officeDocument/2006/relationships/image" Target="../media/image35.gif"/><Relationship Id="rId5" Type="http://schemas.openxmlformats.org/officeDocument/2006/relationships/image" Target="../media/image27.png"/><Relationship Id="rId10" Type="http://schemas.openxmlformats.org/officeDocument/2006/relationships/image" Target="../media/image34.gif"/><Relationship Id="rId4" Type="http://schemas.openxmlformats.org/officeDocument/2006/relationships/image" Target="../media/image31.gif"/><Relationship Id="rId9" Type="http://schemas.openxmlformats.org/officeDocument/2006/relationships/image" Target="../media/image33.gif"/><Relationship Id="rId14" Type="http://schemas.openxmlformats.org/officeDocument/2006/relationships/image" Target="../media/image38.gi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9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0.jpe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1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2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3200" y="0"/>
            <a:ext cx="123952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3307585" y="2525788"/>
            <a:ext cx="5943600" cy="769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7" tIns="45714" rIns="91427" bIns="45714">
            <a:spAutoFit/>
          </a:bodyPr>
          <a:lstStyle/>
          <a:p>
            <a:r>
              <a:rPr lang="en-GB" sz="4400" b="1" dirty="0" smtClean="0">
                <a:solidFill>
                  <a:srgbClr val="0000FF"/>
                </a:solidFill>
                <a:latin typeface="VNI-Ariston" pitchFamily="2" charset="0"/>
              </a:rPr>
              <a:t>Hello every one !!!</a:t>
            </a:r>
            <a:endParaRPr lang="en-US" sz="4400" b="1" dirty="0">
              <a:solidFill>
                <a:srgbClr val="0000FF"/>
              </a:solidFill>
              <a:latin typeface="VNI-Ariston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30" t="18036" r="15012" b="18522"/>
          <a:stretch/>
        </p:blipFill>
        <p:spPr>
          <a:xfrm>
            <a:off x="-203200" y="5551414"/>
            <a:ext cx="1414920" cy="13813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35885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1317938" y="5015421"/>
            <a:ext cx="5545110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 dirty="0">
                <a:solidFill>
                  <a:srgbClr val="AD4F0F"/>
                </a:solidFill>
              </a:rPr>
              <a:t>c</a:t>
            </a:r>
            <a:r>
              <a:rPr lang="en-US" sz="4400" b="1" dirty="0" smtClean="0">
                <a:solidFill>
                  <a:srgbClr val="AD4F0F"/>
                </a:solidFill>
              </a:rPr>
              <a:t>onvenience store </a:t>
            </a:r>
            <a:r>
              <a:rPr lang="en-US" sz="4400" b="1" dirty="0" smtClean="0">
                <a:solidFill>
                  <a:srgbClr val="AD4F0F"/>
                </a:solidFill>
                <a:cs typeface="Calibri" panose="020F0502020204030204" pitchFamily="34" charset="0"/>
              </a:rPr>
              <a:t>(n):</a:t>
            </a:r>
            <a:endParaRPr lang="en-US" sz="4400" b="1" dirty="0">
              <a:solidFill>
                <a:srgbClr val="AD4F0F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480265" y="5101420"/>
            <a:ext cx="468646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 smtClean="0"/>
              <a:t>cửa</a:t>
            </a:r>
            <a:r>
              <a:rPr lang="en-US" sz="4800" dirty="0" smtClean="0"/>
              <a:t> </a:t>
            </a:r>
            <a:r>
              <a:rPr lang="en-US" sz="4800" dirty="0" err="1" smtClean="0"/>
              <a:t>hàng</a:t>
            </a:r>
            <a:r>
              <a:rPr lang="en-US" sz="4800" dirty="0" smtClean="0"/>
              <a:t> </a:t>
            </a:r>
            <a:r>
              <a:rPr lang="en-US" sz="4800" dirty="0" err="1" smtClean="0"/>
              <a:t>tiện</a:t>
            </a:r>
            <a:r>
              <a:rPr lang="en-US" sz="4800" dirty="0" smtClean="0"/>
              <a:t> </a:t>
            </a:r>
            <a:r>
              <a:rPr lang="en-US" sz="4800" dirty="0" err="1" smtClean="0"/>
              <a:t>lợi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1030501" y="5760181"/>
            <a:ext cx="55874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3600" b="1" dirty="0" err="1" smtClean="0">
                <a:solidFill>
                  <a:schemeClr val="accent5">
                    <a:lumMod val="50000"/>
                  </a:schemeClr>
                </a:solidFill>
              </a:rPr>
              <a:t>kənˈviːniəns</a:t>
            </a:r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50000"/>
                  </a:schemeClr>
                </a:solidFill>
              </a:rPr>
              <a:t>stɔ</a:t>
            </a:r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</a:rPr>
              <a:t>ː/</a:t>
            </a:r>
            <a:endParaRPr lang="en-US" sz="36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6" name="convenience stor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3246" y="5840254"/>
            <a:ext cx="665224" cy="6652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772" y="195279"/>
            <a:ext cx="6310963" cy="445719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13246" y="31920"/>
            <a:ext cx="290349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* VOCABULARY</a:t>
            </a:r>
            <a:endParaRPr lang="en-US" sz="32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0070C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22462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6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6656522"/>
              </p:ext>
            </p:extLst>
          </p:nvPr>
        </p:nvGraphicFramePr>
        <p:xfrm>
          <a:off x="1376566" y="1289118"/>
          <a:ext cx="10085976" cy="5302441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2501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309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048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20494"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EF4B66"/>
                          </a:solidFill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EF4B66"/>
                          </a:solidFill>
                        </a:rPr>
                        <a:t>Pronunciation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EF4B66"/>
                          </a:solidFill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7541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 </a:t>
                      </a:r>
                      <a:r>
                        <a:rPr lang="en-US" sz="24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open-air</a:t>
                      </a:r>
                      <a:r>
                        <a:rPr lang="en-US" sz="2400" b="0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market</a:t>
                      </a:r>
                      <a:r>
                        <a:rPr lang="en-US" sz="24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(n)</a:t>
                      </a: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24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ˌ</a:t>
                      </a:r>
                      <a:r>
                        <a:rPr lang="en-US" sz="2400" b="0" i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əʊpən</a:t>
                      </a:r>
                      <a:r>
                        <a:rPr lang="en-US" sz="24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0" i="0" kern="120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ˈeə </a:t>
                      </a:r>
                      <a:r>
                        <a:rPr lang="en-US" sz="24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ˈ</a:t>
                      </a:r>
                      <a:r>
                        <a:rPr lang="en-US" sz="2400" b="0" i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mɑːkɪt</a:t>
                      </a:r>
                      <a:r>
                        <a:rPr lang="en-US" sz="24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chợ</a:t>
                      </a:r>
                      <a:r>
                        <a:rPr lang="en-US" sz="24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họp</a:t>
                      </a:r>
                      <a:r>
                        <a:rPr lang="en-US" sz="2400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ngoài</a:t>
                      </a:r>
                      <a:r>
                        <a:rPr lang="en-US" sz="2400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trời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7401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 </a:t>
                      </a:r>
                      <a:r>
                        <a:rPr lang="en-US" sz="24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home-grown (</a:t>
                      </a:r>
                      <a:r>
                        <a:rPr lang="en-US" sz="2400" b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adj</a:t>
                      </a:r>
                      <a:r>
                        <a:rPr lang="en-US" sz="24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/ˌ</a:t>
                      </a:r>
                      <a:r>
                        <a:rPr lang="en-US" sz="240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həʊm</a:t>
                      </a:r>
                      <a:r>
                        <a:rPr lang="en-US" sz="24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ˈ</a:t>
                      </a:r>
                      <a:r>
                        <a:rPr lang="en-US" sz="240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ɡrəʊn</a:t>
                      </a:r>
                      <a:r>
                        <a:rPr lang="en-US" sz="24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tự</a:t>
                      </a:r>
                      <a:r>
                        <a:rPr lang="en-US" sz="2400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trồng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917693607"/>
                  </a:ext>
                </a:extLst>
              </a:tr>
              <a:tr h="667401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r>
                        <a:rPr lang="en-US" sz="24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 home-made 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(adj) </a:t>
                      </a: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/ˌ</a:t>
                      </a:r>
                      <a:r>
                        <a:rPr lang="en-US" sz="2400" b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həʊm</a:t>
                      </a:r>
                      <a:r>
                        <a:rPr lang="en-US" sz="24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ˈ</a:t>
                      </a:r>
                      <a:r>
                        <a:rPr lang="en-US" sz="2400" b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meɪd</a:t>
                      </a:r>
                      <a:r>
                        <a:rPr lang="en-US" sz="24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tự</a:t>
                      </a:r>
                      <a:r>
                        <a:rPr lang="en-US" sz="24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làm</a:t>
                      </a: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3016602894"/>
                  </a:ext>
                </a:extLst>
              </a:tr>
              <a:tr h="667401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r>
                        <a:rPr lang="en-US" sz="24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 bargain (v) </a:t>
                      </a: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240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bɑːɡən</a:t>
                      </a:r>
                      <a:r>
                        <a:rPr lang="en-US" sz="24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mặc</a:t>
                      </a:r>
                      <a:r>
                        <a:rPr lang="en-US" sz="24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cả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33419720"/>
                  </a:ext>
                </a:extLst>
              </a:tr>
              <a:tr h="667401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5. farmers’ market</a:t>
                      </a:r>
                      <a:r>
                        <a:rPr lang="en-US" sz="2400" b="0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(n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) </a:t>
                      </a: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2400" b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fɑːməz</a:t>
                      </a:r>
                      <a:r>
                        <a:rPr lang="en-US" sz="24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mɑːkɪt</a:t>
                      </a:r>
                      <a:r>
                        <a:rPr lang="en-US" sz="24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chợ</a:t>
                      </a:r>
                      <a:r>
                        <a:rPr lang="en-US" sz="24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nông</a:t>
                      </a:r>
                      <a:r>
                        <a:rPr lang="en-US" sz="2400" b="0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0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sản</a:t>
                      </a: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402786525"/>
                  </a:ext>
                </a:extLst>
              </a:tr>
              <a:tr h="667401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r>
                        <a:rPr lang="en-US" sz="24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 price</a:t>
                      </a:r>
                      <a:r>
                        <a:rPr lang="en-US" sz="2400" b="0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tag</a:t>
                      </a:r>
                      <a:r>
                        <a:rPr lang="en-US" sz="24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(adj) </a:t>
                      </a: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2400" b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praɪs</a:t>
                      </a:r>
                      <a:r>
                        <a:rPr lang="en-US" sz="24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tæɡ</a:t>
                      </a:r>
                      <a:r>
                        <a:rPr lang="en-US" sz="24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nhãn</a:t>
                      </a:r>
                      <a:r>
                        <a:rPr lang="en-US" sz="2400" b="0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0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ghi</a:t>
                      </a:r>
                      <a:r>
                        <a:rPr lang="en-US" sz="2400" b="0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0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giá</a:t>
                      </a:r>
                      <a:r>
                        <a:rPr lang="en-US" sz="2400" b="0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0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mặt</a:t>
                      </a:r>
                      <a:r>
                        <a:rPr lang="en-US" sz="2400" b="0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0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hàng</a:t>
                      </a: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048020667"/>
                  </a:ext>
                </a:extLst>
              </a:tr>
              <a:tr h="667401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  <a:r>
                        <a:rPr lang="en-US" sz="24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 convenience</a:t>
                      </a:r>
                      <a:r>
                        <a:rPr lang="en-US" sz="2400" b="0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store</a:t>
                      </a:r>
                      <a:r>
                        <a:rPr lang="en-US" sz="24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(n) </a:t>
                      </a: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240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kənˈ</a:t>
                      </a:r>
                      <a:r>
                        <a:rPr lang="en-US" sz="240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viːniəns</a:t>
                      </a:r>
                      <a:r>
                        <a:rPr lang="en-US" sz="240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stɔː/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cửa</a:t>
                      </a:r>
                      <a:r>
                        <a:rPr lang="en-US" sz="24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hàng</a:t>
                      </a:r>
                      <a:r>
                        <a:rPr lang="en-US" sz="2400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tiện</a:t>
                      </a:r>
                      <a:r>
                        <a:rPr lang="en-US" sz="2400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lợi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801609463"/>
                  </a:ext>
                </a:extLst>
              </a:tr>
            </a:tbl>
          </a:graphicData>
        </a:graphic>
      </p:graphicFrame>
      <p:sp>
        <p:nvSpPr>
          <p:cNvPr id="14" name="Rectangle 13"/>
          <p:cNvSpPr/>
          <p:nvPr/>
        </p:nvSpPr>
        <p:spPr>
          <a:xfrm>
            <a:off x="4057743" y="145103"/>
            <a:ext cx="4158727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*VOCABULARY</a:t>
            </a:r>
            <a:endParaRPr lang="en-US" sz="48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0070C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4" name="open-air mark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11996" y="1964844"/>
            <a:ext cx="487363" cy="487363"/>
          </a:xfrm>
          <a:prstGeom prst="rect">
            <a:avLst/>
          </a:prstGeom>
        </p:spPr>
      </p:pic>
      <p:pic>
        <p:nvPicPr>
          <p:cNvPr id="5" name="home-grown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11996" y="2641730"/>
            <a:ext cx="487363" cy="487363"/>
          </a:xfrm>
          <a:prstGeom prst="rect">
            <a:avLst/>
          </a:prstGeom>
        </p:spPr>
      </p:pic>
      <p:pic>
        <p:nvPicPr>
          <p:cNvPr id="7" name="home-made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11996" y="3331837"/>
            <a:ext cx="487363" cy="487363"/>
          </a:xfrm>
          <a:prstGeom prst="rect">
            <a:avLst/>
          </a:prstGeom>
        </p:spPr>
      </p:pic>
      <p:pic>
        <p:nvPicPr>
          <p:cNvPr id="8" name="bargain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11996" y="3977324"/>
            <a:ext cx="487363" cy="487363"/>
          </a:xfrm>
          <a:prstGeom prst="rect">
            <a:avLst/>
          </a:prstGeom>
        </p:spPr>
      </p:pic>
      <p:pic>
        <p:nvPicPr>
          <p:cNvPr id="9" name="farmers' market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11996" y="4628167"/>
            <a:ext cx="487363" cy="487363"/>
          </a:xfrm>
          <a:prstGeom prst="rect">
            <a:avLst/>
          </a:prstGeom>
        </p:spPr>
      </p:pic>
      <p:pic>
        <p:nvPicPr>
          <p:cNvPr id="21" name="price tag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11996" y="5320168"/>
            <a:ext cx="487363" cy="487363"/>
          </a:xfrm>
          <a:prstGeom prst="rect">
            <a:avLst/>
          </a:prstGeom>
        </p:spPr>
      </p:pic>
      <p:pic>
        <p:nvPicPr>
          <p:cNvPr id="22" name="convenience store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11995" y="595062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986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2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00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70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392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656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7918336" y="2173901"/>
            <a:ext cx="2281761" cy="1349905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accent1">
                    <a:lumMod val="50000"/>
                  </a:schemeClr>
                </a:solidFill>
              </a:rPr>
              <a:t>farmers’ market </a:t>
            </a:r>
            <a:endParaRPr lang="en-US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7864007" y="2173901"/>
            <a:ext cx="2564895" cy="1446470"/>
          </a:xfrm>
          <a:prstGeom prst="ellipse">
            <a:avLst/>
          </a:prstGeom>
          <a:solidFill>
            <a:srgbClr val="F7A5A5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Chợ</a:t>
            </a:r>
            <a:r>
              <a:rPr lang="en-GB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nông</a:t>
            </a:r>
            <a:r>
              <a:rPr lang="en-GB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1611381" y="2125617"/>
            <a:ext cx="2570292" cy="134990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convenience store </a:t>
            </a:r>
          </a:p>
        </p:txBody>
      </p:sp>
      <p:sp>
        <p:nvSpPr>
          <p:cNvPr id="15" name="Oval 14"/>
          <p:cNvSpPr/>
          <p:nvPr/>
        </p:nvSpPr>
        <p:spPr>
          <a:xfrm>
            <a:off x="1572594" y="2142092"/>
            <a:ext cx="2609080" cy="1413521"/>
          </a:xfrm>
          <a:prstGeom prst="ellipse">
            <a:avLst/>
          </a:prstGeom>
          <a:solidFill>
            <a:srgbClr val="F7A5A5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tiện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3733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733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4945626" y="5204365"/>
            <a:ext cx="2391097" cy="134990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accent1">
                    <a:lumMod val="50000"/>
                  </a:schemeClr>
                </a:solidFill>
              </a:rPr>
              <a:t>home-grown</a:t>
            </a:r>
            <a:endParaRPr lang="en-US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4858726" y="5156082"/>
            <a:ext cx="2564895" cy="1446470"/>
          </a:xfrm>
          <a:prstGeom prst="ellipse">
            <a:avLst/>
          </a:prstGeom>
          <a:solidFill>
            <a:srgbClr val="F7A5A5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GB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1572593" y="4481130"/>
            <a:ext cx="2429136" cy="134990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 smtClean="0">
                <a:solidFill>
                  <a:schemeClr val="accent1">
                    <a:lumMod val="50000"/>
                  </a:schemeClr>
                </a:solidFill>
              </a:rPr>
              <a:t>open-air </a:t>
            </a:r>
            <a:r>
              <a:rPr lang="en-US" sz="2600" b="1" dirty="0">
                <a:solidFill>
                  <a:schemeClr val="accent1">
                    <a:lumMod val="50000"/>
                  </a:schemeClr>
                </a:solidFill>
              </a:rPr>
              <a:t>market </a:t>
            </a:r>
          </a:p>
        </p:txBody>
      </p:sp>
      <p:sp>
        <p:nvSpPr>
          <p:cNvPr id="21" name="Oval 20"/>
          <p:cNvSpPr/>
          <p:nvPr/>
        </p:nvSpPr>
        <p:spPr>
          <a:xfrm>
            <a:off x="1548753" y="4432847"/>
            <a:ext cx="2564895" cy="1446470"/>
          </a:xfrm>
          <a:prstGeom prst="ellipse">
            <a:avLst/>
          </a:prstGeom>
          <a:solidFill>
            <a:srgbClr val="F7A5A5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chợ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họp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ngoài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trời</a:t>
            </a:r>
            <a:endParaRPr lang="en-US" sz="2800" b="1" dirty="0">
              <a:solidFill>
                <a:srgbClr val="00206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381929" y="38432"/>
            <a:ext cx="27479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 dirty="0">
                <a:solidFill>
                  <a:srgbClr val="0070C0"/>
                </a:solidFill>
              </a:rPr>
              <a:t>say words in English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99769" y="0"/>
            <a:ext cx="606948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* Checking vocabulary</a:t>
            </a:r>
            <a:endParaRPr lang="en-US" sz="48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0070C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7" name="Oval 16"/>
          <p:cNvSpPr/>
          <p:nvPr/>
        </p:nvSpPr>
        <p:spPr>
          <a:xfrm>
            <a:off x="8027428" y="4152152"/>
            <a:ext cx="2281761" cy="134990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bargain </a:t>
            </a:r>
            <a:endParaRPr lang="en-US" sz="2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7927850" y="4103869"/>
            <a:ext cx="2564895" cy="1446470"/>
          </a:xfrm>
          <a:prstGeom prst="ellipse">
            <a:avLst/>
          </a:prstGeom>
          <a:solidFill>
            <a:srgbClr val="F7A5A5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Mặc</a:t>
            </a:r>
            <a:r>
              <a:rPr lang="en-GB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4759444" y="1091170"/>
            <a:ext cx="2281761" cy="134990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accent1">
                    <a:lumMod val="50000"/>
                  </a:schemeClr>
                </a:solidFill>
              </a:rPr>
              <a:t>price tag </a:t>
            </a:r>
            <a:endParaRPr lang="en-US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4617876" y="1022555"/>
            <a:ext cx="2564895" cy="1446470"/>
          </a:xfrm>
          <a:prstGeom prst="ellipse">
            <a:avLst/>
          </a:prstGeom>
          <a:solidFill>
            <a:srgbClr val="F7A5A5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Nhãn</a:t>
            </a:r>
            <a:r>
              <a:rPr lang="en-GB" sz="2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GB" sz="2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GB" sz="2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GB" sz="2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endParaRPr lang="en-US" sz="2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4617877" y="3247182"/>
            <a:ext cx="2455212" cy="134990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home-made</a:t>
            </a:r>
            <a:endParaRPr lang="en-US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4579025" y="3198899"/>
            <a:ext cx="2564895" cy="1446470"/>
          </a:xfrm>
          <a:prstGeom prst="ellipse">
            <a:avLst/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GB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3459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5" grpId="0" animBg="1"/>
      <p:bldP spid="15" grpId="1" animBg="1"/>
      <p:bldP spid="19" grpId="0" animBg="1"/>
      <p:bldP spid="19" grpId="1" animBg="1"/>
      <p:bldP spid="21" grpId="0" animBg="1"/>
      <p:bldP spid="21" grpId="1" animBg="1"/>
      <p:bldP spid="22" grpId="0" animBg="1"/>
      <p:bldP spid="22" grpId="1" animBg="1"/>
      <p:bldP spid="24" grpId="0" animBg="1"/>
      <p:bldP spid="24" grpId="1" animBg="1"/>
      <p:bldP spid="26" grpId="0" animBg="1"/>
      <p:bldP spid="26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0A3E95A-3D5D-4E3E-A00D-CA3CAC576081}"/>
              </a:ext>
            </a:extLst>
          </p:cNvPr>
          <p:cNvSpPr txBox="1"/>
          <p:nvPr/>
        </p:nvSpPr>
        <p:spPr>
          <a:xfrm>
            <a:off x="5356675" y="25928"/>
            <a:ext cx="4709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Answer the questions: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7A5E1E-3CA0-4464-8CDD-31E8FAFCE4DB}"/>
              </a:ext>
            </a:extLst>
          </p:cNvPr>
          <p:cNvSpPr txBox="1"/>
          <p:nvPr/>
        </p:nvSpPr>
        <p:spPr>
          <a:xfrm>
            <a:off x="110484" y="-62740"/>
            <a:ext cx="34788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CHATTING</a:t>
            </a:r>
            <a:endParaRPr lang="en-US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982B3A6-EACF-42EF-B0CF-D6FC910459A8}"/>
              </a:ext>
            </a:extLst>
          </p:cNvPr>
          <p:cNvSpPr txBox="1"/>
          <p:nvPr/>
        </p:nvSpPr>
        <p:spPr>
          <a:xfrm>
            <a:off x="6568834" y="1136958"/>
            <a:ext cx="5475681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200" dirty="0"/>
              <a:t>1. </a:t>
            </a:r>
            <a:r>
              <a:rPr lang="en-US" sz="3200" dirty="0" smtClean="0"/>
              <a:t>What are the pictures of?</a:t>
            </a:r>
            <a:endParaRPr lang="en-US" sz="3200" dirty="0"/>
          </a:p>
          <a:p>
            <a:pPr>
              <a:lnSpc>
                <a:spcPct val="200000"/>
              </a:lnSpc>
            </a:pPr>
            <a:r>
              <a:rPr lang="en-US" sz="3200" dirty="0"/>
              <a:t>2. </a:t>
            </a:r>
            <a:r>
              <a:rPr lang="en-US" sz="3200" dirty="0" smtClean="0"/>
              <a:t>What are the people in the pictures doing?</a:t>
            </a:r>
            <a:endParaRPr lang="en-US" sz="3200" dirty="0"/>
          </a:p>
        </p:txBody>
      </p:sp>
      <p:grpSp>
        <p:nvGrpSpPr>
          <p:cNvPr id="9" name="Group 8"/>
          <p:cNvGrpSpPr/>
          <p:nvPr/>
        </p:nvGrpSpPr>
        <p:grpSpPr>
          <a:xfrm>
            <a:off x="110485" y="672259"/>
            <a:ext cx="6349310" cy="5640051"/>
            <a:chOff x="110484" y="1085214"/>
            <a:chExt cx="7080171" cy="605043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/>
            <a:srcRect t="598" r="1606"/>
            <a:stretch/>
          </p:blipFill>
          <p:spPr>
            <a:xfrm>
              <a:off x="3040079" y="2020751"/>
              <a:ext cx="4150576" cy="5114899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/>
            <a:srcRect l="5511" t="823"/>
            <a:stretch/>
          </p:blipFill>
          <p:spPr>
            <a:xfrm>
              <a:off x="220327" y="1085214"/>
              <a:ext cx="2819752" cy="5490555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0484" y="1657617"/>
              <a:ext cx="376583" cy="363134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0484" y="3830491"/>
              <a:ext cx="376583" cy="363134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6894646" y="2054943"/>
            <a:ext cx="49925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solidFill>
                  <a:srgbClr val="C00000"/>
                </a:solidFill>
              </a:rPr>
              <a:t>The </a:t>
            </a:r>
            <a:r>
              <a:rPr lang="en-US" sz="2400" b="1" i="1" dirty="0">
                <a:solidFill>
                  <a:srgbClr val="C00000"/>
                </a:solidFill>
              </a:rPr>
              <a:t>pictures are </a:t>
            </a:r>
            <a:r>
              <a:rPr lang="en-US" sz="2400" b="1" i="1" dirty="0" smtClean="0">
                <a:solidFill>
                  <a:srgbClr val="C00000"/>
                </a:solidFill>
              </a:rPr>
              <a:t>of open-air markets  </a:t>
            </a:r>
            <a:endParaRPr lang="en-US" sz="2400" b="1" i="1" dirty="0">
              <a:solidFill>
                <a:srgbClr val="C0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191833" y="4186617"/>
            <a:ext cx="60001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dirty="0" smtClean="0">
                <a:solidFill>
                  <a:srgbClr val="C00000"/>
                </a:solidFill>
              </a:rPr>
              <a:t>The </a:t>
            </a:r>
            <a:r>
              <a:rPr lang="en-US" sz="2400" b="1" i="1" dirty="0">
                <a:solidFill>
                  <a:srgbClr val="C00000"/>
                </a:solidFill>
              </a:rPr>
              <a:t>people in the </a:t>
            </a:r>
            <a:r>
              <a:rPr lang="en-US" sz="2400" b="1" i="1" dirty="0" smtClean="0">
                <a:solidFill>
                  <a:srgbClr val="C00000"/>
                </a:solidFill>
              </a:rPr>
              <a:t>pictures are  buying </a:t>
            </a:r>
          </a:p>
          <a:p>
            <a:r>
              <a:rPr lang="en-US" sz="2400" b="1" i="1" dirty="0" smtClean="0">
                <a:solidFill>
                  <a:srgbClr val="C00000"/>
                </a:solidFill>
              </a:rPr>
              <a:t>and selling things.</a:t>
            </a:r>
            <a:endParaRPr lang="en-US" sz="2400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998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989671" y="665145"/>
            <a:ext cx="2333821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7" y="644675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54203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7" y="55545"/>
            <a:ext cx="2265965" cy="523220"/>
          </a:xfrm>
          <a:prstGeom prst="rect">
            <a:avLst/>
          </a:prstGeom>
          <a:solidFill>
            <a:srgbClr val="F7A5A5"/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n-US" sz="28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2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762BA3-5846-49A1-A041-93C20AA09C52}"/>
              </a:ext>
            </a:extLst>
          </p:cNvPr>
          <p:cNvSpPr txBox="1"/>
          <p:nvPr/>
        </p:nvSpPr>
        <p:spPr>
          <a:xfrm>
            <a:off x="325521" y="1167751"/>
            <a:ext cx="11477336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i="1" dirty="0" smtClean="0">
                <a:solidFill>
                  <a:srgbClr val="242021"/>
                </a:solidFill>
              </a:rPr>
              <a:t>Mai</a:t>
            </a:r>
            <a:r>
              <a:rPr lang="en-US" sz="2200" b="0" i="0" dirty="0" smtClean="0">
                <a:solidFill>
                  <a:srgbClr val="242021"/>
                </a:solidFill>
                <a:effectLst/>
              </a:rPr>
              <a:t>:</a:t>
            </a:r>
            <a:r>
              <a:rPr lang="en-US" sz="2200" dirty="0">
                <a:solidFill>
                  <a:srgbClr val="242021"/>
                </a:solidFill>
              </a:rPr>
              <a:t> </a:t>
            </a:r>
            <a:r>
              <a:rPr lang="en-US" sz="2200" dirty="0" smtClean="0">
                <a:solidFill>
                  <a:srgbClr val="242021"/>
                </a:solidFill>
              </a:rPr>
              <a:t>How was your trip to Bac Ha, Alice?</a:t>
            </a:r>
            <a:r>
              <a:rPr lang="en-US" sz="2200" b="0" i="0" dirty="0">
                <a:solidFill>
                  <a:srgbClr val="242021"/>
                </a:solidFill>
                <a:effectLst/>
              </a:rPr>
              <a:t/>
            </a:r>
            <a:br>
              <a:rPr lang="en-US" sz="2200" b="0" i="0" dirty="0">
                <a:solidFill>
                  <a:srgbClr val="242021"/>
                </a:solidFill>
                <a:effectLst/>
              </a:rPr>
            </a:br>
            <a:r>
              <a:rPr lang="en-US" sz="2200" b="1" i="1" dirty="0" smtClean="0">
                <a:solidFill>
                  <a:schemeClr val="accent2">
                    <a:lumMod val="75000"/>
                  </a:schemeClr>
                </a:solidFill>
              </a:rPr>
              <a:t>Alice</a:t>
            </a:r>
            <a:r>
              <a:rPr lang="en-US" sz="2200" b="0" i="0" dirty="0" smtClean="0">
                <a:solidFill>
                  <a:schemeClr val="accent2">
                    <a:lumMod val="75000"/>
                  </a:schemeClr>
                </a:solidFill>
                <a:effectLst/>
              </a:rPr>
              <a:t>: </a:t>
            </a:r>
            <a:r>
              <a:rPr lang="en-US" sz="2200" dirty="0" smtClean="0">
                <a:solidFill>
                  <a:srgbClr val="242021"/>
                </a:solidFill>
              </a:rPr>
              <a:t>It’s awesome. I like Bac Ha Fair. It’s an open-air market in Lao </a:t>
            </a:r>
            <a:r>
              <a:rPr lang="en-US" sz="2200" dirty="0" err="1" smtClean="0">
                <a:solidFill>
                  <a:srgbClr val="242021"/>
                </a:solidFill>
              </a:rPr>
              <a:t>Cai</a:t>
            </a:r>
            <a:r>
              <a:rPr lang="en-US" sz="2200" dirty="0" smtClean="0">
                <a:solidFill>
                  <a:srgbClr val="242021"/>
                </a:solidFill>
              </a:rPr>
              <a:t>.</a:t>
            </a:r>
            <a:r>
              <a:rPr lang="en-US" sz="2200" b="0" i="0" dirty="0" smtClean="0">
                <a:solidFill>
                  <a:srgbClr val="242021"/>
                </a:solidFill>
                <a:effectLst/>
              </a:rPr>
              <a:t/>
            </a:r>
            <a:br>
              <a:rPr lang="en-US" sz="2200" b="0" i="0" dirty="0" smtClean="0">
                <a:solidFill>
                  <a:srgbClr val="242021"/>
                </a:solidFill>
                <a:effectLst/>
              </a:rPr>
            </a:br>
            <a:r>
              <a:rPr lang="en-US" sz="2200" b="1" i="1" dirty="0" smtClean="0">
                <a:solidFill>
                  <a:srgbClr val="242021"/>
                </a:solidFill>
              </a:rPr>
              <a:t>Mai</a:t>
            </a:r>
            <a:r>
              <a:rPr lang="en-US" sz="2200" b="0" i="0" dirty="0" smtClean="0">
                <a:solidFill>
                  <a:srgbClr val="242021"/>
                </a:solidFill>
                <a:effectLst/>
              </a:rPr>
              <a:t>: </a:t>
            </a:r>
            <a:r>
              <a:rPr lang="en-US" sz="2200" dirty="0" smtClean="0">
                <a:solidFill>
                  <a:srgbClr val="242021"/>
                </a:solidFill>
              </a:rPr>
              <a:t>What do you like about it?</a:t>
            </a:r>
            <a:r>
              <a:rPr lang="en-US" sz="2200" b="0" i="0" dirty="0">
                <a:solidFill>
                  <a:srgbClr val="242021"/>
                </a:solidFill>
                <a:effectLst/>
              </a:rPr>
              <a:t/>
            </a:r>
            <a:br>
              <a:rPr lang="en-US" sz="2200" b="0" i="0" dirty="0">
                <a:solidFill>
                  <a:srgbClr val="242021"/>
                </a:solidFill>
                <a:effectLst/>
              </a:rPr>
            </a:br>
            <a:r>
              <a:rPr lang="en-US" sz="2200" b="1" i="1" dirty="0" smtClean="0">
                <a:solidFill>
                  <a:schemeClr val="accent2">
                    <a:lumMod val="75000"/>
                  </a:schemeClr>
                </a:solidFill>
              </a:rPr>
              <a:t>Alice</a:t>
            </a:r>
            <a:r>
              <a:rPr lang="en-US" sz="2200" b="0" i="0" dirty="0" smtClean="0">
                <a:solidFill>
                  <a:schemeClr val="accent2">
                    <a:lumMod val="75000"/>
                  </a:schemeClr>
                </a:solidFill>
                <a:effectLst/>
              </a:rPr>
              <a:t>: </a:t>
            </a:r>
            <a:r>
              <a:rPr lang="en-US" sz="2200" dirty="0" smtClean="0">
                <a:solidFill>
                  <a:srgbClr val="242021"/>
                </a:solidFill>
              </a:rPr>
              <a:t>Many things. Theo people at the market were wearing really </a:t>
            </a:r>
            <a:r>
              <a:rPr lang="en-US" sz="2200" dirty="0" err="1" smtClean="0">
                <a:solidFill>
                  <a:srgbClr val="242021"/>
                </a:solidFill>
              </a:rPr>
              <a:t>colourful</a:t>
            </a:r>
            <a:r>
              <a:rPr lang="en-US" sz="2200" dirty="0" smtClean="0">
                <a:solidFill>
                  <a:srgbClr val="242021"/>
                </a:solidFill>
              </a:rPr>
              <a:t> costumes.</a:t>
            </a:r>
            <a:r>
              <a:rPr lang="en-US" sz="2200" b="0" i="0" dirty="0">
                <a:solidFill>
                  <a:srgbClr val="242021"/>
                </a:solidFill>
                <a:effectLst/>
              </a:rPr>
              <a:t/>
            </a:r>
            <a:br>
              <a:rPr lang="en-US" sz="2200" b="0" i="0" dirty="0">
                <a:solidFill>
                  <a:srgbClr val="242021"/>
                </a:solidFill>
                <a:effectLst/>
              </a:rPr>
            </a:br>
            <a:r>
              <a:rPr lang="en-US" sz="2200" b="1" i="1" dirty="0" smtClean="0">
                <a:solidFill>
                  <a:srgbClr val="242021"/>
                </a:solidFill>
              </a:rPr>
              <a:t>Mai</a:t>
            </a:r>
            <a:r>
              <a:rPr lang="en-US" sz="2200" b="0" i="0" dirty="0" smtClean="0">
                <a:solidFill>
                  <a:srgbClr val="242021"/>
                </a:solidFill>
                <a:effectLst/>
              </a:rPr>
              <a:t>: </a:t>
            </a:r>
            <a:r>
              <a:rPr lang="en-US" sz="2200" dirty="0" smtClean="0">
                <a:solidFill>
                  <a:srgbClr val="242021"/>
                </a:solidFill>
              </a:rPr>
              <a:t>Yeah…They came from different minority groups.</a:t>
            </a:r>
            <a:r>
              <a:rPr lang="en-US" sz="2200" b="0" i="0" dirty="0">
                <a:solidFill>
                  <a:srgbClr val="242021"/>
                </a:solidFill>
                <a:effectLst/>
              </a:rPr>
              <a:t/>
            </a:r>
            <a:br>
              <a:rPr lang="en-US" sz="2200" b="0" i="0" dirty="0">
                <a:solidFill>
                  <a:srgbClr val="242021"/>
                </a:solidFill>
                <a:effectLst/>
              </a:rPr>
            </a:br>
            <a:r>
              <a:rPr lang="en-US" sz="2200" b="1" i="1" dirty="0" smtClean="0">
                <a:solidFill>
                  <a:schemeClr val="accent2">
                    <a:lumMod val="75000"/>
                  </a:schemeClr>
                </a:solidFill>
              </a:rPr>
              <a:t>Alice</a:t>
            </a:r>
            <a:r>
              <a:rPr lang="en-US" sz="2200" b="0" i="0" dirty="0" smtClean="0">
                <a:solidFill>
                  <a:schemeClr val="accent2">
                    <a:lumMod val="75000"/>
                  </a:schemeClr>
                </a:solidFill>
                <a:effectLst/>
              </a:rPr>
              <a:t>: </a:t>
            </a:r>
            <a:r>
              <a:rPr lang="en-US" sz="2200" b="0" i="0" dirty="0" smtClean="0">
                <a:solidFill>
                  <a:srgbClr val="242021"/>
                </a:solidFill>
                <a:effectLst/>
              </a:rPr>
              <a:t>I think so, and most of the products sold at the market were home-grown and home-made.</a:t>
            </a:r>
          </a:p>
          <a:p>
            <a:r>
              <a:rPr lang="en-US" sz="2200" b="0" i="0" dirty="0" smtClean="0">
                <a:solidFill>
                  <a:srgbClr val="242021"/>
                </a:solidFill>
                <a:effectLst/>
              </a:rPr>
              <a:t> I love it.</a:t>
            </a:r>
            <a:r>
              <a:rPr lang="en-US" sz="2200" b="0" i="0" dirty="0">
                <a:solidFill>
                  <a:srgbClr val="242021"/>
                </a:solidFill>
                <a:effectLst/>
              </a:rPr>
              <a:t/>
            </a:r>
            <a:br>
              <a:rPr lang="en-US" sz="2200" b="0" i="0" dirty="0">
                <a:solidFill>
                  <a:srgbClr val="242021"/>
                </a:solidFill>
                <a:effectLst/>
              </a:rPr>
            </a:br>
            <a:r>
              <a:rPr lang="en-US" sz="2200" b="1" i="1" dirty="0" smtClean="0">
                <a:solidFill>
                  <a:srgbClr val="242021"/>
                </a:solidFill>
              </a:rPr>
              <a:t>Mai</a:t>
            </a:r>
            <a:r>
              <a:rPr lang="en-US" sz="2200" b="0" i="0" dirty="0" smtClean="0">
                <a:solidFill>
                  <a:srgbClr val="242021"/>
                </a:solidFill>
                <a:effectLst/>
              </a:rPr>
              <a:t>: </a:t>
            </a:r>
            <a:r>
              <a:rPr lang="en-US" sz="2200" dirty="0" smtClean="0">
                <a:solidFill>
                  <a:srgbClr val="242021"/>
                </a:solidFill>
              </a:rPr>
              <a:t>Do you have similar markets in New Zealand?</a:t>
            </a:r>
            <a:r>
              <a:rPr lang="en-US" sz="2200" b="0" i="0" dirty="0">
                <a:solidFill>
                  <a:srgbClr val="242021"/>
                </a:solidFill>
                <a:effectLst/>
              </a:rPr>
              <a:t/>
            </a:r>
            <a:br>
              <a:rPr lang="en-US" sz="2200" b="0" i="0" dirty="0">
                <a:solidFill>
                  <a:srgbClr val="242021"/>
                </a:solidFill>
                <a:effectLst/>
              </a:rPr>
            </a:br>
            <a:r>
              <a:rPr lang="en-US" sz="2200" b="1" i="1" dirty="0" smtClean="0">
                <a:solidFill>
                  <a:schemeClr val="accent2">
                    <a:lumMod val="75000"/>
                  </a:schemeClr>
                </a:solidFill>
              </a:rPr>
              <a:t>Alice</a:t>
            </a:r>
            <a:r>
              <a:rPr lang="en-US" sz="2200" b="0" i="0" dirty="0" smtClean="0">
                <a:solidFill>
                  <a:schemeClr val="accent2">
                    <a:lumMod val="75000"/>
                  </a:schemeClr>
                </a:solidFill>
                <a:effectLst/>
              </a:rPr>
              <a:t>: </a:t>
            </a:r>
            <a:r>
              <a:rPr lang="en-US" sz="2200" dirty="0" smtClean="0">
                <a:solidFill>
                  <a:srgbClr val="242021"/>
                </a:solidFill>
              </a:rPr>
              <a:t>Yes, we do. Back in my city, Auckland, we have a farmers’ market every Saturday where farmers sell their products. My mother loves shopping there, and she rarely misses one.</a:t>
            </a:r>
            <a:r>
              <a:rPr lang="en-US" sz="2200" b="0" i="0" dirty="0">
                <a:solidFill>
                  <a:srgbClr val="242021"/>
                </a:solidFill>
                <a:effectLst/>
              </a:rPr>
              <a:t/>
            </a:r>
            <a:br>
              <a:rPr lang="en-US" sz="2200" b="0" i="0" dirty="0">
                <a:solidFill>
                  <a:srgbClr val="242021"/>
                </a:solidFill>
                <a:effectLst/>
              </a:rPr>
            </a:br>
            <a:r>
              <a:rPr lang="en-US" sz="2200" b="1" i="1" dirty="0" smtClean="0">
                <a:solidFill>
                  <a:srgbClr val="242021"/>
                </a:solidFill>
              </a:rPr>
              <a:t>Mai</a:t>
            </a:r>
            <a:r>
              <a:rPr lang="en-US" sz="2200" b="0" i="0" dirty="0" smtClean="0">
                <a:solidFill>
                  <a:srgbClr val="242021"/>
                </a:solidFill>
                <a:effectLst/>
              </a:rPr>
              <a:t>: </a:t>
            </a:r>
            <a:r>
              <a:rPr lang="en-US" sz="2200" dirty="0" smtClean="0">
                <a:solidFill>
                  <a:srgbClr val="242021"/>
                </a:solidFill>
              </a:rPr>
              <a:t>I prefer shopping at the supermarket. I can find almost everything I need there, I don’t have to bargain. All the items have fixed prices on their price tags.</a:t>
            </a:r>
            <a:r>
              <a:rPr lang="en-US" sz="2200" b="0" i="0" dirty="0">
                <a:solidFill>
                  <a:srgbClr val="242021"/>
                </a:solidFill>
                <a:effectLst/>
              </a:rPr>
              <a:t/>
            </a:r>
            <a:br>
              <a:rPr lang="en-US" sz="2200" b="0" i="0" dirty="0">
                <a:solidFill>
                  <a:srgbClr val="242021"/>
                </a:solidFill>
                <a:effectLst/>
              </a:rPr>
            </a:br>
            <a:r>
              <a:rPr lang="en-US" sz="2200" b="1" i="1" dirty="0" smtClean="0">
                <a:solidFill>
                  <a:schemeClr val="accent2">
                    <a:lumMod val="75000"/>
                  </a:schemeClr>
                </a:solidFill>
              </a:rPr>
              <a:t>Alice</a:t>
            </a:r>
            <a:r>
              <a:rPr lang="en-US" sz="2200" b="0" i="0" dirty="0" smtClean="0">
                <a:solidFill>
                  <a:schemeClr val="accent2">
                    <a:lumMod val="75000"/>
                  </a:schemeClr>
                </a:solidFill>
                <a:effectLst/>
              </a:rPr>
              <a:t>: </a:t>
            </a:r>
            <a:r>
              <a:rPr lang="en-US" sz="2200" dirty="0" smtClean="0">
                <a:solidFill>
                  <a:srgbClr val="242021"/>
                </a:solidFill>
              </a:rPr>
              <a:t>Right. It’s more convenient.</a:t>
            </a:r>
            <a:r>
              <a:rPr lang="en-US" sz="2200" b="0" i="0" dirty="0">
                <a:solidFill>
                  <a:srgbClr val="242021"/>
                </a:solidFill>
                <a:effectLst/>
              </a:rPr>
              <a:t/>
            </a:r>
            <a:br>
              <a:rPr lang="en-US" sz="2200" b="0" i="0" dirty="0">
                <a:solidFill>
                  <a:srgbClr val="242021"/>
                </a:solidFill>
                <a:effectLst/>
              </a:rPr>
            </a:br>
            <a:r>
              <a:rPr lang="en-US" sz="2200" b="1" i="1" dirty="0" smtClean="0">
                <a:solidFill>
                  <a:srgbClr val="242021"/>
                </a:solidFill>
              </a:rPr>
              <a:t>Mai</a:t>
            </a:r>
            <a:r>
              <a:rPr lang="en-US" sz="2200" b="0" i="0" dirty="0" smtClean="0">
                <a:solidFill>
                  <a:srgbClr val="242021"/>
                </a:solidFill>
                <a:effectLst/>
              </a:rPr>
              <a:t>: </a:t>
            </a:r>
            <a:r>
              <a:rPr lang="en-US" sz="2200" dirty="0" smtClean="0">
                <a:solidFill>
                  <a:srgbClr val="242021"/>
                </a:solidFill>
              </a:rPr>
              <a:t>Yeah…Oh, I’ve got to go. My art lesson starts at one o’clock, and I want to go to a convenience store on the way. See you later.</a:t>
            </a:r>
          </a:p>
          <a:p>
            <a:r>
              <a:rPr lang="en-US" sz="2200" b="1" i="1" dirty="0" smtClean="0">
                <a:solidFill>
                  <a:schemeClr val="accent2">
                    <a:lumMod val="75000"/>
                  </a:schemeClr>
                </a:solidFill>
              </a:rPr>
              <a:t>Alice</a:t>
            </a:r>
            <a:r>
              <a:rPr lang="en-US" sz="2200" dirty="0" smtClean="0">
                <a:solidFill>
                  <a:schemeClr val="accent2">
                    <a:lumMod val="75000"/>
                  </a:schemeClr>
                </a:solidFill>
              </a:rPr>
              <a:t>: </a:t>
            </a:r>
            <a:r>
              <a:rPr lang="en-US" sz="2200" dirty="0" smtClean="0">
                <a:solidFill>
                  <a:srgbClr val="242021"/>
                </a:solidFill>
              </a:rPr>
              <a:t>See you.</a:t>
            </a:r>
            <a:endParaRPr lang="en-US" sz="2200" dirty="0"/>
          </a:p>
        </p:txBody>
      </p:sp>
      <p:pic>
        <p:nvPicPr>
          <p:cNvPr id="3" name="Track 4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71812" y="764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224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7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392256" y="47430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94862" y="245492"/>
            <a:ext cx="10338245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Mai and Alice mentioned four places where they can buy things. Complete the list.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45042" y="37166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4079984"/>
              </p:ext>
            </p:extLst>
          </p:nvPr>
        </p:nvGraphicFramePr>
        <p:xfrm>
          <a:off x="2982601" y="1287714"/>
          <a:ext cx="5333501" cy="42478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33501">
                  <a:extLst>
                    <a:ext uri="{9D8B030D-6E8A-4147-A177-3AD203B41FA5}">
                      <a16:colId xmlns:a16="http://schemas.microsoft.com/office/drawing/2014/main" val="906195807"/>
                    </a:ext>
                  </a:extLst>
                </a:gridCol>
              </a:tblGrid>
              <a:tr h="1061968">
                <a:tc>
                  <a:txBody>
                    <a:bodyPr/>
                    <a:lstStyle/>
                    <a:p>
                      <a:r>
                        <a:rPr lang="en-US" sz="32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1.  open-air</a:t>
                      </a:r>
                      <a:r>
                        <a:rPr lang="en-US" sz="3200" b="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market</a:t>
                      </a:r>
                      <a:endParaRPr lang="en-US" sz="32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rgbClr val="D8E5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0903396"/>
                  </a:ext>
                </a:extLst>
              </a:tr>
              <a:tr h="1061968">
                <a:tc>
                  <a:txBody>
                    <a:bodyPr/>
                    <a:lstStyle/>
                    <a:p>
                      <a:r>
                        <a:rPr lang="en-US" sz="3200" b="1" dirty="0" smtClean="0">
                          <a:latin typeface="+mj-lt"/>
                        </a:rPr>
                        <a:t>2</a:t>
                      </a:r>
                      <a:r>
                        <a:rPr lang="en-US" sz="3200" b="0" smtClean="0">
                          <a:latin typeface="+mj-lt"/>
                        </a:rPr>
                        <a:t>. ______________________</a:t>
                      </a:r>
                      <a:endParaRPr lang="en-US" sz="3200" b="0" dirty="0">
                        <a:latin typeface="+mj-lt"/>
                      </a:endParaRPr>
                    </a:p>
                  </a:txBody>
                  <a:tcPr anchor="ctr">
                    <a:solidFill>
                      <a:srgbClr val="D8E5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2141528"/>
                  </a:ext>
                </a:extLst>
              </a:tr>
              <a:tr h="1061968">
                <a:tc>
                  <a:txBody>
                    <a:bodyPr/>
                    <a:lstStyle/>
                    <a:p>
                      <a:r>
                        <a:rPr lang="en-US" sz="3200" b="1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3</a:t>
                      </a:r>
                      <a:r>
                        <a:rPr lang="en-US" sz="3200" b="0" kern="120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. ______________________</a:t>
                      </a:r>
                      <a:endParaRPr lang="en-US" sz="3200" b="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D8E5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7970796"/>
                  </a:ext>
                </a:extLst>
              </a:tr>
              <a:tr h="106196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4</a:t>
                      </a:r>
                      <a:r>
                        <a:rPr lang="en-US" sz="3200" b="0" kern="120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. ______________________</a:t>
                      </a:r>
                      <a:endParaRPr lang="en-US" sz="3200" b="0" kern="1200" dirty="0" smtClean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D8E5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5187838"/>
                  </a:ext>
                </a:extLst>
              </a:tr>
            </a:tbl>
          </a:graphicData>
        </a:graphic>
      </p:graphicFrame>
      <p:sp>
        <p:nvSpPr>
          <p:cNvPr id="8" name="Rounded Rectangle 7"/>
          <p:cNvSpPr/>
          <p:nvPr/>
        </p:nvSpPr>
        <p:spPr>
          <a:xfrm>
            <a:off x="0" y="4842835"/>
            <a:ext cx="45719" cy="457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409062" y="2534487"/>
            <a:ext cx="291297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farmers’ market</a:t>
            </a:r>
            <a:endParaRPr lang="en-US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3409062" y="3582814"/>
            <a:ext cx="235391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supermarket</a:t>
            </a:r>
            <a:endParaRPr lang="en-US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392170" y="4631141"/>
            <a:ext cx="327121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c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onvenience store</a:t>
            </a:r>
            <a:endParaRPr lang="en-US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158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7" grpId="0"/>
      <p:bldP spid="2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78803" y="228065"/>
            <a:ext cx="6209988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Match the types of markets with the features.</a:t>
            </a:r>
            <a:endParaRPr lang="en-US" sz="24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90575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8793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4571510"/>
              </p:ext>
            </p:extLst>
          </p:nvPr>
        </p:nvGraphicFramePr>
        <p:xfrm>
          <a:off x="477876" y="1313173"/>
          <a:ext cx="11070857" cy="44488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68697">
                  <a:extLst>
                    <a:ext uri="{9D8B030D-6E8A-4147-A177-3AD203B41FA5}">
                      <a16:colId xmlns:a16="http://schemas.microsoft.com/office/drawing/2014/main" val="1400622792"/>
                    </a:ext>
                  </a:extLst>
                </a:gridCol>
                <a:gridCol w="7202160">
                  <a:extLst>
                    <a:ext uri="{9D8B030D-6E8A-4147-A177-3AD203B41FA5}">
                      <a16:colId xmlns:a16="http://schemas.microsoft.com/office/drawing/2014/main" val="355073480"/>
                    </a:ext>
                  </a:extLst>
                </a:gridCol>
              </a:tblGrid>
              <a:tr h="69978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Types</a:t>
                      </a: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</a:rPr>
                        <a:t> of markets</a:t>
                      </a:r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BCD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Features</a:t>
                      </a:r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B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2327565"/>
                  </a:ext>
                </a:extLst>
              </a:tr>
              <a:tr h="3558354">
                <a:tc>
                  <a:txBody>
                    <a:bodyPr/>
                    <a:lstStyle/>
                    <a:p>
                      <a:pPr marL="514350" indent="-514350">
                        <a:lnSpc>
                          <a:spcPct val="150000"/>
                        </a:lnSpc>
                        <a:buAutoNum type="arabicPeriod"/>
                      </a:pP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open-air</a:t>
                      </a: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</a:rPr>
                        <a:t> market</a:t>
                      </a:r>
                    </a:p>
                    <a:p>
                      <a:pPr marL="514350" indent="-514350">
                        <a:lnSpc>
                          <a:spcPct val="150000"/>
                        </a:lnSpc>
                        <a:buAutoNum type="arabicPeriod"/>
                      </a:pP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</a:rPr>
                        <a:t>supermarket </a:t>
                      </a:r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514350" indent="-514350">
                        <a:lnSpc>
                          <a:spcPct val="150000"/>
                        </a:lnSpc>
                        <a:buAutoNum type="alphaLcPeriod"/>
                      </a:pP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It’s outdoor.</a:t>
                      </a:r>
                    </a:p>
                    <a:p>
                      <a:pPr marL="514350" indent="-514350">
                        <a:lnSpc>
                          <a:spcPct val="150000"/>
                        </a:lnSpc>
                        <a:buAutoNum type="alphaLcPeriod"/>
                      </a:pP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Goods</a:t>
                      </a: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200" baseline="0" smtClean="0">
                          <a:solidFill>
                            <a:schemeClr val="tx1"/>
                          </a:solidFill>
                        </a:rPr>
                        <a:t>are displayed </a:t>
                      </a: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</a:rPr>
                        <a:t>on shelves.</a:t>
                      </a:r>
                    </a:p>
                    <a:p>
                      <a:pPr marL="514350" indent="-514350">
                        <a:lnSpc>
                          <a:spcPct val="150000"/>
                        </a:lnSpc>
                        <a:buAutoNum type="alphaLcPeriod"/>
                      </a:pP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</a:rPr>
                        <a:t>Shoppers can bargain.</a:t>
                      </a:r>
                    </a:p>
                    <a:p>
                      <a:pPr marL="514350" indent="-514350">
                        <a:lnSpc>
                          <a:spcPct val="150000"/>
                        </a:lnSpc>
                        <a:buAutoNum type="alphaLcPeriod"/>
                      </a:pP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</a:rPr>
                        <a:t>All items have fixed prices.</a:t>
                      </a:r>
                    </a:p>
                    <a:p>
                      <a:pPr marL="514350" indent="-514350">
                        <a:lnSpc>
                          <a:spcPct val="150000"/>
                        </a:lnSpc>
                        <a:buAutoNum type="alphaLcPeriod"/>
                      </a:pP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</a:rPr>
                        <a:t>The weather does not affect shopping.</a:t>
                      </a:r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8438589"/>
                  </a:ext>
                </a:extLst>
              </a:tr>
            </a:tbl>
          </a:graphicData>
        </a:graphic>
      </p:graphicFrame>
      <p:cxnSp>
        <p:nvCxnSpPr>
          <p:cNvPr id="9" name="Straight Arrow Connector 8"/>
          <p:cNvCxnSpPr/>
          <p:nvPr/>
        </p:nvCxnSpPr>
        <p:spPr>
          <a:xfrm>
            <a:off x="3780951" y="2560261"/>
            <a:ext cx="674254" cy="1847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3780951" y="2578733"/>
            <a:ext cx="674254" cy="139469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3259096" y="3266842"/>
            <a:ext cx="1196109" cy="9236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3259096" y="3276078"/>
            <a:ext cx="1196109" cy="1508346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3259096" y="3276078"/>
            <a:ext cx="1196109" cy="211233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8508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52300" y="293357"/>
            <a:ext cx="863666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the sentences with the words and phrases from the box.</a:t>
            </a:r>
            <a:endParaRPr lang="en-US" sz="24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49695" y="272887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02480" y="17024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753216" y="980773"/>
            <a:ext cx="10815315" cy="746421"/>
          </a:xfrm>
          <a:prstGeom prst="roundRect">
            <a:avLst/>
          </a:prstGeom>
          <a:solidFill>
            <a:srgbClr val="FBCDC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23954" y="1100841"/>
            <a:ext cx="2189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</a:rPr>
              <a:t>h</a:t>
            </a:r>
            <a:r>
              <a:rPr lang="en-US" sz="2800" b="1" dirty="0" smtClean="0">
                <a:solidFill>
                  <a:srgbClr val="7030A0"/>
                </a:solidFill>
              </a:rPr>
              <a:t>ome -grown</a:t>
            </a:r>
            <a:endParaRPr lang="en-US" sz="2800" b="1" dirty="0">
              <a:solidFill>
                <a:srgbClr val="7030A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102957" y="1100840"/>
            <a:ext cx="2189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7030A0"/>
                </a:solidFill>
              </a:rPr>
              <a:t>bargaining</a:t>
            </a:r>
            <a:endParaRPr lang="en-US" sz="2800" b="1" dirty="0">
              <a:solidFill>
                <a:srgbClr val="7030A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974097" y="1100839"/>
            <a:ext cx="2189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7030A0"/>
                </a:solidFill>
              </a:rPr>
              <a:t>home-made</a:t>
            </a:r>
            <a:endParaRPr lang="en-US" sz="2800" b="1" dirty="0">
              <a:solidFill>
                <a:srgbClr val="7030A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061350" y="1092373"/>
            <a:ext cx="2189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</a:rPr>
              <a:t>p</a:t>
            </a:r>
            <a:r>
              <a:rPr lang="en-US" sz="2800" b="1" dirty="0" smtClean="0">
                <a:solidFill>
                  <a:srgbClr val="7030A0"/>
                </a:solidFill>
              </a:rPr>
              <a:t>rice tag</a:t>
            </a:r>
            <a:endParaRPr lang="en-US" sz="2800" b="1" dirty="0">
              <a:solidFill>
                <a:srgbClr val="7030A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641387" y="1102557"/>
            <a:ext cx="3172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</a:rPr>
              <a:t>c</a:t>
            </a:r>
            <a:r>
              <a:rPr lang="en-US" sz="2800" b="1" dirty="0" smtClean="0">
                <a:solidFill>
                  <a:srgbClr val="7030A0"/>
                </a:solidFill>
              </a:rPr>
              <a:t>onvenience store</a:t>
            </a:r>
            <a:endParaRPr lang="en-US" sz="2800" b="1" dirty="0">
              <a:solidFill>
                <a:srgbClr val="7030A0"/>
              </a:solidFill>
            </a:endParaRPr>
          </a:p>
        </p:txBody>
      </p:sp>
      <p:sp>
        <p:nvSpPr>
          <p:cNvPr id="32" name="Content Placeholder 2"/>
          <p:cNvSpPr>
            <a:spLocks noGrp="1"/>
          </p:cNvSpPr>
          <p:nvPr>
            <p:ph idx="1"/>
          </p:nvPr>
        </p:nvSpPr>
        <p:spPr>
          <a:xfrm>
            <a:off x="903073" y="1847260"/>
            <a:ext cx="10515600" cy="4351338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b="1" dirty="0" smtClean="0">
                <a:solidFill>
                  <a:srgbClr val="E0702A"/>
                </a:solidFill>
              </a:rPr>
              <a:t>1.</a:t>
            </a:r>
            <a:r>
              <a:rPr lang="en-US" dirty="0" smtClean="0"/>
              <a:t>  - What is ‘_____________’?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/>
              <a:t> </a:t>
            </a:r>
            <a:r>
              <a:rPr lang="en-US" dirty="0" smtClean="0"/>
              <a:t>     - It’s when buyers talk to the sellers to get a lower price.</a:t>
            </a:r>
            <a:endParaRPr lang="en-US" dirty="0"/>
          </a:p>
          <a:p>
            <a:pPr marL="0" indent="0">
              <a:lnSpc>
                <a:spcPct val="150000"/>
              </a:lnSpc>
              <a:buNone/>
            </a:pPr>
            <a:r>
              <a:rPr lang="en-US" b="1" dirty="0" smtClean="0">
                <a:solidFill>
                  <a:srgbClr val="E0702A"/>
                </a:solidFill>
              </a:rPr>
              <a:t>2.</a:t>
            </a:r>
            <a:r>
              <a:rPr lang="en-US" dirty="0" smtClean="0"/>
              <a:t> A _______________ is a small shop and is usually open 24/7.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b="1" dirty="0" smtClean="0">
                <a:solidFill>
                  <a:srgbClr val="E0702A"/>
                </a:solidFill>
              </a:rPr>
              <a:t>3.</a:t>
            </a:r>
            <a:r>
              <a:rPr lang="en-US" dirty="0" smtClean="0"/>
              <a:t> This salad is made of ___________ vegetables.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b="1" dirty="0" smtClean="0">
                <a:solidFill>
                  <a:srgbClr val="E0702A"/>
                </a:solidFill>
              </a:rPr>
              <a:t>4.</a:t>
            </a:r>
            <a:r>
              <a:rPr lang="en-US" dirty="0" smtClean="0"/>
              <a:t> How much is this T-shirt? I cannot see the ___________.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b="1" dirty="0" smtClean="0">
                <a:solidFill>
                  <a:srgbClr val="E0702A"/>
                </a:solidFill>
              </a:rPr>
              <a:t>5.</a:t>
            </a:r>
            <a:r>
              <a:rPr lang="en-US" dirty="0" smtClean="0"/>
              <a:t> Try our ___________ bread, Mai. My mother made it this morning.</a:t>
            </a:r>
          </a:p>
          <a:p>
            <a:pPr marL="514350" indent="-514350">
              <a:buAutoNum type="arabicPeriod"/>
            </a:pPr>
            <a:endParaRPr lang="en-US" dirty="0"/>
          </a:p>
        </p:txBody>
      </p:sp>
      <p:sp>
        <p:nvSpPr>
          <p:cNvPr id="5" name="Down Arrow Callout 4"/>
          <p:cNvSpPr/>
          <p:nvPr/>
        </p:nvSpPr>
        <p:spPr>
          <a:xfrm>
            <a:off x="10943303" y="6381135"/>
            <a:ext cx="870324" cy="476865"/>
          </a:xfrm>
          <a:prstGeom prst="downArrowCallou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Game</a:t>
            </a:r>
            <a:endParaRPr lang="en-US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41101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6335562D-47C3-42BC-BC7D-7AF52EE5A71A}"/>
              </a:ext>
            </a:extLst>
          </p:cNvPr>
          <p:cNvSpPr/>
          <p:nvPr/>
        </p:nvSpPr>
        <p:spPr>
          <a:xfrm>
            <a:off x="0" y="5034834"/>
            <a:ext cx="12192000" cy="114174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hlinkClick r:id="rId3" action="ppaction://hlinksldjump"/>
            <a:extLst>
              <a:ext uri="{FF2B5EF4-FFF2-40B4-BE49-F238E27FC236}">
                <a16:creationId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4126134"/>
            <a:ext cx="1969179" cy="17436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32" y="3614025"/>
            <a:ext cx="2060627" cy="1383912"/>
          </a:xfrm>
          <a:prstGeom prst="rect">
            <a:avLst/>
          </a:prstGeom>
        </p:spPr>
      </p:pic>
      <p:pic>
        <p:nvPicPr>
          <p:cNvPr id="10" name="Picture 9">
            <a:hlinkClick r:id="rId6" action="ppaction://hlinksldjump"/>
            <a:extLst>
              <a:ext uri="{FF2B5EF4-FFF2-40B4-BE49-F238E27FC236}">
                <a16:creationId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399" y="4126133"/>
            <a:ext cx="1969179" cy="17436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74" y="3614024"/>
            <a:ext cx="2060627" cy="1383912"/>
          </a:xfrm>
          <a:prstGeom prst="rect">
            <a:avLst/>
          </a:prstGeom>
        </p:spPr>
      </p:pic>
      <p:pic>
        <p:nvPicPr>
          <p:cNvPr id="12" name="Picture 11">
            <a:hlinkClick r:id="rId9" action="ppaction://hlinksldjump"/>
            <a:extLst>
              <a:ext uri="{FF2B5EF4-FFF2-40B4-BE49-F238E27FC236}">
                <a16:creationId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141" y="4126133"/>
            <a:ext cx="1969179" cy="17436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416" y="3614024"/>
            <a:ext cx="2060627" cy="1383912"/>
          </a:xfrm>
          <a:prstGeom prst="rect">
            <a:avLst/>
          </a:prstGeom>
        </p:spPr>
      </p:pic>
      <p:pic>
        <p:nvPicPr>
          <p:cNvPr id="14" name="Picture 13">
            <a:hlinkClick r:id="rId12" action="ppaction://hlinksldjump"/>
            <a:extLst>
              <a:ext uri="{FF2B5EF4-FFF2-40B4-BE49-F238E27FC236}">
                <a16:creationId xmlns:a16="http://schemas.microsoft.com/office/drawing/2014/main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606" y="4126132"/>
            <a:ext cx="1969179" cy="174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881" y="3614023"/>
            <a:ext cx="2060627" cy="1383912"/>
          </a:xfrm>
          <a:prstGeom prst="rect">
            <a:avLst/>
          </a:prstGeom>
        </p:spPr>
      </p:pic>
      <p:pic>
        <p:nvPicPr>
          <p:cNvPr id="16" name="Picture 15">
            <a:hlinkClick r:id="rId12" action="ppaction://hlinksldjump"/>
            <a:extLst>
              <a:ext uri="{FF2B5EF4-FFF2-40B4-BE49-F238E27FC236}">
                <a16:creationId xmlns:a16="http://schemas.microsoft.com/office/drawing/2014/main" id="{6FB1DCEB-4C74-4EB6-8AC6-7F38A1717E0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623" y="4126131"/>
            <a:ext cx="1969179" cy="17436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69360CF-BDF1-45A9-8C3E-6AEF4338A20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898" y="3614022"/>
            <a:ext cx="2060627" cy="138391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0113"/>
            <a:ext cx="6095999" cy="3348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6170113"/>
            <a:ext cx="6095999" cy="33481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8555EA4-F00B-431C-B665-58DC8538AA2B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/>
        </p:blipFill>
        <p:spPr>
          <a:xfrm>
            <a:off x="3357715" y="87053"/>
            <a:ext cx="5928852" cy="2760663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D5637220-8609-44A7-8DDD-910576BCA515}"/>
              </a:ext>
            </a:extLst>
          </p:cNvPr>
          <p:cNvSpPr/>
          <p:nvPr/>
        </p:nvSpPr>
        <p:spPr>
          <a:xfrm>
            <a:off x="3553594" y="2632259"/>
            <a:ext cx="553709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Gift box secret game</a:t>
            </a:r>
          </a:p>
        </p:txBody>
      </p:sp>
      <p:sp>
        <p:nvSpPr>
          <p:cNvPr id="2" name="Right Arrow 1">
            <a:hlinkClick r:id="rId20" action="ppaction://hlinksldjump"/>
          </p:cNvPr>
          <p:cNvSpPr/>
          <p:nvPr/>
        </p:nvSpPr>
        <p:spPr>
          <a:xfrm>
            <a:off x="11375923" y="6504932"/>
            <a:ext cx="589935" cy="3530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3810" y="-272435"/>
            <a:ext cx="1941429" cy="18566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8603" y="-272435"/>
            <a:ext cx="1941429" cy="185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920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964" y="-325729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3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932960" y="1827935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800" b="1" dirty="0" smtClean="0">
                <a:solidFill>
                  <a:srgbClr val="EF4B66"/>
                </a:solidFill>
                <a:latin typeface="Arial Black" panose="020B0A04020102020204" pitchFamily="34" charset="0"/>
              </a:rPr>
              <a:t>1</a:t>
            </a:r>
            <a:r>
              <a:rPr lang="en-US" sz="2800" b="1" dirty="0">
                <a:solidFill>
                  <a:srgbClr val="EF4B66"/>
                </a:solidFill>
                <a:latin typeface="Arial Narrow" panose="020B0606020202030204" pitchFamily="34" charset="0"/>
              </a:rPr>
              <a:t>.  </a:t>
            </a:r>
            <a:r>
              <a:rPr lang="en-US" sz="2800" b="1" dirty="0">
                <a:solidFill>
                  <a:schemeClr val="tx1"/>
                </a:solidFill>
                <a:latin typeface="Arial Narrow" panose="020B0606020202030204" pitchFamily="34" charset="0"/>
              </a:rPr>
              <a:t>- What is ‘_____________’?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chemeClr val="tx1"/>
                </a:solidFill>
                <a:latin typeface="Arial Narrow" panose="020B0606020202030204" pitchFamily="34" charset="0"/>
              </a:rPr>
              <a:t>      - It’s when buyers talk to the sellers to get a lower price</a:t>
            </a:r>
            <a:r>
              <a:rPr lang="en-US" sz="28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.</a:t>
            </a:r>
            <a:endParaRPr lang="en-US" sz="2800" b="1" dirty="0">
              <a:solidFill>
                <a:schemeClr val="tx1"/>
              </a:solidFill>
              <a:latin typeface="Arial Narrow" panose="020B0606020202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268818" y="5317591"/>
            <a:ext cx="2438330" cy="25097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238900" y="4392500"/>
            <a:ext cx="2310938" cy="899514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1733" y="5780945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3463393" y="4517805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233" y="5582014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4" y="5582014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6839" y="3761192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95387" y="3988358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336789" y="855111"/>
            <a:ext cx="10815315" cy="746421"/>
          </a:xfrm>
          <a:prstGeom prst="roundRect">
            <a:avLst/>
          </a:prstGeom>
          <a:solidFill>
            <a:srgbClr val="FBCDC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507527" y="975179"/>
            <a:ext cx="2189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</a:rPr>
              <a:t>h</a:t>
            </a:r>
            <a:r>
              <a:rPr lang="en-US" sz="2800" b="1" dirty="0" smtClean="0">
                <a:solidFill>
                  <a:srgbClr val="7030A0"/>
                </a:solidFill>
              </a:rPr>
              <a:t>ome -grown</a:t>
            </a:r>
            <a:endParaRPr lang="en-US" sz="2800" b="1" dirty="0">
              <a:solidFill>
                <a:srgbClr val="7030A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686530" y="975178"/>
            <a:ext cx="2189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7030A0"/>
                </a:solidFill>
              </a:rPr>
              <a:t>bargaining</a:t>
            </a:r>
            <a:endParaRPr lang="en-US" sz="2800" b="1" dirty="0">
              <a:solidFill>
                <a:srgbClr val="7030A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557670" y="975177"/>
            <a:ext cx="2189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7030A0"/>
                </a:solidFill>
              </a:rPr>
              <a:t>home-made</a:t>
            </a:r>
            <a:endParaRPr lang="en-US" sz="2800" b="1" dirty="0">
              <a:solidFill>
                <a:srgbClr val="7030A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644923" y="966711"/>
            <a:ext cx="2189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</a:rPr>
              <a:t>p</a:t>
            </a:r>
            <a:r>
              <a:rPr lang="en-US" sz="2800" b="1" dirty="0" smtClean="0">
                <a:solidFill>
                  <a:srgbClr val="7030A0"/>
                </a:solidFill>
              </a:rPr>
              <a:t>rice tag</a:t>
            </a:r>
            <a:endParaRPr lang="en-US" sz="2800" b="1" dirty="0">
              <a:solidFill>
                <a:srgbClr val="7030A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224960" y="976895"/>
            <a:ext cx="3172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</a:rPr>
              <a:t>c</a:t>
            </a:r>
            <a:r>
              <a:rPr lang="en-US" sz="2800" b="1" dirty="0" smtClean="0">
                <a:solidFill>
                  <a:srgbClr val="7030A0"/>
                </a:solidFill>
              </a:rPr>
              <a:t>onvenience store</a:t>
            </a:r>
            <a:endParaRPr lang="en-US" sz="2800" b="1" dirty="0">
              <a:solidFill>
                <a:srgbClr val="7030A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04816" y="174605"/>
            <a:ext cx="863666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the sentences with the words and phrases from the box.</a:t>
            </a:r>
            <a:endParaRPr lang="en-US" sz="24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402211" y="154135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54996" y="5149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903409" y="1972591"/>
            <a:ext cx="2189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EF4B66"/>
                </a:solidFill>
              </a:rPr>
              <a:t>bargaining</a:t>
            </a:r>
            <a:endParaRPr lang="en-US" sz="2800" b="1" dirty="0">
              <a:solidFill>
                <a:srgbClr val="EF4B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26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827335" y="32748"/>
            <a:ext cx="2643452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WARM-UP:</a:t>
            </a:r>
            <a:endParaRPr lang="en-US" sz="3200" b="1" dirty="0">
              <a:solidFill>
                <a:srgbClr val="0070C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A3E95A-3D5D-4E3E-A00D-CA3CAC576081}"/>
              </a:ext>
            </a:extLst>
          </p:cNvPr>
          <p:cNvSpPr txBox="1"/>
          <p:nvPr/>
        </p:nvSpPr>
        <p:spPr>
          <a:xfrm>
            <a:off x="3470787" y="32748"/>
            <a:ext cx="39079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Answer the questions: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71" b="95894" l="9971" r="89932"/>
                    </a14:imgEffect>
                  </a14:imgLayer>
                </a14:imgProps>
              </a:ext>
            </a:extLst>
          </a:blip>
          <a:srcRect l="8975" t="11502" r="17883" b="4110"/>
          <a:stretch/>
        </p:blipFill>
        <p:spPr>
          <a:xfrm>
            <a:off x="7975749" y="1814084"/>
            <a:ext cx="3832793" cy="400661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37A5E1E-3CA0-4464-8CDD-31E8FAFCE4DB}"/>
              </a:ext>
            </a:extLst>
          </p:cNvPr>
          <p:cNvSpPr txBox="1"/>
          <p:nvPr/>
        </p:nvSpPr>
        <p:spPr>
          <a:xfrm>
            <a:off x="8231388" y="325135"/>
            <a:ext cx="34788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SHOPPING</a:t>
            </a:r>
            <a:endParaRPr lang="en-US" sz="5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982B3A6-EACF-42EF-B0CF-D6FC910459A8}"/>
              </a:ext>
            </a:extLst>
          </p:cNvPr>
          <p:cNvSpPr txBox="1"/>
          <p:nvPr/>
        </p:nvSpPr>
        <p:spPr>
          <a:xfrm>
            <a:off x="1130337" y="1088999"/>
            <a:ext cx="6417215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/>
              <a:t>1. </a:t>
            </a:r>
            <a:r>
              <a:rPr lang="en-US" sz="3200" dirty="0" smtClean="0"/>
              <a:t>Do you like shopping?</a:t>
            </a:r>
            <a:endParaRPr lang="en-US" sz="3200" dirty="0"/>
          </a:p>
          <a:p>
            <a:pPr>
              <a:lnSpc>
                <a:spcPct val="150000"/>
              </a:lnSpc>
            </a:pPr>
            <a:r>
              <a:rPr lang="en-US" sz="3200" dirty="0"/>
              <a:t>2. </a:t>
            </a:r>
            <a:r>
              <a:rPr lang="en-US" sz="3200" dirty="0" smtClean="0"/>
              <a:t>Where do you often go shopping?</a:t>
            </a:r>
            <a:endParaRPr lang="en-US" sz="3200" dirty="0"/>
          </a:p>
          <a:p>
            <a:pPr>
              <a:lnSpc>
                <a:spcPct val="150000"/>
              </a:lnSpc>
            </a:pPr>
            <a:r>
              <a:rPr lang="en-US" sz="3200" dirty="0"/>
              <a:t>3. </a:t>
            </a:r>
            <a:r>
              <a:rPr lang="en-US" sz="3200" dirty="0" smtClean="0"/>
              <a:t>Can you name some markets or supermarkets that you know?</a:t>
            </a:r>
            <a:endParaRPr lang="en-US" sz="3200" dirty="0"/>
          </a:p>
          <a:p>
            <a:pPr>
              <a:lnSpc>
                <a:spcPct val="150000"/>
              </a:lnSpc>
            </a:pPr>
            <a:r>
              <a:rPr lang="en-US" sz="3200" dirty="0"/>
              <a:t>4. </a:t>
            </a:r>
            <a:r>
              <a:rPr lang="en-US" sz="3200" dirty="0" smtClean="0"/>
              <a:t>Do you prefer shopping in an open-air market or in a supermarket?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993915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237" y="-315897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5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77724" y="1769177"/>
            <a:ext cx="11210005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b="1" dirty="0" smtClean="0">
                <a:solidFill>
                  <a:srgbClr val="EF4B66"/>
                </a:solidFill>
              </a:rPr>
              <a:t>2</a:t>
            </a:r>
            <a:r>
              <a:rPr lang="en-US" sz="3200" b="1" dirty="0">
                <a:solidFill>
                  <a:srgbClr val="EF4B66"/>
                </a:solidFill>
              </a:rPr>
              <a:t>. </a:t>
            </a:r>
            <a:r>
              <a:rPr lang="en-US" sz="3200" b="1" dirty="0">
                <a:solidFill>
                  <a:schemeClr val="tx1"/>
                </a:solidFill>
              </a:rPr>
              <a:t>A _______________ is a small shop and is usually open 24/7</a:t>
            </a:r>
            <a:r>
              <a:rPr lang="en-US" sz="3200" b="1" dirty="0" smtClean="0">
                <a:solidFill>
                  <a:schemeClr val="tx1"/>
                </a:solidFill>
              </a:rPr>
              <a:t>.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819957">
            <a:off x="2592368" y="5402421"/>
            <a:ext cx="2438330" cy="25097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806010" flipH="1">
            <a:off x="2562450" y="4477330"/>
            <a:ext cx="2310938" cy="899514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9034">
            <a:off x="3335283" y="5865775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 rot="219034">
            <a:off x="3786943" y="4602635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9034">
            <a:off x="4763711" y="5562431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9034">
            <a:off x="140191" y="554625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9034">
            <a:off x="2770389" y="3846022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9034" flipH="1">
            <a:off x="4318937" y="4073188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26" name="Rounded Rectangle 25"/>
          <p:cNvSpPr/>
          <p:nvPr/>
        </p:nvSpPr>
        <p:spPr>
          <a:xfrm>
            <a:off x="336789" y="855111"/>
            <a:ext cx="10815315" cy="746421"/>
          </a:xfrm>
          <a:prstGeom prst="roundRect">
            <a:avLst/>
          </a:prstGeom>
          <a:solidFill>
            <a:srgbClr val="FBCDC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507527" y="975179"/>
            <a:ext cx="2189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</a:rPr>
              <a:t>h</a:t>
            </a:r>
            <a:r>
              <a:rPr lang="en-US" sz="2800" b="1" dirty="0" smtClean="0">
                <a:solidFill>
                  <a:srgbClr val="7030A0"/>
                </a:solidFill>
              </a:rPr>
              <a:t>ome -grown</a:t>
            </a:r>
            <a:endParaRPr lang="en-US" sz="2800" b="1" dirty="0">
              <a:solidFill>
                <a:srgbClr val="7030A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686530" y="975178"/>
            <a:ext cx="2189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7030A0"/>
                </a:solidFill>
              </a:rPr>
              <a:t>bargaining</a:t>
            </a:r>
            <a:endParaRPr lang="en-US" sz="2800" b="1" dirty="0">
              <a:solidFill>
                <a:srgbClr val="7030A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557670" y="975177"/>
            <a:ext cx="2189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7030A0"/>
                </a:solidFill>
              </a:rPr>
              <a:t>home-made</a:t>
            </a:r>
            <a:endParaRPr lang="en-US" sz="2800" b="1" dirty="0">
              <a:solidFill>
                <a:srgbClr val="7030A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644923" y="966711"/>
            <a:ext cx="2189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</a:rPr>
              <a:t>p</a:t>
            </a:r>
            <a:r>
              <a:rPr lang="en-US" sz="2800" b="1" dirty="0" smtClean="0">
                <a:solidFill>
                  <a:srgbClr val="7030A0"/>
                </a:solidFill>
              </a:rPr>
              <a:t>rice tag</a:t>
            </a:r>
            <a:endParaRPr lang="en-US" sz="2800" b="1" dirty="0">
              <a:solidFill>
                <a:srgbClr val="7030A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8224960" y="976895"/>
            <a:ext cx="3172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</a:rPr>
              <a:t>c</a:t>
            </a:r>
            <a:r>
              <a:rPr lang="en-US" sz="2800" b="1" dirty="0" smtClean="0">
                <a:solidFill>
                  <a:srgbClr val="7030A0"/>
                </a:solidFill>
              </a:rPr>
              <a:t>onvenience store</a:t>
            </a:r>
            <a:endParaRPr lang="en-US" sz="2800" b="1" dirty="0">
              <a:solidFill>
                <a:srgbClr val="7030A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904816" y="174605"/>
            <a:ext cx="863666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the sentences with the words and phrases from the box.</a:t>
            </a:r>
            <a:endParaRPr lang="en-US" sz="24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402211" y="154135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54996" y="5149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396696" y="2221225"/>
            <a:ext cx="3172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c</a:t>
            </a:r>
            <a:r>
              <a:rPr lang="en-US" sz="2800" b="1" dirty="0" smtClean="0">
                <a:solidFill>
                  <a:srgbClr val="FF0000"/>
                </a:solidFill>
              </a:rPr>
              <a:t>onvenience store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462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4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7264" y="-32159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</a:t>
            </a:r>
            <a:r>
              <a:rPr lang="en-US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5k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904816" y="1990871"/>
            <a:ext cx="10132805" cy="1298978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 </a:t>
            </a:r>
            <a:r>
              <a:rPr lang="en-US" sz="3200" b="1" dirty="0" smtClean="0">
                <a:solidFill>
                  <a:schemeClr val="tx1"/>
                </a:solidFill>
              </a:rPr>
              <a:t>This </a:t>
            </a:r>
            <a:r>
              <a:rPr lang="en-US" sz="3200" b="1" dirty="0">
                <a:solidFill>
                  <a:schemeClr val="tx1"/>
                </a:solidFill>
              </a:rPr>
              <a:t>salad is made of ___________ vegetables.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1662797" y="5323177"/>
            <a:ext cx="2438330" cy="25097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1632879" y="4398086"/>
            <a:ext cx="2310938" cy="899514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5712" y="5786531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2857372" y="4523391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140" y="5483187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705" y="552972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818" y="3766778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89366" y="3993944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336789" y="855111"/>
            <a:ext cx="10815315" cy="746421"/>
          </a:xfrm>
          <a:prstGeom prst="roundRect">
            <a:avLst/>
          </a:prstGeom>
          <a:solidFill>
            <a:srgbClr val="FBCDC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507527" y="975179"/>
            <a:ext cx="2189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</a:rPr>
              <a:t>h</a:t>
            </a:r>
            <a:r>
              <a:rPr lang="en-US" sz="2800" b="1" dirty="0" smtClean="0">
                <a:solidFill>
                  <a:srgbClr val="7030A0"/>
                </a:solidFill>
              </a:rPr>
              <a:t>ome -grown</a:t>
            </a:r>
            <a:endParaRPr lang="en-US" sz="2800" b="1" dirty="0">
              <a:solidFill>
                <a:srgbClr val="7030A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686530" y="975178"/>
            <a:ext cx="2189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7030A0"/>
                </a:solidFill>
              </a:rPr>
              <a:t>bargaining</a:t>
            </a:r>
            <a:endParaRPr lang="en-US" sz="2800" b="1" dirty="0">
              <a:solidFill>
                <a:srgbClr val="7030A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557670" y="975177"/>
            <a:ext cx="2189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7030A0"/>
                </a:solidFill>
              </a:rPr>
              <a:t>home-made</a:t>
            </a:r>
            <a:endParaRPr lang="en-US" sz="2800" b="1" dirty="0">
              <a:solidFill>
                <a:srgbClr val="7030A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644923" y="966711"/>
            <a:ext cx="2189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</a:rPr>
              <a:t>p</a:t>
            </a:r>
            <a:r>
              <a:rPr lang="en-US" sz="2800" b="1" dirty="0" smtClean="0">
                <a:solidFill>
                  <a:srgbClr val="7030A0"/>
                </a:solidFill>
              </a:rPr>
              <a:t>rice tag</a:t>
            </a:r>
            <a:endParaRPr lang="en-US" sz="2800" b="1" dirty="0">
              <a:solidFill>
                <a:srgbClr val="7030A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224960" y="976895"/>
            <a:ext cx="3172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</a:rPr>
              <a:t>c</a:t>
            </a:r>
            <a:r>
              <a:rPr lang="en-US" sz="2800" b="1" dirty="0" smtClean="0">
                <a:solidFill>
                  <a:srgbClr val="7030A0"/>
                </a:solidFill>
              </a:rPr>
              <a:t>onvenience store</a:t>
            </a:r>
            <a:endParaRPr lang="en-US" sz="2800" b="1" dirty="0">
              <a:solidFill>
                <a:srgbClr val="7030A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04816" y="174605"/>
            <a:ext cx="863666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the sentences with the words and phrases from the box.</a:t>
            </a:r>
            <a:endParaRPr lang="en-US" sz="24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402211" y="154135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54996" y="5149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971218" y="2053548"/>
            <a:ext cx="2189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h</a:t>
            </a:r>
            <a:r>
              <a:rPr lang="en-US" sz="2800" b="1" dirty="0" smtClean="0">
                <a:solidFill>
                  <a:srgbClr val="FF0000"/>
                </a:solidFill>
              </a:rPr>
              <a:t>ome -grown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468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3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964" y="-188970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1394769" y="2152028"/>
            <a:ext cx="10370098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r>
              <a:rPr lang="en-US" sz="3200" b="1" dirty="0">
                <a:solidFill>
                  <a:srgbClr val="FF0000"/>
                </a:solidFill>
              </a:rPr>
              <a:t>. </a:t>
            </a:r>
            <a:r>
              <a:rPr lang="en-US" sz="3200" dirty="0">
                <a:solidFill>
                  <a:schemeClr val="tx1"/>
                </a:solidFill>
              </a:rPr>
              <a:t>How much is this T-shirt? I cannot see the </a:t>
            </a:r>
            <a:r>
              <a:rPr lang="en-US" sz="3200" dirty="0" smtClean="0">
                <a:solidFill>
                  <a:schemeClr val="tx1"/>
                </a:solidFill>
              </a:rPr>
              <a:t>___________.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199327" y="5353971"/>
            <a:ext cx="2438330" cy="25097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169409" y="4428880"/>
            <a:ext cx="2310938" cy="899514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242" y="5817325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3393902" y="4554185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563" y="5597946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65" y="5582014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348" y="3797572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25896" y="4024738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336789" y="855111"/>
            <a:ext cx="10815315" cy="746421"/>
          </a:xfrm>
          <a:prstGeom prst="roundRect">
            <a:avLst/>
          </a:prstGeom>
          <a:solidFill>
            <a:srgbClr val="FBCDC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507527" y="975179"/>
            <a:ext cx="2189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</a:rPr>
              <a:t>h</a:t>
            </a:r>
            <a:r>
              <a:rPr lang="en-US" sz="2800" b="1" dirty="0" smtClean="0">
                <a:solidFill>
                  <a:srgbClr val="7030A0"/>
                </a:solidFill>
              </a:rPr>
              <a:t>ome -grown</a:t>
            </a:r>
            <a:endParaRPr lang="en-US" sz="2800" b="1" dirty="0">
              <a:solidFill>
                <a:srgbClr val="7030A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686530" y="975178"/>
            <a:ext cx="2189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7030A0"/>
                </a:solidFill>
              </a:rPr>
              <a:t>bargaining</a:t>
            </a:r>
            <a:endParaRPr lang="en-US" sz="2800" b="1" dirty="0">
              <a:solidFill>
                <a:srgbClr val="7030A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557670" y="975177"/>
            <a:ext cx="2189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7030A0"/>
                </a:solidFill>
              </a:rPr>
              <a:t>home-made</a:t>
            </a:r>
            <a:endParaRPr lang="en-US" sz="2800" b="1" dirty="0">
              <a:solidFill>
                <a:srgbClr val="7030A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644923" y="966711"/>
            <a:ext cx="2189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</a:rPr>
              <a:t>p</a:t>
            </a:r>
            <a:r>
              <a:rPr lang="en-US" sz="2800" b="1" dirty="0" smtClean="0">
                <a:solidFill>
                  <a:srgbClr val="7030A0"/>
                </a:solidFill>
              </a:rPr>
              <a:t>rice tag</a:t>
            </a:r>
            <a:endParaRPr lang="en-US" sz="2800" b="1" dirty="0">
              <a:solidFill>
                <a:srgbClr val="7030A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224960" y="976895"/>
            <a:ext cx="3172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</a:rPr>
              <a:t>c</a:t>
            </a:r>
            <a:r>
              <a:rPr lang="en-US" sz="2800" b="1" dirty="0" smtClean="0">
                <a:solidFill>
                  <a:srgbClr val="7030A0"/>
                </a:solidFill>
              </a:rPr>
              <a:t>onvenience store</a:t>
            </a:r>
            <a:endParaRPr lang="en-US" sz="2800" b="1" dirty="0">
              <a:solidFill>
                <a:srgbClr val="7030A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04816" y="174605"/>
            <a:ext cx="863666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the sentences with the words and phrases from the box.</a:t>
            </a:r>
            <a:endParaRPr lang="en-US" sz="24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402211" y="154135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54996" y="5149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9208182" y="2571885"/>
            <a:ext cx="2189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p</a:t>
            </a:r>
            <a:r>
              <a:rPr lang="en-US" sz="2800" b="1" dirty="0" smtClean="0">
                <a:solidFill>
                  <a:srgbClr val="FF0000"/>
                </a:solidFill>
              </a:rPr>
              <a:t>rice tag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30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2398" y="-310805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r>
              <a:rPr kumimoji="0" lang="en-US" sz="1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1 candy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1835122" y="1904374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5.</a:t>
            </a:r>
            <a:r>
              <a:rPr lang="en-US" sz="3200" b="1" dirty="0" smtClean="0">
                <a:solidFill>
                  <a:schemeClr val="tx1"/>
                </a:solidFill>
              </a:rPr>
              <a:t>T </a:t>
            </a:r>
            <a:r>
              <a:rPr lang="en-US" sz="3200" b="1" dirty="0" err="1" smtClean="0">
                <a:solidFill>
                  <a:schemeClr val="tx1"/>
                </a:solidFill>
              </a:rPr>
              <a:t>ry</a:t>
            </a:r>
            <a:r>
              <a:rPr lang="en-US" sz="3200" b="1" dirty="0" smtClean="0">
                <a:solidFill>
                  <a:schemeClr val="tx1"/>
                </a:solidFill>
              </a:rPr>
              <a:t> </a:t>
            </a:r>
            <a:r>
              <a:rPr lang="en-US" sz="3200" b="1" dirty="0">
                <a:solidFill>
                  <a:schemeClr val="tx1"/>
                </a:solidFill>
              </a:rPr>
              <a:t>our ___________ bread, Mai. My mother made it this morning</a:t>
            </a:r>
            <a:r>
              <a:rPr lang="en-US" sz="3200" b="1" dirty="0" smtClean="0">
                <a:solidFill>
                  <a:schemeClr val="tx1"/>
                </a:solidFill>
              </a:rPr>
              <a:t>.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1869172" y="5373231"/>
            <a:ext cx="2438330" cy="25097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1839254" y="4448140"/>
            <a:ext cx="2310938" cy="899514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087" y="5836585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3063747" y="4573445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515" y="5533241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96927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95741" y="4043998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336789" y="855111"/>
            <a:ext cx="10815315" cy="746421"/>
          </a:xfrm>
          <a:prstGeom prst="roundRect">
            <a:avLst/>
          </a:prstGeom>
          <a:solidFill>
            <a:srgbClr val="FBCDC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507527" y="975179"/>
            <a:ext cx="2189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</a:rPr>
              <a:t>h</a:t>
            </a:r>
            <a:r>
              <a:rPr lang="en-US" sz="2800" b="1" dirty="0" smtClean="0">
                <a:solidFill>
                  <a:srgbClr val="7030A0"/>
                </a:solidFill>
              </a:rPr>
              <a:t>ome -grown</a:t>
            </a:r>
            <a:endParaRPr lang="en-US" sz="2800" b="1" dirty="0">
              <a:solidFill>
                <a:srgbClr val="7030A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686530" y="975178"/>
            <a:ext cx="2189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7030A0"/>
                </a:solidFill>
              </a:rPr>
              <a:t>bargaining</a:t>
            </a:r>
            <a:endParaRPr lang="en-US" sz="2800" b="1" dirty="0">
              <a:solidFill>
                <a:srgbClr val="7030A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557670" y="975177"/>
            <a:ext cx="2189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7030A0"/>
                </a:solidFill>
              </a:rPr>
              <a:t>home-made</a:t>
            </a:r>
            <a:endParaRPr lang="en-US" sz="2800" b="1" dirty="0">
              <a:solidFill>
                <a:srgbClr val="7030A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644923" y="966711"/>
            <a:ext cx="2189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</a:rPr>
              <a:t>p</a:t>
            </a:r>
            <a:r>
              <a:rPr lang="en-US" sz="2800" b="1" dirty="0" smtClean="0">
                <a:solidFill>
                  <a:srgbClr val="7030A0"/>
                </a:solidFill>
              </a:rPr>
              <a:t>rice tag</a:t>
            </a:r>
            <a:endParaRPr lang="en-US" sz="2800" b="1" dirty="0">
              <a:solidFill>
                <a:srgbClr val="7030A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224960" y="976895"/>
            <a:ext cx="3172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</a:rPr>
              <a:t>c</a:t>
            </a:r>
            <a:r>
              <a:rPr lang="en-US" sz="2800" b="1" dirty="0" smtClean="0">
                <a:solidFill>
                  <a:srgbClr val="7030A0"/>
                </a:solidFill>
              </a:rPr>
              <a:t>onvenience store</a:t>
            </a:r>
            <a:endParaRPr lang="en-US" sz="2800" b="1" dirty="0">
              <a:solidFill>
                <a:srgbClr val="7030A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04816" y="174605"/>
            <a:ext cx="863666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the sentences with the words and phrases from the box.</a:t>
            </a:r>
            <a:endParaRPr lang="en-US" sz="24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402211" y="154135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54996" y="5149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781039" y="2125170"/>
            <a:ext cx="2189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home-made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8950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52300" y="293357"/>
            <a:ext cx="863666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the sentences with the words and phrases from the box.</a:t>
            </a:r>
            <a:endParaRPr lang="en-US" sz="24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49695" y="272887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02480" y="17024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753216" y="980773"/>
            <a:ext cx="10815315" cy="746421"/>
          </a:xfrm>
          <a:prstGeom prst="roundRect">
            <a:avLst/>
          </a:prstGeom>
          <a:solidFill>
            <a:srgbClr val="FBCDC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23954" y="1100841"/>
            <a:ext cx="2189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</a:rPr>
              <a:t>h</a:t>
            </a:r>
            <a:r>
              <a:rPr lang="en-US" sz="2800" b="1" dirty="0" smtClean="0">
                <a:solidFill>
                  <a:srgbClr val="7030A0"/>
                </a:solidFill>
              </a:rPr>
              <a:t>ome -grown</a:t>
            </a:r>
            <a:endParaRPr lang="en-US" sz="2800" b="1" dirty="0">
              <a:solidFill>
                <a:srgbClr val="7030A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102957" y="1100840"/>
            <a:ext cx="2189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7030A0"/>
                </a:solidFill>
              </a:rPr>
              <a:t>bargaining</a:t>
            </a:r>
            <a:endParaRPr lang="en-US" sz="2800" b="1" dirty="0">
              <a:solidFill>
                <a:srgbClr val="7030A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974097" y="1100839"/>
            <a:ext cx="2189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7030A0"/>
                </a:solidFill>
              </a:rPr>
              <a:t>home-made</a:t>
            </a:r>
            <a:endParaRPr lang="en-US" sz="2800" b="1" dirty="0">
              <a:solidFill>
                <a:srgbClr val="7030A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061350" y="1092373"/>
            <a:ext cx="2189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</a:rPr>
              <a:t>p</a:t>
            </a:r>
            <a:r>
              <a:rPr lang="en-US" sz="2800" b="1" dirty="0" smtClean="0">
                <a:solidFill>
                  <a:srgbClr val="7030A0"/>
                </a:solidFill>
              </a:rPr>
              <a:t>rice tag</a:t>
            </a:r>
            <a:endParaRPr lang="en-US" sz="2800" b="1" dirty="0">
              <a:solidFill>
                <a:srgbClr val="7030A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641387" y="1102557"/>
            <a:ext cx="3172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</a:rPr>
              <a:t>c</a:t>
            </a:r>
            <a:r>
              <a:rPr lang="en-US" sz="2800" b="1" dirty="0" smtClean="0">
                <a:solidFill>
                  <a:srgbClr val="7030A0"/>
                </a:solidFill>
              </a:rPr>
              <a:t>onvenience store</a:t>
            </a:r>
            <a:endParaRPr lang="en-US" sz="2800" b="1" dirty="0">
              <a:solidFill>
                <a:srgbClr val="7030A0"/>
              </a:solidFill>
            </a:endParaRPr>
          </a:p>
        </p:txBody>
      </p:sp>
      <p:sp>
        <p:nvSpPr>
          <p:cNvPr id="32" name="Content Placeholder 2"/>
          <p:cNvSpPr>
            <a:spLocks noGrp="1"/>
          </p:cNvSpPr>
          <p:nvPr>
            <p:ph idx="1"/>
          </p:nvPr>
        </p:nvSpPr>
        <p:spPr>
          <a:xfrm>
            <a:off x="903073" y="1847260"/>
            <a:ext cx="10515600" cy="4351338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b="1" dirty="0" smtClean="0">
                <a:solidFill>
                  <a:srgbClr val="E0702A"/>
                </a:solidFill>
              </a:rPr>
              <a:t>1.</a:t>
            </a:r>
            <a:r>
              <a:rPr lang="en-US" dirty="0" smtClean="0"/>
              <a:t>  - What is ‘_____________’?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/>
              <a:t> </a:t>
            </a:r>
            <a:r>
              <a:rPr lang="en-US" dirty="0" smtClean="0"/>
              <a:t>     - It’s when buyers talk to the sellers to get a lower price.</a:t>
            </a:r>
            <a:endParaRPr lang="en-US" dirty="0"/>
          </a:p>
          <a:p>
            <a:pPr marL="0" indent="0">
              <a:lnSpc>
                <a:spcPct val="150000"/>
              </a:lnSpc>
              <a:buNone/>
            </a:pPr>
            <a:r>
              <a:rPr lang="en-US" b="1" dirty="0" smtClean="0">
                <a:solidFill>
                  <a:srgbClr val="E0702A"/>
                </a:solidFill>
              </a:rPr>
              <a:t>2.</a:t>
            </a:r>
            <a:r>
              <a:rPr lang="en-US" dirty="0" smtClean="0"/>
              <a:t> A _______________ is a small shop and is usually open 24/7.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b="1" dirty="0" smtClean="0">
                <a:solidFill>
                  <a:srgbClr val="E0702A"/>
                </a:solidFill>
              </a:rPr>
              <a:t>3.</a:t>
            </a:r>
            <a:r>
              <a:rPr lang="en-US" dirty="0" smtClean="0"/>
              <a:t> This salad is made of ___________ vegetables.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b="1" dirty="0" smtClean="0">
                <a:solidFill>
                  <a:srgbClr val="E0702A"/>
                </a:solidFill>
              </a:rPr>
              <a:t>4.</a:t>
            </a:r>
            <a:r>
              <a:rPr lang="en-US" dirty="0" smtClean="0"/>
              <a:t> How much is this T-shirt? I cannot see the ___________.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b="1" dirty="0" smtClean="0">
                <a:solidFill>
                  <a:srgbClr val="E0702A"/>
                </a:solidFill>
              </a:rPr>
              <a:t>5.</a:t>
            </a:r>
            <a:r>
              <a:rPr lang="en-US" dirty="0" smtClean="0"/>
              <a:t> Try our ___________ bread, Mai. My mother made it this morning.</a:t>
            </a:r>
          </a:p>
          <a:p>
            <a:pPr marL="514350" indent="-514350"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7560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1.85185E-6 L 0.00417 0.11319 " pathEditMode="relative" rAng="0" ptsTypes="AA">
                                      <p:cBhvr>
                                        <p:cTn id="6" dur="1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5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7 L -0.56953 0.32708 " pathEditMode="relative" rAng="0" ptsTypes="AA">
                                      <p:cBhvr>
                                        <p:cTn id="10" dur="1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477" y="16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85185E-6 L 0.29231 0.42616 " pathEditMode="relative" rAng="0" ptsTypes="AA">
                                      <p:cBhvr>
                                        <p:cTn id="14" dur="1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09" y="21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7.40741E-7 L 0.03984 0.53773 " pathEditMode="relative" rAng="0" ptsTypes="AA">
                                      <p:cBhvr>
                                        <p:cTn id="18" dur="11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2" y="26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85185E-6 L -0.20339 0.64282 " pathEditMode="relative" rAng="0" ptsTypes="AA">
                                      <p:cBhvr>
                                        <p:cTn id="22" dur="1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69" y="32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2" grpId="0"/>
      <p:bldP spid="24" grpId="0"/>
      <p:bldP spid="26" grpId="0"/>
      <p:bldP spid="3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539839" y="1572050"/>
            <a:ext cx="6900384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Work in groups</a:t>
            </a:r>
            <a:r>
              <a:rPr lang="en-US" sz="2400" dirty="0" smtClean="0"/>
              <a:t>. </a:t>
            </a:r>
            <a:r>
              <a:rPr lang="en-US" sz="2400" b="1" dirty="0"/>
              <a:t>Quickly write down the names of </a:t>
            </a:r>
            <a:r>
              <a:rPr lang="en-US" sz="2400" b="1" dirty="0" smtClean="0"/>
              <a:t>some </a:t>
            </a:r>
            <a:r>
              <a:rPr lang="en-US" sz="2400" b="1" dirty="0" err="1" smtClean="0">
                <a:solidFill>
                  <a:srgbClr val="00B050"/>
                </a:solidFill>
              </a:rPr>
              <a:t>speciality</a:t>
            </a:r>
            <a:r>
              <a:rPr lang="en-US" sz="2400" b="1" dirty="0" smtClean="0">
                <a:solidFill>
                  <a:srgbClr val="00B050"/>
                </a:solidFill>
              </a:rPr>
              <a:t> </a:t>
            </a:r>
            <a:r>
              <a:rPr lang="en-US" sz="2400" b="1" dirty="0">
                <a:solidFill>
                  <a:srgbClr val="00B050"/>
                </a:solidFill>
              </a:rPr>
              <a:t>shops</a:t>
            </a:r>
            <a:r>
              <a:rPr lang="en-US" sz="2400" b="1" dirty="0"/>
              <a:t>. The group with the most correct answers wins.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27730" y="841609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0515" y="738969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3502964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PRODUCTION</a:t>
            </a:r>
            <a:endParaRPr lang="en-US" sz="32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76016" y="2939757"/>
            <a:ext cx="26642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Example:</a:t>
            </a:r>
          </a:p>
          <a:p>
            <a:r>
              <a:rPr lang="en-US" sz="3200" i="1" dirty="0" smtClean="0"/>
              <a:t>- clothes shop</a:t>
            </a:r>
          </a:p>
          <a:p>
            <a:r>
              <a:rPr lang="en-US" sz="3200" i="1" dirty="0" smtClean="0"/>
              <a:t>- florist’s</a:t>
            </a:r>
            <a:endParaRPr lang="en-US" sz="3200" i="1" dirty="0"/>
          </a:p>
        </p:txBody>
      </p:sp>
      <p:sp>
        <p:nvSpPr>
          <p:cNvPr id="13" name="Google Shape;1881;p31"/>
          <p:cNvSpPr txBox="1">
            <a:spLocks/>
          </p:cNvSpPr>
          <p:nvPr/>
        </p:nvSpPr>
        <p:spPr>
          <a:xfrm>
            <a:off x="709806" y="2803804"/>
            <a:ext cx="3455501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b="1" dirty="0" err="1">
                <a:solidFill>
                  <a:srgbClr val="AD4F0F"/>
                </a:solidFill>
              </a:rPr>
              <a:t>s</a:t>
            </a:r>
            <a:r>
              <a:rPr lang="en-US" sz="4000" b="1" dirty="0" err="1" smtClean="0">
                <a:solidFill>
                  <a:srgbClr val="AD4F0F"/>
                </a:solidFill>
              </a:rPr>
              <a:t>peciality</a:t>
            </a:r>
            <a:r>
              <a:rPr lang="en-US" sz="4000" b="1" dirty="0" smtClean="0">
                <a:solidFill>
                  <a:srgbClr val="AD4F0F"/>
                </a:solidFill>
              </a:rPr>
              <a:t> shop</a:t>
            </a:r>
            <a:endParaRPr lang="en-US" sz="4000" b="1" dirty="0">
              <a:solidFill>
                <a:srgbClr val="AD4F0F"/>
              </a:solidFill>
              <a:cs typeface="Calibri" panose="020F05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16025" y="4509417"/>
            <a:ext cx="324306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dirty="0" err="1" smtClean="0"/>
              <a:t>cửa</a:t>
            </a:r>
            <a:r>
              <a:rPr lang="en-US" sz="3600" dirty="0" smtClean="0"/>
              <a:t> </a:t>
            </a:r>
            <a:r>
              <a:rPr lang="en-US" sz="3600" dirty="0" err="1" smtClean="0"/>
              <a:t>hàng</a:t>
            </a:r>
            <a:r>
              <a:rPr lang="en-US" sz="3600" dirty="0" smtClean="0"/>
              <a:t> </a:t>
            </a:r>
            <a:r>
              <a:rPr lang="en-US" sz="3600" dirty="0" err="1" smtClean="0"/>
              <a:t>bán</a:t>
            </a:r>
            <a:r>
              <a:rPr lang="en-US" sz="3600" dirty="0" smtClean="0"/>
              <a:t> </a:t>
            </a:r>
            <a:r>
              <a:rPr lang="en-US" sz="3600" dirty="0" err="1" smtClean="0"/>
              <a:t>đồ</a:t>
            </a:r>
            <a:r>
              <a:rPr lang="en-US" sz="3600" dirty="0" smtClean="0"/>
              <a:t> </a:t>
            </a:r>
            <a:r>
              <a:rPr lang="en-US" sz="3600" dirty="0" err="1" smtClean="0"/>
              <a:t>chuyên</a:t>
            </a:r>
            <a:r>
              <a:rPr lang="en-US" sz="3600" dirty="0" smtClean="0"/>
              <a:t> </a:t>
            </a:r>
            <a:r>
              <a:rPr lang="en-US" sz="3600" dirty="0" err="1" smtClean="0"/>
              <a:t>dụng</a:t>
            </a:r>
            <a:endParaRPr lang="en-US" sz="3600" dirty="0"/>
          </a:p>
        </p:txBody>
      </p:sp>
      <p:sp>
        <p:nvSpPr>
          <p:cNvPr id="21" name="Rectangle 20"/>
          <p:cNvSpPr/>
          <p:nvPr/>
        </p:nvSpPr>
        <p:spPr>
          <a:xfrm>
            <a:off x="562490" y="3704983"/>
            <a:ext cx="342754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/ˌ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speʃiˈ</a:t>
            </a:r>
            <a:r>
              <a:rPr lang="en-US" sz="3600" b="1" dirty="0" err="1" smtClean="0">
                <a:solidFill>
                  <a:schemeClr val="accent5">
                    <a:lumMod val="50000"/>
                  </a:schemeClr>
                </a:solidFill>
              </a:rPr>
              <a:t>æləti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50000"/>
                  </a:schemeClr>
                </a:solidFill>
              </a:rPr>
              <a:t>ʃɒp</a:t>
            </a:r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</a:rPr>
              <a:t>/</a:t>
            </a:r>
            <a:endParaRPr lang="en-US" sz="36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b="17489"/>
          <a:stretch/>
        </p:blipFill>
        <p:spPr>
          <a:xfrm>
            <a:off x="1191212" y="813746"/>
            <a:ext cx="2737664" cy="5560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t="3113"/>
          <a:stretch/>
        </p:blipFill>
        <p:spPr>
          <a:xfrm>
            <a:off x="7857239" y="500052"/>
            <a:ext cx="4118452" cy="5652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516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6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  <p:bldP spid="1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813211" y="636329"/>
            <a:ext cx="61117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accent2">
                    <a:lumMod val="75000"/>
                  </a:schemeClr>
                </a:solidFill>
              </a:rPr>
              <a:t>Suggested answers:</a:t>
            </a:r>
            <a:endParaRPr lang="en-US" sz="40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7989708" y="1766724"/>
            <a:ext cx="4117837" cy="40003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smtClean="0"/>
              <a:t>candy shop</a:t>
            </a:r>
          </a:p>
          <a:p>
            <a:r>
              <a:rPr lang="en-US" sz="3200" dirty="0" smtClean="0"/>
              <a:t>music shop</a:t>
            </a:r>
          </a:p>
          <a:p>
            <a:r>
              <a:rPr lang="en-US" sz="3200" dirty="0" smtClean="0"/>
              <a:t>computer shop</a:t>
            </a:r>
          </a:p>
          <a:p>
            <a:r>
              <a:rPr lang="en-US" sz="3200" dirty="0" smtClean="0"/>
              <a:t>barber’s</a:t>
            </a:r>
          </a:p>
          <a:p>
            <a:r>
              <a:rPr lang="en-US" sz="3200" dirty="0" smtClean="0"/>
              <a:t>hairdresser’s</a:t>
            </a:r>
          </a:p>
          <a:p>
            <a:r>
              <a:rPr lang="en-US" sz="3200" dirty="0" smtClean="0"/>
              <a:t>gift shop</a:t>
            </a:r>
          </a:p>
          <a:p>
            <a:r>
              <a:rPr lang="en-US" sz="3200" dirty="0" smtClean="0"/>
              <a:t>pet shop</a:t>
            </a:r>
          </a:p>
          <a:p>
            <a:r>
              <a:rPr lang="en-US" sz="3200" dirty="0" smtClean="0"/>
              <a:t>shoe shop</a:t>
            </a:r>
          </a:p>
          <a:p>
            <a:endParaRPr lang="en-US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848" y="1975860"/>
            <a:ext cx="3860799" cy="2162047"/>
          </a:xfrm>
          <a:prstGeom prst="rect">
            <a:avLst/>
          </a:prstGeom>
        </p:spPr>
      </p:pic>
      <p:sp>
        <p:nvSpPr>
          <p:cNvPr id="22" name="Content Placeholder 2"/>
          <p:cNvSpPr txBox="1">
            <a:spLocks/>
          </p:cNvSpPr>
          <p:nvPr/>
        </p:nvSpPr>
        <p:spPr>
          <a:xfrm>
            <a:off x="4619763" y="1662751"/>
            <a:ext cx="4117837" cy="40003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/>
              <a:t>clothes shop</a:t>
            </a:r>
          </a:p>
          <a:p>
            <a:r>
              <a:rPr lang="en-US" sz="3200" dirty="0"/>
              <a:t>florist’s</a:t>
            </a:r>
          </a:p>
          <a:p>
            <a:r>
              <a:rPr lang="en-US" sz="3200" dirty="0"/>
              <a:t>bakery</a:t>
            </a:r>
          </a:p>
          <a:p>
            <a:r>
              <a:rPr lang="en-US" sz="3200" dirty="0"/>
              <a:t>butcher’s</a:t>
            </a:r>
          </a:p>
          <a:p>
            <a:r>
              <a:rPr lang="en-US" sz="3200" dirty="0"/>
              <a:t>bookshop</a:t>
            </a:r>
          </a:p>
          <a:p>
            <a:r>
              <a:rPr lang="en-US" sz="3200" dirty="0"/>
              <a:t>greengrocer’s</a:t>
            </a:r>
          </a:p>
          <a:p>
            <a:r>
              <a:rPr lang="en-US" sz="3200" dirty="0"/>
              <a:t>stationer’s</a:t>
            </a:r>
          </a:p>
          <a:p>
            <a:r>
              <a:rPr lang="en-US" sz="3200" dirty="0"/>
              <a:t>café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627730" y="841609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0515" y="738969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/>
          <a:srcRect b="17489"/>
          <a:stretch/>
        </p:blipFill>
        <p:spPr>
          <a:xfrm>
            <a:off x="1191212" y="813746"/>
            <a:ext cx="2737664" cy="556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516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633792" y="220080"/>
            <a:ext cx="4547808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CONSOLIDATION</a:t>
            </a:r>
            <a:endParaRPr lang="en-US" sz="3600" b="1" dirty="0">
              <a:solidFill>
                <a:schemeClr val="accent2">
                  <a:lumMod val="75000"/>
                </a:schemeClr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85D3B7-A40A-4421-9C5F-777653C71BC7}"/>
              </a:ext>
            </a:extLst>
          </p:cNvPr>
          <p:cNvSpPr txBox="1"/>
          <p:nvPr/>
        </p:nvSpPr>
        <p:spPr>
          <a:xfrm>
            <a:off x="504321" y="1220698"/>
            <a:ext cx="1161612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identify the topic of the unit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use lexical items related to </a:t>
            </a:r>
            <a:r>
              <a:rPr lang="en-US" sz="3600" dirty="0" smtClean="0"/>
              <a:t>shopping</a:t>
            </a:r>
            <a:endParaRPr lang="en-US" sz="3600" dirty="0"/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identify the language features that are covered in the </a:t>
            </a:r>
            <a:r>
              <a:rPr lang="en-US" sz="3600" dirty="0" smtClean="0"/>
              <a:t>unit</a:t>
            </a:r>
            <a:endParaRPr lang="en-US" sz="3600" dirty="0"/>
          </a:p>
        </p:txBody>
      </p:sp>
      <p:pic>
        <p:nvPicPr>
          <p:cNvPr id="2050" name="Picture 2" descr="Recruiting Action Plan Wrap-Up – firecrackers">
            <a:extLst>
              <a:ext uri="{FF2B5EF4-FFF2-40B4-BE49-F238E27FC236}">
                <a16:creationId xmlns:a16="http://schemas.microsoft.com/office/drawing/2014/main" id="{FE7FA83B-BF66-4478-AC2F-3619125C5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2201" y="463173"/>
            <a:ext cx="3203942" cy="215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4870747" y="0"/>
            <a:ext cx="2936281" cy="707886"/>
          </a:xfrm>
          <a:prstGeom prst="rect">
            <a:avLst/>
          </a:prstGeom>
          <a:solidFill>
            <a:srgbClr val="F7A5A5"/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* Homework</a:t>
            </a:r>
            <a:endParaRPr lang="en-US" sz="40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7469" y="1155964"/>
            <a:ext cx="894655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/>
              <a:t>- Name some places for shopping they have learnt about in the lesson.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- Learn new words and phrases by heart.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- Start preparing for the Project of the unit: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3BC39F2-4045-47C3-BEE7-34D1574878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3736" r="862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354" y="2720321"/>
            <a:ext cx="4249429" cy="2965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7" name="Picture 19" descr="012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510785">
            <a:off x="0" y="5410201"/>
            <a:ext cx="1727200" cy="114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Picture 21" descr="012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199617">
            <a:off x="10679643" y="5219702"/>
            <a:ext cx="1295400" cy="1530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9" name="Picture 19" descr="012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74254">
            <a:off x="214841" y="-52825"/>
            <a:ext cx="1295400" cy="1530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0" name="Picture 21" descr="012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74069">
            <a:off x="10644560" y="265337"/>
            <a:ext cx="1727200" cy="114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4" name="Picture 6" descr="Hình ảnh có liên qu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51049" y="15468600"/>
            <a:ext cx="12725401" cy="769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5" name="Picture 6" descr="Hình ảnh có liên qu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84800" y="16230600"/>
            <a:ext cx="12725400" cy="769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1430584" y="1278608"/>
            <a:ext cx="9985109" cy="3508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903" tIns="60952" rIns="121903" bIns="60952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8800" b="1" spc="533" dirty="0">
                <a:ln w="28575">
                  <a:solidFill>
                    <a:srgbClr val="FF0000"/>
                  </a:solidFill>
                </a:ln>
                <a:solidFill>
                  <a:srgbClr val="FFFF00"/>
                </a:solidFill>
                <a:latin typeface=".VnAvantH" pitchFamily="34" charset="0"/>
              </a:rPr>
              <a:t>Goodbye!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sz="8800" b="1" spc="533" dirty="0">
                <a:ln w="28575">
                  <a:solidFill>
                    <a:schemeClr val="bg1"/>
                  </a:solidFill>
                </a:ln>
                <a:solidFill>
                  <a:srgbClr val="00FF00"/>
                </a:solidFill>
                <a:latin typeface=".VnAvantH" pitchFamily="34" charset="0"/>
              </a:rPr>
              <a:t>See you again!</a:t>
            </a:r>
          </a:p>
        </p:txBody>
      </p:sp>
    </p:spTree>
    <p:extLst>
      <p:ext uri="{BB962C8B-B14F-4D97-AF65-F5344CB8AC3E}">
        <p14:creationId xmlns:p14="http://schemas.microsoft.com/office/powerpoint/2010/main" val="2820915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7620" y="-7620"/>
            <a:ext cx="12192000" cy="1083309"/>
            <a:chOff x="0" y="-3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261781" y="112190"/>
            <a:ext cx="712319" cy="709214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F7A5A5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EF4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3825981" y="1175866"/>
            <a:ext cx="3948886" cy="625641"/>
          </a:xfrm>
          <a:prstGeom prst="roundRect">
            <a:avLst>
              <a:gd name="adj" fmla="val 4266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885" y="1007470"/>
            <a:ext cx="964452" cy="916490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4193337" y="1288631"/>
            <a:ext cx="32264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928438" y="132929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150251" y="88279"/>
            <a:ext cx="6521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latin typeface="Myriad Pro" pitchFamily="34" charset="0"/>
              </a:rPr>
              <a:t>SHOPPING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276300" y="3793403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07B7897-B16D-44E3-91AE-9D0FF2697117}"/>
              </a:ext>
            </a:extLst>
          </p:cNvPr>
          <p:cNvSpPr txBox="1"/>
          <p:nvPr/>
        </p:nvSpPr>
        <p:spPr>
          <a:xfrm>
            <a:off x="3376962" y="1860590"/>
            <a:ext cx="53707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70C0"/>
                </a:solidFill>
              </a:rPr>
              <a:t>My </a:t>
            </a:r>
            <a:r>
              <a:rPr lang="en-US" sz="3200" b="1" dirty="0" err="1" smtClean="0">
                <a:solidFill>
                  <a:srgbClr val="0070C0"/>
                </a:solidFill>
              </a:rPr>
              <a:t>favourite</a:t>
            </a:r>
            <a:r>
              <a:rPr lang="en-US" sz="3200" b="1" dirty="0" smtClean="0">
                <a:solidFill>
                  <a:srgbClr val="0070C0"/>
                </a:solidFill>
              </a:rPr>
              <a:t> shopping place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243706" y="109060"/>
            <a:ext cx="730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Myriad Pro" pitchFamily="34" charset="0"/>
              </a:rPr>
              <a:t>8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6552" y="2586408"/>
            <a:ext cx="7414136" cy="3902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29032" y="294969"/>
            <a:ext cx="8858865" cy="6096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064157" y="5790888"/>
            <a:ext cx="17328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electronics store</a:t>
            </a:r>
          </a:p>
        </p:txBody>
      </p:sp>
      <p:sp>
        <p:nvSpPr>
          <p:cNvPr id="6" name="Rectangle 5"/>
          <p:cNvSpPr/>
          <p:nvPr/>
        </p:nvSpPr>
        <p:spPr>
          <a:xfrm>
            <a:off x="10303993" y="4630682"/>
            <a:ext cx="12786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watch store</a:t>
            </a:r>
          </a:p>
        </p:txBody>
      </p:sp>
    </p:spTree>
    <p:extLst>
      <p:ext uri="{BB962C8B-B14F-4D97-AF65-F5344CB8AC3E}">
        <p14:creationId xmlns:p14="http://schemas.microsoft.com/office/powerpoint/2010/main" val="17698005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1. Do you like shopping? </a:t>
            </a:r>
          </a:p>
          <a:p>
            <a:r>
              <a:rPr lang="en-US" dirty="0"/>
              <a:t>2. How often do you go shopping?</a:t>
            </a:r>
          </a:p>
          <a:p>
            <a:r>
              <a:rPr lang="en-US" dirty="0"/>
              <a:t>3. What types of items do use usually buy?</a:t>
            </a:r>
          </a:p>
          <a:p>
            <a:r>
              <a:rPr lang="en-US" dirty="0"/>
              <a:t>4. Who do you go shopping with?</a:t>
            </a:r>
          </a:p>
          <a:p>
            <a:r>
              <a:rPr lang="en-US" dirty="0"/>
              <a:t>5. When do you go shopping?</a:t>
            </a:r>
          </a:p>
          <a:p>
            <a:r>
              <a:rPr lang="en-US" dirty="0"/>
              <a:t>6. Online shopping and traditional shopping? Which ones do you prefer? Why?</a:t>
            </a:r>
          </a:p>
        </p:txBody>
      </p:sp>
    </p:spTree>
    <p:extLst>
      <p:ext uri="{BB962C8B-B14F-4D97-AF65-F5344CB8AC3E}">
        <p14:creationId xmlns:p14="http://schemas.microsoft.com/office/powerpoint/2010/main" val="32415050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254116" y="4826051"/>
            <a:ext cx="7925894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solidFill>
                  <a:srgbClr val="AD4F0F"/>
                </a:solidFill>
              </a:rPr>
              <a:t>o</a:t>
            </a:r>
            <a:r>
              <a:rPr lang="en-US" sz="4800" b="1" dirty="0" smtClean="0">
                <a:solidFill>
                  <a:srgbClr val="AD4F0F"/>
                </a:solidFill>
              </a:rPr>
              <a:t>pen-air market </a:t>
            </a:r>
            <a:r>
              <a:rPr lang="en-US" sz="4800" b="1" dirty="0" smtClean="0">
                <a:solidFill>
                  <a:srgbClr val="AD4F0F"/>
                </a:solidFill>
                <a:cs typeface="Calibri" panose="020F0502020204030204" pitchFamily="34" charset="0"/>
              </a:rPr>
              <a:t>(n):</a:t>
            </a:r>
            <a:endParaRPr lang="en-US" sz="4800" b="1" dirty="0">
              <a:solidFill>
                <a:srgbClr val="AD4F0F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922674" y="4965209"/>
            <a:ext cx="467252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400" dirty="0" err="1" smtClean="0"/>
              <a:t>chợ</a:t>
            </a:r>
            <a:r>
              <a:rPr lang="en-US" sz="4400" dirty="0" smtClean="0"/>
              <a:t> </a:t>
            </a:r>
            <a:r>
              <a:rPr lang="en-US" sz="4400" dirty="0" err="1" smtClean="0"/>
              <a:t>họp</a:t>
            </a:r>
            <a:r>
              <a:rPr lang="en-US" sz="4400" dirty="0" smtClean="0"/>
              <a:t> </a:t>
            </a:r>
            <a:r>
              <a:rPr lang="en-US" sz="4400" dirty="0" err="1" smtClean="0"/>
              <a:t>ngoài</a:t>
            </a:r>
            <a:r>
              <a:rPr lang="en-US" sz="4400" dirty="0" smtClean="0"/>
              <a:t> </a:t>
            </a:r>
            <a:r>
              <a:rPr lang="en-US" sz="4400" dirty="0" err="1" smtClean="0"/>
              <a:t>trời</a:t>
            </a:r>
            <a:endParaRPr lang="en-US" sz="4400" dirty="0"/>
          </a:p>
        </p:txBody>
      </p:sp>
      <p:sp>
        <p:nvSpPr>
          <p:cNvPr id="2" name="Rectangle 1"/>
          <p:cNvSpPr/>
          <p:nvPr/>
        </p:nvSpPr>
        <p:spPr>
          <a:xfrm>
            <a:off x="1090575" y="5545648"/>
            <a:ext cx="583209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/ˌ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</a:rPr>
              <a:t>əʊpən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 ˈ</a:t>
            </a:r>
            <a:r>
              <a:rPr lang="en-US" sz="4400" b="1" dirty="0" err="1" smtClean="0">
                <a:solidFill>
                  <a:schemeClr val="accent5">
                    <a:lumMod val="50000"/>
                  </a:schemeClr>
                </a:solidFill>
              </a:rPr>
              <a:t>eə</a:t>
            </a:r>
            <a:r>
              <a:rPr lang="en-US" sz="44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ˈ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</a:rPr>
              <a:t>mɑːkɪt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4" name="Rectangle 3"/>
          <p:cNvSpPr/>
          <p:nvPr/>
        </p:nvSpPr>
        <p:spPr>
          <a:xfrm>
            <a:off x="513246" y="31920"/>
            <a:ext cx="290349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* VOCABULARY</a:t>
            </a:r>
            <a:endParaRPr lang="en-US" sz="32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0070C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3" name="open-air mark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4238" y="5597073"/>
            <a:ext cx="718016" cy="7180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08180" y="616695"/>
            <a:ext cx="6059118" cy="4044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97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7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1728360" y="4863121"/>
            <a:ext cx="5329986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800" b="1" dirty="0">
                <a:solidFill>
                  <a:srgbClr val="AD4F0F"/>
                </a:solidFill>
              </a:rPr>
              <a:t>h</a:t>
            </a:r>
            <a:r>
              <a:rPr lang="en-US" sz="4800" b="1" dirty="0" smtClean="0">
                <a:solidFill>
                  <a:srgbClr val="AD4F0F"/>
                </a:solidFill>
              </a:rPr>
              <a:t>ome-grown</a:t>
            </a:r>
            <a:r>
              <a:rPr lang="en-US" sz="4000" b="1" dirty="0" smtClean="0">
                <a:solidFill>
                  <a:srgbClr val="AD4F0F"/>
                </a:solidFill>
              </a:rPr>
              <a:t> </a:t>
            </a:r>
            <a:r>
              <a:rPr lang="en-US" sz="6000" b="1" dirty="0" smtClean="0">
                <a:solidFill>
                  <a:srgbClr val="AD4F0F"/>
                </a:solidFill>
                <a:cs typeface="Calibri" panose="020F0502020204030204" pitchFamily="34" charset="0"/>
              </a:rPr>
              <a:t>(</a:t>
            </a:r>
            <a:r>
              <a:rPr lang="en-US" sz="6000" b="1" dirty="0" err="1" smtClean="0">
                <a:solidFill>
                  <a:srgbClr val="AD4F0F"/>
                </a:solidFill>
                <a:cs typeface="Calibri" panose="020F0502020204030204" pitchFamily="34" charset="0"/>
              </a:rPr>
              <a:t>adj</a:t>
            </a:r>
            <a:r>
              <a:rPr lang="en-US" sz="6000" b="1" dirty="0" smtClean="0">
                <a:solidFill>
                  <a:srgbClr val="AD4F0F"/>
                </a:solidFill>
                <a:cs typeface="Calibri" panose="020F0502020204030204" pitchFamily="34" charset="0"/>
              </a:rPr>
              <a:t>):</a:t>
            </a:r>
            <a:endParaRPr lang="en-US" sz="6000" b="1" dirty="0">
              <a:solidFill>
                <a:srgbClr val="AD4F0F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884598" y="5026243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800" dirty="0" err="1" smtClean="0"/>
              <a:t>tự</a:t>
            </a:r>
            <a:r>
              <a:rPr lang="en-US" sz="4800" dirty="0" smtClean="0"/>
              <a:t> </a:t>
            </a:r>
            <a:r>
              <a:rPr lang="en-US" sz="4800" dirty="0" err="1" smtClean="0"/>
              <a:t>trồng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1728360" y="5592482"/>
            <a:ext cx="425629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/ˌ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həʊm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 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ɡrəʊn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2973" y="851735"/>
            <a:ext cx="6694955" cy="3939468"/>
          </a:xfrm>
          <a:prstGeom prst="rect">
            <a:avLst/>
          </a:prstGeom>
        </p:spPr>
      </p:pic>
      <p:pic>
        <p:nvPicPr>
          <p:cNvPr id="8" name="home-grow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3246" y="5206201"/>
            <a:ext cx="628722" cy="62872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13246" y="31920"/>
            <a:ext cx="290349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* VOCABULARY</a:t>
            </a:r>
            <a:endParaRPr lang="en-US" sz="32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0070C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98931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32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2587375" y="5008927"/>
            <a:ext cx="4835981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800" b="1" dirty="0" smtClean="0">
                <a:solidFill>
                  <a:srgbClr val="AD4F0F"/>
                </a:solidFill>
              </a:rPr>
              <a:t>home-made </a:t>
            </a:r>
            <a:r>
              <a:rPr lang="en-US" sz="4800" b="1" dirty="0" smtClean="0">
                <a:solidFill>
                  <a:srgbClr val="AD4F0F"/>
                </a:solidFill>
                <a:cs typeface="Calibri" panose="020F0502020204030204" pitchFamily="34" charset="0"/>
              </a:rPr>
              <a:t>(</a:t>
            </a:r>
            <a:r>
              <a:rPr lang="en-US" sz="4800" b="1" dirty="0" err="1" smtClean="0">
                <a:solidFill>
                  <a:srgbClr val="AD4F0F"/>
                </a:solidFill>
                <a:cs typeface="Calibri" panose="020F0502020204030204" pitchFamily="34" charset="0"/>
              </a:rPr>
              <a:t>adj</a:t>
            </a:r>
            <a:r>
              <a:rPr lang="en-US" sz="4800" b="1" dirty="0" smtClean="0">
                <a:solidFill>
                  <a:srgbClr val="AD4F0F"/>
                </a:solidFill>
                <a:cs typeface="Calibri" panose="020F0502020204030204" pitchFamily="34" charset="0"/>
              </a:rPr>
              <a:t>):</a:t>
            </a:r>
            <a:endParaRPr lang="en-US" sz="4800" b="1" dirty="0">
              <a:solidFill>
                <a:srgbClr val="AD4F0F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302585" y="5128062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 smtClean="0"/>
              <a:t>tự</a:t>
            </a:r>
            <a:r>
              <a:rPr lang="en-US" sz="4800" dirty="0" smtClean="0"/>
              <a:t> </a:t>
            </a:r>
            <a:r>
              <a:rPr lang="en-US" sz="4800" dirty="0" err="1" smtClean="0"/>
              <a:t>làm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2971556" y="5746466"/>
            <a:ext cx="30844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/ˌ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həʊm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 ˈ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meɪd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pic>
        <p:nvPicPr>
          <p:cNvPr id="3" name="home-mad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0720" y="5846623"/>
            <a:ext cx="672819" cy="6728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50250" y="353164"/>
            <a:ext cx="6239324" cy="430643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13246" y="31920"/>
            <a:ext cx="290349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* VOCABULARY</a:t>
            </a:r>
            <a:endParaRPr lang="en-US" sz="32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0070C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42983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1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3355305" y="5169090"/>
            <a:ext cx="5760980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800" b="1" dirty="0">
                <a:solidFill>
                  <a:srgbClr val="AD4F0F"/>
                </a:solidFill>
              </a:rPr>
              <a:t>b</a:t>
            </a:r>
            <a:r>
              <a:rPr lang="en-US" sz="4800" b="1" dirty="0" smtClean="0">
                <a:solidFill>
                  <a:srgbClr val="AD4F0F"/>
                </a:solidFill>
              </a:rPr>
              <a:t>argain </a:t>
            </a:r>
            <a:r>
              <a:rPr lang="en-US" sz="4800" b="1" dirty="0" smtClean="0">
                <a:solidFill>
                  <a:srgbClr val="AD4F0F"/>
                </a:solidFill>
                <a:cs typeface="Calibri" panose="020F0502020204030204" pitchFamily="34" charset="0"/>
              </a:rPr>
              <a:t>(v): </a:t>
            </a:r>
            <a:endParaRPr lang="en-US" sz="4800" b="1" dirty="0">
              <a:solidFill>
                <a:srgbClr val="AD4F0F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432938" y="5270632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800" dirty="0" err="1"/>
              <a:t>m</a:t>
            </a:r>
            <a:r>
              <a:rPr lang="en-US" sz="4800" dirty="0" err="1" smtClean="0"/>
              <a:t>ặc</a:t>
            </a:r>
            <a:r>
              <a:rPr lang="en-US" sz="4800" dirty="0" smtClean="0"/>
              <a:t> </a:t>
            </a:r>
            <a:r>
              <a:rPr lang="en-US" sz="4800" dirty="0" err="1" smtClean="0"/>
              <a:t>cả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3780736" y="5894735"/>
            <a:ext cx="206819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bɑːɡən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pic>
        <p:nvPicPr>
          <p:cNvPr id="5" name="bargai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7014" y="5686130"/>
            <a:ext cx="655081" cy="655081"/>
          </a:xfrm>
          <a:prstGeom prst="rect">
            <a:avLst/>
          </a:prstGeom>
        </p:spPr>
      </p:pic>
      <p:pic>
        <p:nvPicPr>
          <p:cNvPr id="2050" name="Picture 2" descr="To Bargain Store, 58% OFF | deutscheschule.g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0767" y="616695"/>
            <a:ext cx="7044782" cy="4693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513246" y="31920"/>
            <a:ext cx="290349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* VOCABULARY</a:t>
            </a:r>
            <a:endParaRPr lang="en-US" sz="32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0070C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79211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0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2168558" y="4956999"/>
            <a:ext cx="4615700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b="1" dirty="0">
                <a:solidFill>
                  <a:srgbClr val="AD4F0F"/>
                </a:solidFill>
              </a:rPr>
              <a:t>f</a:t>
            </a:r>
            <a:r>
              <a:rPr lang="en-US" sz="4000" b="1" dirty="0" smtClean="0">
                <a:solidFill>
                  <a:srgbClr val="AD4F0F"/>
                </a:solidFill>
              </a:rPr>
              <a:t>armers’ market </a:t>
            </a:r>
            <a:r>
              <a:rPr lang="en-US" sz="4000" b="1" dirty="0" smtClean="0">
                <a:solidFill>
                  <a:srgbClr val="AD4F0F"/>
                </a:solidFill>
                <a:cs typeface="Calibri" panose="020F0502020204030204" pitchFamily="34" charset="0"/>
              </a:rPr>
              <a:t>(n): </a:t>
            </a:r>
            <a:endParaRPr lang="en-US" sz="4000" b="1" dirty="0">
              <a:solidFill>
                <a:srgbClr val="AD4F0F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108688" y="4976716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c</a:t>
            </a:r>
            <a:r>
              <a:rPr lang="en-US" sz="4800" dirty="0" err="1" smtClean="0"/>
              <a:t>hợ</a:t>
            </a:r>
            <a:r>
              <a:rPr lang="en-US" sz="4800" dirty="0" smtClean="0"/>
              <a:t> </a:t>
            </a:r>
            <a:r>
              <a:rPr lang="en-US" sz="4800" dirty="0" err="1" smtClean="0"/>
              <a:t>nông</a:t>
            </a:r>
            <a:r>
              <a:rPr lang="en-US" sz="4800" dirty="0" smtClean="0"/>
              <a:t> </a:t>
            </a:r>
            <a:r>
              <a:rPr lang="en-US" sz="4800" dirty="0" err="1" smtClean="0"/>
              <a:t>sản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2397400" y="5756065"/>
            <a:ext cx="341632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3600" b="1" dirty="0" err="1" smtClean="0">
                <a:solidFill>
                  <a:schemeClr val="accent5">
                    <a:lumMod val="50000"/>
                  </a:schemeClr>
                </a:solidFill>
              </a:rPr>
              <a:t>fɑːməz</a:t>
            </a:r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50000"/>
                  </a:schemeClr>
                </a:solidFill>
              </a:rPr>
              <a:t>mɑːkɪt</a:t>
            </a:r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</a:rPr>
              <a:t>/</a:t>
            </a:r>
            <a:endParaRPr lang="en-US" sz="36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farmers' mark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3855" y="5713024"/>
            <a:ext cx="732415" cy="7324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94627" y="324307"/>
            <a:ext cx="6293825" cy="444973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13246" y="31920"/>
            <a:ext cx="290349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* VOCABULARY</a:t>
            </a:r>
            <a:endParaRPr lang="en-US" sz="32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0070C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1845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7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2279177" y="5001034"/>
            <a:ext cx="3197391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 dirty="0">
                <a:solidFill>
                  <a:srgbClr val="AD4F0F"/>
                </a:solidFill>
              </a:rPr>
              <a:t>p</a:t>
            </a:r>
            <a:r>
              <a:rPr lang="en-US" sz="4400" b="1" dirty="0" smtClean="0">
                <a:solidFill>
                  <a:srgbClr val="AD4F0F"/>
                </a:solidFill>
              </a:rPr>
              <a:t>rice tag </a:t>
            </a:r>
            <a:r>
              <a:rPr lang="en-US" sz="4400" b="1" dirty="0" smtClean="0">
                <a:solidFill>
                  <a:srgbClr val="AD4F0F"/>
                </a:solidFill>
                <a:cs typeface="Calibri" panose="020F0502020204030204" pitchFamily="34" charset="0"/>
              </a:rPr>
              <a:t>(n): </a:t>
            </a:r>
            <a:endParaRPr lang="en-US" sz="4400" b="1" dirty="0">
              <a:solidFill>
                <a:srgbClr val="AD4F0F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196566" y="5064639"/>
            <a:ext cx="6562816" cy="882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sz="4800" dirty="0" err="1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nhãn</a:t>
            </a:r>
            <a:r>
              <a:rPr lang="en-US" sz="4800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ghi</a:t>
            </a:r>
            <a:r>
              <a:rPr lang="en-US" sz="4800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giá</a:t>
            </a:r>
            <a:r>
              <a:rPr lang="en-US" sz="4800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lang="en-US" sz="4800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hàng</a:t>
            </a:r>
            <a:endParaRPr lang="en-US" sz="48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393117" y="5756795"/>
            <a:ext cx="254409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praɪs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tæɡ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pic>
        <p:nvPicPr>
          <p:cNvPr id="5" name="price ta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3246" y="5623963"/>
            <a:ext cx="783364" cy="7833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10896" y="185199"/>
            <a:ext cx="6547338" cy="481396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91660" y="2598347"/>
            <a:ext cx="4485094" cy="24048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13246" y="31920"/>
            <a:ext cx="290349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* VOCABULARY</a:t>
            </a:r>
            <a:endParaRPr lang="en-US" sz="32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0070C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76165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3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6335</TotalTime>
  <Words>1133</Words>
  <Application>Microsoft Office PowerPoint</Application>
  <PresentationFormat>Widescreen</PresentationFormat>
  <Paragraphs>267</Paragraphs>
  <Slides>31</Slides>
  <Notes>19</Notes>
  <HiddenSlides>0</HiddenSlides>
  <MMClips>15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3" baseType="lpstr">
      <vt:lpstr>.VnAvantH</vt:lpstr>
      <vt:lpstr>Arial</vt:lpstr>
      <vt:lpstr>Arial Black</vt:lpstr>
      <vt:lpstr>Arial Narrow</vt:lpstr>
      <vt:lpstr>Calibri</vt:lpstr>
      <vt:lpstr>Calibri Light</vt:lpstr>
      <vt:lpstr>Myriad Pro</vt:lpstr>
      <vt:lpstr>Tahoma</vt:lpstr>
      <vt:lpstr>Times New Roman</vt:lpstr>
      <vt:lpstr>VNI-Ariston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ADMIN</cp:lastModifiedBy>
  <cp:revision>264</cp:revision>
  <dcterms:created xsi:type="dcterms:W3CDTF">2020-12-09T02:04:09Z</dcterms:created>
  <dcterms:modified xsi:type="dcterms:W3CDTF">2024-01-10T14:10:57Z</dcterms:modified>
</cp:coreProperties>
</file>