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media/audio3.wav" ContentType="audio/wav"/>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5"/>
  </p:notesMasterIdLst>
  <p:sldIdLst>
    <p:sldId id="343" r:id="rId2"/>
    <p:sldId id="337" r:id="rId3"/>
    <p:sldId id="341" r:id="rId4"/>
    <p:sldId id="256" r:id="rId5"/>
    <p:sldId id="276" r:id="rId6"/>
    <p:sldId id="332" r:id="rId7"/>
    <p:sldId id="351" r:id="rId8"/>
    <p:sldId id="345" r:id="rId9"/>
    <p:sldId id="346" r:id="rId10"/>
    <p:sldId id="347" r:id="rId11"/>
    <p:sldId id="348" r:id="rId12"/>
    <p:sldId id="349" r:id="rId13"/>
    <p:sldId id="353" r:id="rId14"/>
    <p:sldId id="354" r:id="rId15"/>
    <p:sldId id="333" r:id="rId16"/>
    <p:sldId id="325" r:id="rId17"/>
    <p:sldId id="334" r:id="rId18"/>
    <p:sldId id="314" r:id="rId19"/>
    <p:sldId id="335" r:id="rId20"/>
    <p:sldId id="339" r:id="rId21"/>
    <p:sldId id="338" r:id="rId22"/>
    <p:sldId id="340" r:id="rId23"/>
    <p:sldId id="34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LINH" initials="NL" lastIdx="2" clrIdx="0">
    <p:extLst>
      <p:ext uri="{19B8F6BF-5375-455C-9EA6-DF929625EA0E}">
        <p15:presenceInfo xmlns:p15="http://schemas.microsoft.com/office/powerpoint/2012/main" userId="a6fb245461e99cb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5E5"/>
    <a:srgbClr val="F7A5A5"/>
    <a:srgbClr val="E0702A"/>
    <a:srgbClr val="7192A9"/>
    <a:srgbClr val="EF4B66"/>
    <a:srgbClr val="F37D91"/>
    <a:srgbClr val="FBCDCD"/>
    <a:srgbClr val="F26649"/>
    <a:srgbClr val="F3F6F6"/>
    <a:srgbClr val="3B87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08" autoAdjust="0"/>
    <p:restoredTop sz="94660"/>
  </p:normalViewPr>
  <p:slideViewPr>
    <p:cSldViewPr snapToGrid="0" showGuides="1">
      <p:cViewPr varScale="1">
        <p:scale>
          <a:sx n="65" d="100"/>
          <a:sy n="65" d="100"/>
        </p:scale>
        <p:origin x="844"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ommentAuthors" Target="commentAuthor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3016708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extLst>
      <p:ext uri="{BB962C8B-B14F-4D97-AF65-F5344CB8AC3E}">
        <p14:creationId xmlns:p14="http://schemas.microsoft.com/office/powerpoint/2010/main" val="29976741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23</a:t>
            </a:fld>
            <a:endParaRPr lang="en-US"/>
          </a:p>
        </p:txBody>
      </p:sp>
    </p:spTree>
    <p:extLst>
      <p:ext uri="{BB962C8B-B14F-4D97-AF65-F5344CB8AC3E}">
        <p14:creationId xmlns:p14="http://schemas.microsoft.com/office/powerpoint/2010/main" val="4158596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62FB90-C021-40C3-ACC1-60A35BBA1602}" type="slidenum">
              <a:rPr lang="en-US" smtClean="0"/>
              <a:t>3</a:t>
            </a:fld>
            <a:endParaRPr lang="en-US"/>
          </a:p>
        </p:txBody>
      </p:sp>
    </p:spTree>
    <p:extLst>
      <p:ext uri="{BB962C8B-B14F-4D97-AF65-F5344CB8AC3E}">
        <p14:creationId xmlns:p14="http://schemas.microsoft.com/office/powerpoint/2010/main" val="23319167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28387905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1063749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236235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39632940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23099951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16739741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18</a:t>
            </a:fld>
            <a:endParaRPr lang="en-US"/>
          </a:p>
        </p:txBody>
      </p:sp>
    </p:spTree>
    <p:extLst>
      <p:ext uri="{BB962C8B-B14F-4D97-AF65-F5344CB8AC3E}">
        <p14:creationId xmlns:p14="http://schemas.microsoft.com/office/powerpoint/2010/main" val="31574942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shadeToTitle="1">
        <a:blipFill dpi="0" rotWithShape="1">
          <a:blip r:embed="rId13">
            <a:alphaModFix amt="28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12/30/2023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0.png"/><Relationship Id="rId11" Type="http://schemas.openxmlformats.org/officeDocument/2006/relationships/image" Target="../media/image30.gif"/><Relationship Id="rId5" Type="http://schemas.openxmlformats.org/officeDocument/2006/relationships/image" Target="../media/image19.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1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2.png"/><Relationship Id="rId11" Type="http://schemas.openxmlformats.org/officeDocument/2006/relationships/image" Target="../media/image30.gif"/><Relationship Id="rId5" Type="http://schemas.openxmlformats.org/officeDocument/2006/relationships/image" Target="../media/image21.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12.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30.gif"/><Relationship Id="rId5" Type="http://schemas.openxmlformats.org/officeDocument/2006/relationships/image" Target="../media/image23.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5.jpg"/><Relationship Id="rId4" Type="http://schemas.openxmlformats.org/officeDocument/2006/relationships/image" Target="../media/image44.jp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1.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18.png"/><Relationship Id="rId18"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23.png"/><Relationship Id="rId7" Type="http://schemas.openxmlformats.org/officeDocument/2006/relationships/image" Target="../media/image14.jpeg"/><Relationship Id="rId12" Type="http://schemas.openxmlformats.org/officeDocument/2006/relationships/image" Target="../media/image17.png"/><Relationship Id="rId17" Type="http://schemas.openxmlformats.org/officeDocument/2006/relationships/slide" Target="slide11.xml"/><Relationship Id="rId2" Type="http://schemas.openxmlformats.org/officeDocument/2006/relationships/audio" Target="../media/media3.wav"/><Relationship Id="rId16" Type="http://schemas.openxmlformats.org/officeDocument/2006/relationships/image" Target="../media/image20.png"/><Relationship Id="rId20" Type="http://schemas.openxmlformats.org/officeDocument/2006/relationships/slide" Target="slide12.xml"/><Relationship Id="rId1" Type="http://schemas.microsoft.com/office/2007/relationships/media" Target="../media/media3.wav"/><Relationship Id="rId6" Type="http://schemas.openxmlformats.org/officeDocument/2006/relationships/image" Target="../media/image13.gif"/><Relationship Id="rId11" Type="http://schemas.openxmlformats.org/officeDocument/2006/relationships/slide" Target="slide9.xml"/><Relationship Id="rId5" Type="http://schemas.openxmlformats.org/officeDocument/2006/relationships/image" Target="../media/image12.gif"/><Relationship Id="rId15" Type="http://schemas.openxmlformats.org/officeDocument/2006/relationships/image" Target="../media/image19.png"/><Relationship Id="rId23" Type="http://schemas.openxmlformats.org/officeDocument/2006/relationships/image" Target="../media/image25.gif"/><Relationship Id="rId10" Type="http://schemas.openxmlformats.org/officeDocument/2006/relationships/image" Target="../media/image16.png"/><Relationship Id="rId19" Type="http://schemas.openxmlformats.org/officeDocument/2006/relationships/image" Target="../media/image22.pn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slide" Target="slide10.xml"/><Relationship Id="rId22"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30.gif"/><Relationship Id="rId5" Type="http://schemas.openxmlformats.org/officeDocument/2006/relationships/image" Target="../media/image15.png"/><Relationship Id="rId10" Type="http://schemas.openxmlformats.org/officeDocument/2006/relationships/image" Target="../media/image29.gif"/><Relationship Id="rId4" Type="http://schemas.openxmlformats.org/officeDocument/2006/relationships/image" Target="../media/image26.gif"/><Relationship Id="rId9" Type="http://schemas.openxmlformats.org/officeDocument/2006/relationships/image" Target="../media/image28.gif"/><Relationship Id="rId14" Type="http://schemas.openxmlformats.org/officeDocument/2006/relationships/image" Target="../media/image33.gif"/></Relationships>
</file>

<file path=ppt/slides/_rels/slide9.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2.gif"/><Relationship Id="rId3" Type="http://schemas.openxmlformats.org/officeDocument/2006/relationships/audio" Target="../media/audio2.wav"/><Relationship Id="rId7" Type="http://schemas.openxmlformats.org/officeDocument/2006/relationships/image" Target="../media/image27.jpeg"/><Relationship Id="rId12" Type="http://schemas.openxmlformats.org/officeDocument/2006/relationships/image" Target="../media/image31.gif"/><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slide" Target="slide7.xml"/><Relationship Id="rId5" Type="http://schemas.openxmlformats.org/officeDocument/2006/relationships/image" Target="../media/image17.png"/><Relationship Id="rId10" Type="http://schemas.openxmlformats.org/officeDocument/2006/relationships/image" Target="../media/image30.gif"/><Relationship Id="rId4" Type="http://schemas.openxmlformats.org/officeDocument/2006/relationships/image" Target="../media/image26.gif"/><Relationship Id="rId9" Type="http://schemas.openxmlformats.org/officeDocument/2006/relationships/image" Target="../media/image29.gif"/><Relationship Id="rId14" Type="http://schemas.openxmlformats.org/officeDocument/2006/relationships/image" Target="../media/image33.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445" y="0"/>
            <a:ext cx="11951110" cy="6784258"/>
          </a:xfrm>
          <a:prstGeom prst="rect">
            <a:avLst/>
          </a:prstGeom>
          <a:ln/>
          <a:extLst/>
        </p:spPr>
        <p:style>
          <a:lnRef idx="1">
            <a:schemeClr val="accent4"/>
          </a:lnRef>
          <a:fillRef idx="2">
            <a:schemeClr val="accent4"/>
          </a:fillRef>
          <a:effectRef idx="1">
            <a:schemeClr val="accent4"/>
          </a:effectRef>
          <a:fontRef idx="minor">
            <a:schemeClr val="dk1"/>
          </a:fontRef>
        </p:style>
      </p:pic>
      <p:sp>
        <p:nvSpPr>
          <p:cNvPr id="6" name="Rectangle 5"/>
          <p:cNvSpPr/>
          <p:nvPr/>
        </p:nvSpPr>
        <p:spPr>
          <a:xfrm rot="20599551">
            <a:off x="3352408" y="5343816"/>
            <a:ext cx="4153933" cy="57473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Lucida Calligraphy" panose="03010101010101010101" pitchFamily="66" charset="0"/>
              </a:rPr>
              <a:t>Hello everyone !!!</a:t>
            </a:r>
            <a:endParaRPr lang="en-US" sz="3200" b="1" dirty="0">
              <a:latin typeface="Lucida Calligraphy" panose="03010101010101010101" pitchFamily="66" charset="0"/>
            </a:endParaRPr>
          </a:p>
        </p:txBody>
      </p:sp>
    </p:spTree>
    <p:extLst>
      <p:ext uri="{BB962C8B-B14F-4D97-AF65-F5344CB8AC3E}">
        <p14:creationId xmlns:p14="http://schemas.microsoft.com/office/powerpoint/2010/main" val="405253601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15" y="-188078"/>
            <a:ext cx="1582994" cy="1515896"/>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1556" y="4320703"/>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10 mark</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354436" y="205135"/>
            <a:ext cx="9622971" cy="1018710"/>
          </a:xfrm>
          <a:prstGeom prst="foldedCorner">
            <a:avLst/>
          </a:prstGeom>
          <a:solidFill>
            <a:schemeClr val="accent4">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smtClean="0">
                <a:solidFill>
                  <a:srgbClr val="0070C0"/>
                </a:solidFill>
              </a:rPr>
              <a:t>3. </a:t>
            </a:r>
            <a:r>
              <a:rPr lang="en-US" sz="3200" dirty="0" smtClean="0">
                <a:solidFill>
                  <a:schemeClr val="tx1"/>
                </a:solidFill>
              </a:rPr>
              <a:t>What </a:t>
            </a:r>
            <a:r>
              <a:rPr lang="en-US" sz="3200" dirty="0">
                <a:solidFill>
                  <a:schemeClr val="tx1"/>
                </a:solidFill>
              </a:rPr>
              <a:t>are two common sources of drinking </a:t>
            </a:r>
            <a:r>
              <a:rPr lang="en-US" sz="3200" dirty="0" smtClean="0">
                <a:solidFill>
                  <a:schemeClr val="tx1"/>
                </a:solidFill>
              </a:rPr>
              <a:t>water</a:t>
            </a:r>
            <a:r>
              <a:rPr lang="en-US" sz="3200" dirty="0">
                <a:solidFill>
                  <a:schemeClr val="tx1"/>
                </a:solidFill>
              </a:rPr>
              <a: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003304" y="1450384"/>
            <a:ext cx="4288637" cy="761874"/>
          </a:xfrm>
          <a:prstGeom prst="foldedCorner">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a:solidFill>
                  <a:srgbClr val="C00000"/>
                </a:solidFill>
              </a:rPr>
              <a:t>Rivers and lakes</a:t>
            </a:r>
            <a:endParaRPr lang="en-US" sz="3000" b="1" dirty="0">
              <a:solidFill>
                <a:srgbClr val="C00000"/>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825283" y="5475436"/>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795365" y="4550345"/>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68198" y="5938790"/>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19858" y="4675650"/>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79863" y="5580886"/>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03304" y="3919037"/>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551852" y="4146203"/>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1130732720"/>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8.33333E-7 2.96296E-6 L 8.33333E-7 -0.22477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15" y="-156828"/>
            <a:ext cx="1628453" cy="1415357"/>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04240" y="4605838"/>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5k</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15304" y="299902"/>
            <a:ext cx="10246566" cy="715432"/>
          </a:xfrm>
          <a:prstGeom prst="foldedCorner">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smtClean="0">
                <a:solidFill>
                  <a:schemeClr val="tx1"/>
                </a:solidFill>
              </a:rPr>
              <a:t>4. What </a:t>
            </a:r>
            <a:r>
              <a:rPr lang="en-US" sz="3200" dirty="0">
                <a:solidFill>
                  <a:schemeClr val="tx1"/>
                </a:solidFill>
              </a:rPr>
              <a:t>type of eﬀect does water pollution have on our </a:t>
            </a:r>
            <a:r>
              <a:rPr lang="en-US" sz="3200" dirty="0" smtClean="0">
                <a:solidFill>
                  <a:schemeClr val="tx1"/>
                </a:solidFill>
              </a:rPr>
              <a:t>life?</a:t>
            </a:r>
            <a:endParaRPr kumimoji="0" lang="en-US" sz="3200" b="0"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647768" y="1236091"/>
            <a:ext cx="3752354" cy="847351"/>
          </a:xfrm>
          <a:prstGeom prst="foldedCorner">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a:solidFill>
                  <a:srgbClr val="C00000"/>
                </a:solidFill>
              </a:rPr>
              <a:t>A harmful effect</a:t>
            </a:r>
            <a:endParaRPr lang="en-US" sz="3000" b="1" dirty="0">
              <a:solidFill>
                <a:srgbClr val="C00000"/>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179353" y="5367332"/>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149435" y="444224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22268" y="5830686"/>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373928" y="4567546"/>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86896" y="5582014"/>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029"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57374" y="3810933"/>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905922" y="4038099"/>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3744423394"/>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25E-6 -3.7037E-6 L 1.25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57415" y="-207742"/>
            <a:ext cx="1560776" cy="1377781"/>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lang="en-US" b="1" dirty="0" smtClean="0">
                <a:solidFill>
                  <a:prstClr val="black"/>
                </a:solidFill>
                <a:latin typeface="Tahoma" panose="020B0604030504040204" pitchFamily="34" charset="0"/>
                <a:ea typeface="Tahoma" panose="020B0604030504040204" pitchFamily="34" charset="0"/>
                <a:cs typeface="Tahoma" panose="020B0604030504040204" pitchFamily="34" charset="0"/>
              </a:rPr>
              <a:t>5k</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429342" y="366581"/>
            <a:ext cx="9949279" cy="877681"/>
          </a:xfrm>
          <a:prstGeom prst="foldedCorner">
            <a:avLst/>
          </a:prstGeom>
          <a:solidFill>
            <a:schemeClr val="accent6">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smtClean="0">
                <a:solidFill>
                  <a:schemeClr val="tx1"/>
                </a:solidFill>
              </a:rPr>
              <a:t>5.What </a:t>
            </a:r>
            <a:r>
              <a:rPr lang="en-US" sz="3200" dirty="0">
                <a:solidFill>
                  <a:schemeClr val="tx1"/>
                </a:solidFill>
              </a:rPr>
              <a:t>products can we use to reduce water pollution</a:t>
            </a:r>
            <a:r>
              <a:rPr lang="en-US" sz="3200" dirty="0" smtClean="0">
                <a:solidFill>
                  <a:schemeClr val="tx1"/>
                </a:solidFill>
              </a:rPr>
              <a:t>?</a:t>
            </a:r>
            <a:endParaRPr lang="en-US" sz="3200" dirty="0">
              <a:solidFill>
                <a:schemeClr val="tx1"/>
              </a:solidFil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838842" y="1543400"/>
            <a:ext cx="4012812" cy="669585"/>
          </a:xfrm>
          <a:prstGeom prst="foldedCorner">
            <a:avLst/>
          </a:prstGeom>
          <a:solidFill>
            <a:schemeClr val="accent6">
              <a:lumMod val="60000"/>
              <a:lumOff val="4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dirty="0">
                <a:solidFill>
                  <a:srgbClr val="C00000"/>
                </a:solidFill>
              </a:rPr>
              <a:t>Green products</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3149833" y="5346880"/>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3119915" y="4421789"/>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2748" y="5810234"/>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344408" y="4547094"/>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00550" y="5585423"/>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27854" y="3790481"/>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876402" y="4017647"/>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
        <p:nvSpPr>
          <p:cNvPr id="2" name="Rectangle 1"/>
          <p:cNvSpPr/>
          <p:nvPr/>
        </p:nvSpPr>
        <p:spPr>
          <a:xfrm>
            <a:off x="3216436" y="2228945"/>
            <a:ext cx="3257623" cy="461665"/>
          </a:xfrm>
          <a:prstGeom prst="rect">
            <a:avLst/>
          </a:prstGeom>
        </p:spPr>
        <p:txBody>
          <a:bodyPr wrap="none">
            <a:spAutoFit/>
          </a:bodyPr>
          <a:lstStyle/>
          <a:p>
            <a:r>
              <a:rPr lang="en-US" sz="2400" i="1" dirty="0" err="1">
                <a:solidFill>
                  <a:srgbClr val="002060"/>
                </a:solidFill>
                <a:latin typeface="OpenSans"/>
              </a:rPr>
              <a:t>những</a:t>
            </a:r>
            <a:r>
              <a:rPr lang="en-US" sz="2400" i="1" dirty="0">
                <a:solidFill>
                  <a:srgbClr val="002060"/>
                </a:solidFill>
                <a:latin typeface="OpenSans"/>
              </a:rPr>
              <a:t> </a:t>
            </a:r>
            <a:r>
              <a:rPr lang="en-US" sz="2400" i="1" dirty="0" err="1">
                <a:solidFill>
                  <a:srgbClr val="002060"/>
                </a:solidFill>
                <a:latin typeface="OpenSans"/>
              </a:rPr>
              <a:t>sản</a:t>
            </a:r>
            <a:r>
              <a:rPr lang="en-US" sz="2400" i="1" dirty="0">
                <a:solidFill>
                  <a:srgbClr val="002060"/>
                </a:solidFill>
                <a:latin typeface="OpenSans"/>
              </a:rPr>
              <a:t> </a:t>
            </a:r>
            <a:r>
              <a:rPr lang="en-US" sz="2400" i="1" dirty="0" err="1">
                <a:solidFill>
                  <a:srgbClr val="002060"/>
                </a:solidFill>
                <a:latin typeface="OpenSans"/>
              </a:rPr>
              <a:t>phẩm</a:t>
            </a:r>
            <a:r>
              <a:rPr lang="en-US" sz="2400" i="1" dirty="0">
                <a:solidFill>
                  <a:srgbClr val="002060"/>
                </a:solidFill>
                <a:latin typeface="OpenSans"/>
              </a:rPr>
              <a:t> </a:t>
            </a:r>
            <a:r>
              <a:rPr lang="en-US" sz="2400" i="1" dirty="0" err="1">
                <a:solidFill>
                  <a:srgbClr val="002060"/>
                </a:solidFill>
                <a:latin typeface="OpenSans"/>
              </a:rPr>
              <a:t>xanh</a:t>
            </a:r>
            <a:endParaRPr lang="en-US" sz="2400" dirty="0">
              <a:solidFill>
                <a:srgbClr val="002060"/>
              </a:solidFill>
            </a:endParaRPr>
          </a:p>
        </p:txBody>
      </p:sp>
    </p:spTree>
    <p:extLst>
      <p:ext uri="{BB962C8B-B14F-4D97-AF65-F5344CB8AC3E}">
        <p14:creationId xmlns:p14="http://schemas.microsoft.com/office/powerpoint/2010/main" val="179503151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par>
                                <p:cTn id="17" presetID="16" presetClass="entr" presetSubtype="21"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7"/>
                    </p:tgtEl>
                  </p:cond>
                </p:stCondLst>
                <p:endSync evt="end" delay="0">
                  <p:rtn val="all"/>
                </p:endSync>
                <p:childTnLst>
                  <p:par>
                    <p:cTn id="21" fill="hold">
                      <p:stCondLst>
                        <p:cond delay="0"/>
                      </p:stCondLst>
                      <p:childTnLst>
                        <p:par>
                          <p:cTn id="22" fill="hold">
                            <p:stCondLst>
                              <p:cond delay="0"/>
                            </p:stCondLst>
                            <p:childTnLst>
                              <p:par>
                                <p:cTn id="23" presetID="64" presetClass="path" presetSubtype="0" accel="50000" decel="50000" fill="hold" nodeType="clickEffect">
                                  <p:stCondLst>
                                    <p:cond delay="0"/>
                                  </p:stCondLst>
                                  <p:childTnLst>
                                    <p:animMotion origin="layout" path="M -1.66667E-6 -3.7037E-6 L -1.66667E-6 -0.22476 " pathEditMode="relative" rAng="0" ptsTypes="AA">
                                      <p:cBhvr>
                                        <p:cTn id="24" dur="2000" fill="hold"/>
                                        <p:tgtEl>
                                          <p:spTgt spid="7"/>
                                        </p:tgtEl>
                                        <p:attrNameLst>
                                          <p:attrName>ppt_x</p:attrName>
                                          <p:attrName>ppt_y</p:attrName>
                                        </p:attrNameLst>
                                      </p:cBhvr>
                                      <p:rCtr x="0" y="-11250"/>
                                    </p:animMotion>
                                  </p:childTnLst>
                                  <p:subTnLst>
                                    <p:audio>
                                      <p:cMediaNode>
                                        <p:cTn display="0" masterRel="sameClick">
                                          <p:stCondLst>
                                            <p:cond evt="begin" delay="0">
                                              <p:tn val="23"/>
                                            </p:cond>
                                          </p:stCondLst>
                                          <p:endCondLst>
                                            <p:cond evt="onStopAudio" delay="0">
                                              <p:tgtEl>
                                                <p:sldTgt/>
                                              </p:tgtEl>
                                            </p:cond>
                                          </p:endCondLst>
                                        </p:cTn>
                                        <p:tgtEl>
                                          <p:sndTgt r:embed="rId2" name="chimes.wav"/>
                                        </p:tgtEl>
                                      </p:cMediaNode>
                                    </p:audio>
                                  </p:subTnLst>
                                </p:cTn>
                              </p:par>
                            </p:childTnLst>
                          </p:cTn>
                        </p:par>
                        <p:par>
                          <p:cTn id="25" fill="hold">
                            <p:stCondLst>
                              <p:cond delay="2000"/>
                            </p:stCondLst>
                            <p:childTnLst>
                              <p:par>
                                <p:cTn id="26" presetID="2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9" presetID="10" presetClass="entr" presetSubtype="0" fill="hold" nodeType="withEffect">
                                  <p:stCondLst>
                                    <p:cond delay="0"/>
                                  </p:stCondLst>
                                  <p:childTnLst>
                                    <p:set>
                                      <p:cBhvr>
                                        <p:cTn id="30" dur="1" fill="hold">
                                          <p:stCondLst>
                                            <p:cond delay="0"/>
                                          </p:stCondLst>
                                        </p:cTn>
                                        <p:tgtEl>
                                          <p:spTgt spid="53"/>
                                        </p:tgtEl>
                                        <p:attrNameLst>
                                          <p:attrName>style.visibility</p:attrName>
                                        </p:attrNameLst>
                                      </p:cBhvr>
                                      <p:to>
                                        <p:strVal val="visible"/>
                                      </p:to>
                                    </p:set>
                                    <p:animEffect transition="in" filter="fade">
                                      <p:cBhvr>
                                        <p:cTn id="31" dur="500"/>
                                        <p:tgtEl>
                                          <p:spTgt spid="53"/>
                                        </p:tgtEl>
                                      </p:cBhvr>
                                    </p:animEffect>
                                  </p:childTnLst>
                                </p:cTn>
                              </p:par>
                              <p:par>
                                <p:cTn id="32" presetID="10" presetClass="entr" presetSubtype="0" fill="hold" nodeType="withEffect">
                                  <p:stCondLst>
                                    <p:cond delay="0"/>
                                  </p:stCondLst>
                                  <p:childTnLst>
                                    <p:set>
                                      <p:cBhvr>
                                        <p:cTn id="33" dur="1" fill="hold">
                                          <p:stCondLst>
                                            <p:cond delay="0"/>
                                          </p:stCondLst>
                                        </p:cTn>
                                        <p:tgtEl>
                                          <p:spTgt spid="55"/>
                                        </p:tgtEl>
                                        <p:attrNameLst>
                                          <p:attrName>style.visibility</p:attrName>
                                        </p:attrNameLst>
                                      </p:cBhvr>
                                      <p:to>
                                        <p:strVal val="visible"/>
                                      </p:to>
                                    </p:set>
                                    <p:animEffect transition="in" filter="fade">
                                      <p:cBhvr>
                                        <p:cTn id="34" dur="500"/>
                                        <p:tgtEl>
                                          <p:spTgt spid="55"/>
                                        </p:tgtEl>
                                      </p:cBhvr>
                                    </p:animEffect>
                                  </p:childTnLst>
                                </p:cTn>
                              </p:par>
                            </p:childTnLst>
                          </p:cTn>
                        </p:par>
                        <p:par>
                          <p:cTn id="35" fill="hold">
                            <p:stCondLst>
                              <p:cond delay="2500"/>
                            </p:stCondLst>
                            <p:childTnLst>
                              <p:par>
                                <p:cTn id="36" presetID="32" presetClass="emph" presetSubtype="0" repeatCount="indefinite" fill="hold" grpId="1" nodeType="afterEffect">
                                  <p:stCondLst>
                                    <p:cond delay="0"/>
                                  </p:stCondLst>
                                  <p:childTnLst>
                                    <p:animRot by="120000">
                                      <p:cBhvr>
                                        <p:cTn id="37" dur="100" fill="hold">
                                          <p:stCondLst>
                                            <p:cond delay="0"/>
                                          </p:stCondLst>
                                        </p:cTn>
                                        <p:tgtEl>
                                          <p:spTgt spid="9"/>
                                        </p:tgtEl>
                                        <p:attrNameLst>
                                          <p:attrName>r</p:attrName>
                                        </p:attrNameLst>
                                      </p:cBhvr>
                                    </p:animRot>
                                    <p:animRot by="-240000">
                                      <p:cBhvr>
                                        <p:cTn id="38" dur="200" fill="hold">
                                          <p:stCondLst>
                                            <p:cond delay="200"/>
                                          </p:stCondLst>
                                        </p:cTn>
                                        <p:tgtEl>
                                          <p:spTgt spid="9"/>
                                        </p:tgtEl>
                                        <p:attrNameLst>
                                          <p:attrName>r</p:attrName>
                                        </p:attrNameLst>
                                      </p:cBhvr>
                                    </p:animRot>
                                    <p:animRot by="240000">
                                      <p:cBhvr>
                                        <p:cTn id="39" dur="200" fill="hold">
                                          <p:stCondLst>
                                            <p:cond delay="400"/>
                                          </p:stCondLst>
                                        </p:cTn>
                                        <p:tgtEl>
                                          <p:spTgt spid="9"/>
                                        </p:tgtEl>
                                        <p:attrNameLst>
                                          <p:attrName>r</p:attrName>
                                        </p:attrNameLst>
                                      </p:cBhvr>
                                    </p:animRot>
                                    <p:animRot by="-240000">
                                      <p:cBhvr>
                                        <p:cTn id="40" dur="200" fill="hold">
                                          <p:stCondLst>
                                            <p:cond delay="600"/>
                                          </p:stCondLst>
                                        </p:cTn>
                                        <p:tgtEl>
                                          <p:spTgt spid="9"/>
                                        </p:tgtEl>
                                        <p:attrNameLst>
                                          <p:attrName>r</p:attrName>
                                        </p:attrNameLst>
                                      </p:cBhvr>
                                    </p:animRot>
                                    <p:animRot by="120000">
                                      <p:cBhvr>
                                        <p:cTn id="41"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15121" y="104155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717727" y="914537"/>
            <a:ext cx="1050180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give short answers to the following questions. Use no more </a:t>
            </a:r>
            <a:r>
              <a:rPr lang="en-US" sz="2400" b="1">
                <a:effectLst>
                  <a:glow rad="88900">
                    <a:schemeClr val="bg1"/>
                  </a:glow>
                </a:effectLst>
                <a:cs typeface="Arial" panose="020B0604020202020204" pitchFamily="34" charset="0"/>
              </a:rPr>
              <a:t>than </a:t>
            </a:r>
            <a:r>
              <a:rPr lang="en-US" sz="2400" b="1" smtClean="0">
                <a:effectLst>
                  <a:glow rad="88900">
                    <a:schemeClr val="bg1"/>
                  </a:glow>
                </a:effectLst>
                <a:cs typeface="Arial" panose="020B0604020202020204" pitchFamily="34" charset="0"/>
              </a:rPr>
              <a:t>THREE </a:t>
            </a:r>
            <a:r>
              <a:rPr lang="en-US" sz="2400" b="1" dirty="0">
                <a:effectLst>
                  <a:glow rad="88900">
                    <a:schemeClr val="bg1"/>
                  </a:glow>
                </a:effectLst>
                <a:cs typeface="Arial" panose="020B0604020202020204" pitchFamily="34" charset="0"/>
              </a:rPr>
              <a:t>words. </a:t>
            </a:r>
          </a:p>
        </p:txBody>
      </p:sp>
      <p:sp>
        <p:nvSpPr>
          <p:cNvPr id="17" name="TextBox 16"/>
          <p:cNvSpPr txBox="1"/>
          <p:nvPr/>
        </p:nvSpPr>
        <p:spPr>
          <a:xfrm>
            <a:off x="259052" y="9361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Box 14">
            <a:extLst>
              <a:ext uri="{FF2B5EF4-FFF2-40B4-BE49-F238E27FC236}">
                <a16:creationId xmlns:a16="http://schemas.microsoft.com/office/drawing/2014/main" id="{E47E2F1E-1565-05A4-AD00-EA9411DBDF2E}"/>
              </a:ext>
            </a:extLst>
          </p:cNvPr>
          <p:cNvSpPr txBox="1"/>
          <p:nvPr/>
        </p:nvSpPr>
        <p:spPr>
          <a:xfrm>
            <a:off x="446833" y="135939"/>
            <a:ext cx="3092780" cy="646331"/>
          </a:xfrm>
          <a:prstGeom prst="rect">
            <a:avLst/>
          </a:prstGeom>
          <a:solidFill>
            <a:schemeClr val="accent4">
              <a:lumMod val="20000"/>
              <a:lumOff val="80000"/>
            </a:schemeClr>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Track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1961" y="238804"/>
            <a:ext cx="609600" cy="609600"/>
          </a:xfrm>
          <a:prstGeom prst="rect">
            <a:avLst/>
          </a:prstGeom>
        </p:spPr>
      </p:pic>
      <p:sp>
        <p:nvSpPr>
          <p:cNvPr id="15" name="Hộp Văn bản 5">
            <a:extLst>
              <a:ext uri="{FF2B5EF4-FFF2-40B4-BE49-F238E27FC236}">
                <a16:creationId xmlns:a16="http://schemas.microsoft.com/office/drawing/2014/main" id="{7031D8DD-1F0E-DF29-916C-73D2D9948659}"/>
              </a:ext>
            </a:extLst>
          </p:cNvPr>
          <p:cNvSpPr txBox="1"/>
          <p:nvPr/>
        </p:nvSpPr>
        <p:spPr>
          <a:xfrm>
            <a:off x="717727" y="1872549"/>
            <a:ext cx="9652566" cy="4316566"/>
          </a:xfrm>
          <a:prstGeom prst="rect">
            <a:avLst/>
          </a:prstGeom>
          <a:noFill/>
        </p:spPr>
        <p:txBody>
          <a:bodyPr wrap="square">
            <a:spAutoFit/>
          </a:bodyPr>
          <a:lstStyle/>
          <a:p>
            <a:pPr>
              <a:spcBef>
                <a:spcPts val="600"/>
              </a:spcBef>
              <a:spcAft>
                <a:spcPts val="600"/>
              </a:spcAft>
            </a:pPr>
            <a:r>
              <a:rPr lang="en-US" sz="3000" b="1" dirty="0" smtClean="0">
                <a:solidFill>
                  <a:schemeClr val="accent1">
                    <a:lumMod val="50000"/>
                  </a:schemeClr>
                </a:solidFill>
              </a:rPr>
              <a:t>1.</a:t>
            </a:r>
            <a:r>
              <a:rPr lang="en-US" sz="3000" dirty="0" smtClean="0">
                <a:solidFill>
                  <a:schemeClr val="accent1">
                    <a:lumMod val="50000"/>
                  </a:schemeClr>
                </a:solidFill>
              </a:rPr>
              <a:t> </a:t>
            </a:r>
            <a:r>
              <a:rPr lang="en-US" sz="3000" dirty="0" smtClean="0"/>
              <a:t>What </a:t>
            </a:r>
            <a:r>
              <a:rPr lang="en-US" sz="3000" dirty="0"/>
              <a:t>is the listening text about</a:t>
            </a:r>
            <a:r>
              <a:rPr lang="en-US" sz="3000" dirty="0" smtClean="0"/>
              <a:t>?</a:t>
            </a:r>
          </a:p>
          <a:p>
            <a:pPr>
              <a:spcBef>
                <a:spcPts val="600"/>
              </a:spcBef>
              <a:spcAft>
                <a:spcPts val="600"/>
              </a:spcAft>
            </a:pPr>
            <a:endParaRPr lang="en-US" sz="1000" dirty="0" smtClean="0"/>
          </a:p>
          <a:p>
            <a:pPr>
              <a:spcBef>
                <a:spcPts val="600"/>
              </a:spcBef>
              <a:spcAft>
                <a:spcPts val="600"/>
              </a:spcAft>
            </a:pPr>
            <a:r>
              <a:rPr lang="en-US" sz="3000" b="1" dirty="0" smtClean="0">
                <a:solidFill>
                  <a:schemeClr val="accent1">
                    <a:lumMod val="50000"/>
                  </a:schemeClr>
                </a:solidFill>
              </a:rPr>
              <a:t>2</a:t>
            </a:r>
            <a:r>
              <a:rPr lang="en-US" sz="3000" b="1" dirty="0">
                <a:solidFill>
                  <a:schemeClr val="accent1">
                    <a:lumMod val="50000"/>
                  </a:schemeClr>
                </a:solidFill>
              </a:rPr>
              <a:t>. </a:t>
            </a:r>
            <a:r>
              <a:rPr lang="en-US" sz="3000" dirty="0"/>
              <a:t>How many sources of water </a:t>
            </a:r>
            <a:r>
              <a:rPr lang="en-US" sz="3000" dirty="0" smtClean="0"/>
              <a:t>pollution are </a:t>
            </a:r>
            <a:r>
              <a:rPr lang="en-US" sz="3000" dirty="0"/>
              <a:t>there</a:t>
            </a:r>
            <a:r>
              <a:rPr lang="en-US" sz="3000" dirty="0" smtClean="0"/>
              <a:t>?</a:t>
            </a:r>
          </a:p>
          <a:p>
            <a:pPr>
              <a:spcBef>
                <a:spcPts val="600"/>
              </a:spcBef>
              <a:spcAft>
                <a:spcPts val="600"/>
              </a:spcAft>
            </a:pPr>
            <a:endParaRPr lang="en-US" sz="1000" dirty="0" smtClean="0"/>
          </a:p>
          <a:p>
            <a:pPr>
              <a:spcBef>
                <a:spcPts val="600"/>
              </a:spcBef>
              <a:spcAft>
                <a:spcPts val="600"/>
              </a:spcAft>
            </a:pPr>
            <a:r>
              <a:rPr lang="en-US" sz="3000" b="1" dirty="0" smtClean="0">
                <a:solidFill>
                  <a:schemeClr val="accent1">
                    <a:lumMod val="50000"/>
                  </a:schemeClr>
                </a:solidFill>
              </a:rPr>
              <a:t>3</a:t>
            </a:r>
            <a:r>
              <a:rPr lang="en-US" sz="3000" b="1" dirty="0">
                <a:solidFill>
                  <a:schemeClr val="accent1">
                    <a:lumMod val="50000"/>
                  </a:schemeClr>
                </a:solidFill>
              </a:rPr>
              <a:t>. </a:t>
            </a:r>
            <a:r>
              <a:rPr lang="en-US" sz="3000" dirty="0"/>
              <a:t>What are two common sources </a:t>
            </a:r>
            <a:r>
              <a:rPr lang="en-US" sz="3000" dirty="0" smtClean="0"/>
              <a:t>of drinking </a:t>
            </a:r>
            <a:r>
              <a:rPr lang="en-US" sz="3000" dirty="0"/>
              <a:t>water</a:t>
            </a:r>
            <a:r>
              <a:rPr lang="en-US" sz="3000" dirty="0" smtClean="0"/>
              <a:t>?</a:t>
            </a:r>
          </a:p>
          <a:p>
            <a:pPr>
              <a:spcBef>
                <a:spcPts val="600"/>
              </a:spcBef>
              <a:spcAft>
                <a:spcPts val="600"/>
              </a:spcAft>
            </a:pPr>
            <a:endParaRPr lang="en-US" sz="1000" dirty="0"/>
          </a:p>
          <a:p>
            <a:pPr>
              <a:spcBef>
                <a:spcPts val="600"/>
              </a:spcBef>
              <a:spcAft>
                <a:spcPts val="600"/>
              </a:spcAft>
            </a:pPr>
            <a:r>
              <a:rPr lang="en-US" sz="3000" b="1" dirty="0">
                <a:solidFill>
                  <a:schemeClr val="accent1">
                    <a:lumMod val="50000"/>
                  </a:schemeClr>
                </a:solidFill>
              </a:rPr>
              <a:t>4.</a:t>
            </a:r>
            <a:r>
              <a:rPr lang="en-US" sz="3000" dirty="0">
                <a:solidFill>
                  <a:schemeClr val="accent1">
                    <a:lumMod val="50000"/>
                  </a:schemeClr>
                </a:solidFill>
              </a:rPr>
              <a:t> </a:t>
            </a:r>
            <a:r>
              <a:rPr lang="en-US" sz="3000" dirty="0"/>
              <a:t>What type of eﬀect does water </a:t>
            </a:r>
            <a:r>
              <a:rPr lang="en-US" sz="3000" dirty="0" smtClean="0"/>
              <a:t>pollution have </a:t>
            </a:r>
            <a:r>
              <a:rPr lang="en-US" sz="3000" dirty="0"/>
              <a:t>on our life</a:t>
            </a:r>
            <a:r>
              <a:rPr lang="en-US" sz="3000" dirty="0" smtClean="0"/>
              <a:t>?</a:t>
            </a:r>
          </a:p>
          <a:p>
            <a:pPr>
              <a:spcBef>
                <a:spcPts val="600"/>
              </a:spcBef>
              <a:spcAft>
                <a:spcPts val="600"/>
              </a:spcAft>
            </a:pPr>
            <a:endParaRPr lang="en-US" sz="1000" dirty="0"/>
          </a:p>
          <a:p>
            <a:pPr>
              <a:spcBef>
                <a:spcPts val="600"/>
              </a:spcBef>
              <a:spcAft>
                <a:spcPts val="600"/>
              </a:spcAft>
            </a:pPr>
            <a:r>
              <a:rPr lang="en-US" sz="3000" b="1" dirty="0" smtClean="0">
                <a:solidFill>
                  <a:schemeClr val="accent1">
                    <a:lumMod val="50000"/>
                  </a:schemeClr>
                </a:solidFill>
              </a:rPr>
              <a:t>5.</a:t>
            </a:r>
            <a:r>
              <a:rPr lang="en-US" sz="3000" dirty="0">
                <a:solidFill>
                  <a:schemeClr val="accent1">
                    <a:lumMod val="50000"/>
                  </a:schemeClr>
                </a:solidFill>
              </a:rPr>
              <a:t> </a:t>
            </a:r>
            <a:r>
              <a:rPr lang="en-US" sz="3000" dirty="0"/>
              <a:t>What products can we use to </a:t>
            </a:r>
            <a:r>
              <a:rPr lang="en-US" sz="3000" dirty="0" smtClean="0"/>
              <a:t>reduce water </a:t>
            </a:r>
            <a:r>
              <a:rPr lang="en-US" sz="3000" dirty="0"/>
              <a:t>pollution?</a:t>
            </a:r>
          </a:p>
        </p:txBody>
      </p:sp>
      <p:sp>
        <p:nvSpPr>
          <p:cNvPr id="18" name="Rectangle 17"/>
          <p:cNvSpPr/>
          <p:nvPr/>
        </p:nvSpPr>
        <p:spPr>
          <a:xfrm>
            <a:off x="1109939" y="2272510"/>
            <a:ext cx="2701637" cy="553998"/>
          </a:xfrm>
          <a:prstGeom prst="rect">
            <a:avLst/>
          </a:prstGeom>
        </p:spPr>
        <p:txBody>
          <a:bodyPr wrap="none">
            <a:spAutoFit/>
          </a:bodyPr>
          <a:lstStyle/>
          <a:p>
            <a:pPr algn="ctr"/>
            <a:r>
              <a:rPr lang="en-US" sz="3000" b="1" dirty="0">
                <a:solidFill>
                  <a:srgbClr val="C00000"/>
                </a:solidFill>
              </a:rPr>
              <a:t>Water pollution</a:t>
            </a:r>
          </a:p>
        </p:txBody>
      </p:sp>
      <p:sp>
        <p:nvSpPr>
          <p:cNvPr id="19" name="Rectangle 18"/>
          <p:cNvSpPr/>
          <p:nvPr/>
        </p:nvSpPr>
        <p:spPr>
          <a:xfrm>
            <a:off x="1109939" y="3229673"/>
            <a:ext cx="854658" cy="553998"/>
          </a:xfrm>
          <a:prstGeom prst="rect">
            <a:avLst/>
          </a:prstGeom>
        </p:spPr>
        <p:txBody>
          <a:bodyPr wrap="none">
            <a:spAutoFit/>
          </a:bodyPr>
          <a:lstStyle/>
          <a:p>
            <a:pPr algn="ctr"/>
            <a:r>
              <a:rPr lang="en-US" sz="3000" b="1" smtClean="0">
                <a:solidFill>
                  <a:srgbClr val="C00000"/>
                </a:solidFill>
              </a:rPr>
              <a:t>Two</a:t>
            </a:r>
            <a:endParaRPr lang="en-US" sz="3000" b="1" dirty="0">
              <a:solidFill>
                <a:srgbClr val="C00000"/>
              </a:solidFill>
            </a:endParaRPr>
          </a:p>
        </p:txBody>
      </p:sp>
      <p:sp>
        <p:nvSpPr>
          <p:cNvPr id="20" name="Rectangle 19"/>
          <p:cNvSpPr/>
          <p:nvPr/>
        </p:nvSpPr>
        <p:spPr>
          <a:xfrm>
            <a:off x="1109939" y="4100462"/>
            <a:ext cx="2735493" cy="553998"/>
          </a:xfrm>
          <a:prstGeom prst="rect">
            <a:avLst/>
          </a:prstGeom>
        </p:spPr>
        <p:txBody>
          <a:bodyPr wrap="none">
            <a:spAutoFit/>
          </a:bodyPr>
          <a:lstStyle/>
          <a:p>
            <a:pPr algn="ctr"/>
            <a:r>
              <a:rPr lang="en-US" sz="3000" b="1">
                <a:solidFill>
                  <a:srgbClr val="C00000"/>
                </a:solidFill>
              </a:rPr>
              <a:t>Rivers and lakes</a:t>
            </a:r>
            <a:endParaRPr lang="en-US" sz="3000" b="1" dirty="0">
              <a:solidFill>
                <a:srgbClr val="C00000"/>
              </a:solidFill>
            </a:endParaRPr>
          </a:p>
        </p:txBody>
      </p:sp>
      <p:sp>
        <p:nvSpPr>
          <p:cNvPr id="21" name="Rectangle 20"/>
          <p:cNvSpPr/>
          <p:nvPr/>
        </p:nvSpPr>
        <p:spPr>
          <a:xfrm>
            <a:off x="1109939" y="5021892"/>
            <a:ext cx="2771528" cy="553998"/>
          </a:xfrm>
          <a:prstGeom prst="rect">
            <a:avLst/>
          </a:prstGeom>
        </p:spPr>
        <p:txBody>
          <a:bodyPr wrap="none">
            <a:spAutoFit/>
          </a:bodyPr>
          <a:lstStyle/>
          <a:p>
            <a:pPr algn="ctr"/>
            <a:r>
              <a:rPr lang="en-US" sz="3000" b="1">
                <a:solidFill>
                  <a:srgbClr val="C00000"/>
                </a:solidFill>
              </a:rPr>
              <a:t>A harmful effect</a:t>
            </a:r>
            <a:endParaRPr lang="en-US" sz="3000" b="1" dirty="0">
              <a:solidFill>
                <a:srgbClr val="C00000"/>
              </a:solidFill>
            </a:endParaRPr>
          </a:p>
        </p:txBody>
      </p:sp>
      <p:sp>
        <p:nvSpPr>
          <p:cNvPr id="22" name="Rectangle 21"/>
          <p:cNvSpPr/>
          <p:nvPr/>
        </p:nvSpPr>
        <p:spPr>
          <a:xfrm>
            <a:off x="1109939" y="5943323"/>
            <a:ext cx="2649122" cy="553998"/>
          </a:xfrm>
          <a:prstGeom prst="rect">
            <a:avLst/>
          </a:prstGeom>
        </p:spPr>
        <p:txBody>
          <a:bodyPr wrap="none">
            <a:spAutoFit/>
          </a:bodyPr>
          <a:lstStyle/>
          <a:p>
            <a:pPr algn="ctr"/>
            <a:r>
              <a:rPr lang="en-US" sz="3000" b="1">
                <a:solidFill>
                  <a:srgbClr val="C00000"/>
                </a:solidFill>
              </a:rPr>
              <a:t>Green products</a:t>
            </a:r>
            <a:endParaRPr lang="en-US" sz="3000" b="1" dirty="0">
              <a:solidFill>
                <a:srgbClr val="C00000"/>
              </a:solidFill>
            </a:endParaRPr>
          </a:p>
        </p:txBody>
      </p:sp>
    </p:spTree>
    <p:extLst>
      <p:ext uri="{BB962C8B-B14F-4D97-AF65-F5344CB8AC3E}">
        <p14:creationId xmlns:p14="http://schemas.microsoft.com/office/powerpoint/2010/main" val="355734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
                                        </p:tgtEl>
                                        <p:attrNameLst>
                                          <p:attrName>style.visibility</p:attrName>
                                        </p:attrNameLst>
                                      </p:cBhvr>
                                      <p:to>
                                        <p:strVal val="visible"/>
                                      </p:to>
                                    </p:set>
                                    <p:anim calcmode="lin" valueType="num">
                                      <p:cBhvr additive="base">
                                        <p:cTn id="13" dur="500" fill="hold"/>
                                        <p:tgtEl>
                                          <p:spTgt spid="19"/>
                                        </p:tgtEl>
                                        <p:attrNameLst>
                                          <p:attrName>ppt_x</p:attrName>
                                        </p:attrNameLst>
                                      </p:cBhvr>
                                      <p:tavLst>
                                        <p:tav tm="0">
                                          <p:val>
                                            <p:strVal val="0-#ppt_w/2"/>
                                          </p:val>
                                        </p:tav>
                                        <p:tav tm="100000">
                                          <p:val>
                                            <p:strVal val="#ppt_x"/>
                                          </p:val>
                                        </p:tav>
                                      </p:tavLst>
                                    </p:anim>
                                    <p:anim calcmode="lin" valueType="num">
                                      <p:cBhvr additive="base">
                                        <p:cTn id="14"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0-#ppt_w/2"/>
                                          </p:val>
                                        </p:tav>
                                        <p:tav tm="100000">
                                          <p:val>
                                            <p:strVal val="#ppt_x"/>
                                          </p:val>
                                        </p:tav>
                                      </p:tavLst>
                                    </p:anim>
                                    <p:anim calcmode="lin" valueType="num">
                                      <p:cBhvr additive="base">
                                        <p:cTn id="20" dur="50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0-#ppt_w/2"/>
                                          </p:val>
                                        </p:tav>
                                        <p:tav tm="100000">
                                          <p:val>
                                            <p:strVal val="#ppt_x"/>
                                          </p:val>
                                        </p:tav>
                                      </p:tavLst>
                                    </p:anim>
                                    <p:anim calcmode="lin" valueType="num">
                                      <p:cBhvr additive="base">
                                        <p:cTn id="26"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0-#ppt_w/2"/>
                                          </p:val>
                                        </p:tav>
                                        <p:tav tm="100000">
                                          <p:val>
                                            <p:strVal val="#ppt_x"/>
                                          </p:val>
                                        </p:tav>
                                      </p:tavLst>
                                    </p:anim>
                                    <p:anim calcmode="lin" valueType="num">
                                      <p:cBhvr additive="base">
                                        <p:cTn id="32"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3"/>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98298" fill="hold"/>
                                        <p:tgtEl>
                                          <p:spTgt spid="3"/>
                                        </p:tgtEl>
                                      </p:cBhvr>
                                    </p:cmd>
                                  </p:childTnLst>
                                </p:cTn>
                              </p:par>
                            </p:childTnLst>
                          </p:cTn>
                        </p:par>
                      </p:childTnLst>
                    </p:cTn>
                  </p:par>
                </p:childTnLst>
              </p:cTn>
              <p:nextCondLst>
                <p:cond evt="onClick" delay="0">
                  <p:tgtEl>
                    <p:spTgt spid="3"/>
                  </p:tgtEl>
                </p:cond>
              </p:nextCondLst>
            </p:seq>
            <p:audio>
              <p:cMediaNode vol="80000">
                <p:cTn id="38" fill="hold" display="0">
                  <p:stCondLst>
                    <p:cond delay="indefinite"/>
                  </p:stCondLst>
                  <p:endCondLst>
                    <p:cond evt="onStopAudio" delay="0">
                      <p:tgtEl>
                        <p:sldTgt/>
                      </p:tgtEl>
                    </p:cond>
                  </p:endCondLst>
                </p:cTn>
                <p:tgtEl>
                  <p:spTgt spid="3"/>
                </p:tgtEl>
              </p:cMediaNode>
            </p:audio>
          </p:childTnLst>
        </p:cTn>
      </p:par>
    </p:tnLst>
    <p:bldLst>
      <p:bldP spid="18" grpId="0"/>
      <p:bldP spid="19" grpId="0"/>
      <p:bldP spid="20" grpId="0"/>
      <p:bldP spid="2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8426" y="946294"/>
            <a:ext cx="10569678" cy="5113644"/>
          </a:xfrm>
          <a:prstGeom prst="rect">
            <a:avLst/>
          </a:prstGeom>
        </p:spPr>
        <p:txBody>
          <a:bodyPr wrap="square">
            <a:spAutoFit/>
          </a:bodyPr>
          <a:lstStyle/>
          <a:p>
            <a:pPr algn="just">
              <a:lnSpc>
                <a:spcPct val="150000"/>
              </a:lnSpc>
            </a:pPr>
            <a:r>
              <a:rPr lang="en-US" sz="2000" i="1" dirty="0" smtClean="0">
                <a:solidFill>
                  <a:srgbClr val="000000"/>
                </a:solidFill>
                <a:latin typeface="OpenSans"/>
              </a:rPr>
              <a:t>   All </a:t>
            </a:r>
            <a:r>
              <a:rPr lang="en-US" sz="2000" i="1" dirty="0">
                <a:solidFill>
                  <a:srgbClr val="000000"/>
                </a:solidFill>
                <a:latin typeface="OpenSans"/>
              </a:rPr>
              <a:t>living things need water but water pollution has become a serious problem. Polluted water is unsafe for drinking and for other uses.</a:t>
            </a:r>
          </a:p>
          <a:p>
            <a:pPr algn="just">
              <a:lnSpc>
                <a:spcPct val="150000"/>
              </a:lnSpc>
            </a:pPr>
            <a:r>
              <a:rPr lang="en-US" sz="2000" i="1" dirty="0">
                <a:solidFill>
                  <a:srgbClr val="000000"/>
                </a:solidFill>
                <a:latin typeface="OpenSans"/>
              </a:rPr>
              <a:t>Water pollution happens when wastes and toxic substances make the water unsafe. There are two sources of water pollution: man-made and natural. Man-made substances pollute water when they flow into the water from factories and homes. Natural pollution occurs when rainwater with toxic chemicals flows into rivers or lakes. These rivers and lakes are a source of drinking water for humans. Water pollution has a harmful effect on our lives. But there are ways we can reduce water pollution. The first thing we can do is to treat water from factories and households. We should abo stop littering, especially dumping waste into rivers and lakes Finally, we can reduce water pollution by using green products and avoiding single-use products like plastic </a:t>
            </a:r>
            <a:r>
              <a:rPr lang="en-US" sz="2000" i="1" dirty="0" smtClean="0">
                <a:solidFill>
                  <a:srgbClr val="000000"/>
                </a:solidFill>
                <a:latin typeface="OpenSans"/>
              </a:rPr>
              <a:t>bags</a:t>
            </a:r>
            <a:endParaRPr lang="en-US" sz="2000" i="1" dirty="0">
              <a:solidFill>
                <a:srgbClr val="000000"/>
              </a:solidFill>
              <a:latin typeface="OpenSans"/>
            </a:endParaRPr>
          </a:p>
        </p:txBody>
      </p:sp>
      <p:sp>
        <p:nvSpPr>
          <p:cNvPr id="5" name="Rectangle 4"/>
          <p:cNvSpPr/>
          <p:nvPr/>
        </p:nvSpPr>
        <p:spPr>
          <a:xfrm>
            <a:off x="4803932" y="117212"/>
            <a:ext cx="1493870" cy="461665"/>
          </a:xfrm>
          <a:prstGeom prst="rect">
            <a:avLst/>
          </a:prstGeom>
          <a:solidFill>
            <a:schemeClr val="accent6">
              <a:lumMod val="40000"/>
              <a:lumOff val="60000"/>
            </a:schemeClr>
          </a:solidFill>
        </p:spPr>
        <p:txBody>
          <a:bodyPr wrap="none">
            <a:spAutoFit/>
          </a:bodyPr>
          <a:lstStyle/>
          <a:p>
            <a:r>
              <a:rPr lang="en-US" sz="2400" b="1" dirty="0" err="1" smtClean="0">
                <a:solidFill>
                  <a:srgbClr val="C00000"/>
                </a:solidFill>
              </a:rPr>
              <a:t>Tapescript</a:t>
            </a:r>
            <a:endParaRPr lang="en-US" sz="2400" b="1" dirty="0">
              <a:solidFill>
                <a:srgbClr val="C00000"/>
              </a:solidFill>
            </a:endParaRPr>
          </a:p>
        </p:txBody>
      </p:sp>
    </p:spTree>
    <p:extLst>
      <p:ext uri="{BB962C8B-B14F-4D97-AF65-F5344CB8AC3E}">
        <p14:creationId xmlns:p14="http://schemas.microsoft.com/office/powerpoint/2010/main" val="34679229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r="7143"/>
          <a:stretch/>
        </p:blipFill>
        <p:spPr>
          <a:xfrm>
            <a:off x="4075186" y="1793680"/>
            <a:ext cx="3557553" cy="5064320"/>
          </a:xfrm>
          <a:prstGeom prst="rect">
            <a:avLst/>
          </a:prstGeom>
        </p:spPr>
      </p:pic>
      <p:sp>
        <p:nvSpPr>
          <p:cNvPr id="12" name="TextBox 11"/>
          <p:cNvSpPr txBox="1"/>
          <p:nvPr/>
        </p:nvSpPr>
        <p:spPr>
          <a:xfrm>
            <a:off x="978432" y="808080"/>
            <a:ext cx="9905878"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pairs. Read the notice and match the headings (a – e) below with the numbers (1 – 5</a:t>
            </a:r>
            <a:r>
              <a:rPr lang="en-US" sz="2400" b="1" dirty="0" smtClean="0">
                <a:effectLst>
                  <a:glow rad="88900">
                    <a:schemeClr val="bg1"/>
                  </a:glow>
                </a:effectLst>
                <a:cs typeface="Arial" panose="020B0604020202020204" pitchFamily="34" charset="0"/>
              </a:rPr>
              <a:t>). </a:t>
            </a:r>
            <a:endParaRPr lang="en-US" sz="2400" b="1" dirty="0">
              <a:effectLst>
                <a:glow rad="88900">
                  <a:schemeClr val="bg1"/>
                </a:glow>
              </a:effectLst>
              <a:cs typeface="Arial" panose="020B0604020202020204" pitchFamily="34" charset="0"/>
            </a:endParaRPr>
          </a:p>
        </p:txBody>
      </p:sp>
      <p:sp>
        <p:nvSpPr>
          <p:cNvPr id="16" name="Rounded Rectangle 15"/>
          <p:cNvSpPr/>
          <p:nvPr/>
        </p:nvSpPr>
        <p:spPr>
          <a:xfrm>
            <a:off x="407392" y="853753"/>
            <a:ext cx="473904"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88752" y="741588"/>
            <a:ext cx="270899"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0">
            <a:extLst>
              <a:ext uri="{FF2B5EF4-FFF2-40B4-BE49-F238E27FC236}">
                <a16:creationId xmlns:a16="http://schemas.microsoft.com/office/drawing/2014/main" id="{4B58727F-704B-542B-3E7A-47A42BE55B1A}"/>
              </a:ext>
            </a:extLst>
          </p:cNvPr>
          <p:cNvSpPr txBox="1"/>
          <p:nvPr/>
        </p:nvSpPr>
        <p:spPr>
          <a:xfrm>
            <a:off x="192605" y="109352"/>
            <a:ext cx="2590430" cy="646331"/>
          </a:xfrm>
          <a:prstGeom prst="rect">
            <a:avLst/>
          </a:prstGeom>
          <a:noFill/>
          <a:effectLst/>
        </p:spPr>
        <p:txBody>
          <a:bodyPr wrap="square" rtlCol="0">
            <a:spAutoFit/>
          </a:bodyPr>
          <a:lstStyle/>
          <a:p>
            <a:r>
              <a:rPr lang="en-US" sz="3600" b="1" dirty="0" smtClean="0">
                <a:solidFill>
                  <a:srgbClr val="FF0000"/>
                </a:solidFill>
                <a:effectLst>
                  <a:glow rad="88900">
                    <a:schemeClr val="bg1"/>
                  </a:glow>
                </a:effectLst>
                <a:latin typeface="Arial" panose="020B0604020202020204" pitchFamily="34" charset="0"/>
                <a:cs typeface="Arial" panose="020B0604020202020204" pitchFamily="34" charset="0"/>
              </a:rPr>
              <a:t>* WRITING</a:t>
            </a:r>
            <a:endParaRPr lang="en-US" sz="3600" b="1" dirty="0">
              <a:solidFill>
                <a:srgbClr val="FF0000"/>
              </a:solidFill>
              <a:effectLst>
                <a:glow rad="88900">
                  <a:schemeClr val="bg1"/>
                </a:glow>
              </a:effectLst>
              <a:latin typeface="Arial" panose="020B0604020202020204" pitchFamily="34" charset="0"/>
              <a:cs typeface="Arial" panose="020B0604020202020204" pitchFamily="34" charset="0"/>
            </a:endParaRPr>
          </a:p>
        </p:txBody>
      </p:sp>
      <p:sp>
        <p:nvSpPr>
          <p:cNvPr id="27" name="Hộp Văn bản 26">
            <a:extLst>
              <a:ext uri="{FF2B5EF4-FFF2-40B4-BE49-F238E27FC236}">
                <a16:creationId xmlns:a16="http://schemas.microsoft.com/office/drawing/2014/main" id="{68654153-062D-D74E-45D7-48792F18079C}"/>
              </a:ext>
            </a:extLst>
          </p:cNvPr>
          <p:cNvSpPr txBox="1"/>
          <p:nvPr/>
        </p:nvSpPr>
        <p:spPr>
          <a:xfrm>
            <a:off x="7939214" y="1665399"/>
            <a:ext cx="3436768" cy="1200329"/>
          </a:xfrm>
          <a:prstGeom prst="rect">
            <a:avLst/>
          </a:prstGeom>
          <a:solidFill>
            <a:schemeClr val="accent4">
              <a:lumMod val="20000"/>
              <a:lumOff val="80000"/>
            </a:schemeClr>
          </a:solidFill>
        </p:spPr>
        <p:txBody>
          <a:bodyPr wrap="square">
            <a:spAutoFit/>
          </a:bodyPr>
          <a:lstStyle/>
          <a:p>
            <a:pPr algn="ctr"/>
            <a:r>
              <a:rPr lang="en-US" sz="2400" i="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a. </a:t>
            </a: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Name of institution or </a:t>
            </a:r>
            <a:r>
              <a:rPr lang="en-US" sz="2400" i="1" dirty="0" err="1">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organisation</a:t>
            </a:r>
            <a:endPar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endParaRPr>
          </a:p>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(School, etc.)</a:t>
            </a:r>
            <a:endParaRPr lang="vi-VN" sz="2400" dirty="0">
              <a:effectLst>
                <a:outerShdw blurRad="38100" dist="38100" dir="2700000" algn="tl">
                  <a:srgbClr val="000000">
                    <a:alpha val="43137"/>
                  </a:srgbClr>
                </a:outerShdw>
              </a:effectLst>
            </a:endParaRPr>
          </a:p>
        </p:txBody>
      </p:sp>
      <p:cxnSp>
        <p:nvCxnSpPr>
          <p:cNvPr id="7" name="Đường kết nối Mũi tên Thẳng 6">
            <a:extLst>
              <a:ext uri="{FF2B5EF4-FFF2-40B4-BE49-F238E27FC236}">
                <a16:creationId xmlns:a16="http://schemas.microsoft.com/office/drawing/2014/main" id="{296A8C55-D420-57E2-AB46-801171FA1A62}"/>
              </a:ext>
            </a:extLst>
          </p:cNvPr>
          <p:cNvCxnSpPr>
            <a:cxnSpLocks/>
          </p:cNvCxnSpPr>
          <p:nvPr/>
        </p:nvCxnSpPr>
        <p:spPr>
          <a:xfrm flipH="1">
            <a:off x="6989894" y="1807124"/>
            <a:ext cx="740706"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14" name="Hộp Văn bản 13">
            <a:extLst>
              <a:ext uri="{FF2B5EF4-FFF2-40B4-BE49-F238E27FC236}">
                <a16:creationId xmlns:a16="http://schemas.microsoft.com/office/drawing/2014/main" id="{38B06D7F-1734-EDFF-07D4-351B3B80EAD8}"/>
              </a:ext>
            </a:extLst>
          </p:cNvPr>
          <p:cNvSpPr txBox="1"/>
          <p:nvPr/>
        </p:nvSpPr>
        <p:spPr>
          <a:xfrm>
            <a:off x="978432" y="2143265"/>
            <a:ext cx="2460093" cy="830997"/>
          </a:xfrm>
          <a:prstGeom prst="rect">
            <a:avLst/>
          </a:prstGeom>
          <a:solidFill>
            <a:schemeClr val="accent4">
              <a:lumMod val="20000"/>
              <a:lumOff val="80000"/>
            </a:schemeClr>
          </a:solidFill>
        </p:spPr>
        <p:txBody>
          <a:bodyPr wrap="square">
            <a:spAutoFit/>
          </a:bodyPr>
          <a:lstStyle/>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c. Date of writing the notice</a:t>
            </a:r>
            <a:endParaRPr lang="vi-VN" sz="2400" dirty="0">
              <a:effectLst>
                <a:outerShdw blurRad="38100" dist="38100" dir="2700000" algn="tl">
                  <a:srgbClr val="000000">
                    <a:alpha val="43137"/>
                  </a:srgbClr>
                </a:outerShdw>
              </a:effectLst>
            </a:endParaRPr>
          </a:p>
        </p:txBody>
      </p:sp>
      <p:cxnSp>
        <p:nvCxnSpPr>
          <p:cNvPr id="15" name="Đường kết nối Mũi tên Thẳng 14">
            <a:extLst>
              <a:ext uri="{FF2B5EF4-FFF2-40B4-BE49-F238E27FC236}">
                <a16:creationId xmlns:a16="http://schemas.microsoft.com/office/drawing/2014/main" id="{69B3D5D9-A022-EF71-1B35-8B8E939B0035}"/>
              </a:ext>
            </a:extLst>
          </p:cNvPr>
          <p:cNvCxnSpPr>
            <a:cxnSpLocks/>
          </p:cNvCxnSpPr>
          <p:nvPr/>
        </p:nvCxnSpPr>
        <p:spPr>
          <a:xfrm>
            <a:off x="3438525" y="2583996"/>
            <a:ext cx="1675039" cy="0"/>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26" name="Hộp Văn bản 25">
            <a:extLst>
              <a:ext uri="{FF2B5EF4-FFF2-40B4-BE49-F238E27FC236}">
                <a16:creationId xmlns:a16="http://schemas.microsoft.com/office/drawing/2014/main" id="{3A8BFE42-ED82-3613-F3F8-0077CE235264}"/>
              </a:ext>
            </a:extLst>
          </p:cNvPr>
          <p:cNvSpPr txBox="1"/>
          <p:nvPr/>
        </p:nvSpPr>
        <p:spPr>
          <a:xfrm>
            <a:off x="8709088" y="3507356"/>
            <a:ext cx="2873694" cy="830997"/>
          </a:xfrm>
          <a:prstGeom prst="rect">
            <a:avLst/>
          </a:prstGeom>
          <a:solidFill>
            <a:schemeClr val="accent4">
              <a:lumMod val="20000"/>
              <a:lumOff val="80000"/>
            </a:schemeClr>
          </a:solidFill>
        </p:spPr>
        <p:txBody>
          <a:bodyPr wrap="square">
            <a:spAutoFit/>
          </a:bodyPr>
          <a:lstStyle/>
          <a:p>
            <a:pPr algn="ctr"/>
            <a:r>
              <a:rPr lang="en-US" sz="2400" i="1" smtClean="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 </a:t>
            </a: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Body (date / time / duration / place, etc.)</a:t>
            </a:r>
            <a:endParaRPr lang="vi-VN" sz="2400" dirty="0">
              <a:effectLst>
                <a:outerShdw blurRad="38100" dist="38100" dir="2700000" algn="tl">
                  <a:srgbClr val="000000">
                    <a:alpha val="43137"/>
                  </a:srgbClr>
                </a:outerShdw>
              </a:effectLst>
            </a:endParaRPr>
          </a:p>
        </p:txBody>
      </p:sp>
      <p:cxnSp>
        <p:nvCxnSpPr>
          <p:cNvPr id="28" name="Đường kết nối Mũi tên Thẳng 27">
            <a:extLst>
              <a:ext uri="{FF2B5EF4-FFF2-40B4-BE49-F238E27FC236}">
                <a16:creationId xmlns:a16="http://schemas.microsoft.com/office/drawing/2014/main" id="{BB598CA8-F34C-0869-0C5B-38F95B0E6CFB}"/>
              </a:ext>
            </a:extLst>
          </p:cNvPr>
          <p:cNvCxnSpPr>
            <a:cxnSpLocks/>
            <a:stCxn id="26" idx="1"/>
          </p:cNvCxnSpPr>
          <p:nvPr/>
        </p:nvCxnSpPr>
        <p:spPr>
          <a:xfrm flipH="1" flipV="1">
            <a:off x="7124700" y="3445913"/>
            <a:ext cx="1584388" cy="47694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2" name="Hộp Văn bản 31">
            <a:extLst>
              <a:ext uri="{FF2B5EF4-FFF2-40B4-BE49-F238E27FC236}">
                <a16:creationId xmlns:a16="http://schemas.microsoft.com/office/drawing/2014/main" id="{DE4C90E8-EB2A-3B6D-593A-73869C2F565B}"/>
              </a:ext>
            </a:extLst>
          </p:cNvPr>
          <p:cNvSpPr txBox="1"/>
          <p:nvPr/>
        </p:nvSpPr>
        <p:spPr>
          <a:xfrm>
            <a:off x="8991600" y="5177350"/>
            <a:ext cx="1994762" cy="830997"/>
          </a:xfrm>
          <a:prstGeom prst="rect">
            <a:avLst/>
          </a:prstGeom>
          <a:solidFill>
            <a:schemeClr val="accent4">
              <a:lumMod val="20000"/>
              <a:lumOff val="80000"/>
            </a:schemeClr>
          </a:solidFill>
        </p:spPr>
        <p:txBody>
          <a:bodyPr wrap="square">
            <a:spAutoFit/>
          </a:bodyPr>
          <a:lstStyle/>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e. Contact details</a:t>
            </a:r>
            <a:endParaRPr lang="vi-VN" sz="2400" dirty="0">
              <a:effectLst>
                <a:outerShdw blurRad="38100" dist="38100" dir="2700000" algn="tl">
                  <a:srgbClr val="000000">
                    <a:alpha val="43137"/>
                  </a:srgbClr>
                </a:outerShdw>
              </a:effectLst>
            </a:endParaRPr>
          </a:p>
        </p:txBody>
      </p:sp>
      <p:cxnSp>
        <p:nvCxnSpPr>
          <p:cNvPr id="33" name="Đường kết nối Mũi tên Thẳng 32">
            <a:extLst>
              <a:ext uri="{FF2B5EF4-FFF2-40B4-BE49-F238E27FC236}">
                <a16:creationId xmlns:a16="http://schemas.microsoft.com/office/drawing/2014/main" id="{32EAEF7B-C924-C205-67A5-82473B83DB7D}"/>
              </a:ext>
            </a:extLst>
          </p:cNvPr>
          <p:cNvCxnSpPr>
            <a:cxnSpLocks/>
          </p:cNvCxnSpPr>
          <p:nvPr/>
        </p:nvCxnSpPr>
        <p:spPr>
          <a:xfrm flipH="1" flipV="1">
            <a:off x="7632741" y="5592849"/>
            <a:ext cx="1358859" cy="7851"/>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
        <p:nvSpPr>
          <p:cNvPr id="34" name="Hộp Văn bản 33">
            <a:extLst>
              <a:ext uri="{FF2B5EF4-FFF2-40B4-BE49-F238E27FC236}">
                <a16:creationId xmlns:a16="http://schemas.microsoft.com/office/drawing/2014/main" id="{0E5E2FAC-9242-8C23-D127-032CED70E04E}"/>
              </a:ext>
            </a:extLst>
          </p:cNvPr>
          <p:cNvSpPr txBox="1"/>
          <p:nvPr/>
        </p:nvSpPr>
        <p:spPr>
          <a:xfrm>
            <a:off x="192605" y="5683483"/>
            <a:ext cx="2296549" cy="830997"/>
          </a:xfrm>
          <a:prstGeom prst="rect">
            <a:avLst/>
          </a:prstGeom>
          <a:solidFill>
            <a:schemeClr val="accent4">
              <a:lumMod val="20000"/>
              <a:lumOff val="80000"/>
            </a:schemeClr>
          </a:solidFill>
        </p:spPr>
        <p:txBody>
          <a:bodyPr wrap="square">
            <a:spAutoFit/>
          </a:bodyPr>
          <a:lstStyle/>
          <a:p>
            <a:pPr algn="ctr"/>
            <a:r>
              <a:rPr lang="en-US" sz="2400" i="1" dirty="0">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rPr>
              <a:t>d. Author’s name and signature</a:t>
            </a:r>
            <a:endParaRPr lang="vi-VN" sz="2400" dirty="0">
              <a:effectLst>
                <a:outerShdw blurRad="38100" dist="38100" dir="2700000" algn="tl">
                  <a:srgbClr val="000000">
                    <a:alpha val="43137"/>
                  </a:srgbClr>
                </a:outerShdw>
              </a:effectLst>
            </a:endParaRPr>
          </a:p>
        </p:txBody>
      </p:sp>
      <p:cxnSp>
        <p:nvCxnSpPr>
          <p:cNvPr id="35" name="Đường kết nối Mũi tên Thẳng 34">
            <a:extLst>
              <a:ext uri="{FF2B5EF4-FFF2-40B4-BE49-F238E27FC236}">
                <a16:creationId xmlns:a16="http://schemas.microsoft.com/office/drawing/2014/main" id="{650AD1D9-C007-89DC-C0C2-1DCDA839DCE7}"/>
              </a:ext>
            </a:extLst>
          </p:cNvPr>
          <p:cNvCxnSpPr>
            <a:cxnSpLocks/>
            <a:stCxn id="34" idx="3"/>
          </p:cNvCxnSpPr>
          <p:nvPr/>
        </p:nvCxnSpPr>
        <p:spPr>
          <a:xfrm flipV="1">
            <a:off x="2489154" y="6096000"/>
            <a:ext cx="1586032" cy="2982"/>
          </a:xfrm>
          <a:prstGeom prst="straightConnector1">
            <a:avLst/>
          </a:prstGeom>
          <a:ln w="57150">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14476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7">
                                            <p:txEl>
                                              <p:pRg st="1" end="1"/>
                                            </p:txEl>
                                          </p:spTgt>
                                        </p:tgtEl>
                                        <p:attrNameLst>
                                          <p:attrName>style.visibility</p:attrName>
                                        </p:attrNameLst>
                                      </p:cBhvr>
                                      <p:to>
                                        <p:strVal val="visible"/>
                                      </p:to>
                                    </p:set>
                                    <p:animEffect transition="in" filter="fade">
                                      <p:cBhvr>
                                        <p:cTn id="10" dur="500"/>
                                        <p:tgtEl>
                                          <p:spTgt spid="2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xEl>
                                              <p:pRg st="0" end="0"/>
                                            </p:txEl>
                                          </p:spTgt>
                                        </p:tgtEl>
                                        <p:attrNameLst>
                                          <p:attrName>style.visibility</p:attrName>
                                        </p:attrNameLst>
                                      </p:cBhvr>
                                      <p:to>
                                        <p:strVal val="visible"/>
                                      </p:to>
                                    </p:set>
                                    <p:animEffect transition="in" filter="fade">
                                      <p:cBhvr>
                                        <p:cTn id="15" dur="500"/>
                                        <p:tgtEl>
                                          <p:spTgt spid="1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6">
                                            <p:txEl>
                                              <p:pRg st="0" end="0"/>
                                            </p:txEl>
                                          </p:spTgt>
                                        </p:tgtEl>
                                        <p:attrNameLst>
                                          <p:attrName>style.visibility</p:attrName>
                                        </p:attrNameLst>
                                      </p:cBhvr>
                                      <p:to>
                                        <p:strVal val="visible"/>
                                      </p:to>
                                    </p:set>
                                    <p:animEffect transition="in" filter="fade">
                                      <p:cBhvr>
                                        <p:cTn id="20" dur="500"/>
                                        <p:tgtEl>
                                          <p:spTgt spid="2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fade">
                                      <p:cBhvr>
                                        <p:cTn id="25" dur="500"/>
                                        <p:tgtEl>
                                          <p:spTgt spid="32">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4">
                                            <p:txEl>
                                              <p:pRg st="0" end="0"/>
                                            </p:txEl>
                                          </p:spTgt>
                                        </p:tgtEl>
                                        <p:attrNameLst>
                                          <p:attrName>style.visibility</p:attrName>
                                        </p:attrNameLst>
                                      </p:cBhvr>
                                      <p:to>
                                        <p:strVal val="visible"/>
                                      </p:to>
                                    </p:set>
                                    <p:animEffect transition="in" filter="fade">
                                      <p:cBhvr>
                                        <p:cTn id="30"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926403" y="279856"/>
            <a:ext cx="10815315"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notice for the Go Green Club leader to invite students to attend a lecture on water pollution. Use the following details.</a:t>
            </a:r>
          </a:p>
        </p:txBody>
      </p:sp>
      <p:sp>
        <p:nvSpPr>
          <p:cNvPr id="16" name="Rounded Rectangle 15"/>
          <p:cNvSpPr/>
          <p:nvPr/>
        </p:nvSpPr>
        <p:spPr>
          <a:xfrm>
            <a:off x="423797" y="37177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6582" y="26913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p:cNvPicPr>
            <a:picLocks noChangeAspect="1"/>
          </p:cNvPicPr>
          <p:nvPr/>
        </p:nvPicPr>
        <p:blipFill rotWithShape="1">
          <a:blip r:embed="rId3"/>
          <a:srcRect l="1846" t="5040" r="7427" b="5040"/>
          <a:stretch/>
        </p:blipFill>
        <p:spPr>
          <a:xfrm>
            <a:off x="0" y="3245554"/>
            <a:ext cx="5511249" cy="2701118"/>
          </a:xfrm>
          <a:prstGeom prst="rect">
            <a:avLst/>
          </a:prstGeom>
        </p:spPr>
      </p:pic>
      <p:pic>
        <p:nvPicPr>
          <p:cNvPr id="5" name="Picture 4"/>
          <p:cNvPicPr>
            <a:picLocks noChangeAspect="1"/>
          </p:cNvPicPr>
          <p:nvPr/>
        </p:nvPicPr>
        <p:blipFill>
          <a:blip r:embed="rId4"/>
          <a:stretch>
            <a:fillRect/>
          </a:stretch>
        </p:blipFill>
        <p:spPr>
          <a:xfrm>
            <a:off x="334667" y="1259636"/>
            <a:ext cx="4773930" cy="1703301"/>
          </a:xfrm>
          <a:prstGeom prst="rect">
            <a:avLst/>
          </a:prstGeom>
        </p:spPr>
      </p:pic>
      <p:pic>
        <p:nvPicPr>
          <p:cNvPr id="7" name="Picture 6"/>
          <p:cNvPicPr>
            <a:picLocks noChangeAspect="1"/>
          </p:cNvPicPr>
          <p:nvPr/>
        </p:nvPicPr>
        <p:blipFill rotWithShape="1">
          <a:blip r:embed="rId5"/>
          <a:srcRect l="3424" t="2366" r="2679" b="1184"/>
          <a:stretch/>
        </p:blipFill>
        <p:spPr>
          <a:xfrm>
            <a:off x="6198949" y="1051531"/>
            <a:ext cx="5660946" cy="4895141"/>
          </a:xfrm>
          <a:prstGeom prst="rect">
            <a:avLst/>
          </a:prstGeom>
        </p:spPr>
      </p:pic>
    </p:spTree>
    <p:extLst>
      <p:ext uri="{BB962C8B-B14F-4D97-AF65-F5344CB8AC3E}">
        <p14:creationId xmlns:p14="http://schemas.microsoft.com/office/powerpoint/2010/main" val="21411013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3636" y="741786"/>
            <a:ext cx="11318367" cy="6124754"/>
          </a:xfrm>
          <a:prstGeom prst="rect">
            <a:avLst/>
          </a:prstGeom>
          <a:noFill/>
        </p:spPr>
        <p:txBody>
          <a:bodyPr wrap="square" rtlCol="0">
            <a:spAutoFit/>
          </a:bodyPr>
          <a:lstStyle/>
          <a:p>
            <a:pPr algn="ctr"/>
            <a:r>
              <a:rPr lang="en-US" sz="2800" b="1" dirty="0" smtClean="0">
                <a:solidFill>
                  <a:srgbClr val="0070C0"/>
                </a:solidFill>
              </a:rPr>
              <a:t>Go Green </a:t>
            </a:r>
            <a:r>
              <a:rPr lang="en-US" sz="2800" b="1" dirty="0">
                <a:solidFill>
                  <a:srgbClr val="0070C0"/>
                </a:solidFill>
              </a:rPr>
              <a:t>Club</a:t>
            </a:r>
            <a:endParaRPr lang="en-US" sz="2800" dirty="0">
              <a:solidFill>
                <a:srgbClr val="0070C0"/>
              </a:solidFill>
            </a:endParaRPr>
          </a:p>
          <a:p>
            <a:pPr algn="ctr"/>
            <a:r>
              <a:rPr lang="en-US" sz="2800" b="1" dirty="0"/>
              <a:t>NOTICE</a:t>
            </a:r>
            <a:endParaRPr lang="en-US" sz="2800" dirty="0"/>
          </a:p>
          <a:p>
            <a:pPr algn="ctr"/>
            <a:r>
              <a:rPr lang="en-US" sz="2800" dirty="0"/>
              <a:t>12 January, 2023</a:t>
            </a:r>
          </a:p>
          <a:p>
            <a:pPr algn="ctr"/>
            <a:r>
              <a:rPr lang="en-US" sz="2800" b="1" i="1" dirty="0">
                <a:solidFill>
                  <a:srgbClr val="0070C0"/>
                </a:solidFill>
              </a:rPr>
              <a:t>Lecture on Water Pollution</a:t>
            </a:r>
          </a:p>
          <a:p>
            <a:r>
              <a:rPr lang="en-US" sz="2800" dirty="0" smtClean="0"/>
              <a:t>All </a:t>
            </a:r>
            <a:r>
              <a:rPr lang="en-US" sz="2800" dirty="0"/>
              <a:t>students of our school are invited to attend a lecture on water pollution next week. Interested students should contact the club by 17 February, 2023.</a:t>
            </a:r>
          </a:p>
          <a:p>
            <a:r>
              <a:rPr lang="en-US" sz="2800" dirty="0"/>
              <a:t>Details:</a:t>
            </a:r>
          </a:p>
          <a:p>
            <a:r>
              <a:rPr lang="en-US" sz="2800" b="1" dirty="0"/>
              <a:t>Time:</a:t>
            </a:r>
            <a:r>
              <a:rPr lang="en-US" sz="2800" dirty="0"/>
              <a:t> 2 p.m. – 4 p.m., 6 March</a:t>
            </a:r>
          </a:p>
          <a:p>
            <a:r>
              <a:rPr lang="en-US" sz="2800" b="1" dirty="0"/>
              <a:t>Place:</a:t>
            </a:r>
            <a:r>
              <a:rPr lang="en-US" sz="2800" dirty="0"/>
              <a:t> School Grand Hall</a:t>
            </a:r>
          </a:p>
          <a:p>
            <a:r>
              <a:rPr lang="en-US" sz="2800" b="1" dirty="0"/>
              <a:t>Topic:</a:t>
            </a:r>
            <a:r>
              <a:rPr lang="en-US" sz="2800" dirty="0"/>
              <a:t> Water pollution</a:t>
            </a:r>
          </a:p>
          <a:p>
            <a:r>
              <a:rPr lang="en-US" sz="2800" dirty="0"/>
              <a:t>If you have any questions, please contact us at 012-3476-789 or email gogreen@fmail.com.</a:t>
            </a:r>
          </a:p>
          <a:p>
            <a:r>
              <a:rPr lang="en-US" sz="2800" dirty="0" smtClean="0"/>
              <a:t>Club </a:t>
            </a:r>
            <a:r>
              <a:rPr lang="en-US" sz="2800" dirty="0"/>
              <a:t>Leader</a:t>
            </a:r>
          </a:p>
          <a:p>
            <a:r>
              <a:rPr lang="en-US" sz="2800" dirty="0"/>
              <a:t>Nguyen Hong </a:t>
            </a:r>
            <a:r>
              <a:rPr lang="en-US" sz="2800" dirty="0" smtClean="0"/>
              <a:t>Mai</a:t>
            </a:r>
            <a:endParaRPr lang="en-US" sz="2800" dirty="0"/>
          </a:p>
        </p:txBody>
      </p:sp>
      <p:sp>
        <p:nvSpPr>
          <p:cNvPr id="8" name="TextBox 7"/>
          <p:cNvSpPr txBox="1"/>
          <p:nvPr/>
        </p:nvSpPr>
        <p:spPr>
          <a:xfrm>
            <a:off x="690428" y="-18773"/>
            <a:ext cx="10815315"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Write a notice for the Go Green Club leader to invite students to attend a lecture on water pollution. </a:t>
            </a:r>
          </a:p>
        </p:txBody>
      </p:sp>
      <p:sp>
        <p:nvSpPr>
          <p:cNvPr id="9" name="Rounded Rectangle 8"/>
          <p:cNvSpPr/>
          <p:nvPr/>
        </p:nvSpPr>
        <p:spPr>
          <a:xfrm>
            <a:off x="187822" y="102640"/>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p:cNvSpPr txBox="1"/>
          <p:nvPr/>
        </p:nvSpPr>
        <p:spPr>
          <a:xfrm>
            <a:off x="240607" y="0"/>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2468333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300254" y="23769"/>
            <a:ext cx="3563823" cy="523220"/>
          </a:xfrm>
          <a:prstGeom prst="rect">
            <a:avLst/>
          </a:prstGeom>
          <a:solidFill>
            <a:schemeClr val="accent4">
              <a:lumMod val="20000"/>
              <a:lumOff val="80000"/>
            </a:schemeClr>
          </a:solidFill>
          <a:effectLst/>
        </p:spPr>
        <p:txBody>
          <a:bodyPr wrap="square" rtlCol="0">
            <a:spAutoFit/>
          </a:bodyPr>
          <a:lstStyle/>
          <a:p>
            <a:r>
              <a:rPr lang="en-US" sz="2800" b="1" dirty="0" smtClean="0">
                <a:effectLst>
                  <a:glow rad="88900">
                    <a:schemeClr val="bg1"/>
                  </a:glow>
                </a:effectLst>
                <a:latin typeface="Arial" panose="020B0604020202020204" pitchFamily="34" charset="0"/>
                <a:cs typeface="Arial" panose="020B0604020202020204" pitchFamily="34" charset="0"/>
              </a:rPr>
              <a:t>* CONSOLIDATION</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985D3B7-A40A-4421-9C5F-777653C71BC7}"/>
              </a:ext>
            </a:extLst>
          </p:cNvPr>
          <p:cNvSpPr txBox="1"/>
          <p:nvPr/>
        </p:nvSpPr>
        <p:spPr>
          <a:xfrm>
            <a:off x="628983" y="1530351"/>
            <a:ext cx="7782877" cy="2585323"/>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t>Listening about water pollution</a:t>
            </a:r>
          </a:p>
          <a:p>
            <a:pPr marL="457200" indent="-457200">
              <a:lnSpc>
                <a:spcPct val="150000"/>
              </a:lnSpc>
              <a:buFont typeface="Wingdings" panose="05000000000000000000" pitchFamily="2" charset="2"/>
              <a:buChar char="ü"/>
            </a:pPr>
            <a:r>
              <a:rPr lang="en-US" sz="3600" dirty="0"/>
              <a:t>Writing a notice</a:t>
            </a:r>
          </a:p>
        </p:txBody>
      </p:sp>
      <p:pic>
        <p:nvPicPr>
          <p:cNvPr id="2050" name="Picture 2" descr="Recruiting Action Plan Wrap-Up – firecrackers">
            <a:extLst>
              <a:ext uri="{FF2B5EF4-FFF2-40B4-BE49-F238E27FC236}">
                <a16:creationId xmlns:a16="http://schemas.microsoft.com/office/drawing/2014/main" id="{FE7FA83B-BF66-4478-AC2F-3619125C5C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5486" y="340892"/>
            <a:ext cx="3203942" cy="2152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2784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024487" y="0"/>
            <a:ext cx="3851583" cy="830997"/>
          </a:xfrm>
          <a:prstGeom prst="rect">
            <a:avLst/>
          </a:prstGeom>
          <a:noFill/>
          <a:effectLst/>
        </p:spPr>
        <p:txBody>
          <a:bodyPr wrap="square" rtlCol="0">
            <a:spAutoFit/>
          </a:bodyPr>
          <a:lstStyle/>
          <a:p>
            <a:r>
              <a:rPr lang="en-US" sz="4800" b="1" dirty="0" smtClean="0">
                <a:solidFill>
                  <a:srgbClr val="0070C0"/>
                </a:solidFill>
                <a:effectLst>
                  <a:glow rad="88900">
                    <a:schemeClr val="bg1"/>
                  </a:glow>
                </a:effectLst>
                <a:cs typeface="Arial" panose="020B0604020202020204" pitchFamily="34" charset="0"/>
              </a:rPr>
              <a:t>* </a:t>
            </a:r>
            <a:r>
              <a:rPr lang="en-US" sz="4800" b="1" u="sng" dirty="0" smtClean="0">
                <a:solidFill>
                  <a:srgbClr val="0070C0"/>
                </a:solidFill>
                <a:effectLst>
                  <a:glow rad="88900">
                    <a:schemeClr val="bg1"/>
                  </a:glow>
                </a:effectLst>
                <a:cs typeface="Arial" panose="020B0604020202020204" pitchFamily="34" charset="0"/>
              </a:rPr>
              <a:t>Homework</a:t>
            </a:r>
            <a:endParaRPr lang="en-US" sz="4800" b="1" u="sng" dirty="0">
              <a:solidFill>
                <a:srgbClr val="0070C0"/>
              </a:solidFill>
              <a:effectLst>
                <a:glow rad="88900">
                  <a:schemeClr val="bg1"/>
                </a:glow>
              </a:effectLst>
              <a:cs typeface="Arial" panose="020B0604020202020204" pitchFamily="34" charset="0"/>
            </a:endParaRPr>
          </a:p>
        </p:txBody>
      </p:sp>
      <p:sp>
        <p:nvSpPr>
          <p:cNvPr id="2" name="TextBox 1"/>
          <p:cNvSpPr txBox="1"/>
          <p:nvPr/>
        </p:nvSpPr>
        <p:spPr>
          <a:xfrm>
            <a:off x="1162869" y="1911168"/>
            <a:ext cx="8149852" cy="1754326"/>
          </a:xfrm>
          <a:prstGeom prst="rect">
            <a:avLst/>
          </a:prstGeom>
          <a:noFill/>
        </p:spPr>
        <p:txBody>
          <a:bodyPr wrap="square" rtlCol="0">
            <a:spAutoFit/>
          </a:bodyPr>
          <a:lstStyle/>
          <a:p>
            <a:pPr marL="571500" indent="-571500">
              <a:lnSpc>
                <a:spcPct val="150000"/>
              </a:lnSpc>
              <a:buFont typeface="Wingdings" panose="05000000000000000000" pitchFamily="2" charset="2"/>
              <a:buChar char="v"/>
            </a:pPr>
            <a:r>
              <a:rPr lang="en-US" sz="3600" dirty="0" smtClean="0"/>
              <a:t>Do </a:t>
            </a:r>
            <a:r>
              <a:rPr lang="en-US" sz="3600" dirty="0"/>
              <a:t>exercises in the workbook</a:t>
            </a:r>
            <a:r>
              <a:rPr lang="en-US" sz="3600" dirty="0" smtClean="0"/>
              <a:t>.</a:t>
            </a:r>
          </a:p>
          <a:p>
            <a:pPr marL="571500" indent="-571500">
              <a:lnSpc>
                <a:spcPct val="150000"/>
              </a:lnSpc>
              <a:buFont typeface="Wingdings" panose="05000000000000000000" pitchFamily="2" charset="2"/>
              <a:buChar char="v"/>
            </a:pPr>
            <a:r>
              <a:rPr lang="en-US" sz="3600" dirty="0" err="1" smtClean="0"/>
              <a:t>Prepair</a:t>
            </a:r>
            <a:r>
              <a:rPr lang="en-US" sz="3600" dirty="0" smtClean="0"/>
              <a:t> lesson 7 – Looking back.</a:t>
            </a:r>
            <a:endParaRPr lang="en-US" sz="3600" dirty="0"/>
          </a:p>
        </p:txBody>
      </p:sp>
      <p:pic>
        <p:nvPicPr>
          <p:cNvPr id="9" name="Picture 8">
            <a:extLst>
              <a:ext uri="{FF2B5EF4-FFF2-40B4-BE49-F238E27FC236}">
                <a16:creationId xmlns:a16="http://schemas.microsoft.com/office/drawing/2014/main" id="{03BC39F2-4045-47C3-BEE7-34D1574878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13736" r="86264"/>
                    </a14:imgEffect>
                  </a14:imgLayer>
                </a14:imgProps>
              </a:ext>
              <a:ext uri="{28A0092B-C50C-407E-A947-70E740481C1C}">
                <a14:useLocalDpi xmlns:a14="http://schemas.microsoft.com/office/drawing/2010/main" val="0"/>
              </a:ext>
            </a:extLst>
          </a:blip>
          <a:stretch>
            <a:fillRect/>
          </a:stretch>
        </p:blipFill>
        <p:spPr>
          <a:xfrm>
            <a:off x="8327407" y="3774310"/>
            <a:ext cx="4249429" cy="2965261"/>
          </a:xfrm>
          <a:prstGeom prst="rect">
            <a:avLst/>
          </a:prstGeom>
        </p:spPr>
      </p:pic>
    </p:spTree>
    <p:extLst>
      <p:ext uri="{BB962C8B-B14F-4D97-AF65-F5344CB8AC3E}">
        <p14:creationId xmlns:p14="http://schemas.microsoft.com/office/powerpoint/2010/main" val="383054250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138051" y="1436153"/>
            <a:ext cx="3970212" cy="4235007"/>
          </a:xfrm>
          <a:prstGeom prst="roundRect">
            <a:avLst/>
          </a:prstGeom>
          <a:solidFill>
            <a:schemeClr val="accent5">
              <a:lumMod val="20000"/>
              <a:lumOff val="80000"/>
            </a:schemeClr>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stretch>
            <a:fillRect/>
          </a:stretch>
        </p:blipFill>
        <p:spPr>
          <a:xfrm>
            <a:off x="4414682" y="1330956"/>
            <a:ext cx="2470971" cy="1919533"/>
          </a:xfrm>
          <a:prstGeom prst="rect">
            <a:avLst/>
          </a:prstGeom>
        </p:spPr>
      </p:pic>
      <p:pic>
        <p:nvPicPr>
          <p:cNvPr id="8" name="Hình ảnh 10">
            <a:extLst>
              <a:ext uri="{FF2B5EF4-FFF2-40B4-BE49-F238E27FC236}">
                <a16:creationId xmlns:a16="http://schemas.microsoft.com/office/drawing/2014/main" id="{ACA3FBAD-C47F-9BA6-EB37-4B9061230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4880" y="1356851"/>
            <a:ext cx="2476758" cy="1955701"/>
          </a:xfrm>
          <a:prstGeom prst="rect">
            <a:avLst/>
          </a:prstGeom>
        </p:spPr>
      </p:pic>
      <p:pic>
        <p:nvPicPr>
          <p:cNvPr id="9" name="Hình ảnh 16">
            <a:extLst>
              <a:ext uri="{FF2B5EF4-FFF2-40B4-BE49-F238E27FC236}">
                <a16:creationId xmlns:a16="http://schemas.microsoft.com/office/drawing/2014/main" id="{DA37F660-1191-E842-1FD1-4F35D2179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97478" y="3712625"/>
            <a:ext cx="2488175" cy="1862084"/>
          </a:xfrm>
          <a:prstGeom prst="rect">
            <a:avLst/>
          </a:prstGeom>
        </p:spPr>
      </p:pic>
      <p:pic>
        <p:nvPicPr>
          <p:cNvPr id="10" name="Picture 9"/>
          <p:cNvPicPr>
            <a:picLocks noChangeAspect="1"/>
          </p:cNvPicPr>
          <p:nvPr/>
        </p:nvPicPr>
        <p:blipFill>
          <a:blip r:embed="rId6"/>
          <a:stretch>
            <a:fillRect/>
          </a:stretch>
        </p:blipFill>
        <p:spPr>
          <a:xfrm>
            <a:off x="7039182" y="3712626"/>
            <a:ext cx="2472455" cy="1862084"/>
          </a:xfrm>
          <a:prstGeom prst="rect">
            <a:avLst/>
          </a:prstGeom>
        </p:spPr>
      </p:pic>
      <p:pic>
        <p:nvPicPr>
          <p:cNvPr id="11" name="Picture 10"/>
          <p:cNvPicPr>
            <a:picLocks noChangeAspect="1"/>
          </p:cNvPicPr>
          <p:nvPr/>
        </p:nvPicPr>
        <p:blipFill>
          <a:blip r:embed="rId7"/>
          <a:stretch>
            <a:fillRect/>
          </a:stretch>
        </p:blipFill>
        <p:spPr>
          <a:xfrm>
            <a:off x="9581996" y="1355691"/>
            <a:ext cx="2549841" cy="1913377"/>
          </a:xfrm>
          <a:prstGeom prst="rect">
            <a:avLst/>
          </a:prstGeom>
        </p:spPr>
      </p:pic>
      <p:pic>
        <p:nvPicPr>
          <p:cNvPr id="12" name="Picture 11"/>
          <p:cNvPicPr>
            <a:picLocks noChangeAspect="1"/>
          </p:cNvPicPr>
          <p:nvPr/>
        </p:nvPicPr>
        <p:blipFill>
          <a:blip r:embed="rId8"/>
          <a:stretch>
            <a:fillRect/>
          </a:stretch>
        </p:blipFill>
        <p:spPr>
          <a:xfrm>
            <a:off x="9649298" y="3712625"/>
            <a:ext cx="2542702" cy="1922195"/>
          </a:xfrm>
          <a:prstGeom prst="rect">
            <a:avLst/>
          </a:prstGeom>
        </p:spPr>
      </p:pic>
      <p:sp>
        <p:nvSpPr>
          <p:cNvPr id="2" name="Rectangle 1"/>
          <p:cNvSpPr/>
          <p:nvPr/>
        </p:nvSpPr>
        <p:spPr>
          <a:xfrm>
            <a:off x="183597" y="482046"/>
            <a:ext cx="11421965" cy="954107"/>
          </a:xfrm>
          <a:prstGeom prst="rect">
            <a:avLst/>
          </a:prstGeom>
        </p:spPr>
        <p:txBody>
          <a:bodyPr wrap="square">
            <a:spAutoFit/>
          </a:bodyPr>
          <a:lstStyle/>
          <a:p>
            <a:r>
              <a:rPr lang="en-US" sz="2800" b="1" dirty="0" smtClean="0">
                <a:solidFill>
                  <a:srgbClr val="0070C0"/>
                </a:solidFill>
                <a:latin typeface="Times New Roman" panose="02020603050405020304" pitchFamily="18" charset="0"/>
                <a:ea typeface="MS Mincho"/>
                <a:cs typeface="Times New Roman" panose="02020603050405020304" pitchFamily="18" charset="0"/>
              </a:rPr>
              <a:t>Task 1: </a:t>
            </a:r>
            <a:r>
              <a:rPr lang="en-US" sz="2800" b="1" dirty="0" smtClean="0">
                <a:latin typeface="Times New Roman" panose="02020603050405020304" pitchFamily="18" charset="0"/>
                <a:ea typeface="MS Mincho"/>
                <a:cs typeface="Times New Roman" panose="02020603050405020304" pitchFamily="18" charset="0"/>
              </a:rPr>
              <a:t>Work </a:t>
            </a:r>
            <a:r>
              <a:rPr lang="en-US" sz="2800" b="1" dirty="0">
                <a:latin typeface="Times New Roman" panose="02020603050405020304" pitchFamily="18" charset="0"/>
                <a:ea typeface="MS Mincho"/>
                <a:cs typeface="Times New Roman" panose="02020603050405020304" pitchFamily="18" charset="0"/>
              </a:rPr>
              <a:t>in groups. Make a list of some activities that cause water </a:t>
            </a:r>
            <a:r>
              <a:rPr lang="en-US" sz="2800" b="1" dirty="0" smtClean="0">
                <a:latin typeface="Times New Roman" panose="02020603050405020304" pitchFamily="18" charset="0"/>
                <a:ea typeface="MS Mincho"/>
                <a:cs typeface="Times New Roman" panose="02020603050405020304" pitchFamily="18" charset="0"/>
              </a:rPr>
              <a:t>pollution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661020" y="51576"/>
            <a:ext cx="2125262" cy="523220"/>
          </a:xfrm>
          <a:prstGeom prst="rect">
            <a:avLst/>
          </a:prstGeom>
          <a:solidFill>
            <a:schemeClr val="accent2">
              <a:lumMod val="60000"/>
              <a:lumOff val="40000"/>
            </a:schemeClr>
          </a:solidFill>
        </p:spPr>
        <p:txBody>
          <a:bodyPr wrap="none">
            <a:spAutoFit/>
          </a:bodyPr>
          <a:lstStyle/>
          <a:p>
            <a:r>
              <a:rPr lang="en-US" sz="2800" b="1" dirty="0">
                <a:solidFill>
                  <a:srgbClr val="FF0000"/>
                </a:solidFill>
                <a:latin typeface="Times New Roman" panose="02020603050405020304" pitchFamily="18" charset="0"/>
                <a:ea typeface="MS Mincho"/>
                <a:cs typeface="Times New Roman" panose="02020603050405020304" pitchFamily="18" charset="0"/>
              </a:rPr>
              <a:t>* Warm up: </a:t>
            </a:r>
            <a:endParaRPr lang="en-US" dirty="0">
              <a:solidFill>
                <a:srgbClr val="FF0000"/>
              </a:solidFill>
            </a:endParaRPr>
          </a:p>
        </p:txBody>
      </p:sp>
      <p:sp>
        <p:nvSpPr>
          <p:cNvPr id="4" name="Rectangle 3"/>
          <p:cNvSpPr/>
          <p:nvPr/>
        </p:nvSpPr>
        <p:spPr>
          <a:xfrm>
            <a:off x="147884" y="1708706"/>
            <a:ext cx="4148813" cy="3478645"/>
          </a:xfrm>
          <a:prstGeom prst="rect">
            <a:avLst/>
          </a:prstGeom>
        </p:spPr>
        <p:txBody>
          <a:bodyPr wrap="square">
            <a:spAutoFit/>
          </a:bodyPr>
          <a:lstStyle/>
          <a:p>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1. </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throwing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rubbish into </a:t>
            </a:r>
            <a:endParaRPr lang="en-US" sz="2700" b="1" dirty="0" smtClean="0">
              <a:latin typeface="Arial Narrow" panose="020B0606020202030204" pitchFamily="34" charset="0"/>
              <a:ea typeface="Times New Roman" panose="02020603050405020304" pitchFamily="18" charset="0"/>
              <a:cs typeface="Times New Roman" panose="02020603050405020304" pitchFamily="18" charset="0"/>
            </a:endParaRPr>
          </a:p>
          <a:p>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rivers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and </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lakes  </a:t>
            </a:r>
          </a:p>
          <a:p>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2.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spilling fuel</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 </a:t>
            </a:r>
          </a:p>
          <a:p>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3</a:t>
            </a:r>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pouring industrial wastes</a:t>
            </a:r>
          </a:p>
          <a:p>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4. </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using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chemicals and </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 pesticides </a:t>
            </a:r>
            <a:r>
              <a:rPr lang="en-US" sz="2700" b="1" dirty="0">
                <a:latin typeface="Arial Narrow" panose="020B0606020202030204" pitchFamily="34" charset="0"/>
                <a:ea typeface="Times New Roman" panose="02020603050405020304" pitchFamily="18" charset="0"/>
                <a:cs typeface="Times New Roman" panose="02020603050405020304" pitchFamily="18" charset="0"/>
              </a:rPr>
              <a:t>in </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soil</a:t>
            </a:r>
          </a:p>
          <a:p>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5. </a:t>
            </a:r>
            <a:r>
              <a:rPr lang="en-US" sz="2700" b="1" dirty="0" smtClean="0">
                <a:latin typeface="Arial Narrow" panose="020B0606020202030204" pitchFamily="34" charset="0"/>
                <a:ea typeface="Times New Roman" panose="02020603050405020304" pitchFamily="18" charset="0"/>
                <a:cs typeface="Times New Roman" panose="02020603050405020304" pitchFamily="18" charset="0"/>
              </a:rPr>
              <a:t>pouring domestic wastes</a:t>
            </a:r>
          </a:p>
          <a:p>
            <a:pPr>
              <a:lnSpc>
                <a:spcPct val="115000"/>
              </a:lnSpc>
            </a:pPr>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6.</a:t>
            </a:r>
            <a:r>
              <a:rPr lang="en-US" sz="2700" b="1" dirty="0" smtClean="0">
                <a:solidFill>
                  <a:srgbClr val="FF0000"/>
                </a:solidFill>
                <a:latin typeface="Arial Narrow" panose="020B0606020202030204" pitchFamily="34" charset="0"/>
                <a:ea typeface="Times New Roman" panose="02020603050405020304" pitchFamily="18" charset="0"/>
              </a:rPr>
              <a:t> </a:t>
            </a:r>
            <a:r>
              <a:rPr lang="en-US" sz="2700" b="1" dirty="0">
                <a:latin typeface="Arial Narrow" panose="020B0606020202030204" pitchFamily="34" charset="0"/>
                <a:ea typeface="Times New Roman" panose="02020603050405020304" pitchFamily="18" charset="0"/>
              </a:rPr>
              <a:t>Waste from households</a:t>
            </a:r>
            <a:endParaRPr lang="en-US" sz="2700" b="1" dirty="0">
              <a:latin typeface="Arial Narrow" panose="020B0606020202030204" pitchFamily="34" charset="0"/>
            </a:endParaRPr>
          </a:p>
        </p:txBody>
      </p:sp>
      <p:sp>
        <p:nvSpPr>
          <p:cNvPr id="7" name="Oval 6"/>
          <p:cNvSpPr/>
          <p:nvPr/>
        </p:nvSpPr>
        <p:spPr>
          <a:xfrm>
            <a:off x="4388175" y="1295624"/>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A</a:t>
            </a:r>
            <a:endParaRPr lang="en-US" sz="2400" b="1" dirty="0">
              <a:solidFill>
                <a:srgbClr val="FF0000"/>
              </a:solidFill>
            </a:endParaRPr>
          </a:p>
        </p:txBody>
      </p:sp>
      <p:sp>
        <p:nvSpPr>
          <p:cNvPr id="14" name="Oval 13"/>
          <p:cNvSpPr/>
          <p:nvPr/>
        </p:nvSpPr>
        <p:spPr>
          <a:xfrm>
            <a:off x="7036502" y="1323870"/>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B</a:t>
            </a:r>
          </a:p>
        </p:txBody>
      </p:sp>
      <p:sp>
        <p:nvSpPr>
          <p:cNvPr id="15" name="Oval 14"/>
          <p:cNvSpPr/>
          <p:nvPr/>
        </p:nvSpPr>
        <p:spPr>
          <a:xfrm>
            <a:off x="9574999" y="1305456"/>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C</a:t>
            </a:r>
            <a:endParaRPr lang="en-US" sz="2400" b="1" dirty="0">
              <a:solidFill>
                <a:srgbClr val="FF0000"/>
              </a:solidFill>
            </a:endParaRPr>
          </a:p>
        </p:txBody>
      </p:sp>
      <p:sp>
        <p:nvSpPr>
          <p:cNvPr id="16" name="Oval 15"/>
          <p:cNvSpPr/>
          <p:nvPr/>
        </p:nvSpPr>
        <p:spPr>
          <a:xfrm>
            <a:off x="4306530" y="3676485"/>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p>
        </p:txBody>
      </p:sp>
      <p:sp>
        <p:nvSpPr>
          <p:cNvPr id="17" name="Oval 16"/>
          <p:cNvSpPr/>
          <p:nvPr/>
        </p:nvSpPr>
        <p:spPr>
          <a:xfrm>
            <a:off x="6976601" y="3652194"/>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E</a:t>
            </a:r>
            <a:endParaRPr lang="en-US" sz="2400" b="1" dirty="0">
              <a:solidFill>
                <a:srgbClr val="FF0000"/>
              </a:solidFill>
            </a:endParaRPr>
          </a:p>
        </p:txBody>
      </p:sp>
      <p:sp>
        <p:nvSpPr>
          <p:cNvPr id="18" name="Oval 17"/>
          <p:cNvSpPr/>
          <p:nvPr/>
        </p:nvSpPr>
        <p:spPr>
          <a:xfrm>
            <a:off x="9591828" y="3681690"/>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a:t>
            </a:r>
          </a:p>
        </p:txBody>
      </p:sp>
    </p:spTree>
    <p:extLst>
      <p:ext uri="{BB962C8B-B14F-4D97-AF65-F5344CB8AC3E}">
        <p14:creationId xmlns:p14="http://schemas.microsoft.com/office/powerpoint/2010/main" val="146788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1034"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680310081"/>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432" y="1105566"/>
            <a:ext cx="10515600" cy="4351338"/>
          </a:xfrm>
        </p:spPr>
        <p:txBody>
          <a:bodyPr/>
          <a:lstStyle/>
          <a:p>
            <a:r>
              <a:rPr lang="en-US" dirty="0"/>
              <a:t>throwing rubbish into rivers and lakes</a:t>
            </a:r>
          </a:p>
          <a:p>
            <a:r>
              <a:rPr lang="en-US" dirty="0"/>
              <a:t>throwing rubbish (</a:t>
            </a:r>
            <a:r>
              <a:rPr lang="en-US" dirty="0" err="1"/>
              <a:t>vứt</a:t>
            </a:r>
            <a:r>
              <a:rPr lang="en-US" dirty="0"/>
              <a:t> </a:t>
            </a:r>
            <a:r>
              <a:rPr lang="en-US" dirty="0" err="1"/>
              <a:t>rác</a:t>
            </a:r>
            <a:r>
              <a:rPr lang="en-US" dirty="0"/>
              <a:t>)</a:t>
            </a:r>
          </a:p>
          <a:p>
            <a:r>
              <a:rPr lang="en-US" dirty="0"/>
              <a:t>domestic waste (</a:t>
            </a:r>
            <a:r>
              <a:rPr lang="en-US" dirty="0" err="1"/>
              <a:t>rác</a:t>
            </a:r>
            <a:r>
              <a:rPr lang="en-US" dirty="0"/>
              <a:t> </a:t>
            </a:r>
            <a:r>
              <a:rPr lang="en-US" dirty="0" err="1"/>
              <a:t>thải</a:t>
            </a:r>
            <a:r>
              <a:rPr lang="en-US" dirty="0"/>
              <a:t> </a:t>
            </a:r>
            <a:r>
              <a:rPr lang="en-US" dirty="0" err="1"/>
              <a:t>sinh</a:t>
            </a:r>
            <a:r>
              <a:rPr lang="en-US" dirty="0"/>
              <a:t> </a:t>
            </a:r>
            <a:r>
              <a:rPr lang="en-US" dirty="0" err="1"/>
              <a:t>hoạt</a:t>
            </a:r>
            <a:r>
              <a:rPr lang="en-US" dirty="0"/>
              <a:t>)</a:t>
            </a:r>
          </a:p>
          <a:p>
            <a:r>
              <a:rPr lang="en-US" dirty="0"/>
              <a:t>spilling fuel (</a:t>
            </a:r>
            <a:r>
              <a:rPr lang="en-US" dirty="0" err="1"/>
              <a:t>đổ</a:t>
            </a:r>
            <a:r>
              <a:rPr lang="en-US" dirty="0"/>
              <a:t>, </a:t>
            </a:r>
            <a:r>
              <a:rPr lang="en-US" dirty="0" err="1"/>
              <a:t>tràn</a:t>
            </a:r>
            <a:r>
              <a:rPr lang="en-US" dirty="0"/>
              <a:t> </a:t>
            </a:r>
            <a:r>
              <a:rPr lang="en-US" dirty="0" err="1"/>
              <a:t>xăng</a:t>
            </a:r>
            <a:r>
              <a:rPr lang="en-US" dirty="0"/>
              <a:t>, </a:t>
            </a:r>
            <a:r>
              <a:rPr lang="en-US" dirty="0" err="1"/>
              <a:t>dầu</a:t>
            </a:r>
            <a:r>
              <a:rPr lang="en-US" dirty="0"/>
              <a:t>)</a:t>
            </a:r>
          </a:p>
          <a:p>
            <a:r>
              <a:rPr lang="en-US" dirty="0"/>
              <a:t>industrial waste (</a:t>
            </a:r>
            <a:r>
              <a:rPr lang="en-US" dirty="0" err="1"/>
              <a:t>chất</a:t>
            </a:r>
            <a:r>
              <a:rPr lang="en-US" dirty="0"/>
              <a:t> </a:t>
            </a:r>
            <a:r>
              <a:rPr lang="en-US" dirty="0" err="1"/>
              <a:t>thải</a:t>
            </a:r>
            <a:r>
              <a:rPr lang="en-US" dirty="0"/>
              <a:t> </a:t>
            </a:r>
            <a:r>
              <a:rPr lang="en-US" dirty="0" err="1"/>
              <a:t>công</a:t>
            </a:r>
            <a:r>
              <a:rPr lang="en-US" dirty="0"/>
              <a:t> </a:t>
            </a:r>
            <a:r>
              <a:rPr lang="en-US" dirty="0" err="1"/>
              <a:t>nghiệp</a:t>
            </a:r>
            <a:r>
              <a:rPr lang="en-US" dirty="0"/>
              <a:t>).</a:t>
            </a:r>
          </a:p>
        </p:txBody>
      </p:sp>
      <p:pic>
        <p:nvPicPr>
          <p:cNvPr id="4" name="Picture 3"/>
          <p:cNvPicPr>
            <a:picLocks noChangeAspect="1"/>
          </p:cNvPicPr>
          <p:nvPr/>
        </p:nvPicPr>
        <p:blipFill>
          <a:blip r:embed="rId2"/>
          <a:stretch>
            <a:fillRect/>
          </a:stretch>
        </p:blipFill>
        <p:spPr>
          <a:xfrm>
            <a:off x="6272980" y="629265"/>
            <a:ext cx="5919019" cy="4463845"/>
          </a:xfrm>
          <a:prstGeom prst="rect">
            <a:avLst/>
          </a:prstGeom>
        </p:spPr>
      </p:pic>
    </p:spTree>
    <p:extLst>
      <p:ext uri="{BB962C8B-B14F-4D97-AF65-F5344CB8AC3E}">
        <p14:creationId xmlns:p14="http://schemas.microsoft.com/office/powerpoint/2010/main" val="32046308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534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p:cNvGrpSpPr/>
          <p:nvPr/>
        </p:nvGrpSpPr>
        <p:grpSpPr>
          <a:xfrm>
            <a:off x="-1905" y="1905"/>
            <a:ext cx="12192000" cy="1083309"/>
            <a:chOff x="0" y="-3"/>
            <a:chExt cx="12192000" cy="1083309"/>
          </a:xfrm>
        </p:grpSpPr>
        <p:sp>
          <p:nvSpPr>
            <p:cNvPr id="20" name="Round Single Corner Rectangle 1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ound Single Corner Rectangle 21"/>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135939"/>
            <a:ext cx="54513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2" name="TextBox 11">
            <a:extLst>
              <a:ext uri="{FF2B5EF4-FFF2-40B4-BE49-F238E27FC236}">
                <a16:creationId xmlns:a16="http://schemas.microsoft.com/office/drawing/2014/main" id="{C08C442B-59CF-50BB-BD63-3F819C0172BA}"/>
              </a:ext>
            </a:extLst>
          </p:cNvPr>
          <p:cNvSpPr txBox="1"/>
          <p:nvPr/>
        </p:nvSpPr>
        <p:spPr>
          <a:xfrm>
            <a:off x="1042458" y="1246496"/>
            <a:ext cx="9587442" cy="461665"/>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Work in groups. Make a list of some activities that cause </a:t>
            </a:r>
            <a:r>
              <a:rPr lang="en-US" sz="2400" b="1">
                <a:effectLst>
                  <a:glow rad="88900">
                    <a:schemeClr val="bg1"/>
                  </a:glow>
                </a:effectLst>
                <a:cs typeface="Arial" panose="020B0604020202020204" pitchFamily="34" charset="0"/>
              </a:rPr>
              <a:t>water </a:t>
            </a:r>
            <a:r>
              <a:rPr lang="en-US" sz="2400" b="1" smtClean="0">
                <a:effectLst>
                  <a:glow rad="88900">
                    <a:schemeClr val="bg1"/>
                  </a:glow>
                </a:effectLst>
                <a:cs typeface="Arial" panose="020B0604020202020204" pitchFamily="34" charset="0"/>
              </a:rPr>
              <a:t>pollution.</a:t>
            </a:r>
            <a:endParaRPr lang="en-US" sz="2400" b="1" dirty="0">
              <a:effectLst>
                <a:glow rad="88900">
                  <a:schemeClr val="bg1"/>
                </a:glow>
              </a:effectLst>
              <a:cs typeface="Arial" panose="020B0604020202020204" pitchFamily="34" charset="0"/>
            </a:endParaRPr>
          </a:p>
        </p:txBody>
      </p:sp>
      <p:sp>
        <p:nvSpPr>
          <p:cNvPr id="5" name="Rounded Rectangle 15">
            <a:extLst>
              <a:ext uri="{FF2B5EF4-FFF2-40B4-BE49-F238E27FC236}">
                <a16:creationId xmlns:a16="http://schemas.microsoft.com/office/drawing/2014/main" id="{C2857D99-7E44-76B9-9581-BF03AC396FF5}"/>
              </a:ext>
            </a:extLst>
          </p:cNvPr>
          <p:cNvSpPr/>
          <p:nvPr/>
        </p:nvSpPr>
        <p:spPr>
          <a:xfrm>
            <a:off x="487067" y="121750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3" name="TextBox 16">
            <a:extLst>
              <a:ext uri="{FF2B5EF4-FFF2-40B4-BE49-F238E27FC236}">
                <a16:creationId xmlns:a16="http://schemas.microsoft.com/office/drawing/2014/main" id="{AE87A8EE-A241-5F34-E951-B0C5D1E1BEC9}"/>
              </a:ext>
            </a:extLst>
          </p:cNvPr>
          <p:cNvSpPr txBox="1"/>
          <p:nvPr/>
        </p:nvSpPr>
        <p:spPr>
          <a:xfrm>
            <a:off x="539852" y="1131146"/>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40" name="Google Shape;1881;p31">
            <a:extLst>
              <a:ext uri="{FF2B5EF4-FFF2-40B4-BE49-F238E27FC236}">
                <a16:creationId xmlns:a16="http://schemas.microsoft.com/office/drawing/2014/main" id="{4C4C347B-FD00-EA50-5E98-2C75CAD5C282}"/>
              </a:ext>
            </a:extLst>
          </p:cNvPr>
          <p:cNvSpPr txBox="1">
            <a:spLocks/>
          </p:cNvSpPr>
          <p:nvPr/>
        </p:nvSpPr>
        <p:spPr>
          <a:xfrm>
            <a:off x="2872244" y="1679169"/>
            <a:ext cx="2039716" cy="1018978"/>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rgbClr val="AD4F0F"/>
                </a:solidFill>
              </a:rPr>
              <a:t>THROWING RUBBISH</a:t>
            </a:r>
            <a:endParaRPr lang="en-US" sz="3000" b="1" dirty="0">
              <a:solidFill>
                <a:srgbClr val="AD4F0F"/>
              </a:solidFill>
              <a:cs typeface="Calibri" panose="020F0502020204030204" pitchFamily="34" charset="0"/>
            </a:endParaRPr>
          </a:p>
        </p:txBody>
      </p:sp>
      <p:cxnSp>
        <p:nvCxnSpPr>
          <p:cNvPr id="48" name="Đường nối Thẳng 47">
            <a:extLst>
              <a:ext uri="{FF2B5EF4-FFF2-40B4-BE49-F238E27FC236}">
                <a16:creationId xmlns:a16="http://schemas.microsoft.com/office/drawing/2014/main" id="{AC3D44D7-3AA1-F3B7-F12F-19790516EC74}"/>
              </a:ext>
            </a:extLst>
          </p:cNvPr>
          <p:cNvCxnSpPr>
            <a:cxnSpLocks/>
          </p:cNvCxnSpPr>
          <p:nvPr/>
        </p:nvCxnSpPr>
        <p:spPr>
          <a:xfrm>
            <a:off x="2882975" y="3095599"/>
            <a:ext cx="720773" cy="609071"/>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5" name="Google Shape;1881;p31">
            <a:extLst>
              <a:ext uri="{FF2B5EF4-FFF2-40B4-BE49-F238E27FC236}">
                <a16:creationId xmlns:a16="http://schemas.microsoft.com/office/drawing/2014/main" id="{5B51BD0A-386E-BF49-54FA-2E41B9E39D2B}"/>
              </a:ext>
            </a:extLst>
          </p:cNvPr>
          <p:cNvSpPr txBox="1">
            <a:spLocks/>
          </p:cNvSpPr>
          <p:nvPr/>
        </p:nvSpPr>
        <p:spPr>
          <a:xfrm>
            <a:off x="6236413" y="1914218"/>
            <a:ext cx="2199462" cy="106971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rgbClr val="7192A9"/>
                </a:solidFill>
              </a:rPr>
              <a:t>DOMESTIC WASTE</a:t>
            </a:r>
            <a:endParaRPr lang="en-US" sz="3000" b="1" dirty="0">
              <a:solidFill>
                <a:srgbClr val="7192A9"/>
              </a:solidFill>
              <a:cs typeface="Calibri" panose="020F0502020204030204" pitchFamily="34" charset="0"/>
            </a:endParaRPr>
          </a:p>
        </p:txBody>
      </p:sp>
      <p:cxnSp>
        <p:nvCxnSpPr>
          <p:cNvPr id="56" name="Đường nối Thẳng 55">
            <a:extLst>
              <a:ext uri="{FF2B5EF4-FFF2-40B4-BE49-F238E27FC236}">
                <a16:creationId xmlns:a16="http://schemas.microsoft.com/office/drawing/2014/main" id="{8C6159B8-2D99-F707-E3D4-F6A6193F1F70}"/>
              </a:ext>
            </a:extLst>
          </p:cNvPr>
          <p:cNvCxnSpPr>
            <a:cxnSpLocks/>
          </p:cNvCxnSpPr>
          <p:nvPr/>
        </p:nvCxnSpPr>
        <p:spPr>
          <a:xfrm flipH="1">
            <a:off x="6999500" y="2983933"/>
            <a:ext cx="1379781" cy="658200"/>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59" name="Google Shape;1881;p31">
            <a:extLst>
              <a:ext uri="{FF2B5EF4-FFF2-40B4-BE49-F238E27FC236}">
                <a16:creationId xmlns:a16="http://schemas.microsoft.com/office/drawing/2014/main" id="{BC792DD9-5A32-B05E-6B46-1352A75E3368}"/>
              </a:ext>
            </a:extLst>
          </p:cNvPr>
          <p:cNvSpPr txBox="1">
            <a:spLocks/>
          </p:cNvSpPr>
          <p:nvPr/>
        </p:nvSpPr>
        <p:spPr>
          <a:xfrm>
            <a:off x="3209087" y="5450563"/>
            <a:ext cx="1752699" cy="1084125"/>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solidFill>
                  <a:srgbClr val="EF4B66"/>
                </a:solidFill>
              </a:rPr>
              <a:t>SPILLING FUEL</a:t>
            </a:r>
            <a:endParaRPr lang="en-US" sz="3000" b="1" dirty="0">
              <a:solidFill>
                <a:srgbClr val="EF4B66"/>
              </a:solidFill>
              <a:cs typeface="Calibri" panose="020F0502020204030204" pitchFamily="34" charset="0"/>
            </a:endParaRPr>
          </a:p>
        </p:txBody>
      </p:sp>
      <p:cxnSp>
        <p:nvCxnSpPr>
          <p:cNvPr id="60" name="Đường nối Thẳng 59">
            <a:extLst>
              <a:ext uri="{FF2B5EF4-FFF2-40B4-BE49-F238E27FC236}">
                <a16:creationId xmlns:a16="http://schemas.microsoft.com/office/drawing/2014/main" id="{F2700D0A-52BE-C6FE-0E34-4B7E7E28A12E}"/>
              </a:ext>
            </a:extLst>
          </p:cNvPr>
          <p:cNvCxnSpPr>
            <a:cxnSpLocks/>
          </p:cNvCxnSpPr>
          <p:nvPr/>
        </p:nvCxnSpPr>
        <p:spPr>
          <a:xfrm flipV="1">
            <a:off x="3260474" y="5221875"/>
            <a:ext cx="1060528" cy="413754"/>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
        <p:nvSpPr>
          <p:cNvPr id="61" name="Google Shape;1881;p31">
            <a:extLst>
              <a:ext uri="{FF2B5EF4-FFF2-40B4-BE49-F238E27FC236}">
                <a16:creationId xmlns:a16="http://schemas.microsoft.com/office/drawing/2014/main" id="{A942A611-D765-C110-FC91-365494386D37}"/>
              </a:ext>
            </a:extLst>
          </p:cNvPr>
          <p:cNvSpPr txBox="1">
            <a:spLocks/>
          </p:cNvSpPr>
          <p:nvPr/>
        </p:nvSpPr>
        <p:spPr>
          <a:xfrm>
            <a:off x="6094095" y="5305218"/>
            <a:ext cx="2529365" cy="830997"/>
          </a:xfrm>
          <a:prstGeom prst="rect">
            <a:avLst/>
          </a:prstGeom>
          <a:noFill/>
          <a:ln>
            <a:noFill/>
          </a:ln>
        </p:spPr>
        <p:txBody>
          <a:bodyPr spcFirstLastPara="1" wrap="square" lIns="91425" tIns="91425" rIns="91425" bIns="91425"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000" b="1" dirty="0"/>
              <a:t>INDUSTRIAL WASTE</a:t>
            </a:r>
            <a:endParaRPr lang="en-US" sz="3000" b="1" dirty="0">
              <a:cs typeface="Calibri" panose="020F0502020204030204" pitchFamily="34" charset="0"/>
            </a:endParaRPr>
          </a:p>
        </p:txBody>
      </p:sp>
      <p:cxnSp>
        <p:nvCxnSpPr>
          <p:cNvPr id="62" name="Đường nối Thẳng 61">
            <a:extLst>
              <a:ext uri="{FF2B5EF4-FFF2-40B4-BE49-F238E27FC236}">
                <a16:creationId xmlns:a16="http://schemas.microsoft.com/office/drawing/2014/main" id="{B98244EA-EEC9-CBF7-5292-49AB9016F94C}"/>
              </a:ext>
            </a:extLst>
          </p:cNvPr>
          <p:cNvCxnSpPr>
            <a:cxnSpLocks/>
          </p:cNvCxnSpPr>
          <p:nvPr/>
        </p:nvCxnSpPr>
        <p:spPr>
          <a:xfrm>
            <a:off x="7122614" y="4667619"/>
            <a:ext cx="1297477" cy="554413"/>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Hình ảnh 5">
            <a:extLst>
              <a:ext uri="{FF2B5EF4-FFF2-40B4-BE49-F238E27FC236}">
                <a16:creationId xmlns:a16="http://schemas.microsoft.com/office/drawing/2014/main" id="{B9A0871D-2863-B18C-E0DB-DAD4C126D3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9846" y="3250791"/>
            <a:ext cx="3408500" cy="1917282"/>
          </a:xfrm>
          <a:prstGeom prst="rect">
            <a:avLst/>
          </a:prstGeom>
        </p:spPr>
      </p:pic>
      <p:pic>
        <p:nvPicPr>
          <p:cNvPr id="9" name="Hình ảnh 8">
            <a:extLst>
              <a:ext uri="{FF2B5EF4-FFF2-40B4-BE49-F238E27FC236}">
                <a16:creationId xmlns:a16="http://schemas.microsoft.com/office/drawing/2014/main" id="{B24821C5-6685-3EBF-6E2C-CC136A43DD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7548" y="1726835"/>
            <a:ext cx="2039716" cy="2514196"/>
          </a:xfrm>
          <a:prstGeom prst="rect">
            <a:avLst/>
          </a:prstGeom>
        </p:spPr>
      </p:pic>
      <p:pic>
        <p:nvPicPr>
          <p:cNvPr id="11" name="Hình ảnh 10">
            <a:extLst>
              <a:ext uri="{FF2B5EF4-FFF2-40B4-BE49-F238E27FC236}">
                <a16:creationId xmlns:a16="http://schemas.microsoft.com/office/drawing/2014/main" id="{ACA3FBAD-C47F-9BA6-EB37-4B9061230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35875" y="1811459"/>
            <a:ext cx="3408500" cy="2189961"/>
          </a:xfrm>
          <a:prstGeom prst="rect">
            <a:avLst/>
          </a:prstGeom>
        </p:spPr>
      </p:pic>
      <p:pic>
        <p:nvPicPr>
          <p:cNvPr id="17" name="Hình ảnh 16">
            <a:extLst>
              <a:ext uri="{FF2B5EF4-FFF2-40B4-BE49-F238E27FC236}">
                <a16:creationId xmlns:a16="http://schemas.microsoft.com/office/drawing/2014/main" id="{DA37F660-1191-E842-1FD1-4F35D21791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342" y="4550128"/>
            <a:ext cx="2844745" cy="2031297"/>
          </a:xfrm>
          <a:prstGeom prst="rect">
            <a:avLst/>
          </a:prstGeom>
        </p:spPr>
      </p:pic>
      <p:pic>
        <p:nvPicPr>
          <p:cNvPr id="4" name="Picture 3"/>
          <p:cNvPicPr>
            <a:picLocks noChangeAspect="1"/>
          </p:cNvPicPr>
          <p:nvPr/>
        </p:nvPicPr>
        <p:blipFill>
          <a:blip r:embed="rId7"/>
          <a:stretch>
            <a:fillRect/>
          </a:stretch>
        </p:blipFill>
        <p:spPr>
          <a:xfrm>
            <a:off x="8435875" y="4220700"/>
            <a:ext cx="3309815" cy="2459726"/>
          </a:xfrm>
          <a:prstGeom prst="rect">
            <a:avLst/>
          </a:prstGeom>
        </p:spPr>
      </p:pic>
    </p:spTree>
    <p:extLst>
      <p:ext uri="{BB962C8B-B14F-4D97-AF65-F5344CB8AC3E}">
        <p14:creationId xmlns:p14="http://schemas.microsoft.com/office/powerpoint/2010/main" val="273482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1000"/>
                                        <p:tgtEl>
                                          <p:spTgt spid="40"/>
                                        </p:tgtEl>
                                      </p:cBhvr>
                                    </p:animEffect>
                                    <p:anim calcmode="lin" valueType="num">
                                      <p:cBhvr>
                                        <p:cTn id="14" dur="1000" fill="hold"/>
                                        <p:tgtEl>
                                          <p:spTgt spid="40"/>
                                        </p:tgtEl>
                                        <p:attrNameLst>
                                          <p:attrName>ppt_x</p:attrName>
                                        </p:attrNameLst>
                                      </p:cBhvr>
                                      <p:tavLst>
                                        <p:tav tm="0">
                                          <p:val>
                                            <p:strVal val="#ppt_x"/>
                                          </p:val>
                                        </p:tav>
                                        <p:tav tm="100000">
                                          <p:val>
                                            <p:strVal val="#ppt_x"/>
                                          </p:val>
                                        </p:tav>
                                      </p:tavLst>
                                    </p:anim>
                                    <p:anim calcmode="lin" valueType="num">
                                      <p:cBhvr>
                                        <p:cTn id="1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5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1000"/>
                                        <p:tgtEl>
                                          <p:spTgt spid="55"/>
                                        </p:tgtEl>
                                      </p:cBhvr>
                                    </p:animEffect>
                                    <p:anim calcmode="lin" valueType="num">
                                      <p:cBhvr>
                                        <p:cTn id="27" dur="1000" fill="hold"/>
                                        <p:tgtEl>
                                          <p:spTgt spid="55"/>
                                        </p:tgtEl>
                                        <p:attrNameLst>
                                          <p:attrName>ppt_x</p:attrName>
                                        </p:attrNameLst>
                                      </p:cBhvr>
                                      <p:tavLst>
                                        <p:tav tm="0">
                                          <p:val>
                                            <p:strVal val="#ppt_x"/>
                                          </p:val>
                                        </p:tav>
                                        <p:tav tm="100000">
                                          <p:val>
                                            <p:strVal val="#ppt_x"/>
                                          </p:val>
                                        </p:tav>
                                      </p:tavLst>
                                    </p:anim>
                                    <p:anim calcmode="lin" valueType="num">
                                      <p:cBhvr>
                                        <p:cTn id="28"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59"/>
                                        </p:tgtEl>
                                        <p:attrNameLst>
                                          <p:attrName>style.visibility</p:attrName>
                                        </p:attrNameLst>
                                      </p:cBhvr>
                                      <p:to>
                                        <p:strVal val="visible"/>
                                      </p:to>
                                    </p:set>
                                    <p:animEffect transition="in" filter="fade">
                                      <p:cBhvr>
                                        <p:cTn id="39" dur="1000"/>
                                        <p:tgtEl>
                                          <p:spTgt spid="59"/>
                                        </p:tgtEl>
                                      </p:cBhvr>
                                    </p:animEffect>
                                    <p:anim calcmode="lin" valueType="num">
                                      <p:cBhvr>
                                        <p:cTn id="40" dur="1000" fill="hold"/>
                                        <p:tgtEl>
                                          <p:spTgt spid="59"/>
                                        </p:tgtEl>
                                        <p:attrNameLst>
                                          <p:attrName>ppt_x</p:attrName>
                                        </p:attrNameLst>
                                      </p:cBhvr>
                                      <p:tavLst>
                                        <p:tav tm="0">
                                          <p:val>
                                            <p:strVal val="#ppt_x"/>
                                          </p:val>
                                        </p:tav>
                                        <p:tav tm="100000">
                                          <p:val>
                                            <p:strVal val="#ppt_x"/>
                                          </p:val>
                                        </p:tav>
                                      </p:tavLst>
                                    </p:anim>
                                    <p:anim calcmode="lin" valueType="num">
                                      <p:cBhvr>
                                        <p:cTn id="41"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2"/>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4"/>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fade">
                                      <p:cBhvr>
                                        <p:cTn id="52" dur="1000"/>
                                        <p:tgtEl>
                                          <p:spTgt spid="61"/>
                                        </p:tgtEl>
                                      </p:cBhvr>
                                    </p:animEffect>
                                    <p:anim calcmode="lin" valueType="num">
                                      <p:cBhvr>
                                        <p:cTn id="53" dur="1000" fill="hold"/>
                                        <p:tgtEl>
                                          <p:spTgt spid="61"/>
                                        </p:tgtEl>
                                        <p:attrNameLst>
                                          <p:attrName>ppt_x</p:attrName>
                                        </p:attrNameLst>
                                      </p:cBhvr>
                                      <p:tavLst>
                                        <p:tav tm="0">
                                          <p:val>
                                            <p:strVal val="#ppt_x"/>
                                          </p:val>
                                        </p:tav>
                                        <p:tav tm="100000">
                                          <p:val>
                                            <p:strVal val="#ppt_x"/>
                                          </p:val>
                                        </p:tav>
                                      </p:tavLst>
                                    </p:anim>
                                    <p:anim calcmode="lin" valueType="num">
                                      <p:cBhvr>
                                        <p:cTn id="54"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55" grpId="0"/>
      <p:bldP spid="59" grpId="0"/>
      <p:bldP spid="6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796165" y="1484882"/>
            <a:ext cx="2963470" cy="1989430"/>
          </a:xfrm>
          <a:prstGeom prst="rect">
            <a:avLst/>
          </a:prstGeom>
        </p:spPr>
      </p:pic>
      <p:pic>
        <p:nvPicPr>
          <p:cNvPr id="8" name="Hình ảnh 10">
            <a:extLst>
              <a:ext uri="{FF2B5EF4-FFF2-40B4-BE49-F238E27FC236}">
                <a16:creationId xmlns:a16="http://schemas.microsoft.com/office/drawing/2014/main" id="{ACA3FBAD-C47F-9BA6-EB37-4B90612309D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0176" y="1484882"/>
            <a:ext cx="3059314" cy="2012640"/>
          </a:xfrm>
          <a:prstGeom prst="rect">
            <a:avLst/>
          </a:prstGeom>
        </p:spPr>
      </p:pic>
      <p:pic>
        <p:nvPicPr>
          <p:cNvPr id="9" name="Hình ảnh 16">
            <a:extLst>
              <a:ext uri="{FF2B5EF4-FFF2-40B4-BE49-F238E27FC236}">
                <a16:creationId xmlns:a16="http://schemas.microsoft.com/office/drawing/2014/main" id="{DA37F660-1191-E842-1FD1-4F35D2179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4648" y="4401491"/>
            <a:ext cx="3132684" cy="1940645"/>
          </a:xfrm>
          <a:prstGeom prst="rect">
            <a:avLst/>
          </a:prstGeom>
        </p:spPr>
      </p:pic>
      <p:pic>
        <p:nvPicPr>
          <p:cNvPr id="10" name="Picture 9"/>
          <p:cNvPicPr>
            <a:picLocks noChangeAspect="1"/>
          </p:cNvPicPr>
          <p:nvPr/>
        </p:nvPicPr>
        <p:blipFill>
          <a:blip r:embed="rId6"/>
          <a:stretch>
            <a:fillRect/>
          </a:stretch>
        </p:blipFill>
        <p:spPr>
          <a:xfrm>
            <a:off x="4225728" y="4378594"/>
            <a:ext cx="3112753" cy="1963541"/>
          </a:xfrm>
          <a:prstGeom prst="rect">
            <a:avLst/>
          </a:prstGeom>
        </p:spPr>
      </p:pic>
      <p:pic>
        <p:nvPicPr>
          <p:cNvPr id="11" name="Picture 10"/>
          <p:cNvPicPr>
            <a:picLocks noChangeAspect="1"/>
          </p:cNvPicPr>
          <p:nvPr/>
        </p:nvPicPr>
        <p:blipFill>
          <a:blip r:embed="rId7"/>
          <a:stretch>
            <a:fillRect/>
          </a:stretch>
        </p:blipFill>
        <p:spPr>
          <a:xfrm>
            <a:off x="8202002" y="1467522"/>
            <a:ext cx="3077954" cy="1987743"/>
          </a:xfrm>
          <a:prstGeom prst="rect">
            <a:avLst/>
          </a:prstGeom>
        </p:spPr>
      </p:pic>
      <p:pic>
        <p:nvPicPr>
          <p:cNvPr id="12" name="Picture 11"/>
          <p:cNvPicPr>
            <a:picLocks noChangeAspect="1"/>
          </p:cNvPicPr>
          <p:nvPr/>
        </p:nvPicPr>
        <p:blipFill>
          <a:blip r:embed="rId8"/>
          <a:stretch>
            <a:fillRect/>
          </a:stretch>
        </p:blipFill>
        <p:spPr>
          <a:xfrm>
            <a:off x="8104324" y="4420852"/>
            <a:ext cx="3067478" cy="1976855"/>
          </a:xfrm>
          <a:prstGeom prst="rect">
            <a:avLst/>
          </a:prstGeom>
        </p:spPr>
      </p:pic>
      <p:sp>
        <p:nvSpPr>
          <p:cNvPr id="2" name="Rectangle 1"/>
          <p:cNvSpPr/>
          <p:nvPr/>
        </p:nvSpPr>
        <p:spPr>
          <a:xfrm>
            <a:off x="183597" y="482046"/>
            <a:ext cx="11421965" cy="954107"/>
          </a:xfrm>
          <a:prstGeom prst="rect">
            <a:avLst/>
          </a:prstGeom>
        </p:spPr>
        <p:txBody>
          <a:bodyPr wrap="square">
            <a:spAutoFit/>
          </a:bodyPr>
          <a:lstStyle/>
          <a:p>
            <a:r>
              <a:rPr lang="en-US" sz="2800" b="1" dirty="0" smtClean="0">
                <a:solidFill>
                  <a:srgbClr val="0070C0"/>
                </a:solidFill>
                <a:latin typeface="Times New Roman" panose="02020603050405020304" pitchFamily="18" charset="0"/>
                <a:ea typeface="MS Mincho"/>
                <a:cs typeface="Times New Roman" panose="02020603050405020304" pitchFamily="18" charset="0"/>
              </a:rPr>
              <a:t>Task 1: </a:t>
            </a:r>
            <a:r>
              <a:rPr lang="en-US" sz="2800" b="1" dirty="0" smtClean="0">
                <a:latin typeface="Times New Roman" panose="02020603050405020304" pitchFamily="18" charset="0"/>
                <a:ea typeface="MS Mincho"/>
                <a:cs typeface="Times New Roman" panose="02020603050405020304" pitchFamily="18" charset="0"/>
              </a:rPr>
              <a:t>Work </a:t>
            </a:r>
            <a:r>
              <a:rPr lang="en-US" sz="2800" b="1" dirty="0">
                <a:latin typeface="Times New Roman" panose="02020603050405020304" pitchFamily="18" charset="0"/>
                <a:ea typeface="MS Mincho"/>
                <a:cs typeface="Times New Roman" panose="02020603050405020304" pitchFamily="18" charset="0"/>
              </a:rPr>
              <a:t>in groups. Make a list of some activities that cause water </a:t>
            </a:r>
            <a:r>
              <a:rPr lang="en-US" sz="2800" b="1" dirty="0" smtClean="0">
                <a:latin typeface="Times New Roman" panose="02020603050405020304" pitchFamily="18" charset="0"/>
                <a:ea typeface="MS Mincho"/>
                <a:cs typeface="Times New Roman" panose="02020603050405020304" pitchFamily="18" charset="0"/>
              </a:rPr>
              <a:t>pollution </a:t>
            </a:r>
            <a:endParaRPr lang="en-US" sz="28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3" name="Rectangle 2"/>
          <p:cNvSpPr/>
          <p:nvPr/>
        </p:nvSpPr>
        <p:spPr>
          <a:xfrm>
            <a:off x="4661020" y="51576"/>
            <a:ext cx="2125262" cy="523220"/>
          </a:xfrm>
          <a:prstGeom prst="rect">
            <a:avLst/>
          </a:prstGeom>
          <a:solidFill>
            <a:schemeClr val="accent2">
              <a:lumMod val="60000"/>
              <a:lumOff val="40000"/>
            </a:schemeClr>
          </a:solidFill>
        </p:spPr>
        <p:txBody>
          <a:bodyPr wrap="none">
            <a:spAutoFit/>
          </a:bodyPr>
          <a:lstStyle/>
          <a:p>
            <a:r>
              <a:rPr lang="en-US" sz="2800" b="1" dirty="0">
                <a:solidFill>
                  <a:srgbClr val="FF0000"/>
                </a:solidFill>
                <a:latin typeface="Times New Roman" panose="02020603050405020304" pitchFamily="18" charset="0"/>
                <a:ea typeface="MS Mincho"/>
                <a:cs typeface="Times New Roman" panose="02020603050405020304" pitchFamily="18" charset="0"/>
              </a:rPr>
              <a:t>* Warm up: </a:t>
            </a:r>
            <a:endParaRPr lang="en-US" dirty="0">
              <a:solidFill>
                <a:srgbClr val="FF0000"/>
              </a:solidFill>
            </a:endParaRPr>
          </a:p>
        </p:txBody>
      </p:sp>
      <p:sp>
        <p:nvSpPr>
          <p:cNvPr id="4" name="Rectangle 3"/>
          <p:cNvSpPr/>
          <p:nvPr/>
        </p:nvSpPr>
        <p:spPr>
          <a:xfrm>
            <a:off x="8003007" y="6342136"/>
            <a:ext cx="4148813" cy="527196"/>
          </a:xfrm>
          <a:prstGeom prst="rect">
            <a:avLst/>
          </a:prstGeom>
        </p:spPr>
        <p:txBody>
          <a:bodyPr wrap="square">
            <a:spAutoFit/>
          </a:bodyPr>
          <a:lstStyle/>
          <a:p>
            <a:pPr>
              <a:lnSpc>
                <a:spcPct val="115000"/>
              </a:lnSpc>
            </a:pPr>
            <a:r>
              <a:rPr lang="en-US" sz="2700" b="1" dirty="0" smtClean="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6.</a:t>
            </a:r>
            <a:r>
              <a:rPr lang="en-US" sz="2700" b="1" dirty="0" smtClean="0">
                <a:solidFill>
                  <a:srgbClr val="FF0000"/>
                </a:solidFill>
                <a:latin typeface="Arial Narrow" panose="020B0606020202030204" pitchFamily="34" charset="0"/>
                <a:ea typeface="Times New Roman" panose="02020603050405020304" pitchFamily="18" charset="0"/>
              </a:rPr>
              <a:t> </a:t>
            </a:r>
            <a:r>
              <a:rPr lang="en-US" sz="2700" b="1" dirty="0">
                <a:solidFill>
                  <a:srgbClr val="0070C0"/>
                </a:solidFill>
                <a:latin typeface="Arial Narrow" panose="020B0606020202030204" pitchFamily="34" charset="0"/>
                <a:ea typeface="Times New Roman" panose="02020603050405020304" pitchFamily="18" charset="0"/>
              </a:rPr>
              <a:t>Waste from households</a:t>
            </a:r>
            <a:endParaRPr lang="en-US" sz="2700" b="1" dirty="0">
              <a:solidFill>
                <a:srgbClr val="0070C0"/>
              </a:solidFill>
              <a:latin typeface="Arial Narrow" panose="020B0606020202030204" pitchFamily="34" charset="0"/>
            </a:endParaRPr>
          </a:p>
        </p:txBody>
      </p:sp>
      <p:sp>
        <p:nvSpPr>
          <p:cNvPr id="7" name="Rectangle 6"/>
          <p:cNvSpPr/>
          <p:nvPr/>
        </p:nvSpPr>
        <p:spPr>
          <a:xfrm>
            <a:off x="8202002" y="3486634"/>
            <a:ext cx="3832680" cy="923330"/>
          </a:xfrm>
          <a:prstGeom prst="rect">
            <a:avLst/>
          </a:prstGeom>
        </p:spPr>
        <p:txBody>
          <a:bodyPr wrap="squar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1.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throwing rubbish into </a:t>
            </a:r>
          </a:p>
          <a:p>
            <a:pPr lvl="0"/>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rivers and lakes  </a:t>
            </a:r>
          </a:p>
        </p:txBody>
      </p:sp>
      <p:sp>
        <p:nvSpPr>
          <p:cNvPr id="13" name="Rectangle 12"/>
          <p:cNvSpPr/>
          <p:nvPr/>
        </p:nvSpPr>
        <p:spPr>
          <a:xfrm>
            <a:off x="774207" y="6312310"/>
            <a:ext cx="2233304" cy="507831"/>
          </a:xfrm>
          <a:prstGeom prst="rect">
            <a:avLst/>
          </a:prstGeom>
        </p:spPr>
        <p:txBody>
          <a:bodyPr wrap="non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2.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spilling fuel. </a:t>
            </a:r>
          </a:p>
        </p:txBody>
      </p:sp>
      <p:sp>
        <p:nvSpPr>
          <p:cNvPr id="14" name="Rectangle 13"/>
          <p:cNvSpPr/>
          <p:nvPr/>
        </p:nvSpPr>
        <p:spPr>
          <a:xfrm>
            <a:off x="3397979" y="6316213"/>
            <a:ext cx="3940502" cy="507831"/>
          </a:xfrm>
          <a:prstGeom prst="rect">
            <a:avLst/>
          </a:prstGeom>
        </p:spPr>
        <p:txBody>
          <a:bodyPr wrap="non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3.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pouring industrial wastes</a:t>
            </a:r>
          </a:p>
        </p:txBody>
      </p:sp>
      <p:sp>
        <p:nvSpPr>
          <p:cNvPr id="15" name="Rectangle 14"/>
          <p:cNvSpPr/>
          <p:nvPr/>
        </p:nvSpPr>
        <p:spPr>
          <a:xfrm>
            <a:off x="305746" y="3497522"/>
            <a:ext cx="3451586" cy="923330"/>
          </a:xfrm>
          <a:prstGeom prst="rect">
            <a:avLst/>
          </a:prstGeom>
        </p:spPr>
        <p:txBody>
          <a:bodyPr wrap="none">
            <a:spAutoFit/>
          </a:bodyPr>
          <a:lstStyle/>
          <a:p>
            <a:pPr lvl="0"/>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4.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using chemicals and  </a:t>
            </a:r>
            <a:endParaRPr lang="en-US" sz="2700" b="1" dirty="0" smtClean="0">
              <a:solidFill>
                <a:srgbClr val="0070C0"/>
              </a:solidFill>
              <a:latin typeface="Arial Narrow" panose="020B0606020202030204" pitchFamily="34" charset="0"/>
              <a:ea typeface="Times New Roman" panose="02020603050405020304" pitchFamily="18" charset="0"/>
              <a:cs typeface="Times New Roman" panose="02020603050405020304" pitchFamily="18" charset="0"/>
            </a:endParaRPr>
          </a:p>
          <a:p>
            <a:pPr lvl="0"/>
            <a:r>
              <a:rPr lang="en-US" sz="2700" b="1" dirty="0" smtClean="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pesticides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in soil</a:t>
            </a:r>
          </a:p>
        </p:txBody>
      </p:sp>
      <p:sp>
        <p:nvSpPr>
          <p:cNvPr id="16" name="Rectangle 15"/>
          <p:cNvSpPr/>
          <p:nvPr/>
        </p:nvSpPr>
        <p:spPr>
          <a:xfrm>
            <a:off x="4092962" y="3511218"/>
            <a:ext cx="3910045" cy="507831"/>
          </a:xfrm>
          <a:prstGeom prst="rect">
            <a:avLst/>
          </a:prstGeom>
        </p:spPr>
        <p:txBody>
          <a:bodyPr wrap="none">
            <a:spAutoFit/>
          </a:bodyPr>
          <a:lstStyle/>
          <a:p>
            <a:r>
              <a:rPr lang="en-US" sz="2700" b="1" dirty="0">
                <a:solidFill>
                  <a:srgbClr val="FF0000"/>
                </a:solidFill>
                <a:latin typeface="Arial Narrow" panose="020B0606020202030204" pitchFamily="34" charset="0"/>
                <a:ea typeface="Times New Roman" panose="02020603050405020304" pitchFamily="18" charset="0"/>
                <a:cs typeface="Times New Roman" panose="02020603050405020304" pitchFamily="18" charset="0"/>
              </a:rPr>
              <a:t>5. </a:t>
            </a:r>
            <a:r>
              <a:rPr lang="en-US" sz="2700" b="1" dirty="0">
                <a:solidFill>
                  <a:srgbClr val="0070C0"/>
                </a:solidFill>
                <a:latin typeface="Arial Narrow" panose="020B0606020202030204" pitchFamily="34" charset="0"/>
                <a:ea typeface="Times New Roman" panose="02020603050405020304" pitchFamily="18" charset="0"/>
                <a:cs typeface="Times New Roman" panose="02020603050405020304" pitchFamily="18" charset="0"/>
              </a:rPr>
              <a:t>pouring domestic wastes</a:t>
            </a:r>
            <a:endParaRPr lang="en-US" dirty="0">
              <a:solidFill>
                <a:srgbClr val="0070C0"/>
              </a:solidFill>
            </a:endParaRPr>
          </a:p>
        </p:txBody>
      </p:sp>
      <p:sp>
        <p:nvSpPr>
          <p:cNvPr id="17" name="Oval 16"/>
          <p:cNvSpPr/>
          <p:nvPr/>
        </p:nvSpPr>
        <p:spPr>
          <a:xfrm>
            <a:off x="774207" y="1374613"/>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A</a:t>
            </a:r>
            <a:endParaRPr lang="en-US" sz="2400" b="1" dirty="0">
              <a:solidFill>
                <a:srgbClr val="FF0000"/>
              </a:solidFill>
            </a:endParaRPr>
          </a:p>
        </p:txBody>
      </p:sp>
      <p:sp>
        <p:nvSpPr>
          <p:cNvPr id="18" name="Oval 17"/>
          <p:cNvSpPr/>
          <p:nvPr/>
        </p:nvSpPr>
        <p:spPr>
          <a:xfrm>
            <a:off x="4273260" y="1374613"/>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B</a:t>
            </a:r>
          </a:p>
        </p:txBody>
      </p:sp>
      <p:sp>
        <p:nvSpPr>
          <p:cNvPr id="19" name="Oval 18"/>
          <p:cNvSpPr/>
          <p:nvPr/>
        </p:nvSpPr>
        <p:spPr>
          <a:xfrm>
            <a:off x="8202002" y="1374613"/>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C</a:t>
            </a:r>
            <a:endParaRPr lang="en-US" sz="2400" b="1" dirty="0">
              <a:solidFill>
                <a:srgbClr val="FF0000"/>
              </a:solidFill>
            </a:endParaRPr>
          </a:p>
        </p:txBody>
      </p:sp>
      <p:sp>
        <p:nvSpPr>
          <p:cNvPr id="20" name="Oval 19"/>
          <p:cNvSpPr/>
          <p:nvPr/>
        </p:nvSpPr>
        <p:spPr>
          <a:xfrm>
            <a:off x="579056" y="4349379"/>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D</a:t>
            </a:r>
          </a:p>
        </p:txBody>
      </p:sp>
      <p:sp>
        <p:nvSpPr>
          <p:cNvPr id="21" name="Oval 20"/>
          <p:cNvSpPr/>
          <p:nvPr/>
        </p:nvSpPr>
        <p:spPr>
          <a:xfrm>
            <a:off x="4224335" y="4349379"/>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0000"/>
                </a:solidFill>
              </a:rPr>
              <a:t>E</a:t>
            </a:r>
            <a:endParaRPr lang="en-US" sz="2400" b="1" dirty="0">
              <a:solidFill>
                <a:srgbClr val="FF0000"/>
              </a:solidFill>
            </a:endParaRPr>
          </a:p>
        </p:txBody>
      </p:sp>
      <p:sp>
        <p:nvSpPr>
          <p:cNvPr id="22" name="Oval 21"/>
          <p:cNvSpPr/>
          <p:nvPr/>
        </p:nvSpPr>
        <p:spPr>
          <a:xfrm>
            <a:off x="8094492" y="4388426"/>
            <a:ext cx="390302" cy="403250"/>
          </a:xfrm>
          <a:prstGeom prst="ellips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rPr>
              <a:t>F</a:t>
            </a:r>
          </a:p>
        </p:txBody>
      </p:sp>
    </p:spTree>
    <p:extLst>
      <p:ext uri="{BB962C8B-B14F-4D97-AF65-F5344CB8AC3E}">
        <p14:creationId xmlns:p14="http://schemas.microsoft.com/office/powerpoint/2010/main" val="23314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75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heckerboard(across)">
                                      <p:cBhvr>
                                        <p:cTn id="12" dur="75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checkerboard(across)">
                                      <p:cBhvr>
                                        <p:cTn id="17" dur="75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heckerboard(across)">
                                      <p:cBhvr>
                                        <p:cTn id="22" dur="75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75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heckerboard(across)">
                                      <p:cBhvr>
                                        <p:cTn id="32"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3" grpId="0"/>
      <p:bldP spid="14" grpId="0"/>
      <p:bldP spid="15" grpId="0"/>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p:cNvGrpSpPr/>
          <p:nvPr/>
        </p:nvGrpSpPr>
        <p:grpSpPr>
          <a:xfrm>
            <a:off x="7620" y="-7620"/>
            <a:ext cx="12192000" cy="1083309"/>
            <a:chOff x="0" y="-3"/>
            <a:chExt cx="12192000" cy="1083309"/>
          </a:xfrm>
          <a:solidFill>
            <a:schemeClr val="accent6">
              <a:lumMod val="75000"/>
            </a:schemeClr>
          </a:solidFill>
        </p:grpSpPr>
        <p:sp>
          <p:nvSpPr>
            <p:cNvPr id="23" name="Round Single Corner Rectangle 22"/>
            <p:cNvSpPr/>
            <p:nvPr/>
          </p:nvSpPr>
          <p:spPr>
            <a:xfrm flipV="1">
              <a:off x="0" y="1741"/>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3" name="Group 32"/>
          <p:cNvGrpSpPr/>
          <p:nvPr/>
        </p:nvGrpSpPr>
        <p:grpSpPr>
          <a:xfrm>
            <a:off x="2261781" y="112190"/>
            <a:ext cx="712319" cy="709214"/>
            <a:chOff x="2180974" y="148629"/>
            <a:chExt cx="712319" cy="709214"/>
          </a:xfrm>
        </p:grpSpPr>
        <p:sp>
          <p:nvSpPr>
            <p:cNvPr id="30" name="Oval 29"/>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Chord 30"/>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4" name="Rounded Rectangle 33"/>
          <p:cNvSpPr/>
          <p:nvPr/>
        </p:nvSpPr>
        <p:spPr>
          <a:xfrm>
            <a:off x="3956643" y="1483846"/>
            <a:ext cx="3948886" cy="625641"/>
          </a:xfrm>
          <a:prstGeom prst="roundRect">
            <a:avLst>
              <a:gd name="adj" fmla="val 42661"/>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59547" y="1315450"/>
            <a:ext cx="964452" cy="916490"/>
          </a:xfrm>
          <a:prstGeom prst="rect">
            <a:avLst/>
          </a:prstGeom>
        </p:spPr>
      </p:pic>
      <p:sp>
        <p:nvSpPr>
          <p:cNvPr id="36" name="TextBox 35"/>
          <p:cNvSpPr txBox="1"/>
          <p:nvPr/>
        </p:nvSpPr>
        <p:spPr>
          <a:xfrm>
            <a:off x="4334731" y="1606886"/>
            <a:ext cx="3581530" cy="523220"/>
          </a:xfrm>
          <a:prstGeom prst="rect">
            <a:avLst/>
          </a:prstGeom>
          <a:noFill/>
        </p:spPr>
        <p:txBody>
          <a:bodyPr wrap="square" rtlCol="0">
            <a:spAutoFit/>
          </a:bodyPr>
          <a:lstStyle/>
          <a:p>
            <a:r>
              <a:rPr lang="en-US" sz="2800" b="1" dirty="0">
                <a:solidFill>
                  <a:schemeClr val="bg1"/>
                </a:solidFill>
              </a:rPr>
              <a:t>LESSON 6: SKILLS 2</a:t>
            </a:r>
          </a:p>
        </p:txBody>
      </p:sp>
      <p:sp>
        <p:nvSpPr>
          <p:cNvPr id="40" name="TextBox 39"/>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41" name="TextBox 40"/>
          <p:cNvSpPr txBox="1"/>
          <p:nvPr/>
        </p:nvSpPr>
        <p:spPr>
          <a:xfrm>
            <a:off x="3150250" y="88279"/>
            <a:ext cx="8264339" cy="707886"/>
          </a:xfrm>
          <a:prstGeom prst="rect">
            <a:avLst/>
          </a:prstGeom>
          <a:noFill/>
        </p:spPr>
        <p:txBody>
          <a:bodyPr wrap="square" rtlCol="0">
            <a:spAutoFit/>
          </a:bodyPr>
          <a:lstStyle/>
          <a:p>
            <a:r>
              <a:rPr lang="en-US" sz="4000" b="1" dirty="0">
                <a:solidFill>
                  <a:schemeClr val="bg1"/>
                </a:solidFill>
                <a:latin typeface="Myriad Pro" pitchFamily="34" charset="0"/>
              </a:rPr>
              <a:t>ENVIRONMENTAL PROTECTION</a:t>
            </a:r>
          </a:p>
        </p:txBody>
      </p:sp>
      <p:sp>
        <p:nvSpPr>
          <p:cNvPr id="17" name="TextBox 16"/>
          <p:cNvSpPr txBox="1"/>
          <p:nvPr/>
        </p:nvSpPr>
        <p:spPr>
          <a:xfrm>
            <a:off x="2243706" y="109060"/>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7</a:t>
            </a:r>
          </a:p>
        </p:txBody>
      </p:sp>
      <p:pic>
        <p:nvPicPr>
          <p:cNvPr id="2" name="Picture 1"/>
          <p:cNvPicPr>
            <a:picLocks noChangeAspect="1"/>
          </p:cNvPicPr>
          <p:nvPr/>
        </p:nvPicPr>
        <p:blipFill>
          <a:blip r:embed="rId4"/>
          <a:stretch>
            <a:fillRect/>
          </a:stretch>
        </p:blipFill>
        <p:spPr>
          <a:xfrm>
            <a:off x="3927147" y="2809517"/>
            <a:ext cx="3853229" cy="3629766"/>
          </a:xfrm>
          <a:prstGeom prst="rect">
            <a:avLst/>
          </a:prstGeom>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229997" y="936062"/>
            <a:ext cx="10276380" cy="492443"/>
          </a:xfrm>
          <a:prstGeom prst="rect">
            <a:avLst/>
          </a:prstGeom>
          <a:noFill/>
          <a:effectLst/>
        </p:spPr>
        <p:txBody>
          <a:bodyPr wrap="square" rtlCol="0">
            <a:spAutoFit/>
          </a:bodyPr>
          <a:lstStyle/>
          <a:p>
            <a:r>
              <a:rPr lang="en-US" sz="2600" b="1" dirty="0">
                <a:effectLst>
                  <a:glow rad="88900">
                    <a:schemeClr val="bg1"/>
                  </a:glow>
                </a:effectLst>
                <a:cs typeface="Arial" panose="020B0604020202020204" pitchFamily="34" charset="0"/>
              </a:rPr>
              <a:t>Listen to </a:t>
            </a:r>
            <a:r>
              <a:rPr lang="en-US" sz="2600" b="1" dirty="0" smtClean="0">
                <a:effectLst>
                  <a:glow rad="88900">
                    <a:schemeClr val="bg1"/>
                  </a:glow>
                </a:effectLst>
                <a:cs typeface="Arial" panose="020B0604020202020204" pitchFamily="34" charset="0"/>
              </a:rPr>
              <a:t>a talk and </a:t>
            </a:r>
            <a:r>
              <a:rPr lang="en-US" sz="2600" b="1" dirty="0">
                <a:effectLst>
                  <a:glow rad="88900">
                    <a:schemeClr val="bg1"/>
                  </a:glow>
                </a:effectLst>
                <a:cs typeface="Arial" panose="020B0604020202020204" pitchFamily="34" charset="0"/>
              </a:rPr>
              <a:t>choose the correct word to complete each </a:t>
            </a:r>
            <a:r>
              <a:rPr lang="en-US" sz="2600" b="1" dirty="0" smtClean="0">
                <a:effectLst>
                  <a:glow rad="88900">
                    <a:schemeClr val="bg1"/>
                  </a:glow>
                </a:effectLst>
                <a:cs typeface="Arial" panose="020B0604020202020204" pitchFamily="34" charset="0"/>
              </a:rPr>
              <a:t>sentence. </a:t>
            </a:r>
            <a:endParaRPr lang="en-US" sz="2600" b="1" dirty="0">
              <a:effectLst>
                <a:glow rad="88900">
                  <a:schemeClr val="bg1"/>
                </a:glow>
              </a:effectLst>
              <a:cs typeface="Arial" panose="020B0604020202020204" pitchFamily="34" charset="0"/>
            </a:endParaRPr>
          </a:p>
        </p:txBody>
      </p:sp>
      <p:sp>
        <p:nvSpPr>
          <p:cNvPr id="16" name="Rounded Rectangle 15"/>
          <p:cNvSpPr/>
          <p:nvPr/>
        </p:nvSpPr>
        <p:spPr>
          <a:xfrm>
            <a:off x="414952" y="962531"/>
            <a:ext cx="460324"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476876" y="845158"/>
            <a:ext cx="331900" cy="707886"/>
          </a:xfrm>
          <a:prstGeom prst="rect">
            <a:avLst/>
          </a:prstGeom>
          <a:noFill/>
        </p:spPr>
        <p:txBody>
          <a:bodyPr wrap="square" rtlCol="0">
            <a:spAutoFit/>
          </a:bodyPr>
          <a:lstStyle/>
          <a:p>
            <a:pPr algn="ctr"/>
            <a:r>
              <a:rPr lang="vi-VN" sz="4000" b="1" dirty="0">
                <a:solidFill>
                  <a:schemeClr val="bg1"/>
                </a:solidFill>
                <a:latin typeface="Myriad Pro" pitchFamily="34" charset="0"/>
              </a:rPr>
              <a:t>2</a:t>
            </a:r>
            <a:endParaRPr lang="en-US" sz="4000" b="1" dirty="0">
              <a:solidFill>
                <a:schemeClr val="bg1"/>
              </a:solidFill>
              <a:latin typeface="Myriad Pro" pitchFamily="34" charset="0"/>
            </a:endParaRPr>
          </a:p>
        </p:txBody>
      </p:sp>
      <p:sp>
        <p:nvSpPr>
          <p:cNvPr id="13" name="TextBox 14">
            <a:extLst>
              <a:ext uri="{FF2B5EF4-FFF2-40B4-BE49-F238E27FC236}">
                <a16:creationId xmlns:a16="http://schemas.microsoft.com/office/drawing/2014/main" id="{F625B6DE-9629-EE24-C619-CB56E80102BE}"/>
              </a:ext>
            </a:extLst>
          </p:cNvPr>
          <p:cNvSpPr txBox="1"/>
          <p:nvPr/>
        </p:nvSpPr>
        <p:spPr>
          <a:xfrm>
            <a:off x="122369" y="83287"/>
            <a:ext cx="3092780" cy="584775"/>
          </a:xfrm>
          <a:prstGeom prst="rect">
            <a:avLst/>
          </a:prstGeom>
          <a:solidFill>
            <a:schemeClr val="accent4">
              <a:lumMod val="20000"/>
              <a:lumOff val="80000"/>
            </a:schemeClr>
          </a:solidFill>
          <a:effectLst/>
        </p:spPr>
        <p:txBody>
          <a:bodyPr wrap="square" rtlCol="0">
            <a:spAutoFit/>
          </a:bodyPr>
          <a:lstStyle/>
          <a:p>
            <a:r>
              <a:rPr lang="en-US" sz="3200" b="1" dirty="0" smtClean="0">
                <a:effectLst>
                  <a:glow rad="88900">
                    <a:schemeClr val="bg1"/>
                  </a:glow>
                </a:effectLst>
                <a:latin typeface="Arial" panose="020B0604020202020204" pitchFamily="34" charset="0"/>
                <a:cs typeface="Arial" panose="020B0604020202020204" pitchFamily="34" charset="0"/>
              </a:rPr>
              <a:t>* LISTENING</a:t>
            </a:r>
            <a:endParaRPr lang="en-US" sz="3200" b="1" dirty="0">
              <a:effectLst>
                <a:glow rad="88900">
                  <a:schemeClr val="bg1"/>
                </a:glow>
              </a:effectLst>
              <a:latin typeface="Arial" panose="020B0604020202020204" pitchFamily="34" charset="0"/>
              <a:cs typeface="Arial" panose="020B0604020202020204" pitchFamily="34" charset="0"/>
            </a:endParaRPr>
          </a:p>
        </p:txBody>
      </p:sp>
      <p:sp>
        <p:nvSpPr>
          <p:cNvPr id="15" name="Hộp Văn bản 5">
            <a:extLst>
              <a:ext uri="{FF2B5EF4-FFF2-40B4-BE49-F238E27FC236}">
                <a16:creationId xmlns:a16="http://schemas.microsoft.com/office/drawing/2014/main" id="{7031D8DD-1F0E-DF29-916C-73D2D9948659}"/>
              </a:ext>
            </a:extLst>
          </p:cNvPr>
          <p:cNvSpPr txBox="1"/>
          <p:nvPr/>
        </p:nvSpPr>
        <p:spPr>
          <a:xfrm>
            <a:off x="349606" y="1917129"/>
            <a:ext cx="11547972" cy="4031873"/>
          </a:xfrm>
          <a:prstGeom prst="rect">
            <a:avLst/>
          </a:prstGeom>
          <a:noFill/>
        </p:spPr>
        <p:txBody>
          <a:bodyPr wrap="square">
            <a:spAutoFit/>
          </a:bodyPr>
          <a:lstStyle/>
          <a:p>
            <a:pPr>
              <a:spcBef>
                <a:spcPts val="600"/>
              </a:spcBef>
              <a:spcAft>
                <a:spcPts val="600"/>
              </a:spcAft>
            </a:pPr>
            <a:r>
              <a:rPr lang="en-US" sz="2800" b="1" dirty="0" smtClean="0">
                <a:solidFill>
                  <a:schemeClr val="accent2"/>
                </a:solidFill>
              </a:rPr>
              <a:t>1.</a:t>
            </a:r>
            <a:r>
              <a:rPr lang="en-US" sz="2800" dirty="0" smtClean="0"/>
              <a:t> </a:t>
            </a:r>
            <a:r>
              <a:rPr lang="en-US" sz="2800" dirty="0"/>
              <a:t>Polluted water is unsafe for </a:t>
            </a:r>
            <a:r>
              <a:rPr lang="en-US" sz="2800" b="1" dirty="0">
                <a:solidFill>
                  <a:srgbClr val="E0702A"/>
                </a:solidFill>
              </a:rPr>
              <a:t>drinking</a:t>
            </a:r>
            <a:r>
              <a:rPr lang="en-US" sz="2800" dirty="0"/>
              <a:t> </a:t>
            </a:r>
            <a:r>
              <a:rPr lang="en-US" sz="2800" dirty="0" smtClean="0"/>
              <a:t>/ </a:t>
            </a:r>
            <a:r>
              <a:rPr lang="en-US" sz="2800" b="1" dirty="0" smtClean="0">
                <a:solidFill>
                  <a:srgbClr val="E0702A"/>
                </a:solidFill>
              </a:rPr>
              <a:t>cooking</a:t>
            </a:r>
            <a:r>
              <a:rPr lang="en-US" sz="2800" dirty="0" smtClean="0"/>
              <a:t> </a:t>
            </a:r>
            <a:r>
              <a:rPr lang="en-US" sz="2800" dirty="0"/>
              <a:t>and for other uses.</a:t>
            </a:r>
            <a:endParaRPr lang="en-US" sz="2800" dirty="0" smtClean="0"/>
          </a:p>
          <a:p>
            <a:pPr>
              <a:spcBef>
                <a:spcPts val="600"/>
              </a:spcBef>
              <a:spcAft>
                <a:spcPts val="600"/>
              </a:spcAft>
            </a:pPr>
            <a:endParaRPr lang="en-US" sz="2800" dirty="0" smtClean="0"/>
          </a:p>
          <a:p>
            <a:pPr>
              <a:spcBef>
                <a:spcPts val="600"/>
              </a:spcBef>
              <a:spcAft>
                <a:spcPts val="600"/>
              </a:spcAft>
            </a:pPr>
            <a:r>
              <a:rPr lang="en-US" sz="2800" b="1" dirty="0" smtClean="0">
                <a:solidFill>
                  <a:schemeClr val="accent2"/>
                </a:solidFill>
              </a:rPr>
              <a:t>2</a:t>
            </a:r>
            <a:r>
              <a:rPr lang="en-US" sz="2800" b="1" dirty="0">
                <a:solidFill>
                  <a:schemeClr val="accent2"/>
                </a:solidFill>
              </a:rPr>
              <a:t>. </a:t>
            </a:r>
            <a:r>
              <a:rPr lang="en-US" sz="2800" dirty="0"/>
              <a:t>Sometimes toxic substances ﬂow </a:t>
            </a:r>
            <a:r>
              <a:rPr lang="en-US" sz="2800" dirty="0" smtClean="0"/>
              <a:t>into rivers </a:t>
            </a:r>
            <a:r>
              <a:rPr lang="en-US" sz="2800" dirty="0"/>
              <a:t>from </a:t>
            </a:r>
            <a:r>
              <a:rPr lang="en-US" sz="2800" b="1" dirty="0">
                <a:solidFill>
                  <a:srgbClr val="E0702A"/>
                </a:solidFill>
              </a:rPr>
              <a:t>factories</a:t>
            </a:r>
            <a:r>
              <a:rPr lang="en-US" sz="2800" dirty="0"/>
              <a:t> / </a:t>
            </a:r>
            <a:r>
              <a:rPr lang="en-US" sz="2800" b="1" dirty="0">
                <a:solidFill>
                  <a:srgbClr val="E0702A"/>
                </a:solidFill>
              </a:rPr>
              <a:t>hospitals</a:t>
            </a:r>
            <a:r>
              <a:rPr lang="en-US" sz="2800" dirty="0" smtClean="0"/>
              <a:t>.</a:t>
            </a:r>
          </a:p>
          <a:p>
            <a:pPr>
              <a:spcBef>
                <a:spcPts val="600"/>
              </a:spcBef>
              <a:spcAft>
                <a:spcPts val="600"/>
              </a:spcAft>
            </a:pPr>
            <a:endParaRPr lang="en-US" sz="2800" dirty="0"/>
          </a:p>
          <a:p>
            <a:pPr>
              <a:spcBef>
                <a:spcPts val="600"/>
              </a:spcBef>
              <a:spcAft>
                <a:spcPts val="600"/>
              </a:spcAft>
            </a:pPr>
            <a:r>
              <a:rPr lang="en-US" sz="2800" b="1" dirty="0">
                <a:solidFill>
                  <a:schemeClr val="accent2"/>
                </a:solidFill>
              </a:rPr>
              <a:t>3. </a:t>
            </a:r>
            <a:r>
              <a:rPr lang="en-US" sz="2800" dirty="0"/>
              <a:t>Water pollution has a </a:t>
            </a:r>
            <a:r>
              <a:rPr lang="en-US" sz="2800" b="1" dirty="0">
                <a:solidFill>
                  <a:srgbClr val="E0702A"/>
                </a:solidFill>
              </a:rPr>
              <a:t>dangerous</a:t>
            </a:r>
            <a:r>
              <a:rPr lang="en-US" sz="2800" dirty="0"/>
              <a:t> </a:t>
            </a:r>
            <a:r>
              <a:rPr lang="en-US" sz="2800" dirty="0" smtClean="0"/>
              <a:t>/ </a:t>
            </a:r>
            <a:r>
              <a:rPr lang="en-US" sz="2800" b="1" dirty="0" smtClean="0">
                <a:solidFill>
                  <a:srgbClr val="E0702A"/>
                </a:solidFill>
              </a:rPr>
              <a:t>harmful</a:t>
            </a:r>
            <a:r>
              <a:rPr lang="en-US" sz="2800" dirty="0" smtClean="0"/>
              <a:t> </a:t>
            </a:r>
            <a:r>
              <a:rPr lang="en-US" sz="2800" dirty="0"/>
              <a:t>eﬀect on our life.</a:t>
            </a:r>
            <a:endParaRPr lang="en-US" sz="2800" dirty="0" smtClean="0"/>
          </a:p>
          <a:p>
            <a:pPr>
              <a:spcBef>
                <a:spcPts val="600"/>
              </a:spcBef>
              <a:spcAft>
                <a:spcPts val="600"/>
              </a:spcAft>
            </a:pPr>
            <a:endParaRPr lang="en-US" sz="2800" dirty="0"/>
          </a:p>
          <a:p>
            <a:pPr>
              <a:spcBef>
                <a:spcPts val="600"/>
              </a:spcBef>
              <a:spcAft>
                <a:spcPts val="600"/>
              </a:spcAft>
            </a:pPr>
            <a:r>
              <a:rPr lang="en-US" sz="2800" b="1" dirty="0">
                <a:solidFill>
                  <a:schemeClr val="accent2"/>
                </a:solidFill>
              </a:rPr>
              <a:t>4.</a:t>
            </a:r>
            <a:r>
              <a:rPr lang="en-US" sz="2800" dirty="0"/>
              <a:t> We </a:t>
            </a:r>
            <a:r>
              <a:rPr lang="en-US" sz="2800" b="1" dirty="0">
                <a:solidFill>
                  <a:srgbClr val="E0702A"/>
                </a:solidFill>
              </a:rPr>
              <a:t>couldn’t</a:t>
            </a:r>
            <a:r>
              <a:rPr lang="en-US" sz="2800" dirty="0"/>
              <a:t> / </a:t>
            </a:r>
            <a:r>
              <a:rPr lang="en-US" sz="2800" b="1" dirty="0">
                <a:solidFill>
                  <a:srgbClr val="E0702A"/>
                </a:solidFill>
              </a:rPr>
              <a:t>shouldn’t</a:t>
            </a:r>
            <a:r>
              <a:rPr lang="en-US" sz="2800" dirty="0"/>
              <a:t> throw litter </a:t>
            </a:r>
            <a:r>
              <a:rPr lang="en-US" sz="2800" dirty="0" smtClean="0"/>
              <a:t>into rivers </a:t>
            </a:r>
            <a:r>
              <a:rPr lang="en-US" sz="2800" dirty="0"/>
              <a:t>and lakes.</a:t>
            </a:r>
          </a:p>
        </p:txBody>
      </p:sp>
      <p:pic>
        <p:nvPicPr>
          <p:cNvPr id="2" name="Track 4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06377" y="112507"/>
            <a:ext cx="609600" cy="609600"/>
          </a:xfrm>
          <a:prstGeom prst="rect">
            <a:avLst/>
          </a:prstGeom>
        </p:spPr>
      </p:pic>
      <p:sp>
        <p:nvSpPr>
          <p:cNvPr id="22" name="Oval 21"/>
          <p:cNvSpPr/>
          <p:nvPr/>
        </p:nvSpPr>
        <p:spPr>
          <a:xfrm>
            <a:off x="4749552" y="1917129"/>
            <a:ext cx="1385777"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p:cNvSpPr/>
          <p:nvPr/>
        </p:nvSpPr>
        <p:spPr>
          <a:xfrm>
            <a:off x="7859374" y="3071665"/>
            <a:ext cx="1461608"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5753455" y="4200082"/>
            <a:ext cx="1407829"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2829847" y="5394736"/>
            <a:ext cx="1525843" cy="592373"/>
          </a:xfrm>
          <a:prstGeom prst="ellipse">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2922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7134"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22" grpId="0" animBg="1"/>
      <p:bldP spid="2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15121" y="104155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2" name="TextBox 11"/>
          <p:cNvSpPr txBox="1"/>
          <p:nvPr/>
        </p:nvSpPr>
        <p:spPr>
          <a:xfrm>
            <a:off x="717727" y="914537"/>
            <a:ext cx="10501801" cy="830997"/>
          </a:xfrm>
          <a:prstGeom prst="rect">
            <a:avLst/>
          </a:prstGeom>
          <a:noFill/>
          <a:effectLst/>
        </p:spPr>
        <p:txBody>
          <a:bodyPr wrap="square" rtlCol="0">
            <a:spAutoFit/>
          </a:bodyPr>
          <a:lstStyle/>
          <a:p>
            <a:r>
              <a:rPr lang="en-US" sz="2400" b="1" dirty="0">
                <a:effectLst>
                  <a:glow rad="88900">
                    <a:schemeClr val="bg1"/>
                  </a:glow>
                </a:effectLst>
                <a:cs typeface="Arial" panose="020B0604020202020204" pitchFamily="34" charset="0"/>
              </a:rPr>
              <a:t>Listen again and give short answers to the following questions. Use no more </a:t>
            </a:r>
            <a:r>
              <a:rPr lang="en-US" sz="2400" b="1">
                <a:effectLst>
                  <a:glow rad="88900">
                    <a:schemeClr val="bg1"/>
                  </a:glow>
                </a:effectLst>
                <a:cs typeface="Arial" panose="020B0604020202020204" pitchFamily="34" charset="0"/>
              </a:rPr>
              <a:t>than </a:t>
            </a:r>
            <a:r>
              <a:rPr lang="en-US" sz="2400" b="1" smtClean="0">
                <a:effectLst>
                  <a:glow rad="88900">
                    <a:schemeClr val="bg1"/>
                  </a:glow>
                </a:effectLst>
                <a:cs typeface="Arial" panose="020B0604020202020204" pitchFamily="34" charset="0"/>
              </a:rPr>
              <a:t>THREE </a:t>
            </a:r>
            <a:r>
              <a:rPr lang="en-US" sz="2400" b="1" dirty="0">
                <a:effectLst>
                  <a:glow rad="88900">
                    <a:schemeClr val="bg1"/>
                  </a:glow>
                </a:effectLst>
                <a:cs typeface="Arial" panose="020B0604020202020204" pitchFamily="34" charset="0"/>
              </a:rPr>
              <a:t>words. </a:t>
            </a:r>
          </a:p>
        </p:txBody>
      </p:sp>
      <p:sp>
        <p:nvSpPr>
          <p:cNvPr id="17" name="TextBox 16"/>
          <p:cNvSpPr txBox="1"/>
          <p:nvPr/>
        </p:nvSpPr>
        <p:spPr>
          <a:xfrm>
            <a:off x="259052" y="9361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7" name="TextBox 14">
            <a:extLst>
              <a:ext uri="{FF2B5EF4-FFF2-40B4-BE49-F238E27FC236}">
                <a16:creationId xmlns:a16="http://schemas.microsoft.com/office/drawing/2014/main" id="{E47E2F1E-1565-05A4-AD00-EA9411DBDF2E}"/>
              </a:ext>
            </a:extLst>
          </p:cNvPr>
          <p:cNvSpPr txBox="1"/>
          <p:nvPr/>
        </p:nvSpPr>
        <p:spPr>
          <a:xfrm>
            <a:off x="446833" y="135939"/>
            <a:ext cx="3092780" cy="646331"/>
          </a:xfrm>
          <a:prstGeom prst="rect">
            <a:avLst/>
          </a:prstGeom>
          <a:solidFill>
            <a:schemeClr val="accent4">
              <a:lumMod val="20000"/>
              <a:lumOff val="80000"/>
            </a:schemeClr>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pic>
        <p:nvPicPr>
          <p:cNvPr id="3" name="Track 4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21961" y="238804"/>
            <a:ext cx="609600" cy="609600"/>
          </a:xfrm>
          <a:prstGeom prst="rect">
            <a:avLst/>
          </a:prstGeom>
        </p:spPr>
      </p:pic>
      <p:sp>
        <p:nvSpPr>
          <p:cNvPr id="15" name="Hộp Văn bản 5">
            <a:extLst>
              <a:ext uri="{FF2B5EF4-FFF2-40B4-BE49-F238E27FC236}">
                <a16:creationId xmlns:a16="http://schemas.microsoft.com/office/drawing/2014/main" id="{7031D8DD-1F0E-DF29-916C-73D2D9948659}"/>
              </a:ext>
            </a:extLst>
          </p:cNvPr>
          <p:cNvSpPr txBox="1"/>
          <p:nvPr/>
        </p:nvSpPr>
        <p:spPr>
          <a:xfrm>
            <a:off x="717727" y="1872549"/>
            <a:ext cx="9652566" cy="4316566"/>
          </a:xfrm>
          <a:prstGeom prst="rect">
            <a:avLst/>
          </a:prstGeom>
          <a:noFill/>
        </p:spPr>
        <p:txBody>
          <a:bodyPr wrap="square">
            <a:spAutoFit/>
          </a:bodyPr>
          <a:lstStyle/>
          <a:p>
            <a:pPr>
              <a:spcBef>
                <a:spcPts val="600"/>
              </a:spcBef>
              <a:spcAft>
                <a:spcPts val="600"/>
              </a:spcAft>
            </a:pPr>
            <a:r>
              <a:rPr lang="en-US" sz="3000" b="1" dirty="0" smtClean="0">
                <a:solidFill>
                  <a:schemeClr val="accent2"/>
                </a:solidFill>
              </a:rPr>
              <a:t>1.</a:t>
            </a:r>
            <a:r>
              <a:rPr lang="en-US" sz="3000" dirty="0" smtClean="0"/>
              <a:t> What </a:t>
            </a:r>
            <a:r>
              <a:rPr lang="en-US" sz="3000" dirty="0"/>
              <a:t>is the listening text about</a:t>
            </a:r>
            <a:r>
              <a:rPr lang="en-US" sz="3000" dirty="0" smtClean="0"/>
              <a:t>?</a:t>
            </a:r>
          </a:p>
          <a:p>
            <a:pPr>
              <a:spcBef>
                <a:spcPts val="600"/>
              </a:spcBef>
              <a:spcAft>
                <a:spcPts val="600"/>
              </a:spcAft>
            </a:pPr>
            <a:endParaRPr lang="en-US" sz="1000" dirty="0" smtClean="0"/>
          </a:p>
          <a:p>
            <a:pPr>
              <a:spcBef>
                <a:spcPts val="600"/>
              </a:spcBef>
              <a:spcAft>
                <a:spcPts val="600"/>
              </a:spcAft>
            </a:pPr>
            <a:r>
              <a:rPr lang="en-US" sz="3000" b="1" dirty="0" smtClean="0">
                <a:solidFill>
                  <a:schemeClr val="accent2"/>
                </a:solidFill>
              </a:rPr>
              <a:t>2</a:t>
            </a:r>
            <a:r>
              <a:rPr lang="en-US" sz="3000" b="1" dirty="0">
                <a:solidFill>
                  <a:schemeClr val="accent2"/>
                </a:solidFill>
              </a:rPr>
              <a:t>. </a:t>
            </a:r>
            <a:r>
              <a:rPr lang="en-US" sz="3000" dirty="0"/>
              <a:t>How many sources of water </a:t>
            </a:r>
            <a:r>
              <a:rPr lang="en-US" sz="3000" dirty="0" smtClean="0"/>
              <a:t>pollution are </a:t>
            </a:r>
            <a:r>
              <a:rPr lang="en-US" sz="3000" dirty="0"/>
              <a:t>there</a:t>
            </a:r>
            <a:r>
              <a:rPr lang="en-US" sz="3000" dirty="0" smtClean="0"/>
              <a:t>?</a:t>
            </a:r>
          </a:p>
          <a:p>
            <a:pPr>
              <a:spcBef>
                <a:spcPts val="600"/>
              </a:spcBef>
              <a:spcAft>
                <a:spcPts val="600"/>
              </a:spcAft>
            </a:pPr>
            <a:endParaRPr lang="en-US" sz="1000" dirty="0" smtClean="0"/>
          </a:p>
          <a:p>
            <a:pPr>
              <a:spcBef>
                <a:spcPts val="600"/>
              </a:spcBef>
              <a:spcAft>
                <a:spcPts val="600"/>
              </a:spcAft>
            </a:pPr>
            <a:r>
              <a:rPr lang="en-US" sz="3000" b="1" dirty="0" smtClean="0">
                <a:solidFill>
                  <a:schemeClr val="accent2"/>
                </a:solidFill>
              </a:rPr>
              <a:t>3</a:t>
            </a:r>
            <a:r>
              <a:rPr lang="en-US" sz="3000" b="1" dirty="0">
                <a:solidFill>
                  <a:schemeClr val="accent2"/>
                </a:solidFill>
              </a:rPr>
              <a:t>. </a:t>
            </a:r>
            <a:r>
              <a:rPr lang="en-US" sz="3000" dirty="0"/>
              <a:t>What are two common sources </a:t>
            </a:r>
            <a:r>
              <a:rPr lang="en-US" sz="3000" dirty="0" smtClean="0"/>
              <a:t>of drinking </a:t>
            </a:r>
            <a:r>
              <a:rPr lang="en-US" sz="3000" dirty="0"/>
              <a:t>water</a:t>
            </a:r>
            <a:r>
              <a:rPr lang="en-US" sz="3000" dirty="0" smtClean="0"/>
              <a:t>?</a:t>
            </a:r>
          </a:p>
          <a:p>
            <a:pPr>
              <a:spcBef>
                <a:spcPts val="600"/>
              </a:spcBef>
              <a:spcAft>
                <a:spcPts val="600"/>
              </a:spcAft>
            </a:pPr>
            <a:endParaRPr lang="en-US" sz="1000" dirty="0"/>
          </a:p>
          <a:p>
            <a:pPr>
              <a:spcBef>
                <a:spcPts val="600"/>
              </a:spcBef>
              <a:spcAft>
                <a:spcPts val="600"/>
              </a:spcAft>
            </a:pPr>
            <a:r>
              <a:rPr lang="en-US" sz="3000" b="1" dirty="0">
                <a:solidFill>
                  <a:schemeClr val="accent2"/>
                </a:solidFill>
              </a:rPr>
              <a:t>4.</a:t>
            </a:r>
            <a:r>
              <a:rPr lang="en-US" sz="3000" dirty="0"/>
              <a:t> What type of eﬀect does water </a:t>
            </a:r>
            <a:r>
              <a:rPr lang="en-US" sz="3000" dirty="0" smtClean="0"/>
              <a:t>pollution have </a:t>
            </a:r>
            <a:r>
              <a:rPr lang="en-US" sz="3000" dirty="0"/>
              <a:t>on our life</a:t>
            </a:r>
            <a:r>
              <a:rPr lang="en-US" sz="3000" dirty="0" smtClean="0"/>
              <a:t>?</a:t>
            </a:r>
          </a:p>
          <a:p>
            <a:pPr>
              <a:spcBef>
                <a:spcPts val="600"/>
              </a:spcBef>
              <a:spcAft>
                <a:spcPts val="600"/>
              </a:spcAft>
            </a:pPr>
            <a:endParaRPr lang="en-US" sz="1000" dirty="0"/>
          </a:p>
          <a:p>
            <a:pPr>
              <a:spcBef>
                <a:spcPts val="600"/>
              </a:spcBef>
              <a:spcAft>
                <a:spcPts val="600"/>
              </a:spcAft>
            </a:pPr>
            <a:r>
              <a:rPr lang="en-US" sz="3000" b="1" dirty="0" smtClean="0">
                <a:solidFill>
                  <a:schemeClr val="accent2"/>
                </a:solidFill>
              </a:rPr>
              <a:t>5.</a:t>
            </a:r>
            <a:r>
              <a:rPr lang="en-US" sz="3000" dirty="0"/>
              <a:t> What products can we use to </a:t>
            </a:r>
            <a:r>
              <a:rPr lang="en-US" sz="3000" dirty="0" smtClean="0"/>
              <a:t>reduce water </a:t>
            </a:r>
            <a:r>
              <a:rPr lang="en-US" sz="3000" dirty="0"/>
              <a:t>pollution?</a:t>
            </a:r>
          </a:p>
        </p:txBody>
      </p:sp>
      <p:sp>
        <p:nvSpPr>
          <p:cNvPr id="2" name="Down Arrow Callout 1"/>
          <p:cNvSpPr/>
          <p:nvPr/>
        </p:nvSpPr>
        <p:spPr>
          <a:xfrm>
            <a:off x="11021961" y="6292645"/>
            <a:ext cx="1052051" cy="565355"/>
          </a:xfrm>
          <a:prstGeom prst="downArrowCallou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rgbClr val="C00000"/>
                </a:solidFill>
              </a:rPr>
              <a:t>Game</a:t>
            </a:r>
            <a:endParaRPr lang="en-US" dirty="0">
              <a:solidFill>
                <a:srgbClr val="C00000"/>
              </a:solidFill>
            </a:endParaRPr>
          </a:p>
        </p:txBody>
      </p:sp>
    </p:spTree>
    <p:extLst>
      <p:ext uri="{BB962C8B-B14F-4D97-AF65-F5344CB8AC3E}">
        <p14:creationId xmlns:p14="http://schemas.microsoft.com/office/powerpoint/2010/main" val="37645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82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5637220-8609-44A7-8DDD-910576BCA515}"/>
              </a:ext>
            </a:extLst>
          </p:cNvPr>
          <p:cNvSpPr/>
          <p:nvPr/>
        </p:nvSpPr>
        <p:spPr>
          <a:xfrm>
            <a:off x="3497107" y="664533"/>
            <a:ext cx="5537093" cy="707886"/>
          </a:xfrm>
          <a:prstGeom prst="rect">
            <a:avLst/>
          </a:prstGeom>
        </p:spPr>
        <p:txBody>
          <a:bodyPr wrap="none">
            <a:spAutoFit/>
          </a:bodyPr>
          <a:lstStyle/>
          <a:p>
            <a:r>
              <a:rPr lang="en-US" sz="4000" b="1" dirty="0">
                <a:solidFill>
                  <a:srgbClr val="0070C0"/>
                </a:solidFill>
                <a:latin typeface="Tahoma" panose="020B0604030504040204" pitchFamily="34" charset="0"/>
                <a:ea typeface="Tahoma" panose="020B0604030504040204" pitchFamily="34" charset="0"/>
                <a:cs typeface="Tahoma" panose="020B0604030504040204" pitchFamily="34" charset="0"/>
              </a:rPr>
              <a:t>Gift box secret game</a:t>
            </a:r>
          </a:p>
        </p:txBody>
      </p:sp>
      <p:pic>
        <p:nvPicPr>
          <p:cNvPr id="18" name="chrysanthemum">
            <a:hlinkClick r:id="" action="ppaction://media"/>
            <a:extLst>
              <a:ext uri="{FF2B5EF4-FFF2-40B4-BE49-F238E27FC236}">
                <a16:creationId xmlns:a16="http://schemas.microsoft.com/office/drawing/2014/main" id="{8AE2F4B0-E4D2-402B-A75B-0B7FADBE231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61926" y="-800100"/>
            <a:ext cx="609600" cy="609600"/>
          </a:xfrm>
          <a:prstGeom prst="rect">
            <a:avLst/>
          </a:prstGeom>
        </p:spPr>
      </p:pic>
      <p:pic>
        <p:nvPicPr>
          <p:cNvPr id="9" name="Picture 14" descr="duck4[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682576" y="-128386"/>
            <a:ext cx="1447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38233" y="5883377"/>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5422585" y="5783826"/>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233150" y="5976937"/>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77493" y="0"/>
            <a:ext cx="95885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171526" y="3434313"/>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58097" y="3250841"/>
            <a:ext cx="958850"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5550404" y="48769"/>
            <a:ext cx="1430500" cy="644013"/>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smtClean="0">
                <a:solidFill>
                  <a:srgbClr val="C00000"/>
                </a:solidFill>
              </a:rPr>
              <a:t>Game</a:t>
            </a:r>
            <a:endParaRPr lang="en-US" sz="2600" b="1" dirty="0">
              <a:solidFill>
                <a:srgbClr val="C00000"/>
              </a:solidFill>
            </a:endParaRPr>
          </a:p>
        </p:txBody>
      </p:sp>
      <p:sp>
        <p:nvSpPr>
          <p:cNvPr id="16" name="Rectangle 15">
            <a:extLst>
              <a:ext uri="{FF2B5EF4-FFF2-40B4-BE49-F238E27FC236}">
                <a16:creationId xmlns:a16="http://schemas.microsoft.com/office/drawing/2014/main" id="{6335562D-47C3-42BC-BC7D-7AF52EE5A71A}"/>
              </a:ext>
            </a:extLst>
          </p:cNvPr>
          <p:cNvSpPr/>
          <p:nvPr/>
        </p:nvSpPr>
        <p:spPr>
          <a:xfrm>
            <a:off x="0" y="3135312"/>
            <a:ext cx="12192000" cy="114174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DE8E057-79AF-4679-8F0F-5F578B85F19A}"/>
              </a:ext>
            </a:extLst>
          </p:cNvPr>
          <p:cNvSpPr/>
          <p:nvPr/>
        </p:nvSpPr>
        <p:spPr>
          <a:xfrm>
            <a:off x="-1" y="4534622"/>
            <a:ext cx="12192000" cy="1141745"/>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hlinkClick r:id="rId8" action="ppaction://hlinksldjump"/>
            <a:extLst>
              <a:ext uri="{FF2B5EF4-FFF2-40B4-BE49-F238E27FC236}">
                <a16:creationId xmlns:a16="http://schemas.microsoft.com/office/drawing/2014/main" id="{165D02D2-111C-48DA-B806-17EDA77B2D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4657" y="2226612"/>
            <a:ext cx="1969179" cy="1743607"/>
          </a:xfrm>
          <a:prstGeom prst="rect">
            <a:avLst/>
          </a:prstGeom>
        </p:spPr>
      </p:pic>
      <p:pic>
        <p:nvPicPr>
          <p:cNvPr id="20" name="Picture 19">
            <a:extLst>
              <a:ext uri="{FF2B5EF4-FFF2-40B4-BE49-F238E27FC236}">
                <a16:creationId xmlns:a16="http://schemas.microsoft.com/office/drawing/2014/main" id="{DE93B167-9DF8-4F7B-A15E-DCA0F1988FC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8932" y="1714503"/>
            <a:ext cx="2060627" cy="1383912"/>
          </a:xfrm>
          <a:prstGeom prst="rect">
            <a:avLst/>
          </a:prstGeom>
        </p:spPr>
      </p:pic>
      <p:pic>
        <p:nvPicPr>
          <p:cNvPr id="21" name="Picture 20">
            <a:hlinkClick r:id="rId11" action="ppaction://hlinksldjump"/>
            <a:extLst>
              <a:ext uri="{FF2B5EF4-FFF2-40B4-BE49-F238E27FC236}">
                <a16:creationId xmlns:a16="http://schemas.microsoft.com/office/drawing/2014/main" id="{99F79902-D845-4948-9A8D-BC737DA8398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33399" y="2226611"/>
            <a:ext cx="1969179" cy="1743607"/>
          </a:xfrm>
          <a:prstGeom prst="rect">
            <a:avLst/>
          </a:prstGeom>
        </p:spPr>
      </p:pic>
      <p:pic>
        <p:nvPicPr>
          <p:cNvPr id="22" name="Picture 21">
            <a:extLst>
              <a:ext uri="{FF2B5EF4-FFF2-40B4-BE49-F238E27FC236}">
                <a16:creationId xmlns:a16="http://schemas.microsoft.com/office/drawing/2014/main" id="{F5A3D29D-2006-4BE0-AEF2-ABC918DCEA4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687674" y="1714502"/>
            <a:ext cx="2060627" cy="1383912"/>
          </a:xfrm>
          <a:prstGeom prst="rect">
            <a:avLst/>
          </a:prstGeom>
        </p:spPr>
      </p:pic>
      <p:pic>
        <p:nvPicPr>
          <p:cNvPr id="23" name="Picture 22">
            <a:hlinkClick r:id="rId14" action="ppaction://hlinksldjump"/>
            <a:extLst>
              <a:ext uri="{FF2B5EF4-FFF2-40B4-BE49-F238E27FC236}">
                <a16:creationId xmlns:a16="http://schemas.microsoft.com/office/drawing/2014/main" id="{B9F6EF56-EFE5-46AA-BEED-938FE1E31AD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012141" y="2226611"/>
            <a:ext cx="1969179" cy="1743607"/>
          </a:xfrm>
          <a:prstGeom prst="rect">
            <a:avLst/>
          </a:prstGeom>
        </p:spPr>
      </p:pic>
      <p:pic>
        <p:nvPicPr>
          <p:cNvPr id="24" name="Picture 23">
            <a:extLst>
              <a:ext uri="{FF2B5EF4-FFF2-40B4-BE49-F238E27FC236}">
                <a16:creationId xmlns:a16="http://schemas.microsoft.com/office/drawing/2014/main" id="{CABCEBFF-5DE1-4042-94D0-113FF0A7D80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966416" y="1714502"/>
            <a:ext cx="2060627" cy="1383912"/>
          </a:xfrm>
          <a:prstGeom prst="rect">
            <a:avLst/>
          </a:prstGeom>
        </p:spPr>
      </p:pic>
      <p:pic>
        <p:nvPicPr>
          <p:cNvPr id="25" name="Picture 24">
            <a:hlinkClick r:id="rId17" action="ppaction://hlinksldjump"/>
            <a:extLst>
              <a:ext uri="{FF2B5EF4-FFF2-40B4-BE49-F238E27FC236}">
                <a16:creationId xmlns:a16="http://schemas.microsoft.com/office/drawing/2014/main" id="{633EC59B-FCA1-44AA-9210-1F72A9C855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336606" y="2226610"/>
            <a:ext cx="1969179" cy="1743607"/>
          </a:xfrm>
          <a:prstGeom prst="rect">
            <a:avLst/>
          </a:prstGeom>
        </p:spPr>
      </p:pic>
      <p:pic>
        <p:nvPicPr>
          <p:cNvPr id="26" name="Picture 25">
            <a:extLst>
              <a:ext uri="{FF2B5EF4-FFF2-40B4-BE49-F238E27FC236}">
                <a16:creationId xmlns:a16="http://schemas.microsoft.com/office/drawing/2014/main" id="{AD65FD14-A8FF-49BD-BB2A-1A81849D35A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290881" y="1714501"/>
            <a:ext cx="2060627" cy="1383912"/>
          </a:xfrm>
          <a:prstGeom prst="rect">
            <a:avLst/>
          </a:prstGeom>
        </p:spPr>
      </p:pic>
      <p:pic>
        <p:nvPicPr>
          <p:cNvPr id="27" name="Picture 26">
            <a:hlinkClick r:id="rId20" action="ppaction://hlinksldjump"/>
            <a:extLst>
              <a:ext uri="{FF2B5EF4-FFF2-40B4-BE49-F238E27FC236}">
                <a16:creationId xmlns:a16="http://schemas.microsoft.com/office/drawing/2014/main" id="{6FB1DCEB-4C74-4EB6-8AC6-7F38A1717E05}"/>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569623" y="2226609"/>
            <a:ext cx="1969179" cy="1743607"/>
          </a:xfrm>
          <a:prstGeom prst="rect">
            <a:avLst/>
          </a:prstGeom>
        </p:spPr>
      </p:pic>
      <p:pic>
        <p:nvPicPr>
          <p:cNvPr id="28" name="Picture 27">
            <a:extLst>
              <a:ext uri="{FF2B5EF4-FFF2-40B4-BE49-F238E27FC236}">
                <a16:creationId xmlns:a16="http://schemas.microsoft.com/office/drawing/2014/main" id="{769360CF-BDF1-45A9-8C3E-6AEF4338A201}"/>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523898" y="1714500"/>
            <a:ext cx="2060627" cy="1383912"/>
          </a:xfrm>
          <a:prstGeom prst="rect">
            <a:avLst/>
          </a:prstGeom>
        </p:spPr>
      </p:pic>
      <p:pic>
        <p:nvPicPr>
          <p:cNvPr id="29" name="Picture 28">
            <a:extLst>
              <a:ext uri="{FF2B5EF4-FFF2-40B4-BE49-F238E27FC236}">
                <a16:creationId xmlns:a16="http://schemas.microsoft.com/office/drawing/2014/main" id="{468116E2-9E2A-444E-92F8-B1A7CB147696}"/>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0" y="4270591"/>
            <a:ext cx="6095999" cy="334819"/>
          </a:xfrm>
          <a:prstGeom prst="rect">
            <a:avLst/>
          </a:prstGeom>
        </p:spPr>
      </p:pic>
      <p:pic>
        <p:nvPicPr>
          <p:cNvPr id="30" name="Picture 29">
            <a:extLst>
              <a:ext uri="{FF2B5EF4-FFF2-40B4-BE49-F238E27FC236}">
                <a16:creationId xmlns:a16="http://schemas.microsoft.com/office/drawing/2014/main" id="{4AF2A1C0-A62D-4A01-AB2A-74ABC46C1AC0}"/>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096000" y="4270591"/>
            <a:ext cx="6095999" cy="334819"/>
          </a:xfrm>
          <a:prstGeom prst="rect">
            <a:avLst/>
          </a:prstGeom>
        </p:spPr>
      </p:pic>
      <p:sp>
        <p:nvSpPr>
          <p:cNvPr id="31" name="Flowchart: Summing Junction 30">
            <a:hlinkClick r:id="" action="ppaction://noaction"/>
            <a:extLst>
              <a:ext uri="{FF2B5EF4-FFF2-40B4-BE49-F238E27FC236}">
                <a16:creationId xmlns:a16="http://schemas.microsoft.com/office/drawing/2014/main" id="{E51D645D-F5EB-48AD-9720-05E0BE57DF46}"/>
              </a:ext>
            </a:extLst>
          </p:cNvPr>
          <p:cNvSpPr/>
          <p:nvPr/>
        </p:nvSpPr>
        <p:spPr>
          <a:xfrm>
            <a:off x="11398689" y="6114928"/>
            <a:ext cx="649068" cy="649068"/>
          </a:xfrm>
          <a:prstGeom prst="flowChartSummingJunction">
            <a:avLst/>
          </a:prstGeom>
          <a:solidFill>
            <a:srgbClr val="FF0000"/>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73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0000"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8"/>
                </p:tgtEl>
              </p:cMediaNode>
            </p:audi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17" restart="whenNotActive" fill="hold" evtFilter="cancelBubble" nodeType="interactiveSeq">
                <p:stCondLst>
                  <p:cond evt="onClick" delay="0">
                    <p:tgtEl>
                      <p:spTgt spid="21"/>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22"/>
                                        </p:tgtEl>
                                      </p:cBhvr>
                                    </p:animEffect>
                                    <p:set>
                                      <p:cBhvr>
                                        <p:cTn id="25"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23"/>
                                        </p:tgtEl>
                                      </p:cBhvr>
                                    </p:animEffect>
                                    <p:set>
                                      <p:cBhvr>
                                        <p:cTn id="31" dur="1" fill="hold">
                                          <p:stCondLst>
                                            <p:cond delay="499"/>
                                          </p:stCondLst>
                                        </p:cTn>
                                        <p:tgtEl>
                                          <p:spTgt spid="23"/>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24"/>
                                        </p:tgtEl>
                                      </p:cBhvr>
                                    </p:animEffect>
                                    <p:set>
                                      <p:cBhvr>
                                        <p:cTn id="34"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par>
                                <p:cTn id="41" presetID="10" presetClass="exit" presetSubtype="0" fill="hold" nodeType="withEffect">
                                  <p:stCondLst>
                                    <p:cond delay="0"/>
                                  </p:stCondLst>
                                  <p:childTnLst>
                                    <p:animEffect transition="out" filter="fade">
                                      <p:cBhvr>
                                        <p:cTn id="42" dur="500"/>
                                        <p:tgtEl>
                                          <p:spTgt spid="26"/>
                                        </p:tgtEl>
                                      </p:cBhvr>
                                    </p:animEffect>
                                    <p:set>
                                      <p:cBhvr>
                                        <p:cTn id="43"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27"/>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27"/>
                                        </p:tgtEl>
                                      </p:cBhvr>
                                    </p:animEffect>
                                    <p:set>
                                      <p:cBhvr>
                                        <p:cTn id="49" dur="1" fill="hold">
                                          <p:stCondLst>
                                            <p:cond delay="499"/>
                                          </p:stCondLst>
                                        </p:cTn>
                                        <p:tgtEl>
                                          <p:spTgt spid="27"/>
                                        </p:tgtEl>
                                        <p:attrNameLst>
                                          <p:attrName>style.visibility</p:attrName>
                                        </p:attrNameLst>
                                      </p:cBhvr>
                                      <p:to>
                                        <p:strVal val="hidden"/>
                                      </p:to>
                                    </p:set>
                                  </p:childTnLst>
                                </p:cTn>
                              </p:par>
                              <p:par>
                                <p:cTn id="50" presetID="10" presetClass="exit" presetSubtype="0" fill="hold" nodeType="withEffect">
                                  <p:stCondLst>
                                    <p:cond delay="0"/>
                                  </p:stCondLst>
                                  <p:childTnLst>
                                    <p:animEffect transition="out" filter="fade">
                                      <p:cBhvr>
                                        <p:cTn id="51" dur="500"/>
                                        <p:tgtEl>
                                          <p:spTgt spid="28"/>
                                        </p:tgtEl>
                                      </p:cBhvr>
                                    </p:animEffect>
                                    <p:set>
                                      <p:cBhvr>
                                        <p:cTn id="52"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61870" y="-345395"/>
            <a:ext cx="1756272" cy="165308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Tahoma" panose="020B0604030504040204" pitchFamily="34" charset="0"/>
                <a:ea typeface="Tahoma" panose="020B0604030504040204" pitchFamily="34" charset="0"/>
                <a:cs typeface="Tahoma" panose="020B0604030504040204" pitchFamily="34" charset="0"/>
              </a:rPr>
              <a:t>You are given 3 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1314047" y="184905"/>
            <a:ext cx="6725845" cy="923847"/>
          </a:xfrm>
          <a:prstGeom prst="foldedCorner">
            <a:avLst/>
          </a:prstGeom>
          <a:solidFill>
            <a:schemeClr val="accent6">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spcAft>
                <a:spcPts val="600"/>
              </a:spcAft>
            </a:pPr>
            <a:r>
              <a:rPr lang="en-US" sz="3200" b="1" dirty="0">
                <a:solidFill>
                  <a:schemeClr val="accent1">
                    <a:lumMod val="50000"/>
                  </a:schemeClr>
                </a:solidFill>
              </a:rPr>
              <a:t>1.</a:t>
            </a:r>
            <a:r>
              <a:rPr lang="en-US" sz="3200" dirty="0">
                <a:solidFill>
                  <a:schemeClr val="accent1">
                    <a:lumMod val="50000"/>
                  </a:schemeClr>
                </a:solidFill>
              </a:rPr>
              <a:t> </a:t>
            </a:r>
            <a:r>
              <a:rPr lang="en-US" sz="3200" dirty="0">
                <a:solidFill>
                  <a:prstClr val="black"/>
                </a:solidFill>
              </a:rPr>
              <a:t>What is the listening text about?</a:t>
            </a: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2246794" y="1764113"/>
            <a:ext cx="3947813" cy="633589"/>
          </a:xfrm>
          <a:prstGeom prst="foldedCorner">
            <a:avLst/>
          </a:prstGeom>
          <a:solidFill>
            <a:schemeClr val="accent6">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000" b="1">
                <a:solidFill>
                  <a:srgbClr val="C00000"/>
                </a:solidFill>
              </a:rPr>
              <a:t>Water pollution</a:t>
            </a:r>
            <a:endParaRPr lang="en-US" sz="3000" b="1" dirty="0">
              <a:solidFill>
                <a:srgbClr val="C00000"/>
              </a:solidFill>
            </a:endParaRP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336331" y="5264823"/>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Pentagon 30">
            <a:hlinkClick r:id="rId8" action="ppaction://hlinksldjump"/>
            <a:extLst>
              <a:ext uri="{FF2B5EF4-FFF2-40B4-BE49-F238E27FC236}">
                <a16:creationId xmlns:a16="http://schemas.microsoft.com/office/drawing/2014/main" id="{AA693000-41B6-4481-BACC-F3E8F4F6DBBA}"/>
              </a:ext>
            </a:extLst>
          </p:cNvPr>
          <p:cNvSpPr/>
          <p:nvPr/>
        </p:nvSpPr>
        <p:spPr>
          <a:xfrm rot="586976" flipH="1">
            <a:off x="2306413" y="4339732"/>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9246" y="5728177"/>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3530906" y="4465037"/>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87488" y="5599771"/>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9655" y="5329060"/>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4352" y="3708424"/>
            <a:ext cx="777978" cy="768642"/>
          </a:xfrm>
          <a:prstGeom prst="rect">
            <a:avLst/>
          </a:prstGeom>
        </p:spPr>
      </p:pic>
      <p:pic>
        <p:nvPicPr>
          <p:cNvPr id="51" name="Picture 50">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062900" y="3935590"/>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617993798"/>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808B5389-96DF-4FAF-96B3-8993C7E567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58515" y="-157316"/>
            <a:ext cx="1530130" cy="1367315"/>
          </a:xfrm>
          <a:prstGeom prst="rect">
            <a:avLst/>
          </a:prstGeom>
        </p:spPr>
      </p:pic>
      <p:pic>
        <p:nvPicPr>
          <p:cNvPr id="5" name="Picture 4">
            <a:extLst>
              <a:ext uri="{FF2B5EF4-FFF2-40B4-BE49-F238E27FC236}">
                <a16:creationId xmlns:a16="http://schemas.microsoft.com/office/drawing/2014/main" id="{123805F6-EA77-4D51-9744-9F37A57F23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827" y="4860841"/>
            <a:ext cx="1969179" cy="1743607"/>
          </a:xfrm>
          <a:prstGeom prst="rect">
            <a:avLst/>
          </a:prstGeom>
        </p:spPr>
      </p:pic>
      <p:pic>
        <p:nvPicPr>
          <p:cNvPr id="7" name="Picture 6">
            <a:extLst>
              <a:ext uri="{FF2B5EF4-FFF2-40B4-BE49-F238E27FC236}">
                <a16:creationId xmlns:a16="http://schemas.microsoft.com/office/drawing/2014/main" id="{18B3DB36-0CAB-4CD0-BE48-595E0CADE4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7102" y="4348732"/>
            <a:ext cx="2060627" cy="1383912"/>
          </a:xfrm>
          <a:prstGeom prst="rect">
            <a:avLst/>
          </a:prstGeom>
        </p:spPr>
      </p:pic>
      <p:sp>
        <p:nvSpPr>
          <p:cNvPr id="9" name="Rectangle: Folded Corner 8">
            <a:extLst>
              <a:ext uri="{FF2B5EF4-FFF2-40B4-BE49-F238E27FC236}">
                <a16:creationId xmlns:a16="http://schemas.microsoft.com/office/drawing/2014/main" id="{6FCD71A2-4BFE-4953-931C-BECE5B4A1D66}"/>
              </a:ext>
            </a:extLst>
          </p:cNvPr>
          <p:cNvSpPr/>
          <p:nvPr/>
        </p:nvSpPr>
        <p:spPr>
          <a:xfrm>
            <a:off x="9926540" y="3920234"/>
            <a:ext cx="1470660" cy="1328012"/>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You are given </a:t>
            </a:r>
            <a:r>
              <a:rPr kumimoji="0" lang="en-US" sz="1800" b="1" i="0" u="none" strike="noStrike" kern="1200" cap="none" spc="0" normalizeH="0" baseline="0" noProof="0" dirty="0" smtClean="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 </a:t>
            </a:r>
            <a:r>
              <a:rPr kumimoji="0" lang="en-US" sz="1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candies </a:t>
            </a:r>
          </a:p>
        </p:txBody>
      </p:sp>
      <p:sp>
        <p:nvSpPr>
          <p:cNvPr id="27" name="Rectangle: Folded Corner 26">
            <a:extLst>
              <a:ext uri="{FF2B5EF4-FFF2-40B4-BE49-F238E27FC236}">
                <a16:creationId xmlns:a16="http://schemas.microsoft.com/office/drawing/2014/main" id="{A468FF43-48BE-45C8-AE0E-72371E21D00D}"/>
              </a:ext>
            </a:extLst>
          </p:cNvPr>
          <p:cNvSpPr/>
          <p:nvPr/>
        </p:nvSpPr>
        <p:spPr>
          <a:xfrm>
            <a:off x="726047" y="473206"/>
            <a:ext cx="8685712" cy="761820"/>
          </a:xfrm>
          <a:prstGeom prst="foldedCorner">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ts val="600"/>
              </a:spcBef>
              <a:spcAft>
                <a:spcPts val="600"/>
              </a:spcAft>
            </a:pPr>
            <a:r>
              <a:rPr lang="en-US" sz="3000" b="1" dirty="0">
                <a:solidFill>
                  <a:srgbClr val="0070C0"/>
                </a:solidFill>
              </a:rPr>
              <a:t>2. </a:t>
            </a:r>
            <a:r>
              <a:rPr lang="en-US" sz="3000" dirty="0">
                <a:solidFill>
                  <a:prstClr val="black"/>
                </a:solidFill>
              </a:rPr>
              <a:t>How many sources of water pollution are there</a:t>
            </a:r>
            <a:r>
              <a:rPr lang="en-US" sz="3000" dirty="0" smtClean="0">
                <a:solidFill>
                  <a:prstClr val="black"/>
                </a:solidFill>
              </a:rPr>
              <a:t>?</a:t>
            </a:r>
            <a:endParaRPr lang="en-US" sz="3000" dirty="0">
              <a:solidFill>
                <a:prstClr val="black"/>
              </a:solidFill>
            </a:endParaRPr>
          </a:p>
        </p:txBody>
      </p:sp>
      <p:sp>
        <p:nvSpPr>
          <p:cNvPr id="28" name="Rectangle: Folded Corner 27">
            <a:extLst>
              <a:ext uri="{FF2B5EF4-FFF2-40B4-BE49-F238E27FC236}">
                <a16:creationId xmlns:a16="http://schemas.microsoft.com/office/drawing/2014/main" id="{02105D08-1F14-416F-86C2-51DFEA1D8826}"/>
              </a:ext>
            </a:extLst>
          </p:cNvPr>
          <p:cNvSpPr/>
          <p:nvPr/>
        </p:nvSpPr>
        <p:spPr>
          <a:xfrm>
            <a:off x="3251254" y="1717321"/>
            <a:ext cx="3139714" cy="1127466"/>
          </a:xfrm>
          <a:prstGeom prst="foldedCorner">
            <a:avLst/>
          </a:prstGeom>
          <a:solidFill>
            <a:schemeClr val="accent4">
              <a:lumMod val="20000"/>
              <a:lumOff val="8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srgbClr val="C00000"/>
                </a:solidFill>
              </a:rPr>
              <a:t>Two</a:t>
            </a:r>
          </a:p>
        </p:txBody>
      </p:sp>
      <p:sp>
        <p:nvSpPr>
          <p:cNvPr id="33" name="Rectangle 32">
            <a:extLst>
              <a:ext uri="{FF2B5EF4-FFF2-40B4-BE49-F238E27FC236}">
                <a16:creationId xmlns:a16="http://schemas.microsoft.com/office/drawing/2014/main" id="{8A1AF95E-ACBD-46E9-8F43-1F6D65A0D221}"/>
              </a:ext>
            </a:extLst>
          </p:cNvPr>
          <p:cNvSpPr/>
          <p:nvPr/>
        </p:nvSpPr>
        <p:spPr>
          <a:xfrm rot="5600923">
            <a:off x="2902254" y="5462889"/>
            <a:ext cx="2438330" cy="250979"/>
          </a:xfrm>
          <a:prstGeom prst="rect">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row: Pentagon 30">
            <a:extLst>
              <a:ext uri="{FF2B5EF4-FFF2-40B4-BE49-F238E27FC236}">
                <a16:creationId xmlns:a16="http://schemas.microsoft.com/office/drawing/2014/main" id="{AA693000-41B6-4481-BACC-F3E8F4F6DBBA}"/>
              </a:ext>
            </a:extLst>
          </p:cNvPr>
          <p:cNvSpPr/>
          <p:nvPr/>
        </p:nvSpPr>
        <p:spPr>
          <a:xfrm rot="586976" flipH="1">
            <a:off x="2801407" y="4069021"/>
            <a:ext cx="2310938" cy="899514"/>
          </a:xfrm>
          <a:prstGeom prst="homePlate">
            <a:avLst/>
          </a:prstGeom>
          <a:blipFill>
            <a:blip r:embed="rId7"/>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GO HOME</a:t>
            </a:r>
          </a:p>
        </p:txBody>
      </p:sp>
      <p:pic>
        <p:nvPicPr>
          <p:cNvPr id="35" name="Picture 34">
            <a:extLst>
              <a:ext uri="{FF2B5EF4-FFF2-40B4-BE49-F238E27FC236}">
                <a16:creationId xmlns:a16="http://schemas.microsoft.com/office/drawing/2014/main" id="{AD4177A1-A88F-4280-9343-2E28544658A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5169" y="5926243"/>
            <a:ext cx="952500" cy="1019175"/>
          </a:xfrm>
          <a:prstGeom prst="rect">
            <a:avLst/>
          </a:prstGeom>
        </p:spPr>
      </p:pic>
      <p:sp>
        <p:nvSpPr>
          <p:cNvPr id="36" name="Flowchart: Summing Junction 35">
            <a:extLst>
              <a:ext uri="{FF2B5EF4-FFF2-40B4-BE49-F238E27FC236}">
                <a16:creationId xmlns:a16="http://schemas.microsoft.com/office/drawing/2014/main" id="{9A9D8C94-FF71-4542-A1F8-47F84D77E78E}"/>
              </a:ext>
            </a:extLst>
          </p:cNvPr>
          <p:cNvSpPr/>
          <p:nvPr/>
        </p:nvSpPr>
        <p:spPr>
          <a:xfrm>
            <a:off x="4096829" y="4663103"/>
            <a:ext cx="154406" cy="154406"/>
          </a:xfrm>
          <a:prstGeom prst="flowChartSummingJunction">
            <a:avLst/>
          </a:prstGeom>
          <a:gradFill flip="none" rotWithShape="1">
            <a:gsLst>
              <a:gs pos="0">
                <a:schemeClr val="bg1">
                  <a:lumMod val="65000"/>
                  <a:tint val="66000"/>
                  <a:satMod val="160000"/>
                </a:schemeClr>
              </a:gs>
              <a:gs pos="50000">
                <a:schemeClr val="bg1">
                  <a:lumMod val="65000"/>
                  <a:tint val="44500"/>
                  <a:satMod val="160000"/>
                </a:schemeClr>
              </a:gs>
              <a:gs pos="100000">
                <a:schemeClr val="bg1">
                  <a:lumMod val="65000"/>
                  <a:tint val="23500"/>
                  <a:satMod val="160000"/>
                </a:schemeClr>
              </a:gs>
            </a:gsLst>
            <a:path path="circle">
              <a:fillToRect l="50000" t="50000" r="50000" b="50000"/>
            </a:path>
            <a:tileRect/>
          </a:gra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52D227BA-4253-4222-A515-03444C57CB2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38062" y="5582014"/>
            <a:ext cx="1164057" cy="1275986"/>
          </a:xfrm>
          <a:prstGeom prst="rect">
            <a:avLst/>
          </a:prstGeom>
        </p:spPr>
      </p:pic>
      <p:pic>
        <p:nvPicPr>
          <p:cNvPr id="45" name="Picture 44">
            <a:extLst>
              <a:ext uri="{FF2B5EF4-FFF2-40B4-BE49-F238E27FC236}">
                <a16:creationId xmlns:a16="http://schemas.microsoft.com/office/drawing/2014/main" id="{7ADCD335-3FE0-4DF0-AEE0-F01FB02593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2861" y="5457466"/>
            <a:ext cx="1164057" cy="1275986"/>
          </a:xfrm>
          <a:prstGeom prst="rect">
            <a:avLst/>
          </a:prstGeom>
        </p:spPr>
      </p:pic>
      <p:pic>
        <p:nvPicPr>
          <p:cNvPr id="49" name="Picture 48">
            <a:extLst>
              <a:ext uri="{FF2B5EF4-FFF2-40B4-BE49-F238E27FC236}">
                <a16:creationId xmlns:a16="http://schemas.microsoft.com/office/drawing/2014/main" id="{431D4799-01BE-422D-9BB8-792204DC8F8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80275" y="3906490"/>
            <a:ext cx="777978" cy="768642"/>
          </a:xfrm>
          <a:prstGeom prst="rect">
            <a:avLst/>
          </a:prstGeom>
        </p:spPr>
      </p:pic>
      <p:pic>
        <p:nvPicPr>
          <p:cNvPr id="51" name="Picture 50">
            <a:hlinkClick r:id="rId11" action="ppaction://hlinksldjump"/>
            <a:extLst>
              <a:ext uri="{FF2B5EF4-FFF2-40B4-BE49-F238E27FC236}">
                <a16:creationId xmlns:a16="http://schemas.microsoft.com/office/drawing/2014/main" id="{CE2D8554-4EA9-4489-87EE-9EE8BCAD807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4628823" y="4133656"/>
            <a:ext cx="880161" cy="843194"/>
          </a:xfrm>
          <a:prstGeom prst="rect">
            <a:avLst/>
          </a:prstGeom>
        </p:spPr>
      </p:pic>
      <p:pic>
        <p:nvPicPr>
          <p:cNvPr id="53" name="Picture 52">
            <a:extLst>
              <a:ext uri="{FF2B5EF4-FFF2-40B4-BE49-F238E27FC236}">
                <a16:creationId xmlns:a16="http://schemas.microsoft.com/office/drawing/2014/main" id="{642873B8-CC7C-4CCD-B555-E79C2046F99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883321" y="3919037"/>
            <a:ext cx="495300" cy="438150"/>
          </a:xfrm>
          <a:prstGeom prst="rect">
            <a:avLst/>
          </a:prstGeom>
        </p:spPr>
      </p:pic>
      <p:pic>
        <p:nvPicPr>
          <p:cNvPr id="55" name="Picture 54">
            <a:extLst>
              <a:ext uri="{FF2B5EF4-FFF2-40B4-BE49-F238E27FC236}">
                <a16:creationId xmlns:a16="http://schemas.microsoft.com/office/drawing/2014/main" id="{BF1CB1F2-B380-48F5-8964-31095DE91B5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050492" y="3822034"/>
            <a:ext cx="714375" cy="1190625"/>
          </a:xfrm>
          <a:prstGeom prst="rect">
            <a:avLst/>
          </a:prstGeom>
        </p:spPr>
      </p:pic>
    </p:spTree>
    <p:extLst>
      <p:ext uri="{BB962C8B-B14F-4D97-AF65-F5344CB8AC3E}">
        <p14:creationId xmlns:p14="http://schemas.microsoft.com/office/powerpoint/2010/main" val="2000482842"/>
      </p:ext>
    </p:extLst>
  </p:cSld>
  <p:clrMapOvr>
    <a:masterClrMapping/>
  </p:clrMapOvr>
  <mc:AlternateContent xmlns:mc="http://schemas.openxmlformats.org/markup-compatibility/2006" xmlns:p14="http://schemas.microsoft.com/office/powerpoint/2010/main">
    <mc:Choice Requires="p14">
      <p:transition p14:dur="0">
        <p:sndAc>
          <p:stSnd>
            <p:snd r:embed="rId2" name="chimes.wav"/>
          </p:stSnd>
        </p:sndAc>
      </p:transition>
    </mc:Choice>
    <mc:Fallback xmlns="">
      <p:transition>
        <p:sndAc>
          <p:stSnd>
            <p:snd r:embed="rId16"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1.66667E-6 -3.7037E-6 L -1.66667E-6 -0.22476 " pathEditMode="relative" rAng="0" ptsTypes="AA">
                                      <p:cBhvr>
                                        <p:cTn id="21" dur="2000" fill="hold"/>
                                        <p:tgtEl>
                                          <p:spTgt spid="7"/>
                                        </p:tgtEl>
                                        <p:attrNameLst>
                                          <p:attrName>ppt_x</p:attrName>
                                          <p:attrName>ppt_y</p:attrName>
                                        </p:attrNameLst>
                                      </p:cBhvr>
                                      <p:rCtr x="0" y="-11250"/>
                                    </p:animMotion>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par>
                          <p:cTn id="22" fill="hold">
                            <p:stCondLst>
                              <p:cond delay="2000"/>
                            </p:stCondLst>
                            <p:childTnLst>
                              <p:par>
                                <p:cTn id="23" presetID="22" presetClass="entr" presetSubtype="4"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6" presetID="10" presetClass="entr" presetSubtype="0" fill="hold" nodeType="withEffect">
                                  <p:stCondLst>
                                    <p:cond delay="0"/>
                                  </p:stCondLst>
                                  <p:childTnLst>
                                    <p:set>
                                      <p:cBhvr>
                                        <p:cTn id="27" dur="1" fill="hold">
                                          <p:stCondLst>
                                            <p:cond delay="0"/>
                                          </p:stCondLst>
                                        </p:cTn>
                                        <p:tgtEl>
                                          <p:spTgt spid="53"/>
                                        </p:tgtEl>
                                        <p:attrNameLst>
                                          <p:attrName>style.visibility</p:attrName>
                                        </p:attrNameLst>
                                      </p:cBhvr>
                                      <p:to>
                                        <p:strVal val="visible"/>
                                      </p:to>
                                    </p:set>
                                    <p:animEffect transition="in" filter="fade">
                                      <p:cBhvr>
                                        <p:cTn id="28" dur="500"/>
                                        <p:tgtEl>
                                          <p:spTgt spid="53"/>
                                        </p:tgtEl>
                                      </p:cBhvr>
                                    </p:animEffect>
                                  </p:childTnLst>
                                </p:cTn>
                              </p:par>
                              <p:par>
                                <p:cTn id="29" presetID="10" presetClass="entr" presetSubtype="0" fill="hold" nodeType="withEffect">
                                  <p:stCondLst>
                                    <p:cond delay="0"/>
                                  </p:stCondLst>
                                  <p:childTnLst>
                                    <p:set>
                                      <p:cBhvr>
                                        <p:cTn id="30" dur="1" fill="hold">
                                          <p:stCondLst>
                                            <p:cond delay="0"/>
                                          </p:stCondLst>
                                        </p:cTn>
                                        <p:tgtEl>
                                          <p:spTgt spid="55"/>
                                        </p:tgtEl>
                                        <p:attrNameLst>
                                          <p:attrName>style.visibility</p:attrName>
                                        </p:attrNameLst>
                                      </p:cBhvr>
                                      <p:to>
                                        <p:strVal val="visible"/>
                                      </p:to>
                                    </p:set>
                                    <p:animEffect transition="in" filter="fade">
                                      <p:cBhvr>
                                        <p:cTn id="31" dur="500"/>
                                        <p:tgtEl>
                                          <p:spTgt spid="55"/>
                                        </p:tgtEl>
                                      </p:cBhvr>
                                    </p:animEffect>
                                  </p:childTnLst>
                                </p:cTn>
                              </p:par>
                            </p:childTnLst>
                          </p:cTn>
                        </p:par>
                        <p:par>
                          <p:cTn id="32" fill="hold">
                            <p:stCondLst>
                              <p:cond delay="2500"/>
                            </p:stCondLst>
                            <p:childTnLst>
                              <p:par>
                                <p:cTn id="33" presetID="32" presetClass="emph" presetSubtype="0" repeatCount="indefinite" fill="hold" grpId="1" nodeType="afterEffect">
                                  <p:stCondLst>
                                    <p:cond delay="0"/>
                                  </p:stCondLst>
                                  <p:childTnLst>
                                    <p:animRot by="120000">
                                      <p:cBhvr>
                                        <p:cTn id="34" dur="100" fill="hold">
                                          <p:stCondLst>
                                            <p:cond delay="0"/>
                                          </p:stCondLst>
                                        </p:cTn>
                                        <p:tgtEl>
                                          <p:spTgt spid="9"/>
                                        </p:tgtEl>
                                        <p:attrNameLst>
                                          <p:attrName>r</p:attrName>
                                        </p:attrNameLst>
                                      </p:cBhvr>
                                    </p:animRot>
                                    <p:animRot by="-240000">
                                      <p:cBhvr>
                                        <p:cTn id="35" dur="200" fill="hold">
                                          <p:stCondLst>
                                            <p:cond delay="200"/>
                                          </p:stCondLst>
                                        </p:cTn>
                                        <p:tgtEl>
                                          <p:spTgt spid="9"/>
                                        </p:tgtEl>
                                        <p:attrNameLst>
                                          <p:attrName>r</p:attrName>
                                        </p:attrNameLst>
                                      </p:cBhvr>
                                    </p:animRot>
                                    <p:animRot by="240000">
                                      <p:cBhvr>
                                        <p:cTn id="36" dur="200" fill="hold">
                                          <p:stCondLst>
                                            <p:cond delay="400"/>
                                          </p:stCondLst>
                                        </p:cTn>
                                        <p:tgtEl>
                                          <p:spTgt spid="9"/>
                                        </p:tgtEl>
                                        <p:attrNameLst>
                                          <p:attrName>r</p:attrName>
                                        </p:attrNameLst>
                                      </p:cBhvr>
                                    </p:animRot>
                                    <p:animRot by="-240000">
                                      <p:cBhvr>
                                        <p:cTn id="37" dur="200" fill="hold">
                                          <p:stCondLst>
                                            <p:cond delay="600"/>
                                          </p:stCondLst>
                                        </p:cTn>
                                        <p:tgtEl>
                                          <p:spTgt spid="9"/>
                                        </p:tgtEl>
                                        <p:attrNameLst>
                                          <p:attrName>r</p:attrName>
                                        </p:attrNameLst>
                                      </p:cBhvr>
                                    </p:animRot>
                                    <p:animRot by="120000">
                                      <p:cBhvr>
                                        <p:cTn id="38" dur="200" fill="hold">
                                          <p:stCondLst>
                                            <p:cond delay="800"/>
                                          </p:stCondLst>
                                        </p:cTn>
                                        <p:tgtEl>
                                          <p:spTgt spid="9"/>
                                        </p:tgtEl>
                                        <p:attrNameLst>
                                          <p:attrName>r</p:attrName>
                                        </p:attrNameLst>
                                      </p:cBhvr>
                                    </p:animRot>
                                  </p:childTnLst>
                                </p:cTn>
                              </p:par>
                            </p:childTnLst>
                          </p:cTn>
                        </p:par>
                      </p:childTnLst>
                    </p:cTn>
                  </p:par>
                </p:childTnLst>
              </p:cTn>
              <p:nextCondLst>
                <p:cond evt="onClick" delay="0">
                  <p:tgtEl>
                    <p:spTgt spid="7"/>
                  </p:tgtEl>
                </p:cond>
              </p:nextCondLst>
            </p:seq>
          </p:childTnLst>
        </p:cTn>
      </p:par>
    </p:tnLst>
    <p:bldLst>
      <p:bldP spid="9" grpId="0" animBg="1"/>
      <p:bldP spid="9" grpId="1" animBg="1"/>
      <p:bldP spid="27" grpId="0" animBg="1"/>
      <p:bldP spid="28"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4415</TotalTime>
  <Words>958</Words>
  <Application>Microsoft Office PowerPoint</Application>
  <PresentationFormat>Widescreen</PresentationFormat>
  <Paragraphs>159</Paragraphs>
  <Slides>23</Slides>
  <Notes>11</Notes>
  <HiddenSlides>0</HiddenSlides>
  <MMClips>4</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23</vt:i4>
      </vt:variant>
    </vt:vector>
  </HeadingPairs>
  <TitlesOfParts>
    <vt:vector size="36" baseType="lpstr">
      <vt:lpstr>Arial</vt:lpstr>
      <vt:lpstr>Arial Narrow</vt:lpstr>
      <vt:lpstr>Calibri</vt:lpstr>
      <vt:lpstr>Calibri Light</vt:lpstr>
      <vt:lpstr>Lucida Calligraphy</vt:lpstr>
      <vt:lpstr>MS Mincho</vt:lpstr>
      <vt:lpstr>Myriad Pro</vt:lpstr>
      <vt:lpstr>OpenSans</vt:lpstr>
      <vt:lpstr>Tahoma</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238</cp:revision>
  <dcterms:created xsi:type="dcterms:W3CDTF">2020-12-09T02:04:09Z</dcterms:created>
  <dcterms:modified xsi:type="dcterms:W3CDTF">2023-12-30T14:39:16Z</dcterms:modified>
</cp:coreProperties>
</file>