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62" r:id="rId2"/>
    <p:sldId id="363" r:id="rId3"/>
    <p:sldId id="369" r:id="rId4"/>
    <p:sldId id="256" r:id="rId5"/>
    <p:sldId id="351" r:id="rId6"/>
    <p:sldId id="347" r:id="rId7"/>
    <p:sldId id="348" r:id="rId8"/>
    <p:sldId id="349" r:id="rId9"/>
    <p:sldId id="350" r:id="rId10"/>
    <p:sldId id="283" r:id="rId11"/>
    <p:sldId id="367" r:id="rId12"/>
    <p:sldId id="298" r:id="rId13"/>
    <p:sldId id="327" r:id="rId14"/>
    <p:sldId id="371" r:id="rId15"/>
    <p:sldId id="373" r:id="rId16"/>
    <p:sldId id="358" r:id="rId17"/>
    <p:sldId id="372" r:id="rId18"/>
    <p:sldId id="359" r:id="rId19"/>
    <p:sldId id="374" r:id="rId20"/>
    <p:sldId id="377" r:id="rId21"/>
    <p:sldId id="378" r:id="rId22"/>
    <p:sldId id="376" r:id="rId23"/>
    <p:sldId id="379" r:id="rId24"/>
    <p:sldId id="375" r:id="rId25"/>
    <p:sldId id="325" r:id="rId26"/>
    <p:sldId id="313" r:id="rId27"/>
    <p:sldId id="314" r:id="rId28"/>
    <p:sldId id="330" r:id="rId29"/>
    <p:sldId id="370" r:id="rId30"/>
    <p:sldId id="360" r:id="rId31"/>
    <p:sldId id="366" r:id="rId32"/>
    <p:sldId id="364" r:id="rId33"/>
    <p:sldId id="3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INH" initials="NL" lastIdx="2" clrIdx="0">
    <p:extLst>
      <p:ext uri="{19B8F6BF-5375-455C-9EA6-DF929625EA0E}">
        <p15:presenceInfo xmlns:p15="http://schemas.microsoft.com/office/powerpoint/2012/main" userId="a6fb245461e99c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FBCDCD"/>
    <a:srgbClr val="7192A9"/>
    <a:srgbClr val="EF4B66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94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8886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9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96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9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4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3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3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8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2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4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3.xml"/><Relationship Id="rId3" Type="http://schemas.openxmlformats.org/officeDocument/2006/relationships/slide" Target="slide20.xml"/><Relationship Id="rId7" Type="http://schemas.openxmlformats.org/officeDocument/2006/relationships/slide" Target="slide22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7.png"/><Relationship Id="rId5" Type="http://schemas.openxmlformats.org/officeDocument/2006/relationships/slide" Target="slide15.xml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4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81607" y="2441975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00206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09567" y="130459"/>
            <a:ext cx="4223092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Song </a:t>
            </a:r>
            <a:r>
              <a:rPr lang="en-GB" sz="3200" b="1" i="1" dirty="0" err="1">
                <a:solidFill>
                  <a:srgbClr val="FF0000"/>
                </a:solidFill>
                <a:latin typeface="Bahnschrift SemiBold Condensed" panose="020B0502040204020203" pitchFamily="34" charset="0"/>
              </a:rPr>
              <a:t>Ve</a:t>
            </a:r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0"/>
            <a:ext cx="1289268" cy="1129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125652" y="5679158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9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26646"/>
              </p:ext>
            </p:extLst>
          </p:nvPr>
        </p:nvGraphicFramePr>
        <p:xfrm>
          <a:off x="865590" y="1216187"/>
          <a:ext cx="10921472" cy="40264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ecosystem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/ˈiːkəʊsɪstəm/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marine life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/mə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ˈriːn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laɪf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absorb (v)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/əbzɔːʳb/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thấu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harmful substance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hɑːmfl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sʌbstəns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extinction 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ˈstɪŋkʃn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06634"/>
              </p:ext>
            </p:extLst>
          </p:nvPr>
        </p:nvGraphicFramePr>
        <p:xfrm>
          <a:off x="1188319" y="1216187"/>
          <a:ext cx="7644872" cy="40264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thấu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43824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9887" y="1914439"/>
            <a:ext cx="258314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ecosystem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9887" y="2632241"/>
            <a:ext cx="2620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marine life (n)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9887" y="3236902"/>
            <a:ext cx="19539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absorb (v)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9887" y="3920207"/>
            <a:ext cx="391844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harmful substance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1051" y="4603512"/>
            <a:ext cx="2500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extinction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59602" y="7128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139" y="750670"/>
            <a:ext cx="921575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word or phrase in column A with its meaning in column B.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387" y="5981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79" y="22290"/>
            <a:ext cx="263591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2586"/>
          <a:stretch/>
        </p:blipFill>
        <p:spPr>
          <a:xfrm>
            <a:off x="1640137" y="1448358"/>
            <a:ext cx="2123919" cy="5180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7414"/>
          <a:stretch/>
        </p:blipFill>
        <p:spPr>
          <a:xfrm>
            <a:off x="6612030" y="1250926"/>
            <a:ext cx="4127688" cy="538722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64056" y="2266950"/>
            <a:ext cx="2847974" cy="2114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64056" y="2229526"/>
            <a:ext cx="2847973" cy="10699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64056" y="4266862"/>
            <a:ext cx="2847973" cy="19720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64054" y="3222439"/>
            <a:ext cx="2847975" cy="225263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64055" y="5465442"/>
            <a:ext cx="2847974" cy="7881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27043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3945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918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9770" y="99974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88050" y="1729061"/>
            <a:ext cx="1193223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dirty="0"/>
              <a:t> People in my </a:t>
            </a:r>
            <a:r>
              <a:rPr lang="en-US" sz="2800" dirty="0" err="1"/>
              <a:t>neighbourhood</a:t>
            </a:r>
            <a:r>
              <a:rPr lang="en-US" sz="2800" dirty="0"/>
              <a:t> are </a:t>
            </a:r>
            <a:r>
              <a:rPr lang="en-US" sz="2800" dirty="0" smtClean="0"/>
              <a:t>doing a </a:t>
            </a:r>
            <a:r>
              <a:rPr lang="en-US" sz="2800" dirty="0"/>
              <a:t>lot to save </a:t>
            </a:r>
            <a:r>
              <a:rPr lang="en-US" sz="2800" dirty="0" smtClean="0"/>
              <a:t>______________.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Con Dao National Park provides a </a:t>
            </a:r>
            <a:r>
              <a:rPr lang="en-US" sz="2800" dirty="0" smtClean="0"/>
              <a:t>rich _______ </a:t>
            </a:r>
            <a:r>
              <a:rPr lang="en-US" sz="2800" dirty="0"/>
              <a:t>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Forests help release oxygen and </a:t>
            </a:r>
            <a:r>
              <a:rPr lang="en-US" sz="2800" dirty="0" smtClean="0"/>
              <a:t>absorb _____________; </a:t>
            </a:r>
            <a:r>
              <a:rPr lang="en-US" sz="2800" dirty="0"/>
              <a:t>they also provide homes </a:t>
            </a:r>
            <a:r>
              <a:rPr lang="en-US" sz="2800" dirty="0" smtClean="0"/>
              <a:t>for many </a:t>
            </a:r>
            <a:r>
              <a:rPr lang="en-US" sz="2800" dirty="0"/>
              <a:t>species</a:t>
            </a:r>
            <a:r>
              <a:rPr lang="en-U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dirty="0"/>
              <a:t> ________________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dirty="0"/>
              <a:t> An </a:t>
            </a:r>
            <a:r>
              <a:rPr lang="en-US" sz="2800" dirty="0" smtClean="0"/>
              <a:t>________ </a:t>
            </a:r>
            <a:r>
              <a:rPr lang="en-US" sz="2800" dirty="0"/>
              <a:t>may be a whole forest, or a small pond, and it can be of any size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sp>
        <p:nvSpPr>
          <p:cNvPr id="2" name="Down Arrow Callout 1"/>
          <p:cNvSpPr/>
          <p:nvPr/>
        </p:nvSpPr>
        <p:spPr>
          <a:xfrm>
            <a:off x="5584906" y="6275294"/>
            <a:ext cx="1138517" cy="58270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Game: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12068" y="0"/>
            <a:ext cx="821987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</a:rPr>
              <a:t>Game: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7515" y="1233488"/>
            <a:ext cx="19304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315" y="1233488"/>
            <a:ext cx="21336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77915" y="12334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8315" y="1233488"/>
            <a:ext cx="20320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076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47515" y="29860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08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393683" y="6202984"/>
            <a:ext cx="2235200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267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140315" y="2986088"/>
            <a:ext cx="21336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99" y="2396447"/>
            <a:ext cx="1401451" cy="179100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13" y="2396449"/>
            <a:ext cx="1509787" cy="1891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993515" y="5245052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993515" y="5990151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3212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latin typeface="Arial" charset="0"/>
              </a:rPr>
              <a:t>2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3212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4203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1939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6</a:t>
            </a: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1845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71751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8165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12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156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14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9156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8165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71751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1845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51939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203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386903" y="4287775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663612" y="4286327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1238271" y="6447351"/>
            <a:ext cx="568341" cy="41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8" dur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People in my </a:t>
            </a:r>
            <a:r>
              <a:rPr lang="en-US" sz="3200" dirty="0" err="1"/>
              <a:t>neighbourhood</a:t>
            </a:r>
            <a:r>
              <a:rPr lang="en-US" sz="3200" dirty="0"/>
              <a:t> are </a:t>
            </a:r>
            <a:r>
              <a:rPr lang="en-US" sz="3200" dirty="0" smtClean="0"/>
              <a:t>doing a </a:t>
            </a:r>
            <a:r>
              <a:rPr lang="en-US" sz="3200" dirty="0"/>
              <a:t>lot to save </a:t>
            </a:r>
            <a:r>
              <a:rPr lang="en-US" sz="3200" dirty="0" smtClean="0"/>
              <a:t>_________________.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734" y="2423273"/>
            <a:ext cx="359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43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2. </a:t>
            </a:r>
            <a:r>
              <a:rPr lang="en-US" sz="3200" dirty="0" smtClean="0"/>
              <a:t>Con Dao National Park provides a rich _______ for marine life.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7902" y="1874798"/>
            <a:ext cx="149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habitat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32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accent2"/>
                </a:solidFill>
              </a:rPr>
              <a:t>3. </a:t>
            </a:r>
            <a:r>
              <a:rPr lang="en-US" sz="3200" dirty="0" smtClean="0"/>
              <a:t>Forests help release oxygen and absorb _____________; they also provide homes for many species.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7525364" y="1929744"/>
            <a:ext cx="279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5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105998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03298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9303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164779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877289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4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________________ </a:t>
            </a:r>
            <a:r>
              <a:rPr lang="en-US" sz="3200" dirty="0"/>
              <a:t>is a serious </a:t>
            </a:r>
            <a:r>
              <a:rPr lang="en-US" sz="3200" dirty="0" smtClean="0"/>
              <a:t>environmental concern </a:t>
            </a:r>
            <a:r>
              <a:rPr lang="en-US" sz="3200" dirty="0"/>
              <a:t>as it harms natural habitats</a:t>
            </a:r>
            <a:r>
              <a:rPr lang="en-US" sz="3200" dirty="0" smtClean="0"/>
              <a:t>. 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9416" y="2874678"/>
            <a:ext cx="359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26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20457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7757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749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792389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021881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C00000"/>
                </a:solidFill>
              </a:rPr>
              <a:t>5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An </a:t>
            </a:r>
            <a:r>
              <a:rPr lang="en-US" sz="3200" dirty="0" smtClean="0"/>
              <a:t>_________ </a:t>
            </a:r>
            <a:r>
              <a:rPr lang="en-US" sz="3200" dirty="0"/>
              <a:t>may be a whole forest, or </a:t>
            </a:r>
            <a:r>
              <a:rPr lang="en-US" sz="3200" dirty="0" smtClean="0"/>
              <a:t>a small </a:t>
            </a:r>
            <a:r>
              <a:rPr lang="en-US" sz="3200" dirty="0"/>
              <a:t>pond, and it can be of any size.</a:t>
            </a:r>
            <a:endParaRPr lang="vi-VN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12205" y="2021881"/>
            <a:ext cx="2132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ecosystem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90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3029527" y="152953"/>
            <a:ext cx="6945746" cy="677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* WARM UP: PELMANISM 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08001" y="1650018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769589" y="1601023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190562" y="161895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7518400" y="1670116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  <a:endParaRPr lang="en-GB" sz="2800" b="1" dirty="0" smtClean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GB" sz="2800" b="1" dirty="0" smtClean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9888071" y="166329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2376" y="1460340"/>
            <a:ext cx="2159988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06834" y="1460340"/>
            <a:ext cx="221129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52598" y="1478270"/>
            <a:ext cx="2136590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1705" y="1476027"/>
            <a:ext cx="223221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72413" y="1500685"/>
            <a:ext cx="2241176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47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  <a:endParaRPr lang="en-US" sz="26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doniH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63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79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5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11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0" y="3266599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638" y="3262069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82" y="3262070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32481" y="3262069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462" y="3271606"/>
            <a:ext cx="2297447" cy="158663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806392" y="3255849"/>
            <a:ext cx="2272940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41235" y="3260892"/>
            <a:ext cx="231258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11998" y="3251927"/>
            <a:ext cx="237225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429358" y="3251927"/>
            <a:ext cx="2242137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1409" y="3256457"/>
            <a:ext cx="2320306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887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77149 0.47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8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-0.0043 0.468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52 0.465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5 L -0.58971 0.468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9258 0.4678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  <p:bldP spid="1030" grpId="0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889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18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67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27043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3945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918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9770" y="99974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ronicaPro-Book"/>
              </a:rPr>
              <a:t>habitat    cutting </a:t>
            </a:r>
            <a:r>
              <a:rPr lang="en-US" sz="2400" dirty="0">
                <a:latin typeface="ChronicaPro-Book"/>
              </a:rPr>
              <a:t>down </a:t>
            </a:r>
            <a:r>
              <a:rPr lang="en-US" sz="2400" dirty="0" smtClean="0">
                <a:latin typeface="ChronicaPro-Book"/>
              </a:rPr>
              <a:t>trees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ecosystem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endangered species</a:t>
            </a:r>
            <a:r>
              <a:rPr lang="en-US" sz="2400" dirty="0">
                <a:latin typeface="ChronicaPro-Book"/>
              </a:rPr>
              <a:t> </a:t>
            </a:r>
            <a:r>
              <a:rPr lang="en-US" sz="2400" dirty="0" smtClean="0">
                <a:latin typeface="ChronicaPro-Book"/>
              </a:rPr>
              <a:t>     carbon </a:t>
            </a:r>
            <a:r>
              <a:rPr lang="en-US" sz="2400" dirty="0">
                <a:latin typeface="ChronicaPro-Book"/>
              </a:rPr>
              <a:t>dioxide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88050" y="1729061"/>
            <a:ext cx="119322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dirty="0"/>
              <a:t> People in my </a:t>
            </a:r>
            <a:r>
              <a:rPr lang="en-US" sz="2800" dirty="0" err="1"/>
              <a:t>neighbourhood</a:t>
            </a:r>
            <a:r>
              <a:rPr lang="en-US" sz="2800" dirty="0"/>
              <a:t> are </a:t>
            </a:r>
            <a:r>
              <a:rPr lang="en-US" sz="2800" dirty="0" smtClean="0"/>
              <a:t>doing a </a:t>
            </a:r>
            <a:r>
              <a:rPr lang="en-US" sz="2800" dirty="0"/>
              <a:t>lot to save </a:t>
            </a:r>
            <a:r>
              <a:rPr lang="en-US" sz="2800" dirty="0" smtClean="0"/>
              <a:t>______________.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Con Dao National Park provides a </a:t>
            </a:r>
            <a:r>
              <a:rPr lang="en-US" sz="2800" dirty="0" smtClean="0"/>
              <a:t>rich _______ </a:t>
            </a:r>
            <a:r>
              <a:rPr lang="en-US" sz="2800" dirty="0"/>
              <a:t>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Forests help release oxygen and </a:t>
            </a:r>
            <a:r>
              <a:rPr lang="en-US" sz="2800" dirty="0" smtClean="0"/>
              <a:t>absorb _____________; </a:t>
            </a:r>
            <a:r>
              <a:rPr lang="en-US" sz="2800" dirty="0"/>
              <a:t>they also provide homes </a:t>
            </a:r>
            <a:r>
              <a:rPr lang="en-US" sz="2800" dirty="0" smtClean="0"/>
              <a:t>for many </a:t>
            </a:r>
            <a:r>
              <a:rPr lang="en-US" sz="2800" dirty="0"/>
              <a:t>species</a:t>
            </a:r>
            <a:r>
              <a:rPr lang="en-US" sz="2800" dirty="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 smtClean="0"/>
              <a:t>_______________  is </a:t>
            </a:r>
            <a:r>
              <a:rPr lang="en-US" sz="2800" dirty="0"/>
              <a:t>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dirty="0"/>
              <a:t> An </a:t>
            </a:r>
            <a:r>
              <a:rPr lang="en-US" sz="2800" dirty="0" smtClean="0"/>
              <a:t>________</a:t>
            </a:r>
            <a:r>
              <a:rPr lang="en-US" sz="2800" dirty="0"/>
              <a:t>_ </a:t>
            </a:r>
            <a:r>
              <a:rPr lang="en-US" sz="2800" dirty="0" smtClean="0"/>
              <a:t> </a:t>
            </a:r>
            <a:r>
              <a:rPr lang="en-US" sz="2800" dirty="0"/>
              <a:t>may be a whole forest, or a small pond, and it can be of any size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054579" y="1719229"/>
            <a:ext cx="359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4165" y="236242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hronicaPro-Book"/>
              </a:rPr>
              <a:t>habitat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822" y="2875814"/>
            <a:ext cx="279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977" y="3916896"/>
            <a:ext cx="359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018" y="4900470"/>
            <a:ext cx="213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579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0131" y="64229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that contain the sounds: 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78" y="16685"/>
            <a:ext cx="404560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ƯỚNG DẪN PHÁT ÂM LỚP 8 - Unit 7- Environmental protection - -bl- and -kl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760" y="1165510"/>
            <a:ext cx="10903975" cy="55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3756" y="103973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8365" y="10603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5D596DB-E074-E9DF-4420-9635BF85A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48424"/>
              </p:ext>
            </p:extLst>
          </p:nvPr>
        </p:nvGraphicFramePr>
        <p:xfrm>
          <a:off x="3252859" y="1982699"/>
          <a:ext cx="5489248" cy="3920910"/>
        </p:xfrm>
        <a:graphic>
          <a:graphicData uri="http://schemas.openxmlformats.org/drawingml/2006/table">
            <a:tbl>
              <a:tblPr/>
              <a:tblGrid>
                <a:gridCol w="2744624">
                  <a:extLst>
                    <a:ext uri="{9D8B030D-6E8A-4147-A177-3AD203B41FA5}">
                      <a16:colId xmlns:a16="http://schemas.microsoft.com/office/drawing/2014/main" val="4220563180"/>
                    </a:ext>
                  </a:extLst>
                </a:gridCol>
                <a:gridCol w="2744624">
                  <a:extLst>
                    <a:ext uri="{9D8B030D-6E8A-4147-A177-3AD203B41FA5}">
                      <a16:colId xmlns:a16="http://schemas.microsoft.com/office/drawing/2014/main" val="2944765766"/>
                    </a:ext>
                  </a:extLst>
                </a:gridCol>
              </a:tblGrid>
              <a:tr h="692415"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/bl/ </a:t>
                      </a:r>
                      <a:endParaRPr lang="vi-VN" sz="36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/kl/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40703"/>
                  </a:ext>
                </a:extLst>
              </a:tr>
              <a:tr h="3228495">
                <a:tc>
                  <a:txBody>
                    <a:bodyPr/>
                    <a:lstStyle/>
                    <a:p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ock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ast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anket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</a:t>
                      </a:r>
                      <a: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</a:t>
                      </a: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endParaRPr lang="vi-VN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ub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268859"/>
                  </a:ext>
                </a:extLst>
              </a:tr>
            </a:tbl>
          </a:graphicData>
        </a:graphic>
      </p:graphicFrame>
      <p:pic>
        <p:nvPicPr>
          <p:cNvPr id="2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245" y="29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3" y="1239693"/>
            <a:ext cx="1032235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 Underline the words with /bl/, and circle the words with /kl/.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175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824" y="12042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7226" y="430895"/>
            <a:ext cx="609600" cy="609600"/>
          </a:xfrm>
          <a:prstGeom prst="rect">
            <a:avLst/>
          </a:prstGeom>
        </p:spPr>
      </p:pic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826292" y="2634761"/>
            <a:ext cx="998824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1.</a:t>
            </a:r>
            <a:r>
              <a:rPr lang="en-US" sz="3800"/>
              <a:t> Look! There are black clouds all over!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2. </a:t>
            </a:r>
            <a:r>
              <a:rPr lang="en-US" sz="3800"/>
              <a:t>A truck blocked the way to the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3. </a:t>
            </a:r>
            <a:r>
              <a:rPr lang="en-US" sz="3800"/>
              <a:t>The students painted the classroom blue</a:t>
            </a:r>
            <a:r>
              <a:rPr lang="en-US" sz="3800" smtClean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4.</a:t>
            </a:r>
            <a:r>
              <a:rPr lang="en-US" sz="3800"/>
              <a:t> The wind blew the clock down.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5.</a:t>
            </a:r>
            <a:r>
              <a:rPr lang="en-US" sz="3800"/>
              <a:t> We cleaned up the environment after the blast.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45623" y="3209192"/>
            <a:ext cx="1099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2669" y="3956538"/>
            <a:ext cx="1529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75784" y="4668714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14700" y="5398477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26111" y="6137031"/>
            <a:ext cx="1012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644662" y="2687512"/>
            <a:ext cx="1371600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376747" y="3434858"/>
            <a:ext cx="975945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330462" y="4138515"/>
            <a:ext cx="2145322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5021434" y="4861183"/>
            <a:ext cx="1221104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093596" y="5591909"/>
            <a:ext cx="1722266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29141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1188331"/>
            <a:ext cx="83655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Environmental Protection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Correctly pronounce words that contain the sounds: /bl/ and /kl/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00" y="500052"/>
            <a:ext cx="3712065" cy="24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8144" y="260196"/>
            <a:ext cx="308716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964" y="1657409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</a:t>
            </a:r>
            <a:r>
              <a:rPr lang="en-US" sz="3600" dirty="0" smtClean="0"/>
              <a:t>exercise in the workbook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3 – A closer look 2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7" y="349278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82174096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9867670" y="3658112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810032" y="3658112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  <a:endParaRPr lang="vi-VN" sz="25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084492" y="367604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43151" y="3692659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  <a:endParaRPr lang="en-GB" sz="2800" b="1" dirty="0" smtClean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GB" sz="2800" b="1" dirty="0" smtClean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7664894" y="372038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0" y="1966716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448" y="1962186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92" y="1962187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85291" y="1962186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272" y="1971723"/>
            <a:ext cx="2297447" cy="158663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50821" y="588773"/>
            <a:ext cx="87261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Tick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actions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that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protect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environment.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" y="5054943"/>
            <a:ext cx="761695" cy="7616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80" y="5078336"/>
            <a:ext cx="761695" cy="7616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97" y="5163348"/>
            <a:ext cx="761695" cy="7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19763" y="1121091"/>
            <a:ext cx="383166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AHTTABI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PLTINOOLU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XEOGYN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EEERLAS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BBSOAR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MECYSSOET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1320" y="2088981"/>
            <a:ext cx="3616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B92BC8A1-F305-5B44-DC37-C270156D5572}"/>
              </a:ext>
            </a:extLst>
          </p:cNvPr>
          <p:cNvSpPr txBox="1"/>
          <p:nvPr/>
        </p:nvSpPr>
        <p:spPr>
          <a:xfrm>
            <a:off x="8190051" y="1121091"/>
            <a:ext cx="387511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HABITAT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POLLUTION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OXYGEN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RELEASE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ABSORB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ECOSYSTEM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7" y="3000375"/>
            <a:ext cx="3269045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2961" y="804683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7570" y="7842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355" y="6815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98" y="44907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–up </a:t>
            </a:r>
            <a:endParaRPr lang="en-US" sz="3600" b="1" u="sng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4029523" y="3638938"/>
            <a:ext cx="4450669" cy="1850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" y="1343868"/>
            <a:ext cx="2411505" cy="17211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1.</a:t>
            </a:r>
            <a:r>
              <a:rPr lang="en-US" sz="3600" dirty="0"/>
              <a:t> </a:t>
            </a:r>
            <a:r>
              <a:rPr lang="en-US" sz="3600" dirty="0" smtClean="0"/>
              <a:t>____________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07" t="3067" r="2228" b="3273"/>
          <a:stretch/>
        </p:blipFill>
        <p:spPr>
          <a:xfrm>
            <a:off x="2429432" y="1389459"/>
            <a:ext cx="2420474" cy="16755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757589" y="5868079"/>
            <a:ext cx="534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2.</a:t>
            </a:r>
            <a:r>
              <a:rPr lang="en-US" sz="3600" smtClean="0"/>
              <a:t> ____________</a:t>
            </a:r>
            <a:r>
              <a:rPr lang="en-GB" sz="3600" smtClean="0"/>
              <a:t>________</a:t>
            </a:r>
            <a:endParaRPr lang="en-US" sz="3600" smtClean="0"/>
          </a:p>
        </p:txBody>
      </p:sp>
      <p:sp>
        <p:nvSpPr>
          <p:cNvPr id="30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749887" y="5946107"/>
            <a:ext cx="3552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picking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rubbish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134225" y="5946107"/>
            <a:ext cx="53530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protecting </a:t>
            </a:r>
            <a:r>
              <a:rPr lang="vi-VN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endangered </a:t>
            </a: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4168" y="239261"/>
            <a:ext cx="2965877" cy="587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538" y="1389459"/>
            <a:ext cx="2421308" cy="1666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349" y="1389459"/>
            <a:ext cx="2358164" cy="16578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5226" y="1416424"/>
            <a:ext cx="2354390" cy="16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85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3.</a:t>
            </a:r>
            <a:r>
              <a:rPr lang="en-US" sz="3600" smtClean="0"/>
              <a:t> ______________</a:t>
            </a:r>
            <a:endParaRPr lang="en-GB" sz="3600"/>
          </a:p>
        </p:txBody>
      </p:sp>
      <p:sp>
        <p:nvSpPr>
          <p:cNvPr id="29" name="Rectangle 28"/>
          <p:cNvSpPr/>
          <p:nvPr/>
        </p:nvSpPr>
        <p:spPr>
          <a:xfrm>
            <a:off x="7320453" y="5946107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4.</a:t>
            </a:r>
            <a:r>
              <a:rPr lang="en-US" sz="3600" smtClean="0"/>
              <a:t> ____________</a:t>
            </a:r>
            <a:endParaRPr lang="en-GB"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32" y="3739595"/>
            <a:ext cx="3840136" cy="218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596" y="3758669"/>
            <a:ext cx="4043680" cy="218743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837651" y="5988671"/>
            <a:ext cx="3370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23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966889" y="6000645"/>
            <a:ext cx="2453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water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02051" y="596555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chemeClr val="accent2"/>
                </a:solidFill>
              </a:rPr>
              <a:t>5.</a:t>
            </a:r>
            <a:r>
              <a:rPr lang="en-US" sz="3600" smtClean="0"/>
              <a:t> ________________</a:t>
            </a:r>
            <a:endParaRPr lang="en-GB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051" y="3701004"/>
            <a:ext cx="4214813" cy="226455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4142094" y="5970671"/>
            <a:ext cx="3544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 campfire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839389"/>
            <a:ext cx="358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26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ENVIRONMENTAL PROTECTION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pic>
        <p:nvPicPr>
          <p:cNvPr id="18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2957257"/>
            <a:ext cx="5297004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11707" y="4983026"/>
            <a:ext cx="3986321" cy="9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E0702A"/>
                </a:solidFill>
              </a:rPr>
              <a:t>- </a:t>
            </a:r>
            <a:r>
              <a:rPr lang="en-US" sz="4000" b="1" dirty="0" smtClean="0">
                <a:solidFill>
                  <a:srgbClr val="E0702A"/>
                </a:solidFill>
              </a:rPr>
              <a:t>ecosystem </a:t>
            </a:r>
            <a:r>
              <a:rPr lang="en-US" sz="4000" b="1" dirty="0">
                <a:solidFill>
                  <a:srgbClr val="E0702A"/>
                </a:solidFill>
                <a:cs typeface="Calibri" panose="020F0502020204030204" pitchFamily="34" charset="0"/>
              </a:rPr>
              <a:t>(n</a:t>
            </a:r>
            <a:r>
              <a:rPr lang="en-US" sz="4000" b="1" dirty="0" smtClean="0">
                <a:solidFill>
                  <a:srgbClr val="E0702A"/>
                </a:solidFill>
                <a:cs typeface="Calibri" panose="020F0502020204030204" pitchFamily="34" charset="0"/>
              </a:rPr>
              <a:t>): </a:t>
            </a:r>
            <a:endParaRPr lang="en-US" sz="4000" b="1" dirty="0">
              <a:solidFill>
                <a:srgbClr val="E0702A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1868" y="517431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/>
              <a:t>hệ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thái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613413" y="5682813"/>
            <a:ext cx="2655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iːkəʊsɪstəm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48" y="388501"/>
            <a:ext cx="6704108" cy="4244631"/>
          </a:xfrm>
          <a:prstGeom prst="rect">
            <a:avLst/>
          </a:prstGeom>
        </p:spPr>
      </p:pic>
      <p:pic>
        <p:nvPicPr>
          <p:cNvPr id="3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493" y="517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86744" y="4305976"/>
            <a:ext cx="4920975" cy="108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 marine </a:t>
            </a:r>
            <a:r>
              <a:rPr lang="en-US" sz="4800" b="1" dirty="0">
                <a:solidFill>
                  <a:srgbClr val="AD4F0F"/>
                </a:solidFill>
              </a:rPr>
              <a:t>life (n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8659" y="4415868"/>
            <a:ext cx="459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sinh</a:t>
            </a:r>
            <a:r>
              <a:rPr lang="en-US" sz="4800" dirty="0" smtClean="0"/>
              <a:t> </a:t>
            </a:r>
            <a:r>
              <a:rPr lang="en-US" sz="4800" dirty="0" err="1" smtClean="0"/>
              <a:t>vật</a:t>
            </a:r>
            <a:r>
              <a:rPr lang="en-US" sz="4800" dirty="0" smtClean="0"/>
              <a:t> </a:t>
            </a:r>
            <a:r>
              <a:rPr lang="en-US" sz="4800" dirty="0" err="1" smtClean="0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6032" y="5189659"/>
            <a:ext cx="406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mə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ˈriːn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laɪf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FAA5E78-C477-3EC0-1FFB-E9F9E4F70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92" y="458514"/>
            <a:ext cx="5846445" cy="3614166"/>
          </a:xfrm>
          <a:prstGeom prst="rect">
            <a:avLst/>
          </a:prstGeom>
        </p:spPr>
      </p:pic>
      <p:pic>
        <p:nvPicPr>
          <p:cNvPr id="11" name="marine lif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2" y="5381375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02103" y="4659175"/>
            <a:ext cx="385185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- absorb </a:t>
            </a:r>
            <a:r>
              <a:rPr lang="en-US" sz="4800" b="1" dirty="0">
                <a:solidFill>
                  <a:srgbClr val="AD4F0F"/>
                </a:solidFill>
              </a:rPr>
              <a:t>(v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4160" y="480322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/>
              <a:t>h</a:t>
            </a:r>
            <a:r>
              <a:rPr lang="en-US" sz="4800" b="1" dirty="0" err="1" smtClean="0"/>
              <a:t>ấp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thụ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418199" y="5523528"/>
            <a:ext cx="1951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əb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zɔːb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507" y="309765"/>
            <a:ext cx="5211505" cy="4352925"/>
          </a:xfrm>
          <a:prstGeom prst="rect">
            <a:avLst/>
          </a:prstGeom>
        </p:spPr>
      </p:pic>
      <p:pic>
        <p:nvPicPr>
          <p:cNvPr id="4" name="absorb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813" y="491392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4985" y="4683513"/>
            <a:ext cx="6566737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 - harmful </a:t>
            </a:r>
            <a:r>
              <a:rPr lang="en-US" sz="4800" b="1" dirty="0">
                <a:solidFill>
                  <a:srgbClr val="AD4F0F"/>
                </a:solidFill>
              </a:rPr>
              <a:t>substance (n</a:t>
            </a:r>
            <a:r>
              <a:rPr lang="en-US" sz="4800" b="1" dirty="0" smtClean="0">
                <a:solidFill>
                  <a:srgbClr val="AD4F0F"/>
                </a:solidFill>
              </a:rPr>
              <a:t>):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7808" y="4920037"/>
            <a:ext cx="4896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/>
              <a:t>Chất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độc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hại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tác</a:t>
            </a:r>
            <a:r>
              <a:rPr lang="en-US" sz="4000" b="1" dirty="0" smtClean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674985" y="5597145"/>
            <a:ext cx="594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hɑːmfl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sʌbstəns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7E19CE7-9EFE-7884-6196-9435F330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85" y="440671"/>
            <a:ext cx="4657255" cy="4361104"/>
          </a:xfrm>
          <a:prstGeom prst="rect">
            <a:avLst/>
          </a:prstGeom>
        </p:spPr>
      </p:pic>
      <p:pic>
        <p:nvPicPr>
          <p:cNvPr id="11" name="harmful substa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736" y="4694992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6896" y="4001291"/>
            <a:ext cx="4356850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extinction (n</a:t>
            </a:r>
            <a:r>
              <a:rPr lang="en-US" sz="4800" b="1" dirty="0" smtClean="0">
                <a:solidFill>
                  <a:srgbClr val="AD4F0F"/>
                </a:solidFill>
              </a:rPr>
              <a:t>):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5205" y="411125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tuyệt</a:t>
            </a:r>
            <a:r>
              <a:rPr lang="en-US" sz="4800" dirty="0"/>
              <a:t> </a:t>
            </a:r>
            <a:r>
              <a:rPr lang="en-US" sz="4800" dirty="0" err="1"/>
              <a:t>chủng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91331" y="5036545"/>
            <a:ext cx="2774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ɪkˈstɪŋkʃn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CC4C3E-7EF4-0DDC-4405-7F4BFBB46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81" y="267364"/>
            <a:ext cx="3609975" cy="4544782"/>
          </a:xfrm>
          <a:prstGeom prst="rect">
            <a:avLst/>
          </a:prstGeom>
        </p:spPr>
      </p:pic>
      <p:pic>
        <p:nvPicPr>
          <p:cNvPr id="3" name="extinction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43" y="523808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4307</TotalTime>
  <Words>1059</Words>
  <Application>Microsoft Office PowerPoint</Application>
  <PresentationFormat>Widescreen</PresentationFormat>
  <Paragraphs>262</Paragraphs>
  <Slides>33</Slides>
  <Notes>29</Notes>
  <HiddenSlides>0</HiddenSlides>
  <MMClips>19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.VnBahamasB</vt:lpstr>
      <vt:lpstr>.VnBodoniH</vt:lpstr>
      <vt:lpstr>.VnTifani HeavyH</vt:lpstr>
      <vt:lpstr>Arial</vt:lpstr>
      <vt:lpstr>Arial Black</vt:lpstr>
      <vt:lpstr>Bahnschrift SemiBold Condensed</vt:lpstr>
      <vt:lpstr>Calibri</vt:lpstr>
      <vt:lpstr>Calibri Light</vt:lpstr>
      <vt:lpstr>ChronicaPro-Book</vt:lpstr>
      <vt:lpstr>Myriad Pro</vt:lpstr>
      <vt:lpstr>Times New Roman</vt:lpstr>
      <vt:lpstr>VNI-Ariston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249</cp:revision>
  <dcterms:created xsi:type="dcterms:W3CDTF">2020-12-09T02:04:09Z</dcterms:created>
  <dcterms:modified xsi:type="dcterms:W3CDTF">2023-12-29T15:43:12Z</dcterms:modified>
</cp:coreProperties>
</file>