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84" r:id="rId5"/>
  </p:sldMasterIdLst>
  <p:notesMasterIdLst>
    <p:notesMasterId r:id="rId55"/>
  </p:notesMasterIdLst>
  <p:handoutMasterIdLst>
    <p:handoutMasterId r:id="rId56"/>
  </p:handoutMasterIdLst>
  <p:sldIdLst>
    <p:sldId id="263" r:id="rId6"/>
    <p:sldId id="264" r:id="rId7"/>
    <p:sldId id="265" r:id="rId8"/>
    <p:sldId id="267" r:id="rId9"/>
    <p:sldId id="266" r:id="rId10"/>
    <p:sldId id="268" r:id="rId11"/>
    <p:sldId id="269" r:id="rId12"/>
    <p:sldId id="271" r:id="rId13"/>
    <p:sldId id="270" r:id="rId14"/>
    <p:sldId id="272" r:id="rId15"/>
    <p:sldId id="273" r:id="rId16"/>
    <p:sldId id="281" r:id="rId17"/>
    <p:sldId id="278" r:id="rId18"/>
    <p:sldId id="275" r:id="rId19"/>
    <p:sldId id="279" r:id="rId20"/>
    <p:sldId id="280" r:id="rId21"/>
    <p:sldId id="277" r:id="rId22"/>
    <p:sldId id="282" r:id="rId23"/>
    <p:sldId id="276" r:id="rId24"/>
    <p:sldId id="285" r:id="rId25"/>
    <p:sldId id="288" r:id="rId26"/>
    <p:sldId id="286" r:id="rId27"/>
    <p:sldId id="287" r:id="rId28"/>
    <p:sldId id="289" r:id="rId29"/>
    <p:sldId id="292" r:id="rId30"/>
    <p:sldId id="293" r:id="rId31"/>
    <p:sldId id="294" r:id="rId32"/>
    <p:sldId id="302" r:id="rId33"/>
    <p:sldId id="303" r:id="rId34"/>
    <p:sldId id="304" r:id="rId35"/>
    <p:sldId id="291" r:id="rId36"/>
    <p:sldId id="295" r:id="rId37"/>
    <p:sldId id="296" r:id="rId38"/>
    <p:sldId id="297" r:id="rId39"/>
    <p:sldId id="299" r:id="rId40"/>
    <p:sldId id="298" r:id="rId41"/>
    <p:sldId id="300" r:id="rId42"/>
    <p:sldId id="301" r:id="rId43"/>
    <p:sldId id="305" r:id="rId44"/>
    <p:sldId id="306" r:id="rId45"/>
    <p:sldId id="290" r:id="rId46"/>
    <p:sldId id="307" r:id="rId47"/>
    <p:sldId id="310" r:id="rId48"/>
    <p:sldId id="308" r:id="rId49"/>
    <p:sldId id="309" r:id="rId50"/>
    <p:sldId id="311" r:id="rId51"/>
    <p:sldId id="312" r:id="rId52"/>
    <p:sldId id="313" r:id="rId53"/>
    <p:sldId id="26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2"/>
    <a:srgbClr val="FFDD71"/>
    <a:srgbClr val="DDDDDD"/>
    <a:srgbClr val="BEBEBE"/>
    <a:srgbClr val="F97BD2"/>
    <a:srgbClr val="001A1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0755" autoAdjust="0"/>
  </p:normalViewPr>
  <p:slideViewPr>
    <p:cSldViewPr snapToGrid="0">
      <p:cViewPr varScale="1">
        <p:scale>
          <a:sx n="77" d="100"/>
          <a:sy n="77" d="100"/>
        </p:scale>
        <p:origin x="567"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6/18/2024</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6/18/2024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A9D5B-C48D-4C4D-8D4F-48A2677943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009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42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49</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66300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2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6499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043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0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81597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346756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8475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856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6/18/2024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6/18/2024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651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8.emf"/><Relationship Id="rId4" Type="http://schemas.openxmlformats.org/officeDocument/2006/relationships/tags" Target="../tags/tag4.xml"/><Relationship Id="rId9"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4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5.xml"/></Relationships>
</file>

<file path=ppt/slides/_rels/slide4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3.xml"/></Relationships>
</file>

<file path=ppt/slides/_rels/slide4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7.xml"/></Relationships>
</file>

<file path=ppt/slides/_rels/slide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otechnology and Genetic Engineering - Konrad-Adenauer-Stiftung">
            <a:extLst>
              <a:ext uri="{FF2B5EF4-FFF2-40B4-BE49-F238E27FC236}">
                <a16:creationId xmlns:a16="http://schemas.microsoft.com/office/drawing/2014/main" id="{246119C3-8ABE-7FB5-8796-F854BB87D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122BF2-55E5-EEB4-5EC0-D19DC6743816}"/>
              </a:ext>
            </a:extLst>
          </p:cNvPr>
          <p:cNvSpPr/>
          <p:nvPr/>
        </p:nvSpPr>
        <p:spPr>
          <a:xfrm>
            <a:off x="578137" y="3934870"/>
            <a:ext cx="11191076" cy="2259453"/>
          </a:xfrm>
          <a:prstGeom prst="rect">
            <a:avLst/>
          </a:prstGeom>
          <a:solidFill>
            <a:schemeClr val="accent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09DA4E-0796-03C2-64F8-D0CC86F0D258}"/>
              </a:ext>
            </a:extLst>
          </p:cNvPr>
          <p:cNvSpPr txBox="1"/>
          <p:nvPr/>
        </p:nvSpPr>
        <p:spPr>
          <a:xfrm>
            <a:off x="686076" y="4234725"/>
            <a:ext cx="11367745" cy="1783630"/>
          </a:xfrm>
          <a:prstGeom prst="rect">
            <a:avLst/>
          </a:prstGeom>
          <a:noFill/>
        </p:spPr>
        <p:txBody>
          <a:bodyPr wrap="square" rtlCol="0">
            <a:spAutoFit/>
          </a:bodyPr>
          <a:lstStyle/>
          <a:p>
            <a:pPr>
              <a:lnSpc>
                <a:spcPct val="120000"/>
              </a:lnSpc>
            </a:pPr>
            <a:r>
              <a:rPr lang="en-US" sz="4800" b="1">
                <a:solidFill>
                  <a:schemeClr val="bg1"/>
                </a:solidFill>
              </a:rPr>
              <a:t>ỨNG DỤNG CÔNG NGHỆ DI TRUYỀN VÀO ĐỜI SỐNG</a:t>
            </a:r>
          </a:p>
        </p:txBody>
      </p:sp>
      <p:sp>
        <p:nvSpPr>
          <p:cNvPr id="7" name="Rectangle: Rounded Corners 6">
            <a:extLst>
              <a:ext uri="{FF2B5EF4-FFF2-40B4-BE49-F238E27FC236}">
                <a16:creationId xmlns:a16="http://schemas.microsoft.com/office/drawing/2014/main" id="{134615E7-FF13-3DD7-4524-CE079E9D8FB4}"/>
              </a:ext>
            </a:extLst>
          </p:cNvPr>
          <p:cNvSpPr/>
          <p:nvPr/>
        </p:nvSpPr>
        <p:spPr>
          <a:xfrm>
            <a:off x="214128" y="368284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61CC4913-F515-0C8B-F655-70146103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52" y="78215"/>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0656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64759580-6CE3-8E4B-B9D4-1E8EA6BB010E}"/>
              </a:ext>
            </a:extLst>
          </p:cNvPr>
          <p:cNvGrpSpPr/>
          <p:nvPr/>
        </p:nvGrpSpPr>
        <p:grpSpPr>
          <a:xfrm>
            <a:off x="144538" y="1861584"/>
            <a:ext cx="11902924" cy="4795683"/>
            <a:chOff x="-106188" y="1289346"/>
            <a:chExt cx="11902924" cy="4795683"/>
          </a:xfrm>
        </p:grpSpPr>
        <p:sp>
          <p:nvSpPr>
            <p:cNvPr id="3" name="Circle: Hollow 2">
              <a:extLst>
                <a:ext uri="{FF2B5EF4-FFF2-40B4-BE49-F238E27FC236}">
                  <a16:creationId xmlns:a16="http://schemas.microsoft.com/office/drawing/2014/main" id="{61422D2A-21CA-0910-D3C6-D9FBE02B49C3}"/>
                </a:ext>
              </a:extLst>
            </p:cNvPr>
            <p:cNvSpPr/>
            <p:nvPr/>
          </p:nvSpPr>
          <p:spPr>
            <a:xfrm>
              <a:off x="460809" y="3435693"/>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 name="Circle: Hollow 4">
              <a:extLst>
                <a:ext uri="{FF2B5EF4-FFF2-40B4-BE49-F238E27FC236}">
                  <a16:creationId xmlns:a16="http://schemas.microsoft.com/office/drawing/2014/main" id="{C98093AD-1D73-7DD2-48AE-D47094D1B0E9}"/>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Arrow: Right 6">
              <a:extLst>
                <a:ext uri="{FF2B5EF4-FFF2-40B4-BE49-F238E27FC236}">
                  <a16:creationId xmlns:a16="http://schemas.microsoft.com/office/drawing/2014/main" id="{4EEA7F71-6E0E-1EA0-FEF2-AA9371A92E65}"/>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8" name="Rectangle 7">
              <a:extLst>
                <a:ext uri="{FF2B5EF4-FFF2-40B4-BE49-F238E27FC236}">
                  <a16:creationId xmlns:a16="http://schemas.microsoft.com/office/drawing/2014/main" id="{284974C9-24A2-A997-5976-7DB42A29DC1C}"/>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EF2D87F3-6842-8DED-BE54-6069E48F97C5}"/>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1" name="Rectangle 10">
              <a:extLst>
                <a:ext uri="{FF2B5EF4-FFF2-40B4-BE49-F238E27FC236}">
                  <a16:creationId xmlns:a16="http://schemas.microsoft.com/office/drawing/2014/main" id="{6FC1FFF0-4A00-2590-5718-B4FC9B09E013}"/>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EB3F3C8C-65D1-DFC1-EE9D-AD4E42F563A6}"/>
                </a:ext>
              </a:extLst>
            </p:cNvPr>
            <p:cNvSpPr txBox="1"/>
            <p:nvPr/>
          </p:nvSpPr>
          <p:spPr>
            <a:xfrm>
              <a:off x="-106188" y="4503960"/>
              <a:ext cx="2068830" cy="798745"/>
            </a:xfrm>
            <a:prstGeom prst="rect">
              <a:avLst/>
            </a:prstGeom>
            <a:noFill/>
          </p:spPr>
          <p:txBody>
            <a:bodyPr wrap="square" rtlCol="0">
              <a:spAutoFit/>
            </a:bodyPr>
            <a:lstStyle/>
            <a:p>
              <a:pPr algn="ctr">
                <a:lnSpc>
                  <a:spcPct val="120000"/>
                </a:lnSpc>
              </a:pPr>
              <a:r>
                <a:rPr lang="en-US" sz="2000"/>
                <a:t>Plasmid DNA (thể truyền)</a:t>
              </a:r>
            </a:p>
          </p:txBody>
        </p:sp>
        <p:sp>
          <p:nvSpPr>
            <p:cNvPr id="13" name="TextBox 12">
              <a:extLst>
                <a:ext uri="{FF2B5EF4-FFF2-40B4-BE49-F238E27FC236}">
                  <a16:creationId xmlns:a16="http://schemas.microsoft.com/office/drawing/2014/main" id="{F9A41A94-F6FE-BBB9-0095-C24C2F2ACE84}"/>
                </a:ext>
              </a:extLst>
            </p:cNvPr>
            <p:cNvSpPr txBox="1"/>
            <p:nvPr/>
          </p:nvSpPr>
          <p:spPr>
            <a:xfrm>
              <a:off x="1808174" y="4262646"/>
              <a:ext cx="1913204"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4" name="Arrow: Right 13">
              <a:extLst>
                <a:ext uri="{FF2B5EF4-FFF2-40B4-BE49-F238E27FC236}">
                  <a16:creationId xmlns:a16="http://schemas.microsoft.com/office/drawing/2014/main" id="{2D895B3E-C888-71BE-D1D1-EA0B40D50702}"/>
                </a:ext>
              </a:extLst>
            </p:cNvPr>
            <p:cNvSpPr/>
            <p:nvPr/>
          </p:nvSpPr>
          <p:spPr>
            <a:xfrm>
              <a:off x="5191792" y="3651120"/>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5" name="TextBox 14">
              <a:extLst>
                <a:ext uri="{FF2B5EF4-FFF2-40B4-BE49-F238E27FC236}">
                  <a16:creationId xmlns:a16="http://schemas.microsoft.com/office/drawing/2014/main" id="{E6C0BC07-ED71-0458-0F86-987CFD506864}"/>
                </a:ext>
              </a:extLst>
            </p:cNvPr>
            <p:cNvSpPr txBox="1"/>
            <p:nvPr/>
          </p:nvSpPr>
          <p:spPr>
            <a:xfrm>
              <a:off x="3678993" y="4549288"/>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6" name="TextBox 15">
              <a:extLst>
                <a:ext uri="{FF2B5EF4-FFF2-40B4-BE49-F238E27FC236}">
                  <a16:creationId xmlns:a16="http://schemas.microsoft.com/office/drawing/2014/main" id="{39423D42-5FD4-CB9C-AC14-D563958B0163}"/>
                </a:ext>
              </a:extLst>
            </p:cNvPr>
            <p:cNvSpPr txBox="1"/>
            <p:nvPr/>
          </p:nvSpPr>
          <p:spPr>
            <a:xfrm>
              <a:off x="5263521" y="4549288"/>
              <a:ext cx="2844998" cy="1535741"/>
            </a:xfrm>
            <a:prstGeom prst="rect">
              <a:avLst/>
            </a:prstGeom>
            <a:noFill/>
          </p:spPr>
          <p:txBody>
            <a:bodyPr wrap="square" rtlCol="0">
              <a:spAutoFit/>
            </a:bodyPr>
            <a:lstStyle/>
            <a:p>
              <a:pPr algn="ctr">
                <a:lnSpc>
                  <a:spcPct val="120000"/>
                </a:lnSpc>
              </a:pPr>
              <a:r>
                <a:rPr lang="en-US" sz="2000"/>
                <a:t>Thể truyền tái tổ hợp cài gene đích vào gene của trứng đã thụ tinh tạo phôi chuyển gene</a:t>
              </a:r>
            </a:p>
          </p:txBody>
        </p:sp>
        <p:pic>
          <p:nvPicPr>
            <p:cNvPr id="17" name="Picture 4" descr="Frontiers | Improvements in Gene Editing Technology Boost Its Applications  in Livestock">
              <a:extLst>
                <a:ext uri="{FF2B5EF4-FFF2-40B4-BE49-F238E27FC236}">
                  <a16:creationId xmlns:a16="http://schemas.microsoft.com/office/drawing/2014/main" id="{DCA6836D-B022-4D1C-2419-8C1FAF2C77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4" t="17310" r="86315" b="58472"/>
            <a:stretch/>
          </p:blipFill>
          <p:spPr bwMode="auto">
            <a:xfrm>
              <a:off x="5957857" y="3367218"/>
              <a:ext cx="1137506" cy="113674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658D2229-D6B9-6DAA-C9A5-FB20C1FD439D}"/>
                </a:ext>
              </a:extLst>
            </p:cNvPr>
            <p:cNvSpPr/>
            <p:nvPr/>
          </p:nvSpPr>
          <p:spPr>
            <a:xfrm>
              <a:off x="7469488" y="3723388"/>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9" name="TextBox 18">
              <a:extLst>
                <a:ext uri="{FF2B5EF4-FFF2-40B4-BE49-F238E27FC236}">
                  <a16:creationId xmlns:a16="http://schemas.microsoft.com/office/drawing/2014/main" id="{9F7731E7-E208-CDDD-2A84-C69C80362525}"/>
                </a:ext>
              </a:extLst>
            </p:cNvPr>
            <p:cNvSpPr txBox="1"/>
            <p:nvPr/>
          </p:nvSpPr>
          <p:spPr>
            <a:xfrm>
              <a:off x="8205320" y="4549288"/>
              <a:ext cx="2890684" cy="1166410"/>
            </a:xfrm>
            <a:prstGeom prst="rect">
              <a:avLst/>
            </a:prstGeom>
            <a:noFill/>
          </p:spPr>
          <p:txBody>
            <a:bodyPr wrap="square" rtlCol="0">
              <a:spAutoFit/>
            </a:bodyPr>
            <a:lstStyle/>
            <a:p>
              <a:pPr algn="ctr">
                <a:lnSpc>
                  <a:spcPct val="120000"/>
                </a:lnSpc>
              </a:pPr>
              <a:r>
                <a:rPr lang="en-US" sz="2000"/>
                <a:t>Động vật được chuyển phôi sinh sản tạo ra động vật chuyển gene</a:t>
              </a:r>
            </a:p>
          </p:txBody>
        </p:sp>
        <p:sp>
          <p:nvSpPr>
            <p:cNvPr id="20" name="Arrow: Right 19">
              <a:extLst>
                <a:ext uri="{FF2B5EF4-FFF2-40B4-BE49-F238E27FC236}">
                  <a16:creationId xmlns:a16="http://schemas.microsoft.com/office/drawing/2014/main" id="{BDAF2277-0029-5D80-635F-B6D229812F67}"/>
                </a:ext>
              </a:extLst>
            </p:cNvPr>
            <p:cNvSpPr/>
            <p:nvPr/>
          </p:nvSpPr>
          <p:spPr>
            <a:xfrm rot="12529743">
              <a:off x="8823702" y="2543182"/>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1" name="TextBox 20">
              <a:extLst>
                <a:ext uri="{FF2B5EF4-FFF2-40B4-BE49-F238E27FC236}">
                  <a16:creationId xmlns:a16="http://schemas.microsoft.com/office/drawing/2014/main" id="{87BFB35B-F96A-C827-3EAE-1CC753518400}"/>
                </a:ext>
              </a:extLst>
            </p:cNvPr>
            <p:cNvSpPr txBox="1"/>
            <p:nvPr/>
          </p:nvSpPr>
          <p:spPr>
            <a:xfrm>
              <a:off x="6244111" y="1294972"/>
              <a:ext cx="2844998" cy="1168077"/>
            </a:xfrm>
            <a:prstGeom prst="rect">
              <a:avLst/>
            </a:prstGeom>
            <a:noFill/>
          </p:spPr>
          <p:txBody>
            <a:bodyPr wrap="square" rtlCol="0">
              <a:spAutoFit/>
            </a:bodyPr>
            <a:lstStyle/>
            <a:p>
              <a:pPr algn="ctr">
                <a:lnSpc>
                  <a:spcPct val="120000"/>
                </a:lnSpc>
              </a:pPr>
              <a:r>
                <a:rPr lang="en-US" sz="2000"/>
                <a:t>Protein thu được từ sữa có thể được dùng làm thuốc sinh học</a:t>
              </a:r>
            </a:p>
          </p:txBody>
        </p:sp>
        <p:sp>
          <p:nvSpPr>
            <p:cNvPr id="22" name="TextBox 21">
              <a:extLst>
                <a:ext uri="{FF2B5EF4-FFF2-40B4-BE49-F238E27FC236}">
                  <a16:creationId xmlns:a16="http://schemas.microsoft.com/office/drawing/2014/main" id="{D7CD56DD-07C5-ED03-6306-273853385F03}"/>
                </a:ext>
              </a:extLst>
            </p:cNvPr>
            <p:cNvSpPr txBox="1"/>
            <p:nvPr/>
          </p:nvSpPr>
          <p:spPr>
            <a:xfrm>
              <a:off x="9307908" y="1289346"/>
              <a:ext cx="2488828" cy="1166410"/>
            </a:xfrm>
            <a:prstGeom prst="rect">
              <a:avLst/>
            </a:prstGeom>
            <a:noFill/>
          </p:spPr>
          <p:txBody>
            <a:bodyPr wrap="square" rtlCol="0" anchor="ctr">
              <a:spAutoFit/>
            </a:bodyPr>
            <a:lstStyle/>
            <a:p>
              <a:pPr algn="ctr">
                <a:lnSpc>
                  <a:spcPct val="120000"/>
                </a:lnSpc>
              </a:pPr>
              <a:r>
                <a:rPr lang="en-US" sz="2000"/>
                <a:t>Vật nuôi chuyển gene mang tính trạng mới</a:t>
              </a:r>
            </a:p>
          </p:txBody>
        </p:sp>
        <p:pic>
          <p:nvPicPr>
            <p:cNvPr id="23" name="Picture 8" descr="Genetic Engineering's New Age | UC Davis">
              <a:extLst>
                <a:ext uri="{FF2B5EF4-FFF2-40B4-BE49-F238E27FC236}">
                  <a16:creationId xmlns:a16="http://schemas.microsoft.com/office/drawing/2014/main" id="{240BF866-B5C5-25B8-2F0E-880A7D05E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72" t="10753" r="1136" b="10796"/>
            <a:stretch/>
          </p:blipFill>
          <p:spPr bwMode="auto">
            <a:xfrm>
              <a:off x="8896830" y="3228827"/>
              <a:ext cx="1717756" cy="1433191"/>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674DDCD7-63F2-D96F-B07E-1E8F20ED3254}"/>
                </a:ext>
              </a:extLst>
            </p:cNvPr>
            <p:cNvSpPr/>
            <p:nvPr/>
          </p:nvSpPr>
          <p:spPr>
            <a:xfrm rot="18730089">
              <a:off x="9960844" y="2509795"/>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grpSp>
    </p:spTree>
    <p:extLst>
      <p:ext uri="{BB962C8B-B14F-4D97-AF65-F5344CB8AC3E}">
        <p14:creationId xmlns:p14="http://schemas.microsoft.com/office/powerpoint/2010/main" val="436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pic>
        <p:nvPicPr>
          <p:cNvPr id="9" name="Picture 8">
            <a:extLst>
              <a:ext uri="{FF2B5EF4-FFF2-40B4-BE49-F238E27FC236}">
                <a16:creationId xmlns:a16="http://schemas.microsoft.com/office/drawing/2014/main" id="{D9F2165B-07DE-8B50-DE29-403B94BA8803}"/>
              </a:ext>
            </a:extLst>
          </p:cNvPr>
          <p:cNvPicPr>
            <a:picLocks noChangeAspect="1"/>
          </p:cNvPicPr>
          <p:nvPr/>
        </p:nvPicPr>
        <p:blipFill>
          <a:blip r:embed="rId2"/>
          <a:stretch>
            <a:fillRect/>
          </a:stretch>
        </p:blipFill>
        <p:spPr>
          <a:xfrm>
            <a:off x="1247848" y="1858205"/>
            <a:ext cx="9696303" cy="3988796"/>
          </a:xfrm>
          <a:prstGeom prst="rect">
            <a:avLst/>
          </a:prstGeom>
        </p:spPr>
      </p:pic>
      <p:grpSp>
        <p:nvGrpSpPr>
          <p:cNvPr id="25" name="Group 24">
            <a:extLst>
              <a:ext uri="{FF2B5EF4-FFF2-40B4-BE49-F238E27FC236}">
                <a16:creationId xmlns:a16="http://schemas.microsoft.com/office/drawing/2014/main" id="{622AF1F7-9333-9F30-0706-6018EABE4545}"/>
              </a:ext>
            </a:extLst>
          </p:cNvPr>
          <p:cNvGrpSpPr/>
          <p:nvPr/>
        </p:nvGrpSpPr>
        <p:grpSpPr>
          <a:xfrm>
            <a:off x="1247848" y="5778777"/>
            <a:ext cx="9396207" cy="975985"/>
            <a:chOff x="967494" y="2481897"/>
            <a:chExt cx="9396207" cy="1099011"/>
          </a:xfrm>
        </p:grpSpPr>
        <p:sp>
          <p:nvSpPr>
            <p:cNvPr id="26" name="Rectangle: Rounded Corners 25">
              <a:extLst>
                <a:ext uri="{FF2B5EF4-FFF2-40B4-BE49-F238E27FC236}">
                  <a16:creationId xmlns:a16="http://schemas.microsoft.com/office/drawing/2014/main" id="{B6F9B356-F1FC-165C-E7AC-84B2DBD999D8}"/>
                </a:ext>
              </a:extLst>
            </p:cNvPr>
            <p:cNvSpPr/>
            <p:nvPr/>
          </p:nvSpPr>
          <p:spPr>
            <a:xfrm>
              <a:off x="967494" y="2481897"/>
              <a:ext cx="9354912"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7" name="TextBox 26">
              <a:extLst>
                <a:ext uri="{FF2B5EF4-FFF2-40B4-BE49-F238E27FC236}">
                  <a16:creationId xmlns:a16="http://schemas.microsoft.com/office/drawing/2014/main" id="{8F8C2D10-AC10-D3F3-7588-BB1BAE6DB0B3}"/>
                </a:ext>
              </a:extLst>
            </p:cNvPr>
            <p:cNvSpPr txBox="1"/>
            <p:nvPr/>
          </p:nvSpPr>
          <p:spPr>
            <a:xfrm>
              <a:off x="1141768" y="2489728"/>
              <a:ext cx="9221933" cy="1010188"/>
            </a:xfrm>
            <a:prstGeom prst="rect">
              <a:avLst/>
            </a:prstGeom>
            <a:noFill/>
          </p:spPr>
          <p:txBody>
            <a:bodyPr wrap="square" anchor="ctr">
              <a:spAutoFit/>
            </a:bodyPr>
            <a:lstStyle/>
            <a:p>
              <a:pPr>
                <a:lnSpc>
                  <a:spcPct val="125000"/>
                </a:lnSpc>
              </a:pPr>
              <a:r>
                <a:rPr lang="en-US" sz="2200" b="1"/>
                <a:t>Hoạt động trang 208: </a:t>
              </a:r>
              <a:r>
                <a:rPr lang="en-US" sz="2200"/>
                <a:t>Quan sát Hình 48.2, mô tả quá trình tạo động vật chuyển gene.</a:t>
              </a:r>
            </a:p>
          </p:txBody>
        </p:sp>
      </p:grpSp>
    </p:spTree>
    <p:extLst>
      <p:ext uri="{BB962C8B-B14F-4D97-AF65-F5344CB8AC3E}">
        <p14:creationId xmlns:p14="http://schemas.microsoft.com/office/powerpoint/2010/main" val="19783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2" name="AutoShape 20">
            <a:extLst>
              <a:ext uri="{FF2B5EF4-FFF2-40B4-BE49-F238E27FC236}">
                <a16:creationId xmlns:a16="http://schemas.microsoft.com/office/drawing/2014/main" id="{4337B05B-DD0D-BAD3-FD65-C155F9457B8F}"/>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TextBox 4">
            <a:extLst>
              <a:ext uri="{FF2B5EF4-FFF2-40B4-BE49-F238E27FC236}">
                <a16:creationId xmlns:a16="http://schemas.microsoft.com/office/drawing/2014/main" id="{CF9E0039-301D-B3F4-1B39-7191A3C6C4A7}"/>
              </a:ext>
            </a:extLst>
          </p:cNvPr>
          <p:cNvSpPr txBox="1"/>
          <p:nvPr/>
        </p:nvSpPr>
        <p:spPr>
          <a:xfrm>
            <a:off x="715787" y="2943482"/>
            <a:ext cx="10760423" cy="3751027"/>
          </a:xfrm>
          <a:prstGeom prst="rect">
            <a:avLst/>
          </a:prstGeom>
          <a:noFill/>
        </p:spPr>
        <p:txBody>
          <a:bodyPr wrap="square">
            <a:spAutoFit/>
          </a:bodyPr>
          <a:lstStyle/>
          <a:p>
            <a:pPr algn="just">
              <a:lnSpc>
                <a:spcPct val="120000"/>
              </a:lnSpc>
              <a:spcAft>
                <a:spcPts val="400"/>
              </a:spcAft>
            </a:pPr>
            <a:r>
              <a:rPr lang="vi-VN" sz="2400" b="1">
                <a:solidFill>
                  <a:srgbClr val="FF0000"/>
                </a:solidFill>
              </a:rPr>
              <a:t>Quá trình tạo động vật chuyển gene:</a:t>
            </a:r>
          </a:p>
          <a:p>
            <a:pPr algn="just">
              <a:lnSpc>
                <a:spcPct val="120000"/>
              </a:lnSpc>
              <a:spcAft>
                <a:spcPts val="400"/>
              </a:spcAft>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0000"/>
              </a:lnSpc>
              <a:spcAft>
                <a:spcPts val="400"/>
              </a:spcAft>
            </a:pPr>
            <a:r>
              <a:rPr lang="vi-VN" sz="2400" b="1"/>
              <a:t>- Bước 2 </a:t>
            </a:r>
            <a:r>
              <a:rPr lang="vi-VN" sz="2400"/>
              <a:t>- Chuyển thể truyền tái tổ hợp vào gene của trứng đã thụ tinh tạo thành phôi chuyển gene.</a:t>
            </a:r>
          </a:p>
          <a:p>
            <a:pPr algn="just">
              <a:lnSpc>
                <a:spcPct val="120000"/>
              </a:lnSpc>
              <a:spcAft>
                <a:spcPts val="400"/>
              </a:spcAft>
            </a:pPr>
            <a:r>
              <a:rPr lang="vi-VN" sz="2400" b="1"/>
              <a:t>- Bước 3 </a:t>
            </a:r>
            <a:r>
              <a:rPr lang="vi-VN" sz="2400"/>
              <a:t>- Chọn lọc và cấy phôi được chuyển gene vào tử cung của con cái cho mang thai hộ. Động vật được chuyển phôi sinh sản tạo ra động vật chuyển gene.</a:t>
            </a:r>
            <a:endParaRPr lang="en-US" sz="2400"/>
          </a:p>
        </p:txBody>
      </p:sp>
    </p:spTree>
    <p:extLst>
      <p:ext uri="{BB962C8B-B14F-4D97-AF65-F5344CB8AC3E}">
        <p14:creationId xmlns:p14="http://schemas.microsoft.com/office/powerpoint/2010/main" val="10497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138575" y="3140131"/>
            <a:ext cx="10052501" cy="205425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27A918-6162-8CF3-7956-A7F5025D5821}"/>
              </a:ext>
            </a:extLst>
          </p:cNvPr>
          <p:cNvSpPr/>
          <p:nvPr/>
        </p:nvSpPr>
        <p:spPr>
          <a:xfrm>
            <a:off x="1138575" y="2508359"/>
            <a:ext cx="4318328" cy="461966"/>
          </a:xfrm>
          <a:prstGeom prst="roundRect">
            <a:avLst>
              <a:gd name="adj" fmla="val 50000"/>
            </a:avLst>
          </a:prstGeom>
          <a:gradFill flip="none" rotWithShape="1">
            <a:gsLst>
              <a:gs pos="0">
                <a:srgbClr val="F97BD2">
                  <a:tint val="66000"/>
                  <a:satMod val="160000"/>
                </a:srgbClr>
              </a:gs>
              <a:gs pos="50000">
                <a:srgbClr val="F97BD2">
                  <a:tint val="44500"/>
                  <a:satMod val="160000"/>
                </a:srgbClr>
              </a:gs>
              <a:gs pos="100000">
                <a:srgbClr val="F97BD2">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Thảo luận các câu hỏi sau:</a:t>
            </a:r>
          </a:p>
        </p:txBody>
      </p:sp>
      <p:sp>
        <p:nvSpPr>
          <p:cNvPr id="9" name="TextBox 8">
            <a:extLst>
              <a:ext uri="{FF2B5EF4-FFF2-40B4-BE49-F238E27FC236}">
                <a16:creationId xmlns:a16="http://schemas.microsoft.com/office/drawing/2014/main" id="{669E782B-585B-7B60-9C93-EFE3BC059D9D}"/>
              </a:ext>
            </a:extLst>
          </p:cNvPr>
          <p:cNvSpPr txBox="1"/>
          <p:nvPr/>
        </p:nvSpPr>
        <p:spPr>
          <a:xfrm>
            <a:off x="1327354" y="3140131"/>
            <a:ext cx="9674942" cy="1970539"/>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a:p>
            <a:pPr algn="just">
              <a:lnSpc>
                <a:spcPct val="125000"/>
              </a:lnSpc>
              <a:spcBef>
                <a:spcPts val="600"/>
              </a:spcBef>
            </a:pPr>
            <a:r>
              <a:rPr lang="en-US" sz="2400" b="1"/>
              <a:t>2. </a:t>
            </a:r>
            <a:r>
              <a:rPr lang="vi-VN" sz="2400"/>
              <a:t>Ứng dụng công nghệ di truyền trong nông nghiệp hướng đến mục đích gì?</a:t>
            </a:r>
          </a:p>
        </p:txBody>
      </p:sp>
    </p:spTree>
    <p:extLst>
      <p:ext uri="{BB962C8B-B14F-4D97-AF65-F5344CB8AC3E}">
        <p14:creationId xmlns:p14="http://schemas.microsoft.com/office/powerpoint/2010/main" val="4543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58581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Bò hoặc dê chuyển gene sinh trưởng nhanh.</a:t>
            </a:r>
          </a:p>
          <a:p>
            <a:r>
              <a:rPr lang="vi-VN" b="0"/>
              <a:t>–</a:t>
            </a:r>
            <a:r>
              <a:rPr lang="en-US" b="0"/>
              <a:t> </a:t>
            </a:r>
            <a:r>
              <a:rPr lang="vi-VN" b="0"/>
              <a:t>Cừu chuyển gene tổng hợp protein huyết thanh của người.</a:t>
            </a:r>
          </a:p>
          <a:p>
            <a:r>
              <a:rPr lang="vi-VN" b="0"/>
              <a:t>–</a:t>
            </a:r>
            <a:r>
              <a:rPr lang="en-US" b="0"/>
              <a:t> </a:t>
            </a:r>
            <a:r>
              <a:rPr lang="vi-VN" b="0"/>
              <a:t>Chuột nhắt có gene hormone sinh trưởng của chuột cống.</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8309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893595"/>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Công nghệ di truyền được ứng dụng trong nông nghiệp chủ yếu tập trung vào việc tạo ra giống cây trồng, vật nuôi mới có nhiều đặc tính ưu việt hơn so với giống gốc: năng suất cao, chống chịu bệnh, sinh trưởng phát triển trong các điều kiện môi trường khắc nghiệt. </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47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Ngoài ra, sử dụng các giống vi sinh vật làm thuốc trừ sâu sinh học, kháng bệnh cho vật nuôi, cải tạo chất lượng đất, làm sạch chuồng trại chăn nuôi,...</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640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184411" y="4149223"/>
            <a:ext cx="10018464"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0"/>
              <a:t>– </a:t>
            </a:r>
            <a:r>
              <a:rPr lang="vi-VN"/>
              <a:t>Bằng phương pháp tạo cây trồng biến đổi gene đã tạo ra các dòng ngô chịu hạn (C436–C4, C7N–C15, V152–C32, C436–D3, C7N–D14, V152–D21,...); dòng ngô kháng</a:t>
            </a:r>
            <a:r>
              <a:rPr lang="en-US"/>
              <a:t> </a:t>
            </a:r>
            <a:r>
              <a:rPr lang="vi-VN"/>
              <a:t>sâu đục thân; dòng ngô kháng thuốc trừ cỏ; dòng ngô kháng thuốc trừ cỏ và kháng sâu; dòng đậu tương kháng sâu; dòng đậu tương chịu hạn; dòng khoai lang kháng bọ hà;....</a:t>
            </a:r>
          </a:p>
        </p:txBody>
      </p:sp>
    </p:spTree>
    <p:extLst>
      <p:ext uri="{BB962C8B-B14F-4D97-AF65-F5344CB8AC3E}">
        <p14:creationId xmlns:p14="http://schemas.microsoft.com/office/powerpoint/2010/main" val="31878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336337" y="4107928"/>
            <a:ext cx="9866537" cy="270343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sz="2300" b="0"/>
              <a:t>– </a:t>
            </a:r>
            <a:r>
              <a:rPr lang="vi-VN" sz="2300"/>
              <a:t>Vật nuôi chuyển gene: Cá chép được chuyển gene tổng hợp hormone sinh trưởng</a:t>
            </a:r>
            <a:r>
              <a:rPr lang="en-US" sz="2300"/>
              <a:t> </a:t>
            </a:r>
            <a:r>
              <a:rPr lang="vi-VN" sz="2300"/>
              <a:t>ở</a:t>
            </a:r>
            <a:r>
              <a:rPr lang="en-US" sz="2300"/>
              <a:t> </a:t>
            </a:r>
            <a:r>
              <a:rPr lang="vi-VN" sz="2300"/>
              <a:t>người giúp cá chép sinh trưởng nhanh và có khả năng kháng virus gây bệnh IHNV; bò được chuyển gene tổng hợp protein giúp bò tăng chất lượng sữa; dê được chuyển gene tạo ra tơ nhện để sản xuất sữa dê chứa protein tơ nhện dùng cho nhiều mục đích như tạo dây chằng, giác mạc mắt và sụn, gân nhân tạo, áo giáp quân sự;…</a:t>
            </a:r>
          </a:p>
        </p:txBody>
      </p:sp>
    </p:spTree>
    <p:extLst>
      <p:ext uri="{BB962C8B-B14F-4D97-AF65-F5344CB8AC3E}">
        <p14:creationId xmlns:p14="http://schemas.microsoft.com/office/powerpoint/2010/main" val="29946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4713583"/>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46635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a:p>
            <a:r>
              <a:rPr lang="vi-VN" b="1"/>
              <a:t>2.</a:t>
            </a:r>
            <a:r>
              <a:rPr lang="en-US" b="1"/>
              <a:t> </a:t>
            </a:r>
            <a:r>
              <a:rPr lang="vi-VN"/>
              <a:t>Kể tên một số thành tựu công nghệ di truyền trong y học, pháp y. </a:t>
            </a:r>
          </a:p>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Tree>
    <p:extLst>
      <p:ext uri="{BB962C8B-B14F-4D97-AF65-F5344CB8AC3E}">
        <p14:creationId xmlns:p14="http://schemas.microsoft.com/office/powerpoint/2010/main" val="32444613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2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par>
                                <p:cTn id="91" presetID="2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par>
                                <p:cTn id="94" presetID="22" presetClass="entr" presetSubtype="4"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down)">
                                      <p:cBhvr>
                                        <p:cTn id="99" dur="500"/>
                                        <p:tgtEl>
                                          <p:spTgt spid="4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down)">
                                      <p:cBhvr>
                                        <p:cTn id="102" dur="500"/>
                                        <p:tgtEl>
                                          <p:spTgt spid="41"/>
                                        </p:tgtEl>
                                      </p:cBhvr>
                                    </p:animEffect>
                                  </p:childTnLst>
                                </p:cTn>
                              </p:par>
                              <p:par>
                                <p:cTn id="103" presetID="2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wipe(down)">
                                      <p:cBhvr>
                                        <p:cTn id="111" dur="500"/>
                                        <p:tgtEl>
                                          <p:spTgt spid="45"/>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10" grpId="0"/>
      <p:bldP spid="11" grpId="0" animBg="1"/>
      <p:bldP spid="21" grpId="0" animBg="1"/>
      <p:bldP spid="28" grpId="0" animBg="1"/>
      <p:bldP spid="35" grpId="0" animBg="1"/>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AE70E-1CB1-9128-E195-A1C2940D0AA2}"/>
              </a:ext>
            </a:extLst>
          </p:cNvPr>
          <p:cNvSpPr>
            <a:spLocks noGrp="1"/>
          </p:cNvSpPr>
          <p:nvPr>
            <p:ph idx="1"/>
          </p:nvPr>
        </p:nvSpPr>
        <p:spPr>
          <a:xfrm>
            <a:off x="519144" y="2180497"/>
            <a:ext cx="11091664" cy="3323602"/>
          </a:xfrm>
        </p:spPr>
        <p:txBody>
          <a:bodyPr>
            <a:normAutofit lnSpcReduction="10000"/>
          </a:bodyPr>
          <a:lstStyle/>
          <a:p>
            <a:pPr marL="0" indent="0" algn="just">
              <a:lnSpc>
                <a:spcPct val="120000"/>
              </a:lnSpc>
              <a:buNone/>
            </a:pPr>
            <a:r>
              <a:rPr lang="vi-VN" sz="2800">
                <a:solidFill>
                  <a:schemeClr val="tx1"/>
                </a:solidFill>
              </a:rPr>
              <a:t>–	Nêu được </a:t>
            </a:r>
            <a:r>
              <a:rPr lang="vi-VN" sz="2800" b="1">
                <a:solidFill>
                  <a:schemeClr val="tx1"/>
                </a:solidFill>
              </a:rPr>
              <a:t>một số ứng dụng công nghệ di truyền </a:t>
            </a:r>
            <a:r>
              <a:rPr lang="vi-VN" sz="2800">
                <a:solidFill>
                  <a:schemeClr val="tx1"/>
                </a:solidFill>
              </a:rPr>
              <a:t>trong nông nghiệp, y tế, pháp y, làm sạch môi trường, an toàn sinh học.</a:t>
            </a:r>
          </a:p>
          <a:p>
            <a:pPr marL="0" indent="0" algn="just">
              <a:lnSpc>
                <a:spcPct val="120000"/>
              </a:lnSpc>
              <a:buNone/>
            </a:pPr>
            <a:r>
              <a:rPr lang="vi-VN" sz="2800">
                <a:solidFill>
                  <a:schemeClr val="tx1"/>
                </a:solidFill>
              </a:rPr>
              <a:t>–	Tìm hiểu được </a:t>
            </a:r>
            <a:r>
              <a:rPr lang="vi-VN" sz="2800" b="1">
                <a:solidFill>
                  <a:schemeClr val="tx1"/>
                </a:solidFill>
              </a:rPr>
              <a:t>một số sản phẩm</a:t>
            </a:r>
            <a:r>
              <a:rPr lang="vi-VN" sz="2800">
                <a:solidFill>
                  <a:schemeClr val="tx1"/>
                </a:solidFill>
              </a:rPr>
              <a:t> ứng dụng công nghệ di truyền tại địa phương.</a:t>
            </a:r>
          </a:p>
          <a:p>
            <a:pPr marL="0" indent="0" algn="just">
              <a:lnSpc>
                <a:spcPct val="120000"/>
              </a:lnSpc>
              <a:buNone/>
            </a:pPr>
            <a:r>
              <a:rPr lang="vi-VN" sz="2800">
                <a:solidFill>
                  <a:schemeClr val="tx1"/>
                </a:solidFill>
              </a:rPr>
              <a:t>–	Nêu được một số vấn đề về </a:t>
            </a:r>
            <a:r>
              <a:rPr lang="vi-VN" sz="2800" b="1">
                <a:solidFill>
                  <a:schemeClr val="tx1"/>
                </a:solidFill>
              </a:rPr>
              <a:t>đạo đức sinh học </a:t>
            </a:r>
            <a:r>
              <a:rPr lang="vi-VN" sz="2800">
                <a:solidFill>
                  <a:schemeClr val="tx1"/>
                </a:solidFill>
              </a:rPr>
              <a:t>trong nghiên cứu và ứng dụng công nghệ di truyền.</a:t>
            </a:r>
          </a:p>
        </p:txBody>
      </p:sp>
      <p:sp>
        <p:nvSpPr>
          <p:cNvPr id="4" name="TextBox 3">
            <a:extLst>
              <a:ext uri="{FF2B5EF4-FFF2-40B4-BE49-F238E27FC236}">
                <a16:creationId xmlns:a16="http://schemas.microsoft.com/office/drawing/2014/main" id="{E846817F-9A85-D4D1-11D3-34E4FA4AF353}"/>
              </a:ext>
            </a:extLst>
          </p:cNvPr>
          <p:cNvSpPr txBox="1"/>
          <p:nvPr/>
        </p:nvSpPr>
        <p:spPr>
          <a:xfrm>
            <a:off x="660728" y="916216"/>
            <a:ext cx="3545512" cy="646331"/>
          </a:xfrm>
          <a:prstGeom prst="rect">
            <a:avLst/>
          </a:prstGeom>
          <a:noFill/>
        </p:spPr>
        <p:txBody>
          <a:bodyPr wrap="square" rtlCol="0">
            <a:spAutoFit/>
          </a:bodyPr>
          <a:lstStyle/>
          <a:p>
            <a:r>
              <a:rPr lang="en-US" sz="3600" b="1">
                <a:solidFill>
                  <a:schemeClr val="bg1"/>
                </a:solidFill>
              </a:rPr>
              <a:t>MỤC TIÊU</a:t>
            </a:r>
          </a:p>
        </p:txBody>
      </p:sp>
    </p:spTree>
    <p:extLst>
      <p:ext uri="{BB962C8B-B14F-4D97-AF65-F5344CB8AC3E}">
        <p14:creationId xmlns:p14="http://schemas.microsoft.com/office/powerpoint/2010/main" val="622420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3403927"/>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312470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
        <p:nvSpPr>
          <p:cNvPr id="5" name="TextBox 4">
            <a:extLst>
              <a:ext uri="{FF2B5EF4-FFF2-40B4-BE49-F238E27FC236}">
                <a16:creationId xmlns:a16="http://schemas.microsoft.com/office/drawing/2014/main" id="{8E445E71-56D9-E95E-45B4-AE853D206E2F}"/>
              </a:ext>
            </a:extLst>
          </p:cNvPr>
          <p:cNvSpPr txBox="1"/>
          <p:nvPr/>
        </p:nvSpPr>
        <p:spPr>
          <a:xfrm>
            <a:off x="1105884" y="5557191"/>
            <a:ext cx="9864213" cy="1073485"/>
          </a:xfrm>
          <a:prstGeom prst="roundRect">
            <a:avLst/>
          </a:prstGeom>
          <a:solidFill>
            <a:srgbClr val="FFDD71"/>
          </a:solidFill>
        </p:spPr>
        <p:txBody>
          <a:bodyPr wrap="square">
            <a:spAutoFit/>
          </a:bodyPr>
          <a:lstStyle>
            <a:defPPr>
              <a:defRPr lang="en-US"/>
            </a:defPPr>
            <a:lvl1pPr algn="just">
              <a:lnSpc>
                <a:spcPct val="125000"/>
              </a:lnSpc>
              <a:spcBef>
                <a:spcPts val="600"/>
              </a:spcBef>
              <a:defRPr sz="2400" b="1"/>
            </a:lvl1pPr>
          </a:lstStyle>
          <a:p>
            <a:r>
              <a:rPr lang="vi-VN"/>
              <a:t>Nghi phạm thứ hai </a:t>
            </a:r>
            <a:r>
              <a:rPr lang="vi-VN" b="0"/>
              <a:t>có thể là hung thủ vì dấu vết DNA của nghi phạm thứ hai để lại trùng khớp với dấu vết DNA có mặt tại hiện trường. </a:t>
            </a:r>
            <a:endParaRPr lang="en-US" b="0"/>
          </a:p>
        </p:txBody>
      </p:sp>
    </p:spTree>
    <p:extLst>
      <p:ext uri="{BB962C8B-B14F-4D97-AF65-F5344CB8AC3E}">
        <p14:creationId xmlns:p14="http://schemas.microsoft.com/office/powerpoint/2010/main" val="10239057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6" name="TextBox 5">
            <a:extLst>
              <a:ext uri="{FF2B5EF4-FFF2-40B4-BE49-F238E27FC236}">
                <a16:creationId xmlns:a16="http://schemas.microsoft.com/office/drawing/2014/main" id="{9BA94C8D-1F41-C1FE-DB8E-0CA5802F8A73}"/>
              </a:ext>
            </a:extLst>
          </p:cNvPr>
          <p:cNvSpPr txBox="1"/>
          <p:nvPr/>
        </p:nvSpPr>
        <p:spPr>
          <a:xfrm>
            <a:off x="424754" y="1880880"/>
            <a:ext cx="11342492" cy="137614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a:t>Nguyên tắc tương tự được áp dụng trong xác định huyết thống; xác định danh tính hài cốt liệt sĩ trong chiến tranh từ lâu, xác định tử thi trong các vụ án hoặc thảm hoạ (cháy, thiên tai) mà các dữ liệu khác (hình thái, di vật) không đủ để định danh.</a:t>
            </a:r>
            <a:endParaRPr lang="en-US"/>
          </a:p>
        </p:txBody>
      </p:sp>
      <p:pic>
        <p:nvPicPr>
          <p:cNvPr id="7170" name="Picture 2" descr="Thủ tướng Phạm Minh Chính làm việc với các đơn vị giám định ADN hài cốt  liệt sỹ">
            <a:extLst>
              <a:ext uri="{FF2B5EF4-FFF2-40B4-BE49-F238E27FC236}">
                <a16:creationId xmlns:a16="http://schemas.microsoft.com/office/drawing/2014/main" id="{0C997186-CB13-9712-B493-645DDDD3F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70" y="3257027"/>
            <a:ext cx="4996510" cy="3485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ời gian không còn nhiều cho nỗ lực tìm kiếm hài cốt sau chiến tranh">
            <a:extLst>
              <a:ext uri="{FF2B5EF4-FFF2-40B4-BE49-F238E27FC236}">
                <a16:creationId xmlns:a16="http://schemas.microsoft.com/office/drawing/2014/main" id="{8868323F-B4EB-412A-C3EF-23C24DA0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25" y="3257026"/>
            <a:ext cx="5224064" cy="34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509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648929"/>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508601"/>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2.</a:t>
            </a:r>
            <a:r>
              <a:rPr lang="en-US" b="1"/>
              <a:t> </a:t>
            </a:r>
            <a:r>
              <a:rPr lang="vi-VN"/>
              <a:t>Kể tên một số thành tựu công nghệ di truyền trong y học, pháp y. </a:t>
            </a:r>
          </a:p>
        </p:txBody>
      </p:sp>
      <p:sp>
        <p:nvSpPr>
          <p:cNvPr id="5" name="TextBox 4">
            <a:extLst>
              <a:ext uri="{FF2B5EF4-FFF2-40B4-BE49-F238E27FC236}">
                <a16:creationId xmlns:a16="http://schemas.microsoft.com/office/drawing/2014/main" id="{A2C5F3F4-FF36-9FEE-34B8-8D3BF87FB151}"/>
              </a:ext>
            </a:extLst>
          </p:cNvPr>
          <p:cNvSpPr txBox="1"/>
          <p:nvPr/>
        </p:nvSpPr>
        <p:spPr>
          <a:xfrm>
            <a:off x="1435510" y="3429000"/>
            <a:ext cx="9489112" cy="2893869"/>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sz="2400" b="1"/>
              <a:t>– Trong y học: </a:t>
            </a:r>
            <a:r>
              <a:rPr lang="vi-VN" sz="2400"/>
              <a:t>Tạo các dòng tế bào hoặc cơ thể mang gene đích nhằm sản xuất protein hoặc thuốc chữa bệnh hoặc ứng dụng trong sản xuất vaccine; chữa bệnh di truyền do sai hoặc gene bằng liệu pháp gene.</a:t>
            </a:r>
          </a:p>
          <a:p>
            <a:r>
              <a:rPr lang="vi-VN" sz="2400" b="1"/>
              <a:t>– Trong pháp y: </a:t>
            </a:r>
            <a:r>
              <a:rPr lang="vi-VN" sz="2400"/>
              <a:t>phân tích DNA nhằm xác định quan huyết thống hoặc xác định danh tính nạn nhân/ tội phạm.</a:t>
            </a:r>
          </a:p>
        </p:txBody>
      </p:sp>
      <p:sp>
        <p:nvSpPr>
          <p:cNvPr id="6" name="AutoShape 20">
            <a:extLst>
              <a:ext uri="{FF2B5EF4-FFF2-40B4-BE49-F238E27FC236}">
                <a16:creationId xmlns:a16="http://schemas.microsoft.com/office/drawing/2014/main" id="{C3EF71A7-B4E3-07BE-F695-93FFCB9408A1}"/>
              </a:ext>
            </a:extLst>
          </p:cNvPr>
          <p:cNvSpPr>
            <a:spLocks noChangeArrowheads="1"/>
          </p:cNvSpPr>
          <p:nvPr/>
        </p:nvSpPr>
        <p:spPr bwMode="auto">
          <a:xfrm>
            <a:off x="5370847" y="290331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410616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2"/>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5" name="TextBox 4">
            <a:extLst>
              <a:ext uri="{FF2B5EF4-FFF2-40B4-BE49-F238E27FC236}">
                <a16:creationId xmlns:a16="http://schemas.microsoft.com/office/drawing/2014/main" id="{A2CE0B93-2B7D-0963-5493-DAABCD9D3EC6}"/>
              </a:ext>
            </a:extLst>
          </p:cNvPr>
          <p:cNvSpPr txBox="1"/>
          <p:nvPr/>
        </p:nvSpPr>
        <p:spPr>
          <a:xfrm>
            <a:off x="1435508" y="3970337"/>
            <a:ext cx="9320979"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Việc sản xuất insulin từ vi khuẩn E. coli có nhiều ưu điểm hơn việc chiết insulin từ tuyến tuỵ của động vật vì sản xuất với số </a:t>
            </a:r>
            <a:r>
              <a:rPr lang="vi-VN"/>
              <a:t>lượng lớn, nhanh, chi phí thấp.</a:t>
            </a:r>
            <a:endParaRPr lang="en-US"/>
          </a:p>
        </p:txBody>
      </p:sp>
      <p:sp>
        <p:nvSpPr>
          <p:cNvPr id="6" name="AutoShape 20">
            <a:extLst>
              <a:ext uri="{FF2B5EF4-FFF2-40B4-BE49-F238E27FC236}">
                <a16:creationId xmlns:a16="http://schemas.microsoft.com/office/drawing/2014/main" id="{2C542F52-35B7-57F6-A0B4-823186A5AA6A}"/>
              </a:ext>
            </a:extLst>
          </p:cNvPr>
          <p:cNvSpPr>
            <a:spLocks noChangeArrowheads="1"/>
          </p:cNvSpPr>
          <p:nvPr/>
        </p:nvSpPr>
        <p:spPr bwMode="auto">
          <a:xfrm>
            <a:off x="5370846" y="33354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938703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AAD77C2-38E7-AD0E-7790-0FE0B48D7EEA}"/>
              </a:ext>
            </a:extLst>
          </p:cNvPr>
          <p:cNvGrpSpPr/>
          <p:nvPr/>
        </p:nvGrpSpPr>
        <p:grpSpPr>
          <a:xfrm>
            <a:off x="1850432" y="660728"/>
            <a:ext cx="9003398" cy="5452478"/>
            <a:chOff x="1809136" y="660728"/>
            <a:chExt cx="9003398" cy="5452478"/>
          </a:xfrm>
        </p:grpSpPr>
        <p:pic>
          <p:nvPicPr>
            <p:cNvPr id="23" name="Picture 22" descr="A diagram of a insulin&#10;&#10;Description automatically generated">
              <a:extLst>
                <a:ext uri="{FF2B5EF4-FFF2-40B4-BE49-F238E27FC236}">
                  <a16:creationId xmlns:a16="http://schemas.microsoft.com/office/drawing/2014/main" id="{2F990B05-B026-59C3-2A2B-58D1FAE8C6D7}"/>
                </a:ext>
              </a:extLst>
            </p:cNvPr>
            <p:cNvPicPr>
              <a:picLocks noChangeAspect="1"/>
            </p:cNvPicPr>
            <p:nvPr/>
          </p:nvPicPr>
          <p:blipFill rotWithShape="1">
            <a:blip r:embed="rId2"/>
            <a:srcRect t="11506" b="8989"/>
            <a:stretch/>
          </p:blipFill>
          <p:spPr>
            <a:xfrm>
              <a:off x="2636814" y="660728"/>
              <a:ext cx="7166144" cy="5452478"/>
            </a:xfrm>
            <a:prstGeom prst="rect">
              <a:avLst/>
            </a:prstGeom>
          </p:spPr>
        </p:pic>
        <p:sp>
          <p:nvSpPr>
            <p:cNvPr id="24" name="Rectangle 23">
              <a:extLst>
                <a:ext uri="{FF2B5EF4-FFF2-40B4-BE49-F238E27FC236}">
                  <a16:creationId xmlns:a16="http://schemas.microsoft.com/office/drawing/2014/main" id="{8578EA12-34F6-5FDA-FA31-81E116A9ABAD}"/>
                </a:ext>
              </a:extLst>
            </p:cNvPr>
            <p:cNvSpPr/>
            <p:nvPr/>
          </p:nvSpPr>
          <p:spPr>
            <a:xfrm>
              <a:off x="6943540" y="1569229"/>
              <a:ext cx="2996872" cy="128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E6E245-4D15-4750-8D4D-5EAD26BCEF53}"/>
                </a:ext>
              </a:extLst>
            </p:cNvPr>
            <p:cNvSpPr txBox="1"/>
            <p:nvPr/>
          </p:nvSpPr>
          <p:spPr>
            <a:xfrm>
              <a:off x="6219886" y="1417459"/>
              <a:ext cx="4592648" cy="1431930"/>
            </a:xfrm>
            <a:prstGeom prst="rect">
              <a:avLst/>
            </a:prstGeom>
            <a:noFill/>
          </p:spPr>
          <p:txBody>
            <a:bodyPr wrap="square">
              <a:spAutoFit/>
            </a:bodyPr>
            <a:lstStyle/>
            <a:p>
              <a:pPr algn="ctr">
                <a:lnSpc>
                  <a:spcPct val="125000"/>
                </a:lnSpc>
              </a:pPr>
              <a:r>
                <a:rPr lang="vi-VN" sz="2400" b="1" i="1"/>
                <a:t>Insulin tái tổ hợp được tổng hợp bằng cách chèn gen insulin của người vào E. coli</a:t>
              </a:r>
              <a:endParaRPr lang="en-US" sz="2400" b="1" i="1"/>
            </a:p>
          </p:txBody>
        </p:sp>
        <p:sp>
          <p:nvSpPr>
            <p:cNvPr id="26" name="Rectangle 25">
              <a:extLst>
                <a:ext uri="{FF2B5EF4-FFF2-40B4-BE49-F238E27FC236}">
                  <a16:creationId xmlns:a16="http://schemas.microsoft.com/office/drawing/2014/main" id="{23B27F4C-3EA9-CB9B-6C0F-4A66F538126F}"/>
                </a:ext>
              </a:extLst>
            </p:cNvPr>
            <p:cNvSpPr/>
            <p:nvPr/>
          </p:nvSpPr>
          <p:spPr>
            <a:xfrm>
              <a:off x="4041058" y="1085482"/>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F6EE82-5E43-DE72-4589-F0049A0D9C30}"/>
                </a:ext>
              </a:extLst>
            </p:cNvPr>
            <p:cNvSpPr txBox="1"/>
            <p:nvPr/>
          </p:nvSpPr>
          <p:spPr>
            <a:xfrm>
              <a:off x="2499361" y="721334"/>
              <a:ext cx="3495858" cy="508601"/>
            </a:xfrm>
            <a:prstGeom prst="rect">
              <a:avLst/>
            </a:prstGeom>
            <a:noFill/>
          </p:spPr>
          <p:txBody>
            <a:bodyPr wrap="square">
              <a:spAutoFit/>
            </a:bodyPr>
            <a:lstStyle/>
            <a:p>
              <a:pPr algn="ctr">
                <a:lnSpc>
                  <a:spcPct val="125000"/>
                </a:lnSpc>
              </a:pPr>
              <a:r>
                <a:rPr lang="en-US" sz="2400" b="1"/>
                <a:t>Gene insuline ở người</a:t>
              </a:r>
            </a:p>
          </p:txBody>
        </p:sp>
        <p:sp>
          <p:nvSpPr>
            <p:cNvPr id="28" name="Rectangle 27">
              <a:extLst>
                <a:ext uri="{FF2B5EF4-FFF2-40B4-BE49-F238E27FC236}">
                  <a16:creationId xmlns:a16="http://schemas.microsoft.com/office/drawing/2014/main" id="{5F7BF8CA-8628-4562-17E9-24AD68CC9324}"/>
                </a:ext>
              </a:extLst>
            </p:cNvPr>
            <p:cNvSpPr/>
            <p:nvPr/>
          </p:nvSpPr>
          <p:spPr>
            <a:xfrm>
              <a:off x="2884784" y="3704796"/>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E5B8251-757D-0453-681A-4B06D264B863}"/>
                </a:ext>
              </a:extLst>
            </p:cNvPr>
            <p:cNvSpPr txBox="1"/>
            <p:nvPr/>
          </p:nvSpPr>
          <p:spPr>
            <a:xfrm>
              <a:off x="1809136" y="3535489"/>
              <a:ext cx="2414557" cy="508601"/>
            </a:xfrm>
            <a:prstGeom prst="rect">
              <a:avLst/>
            </a:prstGeom>
            <a:noFill/>
          </p:spPr>
          <p:txBody>
            <a:bodyPr wrap="square">
              <a:spAutoFit/>
            </a:bodyPr>
            <a:lstStyle/>
            <a:p>
              <a:pPr algn="ctr">
                <a:lnSpc>
                  <a:spcPct val="125000"/>
                </a:lnSpc>
              </a:pPr>
              <a:r>
                <a:rPr lang="en-US" sz="2400" b="1"/>
                <a:t>Vi khuẩn E.coli</a:t>
              </a:r>
            </a:p>
          </p:txBody>
        </p:sp>
        <p:sp>
          <p:nvSpPr>
            <p:cNvPr id="30" name="Rectangle 29">
              <a:extLst>
                <a:ext uri="{FF2B5EF4-FFF2-40B4-BE49-F238E27FC236}">
                  <a16:creationId xmlns:a16="http://schemas.microsoft.com/office/drawing/2014/main" id="{C586E98F-0E6B-898B-344F-07CF0881B123}"/>
                </a:ext>
              </a:extLst>
            </p:cNvPr>
            <p:cNvSpPr/>
            <p:nvPr/>
          </p:nvSpPr>
          <p:spPr>
            <a:xfrm>
              <a:off x="7607710" y="3547915"/>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28F0FC-2D2B-E861-64ED-DBF9DB0D052F}"/>
                </a:ext>
              </a:extLst>
            </p:cNvPr>
            <p:cNvSpPr txBox="1"/>
            <p:nvPr/>
          </p:nvSpPr>
          <p:spPr>
            <a:xfrm>
              <a:off x="7037439" y="3388581"/>
              <a:ext cx="1478771" cy="508601"/>
            </a:xfrm>
            <a:prstGeom prst="rect">
              <a:avLst/>
            </a:prstGeom>
            <a:noFill/>
          </p:spPr>
          <p:txBody>
            <a:bodyPr wrap="square">
              <a:spAutoFit/>
            </a:bodyPr>
            <a:lstStyle/>
            <a:p>
              <a:pPr algn="ctr">
                <a:lnSpc>
                  <a:spcPct val="125000"/>
                </a:lnSpc>
              </a:pPr>
              <a:r>
                <a:rPr lang="vi-VN" sz="2400" b="1"/>
                <a:t>Insulin</a:t>
              </a:r>
              <a:endParaRPr lang="en-US" sz="2400" b="1"/>
            </a:p>
          </p:txBody>
        </p:sp>
        <p:sp>
          <p:nvSpPr>
            <p:cNvPr id="32" name="Rectangle 31">
              <a:extLst>
                <a:ext uri="{FF2B5EF4-FFF2-40B4-BE49-F238E27FC236}">
                  <a16:creationId xmlns:a16="http://schemas.microsoft.com/office/drawing/2014/main" id="{054FE6B1-127A-623D-983F-04D5CA8126FC}"/>
                </a:ext>
              </a:extLst>
            </p:cNvPr>
            <p:cNvSpPr/>
            <p:nvPr/>
          </p:nvSpPr>
          <p:spPr>
            <a:xfrm>
              <a:off x="4717517" y="2440919"/>
              <a:ext cx="671542" cy="45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A65848-F850-3876-BFA5-5616C89C61FF}"/>
                </a:ext>
              </a:extLst>
            </p:cNvPr>
            <p:cNvSpPr txBox="1"/>
            <p:nvPr/>
          </p:nvSpPr>
          <p:spPr>
            <a:xfrm>
              <a:off x="4385187" y="2467888"/>
              <a:ext cx="1419285" cy="369845"/>
            </a:xfrm>
            <a:prstGeom prst="rect">
              <a:avLst/>
            </a:prstGeom>
            <a:noFill/>
          </p:spPr>
          <p:txBody>
            <a:bodyPr wrap="square">
              <a:spAutoFit/>
            </a:bodyPr>
            <a:lstStyle/>
            <a:p>
              <a:pPr algn="ctr">
                <a:lnSpc>
                  <a:spcPct val="125000"/>
                </a:lnSpc>
              </a:pPr>
              <a:r>
                <a:rPr lang="en-US" sz="1600" b="1"/>
                <a:t>Plasmid </a:t>
              </a:r>
            </a:p>
          </p:txBody>
        </p:sp>
      </p:grpSp>
    </p:spTree>
    <p:extLst>
      <p:ext uri="{BB962C8B-B14F-4D97-AF65-F5344CB8AC3E}">
        <p14:creationId xmlns:p14="http://schemas.microsoft.com/office/powerpoint/2010/main" val="1630281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AE2C40-3EC3-2C4D-1E31-B20FDC430995}"/>
              </a:ext>
            </a:extLst>
          </p:cNvPr>
          <p:cNvGrpSpPr/>
          <p:nvPr/>
        </p:nvGrpSpPr>
        <p:grpSpPr>
          <a:xfrm>
            <a:off x="0" y="0"/>
            <a:ext cx="12192000" cy="6858000"/>
            <a:chOff x="0" y="0"/>
            <a:chExt cx="12192000" cy="6858000"/>
          </a:xfrm>
        </p:grpSpPr>
        <p:pic>
          <p:nvPicPr>
            <p:cNvPr id="2" name="Picture 2" descr="COVID-19 mRNA Vaccine Production">
              <a:extLst>
                <a:ext uri="{FF2B5EF4-FFF2-40B4-BE49-F238E27FC236}">
                  <a16:creationId xmlns:a16="http://schemas.microsoft.com/office/drawing/2014/main" id="{B60EB356-191E-2132-5D6C-F211953A7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FE83D5-D0DB-C52D-A00C-0D29F52B8000}"/>
                </a:ext>
              </a:extLst>
            </p:cNvPr>
            <p:cNvSpPr/>
            <p:nvPr/>
          </p:nvSpPr>
          <p:spPr>
            <a:xfrm>
              <a:off x="1073683" y="560439"/>
              <a:ext cx="4259334" cy="45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C5C26B-ACFD-228B-33E0-617AFD318F3C}"/>
                </a:ext>
              </a:extLst>
            </p:cNvPr>
            <p:cNvSpPr txBox="1"/>
            <p:nvPr/>
          </p:nvSpPr>
          <p:spPr>
            <a:xfrm>
              <a:off x="1555955" y="539791"/>
              <a:ext cx="4361098" cy="461665"/>
            </a:xfrm>
            <a:prstGeom prst="rect">
              <a:avLst/>
            </a:prstGeom>
            <a:noFill/>
          </p:spPr>
          <p:txBody>
            <a:bodyPr wrap="square">
              <a:spAutoFit/>
            </a:bodyPr>
            <a:lstStyle/>
            <a:p>
              <a:r>
                <a:rPr lang="en-US" sz="2400" b="1"/>
                <a:t>mRNA protein tăng đột biến</a:t>
              </a:r>
            </a:p>
          </p:txBody>
        </p:sp>
        <p:sp>
          <p:nvSpPr>
            <p:cNvPr id="6" name="Rectangle 5">
              <a:extLst>
                <a:ext uri="{FF2B5EF4-FFF2-40B4-BE49-F238E27FC236}">
                  <a16:creationId xmlns:a16="http://schemas.microsoft.com/office/drawing/2014/main" id="{2E0028A3-F03C-BA4F-E79C-58F43438D128}"/>
                </a:ext>
              </a:extLst>
            </p:cNvPr>
            <p:cNvSpPr/>
            <p:nvPr/>
          </p:nvSpPr>
          <p:spPr>
            <a:xfrm>
              <a:off x="1799302" y="5695827"/>
              <a:ext cx="2955577" cy="60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3939D9-0442-B0CB-7125-BA99C09D157D}"/>
                </a:ext>
              </a:extLst>
            </p:cNvPr>
            <p:cNvSpPr txBox="1"/>
            <p:nvPr/>
          </p:nvSpPr>
          <p:spPr>
            <a:xfrm>
              <a:off x="2177968" y="5682594"/>
              <a:ext cx="2050763" cy="461665"/>
            </a:xfrm>
            <a:prstGeom prst="rect">
              <a:avLst/>
            </a:prstGeom>
            <a:noFill/>
          </p:spPr>
          <p:txBody>
            <a:bodyPr wrap="square">
              <a:spAutoFit/>
            </a:bodyPr>
            <a:lstStyle/>
            <a:p>
              <a:r>
                <a:rPr lang="en-US" sz="2400" b="1"/>
                <a:t>lớp lipid kép</a:t>
              </a:r>
            </a:p>
          </p:txBody>
        </p:sp>
      </p:grpSp>
    </p:spTree>
    <p:extLst>
      <p:ext uri="{BB962C8B-B14F-4D97-AF65-F5344CB8AC3E}">
        <p14:creationId xmlns:p14="http://schemas.microsoft.com/office/powerpoint/2010/main" val="139387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BC407-85A4-A116-474E-9A334A154EB8}"/>
              </a:ext>
            </a:extLst>
          </p:cNvPr>
          <p:cNvGrpSpPr/>
          <p:nvPr/>
        </p:nvGrpSpPr>
        <p:grpSpPr>
          <a:xfrm>
            <a:off x="1248696" y="0"/>
            <a:ext cx="10196051" cy="6157002"/>
            <a:chOff x="1343086" y="178905"/>
            <a:chExt cx="10196051" cy="6157002"/>
          </a:xfrm>
        </p:grpSpPr>
        <p:pic>
          <p:nvPicPr>
            <p:cNvPr id="7" name="Picture 2" descr="Gene therapy is the insertion of genes into an individual's cells and  tissues to treat a disease Stock Photo - Alamy">
              <a:extLst>
                <a:ext uri="{FF2B5EF4-FFF2-40B4-BE49-F238E27FC236}">
                  <a16:creationId xmlns:a16="http://schemas.microsoft.com/office/drawing/2014/main" id="{BA50BCA4-F313-045C-642E-DC374B847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40"/>
            <a:stretch/>
          </p:blipFill>
          <p:spPr bwMode="auto">
            <a:xfrm>
              <a:off x="1898650" y="178905"/>
              <a:ext cx="8394700" cy="5956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FC227A-0577-BB6D-0EB7-91E817B39A80}"/>
                </a:ext>
              </a:extLst>
            </p:cNvPr>
            <p:cNvSpPr/>
            <p:nvPr/>
          </p:nvSpPr>
          <p:spPr>
            <a:xfrm>
              <a:off x="2035277" y="5216376"/>
              <a:ext cx="1699015" cy="111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86E42D-02C0-8A05-630A-F8DB86EAFF6B}"/>
                </a:ext>
              </a:extLst>
            </p:cNvPr>
            <p:cNvSpPr/>
            <p:nvPr/>
          </p:nvSpPr>
          <p:spPr>
            <a:xfrm>
              <a:off x="3734292" y="5339114"/>
              <a:ext cx="1699015" cy="996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C8F6B-B7DD-DF23-A96E-AC080FBF8756}"/>
                </a:ext>
              </a:extLst>
            </p:cNvPr>
            <p:cNvSpPr/>
            <p:nvPr/>
          </p:nvSpPr>
          <p:spPr>
            <a:xfrm>
              <a:off x="3305891" y="2442333"/>
              <a:ext cx="1934987" cy="87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8FC23-D11F-7516-2783-17F160A0C614}"/>
                </a:ext>
              </a:extLst>
            </p:cNvPr>
            <p:cNvSpPr/>
            <p:nvPr/>
          </p:nvSpPr>
          <p:spPr>
            <a:xfrm>
              <a:off x="4202593" y="641286"/>
              <a:ext cx="1934987" cy="715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0A798C-D273-E141-2226-B1288531944F}"/>
                </a:ext>
              </a:extLst>
            </p:cNvPr>
            <p:cNvSpPr/>
            <p:nvPr/>
          </p:nvSpPr>
          <p:spPr>
            <a:xfrm>
              <a:off x="8753618" y="852451"/>
              <a:ext cx="1934987" cy="994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00F14A-B4ED-7C1E-8FEB-44EFBD3B3DC3}"/>
                </a:ext>
              </a:extLst>
            </p:cNvPr>
            <p:cNvSpPr/>
            <p:nvPr/>
          </p:nvSpPr>
          <p:spPr>
            <a:xfrm>
              <a:off x="8665128" y="2494990"/>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CB1A45-E63B-663F-8806-E25535AD3989}"/>
                </a:ext>
              </a:extLst>
            </p:cNvPr>
            <p:cNvSpPr/>
            <p:nvPr/>
          </p:nvSpPr>
          <p:spPr>
            <a:xfrm>
              <a:off x="7202088" y="4809311"/>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9114A-79BA-9081-3AFC-3364B4012C0D}"/>
                </a:ext>
              </a:extLst>
            </p:cNvPr>
            <p:cNvSpPr txBox="1"/>
            <p:nvPr/>
          </p:nvSpPr>
          <p:spPr>
            <a:xfrm>
              <a:off x="3988994" y="641285"/>
              <a:ext cx="2411806" cy="728148"/>
            </a:xfrm>
            <a:prstGeom prst="rect">
              <a:avLst/>
            </a:prstGeom>
            <a:noFill/>
          </p:spPr>
          <p:txBody>
            <a:bodyPr wrap="square" rtlCol="0">
              <a:spAutoFit/>
            </a:bodyPr>
            <a:lstStyle/>
            <a:p>
              <a:pPr algn="ctr">
                <a:lnSpc>
                  <a:spcPct val="120000"/>
                </a:lnSpc>
              </a:pPr>
              <a:r>
                <a:rPr lang="en-US" b="1"/>
                <a:t>1. </a:t>
              </a:r>
              <a:r>
                <a:rPr lang="vi-VN"/>
                <a:t>Tế bào được lấy ra khỏi bệnh nhân</a:t>
              </a:r>
              <a:endParaRPr lang="en-US"/>
            </a:p>
          </p:txBody>
        </p:sp>
        <p:sp>
          <p:nvSpPr>
            <p:cNvPr id="17" name="TextBox 16">
              <a:extLst>
                <a:ext uri="{FF2B5EF4-FFF2-40B4-BE49-F238E27FC236}">
                  <a16:creationId xmlns:a16="http://schemas.microsoft.com/office/drawing/2014/main" id="{FDB250AD-6B1E-6091-1446-360BC20954E9}"/>
                </a:ext>
              </a:extLst>
            </p:cNvPr>
            <p:cNvSpPr txBox="1"/>
            <p:nvPr/>
          </p:nvSpPr>
          <p:spPr>
            <a:xfrm>
              <a:off x="8843290" y="1118350"/>
              <a:ext cx="2695847" cy="1059008"/>
            </a:xfrm>
            <a:prstGeom prst="rect">
              <a:avLst/>
            </a:prstGeom>
            <a:noFill/>
          </p:spPr>
          <p:txBody>
            <a:bodyPr wrap="square" rtlCol="0">
              <a:spAutoFit/>
            </a:bodyPr>
            <a:lstStyle/>
            <a:p>
              <a:pPr>
                <a:lnSpc>
                  <a:spcPct val="120000"/>
                </a:lnSpc>
              </a:pPr>
              <a:r>
                <a:rPr lang="en-US" b="1"/>
                <a:t>2. </a:t>
              </a:r>
              <a:r>
                <a:rPr lang="vi-VN"/>
                <a:t>Trong phòng thí nghiệm virus bị biến đổi nên không thể sinh sản</a:t>
              </a:r>
              <a:endParaRPr lang="en-US"/>
            </a:p>
          </p:txBody>
        </p:sp>
        <p:sp>
          <p:nvSpPr>
            <p:cNvPr id="18" name="TextBox 17">
              <a:extLst>
                <a:ext uri="{FF2B5EF4-FFF2-40B4-BE49-F238E27FC236}">
                  <a16:creationId xmlns:a16="http://schemas.microsoft.com/office/drawing/2014/main" id="{F9CB3F8A-92D2-BE31-062A-376D79515749}"/>
                </a:ext>
              </a:extLst>
            </p:cNvPr>
            <p:cNvSpPr txBox="1"/>
            <p:nvPr/>
          </p:nvSpPr>
          <p:spPr>
            <a:xfrm>
              <a:off x="8665127" y="2827389"/>
              <a:ext cx="2361949" cy="728148"/>
            </a:xfrm>
            <a:prstGeom prst="rect">
              <a:avLst/>
            </a:prstGeom>
            <a:noFill/>
          </p:spPr>
          <p:txBody>
            <a:bodyPr wrap="square" rtlCol="0">
              <a:spAutoFit/>
            </a:bodyPr>
            <a:lstStyle/>
            <a:p>
              <a:pPr>
                <a:lnSpc>
                  <a:spcPct val="120000"/>
                </a:lnSpc>
              </a:pPr>
              <a:r>
                <a:rPr lang="en-US" b="1"/>
                <a:t>3. </a:t>
              </a:r>
              <a:r>
                <a:rPr lang="vi-VN"/>
                <a:t>Gen bình thường được đưa vào virus</a:t>
              </a:r>
              <a:endParaRPr lang="en-US"/>
            </a:p>
          </p:txBody>
        </p:sp>
        <p:sp>
          <p:nvSpPr>
            <p:cNvPr id="19" name="TextBox 18">
              <a:extLst>
                <a:ext uri="{FF2B5EF4-FFF2-40B4-BE49-F238E27FC236}">
                  <a16:creationId xmlns:a16="http://schemas.microsoft.com/office/drawing/2014/main" id="{68E418D4-239F-6132-E701-49D97814E36C}"/>
                </a:ext>
              </a:extLst>
            </p:cNvPr>
            <p:cNvSpPr txBox="1"/>
            <p:nvPr/>
          </p:nvSpPr>
          <p:spPr>
            <a:xfrm>
              <a:off x="7221188" y="4823849"/>
              <a:ext cx="3364390" cy="726609"/>
            </a:xfrm>
            <a:prstGeom prst="rect">
              <a:avLst/>
            </a:prstGeom>
            <a:noFill/>
          </p:spPr>
          <p:txBody>
            <a:bodyPr wrap="square" rtlCol="0">
              <a:spAutoFit/>
            </a:bodyPr>
            <a:lstStyle/>
            <a:p>
              <a:pPr>
                <a:lnSpc>
                  <a:spcPct val="120000"/>
                </a:lnSpc>
              </a:pPr>
              <a:r>
                <a:rPr lang="en-US" b="1"/>
                <a:t>4. </a:t>
              </a:r>
              <a:r>
                <a:rPr lang="vi-VN"/>
                <a:t>Virus biến đổi được trộn lẫn với các tế bào của bệnh nhân</a:t>
              </a:r>
              <a:endParaRPr lang="en-US"/>
            </a:p>
          </p:txBody>
        </p:sp>
        <p:sp>
          <p:nvSpPr>
            <p:cNvPr id="20" name="Rectangle 19">
              <a:extLst>
                <a:ext uri="{FF2B5EF4-FFF2-40B4-BE49-F238E27FC236}">
                  <a16:creationId xmlns:a16="http://schemas.microsoft.com/office/drawing/2014/main" id="{2C29421B-0182-DFA1-310A-3CF8083EFE1B}"/>
                </a:ext>
              </a:extLst>
            </p:cNvPr>
            <p:cNvSpPr/>
            <p:nvPr/>
          </p:nvSpPr>
          <p:spPr>
            <a:xfrm>
              <a:off x="3607212" y="5149340"/>
              <a:ext cx="595381" cy="567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02FBE8-6A64-2F78-C433-400CB2000EC9}"/>
                </a:ext>
              </a:extLst>
            </p:cNvPr>
            <p:cNvSpPr txBox="1"/>
            <p:nvPr/>
          </p:nvSpPr>
          <p:spPr>
            <a:xfrm>
              <a:off x="3804886" y="5355423"/>
              <a:ext cx="2411806" cy="728148"/>
            </a:xfrm>
            <a:prstGeom prst="rect">
              <a:avLst/>
            </a:prstGeom>
            <a:noFill/>
          </p:spPr>
          <p:txBody>
            <a:bodyPr wrap="square" rtlCol="0">
              <a:spAutoFit/>
            </a:bodyPr>
            <a:lstStyle/>
            <a:p>
              <a:pPr>
                <a:lnSpc>
                  <a:spcPct val="120000"/>
                </a:lnSpc>
              </a:pPr>
              <a:r>
                <a:rPr lang="en-US" b="1"/>
                <a:t>5. </a:t>
              </a:r>
              <a:r>
                <a:rPr lang="vi-VN"/>
                <a:t>Đưa gen mới vào nhân bệnh nhân</a:t>
              </a:r>
              <a:endParaRPr lang="en-US"/>
            </a:p>
          </p:txBody>
        </p:sp>
        <p:sp>
          <p:nvSpPr>
            <p:cNvPr id="22" name="TextBox 21">
              <a:extLst>
                <a:ext uri="{FF2B5EF4-FFF2-40B4-BE49-F238E27FC236}">
                  <a16:creationId xmlns:a16="http://schemas.microsoft.com/office/drawing/2014/main" id="{39A49CDE-4F9F-B91C-84AC-A0E19BC42789}"/>
                </a:ext>
              </a:extLst>
            </p:cNvPr>
            <p:cNvSpPr txBox="1"/>
            <p:nvPr/>
          </p:nvSpPr>
          <p:spPr>
            <a:xfrm>
              <a:off x="1343086" y="5269778"/>
              <a:ext cx="2264126" cy="1060547"/>
            </a:xfrm>
            <a:prstGeom prst="rect">
              <a:avLst/>
            </a:prstGeom>
            <a:noFill/>
          </p:spPr>
          <p:txBody>
            <a:bodyPr wrap="square" rtlCol="0">
              <a:spAutoFit/>
            </a:bodyPr>
            <a:lstStyle/>
            <a:p>
              <a:pPr>
                <a:lnSpc>
                  <a:spcPct val="120000"/>
                </a:lnSpc>
              </a:pPr>
              <a:r>
                <a:rPr lang="en-US" b="1"/>
                <a:t>6. </a:t>
              </a:r>
              <a:r>
                <a:rPr lang="vi-VN"/>
                <a:t>Các tế bào đã biến đổi được tiêm vào bệnh nhân</a:t>
              </a:r>
              <a:endParaRPr lang="en-US"/>
            </a:p>
          </p:txBody>
        </p:sp>
        <p:sp>
          <p:nvSpPr>
            <p:cNvPr id="23" name="Rectangle 22">
              <a:extLst>
                <a:ext uri="{FF2B5EF4-FFF2-40B4-BE49-F238E27FC236}">
                  <a16:creationId xmlns:a16="http://schemas.microsoft.com/office/drawing/2014/main" id="{4D7BCCB1-9A24-1B4D-10D6-07046EAF3F70}"/>
                </a:ext>
              </a:extLst>
            </p:cNvPr>
            <p:cNvSpPr/>
            <p:nvPr/>
          </p:nvSpPr>
          <p:spPr>
            <a:xfrm>
              <a:off x="2190878" y="4843692"/>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62823B-3392-867C-B34A-98C8823E147A}"/>
                </a:ext>
              </a:extLst>
            </p:cNvPr>
            <p:cNvSpPr/>
            <p:nvPr/>
          </p:nvSpPr>
          <p:spPr>
            <a:xfrm>
              <a:off x="2190877" y="1495799"/>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88A23-C48D-7A14-79E7-17ED3B6BEA1B}"/>
                </a:ext>
              </a:extLst>
            </p:cNvPr>
            <p:cNvSpPr txBox="1"/>
            <p:nvPr/>
          </p:nvSpPr>
          <p:spPr>
            <a:xfrm>
              <a:off x="3410204" y="2486014"/>
              <a:ext cx="2685795" cy="1060547"/>
            </a:xfrm>
            <a:prstGeom prst="rect">
              <a:avLst/>
            </a:prstGeom>
            <a:noFill/>
          </p:spPr>
          <p:txBody>
            <a:bodyPr wrap="square" rtlCol="0">
              <a:spAutoFit/>
            </a:bodyPr>
            <a:lstStyle/>
            <a:p>
              <a:pPr>
                <a:lnSpc>
                  <a:spcPct val="120000"/>
                </a:lnSpc>
              </a:pPr>
              <a:r>
                <a:rPr lang="en-US" b="1"/>
                <a:t>7. </a:t>
              </a:r>
              <a:r>
                <a:rPr lang="vi-VN"/>
                <a:t>Các tế bào biến đổi gen tạo ra protein hoặc hormone mong muốn</a:t>
              </a:r>
              <a:endParaRPr lang="en-US"/>
            </a:p>
          </p:txBody>
        </p:sp>
      </p:grpSp>
      <p:sp>
        <p:nvSpPr>
          <p:cNvPr id="27" name="TextBox 26">
            <a:extLst>
              <a:ext uri="{FF2B5EF4-FFF2-40B4-BE49-F238E27FC236}">
                <a16:creationId xmlns:a16="http://schemas.microsoft.com/office/drawing/2014/main" id="{70BEC6DC-DDEC-B4D4-1220-6E49D459565B}"/>
              </a:ext>
            </a:extLst>
          </p:cNvPr>
          <p:cNvSpPr txBox="1"/>
          <p:nvPr/>
        </p:nvSpPr>
        <p:spPr>
          <a:xfrm>
            <a:off x="1679498" y="6181002"/>
            <a:ext cx="8915094" cy="369332"/>
          </a:xfrm>
          <a:prstGeom prst="rect">
            <a:avLst/>
          </a:prstGeom>
          <a:noFill/>
        </p:spPr>
        <p:txBody>
          <a:bodyPr wrap="square">
            <a:spAutoFit/>
          </a:bodyPr>
          <a:lstStyle/>
          <a:p>
            <a:r>
              <a:rPr lang="vi-VN" b="1"/>
              <a:t>Ứng dụng công nghệ di truyền trong liệu pháp gene ở người bị bệnh u xơ nang</a:t>
            </a:r>
            <a:endParaRPr lang="en-US" b="1"/>
          </a:p>
        </p:txBody>
      </p:sp>
    </p:spTree>
    <p:extLst>
      <p:ext uri="{BB962C8B-B14F-4D97-AF65-F5344CB8AC3E}">
        <p14:creationId xmlns:p14="http://schemas.microsoft.com/office/powerpoint/2010/main" val="168042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Thiếu máu do suy thận - Báo VnExpress Sức khỏe">
            <a:extLst>
              <a:ext uri="{FF2B5EF4-FFF2-40B4-BE49-F238E27FC236}">
                <a16:creationId xmlns:a16="http://schemas.microsoft.com/office/drawing/2014/main" id="{7F44440C-CAA8-DBDD-C7A6-6339472BE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81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5362" name="Picture 2" descr="AstraZeneca withdraws COVID vaccine from European market | AP News">
            <a:extLst>
              <a:ext uri="{FF2B5EF4-FFF2-40B4-BE49-F238E27FC236}">
                <a16:creationId xmlns:a16="http://schemas.microsoft.com/office/drawing/2014/main" id="{109444B7-1CBE-A00C-0117-1B87A6AF1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4" r="19008"/>
          <a:stretch/>
        </p:blipFill>
        <p:spPr bwMode="auto">
          <a:xfrm>
            <a:off x="100288" y="2766856"/>
            <a:ext cx="3598607"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avigating the Sputnik V: The Missing Link of Raw Data">
            <a:extLst>
              <a:ext uri="{FF2B5EF4-FFF2-40B4-BE49-F238E27FC236}">
                <a16:creationId xmlns:a16="http://schemas.microsoft.com/office/drawing/2014/main" id="{E38DD0EB-FC34-6C45-85B3-F497B3720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5" r="35056"/>
          <a:stretch/>
        </p:blipFill>
        <p:spPr bwMode="auto">
          <a:xfrm>
            <a:off x="3852280" y="2766856"/>
            <a:ext cx="1892876"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àm lượng kháng nguyên của các lô vaccine Vero Cell nằm trong khoảng cho  phép là đều đạt yêu cầu">
            <a:extLst>
              <a:ext uri="{FF2B5EF4-FFF2-40B4-BE49-F238E27FC236}">
                <a16:creationId xmlns:a16="http://schemas.microsoft.com/office/drawing/2014/main" id="{27A413AF-A81C-02C2-F394-23051BC62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7" t="17205" r="46954" b="5204"/>
          <a:stretch/>
        </p:blipFill>
        <p:spPr bwMode="auto">
          <a:xfrm>
            <a:off x="5898541" y="2766856"/>
            <a:ext cx="2668628"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Pfizer đề xuất tiêm liều vắc xin thứ 3 để tăng mức kháng thể 5-10 lần khi  biến thể Delta lan rộng">
            <a:extLst>
              <a:ext uri="{FF2B5EF4-FFF2-40B4-BE49-F238E27FC236}">
                <a16:creationId xmlns:a16="http://schemas.microsoft.com/office/drawing/2014/main" id="{1F36B7D4-316E-BEA8-C815-2ED09A344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46" r="2735"/>
          <a:stretch/>
        </p:blipFill>
        <p:spPr bwMode="auto">
          <a:xfrm>
            <a:off x="8720554" y="2766856"/>
            <a:ext cx="3284633" cy="36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85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6386" name="Picture 2" descr="Mỹ cấp phép đầy đủ cho vắc xin Moderna">
            <a:extLst>
              <a:ext uri="{FF2B5EF4-FFF2-40B4-BE49-F238E27FC236}">
                <a16:creationId xmlns:a16="http://schemas.microsoft.com/office/drawing/2014/main" id="{04BD5853-E70A-6B9F-588B-BE981BA0B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88" r="25870"/>
          <a:stretch/>
        </p:blipFill>
        <p:spPr bwMode="auto">
          <a:xfrm>
            <a:off x="766916" y="2717626"/>
            <a:ext cx="2348330"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Janssen-COVID-19-vaccin - Wikipedia">
            <a:extLst>
              <a:ext uri="{FF2B5EF4-FFF2-40B4-BE49-F238E27FC236}">
                <a16:creationId xmlns:a16="http://schemas.microsoft.com/office/drawing/2014/main" id="{2E0C9313-BAFC-B8DC-F97E-EFE743984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602" y="2717626"/>
            <a:ext cx="1855301"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ần xây dựng hướng dẫn sử dụng vaccine Hayat Vax và Abdala">
            <a:extLst>
              <a:ext uri="{FF2B5EF4-FFF2-40B4-BE49-F238E27FC236}">
                <a16:creationId xmlns:a16="http://schemas.microsoft.com/office/drawing/2014/main" id="{5FC74082-5510-0191-97F6-03D38431D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52" t="8126" b="1306"/>
          <a:stretch/>
        </p:blipFill>
        <p:spPr bwMode="auto">
          <a:xfrm>
            <a:off x="5261258" y="2717626"/>
            <a:ext cx="3548669"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ăng hạn sử dụng vaccine Abdala thêm 3 tháng | VOV2.VN">
            <a:extLst>
              <a:ext uri="{FF2B5EF4-FFF2-40B4-BE49-F238E27FC236}">
                <a16:creationId xmlns:a16="http://schemas.microsoft.com/office/drawing/2014/main" id="{3DE85F0F-41ED-3C1D-D322-E8EAFB1E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19" r="34718"/>
          <a:stretch/>
        </p:blipFill>
        <p:spPr bwMode="auto">
          <a:xfrm>
            <a:off x="8955282" y="2713176"/>
            <a:ext cx="2259392" cy="38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7" name="Group 6">
            <a:extLst>
              <a:ext uri="{FF2B5EF4-FFF2-40B4-BE49-F238E27FC236}">
                <a16:creationId xmlns:a16="http://schemas.microsoft.com/office/drawing/2014/main" id="{4A7BF2D5-A804-0F8C-7722-871103A833F1}"/>
              </a:ext>
            </a:extLst>
          </p:cNvPr>
          <p:cNvGrpSpPr/>
          <p:nvPr/>
        </p:nvGrpSpPr>
        <p:grpSpPr>
          <a:xfrm>
            <a:off x="481996" y="2459779"/>
            <a:ext cx="11139733" cy="3572121"/>
            <a:chOff x="-2351" y="2501075"/>
            <a:chExt cx="11139733" cy="3572121"/>
          </a:xfrm>
        </p:grpSpPr>
        <p:sp>
          <p:nvSpPr>
            <p:cNvPr id="8" name="Circle: Hollow 7">
              <a:extLst>
                <a:ext uri="{FF2B5EF4-FFF2-40B4-BE49-F238E27FC236}">
                  <a16:creationId xmlns:a16="http://schemas.microsoft.com/office/drawing/2014/main" id="{E7717AF9-E268-8F91-27A1-97AC785321C7}"/>
                </a:ext>
              </a:extLst>
            </p:cNvPr>
            <p:cNvSpPr/>
            <p:nvPr/>
          </p:nvSpPr>
          <p:spPr>
            <a:xfrm>
              <a:off x="450785" y="3450385"/>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Circle: Hollow 8">
              <a:extLst>
                <a:ext uri="{FF2B5EF4-FFF2-40B4-BE49-F238E27FC236}">
                  <a16:creationId xmlns:a16="http://schemas.microsoft.com/office/drawing/2014/main" id="{E35EC7F2-2722-5406-3CD7-7F6D427793A0}"/>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0" name="Picture 2">
              <a:extLst>
                <a:ext uri="{FF2B5EF4-FFF2-40B4-BE49-F238E27FC236}">
                  <a16:creationId xmlns:a16="http://schemas.microsoft.com/office/drawing/2014/main" id="{C26F9AD8-E61F-A501-8217-4FDF1D198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4" t="27750" r="7625" b="23252"/>
            <a:stretch/>
          </p:blipFill>
          <p:spPr bwMode="auto">
            <a:xfrm>
              <a:off x="5651653" y="3278636"/>
              <a:ext cx="2342253" cy="133311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44D86B70-48A8-C16F-CEF9-5BC84E8745E0}"/>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12" name="Rectangle 11">
              <a:extLst>
                <a:ext uri="{FF2B5EF4-FFF2-40B4-BE49-F238E27FC236}">
                  <a16:creationId xmlns:a16="http://schemas.microsoft.com/office/drawing/2014/main" id="{7F258357-5E17-DB8C-D1F0-3BA75463C3A2}"/>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D072C383-AFB8-82A8-C402-04E922582B31}"/>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4" name="Rectangle 13">
              <a:extLst>
                <a:ext uri="{FF2B5EF4-FFF2-40B4-BE49-F238E27FC236}">
                  <a16:creationId xmlns:a16="http://schemas.microsoft.com/office/drawing/2014/main" id="{855939D2-E270-99B0-2375-CC2FDF09A804}"/>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F1430C86-5E36-38DF-5ED0-3F078A89B7CE}"/>
                </a:ext>
              </a:extLst>
            </p:cNvPr>
            <p:cNvSpPr txBox="1"/>
            <p:nvPr/>
          </p:nvSpPr>
          <p:spPr>
            <a:xfrm>
              <a:off x="-2351" y="4503959"/>
              <a:ext cx="1768081" cy="798745"/>
            </a:xfrm>
            <a:prstGeom prst="rect">
              <a:avLst/>
            </a:prstGeom>
            <a:noFill/>
          </p:spPr>
          <p:txBody>
            <a:bodyPr wrap="square" rtlCol="0">
              <a:spAutoFit/>
            </a:bodyPr>
            <a:lstStyle/>
            <a:p>
              <a:pPr algn="ctr">
                <a:lnSpc>
                  <a:spcPct val="120000"/>
                </a:lnSpc>
              </a:pPr>
              <a:r>
                <a:rPr lang="en-US" sz="2000"/>
                <a:t>Plasmid DNA (thể truyền)</a:t>
              </a:r>
            </a:p>
          </p:txBody>
        </p:sp>
        <p:sp>
          <p:nvSpPr>
            <p:cNvPr id="16" name="TextBox 15">
              <a:extLst>
                <a:ext uri="{FF2B5EF4-FFF2-40B4-BE49-F238E27FC236}">
                  <a16:creationId xmlns:a16="http://schemas.microsoft.com/office/drawing/2014/main" id="{42EE5BF7-4963-2D5F-998E-E2DBDAFBEF5C}"/>
                </a:ext>
              </a:extLst>
            </p:cNvPr>
            <p:cNvSpPr txBox="1"/>
            <p:nvPr/>
          </p:nvSpPr>
          <p:spPr>
            <a:xfrm>
              <a:off x="1745211" y="4212374"/>
              <a:ext cx="1896505"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7" name="Arrow: Right 16">
              <a:extLst>
                <a:ext uri="{FF2B5EF4-FFF2-40B4-BE49-F238E27FC236}">
                  <a16:creationId xmlns:a16="http://schemas.microsoft.com/office/drawing/2014/main" id="{8918F4E8-53A6-84F3-2365-AEB7C6F5FA10}"/>
                </a:ext>
              </a:extLst>
            </p:cNvPr>
            <p:cNvSpPr/>
            <p:nvPr/>
          </p:nvSpPr>
          <p:spPr>
            <a:xfrm>
              <a:off x="5048313" y="3656861"/>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8" name="TextBox 17">
              <a:extLst>
                <a:ext uri="{FF2B5EF4-FFF2-40B4-BE49-F238E27FC236}">
                  <a16:creationId xmlns:a16="http://schemas.microsoft.com/office/drawing/2014/main" id="{D72D1DE1-3B02-0E4F-F5D9-67B76BC28135}"/>
                </a:ext>
              </a:extLst>
            </p:cNvPr>
            <p:cNvSpPr txBox="1"/>
            <p:nvPr/>
          </p:nvSpPr>
          <p:spPr>
            <a:xfrm>
              <a:off x="3678993" y="4503960"/>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9" name="Arrow: Right 18">
              <a:extLst>
                <a:ext uri="{FF2B5EF4-FFF2-40B4-BE49-F238E27FC236}">
                  <a16:creationId xmlns:a16="http://schemas.microsoft.com/office/drawing/2014/main" id="{4961B3B3-7459-CFB6-13B7-EBEAE7B54BA9}"/>
                </a:ext>
              </a:extLst>
            </p:cNvPr>
            <p:cNvSpPr/>
            <p:nvPr/>
          </p:nvSpPr>
          <p:spPr>
            <a:xfrm>
              <a:off x="7993906" y="3656861"/>
              <a:ext cx="1550650"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Sinh trưởng</a:t>
              </a:r>
            </a:p>
          </p:txBody>
        </p:sp>
        <p:sp>
          <p:nvSpPr>
            <p:cNvPr id="20" name="TextBox 19">
              <a:extLst>
                <a:ext uri="{FF2B5EF4-FFF2-40B4-BE49-F238E27FC236}">
                  <a16:creationId xmlns:a16="http://schemas.microsoft.com/office/drawing/2014/main" id="{590DAF23-BC8D-6BC0-EC16-84BB2CD9DF93}"/>
                </a:ext>
              </a:extLst>
            </p:cNvPr>
            <p:cNvSpPr txBox="1"/>
            <p:nvPr/>
          </p:nvSpPr>
          <p:spPr>
            <a:xfrm>
              <a:off x="5687355" y="4611747"/>
              <a:ext cx="2240778" cy="1168077"/>
            </a:xfrm>
            <a:prstGeom prst="rect">
              <a:avLst/>
            </a:prstGeom>
            <a:noFill/>
          </p:spPr>
          <p:txBody>
            <a:bodyPr wrap="square" rtlCol="0">
              <a:spAutoFit/>
            </a:bodyPr>
            <a:lstStyle/>
            <a:p>
              <a:pPr algn="ctr">
                <a:lnSpc>
                  <a:spcPct val="120000"/>
                </a:lnSpc>
              </a:pPr>
              <a:r>
                <a:rPr lang="en-US" sz="2000"/>
                <a:t>Thể truyền giúp cài gene đích vào hệ gene của cây</a:t>
              </a:r>
            </a:p>
          </p:txBody>
        </p:sp>
        <p:pic>
          <p:nvPicPr>
            <p:cNvPr id="21" name="Picture 2" descr="Culture tubes for PTC and seed labs | Lab Associates">
              <a:extLst>
                <a:ext uri="{FF2B5EF4-FFF2-40B4-BE49-F238E27FC236}">
                  <a16:creationId xmlns:a16="http://schemas.microsoft.com/office/drawing/2014/main" id="{0BF623B6-2C65-6791-FE25-9B9980685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55" r="50000" b="1716"/>
            <a:stretch/>
          </p:blipFill>
          <p:spPr bwMode="auto">
            <a:xfrm>
              <a:off x="9668358" y="2685741"/>
              <a:ext cx="726089" cy="2128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D28279-94EC-6B92-D1AF-5A033E328738}"/>
                </a:ext>
              </a:extLst>
            </p:cNvPr>
            <p:cNvSpPr txBox="1"/>
            <p:nvPr/>
          </p:nvSpPr>
          <p:spPr>
            <a:xfrm>
              <a:off x="8825812" y="4905119"/>
              <a:ext cx="2311570" cy="1168077"/>
            </a:xfrm>
            <a:prstGeom prst="rect">
              <a:avLst/>
            </a:prstGeom>
            <a:noFill/>
          </p:spPr>
          <p:txBody>
            <a:bodyPr wrap="square" rtlCol="0">
              <a:spAutoFit/>
            </a:bodyPr>
            <a:lstStyle/>
            <a:p>
              <a:pPr algn="ctr">
                <a:lnSpc>
                  <a:spcPct val="120000"/>
                </a:lnSpc>
              </a:pPr>
              <a:r>
                <a:rPr lang="en-US" sz="2000"/>
                <a:t>Cây biến đổi gene mang tính trạng mong muốn</a:t>
              </a:r>
            </a:p>
          </p:txBody>
        </p:sp>
      </p:grpSp>
      <p:sp>
        <p:nvSpPr>
          <p:cNvPr id="23" name="TextBox 22">
            <a:extLst>
              <a:ext uri="{FF2B5EF4-FFF2-40B4-BE49-F238E27FC236}">
                <a16:creationId xmlns:a16="http://schemas.microsoft.com/office/drawing/2014/main" id="{9E53EBCB-2891-655D-D770-1F43BDF81A36}"/>
              </a:ext>
            </a:extLst>
          </p:cNvPr>
          <p:cNvSpPr txBox="1"/>
          <p:nvPr/>
        </p:nvSpPr>
        <p:spPr>
          <a:xfrm>
            <a:off x="2794328" y="6023525"/>
            <a:ext cx="6624975" cy="400110"/>
          </a:xfrm>
          <a:prstGeom prst="rect">
            <a:avLst/>
          </a:prstGeom>
          <a:noFill/>
        </p:spPr>
        <p:txBody>
          <a:bodyPr wrap="square" rtlCol="0">
            <a:spAutoFit/>
          </a:bodyPr>
          <a:lstStyle/>
          <a:p>
            <a:pPr algn="ctr"/>
            <a:r>
              <a:rPr lang="en-US" sz="2000" b="1"/>
              <a:t>Hình. Công nghệ tạo giống cây trồng biến đổi gene</a:t>
            </a:r>
          </a:p>
        </p:txBody>
      </p:sp>
    </p:spTree>
    <p:extLst>
      <p:ext uri="{BB962C8B-B14F-4D97-AF65-F5344CB8AC3E}">
        <p14:creationId xmlns:p14="http://schemas.microsoft.com/office/powerpoint/2010/main" val="945609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8BF2"/>
        </a:solidFill>
        <a:effectLst/>
      </p:bgPr>
    </p:bg>
    <p:spTree>
      <p:nvGrpSpPr>
        <p:cNvPr id="1" name=""/>
        <p:cNvGrpSpPr/>
        <p:nvPr/>
      </p:nvGrpSpPr>
      <p:grpSpPr>
        <a:xfrm>
          <a:off x="0" y="0"/>
          <a:ext cx="0" cy="0"/>
          <a:chOff x="0" y="0"/>
          <a:chExt cx="0" cy="0"/>
        </a:xfrm>
      </p:grpSpPr>
      <p:pic>
        <p:nvPicPr>
          <p:cNvPr id="17410" name="Picture 2" descr="Bộ Y tế thông tin về việc thiếu vaccine Moderna tiêm cho trẻ em">
            <a:extLst>
              <a:ext uri="{FF2B5EF4-FFF2-40B4-BE49-F238E27FC236}">
                <a16:creationId xmlns:a16="http://schemas.microsoft.com/office/drawing/2014/main" id="{77CA5130-5C29-2120-9488-E063B41BF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CD58EF-A1A3-A08A-26DE-702A4CBB413C}"/>
              </a:ext>
            </a:extLst>
          </p:cNvPr>
          <p:cNvSpPr txBox="1"/>
          <p:nvPr/>
        </p:nvSpPr>
        <p:spPr>
          <a:xfrm>
            <a:off x="6014174" y="566271"/>
            <a:ext cx="5939156" cy="1381147"/>
          </a:xfrm>
          <a:prstGeom prst="rect">
            <a:avLst/>
          </a:prstGeom>
          <a:noFill/>
        </p:spPr>
        <p:txBody>
          <a:bodyPr wrap="square">
            <a:spAutoFit/>
          </a:bodyPr>
          <a:lstStyle/>
          <a:p>
            <a:pPr algn="ctr">
              <a:lnSpc>
                <a:spcPct val="120000"/>
              </a:lnSpc>
            </a:pPr>
            <a:r>
              <a:rPr lang="vi-VN" sz="2400" b="1">
                <a:solidFill>
                  <a:schemeClr val="bg1"/>
                </a:solidFill>
              </a:rPr>
              <a:t>Loại vaccine được sản xuất nhờ ứng dụng công nghệ mRNA là </a:t>
            </a:r>
            <a:endParaRPr lang="en-US" sz="2400" b="1">
              <a:solidFill>
                <a:schemeClr val="bg1"/>
              </a:solidFill>
            </a:endParaRPr>
          </a:p>
          <a:p>
            <a:pPr algn="ctr">
              <a:lnSpc>
                <a:spcPct val="120000"/>
              </a:lnSpc>
            </a:pPr>
            <a:r>
              <a:rPr lang="vi-VN" sz="2400" b="1">
                <a:solidFill>
                  <a:schemeClr val="bg1"/>
                </a:solidFill>
              </a:rPr>
              <a:t>(4) Pfizer; (5) Moderna.</a:t>
            </a:r>
            <a:endParaRPr lang="en-US" sz="2400" b="1">
              <a:solidFill>
                <a:schemeClr val="bg1"/>
              </a:solidFill>
            </a:endParaRPr>
          </a:p>
        </p:txBody>
      </p:sp>
    </p:spTree>
    <p:extLst>
      <p:ext uri="{BB962C8B-B14F-4D97-AF65-F5344CB8AC3E}">
        <p14:creationId xmlns:p14="http://schemas.microsoft.com/office/powerpoint/2010/main" val="407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9" name="TextBox 8">
            <a:extLst>
              <a:ext uri="{FF2B5EF4-FFF2-40B4-BE49-F238E27FC236}">
                <a16:creationId xmlns:a16="http://schemas.microsoft.com/office/drawing/2014/main" id="{368192A6-DFF2-5F99-0267-820C7375D588}"/>
              </a:ext>
            </a:extLst>
          </p:cNvPr>
          <p:cNvSpPr txBox="1"/>
          <p:nvPr/>
        </p:nvSpPr>
        <p:spPr>
          <a:xfrm>
            <a:off x="506361" y="1877700"/>
            <a:ext cx="11179278" cy="1970539"/>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a:t>
            </a:r>
            <a:r>
              <a:rPr lang="en-US" b="1"/>
              <a:t> </a:t>
            </a:r>
            <a:r>
              <a:rPr lang="vi-VN" b="1"/>
              <a:t>Trong xử lí ô nhiễm môi trường: </a:t>
            </a:r>
            <a:r>
              <a:rPr lang="vi-VN"/>
              <a:t>tạo chủng vi sinh vật có khả năng làm sạch môi trường.</a:t>
            </a:r>
          </a:p>
          <a:p>
            <a:r>
              <a:rPr lang="vi-VN" b="1"/>
              <a:t>–</a:t>
            </a:r>
            <a:r>
              <a:rPr lang="en-US" b="1"/>
              <a:t> </a:t>
            </a:r>
            <a:r>
              <a:rPr lang="vi-VN" b="1"/>
              <a:t>Trong an toàn sinh học: </a:t>
            </a:r>
            <a:r>
              <a:rPr lang="vi-VN"/>
              <a:t>xác định sự có mặt của tác nhân gây nguy cơ mất an toàn sinh học, loại bỏ tác nhân gây mất an toàn sinh học.</a:t>
            </a:r>
          </a:p>
        </p:txBody>
      </p:sp>
      <p:sp>
        <p:nvSpPr>
          <p:cNvPr id="11" name="Rectangle: Rounded Corners 10">
            <a:extLst>
              <a:ext uri="{FF2B5EF4-FFF2-40B4-BE49-F238E27FC236}">
                <a16:creationId xmlns:a16="http://schemas.microsoft.com/office/drawing/2014/main" id="{3B44F19B-BD50-467F-0255-8631B67F8F71}"/>
              </a:ext>
            </a:extLst>
          </p:cNvPr>
          <p:cNvSpPr/>
          <p:nvPr/>
        </p:nvSpPr>
        <p:spPr>
          <a:xfrm>
            <a:off x="1544648" y="4058758"/>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FF3F35F-3703-0DDC-EFC8-7B6A1670B8C9}"/>
              </a:ext>
            </a:extLst>
          </p:cNvPr>
          <p:cNvSpPr txBox="1"/>
          <p:nvPr/>
        </p:nvSpPr>
        <p:spPr>
          <a:xfrm>
            <a:off x="1712780" y="4111313"/>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Tree>
    <p:extLst>
      <p:ext uri="{BB962C8B-B14F-4D97-AF65-F5344CB8AC3E}">
        <p14:creationId xmlns:p14="http://schemas.microsoft.com/office/powerpoint/2010/main" val="2576303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1321455" y="3796234"/>
            <a:ext cx="983422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a:t>
            </a:r>
            <a:r>
              <a:rPr lang="en-US" b="0"/>
              <a:t> </a:t>
            </a:r>
            <a:r>
              <a:rPr lang="vi-VN" b="0"/>
              <a:t>Vi khuẩn biến đổi gene có thể phân huỷ các polyme nhựa hóa học. </a:t>
            </a:r>
            <a:endParaRPr lang="en-US" b="0"/>
          </a:p>
          <a:p>
            <a:r>
              <a:rPr lang="vi-VN" b="0"/>
              <a:t>–</a:t>
            </a:r>
            <a:r>
              <a:rPr lang="en-US" b="0"/>
              <a:t> </a:t>
            </a:r>
            <a:r>
              <a:rPr lang="vi-VN" b="0"/>
              <a:t>Chuyển gene quy định khả năng phân huỷ RDX (một loại thuốc nổ) có nguồn gốc từ một loài vi khuẩn vào loài cỏ switchgrass, cỏ chuyển gene hấp thụ thành công và phân hủy hoàn toàn RDX trong nơi trồng. Kết quả của nhóm nghiên cứu tại Đại học York (Anh) được công bố trên tạp chí Nature Biotechnology vào ngày 3/5.</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3556134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rgbClr val="FFDD7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Tìm thông tin về một số sản phẩm ứng dụng công nghệ di truyền ở Việt Nam và ở địa phương em đang sinh sống.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371659" y="3796234"/>
            <a:ext cx="1158436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a:t>–</a:t>
            </a:r>
            <a:r>
              <a:rPr lang="en-US"/>
              <a:t> </a:t>
            </a:r>
            <a:r>
              <a:rPr lang="vi-VN"/>
              <a:t>Cây trồng biến đổi gene: </a:t>
            </a:r>
            <a:r>
              <a:rPr lang="vi-VN" b="0"/>
              <a:t>giống ngô được chuyển gene kháng sâu, giống “lúa vàng” được chuyển gene tổng hợp b-carotene, giống đu đủ mang gene kháng virus gây bệnh, giống lúa được chuyển gene tổng hợp lactoferrin có trong sữa người,…</a:t>
            </a:r>
            <a:endParaRPr lang="en-US" b="0"/>
          </a:p>
          <a:p>
            <a:r>
              <a:rPr lang="vi-VN"/>
              <a:t>–</a:t>
            </a:r>
            <a:r>
              <a:rPr lang="en-US"/>
              <a:t> </a:t>
            </a:r>
            <a:r>
              <a:rPr lang="vi-VN"/>
              <a:t>Các chế phẩm sinh học dùng trong y tế: </a:t>
            </a:r>
            <a:r>
              <a:rPr lang="vi-VN" b="0"/>
              <a:t>insulin, hormone tăng trưởng, follistim để điều trị vô sinh, albumin người, kháng thể đơn dòng, các yếu tố chống loạn nhịp, thuốc chống xuất huyết, chống đông,…</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1746234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pic>
        <p:nvPicPr>
          <p:cNvPr id="11266" name="Picture 2" descr="What is Bioethics? - YouTube">
            <a:extLst>
              <a:ext uri="{FF2B5EF4-FFF2-40B4-BE49-F238E27FC236}">
                <a16:creationId xmlns:a16="http://schemas.microsoft.com/office/drawing/2014/main" id="{DEF5344D-D2FF-8C50-39D9-BD10F29BD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9752"/>
            <a:ext cx="6539108" cy="36782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ethics abstract concept Royalty Free Vector Image">
            <a:extLst>
              <a:ext uri="{FF2B5EF4-FFF2-40B4-BE49-F238E27FC236}">
                <a16:creationId xmlns:a16="http://schemas.microsoft.com/office/drawing/2014/main" id="{F4A230C0-DD76-0769-C7E6-4E0698FF2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96" b="16711"/>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spTree>
    <p:extLst>
      <p:ext uri="{BB962C8B-B14F-4D97-AF65-F5344CB8AC3E}">
        <p14:creationId xmlns:p14="http://schemas.microsoft.com/office/powerpoint/2010/main" val="3050717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animEffect transition="in" filter="fade">
                                      <p:cBhvr>
                                        <p:cTn id="24"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8" name="TextBox 7">
            <a:extLst>
              <a:ext uri="{FF2B5EF4-FFF2-40B4-BE49-F238E27FC236}">
                <a16:creationId xmlns:a16="http://schemas.microsoft.com/office/drawing/2014/main" id="{E9922E2B-ABD3-B3B0-0AED-832A561918FC}"/>
              </a:ext>
            </a:extLst>
          </p:cNvPr>
          <p:cNvSpPr txBox="1"/>
          <p:nvPr/>
        </p:nvSpPr>
        <p:spPr>
          <a:xfrm>
            <a:off x="506361" y="3540705"/>
            <a:ext cx="6043891" cy="3116598"/>
          </a:xfrm>
          <a:custGeom>
            <a:avLst/>
            <a:gdLst>
              <a:gd name="connsiteX0" fmla="*/ 0 w 6043891"/>
              <a:gd name="connsiteY0" fmla="*/ 289376 h 3116598"/>
              <a:gd name="connsiteX1" fmla="*/ 289376 w 6043891"/>
              <a:gd name="connsiteY1" fmla="*/ 0 h 3116598"/>
              <a:gd name="connsiteX2" fmla="*/ 917867 w 6043891"/>
              <a:gd name="connsiteY2" fmla="*/ 0 h 3116598"/>
              <a:gd name="connsiteX3" fmla="*/ 1437055 w 6043891"/>
              <a:gd name="connsiteY3" fmla="*/ 0 h 3116598"/>
              <a:gd name="connsiteX4" fmla="*/ 2065546 w 6043891"/>
              <a:gd name="connsiteY4" fmla="*/ 0 h 3116598"/>
              <a:gd name="connsiteX5" fmla="*/ 2694037 w 6043891"/>
              <a:gd name="connsiteY5" fmla="*/ 0 h 3116598"/>
              <a:gd name="connsiteX6" fmla="*/ 3486482 w 6043891"/>
              <a:gd name="connsiteY6" fmla="*/ 0 h 3116598"/>
              <a:gd name="connsiteX7" fmla="*/ 4005671 w 6043891"/>
              <a:gd name="connsiteY7" fmla="*/ 0 h 3116598"/>
              <a:gd name="connsiteX8" fmla="*/ 4579510 w 6043891"/>
              <a:gd name="connsiteY8" fmla="*/ 0 h 3116598"/>
              <a:gd name="connsiteX9" fmla="*/ 5754515 w 6043891"/>
              <a:gd name="connsiteY9" fmla="*/ 0 h 3116598"/>
              <a:gd name="connsiteX10" fmla="*/ 6043891 w 6043891"/>
              <a:gd name="connsiteY10" fmla="*/ 289376 h 3116598"/>
              <a:gd name="connsiteX11" fmla="*/ 6043891 w 6043891"/>
              <a:gd name="connsiteY11" fmla="*/ 847702 h 3116598"/>
              <a:gd name="connsiteX12" fmla="*/ 6043891 w 6043891"/>
              <a:gd name="connsiteY12" fmla="*/ 1431407 h 3116598"/>
              <a:gd name="connsiteX13" fmla="*/ 6043891 w 6043891"/>
              <a:gd name="connsiteY13" fmla="*/ 2065868 h 3116598"/>
              <a:gd name="connsiteX14" fmla="*/ 6043891 w 6043891"/>
              <a:gd name="connsiteY14" fmla="*/ 2827222 h 3116598"/>
              <a:gd name="connsiteX15" fmla="*/ 5754515 w 6043891"/>
              <a:gd name="connsiteY15" fmla="*/ 3116598 h 3116598"/>
              <a:gd name="connsiteX16" fmla="*/ 5126024 w 6043891"/>
              <a:gd name="connsiteY16" fmla="*/ 3116598 h 3116598"/>
              <a:gd name="connsiteX17" fmla="*/ 4552184 w 6043891"/>
              <a:gd name="connsiteY17" fmla="*/ 3116598 h 3116598"/>
              <a:gd name="connsiteX18" fmla="*/ 4032996 w 6043891"/>
              <a:gd name="connsiteY18" fmla="*/ 3116598 h 3116598"/>
              <a:gd name="connsiteX19" fmla="*/ 3404505 w 6043891"/>
              <a:gd name="connsiteY19" fmla="*/ 3116598 h 3116598"/>
              <a:gd name="connsiteX20" fmla="*/ 2666711 w 6043891"/>
              <a:gd name="connsiteY20" fmla="*/ 3116598 h 3116598"/>
              <a:gd name="connsiteX21" fmla="*/ 1983569 w 6043891"/>
              <a:gd name="connsiteY21" fmla="*/ 3116598 h 3116598"/>
              <a:gd name="connsiteX22" fmla="*/ 1191124 w 6043891"/>
              <a:gd name="connsiteY22" fmla="*/ 3116598 h 3116598"/>
              <a:gd name="connsiteX23" fmla="*/ 289376 w 6043891"/>
              <a:gd name="connsiteY23" fmla="*/ 3116598 h 3116598"/>
              <a:gd name="connsiteX24" fmla="*/ 0 w 6043891"/>
              <a:gd name="connsiteY24" fmla="*/ 2827222 h 3116598"/>
              <a:gd name="connsiteX25" fmla="*/ 0 w 6043891"/>
              <a:gd name="connsiteY25" fmla="*/ 2167382 h 3116598"/>
              <a:gd name="connsiteX26" fmla="*/ 0 w 6043891"/>
              <a:gd name="connsiteY26" fmla="*/ 1532921 h 3116598"/>
              <a:gd name="connsiteX27" fmla="*/ 0 w 6043891"/>
              <a:gd name="connsiteY27" fmla="*/ 898459 h 3116598"/>
              <a:gd name="connsiteX28" fmla="*/ 0 w 6043891"/>
              <a:gd name="connsiteY28" fmla="*/ 289376 h 31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43891" h="3116598" fill="none" extrusionOk="0">
                <a:moveTo>
                  <a:pt x="0" y="289376"/>
                </a:moveTo>
                <a:cubicBezTo>
                  <a:pt x="1516" y="97454"/>
                  <a:pt x="93729" y="-16206"/>
                  <a:pt x="289376" y="0"/>
                </a:cubicBezTo>
                <a:cubicBezTo>
                  <a:pt x="417579" y="19495"/>
                  <a:pt x="682706" y="-30073"/>
                  <a:pt x="917867" y="0"/>
                </a:cubicBezTo>
                <a:cubicBezTo>
                  <a:pt x="1153028" y="30073"/>
                  <a:pt x="1200982" y="-13328"/>
                  <a:pt x="1437055" y="0"/>
                </a:cubicBezTo>
                <a:cubicBezTo>
                  <a:pt x="1673128" y="13328"/>
                  <a:pt x="1822683" y="-28252"/>
                  <a:pt x="2065546" y="0"/>
                </a:cubicBezTo>
                <a:cubicBezTo>
                  <a:pt x="2308409" y="28252"/>
                  <a:pt x="2498309" y="25137"/>
                  <a:pt x="2694037" y="0"/>
                </a:cubicBezTo>
                <a:cubicBezTo>
                  <a:pt x="2889765" y="-25137"/>
                  <a:pt x="3289055" y="-3781"/>
                  <a:pt x="3486482" y="0"/>
                </a:cubicBezTo>
                <a:cubicBezTo>
                  <a:pt x="3683909" y="3781"/>
                  <a:pt x="3856558" y="-22859"/>
                  <a:pt x="4005671" y="0"/>
                </a:cubicBezTo>
                <a:cubicBezTo>
                  <a:pt x="4154784" y="22859"/>
                  <a:pt x="4380837" y="-23825"/>
                  <a:pt x="4579510" y="0"/>
                </a:cubicBezTo>
                <a:cubicBezTo>
                  <a:pt x="4778183" y="23825"/>
                  <a:pt x="5312199" y="9422"/>
                  <a:pt x="5754515" y="0"/>
                </a:cubicBezTo>
                <a:cubicBezTo>
                  <a:pt x="5885592" y="18472"/>
                  <a:pt x="6076444" y="138064"/>
                  <a:pt x="6043891" y="289376"/>
                </a:cubicBezTo>
                <a:cubicBezTo>
                  <a:pt x="6053245" y="427477"/>
                  <a:pt x="6029121" y="640125"/>
                  <a:pt x="6043891" y="847702"/>
                </a:cubicBezTo>
                <a:cubicBezTo>
                  <a:pt x="6058661" y="1055279"/>
                  <a:pt x="6026614" y="1235656"/>
                  <a:pt x="6043891" y="1431407"/>
                </a:cubicBezTo>
                <a:cubicBezTo>
                  <a:pt x="6061168" y="1627159"/>
                  <a:pt x="6065121" y="1851239"/>
                  <a:pt x="6043891" y="2065868"/>
                </a:cubicBezTo>
                <a:cubicBezTo>
                  <a:pt x="6022661" y="2280497"/>
                  <a:pt x="6044356" y="2658567"/>
                  <a:pt x="6043891" y="2827222"/>
                </a:cubicBezTo>
                <a:cubicBezTo>
                  <a:pt x="6044283" y="3013393"/>
                  <a:pt x="5926505" y="3134183"/>
                  <a:pt x="5754515" y="3116598"/>
                </a:cubicBezTo>
                <a:cubicBezTo>
                  <a:pt x="5506803" y="3113118"/>
                  <a:pt x="5318912" y="3141299"/>
                  <a:pt x="5126024" y="3116598"/>
                </a:cubicBezTo>
                <a:cubicBezTo>
                  <a:pt x="4933136" y="3091897"/>
                  <a:pt x="4694377" y="3118622"/>
                  <a:pt x="4552184" y="3116598"/>
                </a:cubicBezTo>
                <a:cubicBezTo>
                  <a:pt x="4409991" y="3114574"/>
                  <a:pt x="4255356" y="3107975"/>
                  <a:pt x="4032996" y="3116598"/>
                </a:cubicBezTo>
                <a:cubicBezTo>
                  <a:pt x="3810636" y="3125221"/>
                  <a:pt x="3641004" y="3123886"/>
                  <a:pt x="3404505" y="3116598"/>
                </a:cubicBezTo>
                <a:cubicBezTo>
                  <a:pt x="3168006" y="3109310"/>
                  <a:pt x="2862173" y="3116879"/>
                  <a:pt x="2666711" y="3116598"/>
                </a:cubicBezTo>
                <a:cubicBezTo>
                  <a:pt x="2471249" y="3116317"/>
                  <a:pt x="2185513" y="3115769"/>
                  <a:pt x="1983569" y="3116598"/>
                </a:cubicBezTo>
                <a:cubicBezTo>
                  <a:pt x="1781625" y="3117427"/>
                  <a:pt x="1413330" y="3132140"/>
                  <a:pt x="1191124" y="3116598"/>
                </a:cubicBezTo>
                <a:cubicBezTo>
                  <a:pt x="968919" y="3101056"/>
                  <a:pt x="578399" y="3072713"/>
                  <a:pt x="289376" y="3116598"/>
                </a:cubicBezTo>
                <a:cubicBezTo>
                  <a:pt x="169170" y="3112260"/>
                  <a:pt x="-27336" y="2992143"/>
                  <a:pt x="0" y="2827222"/>
                </a:cubicBezTo>
                <a:cubicBezTo>
                  <a:pt x="24621" y="2634166"/>
                  <a:pt x="-7354" y="2481168"/>
                  <a:pt x="0" y="2167382"/>
                </a:cubicBezTo>
                <a:cubicBezTo>
                  <a:pt x="7354" y="1853596"/>
                  <a:pt x="29545" y="1839996"/>
                  <a:pt x="0" y="1532921"/>
                </a:cubicBezTo>
                <a:cubicBezTo>
                  <a:pt x="-29545" y="1225846"/>
                  <a:pt x="-1522" y="1172317"/>
                  <a:pt x="0" y="898459"/>
                </a:cubicBezTo>
                <a:cubicBezTo>
                  <a:pt x="1522" y="624601"/>
                  <a:pt x="-12422" y="445850"/>
                  <a:pt x="0" y="289376"/>
                </a:cubicBezTo>
                <a:close/>
              </a:path>
              <a:path w="6043891" h="3116598" stroke="0" extrusionOk="0">
                <a:moveTo>
                  <a:pt x="0" y="289376"/>
                </a:moveTo>
                <a:cubicBezTo>
                  <a:pt x="30231" y="148055"/>
                  <a:pt x="166613" y="-6688"/>
                  <a:pt x="289376" y="0"/>
                </a:cubicBezTo>
                <a:cubicBezTo>
                  <a:pt x="438510" y="6097"/>
                  <a:pt x="627127" y="20143"/>
                  <a:pt x="808564" y="0"/>
                </a:cubicBezTo>
                <a:cubicBezTo>
                  <a:pt x="990001" y="-20143"/>
                  <a:pt x="1151897" y="-4341"/>
                  <a:pt x="1382404" y="0"/>
                </a:cubicBezTo>
                <a:cubicBezTo>
                  <a:pt x="1612911" y="4341"/>
                  <a:pt x="1831589" y="-7092"/>
                  <a:pt x="2174849" y="0"/>
                </a:cubicBezTo>
                <a:cubicBezTo>
                  <a:pt x="2518109" y="7092"/>
                  <a:pt x="2631028" y="11981"/>
                  <a:pt x="2912643" y="0"/>
                </a:cubicBezTo>
                <a:cubicBezTo>
                  <a:pt x="3194258" y="-11981"/>
                  <a:pt x="3460472" y="7987"/>
                  <a:pt x="3705088" y="0"/>
                </a:cubicBezTo>
                <a:cubicBezTo>
                  <a:pt x="3949704" y="-7987"/>
                  <a:pt x="4220845" y="2053"/>
                  <a:pt x="4497533" y="0"/>
                </a:cubicBezTo>
                <a:cubicBezTo>
                  <a:pt x="4774222" y="-2053"/>
                  <a:pt x="4974855" y="24063"/>
                  <a:pt x="5126024" y="0"/>
                </a:cubicBezTo>
                <a:cubicBezTo>
                  <a:pt x="5277193" y="-24063"/>
                  <a:pt x="5553872" y="-2442"/>
                  <a:pt x="5754515" y="0"/>
                </a:cubicBezTo>
                <a:cubicBezTo>
                  <a:pt x="5915564" y="3613"/>
                  <a:pt x="6041379" y="108414"/>
                  <a:pt x="6043891" y="289376"/>
                </a:cubicBezTo>
                <a:cubicBezTo>
                  <a:pt x="6047676" y="542346"/>
                  <a:pt x="6046788" y="677394"/>
                  <a:pt x="6043891" y="847702"/>
                </a:cubicBezTo>
                <a:cubicBezTo>
                  <a:pt x="6040994" y="1018010"/>
                  <a:pt x="6021819" y="1342311"/>
                  <a:pt x="6043891" y="1507542"/>
                </a:cubicBezTo>
                <a:cubicBezTo>
                  <a:pt x="6065963" y="1672773"/>
                  <a:pt x="6032334" y="1812528"/>
                  <a:pt x="6043891" y="2065868"/>
                </a:cubicBezTo>
                <a:cubicBezTo>
                  <a:pt x="6055448" y="2319208"/>
                  <a:pt x="6029123" y="2448276"/>
                  <a:pt x="6043891" y="2827222"/>
                </a:cubicBezTo>
                <a:cubicBezTo>
                  <a:pt x="6021519" y="2963919"/>
                  <a:pt x="5924407" y="3091502"/>
                  <a:pt x="5754515" y="3116598"/>
                </a:cubicBezTo>
                <a:cubicBezTo>
                  <a:pt x="5442525" y="3122496"/>
                  <a:pt x="5383369" y="3108230"/>
                  <a:pt x="5126024" y="3116598"/>
                </a:cubicBezTo>
                <a:cubicBezTo>
                  <a:pt x="4868679" y="3124966"/>
                  <a:pt x="4714783" y="3118579"/>
                  <a:pt x="4552184" y="3116598"/>
                </a:cubicBezTo>
                <a:cubicBezTo>
                  <a:pt x="4389585" y="3114617"/>
                  <a:pt x="3983914" y="3110525"/>
                  <a:pt x="3814391" y="3116598"/>
                </a:cubicBezTo>
                <a:cubicBezTo>
                  <a:pt x="3644868" y="3122671"/>
                  <a:pt x="3261776" y="3151039"/>
                  <a:pt x="3076597" y="3116598"/>
                </a:cubicBezTo>
                <a:cubicBezTo>
                  <a:pt x="2891418" y="3082157"/>
                  <a:pt x="2653607" y="3134316"/>
                  <a:pt x="2448106" y="3116598"/>
                </a:cubicBezTo>
                <a:cubicBezTo>
                  <a:pt x="2242605" y="3098880"/>
                  <a:pt x="1966210" y="3099390"/>
                  <a:pt x="1710312" y="3116598"/>
                </a:cubicBezTo>
                <a:cubicBezTo>
                  <a:pt x="1454414" y="3133806"/>
                  <a:pt x="1234370" y="3123590"/>
                  <a:pt x="972518" y="3116598"/>
                </a:cubicBezTo>
                <a:cubicBezTo>
                  <a:pt x="710666" y="3109606"/>
                  <a:pt x="527516" y="3105974"/>
                  <a:pt x="289376" y="3116598"/>
                </a:cubicBezTo>
                <a:cubicBezTo>
                  <a:pt x="157809" y="3142296"/>
                  <a:pt x="34310" y="3000440"/>
                  <a:pt x="0" y="2827222"/>
                </a:cubicBezTo>
                <a:cubicBezTo>
                  <a:pt x="-3300" y="2649430"/>
                  <a:pt x="19553" y="2288194"/>
                  <a:pt x="0" y="2142004"/>
                </a:cubicBezTo>
                <a:cubicBezTo>
                  <a:pt x="-19553" y="1995814"/>
                  <a:pt x="-10390" y="1686581"/>
                  <a:pt x="0" y="1532921"/>
                </a:cubicBezTo>
                <a:cubicBezTo>
                  <a:pt x="10390" y="1379261"/>
                  <a:pt x="-17361" y="1124469"/>
                  <a:pt x="0" y="898459"/>
                </a:cubicBezTo>
                <a:cubicBezTo>
                  <a:pt x="17361" y="672449"/>
                  <a:pt x="15807" y="532091"/>
                  <a:pt x="0" y="289376"/>
                </a:cubicBezTo>
                <a:close/>
              </a:path>
            </a:pathLst>
          </a:custGeom>
          <a:ln>
            <a:extLst>
              <a:ext uri="{C807C97D-BFC1-408E-A445-0C87EB9F89A2}">
                <ask:lineSketchStyleProps xmlns:ask="http://schemas.microsoft.com/office/drawing/2018/sketchyshapes" sd="2840917701">
                  <a:prstGeom prst="roundRect">
                    <a:avLst>
                      <a:gd name="adj" fmla="val 9285"/>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a:lnSpc>
                <a:spcPct val="125000"/>
              </a:lnSpc>
              <a:spcBef>
                <a:spcPts val="600"/>
              </a:spcBef>
              <a:defRPr sz="2400" b="0"/>
            </a:lvl1pPr>
          </a:lstStyle>
          <a:p>
            <a:r>
              <a:rPr lang="vi-VN" b="1"/>
              <a:t>Đạo đức sinh học </a:t>
            </a:r>
            <a:r>
              <a:rPr lang="vi-VN"/>
              <a:t>là những quy tắc trong nghiên cứu và ứng dụng nghiên cứu phải phù hợp với xã hội, bảo vệ sức khoẻ cộng đồng và môi trường. Đạo đức sinh học giúp mọi người kiểm soát hành vi khi ứng dụng công nghệ di truyền.</a:t>
            </a:r>
            <a:endParaRPr lang="en-US"/>
          </a:p>
        </p:txBody>
      </p:sp>
      <p:sp>
        <p:nvSpPr>
          <p:cNvPr id="9" name="Thought Bubble: Cloud 8">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pic>
        <p:nvPicPr>
          <p:cNvPr id="14338" name="Picture 2" descr="Bioethics abstract concept Royalty Free Vector Image">
            <a:extLst>
              <a:ext uri="{FF2B5EF4-FFF2-40B4-BE49-F238E27FC236}">
                <a16:creationId xmlns:a16="http://schemas.microsoft.com/office/drawing/2014/main" id="{CABDB056-38C3-952A-DF9E-FAE66D332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8" t="8688" r="9950" b="18451"/>
          <a:stretch/>
        </p:blipFill>
        <p:spPr bwMode="auto">
          <a:xfrm>
            <a:off x="7007451" y="1893694"/>
            <a:ext cx="4774065" cy="478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51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23D56-78D1-D2EE-3593-F09A839D40FC}"/>
              </a:ext>
            </a:extLst>
          </p:cNvPr>
          <p:cNvSpPr txBox="1"/>
          <p:nvPr/>
        </p:nvSpPr>
        <p:spPr>
          <a:xfrm>
            <a:off x="1484916" y="183181"/>
            <a:ext cx="9222167" cy="400110"/>
          </a:xfrm>
          <a:prstGeom prst="rect">
            <a:avLst/>
          </a:prstGeom>
          <a:noFill/>
        </p:spPr>
        <p:txBody>
          <a:bodyPr wrap="square">
            <a:spAutoFit/>
          </a:bodyPr>
          <a:lstStyle/>
          <a:p>
            <a:pPr algn="ctr"/>
            <a:r>
              <a:rPr lang="en-US" sz="2000" b="1"/>
              <a:t>Bảng 48.1. </a:t>
            </a:r>
            <a:r>
              <a:rPr lang="en-US" sz="2000"/>
              <a:t>Lợi ích và rủi ro của ứng dụng công nghệ di truyền</a:t>
            </a:r>
          </a:p>
        </p:txBody>
      </p:sp>
      <p:graphicFrame>
        <p:nvGraphicFramePr>
          <p:cNvPr id="5" name="Table 4">
            <a:extLst>
              <a:ext uri="{FF2B5EF4-FFF2-40B4-BE49-F238E27FC236}">
                <a16:creationId xmlns:a16="http://schemas.microsoft.com/office/drawing/2014/main" id="{13624C29-F001-2109-BE0D-DA25A495A3D3}"/>
              </a:ext>
            </a:extLst>
          </p:cNvPr>
          <p:cNvGraphicFramePr>
            <a:graphicFrameLocks noGrp="1"/>
          </p:cNvGraphicFramePr>
          <p:nvPr>
            <p:extLst>
              <p:ext uri="{D42A27DB-BD31-4B8C-83A1-F6EECF244321}">
                <p14:modId xmlns:p14="http://schemas.microsoft.com/office/powerpoint/2010/main" val="3787854824"/>
              </p:ext>
            </p:extLst>
          </p:nvPr>
        </p:nvGraphicFramePr>
        <p:xfrm>
          <a:off x="655155" y="731669"/>
          <a:ext cx="11058668" cy="5872358"/>
        </p:xfrm>
        <a:graphic>
          <a:graphicData uri="http://schemas.openxmlformats.org/drawingml/2006/table">
            <a:tbl>
              <a:tblPr firstRow="1" bandRow="1">
                <a:tableStyleId>{F5AB1C69-6EDB-4FF4-983F-18BD219EF322}</a:tableStyleId>
              </a:tblPr>
              <a:tblGrid>
                <a:gridCol w="5114414">
                  <a:extLst>
                    <a:ext uri="{9D8B030D-6E8A-4147-A177-3AD203B41FA5}">
                      <a16:colId xmlns:a16="http://schemas.microsoft.com/office/drawing/2014/main" val="1185575602"/>
                    </a:ext>
                  </a:extLst>
                </a:gridCol>
                <a:gridCol w="5944254">
                  <a:extLst>
                    <a:ext uri="{9D8B030D-6E8A-4147-A177-3AD203B41FA5}">
                      <a16:colId xmlns:a16="http://schemas.microsoft.com/office/drawing/2014/main" val="3156425523"/>
                    </a:ext>
                  </a:extLst>
                </a:gridCol>
              </a:tblGrid>
              <a:tr h="430702">
                <a:tc>
                  <a:txBody>
                    <a:bodyPr/>
                    <a:lstStyle/>
                    <a:p>
                      <a:pPr algn="ctr">
                        <a:lnSpc>
                          <a:spcPct val="120000"/>
                        </a:lnSpc>
                      </a:pPr>
                      <a:r>
                        <a:rPr lang="en-US" sz="2000"/>
                        <a:t>Lợi ích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000"/>
                        <a:t>Rủi 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57074"/>
                  </a:ext>
                </a:extLst>
              </a:tr>
              <a:tr h="1174472">
                <a:tc>
                  <a:txBody>
                    <a:bodyPr/>
                    <a:lstStyle/>
                    <a:p>
                      <a:pPr algn="just">
                        <a:lnSpc>
                          <a:spcPct val="120000"/>
                        </a:lnSpc>
                      </a:pPr>
                      <a:r>
                        <a:rPr lang="vi-VN" sz="2000"/>
                        <a:t>Chưa có bằng chứng cho thấy cây biến đổi gene và vật nuôi chuyển gene gây hại với con người và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sản phẩm từ cây biến đổi gene và vật nuôi chuyển gene có thể ảnh hưởng tới con người và môi trường theo cách chưa biết.</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02008"/>
                  </a:ext>
                </a:extLst>
              </a:tr>
              <a:tr h="802587">
                <a:tc>
                  <a:txBody>
                    <a:bodyPr/>
                    <a:lstStyle/>
                    <a:p>
                      <a:pPr algn="just">
                        <a:lnSpc>
                          <a:spcPct val="120000"/>
                        </a:lnSpc>
                      </a:pPr>
                      <a:r>
                        <a:rPr lang="vi-VN" sz="2000"/>
                        <a:t>Các giống cây biến đổi gene có sản lượng và chất lượng tốt hơn giống truyền thống.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000"/>
                        <a:t>Mở rộng vùng trồng cây biến đổi gene có thể làm giảm đa dạng sinh học (nguồn gene)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531179"/>
                  </a:ext>
                </a:extLst>
              </a:tr>
              <a:tr h="1918241">
                <a:tc>
                  <a:txBody>
                    <a:bodyPr/>
                    <a:lstStyle/>
                    <a:p>
                      <a:pPr algn="just">
                        <a:lnSpc>
                          <a:spcPct val="120000"/>
                        </a:lnSpc>
                      </a:pPr>
                      <a:r>
                        <a:rPr lang="vi-VN" sz="2000"/>
                        <a:t>Các chủng vi khuẩn và virus được dùng làm vector trong công nghệ di truyền thường không sống được trong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cơ thể mang gene mới có thể thoát ra ngoài môi trường và chuyển gene tái tổ hợp sang các cơ thể hoang dại, gây nên vấn đề mới khó kiểm soát (ví dụ: cơ thể hoang dại có tính trạng mới gây hại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055504"/>
                  </a:ext>
                </a:extLst>
              </a:tr>
              <a:tr h="1546356">
                <a:tc>
                  <a:txBody>
                    <a:bodyPr/>
                    <a:lstStyle/>
                    <a:p>
                      <a:pPr algn="just">
                        <a:lnSpc>
                          <a:spcPct val="120000"/>
                        </a:lnSpc>
                      </a:pPr>
                      <a:r>
                        <a:rPr lang="vi-VN" sz="2000"/>
                        <a:t>Các biện pháp an toàn sinh học được các nhà nghiên cứu áp dụng để đảm bảo an toàn đối với môi trường, sức khoẻ con người và vật nuôi.</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Nhiều quốc gia chưa có quy định về ghi nhãn sản phẩm biến đổi gene nên người tiêu dùng không phân biệt được sản phẩm có nguồn gốc biến đổi gene.</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417340"/>
                  </a:ext>
                </a:extLst>
              </a:tr>
            </a:tbl>
          </a:graphicData>
        </a:graphic>
      </p:graphicFrame>
    </p:spTree>
    <p:extLst>
      <p:ext uri="{BB962C8B-B14F-4D97-AF65-F5344CB8AC3E}">
        <p14:creationId xmlns:p14="http://schemas.microsoft.com/office/powerpoint/2010/main" val="22052061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2" name="Rectangle: Rounded Corners 1">
            <a:extLst>
              <a:ext uri="{FF2B5EF4-FFF2-40B4-BE49-F238E27FC236}">
                <a16:creationId xmlns:a16="http://schemas.microsoft.com/office/drawing/2014/main" id="{E6F51184-2AFC-ED9C-C642-20E9FC3887D1}"/>
              </a:ext>
            </a:extLst>
          </p:cNvPr>
          <p:cNvSpPr/>
          <p:nvPr/>
        </p:nvSpPr>
        <p:spPr>
          <a:xfrm>
            <a:off x="648929" y="1906600"/>
            <a:ext cx="10949202" cy="2081368"/>
          </a:xfrm>
          <a:prstGeom prst="roundRect">
            <a:avLst>
              <a:gd name="adj" fmla="val 449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BB2449-5F66-FED0-0870-6D05208CB5F5}"/>
              </a:ext>
            </a:extLst>
          </p:cNvPr>
          <p:cNvSpPr txBox="1"/>
          <p:nvPr/>
        </p:nvSpPr>
        <p:spPr>
          <a:xfrm>
            <a:off x="778715" y="1883061"/>
            <a:ext cx="10689631" cy="20474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Dựa vào thông tin ở Bảng 48.1, trả lời các câu hỏi sau:</a:t>
            </a:r>
          </a:p>
          <a:p>
            <a:r>
              <a:rPr lang="vi-VN" b="1"/>
              <a:t>1. </a:t>
            </a:r>
            <a:r>
              <a:rPr lang="vi-VN"/>
              <a:t>Hành vi của con người nên thay đổi thế nào khi lợi ích của ứng dụng công nghệ di truyền vượt trội yếu tố rủi ro tương ứng và ngược lại?</a:t>
            </a:r>
          </a:p>
          <a:p>
            <a:r>
              <a:rPr lang="vi-VN" b="1"/>
              <a:t>2. </a:t>
            </a:r>
            <a:r>
              <a:rPr lang="vi-VN"/>
              <a:t>Chúng ta nên làm gì để hạn chế các yếu tố rủi ro nêu trên?</a:t>
            </a:r>
            <a:endParaRPr lang="en-US"/>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4131236"/>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621399" y="4716636"/>
            <a:ext cx="10949202" cy="1893595"/>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1. </a:t>
            </a:r>
            <a:r>
              <a:rPr lang="vi-VN" b="0"/>
              <a:t>Khi lợi ích của ứng dụng công nghệ di truyền vượt trội yếu tố rủi ro tương ứng thì con người có thể tiếp nhận các sản phẩm vì sản phẩm ứng dụng công nghệ di truyền đều được tạo ra với nguyên tắc lợi ích cho cộng đồng vượt trên rủi ro cho cộng đồng.</a:t>
            </a:r>
            <a:endParaRPr lang="en-US" b="0"/>
          </a:p>
        </p:txBody>
      </p:sp>
    </p:spTree>
    <p:extLst>
      <p:ext uri="{BB962C8B-B14F-4D97-AF65-F5344CB8AC3E}">
        <p14:creationId xmlns:p14="http://schemas.microsoft.com/office/powerpoint/2010/main" val="34109546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2007463"/>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562405" y="2598768"/>
            <a:ext cx="10949202" cy="3894143"/>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2. Một số biện pháp hạn chế các yếu tố rủi ro trên:</a:t>
            </a:r>
          </a:p>
          <a:p>
            <a:r>
              <a:rPr lang="vi-VN" b="0"/>
              <a:t>–</a:t>
            </a:r>
            <a:r>
              <a:rPr lang="en-US" b="0"/>
              <a:t> </a:t>
            </a:r>
            <a:r>
              <a:rPr lang="vi-VN" b="0"/>
              <a:t>Để giảm thiểu rủi ro đối với sức khỏe con người, việc đánh giá rủi ro sản phẩm biến đổi gene cần thực hiện trung thực, nghiêm ngặt theo quy định. Các sản phẩn biến đổi gene cần được dán nhãn để người dùng biết nguồn gốc lựa chọn theo mong muốn.</a:t>
            </a:r>
          </a:p>
          <a:p>
            <a:r>
              <a:rPr lang="vi-VN" b="0"/>
              <a:t>–</a:t>
            </a:r>
            <a:r>
              <a:rPr lang="en-US" b="0"/>
              <a:t> </a:t>
            </a:r>
            <a:r>
              <a:rPr lang="vi-VN" b="0"/>
              <a:t>Trong nông nghiệp, để giảm thiểu rủi ro đối với môi trường, cần cân đối giữa việc trồng giống cây truyền thống và cây biến đổi gene, không lạm dụng thuốc bảo vệ thực vật hóa học,…</a:t>
            </a:r>
            <a:endParaRPr lang="en-US" b="0"/>
          </a:p>
        </p:txBody>
      </p:sp>
    </p:spTree>
    <p:extLst>
      <p:ext uri="{BB962C8B-B14F-4D97-AF65-F5344CB8AC3E}">
        <p14:creationId xmlns:p14="http://schemas.microsoft.com/office/powerpoint/2010/main" val="2244852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微软雅黑"/>
                <a:cs typeface="+mn-cs"/>
              </a:endParaRPr>
            </a:p>
          </p:txBody>
        </p:sp>
        <p:sp>
          <p:nvSpPr>
            <p:cNvPr id="18" name="文本框 17"/>
            <p:cNvSpPr txBox="1"/>
            <p:nvPr/>
          </p:nvSpPr>
          <p:spPr>
            <a:xfrm>
              <a:off x="4695619" y="425718"/>
              <a:ext cx="2800767" cy="64633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mj-lt"/>
                  <a:ea typeface="汉仪夏日体W" panose="00020600040101010101" pitchFamily="18" charset="-122"/>
                </a:rPr>
                <a:t>EM ĐÃ HỌC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grpSp>
      <p:grpSp>
        <p:nvGrpSpPr>
          <p:cNvPr id="2" name="组合 1"/>
          <p:cNvGrpSpPr/>
          <p:nvPr/>
        </p:nvGrpSpPr>
        <p:grpSpPr>
          <a:xfrm>
            <a:off x="1374261" y="6259776"/>
            <a:ext cx="9443478" cy="285222"/>
            <a:chOff x="1433183" y="5741835"/>
            <a:chExt cx="9443478" cy="285222"/>
          </a:xfrm>
        </p:grpSpPr>
        <p:sp>
          <p:nvSpPr>
            <p:cNvPr id="17" name="MH_Other_1"/>
            <p:cNvSpPr>
              <a:spLocks/>
            </p:cNvSpPr>
            <p:nvPr>
              <p:custDataLst>
                <p:tags r:id="rId6"/>
              </p:custDataLst>
            </p:nvPr>
          </p:nvSpPr>
          <p:spPr bwMode="auto">
            <a:xfrm>
              <a:off x="1433183"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sp>
          <p:nvSpPr>
            <p:cNvPr id="19" name="MH_Other_1"/>
            <p:cNvSpPr>
              <a:spLocks/>
            </p:cNvSpPr>
            <p:nvPr>
              <p:custDataLst>
                <p:tags r:id="rId7"/>
              </p:custDataLst>
            </p:nvPr>
          </p:nvSpPr>
          <p:spPr bwMode="auto">
            <a:xfrm flipH="1">
              <a:off x="6095999"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grpSp>
      <p:grpSp>
        <p:nvGrpSpPr>
          <p:cNvPr id="38" name="Group 37">
            <a:extLst>
              <a:ext uri="{FF2B5EF4-FFF2-40B4-BE49-F238E27FC236}">
                <a16:creationId xmlns:a16="http://schemas.microsoft.com/office/drawing/2014/main" id="{E542A7C1-B8AC-09E2-3CBA-5B1283A5A8BA}"/>
              </a:ext>
            </a:extLst>
          </p:cNvPr>
          <p:cNvGrpSpPr/>
          <p:nvPr/>
        </p:nvGrpSpPr>
        <p:grpSpPr>
          <a:xfrm>
            <a:off x="960994" y="1530958"/>
            <a:ext cx="10683610" cy="1488856"/>
            <a:chOff x="960994" y="1530958"/>
            <a:chExt cx="10252719" cy="1488856"/>
          </a:xfrm>
        </p:grpSpPr>
        <p:sp>
          <p:nvSpPr>
            <p:cNvPr id="23" name="MH_Text_1">
              <a:extLst>
                <a:ext uri="{FF2B5EF4-FFF2-40B4-BE49-F238E27FC236}">
                  <a16:creationId xmlns:a16="http://schemas.microsoft.com/office/drawing/2014/main" id="{9758C4E9-05C4-296F-0B26-67608BF0D050}"/>
                </a:ext>
              </a:extLst>
            </p:cNvPr>
            <p:cNvSpPr/>
            <p:nvPr>
              <p:custDataLst>
                <p:tags r:id="rId5"/>
              </p:custDataLst>
            </p:nvPr>
          </p:nvSpPr>
          <p:spPr>
            <a:xfrm>
              <a:off x="960994" y="1569544"/>
              <a:ext cx="10252719" cy="145027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25" name="TextBox 24">
              <a:extLst>
                <a:ext uri="{FF2B5EF4-FFF2-40B4-BE49-F238E27FC236}">
                  <a16:creationId xmlns:a16="http://schemas.microsoft.com/office/drawing/2014/main" id="{AD15CD6D-2990-47DA-8712-D623B0C6B45D}"/>
                </a:ext>
              </a:extLst>
            </p:cNvPr>
            <p:cNvSpPr txBox="1"/>
            <p:nvPr/>
          </p:nvSpPr>
          <p:spPr>
            <a:xfrm>
              <a:off x="1099597" y="1530958"/>
              <a:ext cx="9992806" cy="143193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solidFill>
                    <a:srgbClr val="FFFF00"/>
                  </a:solidFill>
                </a:rPr>
                <a:t>Công nghệ di truyền </a:t>
              </a:r>
              <a:r>
                <a:rPr lang="vi-VN" b="1">
                  <a:solidFill>
                    <a:schemeClr val="bg1"/>
                  </a:solidFill>
                </a:rPr>
                <a:t>được phát triển dựa trên kiến thức về gene (DNA) và được ứng dụng ngày càng rộng rãi trong nhiều lĩnh vực của đời sống (nông nghiệp, y tế, môi trường,...).</a:t>
              </a:r>
              <a:endParaRPr lang="en-US" b="1">
                <a:solidFill>
                  <a:schemeClr val="bg1"/>
                </a:solidFill>
              </a:endParaRPr>
            </a:p>
          </p:txBody>
        </p:sp>
      </p:grpSp>
      <p:grpSp>
        <p:nvGrpSpPr>
          <p:cNvPr id="39" name="Group 38">
            <a:extLst>
              <a:ext uri="{FF2B5EF4-FFF2-40B4-BE49-F238E27FC236}">
                <a16:creationId xmlns:a16="http://schemas.microsoft.com/office/drawing/2014/main" id="{8E42A571-9ADF-D9EA-FF27-654FDA3CE990}"/>
              </a:ext>
            </a:extLst>
          </p:cNvPr>
          <p:cNvGrpSpPr/>
          <p:nvPr/>
        </p:nvGrpSpPr>
        <p:grpSpPr>
          <a:xfrm>
            <a:off x="968630" y="3198695"/>
            <a:ext cx="10675974" cy="1450270"/>
            <a:chOff x="968630" y="3198695"/>
            <a:chExt cx="10252719" cy="1450270"/>
          </a:xfrm>
        </p:grpSpPr>
        <p:sp>
          <p:nvSpPr>
            <p:cNvPr id="35" name="MH_Text_2">
              <a:extLst>
                <a:ext uri="{FF2B5EF4-FFF2-40B4-BE49-F238E27FC236}">
                  <a16:creationId xmlns:a16="http://schemas.microsoft.com/office/drawing/2014/main" id="{D2940017-5EA6-143F-E862-3DEA34862A5B}"/>
                </a:ext>
              </a:extLst>
            </p:cNvPr>
            <p:cNvSpPr/>
            <p:nvPr>
              <p:custDataLst>
                <p:tags r:id="rId4"/>
              </p:custDataLst>
            </p:nvPr>
          </p:nvSpPr>
          <p:spPr>
            <a:xfrm>
              <a:off x="968630" y="3198695"/>
              <a:ext cx="10252719" cy="145027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37" name="TextBox 36">
              <a:extLst>
                <a:ext uri="{FF2B5EF4-FFF2-40B4-BE49-F238E27FC236}">
                  <a16:creationId xmlns:a16="http://schemas.microsoft.com/office/drawing/2014/main" id="{39697CC9-E9DC-7E9F-0F47-2B8BED4B3CBC}"/>
                </a:ext>
              </a:extLst>
            </p:cNvPr>
            <p:cNvSpPr txBox="1"/>
            <p:nvPr/>
          </p:nvSpPr>
          <p:spPr>
            <a:xfrm>
              <a:off x="1136573" y="3198695"/>
              <a:ext cx="9955830" cy="1431930"/>
            </a:xfrm>
            <a:prstGeom prst="rect">
              <a:avLst/>
            </a:prstGeom>
            <a:noFill/>
          </p:spPr>
          <p:txBody>
            <a:bodyPr wrap="square">
              <a:spAutoFit/>
            </a:bodyPr>
            <a:lstStyle>
              <a:defPPr>
                <a:defRPr lang="en-US"/>
              </a:defPPr>
              <a:lvl1pPr algn="just">
                <a:lnSpc>
                  <a:spcPct val="125000"/>
                </a:lnSpc>
                <a:spcBef>
                  <a:spcPts val="600"/>
                </a:spcBef>
                <a:defRPr sz="2400" b="1">
                  <a:solidFill>
                    <a:srgbClr val="FFFF00"/>
                  </a:solidFill>
                </a:defRPr>
              </a:lvl1pPr>
            </a:lstStyle>
            <a:p>
              <a:r>
                <a:rPr lang="en-US">
                  <a:solidFill>
                    <a:schemeClr val="bg1"/>
                  </a:solidFill>
                </a:rPr>
                <a:t>Ứng dụng công nghệ di truyền để tạo sinh vật biến đổi gene, mang các tính trạng mới mong muốn và liệu pháp gene chữa trị bệnh di truyền.</a:t>
              </a:r>
            </a:p>
          </p:txBody>
        </p:sp>
      </p:grpSp>
      <p:grpSp>
        <p:nvGrpSpPr>
          <p:cNvPr id="45" name="Group 44">
            <a:extLst>
              <a:ext uri="{FF2B5EF4-FFF2-40B4-BE49-F238E27FC236}">
                <a16:creationId xmlns:a16="http://schemas.microsoft.com/office/drawing/2014/main" id="{886A9DEB-6E69-BBA2-294B-5AB4019B983E}"/>
              </a:ext>
            </a:extLst>
          </p:cNvPr>
          <p:cNvGrpSpPr/>
          <p:nvPr/>
        </p:nvGrpSpPr>
        <p:grpSpPr>
          <a:xfrm>
            <a:off x="973822" y="4809507"/>
            <a:ext cx="10675974" cy="1168306"/>
            <a:chOff x="973822" y="4809507"/>
            <a:chExt cx="10675974" cy="1168306"/>
          </a:xfrm>
        </p:grpSpPr>
        <p:sp>
          <p:nvSpPr>
            <p:cNvPr id="40" name="MH_Text_4">
              <a:extLst>
                <a:ext uri="{FF2B5EF4-FFF2-40B4-BE49-F238E27FC236}">
                  <a16:creationId xmlns:a16="http://schemas.microsoft.com/office/drawing/2014/main" id="{93CC75CD-5B9A-A8A0-CC87-5B77242B92CE}"/>
                </a:ext>
              </a:extLst>
            </p:cNvPr>
            <p:cNvSpPr/>
            <p:nvPr>
              <p:custDataLst>
                <p:tags r:id="rId3"/>
              </p:custDataLst>
            </p:nvPr>
          </p:nvSpPr>
          <p:spPr>
            <a:xfrm>
              <a:off x="973822" y="4809507"/>
              <a:ext cx="10675974" cy="116830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1600" dirty="0">
                <a:solidFill>
                  <a:srgbClr val="FFFFFF"/>
                </a:solidFill>
              </a:endParaRPr>
            </a:p>
          </p:txBody>
        </p:sp>
        <p:sp>
          <p:nvSpPr>
            <p:cNvPr id="44" name="TextBox 43">
              <a:extLst>
                <a:ext uri="{FF2B5EF4-FFF2-40B4-BE49-F238E27FC236}">
                  <a16:creationId xmlns:a16="http://schemas.microsoft.com/office/drawing/2014/main" id="{BD0725EC-CED1-3460-49A6-ABC5DC919742}"/>
                </a:ext>
              </a:extLst>
            </p:cNvPr>
            <p:cNvSpPr txBox="1"/>
            <p:nvPr/>
          </p:nvSpPr>
          <p:spPr>
            <a:xfrm>
              <a:off x="1105422" y="4842924"/>
              <a:ext cx="10404913" cy="970266"/>
            </a:xfrm>
            <a:prstGeom prst="rect">
              <a:avLst/>
            </a:prstGeom>
            <a:noFill/>
          </p:spPr>
          <p:txBody>
            <a:bodyPr wrap="square">
              <a:spAutoFit/>
            </a:bodyPr>
            <a:lstStyle>
              <a:defPPr>
                <a:defRPr lang="en-US"/>
              </a:defPPr>
              <a:lvl1pPr algn="just">
                <a:lnSpc>
                  <a:spcPct val="125000"/>
                </a:lnSpc>
                <a:spcBef>
                  <a:spcPts val="600"/>
                </a:spcBef>
                <a:defRPr sz="2400" b="1">
                  <a:solidFill>
                    <a:schemeClr val="bg1"/>
                  </a:solidFill>
                </a:defRPr>
              </a:lvl1pPr>
            </a:lstStyle>
            <a:p>
              <a:r>
                <a:rPr lang="vi-VN"/>
                <a:t>Đạo đức sinh học giúp mọi người kiểm soát hành vi khi ứng dụng công nghệ di truyền.</a:t>
              </a:r>
              <a:endParaRPr lang="en-US"/>
            </a:p>
          </p:txBody>
        </p:sp>
      </p:grpSp>
      <p:pic>
        <p:nvPicPr>
          <p:cNvPr id="46" name="图片 5">
            <a:extLst>
              <a:ext uri="{FF2B5EF4-FFF2-40B4-BE49-F238E27FC236}">
                <a16:creationId xmlns:a16="http://schemas.microsoft.com/office/drawing/2014/main" id="{C82DDD21-EAFC-6E4A-2B21-A7A80659852C}"/>
              </a:ext>
            </a:extLst>
          </p:cNvPr>
          <p:cNvPicPr>
            <a:picLocks noChangeAspect="1"/>
          </p:cNvPicPr>
          <p:nvPr/>
        </p:nvPicPr>
        <p:blipFill>
          <a:blip r:embed="rId10"/>
          <a:stretch>
            <a:fillRect/>
          </a:stretch>
        </p:blipFill>
        <p:spPr>
          <a:xfrm rot="21138913">
            <a:off x="134151" y="202519"/>
            <a:ext cx="1942540" cy="1672182"/>
          </a:xfrm>
          <a:prstGeom prst="rect">
            <a:avLst/>
          </a:prstGeom>
        </p:spPr>
      </p:pic>
      <p:sp>
        <p:nvSpPr>
          <p:cNvPr id="47" name="MH_Other_6">
            <a:extLst>
              <a:ext uri="{FF2B5EF4-FFF2-40B4-BE49-F238E27FC236}">
                <a16:creationId xmlns:a16="http://schemas.microsoft.com/office/drawing/2014/main" id="{41E9E569-06EC-72C3-99AA-4434ADD8CBAA}"/>
              </a:ext>
            </a:extLst>
          </p:cNvPr>
          <p:cNvSpPr/>
          <p:nvPr>
            <p:custDataLst>
              <p:tags r:id="rId2"/>
            </p:custDataLst>
          </p:nvPr>
        </p:nvSpPr>
        <p:spPr>
          <a:xfrm rot="2149474">
            <a:off x="10439081" y="5896673"/>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Tree>
    <p:custDataLst>
      <p:tags r:id="rId1"/>
    </p:custDataLst>
    <p:extLst>
      <p:ext uri="{BB962C8B-B14F-4D97-AF65-F5344CB8AC3E}">
        <p14:creationId xmlns:p14="http://schemas.microsoft.com/office/powerpoint/2010/main" val="1171585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anim calcmode="lin" valueType="num">
                                      <p:cBhvr>
                                        <p:cTn id="16" dur="500" fill="hold"/>
                                        <p:tgtEl>
                                          <p:spTgt spid="46"/>
                                        </p:tgtEl>
                                        <p:attrNameLst>
                                          <p:attrName>ppt_x</p:attrName>
                                        </p:attrNameLst>
                                      </p:cBhvr>
                                      <p:tavLst>
                                        <p:tav tm="0">
                                          <p:val>
                                            <p:fltVal val="0.5"/>
                                          </p:val>
                                        </p:tav>
                                        <p:tav tm="100000">
                                          <p:val>
                                            <p:strVal val="#ppt_x"/>
                                          </p:val>
                                        </p:tav>
                                      </p:tavLst>
                                    </p:anim>
                                    <p:anim calcmode="lin" valueType="num">
                                      <p:cBhvr>
                                        <p:cTn id="17"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26" name="Group 25">
            <a:extLst>
              <a:ext uri="{FF2B5EF4-FFF2-40B4-BE49-F238E27FC236}">
                <a16:creationId xmlns:a16="http://schemas.microsoft.com/office/drawing/2014/main" id="{14A7BD58-2A0D-4B7C-58A4-5D7B567EEEEE}"/>
              </a:ext>
            </a:extLst>
          </p:cNvPr>
          <p:cNvGrpSpPr/>
          <p:nvPr/>
        </p:nvGrpSpPr>
        <p:grpSpPr>
          <a:xfrm>
            <a:off x="1051550" y="5595896"/>
            <a:ext cx="10208586" cy="1099011"/>
            <a:chOff x="967494" y="2481897"/>
            <a:chExt cx="10208586" cy="1099011"/>
          </a:xfrm>
        </p:grpSpPr>
        <p:sp>
          <p:nvSpPr>
            <p:cNvPr id="5" name="Rectangle: Rounded Corners 4">
              <a:extLst>
                <a:ext uri="{FF2B5EF4-FFF2-40B4-BE49-F238E27FC236}">
                  <a16:creationId xmlns:a16="http://schemas.microsoft.com/office/drawing/2014/main" id="{43528F86-8D58-324B-D0A0-B03CF55B84D1}"/>
                </a:ext>
              </a:extLst>
            </p:cNvPr>
            <p:cNvSpPr/>
            <p:nvPr/>
          </p:nvSpPr>
          <p:spPr>
            <a:xfrm>
              <a:off x="967494" y="2481897"/>
              <a:ext cx="10208586"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D8857A-6C6D-AD09-E1D9-EBB312201DFB}"/>
                </a:ext>
              </a:extLst>
            </p:cNvPr>
            <p:cNvSpPr txBox="1"/>
            <p:nvPr/>
          </p:nvSpPr>
          <p:spPr>
            <a:xfrm>
              <a:off x="1141768" y="2546269"/>
              <a:ext cx="10034312" cy="970266"/>
            </a:xfrm>
            <a:prstGeom prst="rect">
              <a:avLst/>
            </a:prstGeom>
            <a:noFill/>
          </p:spPr>
          <p:txBody>
            <a:bodyPr wrap="square">
              <a:spAutoFit/>
            </a:bodyPr>
            <a:lstStyle/>
            <a:p>
              <a:pPr algn="just">
                <a:lnSpc>
                  <a:spcPct val="125000"/>
                </a:lnSpc>
              </a:pPr>
              <a:r>
                <a:rPr lang="en-US" sz="2400" b="1"/>
                <a:t>Câu hỏi trang 207: </a:t>
              </a:r>
              <a:r>
                <a:rPr lang="en-US" sz="2400"/>
                <a:t>Quan sát Hình 48.1, mô tả quá trình tạo cây biến đổi gene nhờ ứng dụng công nghệ di truyền.</a:t>
              </a:r>
            </a:p>
          </p:txBody>
        </p:sp>
      </p:grpSp>
      <p:pic>
        <p:nvPicPr>
          <p:cNvPr id="3" name="Picture 2">
            <a:extLst>
              <a:ext uri="{FF2B5EF4-FFF2-40B4-BE49-F238E27FC236}">
                <a16:creationId xmlns:a16="http://schemas.microsoft.com/office/drawing/2014/main" id="{E7C6C821-1C4E-8FF4-4778-F83658F392FD}"/>
              </a:ext>
            </a:extLst>
          </p:cNvPr>
          <p:cNvPicPr>
            <a:picLocks noChangeAspect="1"/>
          </p:cNvPicPr>
          <p:nvPr/>
        </p:nvPicPr>
        <p:blipFill>
          <a:blip r:embed="rId2"/>
          <a:stretch>
            <a:fillRect/>
          </a:stretch>
        </p:blipFill>
        <p:spPr>
          <a:xfrm>
            <a:off x="1051550" y="2206932"/>
            <a:ext cx="10208586" cy="3356778"/>
          </a:xfrm>
          <a:prstGeom prst="rect">
            <a:avLst/>
          </a:prstGeom>
        </p:spPr>
      </p:pic>
    </p:spTree>
    <p:extLst>
      <p:ext uri="{BB962C8B-B14F-4D97-AF65-F5344CB8AC3E}">
        <p14:creationId xmlns:p14="http://schemas.microsoft.com/office/powerpoint/2010/main" val="31071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0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2912634" y="3373864"/>
            <a:ext cx="6366743" cy="76944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Trắc nghiệm</a:t>
            </a:r>
            <a:r>
              <a:rPr kumimoji="0" lang="en-US" altLang="zh-CN" sz="44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và tự luận</a:t>
            </a: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sp>
        <p:nvSpPr>
          <p:cNvPr id="4" name="文本框 3"/>
          <p:cNvSpPr txBox="1"/>
          <p:nvPr/>
        </p:nvSpPr>
        <p:spPr>
          <a:xfrm>
            <a:off x="2819307" y="2218164"/>
            <a:ext cx="6553397"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CÂU</a:t>
            </a:r>
            <a:r>
              <a:rPr kumimoji="0" lang="en-US" altLang="zh-CN" sz="6000" b="1" i="0" u="none" strike="noStrike" kern="1200" cap="none" spc="0" normalizeH="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HỎI ÔN TẬP</a:t>
            </a:r>
            <a:endParaRPr kumimoji="0" lang="zh-CN" altLang="en-US" sz="6000" b="1" i="0" u="none" strike="noStrike" kern="1200" cap="none" spc="0" normalizeH="0" baseline="0" noProof="0" dirty="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pic>
        <p:nvPicPr>
          <p:cNvPr id="6" name="图片 5"/>
          <p:cNvPicPr>
            <a:picLocks noChangeAspect="1"/>
          </p:cNvPicPr>
          <p:nvPr/>
        </p:nvPicPr>
        <p:blipFill>
          <a:blip r:embed="rId3"/>
          <a:stretch>
            <a:fillRect/>
          </a:stretch>
        </p:blipFill>
        <p:spPr>
          <a:xfrm rot="21138913">
            <a:off x="944600" y="701357"/>
            <a:ext cx="2892893" cy="2490267"/>
          </a:xfrm>
          <a:prstGeom prst="rect">
            <a:avLst/>
          </a:prstGeom>
        </p:spPr>
      </p:pic>
      <p:pic>
        <p:nvPicPr>
          <p:cNvPr id="7" name="图片 6"/>
          <p:cNvPicPr>
            <a:picLocks noChangeAspect="1"/>
          </p:cNvPicPr>
          <p:nvPr/>
        </p:nvPicPr>
        <p:blipFill>
          <a:blip r:embed="rId4"/>
          <a:stretch>
            <a:fillRect/>
          </a:stretch>
        </p:blipFill>
        <p:spPr>
          <a:xfrm>
            <a:off x="8713914" y="3952316"/>
            <a:ext cx="2422399" cy="2054784"/>
          </a:xfrm>
          <a:prstGeom prst="rect">
            <a:avLst/>
          </a:prstGeom>
        </p:spPr>
      </p:pic>
      <p:pic>
        <p:nvPicPr>
          <p:cNvPr id="9" name="图片 8"/>
          <p:cNvPicPr>
            <a:picLocks noChangeAspect="1"/>
          </p:cNvPicPr>
          <p:nvPr/>
        </p:nvPicPr>
        <p:blipFill>
          <a:blip r:embed="rId5"/>
          <a:stretch>
            <a:fillRect/>
          </a:stretch>
        </p:blipFill>
        <p:spPr>
          <a:xfrm rot="375023">
            <a:off x="7820607" y="898473"/>
            <a:ext cx="2863123" cy="1695247"/>
          </a:xfrm>
          <a:prstGeom prst="rect">
            <a:avLst/>
          </a:prstGeom>
        </p:spPr>
      </p:pic>
      <p:pic>
        <p:nvPicPr>
          <p:cNvPr id="10" name="图片 9"/>
          <p:cNvPicPr>
            <a:picLocks noChangeAspect="1"/>
          </p:cNvPicPr>
          <p:nvPr/>
        </p:nvPicPr>
        <p:blipFill>
          <a:blip r:embed="rId6"/>
          <a:stretch>
            <a:fillRect/>
          </a:stretch>
        </p:blipFill>
        <p:spPr>
          <a:xfrm>
            <a:off x="1955654" y="3892981"/>
            <a:ext cx="1803546" cy="1958471"/>
          </a:xfrm>
          <a:prstGeom prst="rect">
            <a:avLst/>
          </a:prstGeom>
        </p:spPr>
      </p:pic>
    </p:spTree>
    <p:extLst>
      <p:ext uri="{BB962C8B-B14F-4D97-AF65-F5344CB8AC3E}">
        <p14:creationId xmlns:p14="http://schemas.microsoft.com/office/powerpoint/2010/main" val="648905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986114"/>
            <a:ext cx="10108162" cy="561885"/>
          </a:xfrm>
          <a:prstGeom prst="rect">
            <a:avLst/>
          </a:prstGeom>
          <a:noFill/>
        </p:spPr>
        <p:txBody>
          <a:bodyPr wrap="square">
            <a:spAutoFit/>
          </a:bodyPr>
          <a:lstStyle/>
          <a:p>
            <a:pPr>
              <a:lnSpc>
                <a:spcPct val="120000"/>
              </a:lnSpc>
            </a:pPr>
            <a:r>
              <a:rPr lang="vi-VN" sz="2800" b="1"/>
              <a:t>Sinh vật biến đổi gene được tạo ra bằng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1</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406992"/>
            <a:ext cx="8198498" cy="494751"/>
          </a:xfrm>
          <a:prstGeom prst="rect">
            <a:avLst/>
          </a:prstGeom>
          <a:noFill/>
        </p:spPr>
        <p:txBody>
          <a:bodyPr wrap="square">
            <a:spAutoFit/>
          </a:bodyPr>
          <a:lstStyle/>
          <a:p>
            <a:pPr>
              <a:lnSpc>
                <a:spcPct val="120000"/>
              </a:lnSpc>
            </a:pPr>
            <a:r>
              <a:rPr lang="en-US" sz="2400" b="1">
                <a:solidFill>
                  <a:schemeClr val="bg1"/>
                </a:solidFill>
              </a:rPr>
              <a:t>làm biến đổi gene đã có sẵn trong hệ gene.</a:t>
            </a: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18725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loại bỏ hoặc làm bất hoạt một gene nào đó trong hệ gene.</a:t>
            </a:r>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05163"/>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tổ hợp lại các gene vốn có của bố mẹ bằng phương pháp lai hữu tính.</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thêm gene của loài khác vào hệ gene đã có.</a:t>
            </a:r>
          </a:p>
        </p:txBody>
      </p:sp>
    </p:spTree>
    <p:extLst>
      <p:ext uri="{BB962C8B-B14F-4D97-AF65-F5344CB8AC3E}">
        <p14:creationId xmlns:p14="http://schemas.microsoft.com/office/powerpoint/2010/main" val="2593821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4098" y="976603"/>
            <a:ext cx="10108162" cy="561885"/>
          </a:xfrm>
          <a:prstGeom prst="rect">
            <a:avLst/>
          </a:prstGeom>
          <a:noFill/>
        </p:spPr>
        <p:txBody>
          <a:bodyPr wrap="square">
            <a:spAutoFit/>
          </a:bodyPr>
          <a:lstStyle/>
          <a:p>
            <a:pPr>
              <a:lnSpc>
                <a:spcPct val="120000"/>
              </a:lnSpc>
            </a:pPr>
            <a:r>
              <a:rPr lang="vi-VN" sz="2800" b="1"/>
              <a:t>Sinh vật nào dưới đây được gọi là sinh vật chuyển gene?</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2</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242479"/>
            <a:ext cx="9041657" cy="937949"/>
          </a:xfrm>
          <a:prstGeom prst="rect">
            <a:avLst/>
          </a:prstGeom>
          <a:noFill/>
        </p:spPr>
        <p:txBody>
          <a:bodyPr wrap="square">
            <a:spAutoFit/>
          </a:bodyPr>
          <a:lstStyle/>
          <a:p>
            <a:pPr>
              <a:lnSpc>
                <a:spcPct val="120000"/>
              </a:lnSpc>
            </a:pPr>
            <a:r>
              <a:rPr lang="vi-VN" sz="2400" b="1">
                <a:solidFill>
                  <a:schemeClr val="bg1"/>
                </a:solidFill>
              </a:rPr>
              <a:t>Các cây dứa được tạo ra từ một cây dứa ban đầu trong thời gian ngắn.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Vi khuẩn E. coli có khả năng sinh trưởng nhanh.</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Cừu Dolly được tạo ra từ tế bào tuyến vú của cừu mẹ.</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Một con dê có sữa chứa kháng thể đơn dòng của người.</a:t>
            </a:r>
            <a:endParaRPr lang="en-US"/>
          </a:p>
        </p:txBody>
      </p:sp>
    </p:spTree>
    <p:extLst>
      <p:ext uri="{BB962C8B-B14F-4D97-AF65-F5344CB8AC3E}">
        <p14:creationId xmlns:p14="http://schemas.microsoft.com/office/powerpoint/2010/main" val="12064333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nSpc>
                <a:spcPct val="120000"/>
              </a:lnSpc>
            </a:pPr>
            <a:r>
              <a:rPr lang="vi-VN" sz="2800" b="1"/>
              <a:t>Trong các giống cây trồng dưới đây, giống cây trồng được tạo ra nhờ thành tựu của công nghệ di truyền là</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3" y="1001885"/>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3</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353095"/>
            <a:ext cx="9041657" cy="494751"/>
          </a:xfrm>
          <a:prstGeom prst="rect">
            <a:avLst/>
          </a:prstGeom>
          <a:noFill/>
        </p:spPr>
        <p:txBody>
          <a:bodyPr wrap="square">
            <a:spAutoFit/>
          </a:bodyPr>
          <a:lstStyle/>
          <a:p>
            <a:pPr>
              <a:lnSpc>
                <a:spcPct val="120000"/>
              </a:lnSpc>
            </a:pPr>
            <a:r>
              <a:rPr lang="vi-VN" sz="2400" b="1">
                <a:solidFill>
                  <a:schemeClr val="bg1"/>
                </a:solidFill>
              </a:rPr>
              <a:t>giống dưa hấu không hạt tam bội.</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lúa “gạo vàng” có hàm lượng cao ꞵ-carotene.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táo má hồng.</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chuối tím tam bội.</a:t>
            </a:r>
            <a:endParaRPr lang="en-US"/>
          </a:p>
        </p:txBody>
      </p:sp>
    </p:spTree>
    <p:extLst>
      <p:ext uri="{BB962C8B-B14F-4D97-AF65-F5344CB8AC3E}">
        <p14:creationId xmlns:p14="http://schemas.microsoft.com/office/powerpoint/2010/main" val="2844289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Công nghệ nào dưới đây được ứng dụng trong việc xác định quan hệ huyết thống của những liệt sĩ với thân nhân của mình?</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4</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Công nghệ enzyme/protein.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 thực vật và động vật.</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lên men.</a:t>
            </a:r>
            <a:endParaRPr lang="en-US"/>
          </a:p>
        </p:txBody>
      </p:sp>
    </p:spTree>
    <p:extLst>
      <p:ext uri="{BB962C8B-B14F-4D97-AF65-F5344CB8AC3E}">
        <p14:creationId xmlns:p14="http://schemas.microsoft.com/office/powerpoint/2010/main" val="1405339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Để tạo ra giống cà chua có gene làm chín quả bị bất hoạt giúp bảo quản lâu dài và vận chuyển đi xa mà không bị hỏng cần áp dụng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5</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lai hữu tính.</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 – công nghệ gene.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gây đột biến nhân tạo.</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a:t>
            </a:r>
            <a:endParaRPr lang="en-US"/>
          </a:p>
        </p:txBody>
      </p:sp>
    </p:spTree>
    <p:extLst>
      <p:ext uri="{BB962C8B-B14F-4D97-AF65-F5344CB8AC3E}">
        <p14:creationId xmlns:p14="http://schemas.microsoft.com/office/powerpoint/2010/main" val="13127507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gn="just">
              <a:lnSpc>
                <a:spcPct val="120000"/>
              </a:lnSpc>
            </a:pPr>
            <a:r>
              <a:rPr lang="vi-VN" sz="2800" b="1"/>
              <a:t>Vì sao gây biến đổi gene trên người được coi là hành vi vi phạm đạo đức sinh học nghiêm trọng?</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6</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42900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861667"/>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756779"/>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3421" y="2299107"/>
            <a:ext cx="9041657" cy="937949"/>
          </a:xfrm>
          <a:prstGeom prst="rect">
            <a:avLst/>
          </a:prstGeom>
          <a:noFill/>
        </p:spPr>
        <p:txBody>
          <a:bodyPr wrap="square">
            <a:spAutoFit/>
          </a:bodyPr>
          <a:lstStyle/>
          <a:p>
            <a:pPr algn="just">
              <a:lnSpc>
                <a:spcPct val="120000"/>
              </a:lnSpc>
            </a:pPr>
            <a:r>
              <a:rPr lang="vi-VN" sz="2400" b="1">
                <a:solidFill>
                  <a:schemeClr val="bg1"/>
                </a:solidFill>
              </a:rPr>
              <a:t>Biến đổi gene trên người có thể tạo ra những chủng loại người mới, ưu việt hơn.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9212426" cy="1381147"/>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có thể gây đột biến và biểu hiện những tính trạng không mong muốn, có thể gây nguy hiểm đến tính mạng.</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80881"/>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sẽ khó kiểm soát hành vi đối với xã hội.</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1038"/>
            <a:ext cx="8857862"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gây nguy hại cho môi trường tự nhiên.</a:t>
            </a:r>
            <a:endParaRPr lang="en-US"/>
          </a:p>
        </p:txBody>
      </p:sp>
    </p:spTree>
    <p:extLst>
      <p:ext uri="{BB962C8B-B14F-4D97-AF65-F5344CB8AC3E}">
        <p14:creationId xmlns:p14="http://schemas.microsoft.com/office/powerpoint/2010/main" val="702686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087216" y="-3627579"/>
            <a:ext cx="1888114"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1"/>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80208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7. </a:t>
            </a:r>
            <a:r>
              <a:rPr lang="vi-VN">
                <a:solidFill>
                  <a:schemeClr val="bg1"/>
                </a:solidFill>
              </a:rPr>
              <a:t>Trong sản xuất và đời sống, công nghệ gene được ứng dụng trong những lĩnh vực chủ yếu nào? Lấy ví dụ cụ thể một số thành tựu đã đạt được.</a:t>
            </a:r>
            <a:endParaRPr lang="en-US">
              <a:solidFill>
                <a:schemeClr val="bg1"/>
              </a:solidFill>
            </a:endParaRPr>
          </a:p>
        </p:txBody>
      </p:sp>
      <p:sp>
        <p:nvSpPr>
          <p:cNvPr id="12" name="TextBox 11">
            <a:extLst>
              <a:ext uri="{FF2B5EF4-FFF2-40B4-BE49-F238E27FC236}">
                <a16:creationId xmlns:a16="http://schemas.microsoft.com/office/drawing/2014/main" id="{0DA5B881-86A4-B080-836C-AF7214B28C0D}"/>
              </a:ext>
            </a:extLst>
          </p:cNvPr>
          <p:cNvSpPr txBox="1"/>
          <p:nvPr/>
        </p:nvSpPr>
        <p:spPr>
          <a:xfrm>
            <a:off x="644105" y="3553408"/>
            <a:ext cx="10903789" cy="2344488"/>
          </a:xfrm>
          <a:prstGeom prst="rect">
            <a:avLst/>
          </a:prstGeom>
          <a:noFill/>
        </p:spPr>
        <p:txBody>
          <a:bodyPr wrap="square">
            <a:spAutoFit/>
          </a:bodyPr>
          <a:lstStyle>
            <a:defPPr>
              <a:defRPr lang="en-US"/>
            </a:defPPr>
            <a:lvl1pPr algn="just">
              <a:lnSpc>
                <a:spcPct val="120000"/>
              </a:lnSpc>
              <a:defRPr sz="2800" b="1">
                <a:solidFill>
                  <a:schemeClr val="bg1"/>
                </a:solidFill>
              </a:defRPr>
            </a:lvl1pPr>
          </a:lstStyle>
          <a:p>
            <a:pPr marL="457200" indent="-457200">
              <a:spcAft>
                <a:spcPts val="600"/>
              </a:spcAft>
              <a:buFont typeface="Wingdings" panose="05000000000000000000" pitchFamily="2" charset="2"/>
              <a:buChar char="v"/>
            </a:pPr>
            <a:r>
              <a:rPr lang="vi-VN" sz="2400">
                <a:solidFill>
                  <a:srgbClr val="FFFF00"/>
                </a:solidFill>
              </a:rPr>
              <a:t>Công nghệ gene </a:t>
            </a:r>
            <a:r>
              <a:rPr lang="vi-VN" sz="2400" b="0"/>
              <a:t>được ứng dụng trong nông nghiệp, làm sạch môi trường, y học, pháp y và an toàn sinh học. </a:t>
            </a:r>
            <a:endParaRPr lang="en-US" sz="2400" b="0"/>
          </a:p>
          <a:p>
            <a:pPr marL="457200" indent="-457200">
              <a:spcAft>
                <a:spcPts val="600"/>
              </a:spcAft>
              <a:buFont typeface="Wingdings" panose="05000000000000000000" pitchFamily="2" charset="2"/>
              <a:buChar char="v"/>
            </a:pPr>
            <a:r>
              <a:rPr lang="vi-VN" sz="2400">
                <a:solidFill>
                  <a:srgbClr val="FFFF00"/>
                </a:solidFill>
              </a:rPr>
              <a:t>Ví dụ: </a:t>
            </a:r>
            <a:r>
              <a:rPr lang="vi-VN" sz="2400" b="0"/>
              <a:t>ngô chuyển gene có khả năng kháng sâu, lúa chuyển gene chịu mặn, vaccine phòng COVID-19, dê chuyển gene cho sữa chứa kháng thể của người,...</a:t>
            </a:r>
            <a:endParaRPr lang="en-US" sz="2400" b="0"/>
          </a:p>
        </p:txBody>
      </p:sp>
      <p:sp>
        <p:nvSpPr>
          <p:cNvPr id="13" name="AutoShape 20">
            <a:extLst>
              <a:ext uri="{FF2B5EF4-FFF2-40B4-BE49-F238E27FC236}">
                <a16:creationId xmlns:a16="http://schemas.microsoft.com/office/drawing/2014/main" id="{635EC493-EC17-72FF-35E6-3CE90C3B6FDF}"/>
              </a:ext>
            </a:extLst>
          </p:cNvPr>
          <p:cNvSpPr>
            <a:spLocks noChangeArrowheads="1"/>
          </p:cNvSpPr>
          <p:nvPr/>
        </p:nvSpPr>
        <p:spPr bwMode="auto">
          <a:xfrm>
            <a:off x="5370846" y="2832595"/>
            <a:ext cx="1558689" cy="549752"/>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latin typeface="+mj-lt"/>
              </a:rPr>
              <a:t>Trả lời</a:t>
            </a:r>
          </a:p>
        </p:txBody>
      </p:sp>
    </p:spTree>
    <p:extLst>
      <p:ext uri="{BB962C8B-B14F-4D97-AF65-F5344CB8AC3E}">
        <p14:creationId xmlns:p14="http://schemas.microsoft.com/office/powerpoint/2010/main" val="31879206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174302" y="-3714664"/>
            <a:ext cx="1713943"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65603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8.</a:t>
            </a:r>
            <a:r>
              <a:rPr lang="vi-VN">
                <a:solidFill>
                  <a:schemeClr val="bg1"/>
                </a:solidFill>
              </a:rPr>
              <a:t> Đạo đức sinh học là gì? Tại sao cần quan tâm đặc biệt đến vấn đề đạo đức trong nghiên cứu và ứng dụng công nghệ di truyền?</a:t>
            </a:r>
            <a:endParaRPr lang="en-US">
              <a:solidFill>
                <a:schemeClr val="bg1"/>
              </a:solidFill>
            </a:endParaRPr>
          </a:p>
        </p:txBody>
      </p:sp>
      <p:sp>
        <p:nvSpPr>
          <p:cNvPr id="6" name="TextBox 5">
            <a:extLst>
              <a:ext uri="{FF2B5EF4-FFF2-40B4-BE49-F238E27FC236}">
                <a16:creationId xmlns:a16="http://schemas.microsoft.com/office/drawing/2014/main" id="{9E3173A5-961B-37B0-861B-13E50C5B640B}"/>
              </a:ext>
            </a:extLst>
          </p:cNvPr>
          <p:cNvSpPr txBox="1"/>
          <p:nvPr/>
        </p:nvSpPr>
        <p:spPr>
          <a:xfrm>
            <a:off x="619076" y="3012856"/>
            <a:ext cx="10953847" cy="3674083"/>
          </a:xfrm>
          <a:prstGeom prst="rect">
            <a:avLst/>
          </a:prstGeom>
          <a:noFill/>
        </p:spPr>
        <p:txBody>
          <a:bodyPr wrap="square">
            <a:spAutoFit/>
          </a:bodyPr>
          <a:lstStyle>
            <a:defPPr>
              <a:defRPr lang="en-US"/>
            </a:defPPr>
            <a:lvl1pPr marL="457200" indent="-457200" algn="just">
              <a:lnSpc>
                <a:spcPct val="120000"/>
              </a:lnSpc>
              <a:spcAft>
                <a:spcPts val="600"/>
              </a:spcAft>
              <a:buFont typeface="Wingdings" panose="05000000000000000000" pitchFamily="2" charset="2"/>
              <a:buChar char="v"/>
              <a:defRPr sz="2800" b="1">
                <a:solidFill>
                  <a:schemeClr val="bg1"/>
                </a:solidFill>
              </a:defRPr>
            </a:lvl1pPr>
          </a:lstStyle>
          <a:p>
            <a:r>
              <a:rPr lang="vi-VN" sz="2400">
                <a:solidFill>
                  <a:srgbClr val="FFFF00"/>
                </a:solidFill>
              </a:rPr>
              <a:t>Đạo đức sinh học </a:t>
            </a:r>
            <a:r>
              <a:rPr lang="vi-VN" sz="2400" b="0"/>
              <a:t>là những quy tắc ứng xử trong nghiên cứu và ứng dụng thành tựu của sinh học vào thực tiễn phù hợp với đạo đức xã hội.</a:t>
            </a:r>
          </a:p>
          <a:p>
            <a:r>
              <a:rPr lang="vi-VN" sz="2400">
                <a:solidFill>
                  <a:srgbClr val="FFFF00"/>
                </a:solidFill>
              </a:rPr>
              <a:t>Cần quan tâm đặc biệt </a:t>
            </a:r>
            <a:r>
              <a:rPr lang="vi-VN" sz="2400" b="0"/>
              <a:t>đến vấn đề đạo đức trong nghiên cứu và ứng dụng công nghệ di truyền là bởi vì sinh vật biến đổi gene có thể gây nguy hiểm cho con người và môi trường; rủi ro gặp phải khi nghiên cứu; các nghiên cứu trên động vật khi tác động vào hệ gene có thể gây ra những hậu quả nghiêm trọng đối với con vật; việc gây biến đổi gene trên người vi phạm các tiêu chuẩn về đạo đức và nhân quyền.</a:t>
            </a:r>
            <a:endParaRPr lang="en-US" sz="2400" b="0"/>
          </a:p>
        </p:txBody>
      </p:sp>
      <p:sp>
        <p:nvSpPr>
          <p:cNvPr id="7" name="AutoShape 20">
            <a:extLst>
              <a:ext uri="{FF2B5EF4-FFF2-40B4-BE49-F238E27FC236}">
                <a16:creationId xmlns:a16="http://schemas.microsoft.com/office/drawing/2014/main" id="{A1285B86-75F6-9A66-B8BC-52B1A2CD2ACE}"/>
              </a:ext>
            </a:extLst>
          </p:cNvPr>
          <p:cNvSpPr>
            <a:spLocks noChangeArrowheads="1"/>
          </p:cNvSpPr>
          <p:nvPr/>
        </p:nvSpPr>
        <p:spPr bwMode="auto">
          <a:xfrm>
            <a:off x="5439270" y="2545959"/>
            <a:ext cx="1558689" cy="464719"/>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922785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112467" y="1817366"/>
            <a:ext cx="3562680" cy="1746762"/>
          </a:xfrm>
        </p:spPr>
        <p:txBody>
          <a:bodyPr>
            <a:normAutofit/>
          </a:bodyPr>
          <a:lstStyle/>
          <a:p>
            <a:r>
              <a:rPr lang="en-US" sz="4400" b="1" dirty="0">
                <a:solidFill>
                  <a:srgbClr val="FFFFFF"/>
                </a:solidFill>
              </a:rPr>
              <a:t>Thank You</a:t>
            </a:r>
          </a:p>
        </p:txBody>
      </p:sp>
      <p:pic>
        <p:nvPicPr>
          <p:cNvPr id="18434" name="Picture 2" descr="New Gene Editing Systems Are More Precise">
            <a:extLst>
              <a:ext uri="{FF2B5EF4-FFF2-40B4-BE49-F238E27FC236}">
                <a16:creationId xmlns:a16="http://schemas.microsoft.com/office/drawing/2014/main" id="{CC7CAD5D-B6D6-02D1-7B1C-4382A9327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r="7880"/>
          <a:stretch/>
        </p:blipFill>
        <p:spPr bwMode="auto">
          <a:xfrm>
            <a:off x="446533" y="723899"/>
            <a:ext cx="7482126" cy="56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4742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27" name="AutoShape 20">
            <a:extLst>
              <a:ext uri="{FF2B5EF4-FFF2-40B4-BE49-F238E27FC236}">
                <a16:creationId xmlns:a16="http://schemas.microsoft.com/office/drawing/2014/main" id="{2080553F-802E-EDDC-2D32-F240BA7DFF72}"/>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29" name="TextBox 28">
            <a:extLst>
              <a:ext uri="{FF2B5EF4-FFF2-40B4-BE49-F238E27FC236}">
                <a16:creationId xmlns:a16="http://schemas.microsoft.com/office/drawing/2014/main" id="{86CFB8FA-D321-E3BC-EDAA-13B851A69C5D}"/>
              </a:ext>
            </a:extLst>
          </p:cNvPr>
          <p:cNvSpPr txBox="1"/>
          <p:nvPr/>
        </p:nvSpPr>
        <p:spPr>
          <a:xfrm>
            <a:off x="613534" y="2886913"/>
            <a:ext cx="10990498" cy="3971087"/>
          </a:xfrm>
          <a:prstGeom prst="rect">
            <a:avLst/>
          </a:prstGeom>
          <a:noFill/>
        </p:spPr>
        <p:txBody>
          <a:bodyPr wrap="square">
            <a:spAutoFit/>
          </a:bodyPr>
          <a:lstStyle/>
          <a:p>
            <a:pPr algn="just">
              <a:lnSpc>
                <a:spcPct val="125000"/>
              </a:lnSpc>
              <a:spcBef>
                <a:spcPts val="400"/>
              </a:spcBef>
            </a:pPr>
            <a:r>
              <a:rPr lang="vi-VN" sz="2400" b="1">
                <a:solidFill>
                  <a:srgbClr val="C00000"/>
                </a:solidFill>
              </a:rPr>
              <a:t>Quá trình tạo cây biến đổi gene nhờ ứng dụng công nghệ di truyền:</a:t>
            </a:r>
          </a:p>
          <a:p>
            <a:pPr algn="just">
              <a:lnSpc>
                <a:spcPct val="125000"/>
              </a:lnSpc>
              <a:spcBef>
                <a:spcPts val="400"/>
              </a:spcBef>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5000"/>
              </a:lnSpc>
              <a:spcBef>
                <a:spcPts val="400"/>
              </a:spcBef>
            </a:pPr>
            <a:r>
              <a:rPr lang="vi-VN" sz="2400" b="1"/>
              <a:t>- Bước 2 </a:t>
            </a:r>
            <a:r>
              <a:rPr lang="vi-VN" sz="2400"/>
              <a:t>- Chuyển thể truyền tái tổ hợp vào hệ gene của tế bào thực vật. Thể truyền này cho phép gene đích cài được vào hệ gene của tế bào thực vật.</a:t>
            </a:r>
          </a:p>
          <a:p>
            <a:pPr algn="just">
              <a:lnSpc>
                <a:spcPct val="125000"/>
              </a:lnSpc>
              <a:spcBef>
                <a:spcPts val="400"/>
              </a:spcBef>
            </a:pPr>
            <a:r>
              <a:rPr lang="vi-VN" sz="2400" b="1"/>
              <a:t>- Bước 3 </a:t>
            </a:r>
            <a:r>
              <a:rPr lang="vi-VN" sz="2400"/>
              <a:t>- Chọn lọc và nuôi cấy tế bào thực vật đã được chuyển thể truyền tái tổ hợp trong môi trường dinh dưỡng nhân tạo để tạo thành cây biến đổi gene mang tính trạng mong muốn.</a:t>
            </a:r>
            <a:endParaRPr lang="en-US" sz="2400"/>
          </a:p>
        </p:txBody>
      </p:sp>
    </p:spTree>
    <p:extLst>
      <p:ext uri="{BB962C8B-B14F-4D97-AF65-F5344CB8AC3E}">
        <p14:creationId xmlns:p14="http://schemas.microsoft.com/office/powerpoint/2010/main" val="24447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 calcmode="lin" valueType="num">
                                      <p:cBhvr additive="base">
                                        <p:cTn id="1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additive="base">
                                        <p:cTn id="23"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 calcmode="lin" valueType="num">
                                      <p:cBhvr additive="base">
                                        <p:cTn id="2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3" name="TextBox 2">
            <a:extLst>
              <a:ext uri="{FF2B5EF4-FFF2-40B4-BE49-F238E27FC236}">
                <a16:creationId xmlns:a16="http://schemas.microsoft.com/office/drawing/2014/main" id="{3C26E3DF-95F8-5247-24C3-1112AAD4D9B1}"/>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855925510"/>
              </p:ext>
            </p:extLst>
          </p:nvPr>
        </p:nvGraphicFramePr>
        <p:xfrm>
          <a:off x="610583" y="3187719"/>
          <a:ext cx="11250069" cy="3331023"/>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rowSpan="4">
                  <a:txBody>
                    <a:bodyPr/>
                    <a:lstStyle/>
                    <a:p>
                      <a:pPr>
                        <a:lnSpc>
                          <a:spcPct val="120000"/>
                        </a:lnSpc>
                      </a:pPr>
                      <a:r>
                        <a:rPr lang="en-US" sz="2000"/>
                        <a:t>Ngô </a:t>
                      </a:r>
                    </a:p>
                  </a:txBody>
                  <a:tcPr anchor="ctr"/>
                </a:tc>
                <a:tc>
                  <a:txBody>
                    <a:bodyPr/>
                    <a:lstStyle/>
                    <a:p>
                      <a:pPr>
                        <a:lnSpc>
                          <a:spcPct val="120000"/>
                        </a:lnSpc>
                      </a:pPr>
                      <a:r>
                        <a:rPr lang="en-US" sz="2000"/>
                        <a:t>Chịu hạn</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118243347"/>
                  </a:ext>
                </a:extLst>
              </a:tr>
              <a:tr h="370840">
                <a:tc vMerge="1">
                  <a:txBody>
                    <a:bodyPr/>
                    <a:lstStyle/>
                    <a:p>
                      <a:pPr>
                        <a:lnSpc>
                          <a:spcPct val="120000"/>
                        </a:lnSpc>
                      </a:pPr>
                      <a:endParaRPr lang="en-US" sz="2000"/>
                    </a:p>
                  </a:txBody>
                  <a:tcPr/>
                </a:tc>
                <a:tc>
                  <a:txBody>
                    <a:bodyPr/>
                    <a:lstStyle/>
                    <a:p>
                      <a:pPr>
                        <a:lnSpc>
                          <a:spcPct val="120000"/>
                        </a:lnSpc>
                      </a:pPr>
                      <a:r>
                        <a:rPr lang="en-US" sz="2000"/>
                        <a:t>Kháng sâu hại bộ cánh cứng</a:t>
                      </a:r>
                    </a:p>
                  </a:txBody>
                  <a:tcPr/>
                </a:tc>
                <a:tc>
                  <a:txBody>
                    <a:bodyPr/>
                    <a:lstStyle/>
                    <a:p>
                      <a:pPr algn="ctr">
                        <a:lnSpc>
                          <a:spcPct val="120000"/>
                        </a:lnSpc>
                      </a:pPr>
                      <a:r>
                        <a:rPr lang="en-US" sz="2000"/>
                        <a:t>2018</a:t>
                      </a:r>
                    </a:p>
                  </a:txBody>
                  <a:tcPr anchor="ctr"/>
                </a:tc>
                <a:extLst>
                  <a:ext uri="{0D108BD9-81ED-4DB2-BD59-A6C34878D82A}">
                    <a16:rowId xmlns:a16="http://schemas.microsoft.com/office/drawing/2014/main" val="2059846004"/>
                  </a:ext>
                </a:extLst>
              </a:tr>
              <a:tr h="370840">
                <a:tc vMerge="1">
                  <a:txBody>
                    <a:bodyPr/>
                    <a:lstStyle/>
                    <a:p>
                      <a:pPr>
                        <a:lnSpc>
                          <a:spcPct val="120000"/>
                        </a:lnSpc>
                      </a:pPr>
                      <a:endParaRPr lang="en-US" sz="2000"/>
                    </a:p>
                  </a:txBody>
                  <a:tcPr/>
                </a:tc>
                <a:tc>
                  <a:txBody>
                    <a:bodyPr/>
                    <a:lstStyle/>
                    <a:p>
                      <a:pPr>
                        <a:lnSpc>
                          <a:spcPct val="120000"/>
                        </a:lnSpc>
                      </a:pPr>
                      <a:r>
                        <a:rPr lang="en-US" sz="2000"/>
                        <a:t>Gene mã hóa enzyme </a:t>
                      </a:r>
                      <a:r>
                        <a:rPr lang="el-GR" sz="2000"/>
                        <a:t>α</a:t>
                      </a:r>
                      <a:r>
                        <a:rPr lang="en-US" sz="2000"/>
                        <a:t>-amylase</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1825890662"/>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kháng thuốc diệt cỏ</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3775417565"/>
                  </a:ext>
                </a:extLst>
              </a:tr>
              <a:tr h="370840">
                <a:tc rowSpan="2">
                  <a:txBody>
                    <a:bodyPr/>
                    <a:lstStyle/>
                    <a:p>
                      <a:pPr>
                        <a:lnSpc>
                          <a:spcPct val="120000"/>
                        </a:lnSpc>
                      </a:pPr>
                      <a:r>
                        <a:rPr lang="en-US" sz="2000"/>
                        <a:t>Đậu tương</a:t>
                      </a:r>
                    </a:p>
                  </a:txBody>
                  <a:tcPr anchor="ctr"/>
                </a:tc>
                <a:tc>
                  <a:txBody>
                    <a:bodyPr/>
                    <a:lstStyle/>
                    <a:p>
                      <a:pPr>
                        <a:lnSpc>
                          <a:spcPct val="120000"/>
                        </a:lnSpc>
                      </a:pPr>
                      <a:r>
                        <a:rPr lang="en-US" sz="2000"/>
                        <a:t>Kháng thuốc trừ cỏ Dicamba</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2877501543"/>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tăng cường hàm lượng oleic acid</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2019548300"/>
                  </a:ext>
                </a:extLst>
              </a:tr>
            </a:tbl>
          </a:graphicData>
        </a:graphic>
      </p:graphicFrame>
    </p:spTree>
    <p:extLst>
      <p:ext uri="{BB962C8B-B14F-4D97-AF65-F5344CB8AC3E}">
        <p14:creationId xmlns:p14="http://schemas.microsoft.com/office/powerpoint/2010/main" val="26995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516824925"/>
              </p:ext>
            </p:extLst>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2052975" y="5808274"/>
            <a:ext cx="8693067"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Hãy cho biết giống cây trồng biến đổi gene có những đặc tính vượt trội nào so với giống ban đầu.</a:t>
              </a:r>
              <a:endParaRPr lang="en-US" sz="2000" b="1"/>
            </a:p>
          </p:txBody>
        </p:sp>
      </p:grpSp>
    </p:spTree>
    <p:extLst>
      <p:ext uri="{BB962C8B-B14F-4D97-AF65-F5344CB8AC3E}">
        <p14:creationId xmlns:p14="http://schemas.microsoft.com/office/powerpoint/2010/main" val="25777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610583" y="5808274"/>
            <a:ext cx="11250069"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►Các giống cây trồng biến đổi gene mang các tính trạng mới, phù hợp với mong muốn của con người như </a:t>
              </a:r>
              <a:r>
                <a:rPr lang="vi-VN" sz="2000" b="1">
                  <a:solidFill>
                    <a:srgbClr val="FF0000"/>
                  </a:solidFill>
                </a:rPr>
                <a:t>năng suất cao, chất lượng tốt, khả năng kháng sâu hại,...</a:t>
              </a:r>
              <a:endParaRPr lang="en-US" sz="2000" b="1">
                <a:solidFill>
                  <a:srgbClr val="FF0000"/>
                </a:solidFill>
              </a:endParaRPr>
            </a:p>
          </p:txBody>
        </p:sp>
      </p:grpSp>
    </p:spTree>
    <p:extLst>
      <p:ext uri="{BB962C8B-B14F-4D97-AF65-F5344CB8AC3E}">
        <p14:creationId xmlns:p14="http://schemas.microsoft.com/office/powerpoint/2010/main" val="280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9" name="TextBox 8">
            <a:extLst>
              <a:ext uri="{FF2B5EF4-FFF2-40B4-BE49-F238E27FC236}">
                <a16:creationId xmlns:a16="http://schemas.microsoft.com/office/drawing/2014/main" id="{AD1BE905-C682-1E95-0E59-59283F5018C6}"/>
              </a:ext>
            </a:extLst>
          </p:cNvPr>
          <p:cNvSpPr txBox="1"/>
          <p:nvPr/>
        </p:nvSpPr>
        <p:spPr>
          <a:xfrm>
            <a:off x="727832" y="2434412"/>
            <a:ext cx="11015571" cy="3483774"/>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a:solidFill>
                  <a:schemeClr val="tx1"/>
                </a:solidFill>
              </a:rPr>
              <a:t>Một số ví dụ về cây biến đổi gene đã được đưa vào sản xuất nông nghiệp: </a:t>
            </a:r>
            <a:endParaRPr lang="en-US">
              <a:solidFill>
                <a:schemeClr val="tx1"/>
              </a:solidFill>
            </a:endParaRPr>
          </a:p>
          <a:p>
            <a:pPr marL="342900" indent="-342900">
              <a:buFont typeface="Wingdings" panose="05000000000000000000" pitchFamily="2" charset="2"/>
              <a:buChar char="v"/>
            </a:pPr>
            <a:r>
              <a:rPr lang="vi-VN" b="0">
                <a:solidFill>
                  <a:schemeClr val="tx1"/>
                </a:solidFill>
              </a:rPr>
              <a:t>giống ngô Bt kháng sâu được chuyển gene quy định một loại protein có độc tính diệt sâu, nguồn gốc từ vi khuẩn Bacillus thuringiensis;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“lúa vàng” được chuyển gene tổng hợp ꞵ-carotene, giúp cơ thể người tổng hợp vitamin A;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đu đủ mang gene kháng virus gây bệnh;</a:t>
            </a:r>
            <a:endParaRPr lang="en-US" b="0">
              <a:solidFill>
                <a:schemeClr val="tx1"/>
              </a:solidFill>
            </a:endParaRPr>
          </a:p>
          <a:p>
            <a:pPr marL="342900" indent="-342900">
              <a:buFont typeface="Wingdings" panose="05000000000000000000" pitchFamily="2" charset="2"/>
              <a:buChar char="v"/>
            </a:pPr>
            <a:r>
              <a:rPr lang="vi-VN" b="0">
                <a:solidFill>
                  <a:schemeClr val="tx1"/>
                </a:solidFill>
              </a:rPr>
              <a:t>...</a:t>
            </a:r>
            <a:endParaRPr lang="en-US" b="0">
              <a:solidFill>
                <a:schemeClr val="tx1"/>
              </a:solidFill>
            </a:endParaRPr>
          </a:p>
        </p:txBody>
      </p:sp>
    </p:spTree>
    <p:extLst>
      <p:ext uri="{BB962C8B-B14F-4D97-AF65-F5344CB8AC3E}">
        <p14:creationId xmlns:p14="http://schemas.microsoft.com/office/powerpoint/2010/main" val="16293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7070210190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heme/theme1.xml><?xml version="1.0" encoding="utf-8"?>
<a:theme xmlns:a="http://schemas.openxmlformats.org/drawingml/2006/main" name="Custom">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08D75CB0-AD9B-4834-8559-901094BB0ABE}" vid="{3B3EDB20-B381-4B6C-99AC-7C5CDA2B40F6}"/>
    </a:ext>
  </a:extLst>
</a:theme>
</file>

<file path=ppt/theme/theme2.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42D3C2F-55A5-48C0-9D5A-95C7FF0389D0}">
  <ds:schemaRefs>
    <ds:schemaRef ds:uri="http://schemas.microsoft.com/sharepoint/v3/contenttype/forms"/>
  </ds:schemaRefs>
</ds:datastoreItem>
</file>

<file path=customXml/itemProps2.xml><?xml version="1.0" encoding="utf-8"?>
<ds:datastoreItem xmlns:ds="http://schemas.openxmlformats.org/officeDocument/2006/customXml" ds:itemID="{792209EB-3212-4116-B574-D1F56C7C4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91575F-4C21-47C4-8D13-EB9BE66B536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Tech design</Template>
  <TotalTime>1288</TotalTime>
  <Words>4262</Words>
  <Application>Microsoft Office PowerPoint</Application>
  <PresentationFormat>Widescreen</PresentationFormat>
  <Paragraphs>313</Paragraphs>
  <Slides>49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DengXian</vt:lpstr>
      <vt:lpstr>Arial</vt:lpstr>
      <vt:lpstr>Calibri</vt:lpstr>
      <vt:lpstr>Wingdings</vt:lpstr>
      <vt:lpstr>Wingdings 2</vt:lpstr>
      <vt:lpstr>Custom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40</cp:revision>
  <dcterms:created xsi:type="dcterms:W3CDTF">2024-06-18T16:16:18Z</dcterms:created>
  <dcterms:modified xsi:type="dcterms:W3CDTF">2024-06-19T13:44:56Z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