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1" r:id="rId3"/>
    <p:sldId id="260" r:id="rId4"/>
    <p:sldId id="258" r:id="rId5"/>
    <p:sldId id="320" r:id="rId6"/>
    <p:sldId id="304" r:id="rId7"/>
    <p:sldId id="308" r:id="rId8"/>
    <p:sldId id="306" r:id="rId9"/>
    <p:sldId id="305" r:id="rId10"/>
    <p:sldId id="307" r:id="rId11"/>
    <p:sldId id="309" r:id="rId12"/>
    <p:sldId id="311" r:id="rId13"/>
    <p:sldId id="312" r:id="rId14"/>
    <p:sldId id="314" r:id="rId15"/>
    <p:sldId id="330" r:id="rId16"/>
    <p:sldId id="331" r:id="rId17"/>
    <p:sldId id="332" r:id="rId18"/>
    <p:sldId id="333" r:id="rId19"/>
    <p:sldId id="315" r:id="rId20"/>
    <p:sldId id="316" r:id="rId21"/>
    <p:sldId id="317" r:id="rId22"/>
    <p:sldId id="334" r:id="rId23"/>
    <p:sldId id="313" r:id="rId24"/>
    <p:sldId id="322" r:id="rId25"/>
    <p:sldId id="323" r:id="rId26"/>
    <p:sldId id="324" r:id="rId27"/>
    <p:sldId id="325" r:id="rId28"/>
    <p:sldId id="326" r:id="rId29"/>
    <p:sldId id="335" r:id="rId30"/>
    <p:sldId id="336" r:id="rId31"/>
    <p:sldId id="337" r:id="rId32"/>
    <p:sldId id="327" r:id="rId33"/>
    <p:sldId id="284" r:id="rId34"/>
    <p:sldId id="291" r:id="rId35"/>
    <p:sldId id="285" r:id="rId36"/>
    <p:sldId id="328" r:id="rId37"/>
    <p:sldId id="329" r:id="rId38"/>
    <p:sldId id="293" r:id="rId39"/>
    <p:sldId id="294" r:id="rId40"/>
    <p:sldId id="295" r:id="rId41"/>
    <p:sldId id="296" r:id="rId42"/>
    <p:sldId id="279" r:id="rId43"/>
    <p:sldId id="280" r:id="rId44"/>
    <p:sldId id="281" r:id="rId45"/>
    <p:sldId id="303" r:id="rId46"/>
  </p:sldIdLst>
  <p:sldSz cx="12192000" cy="6858000"/>
  <p:notesSz cx="6858000" cy="9144000"/>
  <p:embeddedFontLst>
    <p:embeddedFont>
      <p:font typeface="#9Slide03 Montserrat ExtraLight" panose="020B0604020202020204" charset="0"/>
      <p:regular r:id="rId47"/>
    </p:embeddedFont>
    <p:embeddedFont>
      <p:font typeface="Blackadder ITC" panose="04020505051007020D02" pitchFamily="82" charset="0"/>
      <p:regular r:id="rId48"/>
    </p:embeddedFont>
    <p:embeddedFont>
      <p:font typeface="Cambria Math" panose="02040503050406030204" pitchFamily="18" charset="0"/>
      <p:regular r:id="rId49"/>
    </p:embeddedFont>
    <p:embeddedFont>
      <p:font typeface="Fira Sans Condensed Black" panose="020B0A03050000020004" pitchFamily="34" charset="0"/>
      <p:bold r:id="rId50"/>
      <p:boldItalic r:id="rId51"/>
    </p:embeddedFont>
    <p:embeddedFont>
      <p:font typeface="Fira Sans Extra Condensed Black" panose="020B0A03050000020004" pitchFamily="34" charset="0"/>
      <p:bold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B90"/>
    <a:srgbClr val="4FB1D9"/>
    <a:srgbClr val="407BFF"/>
    <a:srgbClr val="2E353A"/>
    <a:srgbClr val="F04D49"/>
    <a:srgbClr val="FFFF93"/>
    <a:srgbClr val="FFFFCC"/>
    <a:srgbClr val="FFFFFF"/>
    <a:srgbClr val="CBCCC7"/>
    <a:srgbClr val="C4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F1AD-A22E-4072-A323-008893248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3E18E-B3ED-41ED-8ADC-326DB2028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44FB-02C0-4628-8DFD-F5375C15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7ABB-E0EA-4F02-974F-F634E970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2A50-2465-4EC1-9809-371150D8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7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E06D-D15A-41FD-A0B2-EC2F2E1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B8A4C-D096-4EB2-807A-D6B06205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741-2ECC-4DEC-8153-6E1C915F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D79D-2E63-4C43-B1CD-1927DDE6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B8709-AECA-425A-B297-6736656E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15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F8A7A-9B7C-45B1-9FD5-A9C5ADCEE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53938-1EE5-45BF-82D5-0E891D20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4CDF-6AF8-4524-AD06-5A7E01E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A725-B228-4DE6-B829-179C82F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F74C4-801F-4BB3-AFEB-B33CA62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5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F1BB-1A89-4811-B0AD-28C9487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F7E-BEED-4C8C-9C1B-61417A09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85D8-4664-497E-8F02-668F62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54BA-3DCD-4CF6-9224-999E2ECE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10A3-B69B-4363-BFAF-7BD463FC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A859-5A46-47BD-BDAA-178496B1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8AE3B-AF27-4ADF-A9DB-2C25E00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75FF-4C4D-4FDA-8FAE-4D62F110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5FF3-4DA3-41ED-A472-FA419D35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8F10-D4A3-4D32-8493-24713E2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93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71D1-70FE-48FA-9286-913BC082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5ED0-3C2D-4F4E-BEEA-B6A2011A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2B8D-C307-488C-AC55-A2E784B3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BDB3-0F1B-4640-9883-F70628B2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CF23B-3991-4D80-A2AD-8D9C3D4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5012-F312-46A7-8B42-6EA74EAD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0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EBA9-F56B-4985-A91A-AB1DE37A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12BE-DCDA-47EC-BE47-012F6FC3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6232B-881B-400A-A249-055EE20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1BDC9-C07E-49FB-9EC4-5FD015CC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B6463-0B3C-4EF3-8D48-8D89CB5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82C4-13ED-4D10-A570-DE45FE07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1C811F-DA40-4188-A0D3-6ECFDD85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93462-C8B7-4548-B6C7-6DEA80D4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7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FC51-575A-43DD-ABCF-0FEF693B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01C2-2D9E-4C1B-B82B-EC92B942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6B4E1-9562-45F2-A2FF-4D73633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F958E-A421-4FE7-A261-C50A67D2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4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A492D-8C3D-4996-B975-CDF525B7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C36F4-6A3C-46EF-A5A0-40FD0D7E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FFCB-5725-4E40-92EA-00D223E3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02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D99A-E6AC-4F38-B60F-99C6CB38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AB14-A4B8-4F9D-95FD-DC16AE19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820C-F61A-4A9B-B5CF-FD2CD35F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A6CE3-A330-4181-9599-2FC3640F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3A1F-32F4-4B3F-8999-329913C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139C-B256-48A9-970F-DDED0F3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25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B94-258E-4F3F-8FEA-C1B0F1A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A8B88-818F-4E73-8F02-B6BCDCA39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D4E38-411F-452A-B83D-973CF0E0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F4BF-E684-4A2F-80AA-C5D4F19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E8CEF-EB59-4C16-8DAA-403ACA2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E6C4-4736-44FE-9D04-D0B8D21C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58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93377-8094-4419-947C-86C89F8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51C41-5DD2-495A-A700-02DCFAE0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1F71-B13D-41EE-A3EE-467061F56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D550-0702-48D7-A701-9E2A86C34D0C}" type="datetimeFigureOut">
              <a:rPr lang="vi-VN" smtClean="0"/>
              <a:t>25/07/2024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5928-660D-484C-88F7-5122A88D2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AE25-C96A-4970-A1BF-9F01FF1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2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7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8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93D683F-2301-4EE0-B991-1DF67A197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4" t="38564" r="10192" b="30872"/>
          <a:stretch>
            <a:fillRect/>
          </a:stretch>
        </p:blipFill>
        <p:spPr>
          <a:xfrm>
            <a:off x="11234296" y="2743566"/>
            <a:ext cx="834635" cy="2005819"/>
          </a:xfrm>
          <a:custGeom>
            <a:avLst/>
            <a:gdLst>
              <a:gd name="connsiteX0" fmla="*/ 0 w 872197"/>
              <a:gd name="connsiteY0" fmla="*/ 0 h 2096089"/>
              <a:gd name="connsiteX1" fmla="*/ 872197 w 872197"/>
              <a:gd name="connsiteY1" fmla="*/ 0 h 2096089"/>
              <a:gd name="connsiteX2" fmla="*/ 872197 w 872197"/>
              <a:gd name="connsiteY2" fmla="*/ 2096089 h 2096089"/>
              <a:gd name="connsiteX3" fmla="*/ 0 w 872197"/>
              <a:gd name="connsiteY3" fmla="*/ 2096089 h 20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096089">
                <a:moveTo>
                  <a:pt x="0" y="0"/>
                </a:moveTo>
                <a:lnTo>
                  <a:pt x="872197" y="0"/>
                </a:lnTo>
                <a:lnTo>
                  <a:pt x="872197" y="2096089"/>
                </a:lnTo>
                <a:lnTo>
                  <a:pt x="0" y="2096089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D889A29-CCC0-463D-B93B-C06D10BC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47795" r="17904" b="12731"/>
          <a:stretch>
            <a:fillRect/>
          </a:stretch>
        </p:blipFill>
        <p:spPr>
          <a:xfrm>
            <a:off x="10334599" y="3349350"/>
            <a:ext cx="834635" cy="2590566"/>
          </a:xfrm>
          <a:custGeom>
            <a:avLst/>
            <a:gdLst>
              <a:gd name="connsiteX0" fmla="*/ 0 w 872197"/>
              <a:gd name="connsiteY0" fmla="*/ 0 h 2707152"/>
              <a:gd name="connsiteX1" fmla="*/ 872197 w 872197"/>
              <a:gd name="connsiteY1" fmla="*/ 0 h 2707152"/>
              <a:gd name="connsiteX2" fmla="*/ 872197 w 872197"/>
              <a:gd name="connsiteY2" fmla="*/ 2707152 h 2707152"/>
              <a:gd name="connsiteX3" fmla="*/ 0 w 872197"/>
              <a:gd name="connsiteY3" fmla="*/ 2707152 h 270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07152">
                <a:moveTo>
                  <a:pt x="0" y="0"/>
                </a:moveTo>
                <a:lnTo>
                  <a:pt x="872197" y="0"/>
                </a:lnTo>
                <a:lnTo>
                  <a:pt x="872197" y="2707152"/>
                </a:lnTo>
                <a:lnTo>
                  <a:pt x="0" y="2707152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D92062-8774-4DD9-B027-E6F87878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26667" r="17904" b="53596"/>
          <a:stretch>
            <a:fillRect/>
          </a:stretch>
        </p:blipFill>
        <p:spPr>
          <a:xfrm>
            <a:off x="10334599" y="1962779"/>
            <a:ext cx="834635" cy="1295283"/>
          </a:xfrm>
          <a:custGeom>
            <a:avLst/>
            <a:gdLst>
              <a:gd name="connsiteX0" fmla="*/ 0 w 872197"/>
              <a:gd name="connsiteY0" fmla="*/ 0 h 1353576"/>
              <a:gd name="connsiteX1" fmla="*/ 872197 w 872197"/>
              <a:gd name="connsiteY1" fmla="*/ 0 h 1353576"/>
              <a:gd name="connsiteX2" fmla="*/ 872197 w 872197"/>
              <a:gd name="connsiteY2" fmla="*/ 1353576 h 1353576"/>
              <a:gd name="connsiteX3" fmla="*/ 0 w 872197"/>
              <a:gd name="connsiteY3" fmla="*/ 1353576 h 135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353576">
                <a:moveTo>
                  <a:pt x="0" y="0"/>
                </a:moveTo>
                <a:lnTo>
                  <a:pt x="872197" y="0"/>
                </a:lnTo>
                <a:lnTo>
                  <a:pt x="872197" y="1353576"/>
                </a:lnTo>
                <a:lnTo>
                  <a:pt x="0" y="1353576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2251A26-4082-4E7A-9BE3-328E90B8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54171" r="25558" b="8316"/>
          <a:stretch>
            <a:fillRect/>
          </a:stretch>
        </p:blipFill>
        <p:spPr>
          <a:xfrm>
            <a:off x="9441627" y="3767792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E0DA45B-EBDF-4916-BE06-E3D15050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15897" r="25558" b="46590"/>
          <a:stretch>
            <a:fillRect/>
          </a:stretch>
        </p:blipFill>
        <p:spPr>
          <a:xfrm>
            <a:off x="9441627" y="1256031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D6017A-5AB6-49E0-BDC4-03FC9B93F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72927" r="33346" b="3795"/>
          <a:stretch>
            <a:fillRect/>
          </a:stretch>
        </p:blipFill>
        <p:spPr>
          <a:xfrm>
            <a:off x="8532958" y="4998710"/>
            <a:ext cx="834635" cy="1527638"/>
          </a:xfrm>
          <a:custGeom>
            <a:avLst/>
            <a:gdLst>
              <a:gd name="connsiteX0" fmla="*/ 0 w 872197"/>
              <a:gd name="connsiteY0" fmla="*/ 0 h 1596388"/>
              <a:gd name="connsiteX1" fmla="*/ 872197 w 872197"/>
              <a:gd name="connsiteY1" fmla="*/ 0 h 1596388"/>
              <a:gd name="connsiteX2" fmla="*/ 872197 w 872197"/>
              <a:gd name="connsiteY2" fmla="*/ 1596388 h 1596388"/>
              <a:gd name="connsiteX3" fmla="*/ 0 w 872197"/>
              <a:gd name="connsiteY3" fmla="*/ 1596388 h 159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596388">
                <a:moveTo>
                  <a:pt x="0" y="0"/>
                </a:moveTo>
                <a:lnTo>
                  <a:pt x="872197" y="0"/>
                </a:lnTo>
                <a:lnTo>
                  <a:pt x="872197" y="1596388"/>
                </a:lnTo>
                <a:lnTo>
                  <a:pt x="0" y="1596388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13CEC1-0B66-4BDB-9E10-8FAF686A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44162" r="33346" b="28205"/>
          <a:stretch>
            <a:fillRect/>
          </a:stretch>
        </p:blipFill>
        <p:spPr>
          <a:xfrm>
            <a:off x="8532958" y="3110965"/>
            <a:ext cx="834635" cy="1813422"/>
          </a:xfrm>
          <a:custGeom>
            <a:avLst/>
            <a:gdLst>
              <a:gd name="connsiteX0" fmla="*/ 0 w 872197"/>
              <a:gd name="connsiteY0" fmla="*/ 0 h 1895033"/>
              <a:gd name="connsiteX1" fmla="*/ 872197 w 872197"/>
              <a:gd name="connsiteY1" fmla="*/ 0 h 1895033"/>
              <a:gd name="connsiteX2" fmla="*/ 872197 w 872197"/>
              <a:gd name="connsiteY2" fmla="*/ 1895033 h 1895033"/>
              <a:gd name="connsiteX3" fmla="*/ 0 w 872197"/>
              <a:gd name="connsiteY3" fmla="*/ 1895033 h 189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895033">
                <a:moveTo>
                  <a:pt x="0" y="0"/>
                </a:moveTo>
                <a:lnTo>
                  <a:pt x="872197" y="0"/>
                </a:lnTo>
                <a:lnTo>
                  <a:pt x="872197" y="1895033"/>
                </a:lnTo>
                <a:lnTo>
                  <a:pt x="0" y="1895033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787AC85-4B10-48C6-AD9D-91EB8686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5684" r="33346" b="56803"/>
          <a:stretch>
            <a:fillRect/>
          </a:stretch>
        </p:blipFill>
        <p:spPr>
          <a:xfrm>
            <a:off x="8532958" y="585744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6D7E56-97DD-4416-85EA-36207B88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53726" r="40923" b="9744"/>
          <a:stretch>
            <a:fillRect/>
          </a:stretch>
        </p:blipFill>
        <p:spPr>
          <a:xfrm>
            <a:off x="7648958" y="3738621"/>
            <a:ext cx="834635" cy="2397332"/>
          </a:xfrm>
          <a:custGeom>
            <a:avLst/>
            <a:gdLst>
              <a:gd name="connsiteX0" fmla="*/ 0 w 872197"/>
              <a:gd name="connsiteY0" fmla="*/ 0 h 2505221"/>
              <a:gd name="connsiteX1" fmla="*/ 872197 w 872197"/>
              <a:gd name="connsiteY1" fmla="*/ 0 h 2505221"/>
              <a:gd name="connsiteX2" fmla="*/ 872197 w 872197"/>
              <a:gd name="connsiteY2" fmla="*/ 2505221 h 2505221"/>
              <a:gd name="connsiteX3" fmla="*/ 0 w 872197"/>
              <a:gd name="connsiteY3" fmla="*/ 2505221 h 250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05221">
                <a:moveTo>
                  <a:pt x="0" y="0"/>
                </a:moveTo>
                <a:lnTo>
                  <a:pt x="872197" y="0"/>
                </a:lnTo>
                <a:lnTo>
                  <a:pt x="872197" y="2505221"/>
                </a:lnTo>
                <a:lnTo>
                  <a:pt x="0" y="2505221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EAF02F-333E-4085-A5D3-641D6231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27538" r="40923" b="47350"/>
          <a:stretch>
            <a:fillRect/>
          </a:stretch>
        </p:blipFill>
        <p:spPr>
          <a:xfrm>
            <a:off x="7648958" y="2019991"/>
            <a:ext cx="834635" cy="1647955"/>
          </a:xfrm>
          <a:custGeom>
            <a:avLst/>
            <a:gdLst>
              <a:gd name="connsiteX0" fmla="*/ 0 w 872197"/>
              <a:gd name="connsiteY0" fmla="*/ 0 h 1722120"/>
              <a:gd name="connsiteX1" fmla="*/ 872197 w 872197"/>
              <a:gd name="connsiteY1" fmla="*/ 0 h 1722120"/>
              <a:gd name="connsiteX2" fmla="*/ 872197 w 872197"/>
              <a:gd name="connsiteY2" fmla="*/ 1722120 h 1722120"/>
              <a:gd name="connsiteX3" fmla="*/ 0 w 872197"/>
              <a:gd name="connsiteY3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20">
                <a:moveTo>
                  <a:pt x="0" y="0"/>
                </a:moveTo>
                <a:lnTo>
                  <a:pt x="872197" y="0"/>
                </a:lnTo>
                <a:lnTo>
                  <a:pt x="872197" y="1722120"/>
                </a:lnTo>
                <a:lnTo>
                  <a:pt x="0" y="172212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AE5AD8-94D1-4BC8-83CC-427D0B4E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1812" r="40923" b="73333"/>
          <a:stretch>
            <a:fillRect/>
          </a:stretch>
        </p:blipFill>
        <p:spPr>
          <a:xfrm>
            <a:off x="7648958" y="331652"/>
            <a:ext cx="834635" cy="1631127"/>
          </a:xfrm>
          <a:custGeom>
            <a:avLst/>
            <a:gdLst>
              <a:gd name="connsiteX0" fmla="*/ 0 w 872197"/>
              <a:gd name="connsiteY0" fmla="*/ 0 h 1704534"/>
              <a:gd name="connsiteX1" fmla="*/ 872197 w 872197"/>
              <a:gd name="connsiteY1" fmla="*/ 0 h 1704534"/>
              <a:gd name="connsiteX2" fmla="*/ 872197 w 872197"/>
              <a:gd name="connsiteY2" fmla="*/ 1704534 h 1704534"/>
              <a:gd name="connsiteX3" fmla="*/ 0 w 872197"/>
              <a:gd name="connsiteY3" fmla="*/ 1704534 h 17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04534">
                <a:moveTo>
                  <a:pt x="0" y="0"/>
                </a:moveTo>
                <a:lnTo>
                  <a:pt x="872197" y="0"/>
                </a:lnTo>
                <a:lnTo>
                  <a:pt x="872197" y="1704534"/>
                </a:lnTo>
                <a:lnTo>
                  <a:pt x="0" y="1704534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F526B4-E8F1-4781-8674-F083D5C7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69128" r="48538" b="5761"/>
          <a:stretch>
            <a:fillRect/>
          </a:stretch>
        </p:blipFill>
        <p:spPr>
          <a:xfrm>
            <a:off x="6760475" y="4749384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2A6512-CE76-48C3-8250-98899087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42991" r="48538" b="31897"/>
          <a:stretch>
            <a:fillRect/>
          </a:stretch>
        </p:blipFill>
        <p:spPr>
          <a:xfrm>
            <a:off x="6760475" y="3034119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646AFF-C19B-43C8-8669-0D4FCC69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2017" r="48538" b="57829"/>
          <a:stretch>
            <a:fillRect/>
          </a:stretch>
        </p:blipFill>
        <p:spPr>
          <a:xfrm>
            <a:off x="6760475" y="345112"/>
            <a:ext cx="834635" cy="2635158"/>
          </a:xfrm>
          <a:custGeom>
            <a:avLst/>
            <a:gdLst>
              <a:gd name="connsiteX0" fmla="*/ 0 w 872197"/>
              <a:gd name="connsiteY0" fmla="*/ 0 h 2753751"/>
              <a:gd name="connsiteX1" fmla="*/ 872197 w 872197"/>
              <a:gd name="connsiteY1" fmla="*/ 0 h 2753751"/>
              <a:gd name="connsiteX2" fmla="*/ 872197 w 872197"/>
              <a:gd name="connsiteY2" fmla="*/ 2753751 h 2753751"/>
              <a:gd name="connsiteX3" fmla="*/ 0 w 872197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53751">
                <a:moveTo>
                  <a:pt x="0" y="0"/>
                </a:moveTo>
                <a:lnTo>
                  <a:pt x="872197" y="0"/>
                </a:lnTo>
                <a:lnTo>
                  <a:pt x="872197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AF1C89-4E83-4A0A-801E-58E45E163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50821" r="56154" b="20410"/>
          <a:stretch>
            <a:fillRect/>
          </a:stretch>
        </p:blipFill>
        <p:spPr>
          <a:xfrm>
            <a:off x="5871990" y="3547913"/>
            <a:ext cx="834634" cy="1888024"/>
          </a:xfrm>
          <a:custGeom>
            <a:avLst/>
            <a:gdLst>
              <a:gd name="connsiteX0" fmla="*/ 0 w 872196"/>
              <a:gd name="connsiteY0" fmla="*/ 0 h 1972993"/>
              <a:gd name="connsiteX1" fmla="*/ 872196 w 872196"/>
              <a:gd name="connsiteY1" fmla="*/ 0 h 1972993"/>
              <a:gd name="connsiteX2" fmla="*/ 872196 w 872196"/>
              <a:gd name="connsiteY2" fmla="*/ 1972993 h 1972993"/>
              <a:gd name="connsiteX3" fmla="*/ 0 w 872196"/>
              <a:gd name="connsiteY3" fmla="*/ 1972993 h 197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1972993">
                <a:moveTo>
                  <a:pt x="0" y="0"/>
                </a:moveTo>
                <a:lnTo>
                  <a:pt x="872196" y="0"/>
                </a:lnTo>
                <a:lnTo>
                  <a:pt x="872196" y="1972993"/>
                </a:lnTo>
                <a:lnTo>
                  <a:pt x="0" y="1972993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21C233-76FF-4855-B83C-4E00783A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9846" r="56154" b="50000"/>
          <a:stretch>
            <a:fillRect/>
          </a:stretch>
        </p:blipFill>
        <p:spPr>
          <a:xfrm>
            <a:off x="5871990" y="858906"/>
            <a:ext cx="834634" cy="2635158"/>
          </a:xfrm>
          <a:custGeom>
            <a:avLst/>
            <a:gdLst>
              <a:gd name="connsiteX0" fmla="*/ 0 w 872196"/>
              <a:gd name="connsiteY0" fmla="*/ 0 h 2753751"/>
              <a:gd name="connsiteX1" fmla="*/ 872196 w 872196"/>
              <a:gd name="connsiteY1" fmla="*/ 0 h 2753751"/>
              <a:gd name="connsiteX2" fmla="*/ 872196 w 872196"/>
              <a:gd name="connsiteY2" fmla="*/ 2753751 h 2753751"/>
              <a:gd name="connsiteX3" fmla="*/ 0 w 872196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2753751">
                <a:moveTo>
                  <a:pt x="0" y="0"/>
                </a:moveTo>
                <a:lnTo>
                  <a:pt x="872196" y="0"/>
                </a:lnTo>
                <a:lnTo>
                  <a:pt x="872196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62246-1473-4A48-A02A-8C5E676C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6359" r="63769" b="71692"/>
          <a:stretch>
            <a:fillRect/>
          </a:stretch>
        </p:blipFill>
        <p:spPr>
          <a:xfrm>
            <a:off x="4983505" y="630057"/>
            <a:ext cx="834636" cy="1440418"/>
          </a:xfrm>
          <a:custGeom>
            <a:avLst/>
            <a:gdLst>
              <a:gd name="connsiteX0" fmla="*/ 0 w 872198"/>
              <a:gd name="connsiteY0" fmla="*/ 0 h 1505243"/>
              <a:gd name="connsiteX1" fmla="*/ 872198 w 872198"/>
              <a:gd name="connsiteY1" fmla="*/ 0 h 1505243"/>
              <a:gd name="connsiteX2" fmla="*/ 872198 w 872198"/>
              <a:gd name="connsiteY2" fmla="*/ 1505243 h 1505243"/>
              <a:gd name="connsiteX3" fmla="*/ 0 w 872198"/>
              <a:gd name="connsiteY3" fmla="*/ 1505243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1505243">
                <a:moveTo>
                  <a:pt x="0" y="0"/>
                </a:moveTo>
                <a:lnTo>
                  <a:pt x="872198" y="0"/>
                </a:lnTo>
                <a:lnTo>
                  <a:pt x="872198" y="1505243"/>
                </a:lnTo>
                <a:lnTo>
                  <a:pt x="0" y="1505243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6B6C76-6276-40D6-B6CB-709B7FAD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9128" r="63769" b="34974"/>
          <a:stretch>
            <a:fillRect/>
          </a:stretch>
        </p:blipFill>
        <p:spPr>
          <a:xfrm>
            <a:off x="4983505" y="2124320"/>
            <a:ext cx="834636" cy="2355825"/>
          </a:xfrm>
          <a:custGeom>
            <a:avLst/>
            <a:gdLst>
              <a:gd name="connsiteX0" fmla="*/ 0 w 872198"/>
              <a:gd name="connsiteY0" fmla="*/ 0 h 2461846"/>
              <a:gd name="connsiteX1" fmla="*/ 872198 w 872198"/>
              <a:gd name="connsiteY1" fmla="*/ 0 h 2461846"/>
              <a:gd name="connsiteX2" fmla="*/ 872198 w 872198"/>
              <a:gd name="connsiteY2" fmla="*/ 2461846 h 2461846"/>
              <a:gd name="connsiteX3" fmla="*/ 0 w 872198"/>
              <a:gd name="connsiteY3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2461846">
                <a:moveTo>
                  <a:pt x="0" y="0"/>
                </a:moveTo>
                <a:lnTo>
                  <a:pt x="872198" y="0"/>
                </a:lnTo>
                <a:lnTo>
                  <a:pt x="872198" y="2461846"/>
                </a:lnTo>
                <a:lnTo>
                  <a:pt x="0" y="2461846"/>
                </a:lnTo>
                <a:close/>
              </a:path>
            </a:pathLst>
          </a:cu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A460BF5-8FF7-4941-B35D-C24D2964EB74}"/>
              </a:ext>
            </a:extLst>
          </p:cNvPr>
          <p:cNvSpPr txBox="1"/>
          <p:nvPr/>
        </p:nvSpPr>
        <p:spPr>
          <a:xfrm>
            <a:off x="1688436" y="2279968"/>
            <a:ext cx="184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Fira Sans Condensed Black" panose="020B0A03050000020004" pitchFamily="34" charset="0"/>
              </a:rPr>
              <a:t>Bài</a:t>
            </a:r>
            <a:r>
              <a:rPr lang="en-US" sz="4800" dirty="0">
                <a:latin typeface="Fira Sans Condensed Black" panose="020B0A03050000020004" pitchFamily="34" charset="0"/>
              </a:rPr>
              <a:t> 13:</a:t>
            </a:r>
            <a:endParaRPr lang="vi-VN" sz="4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A47573-F07C-4C3C-B09B-5E88D7EA2E9E}"/>
              </a:ext>
            </a:extLst>
          </p:cNvPr>
          <p:cNvSpPr txBox="1"/>
          <p:nvPr/>
        </p:nvSpPr>
        <p:spPr>
          <a:xfrm>
            <a:off x="-100527" y="3160879"/>
            <a:ext cx="5426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NĂNG LƯỢNG CỦA DÒNG ĐIỆN VÀ</a:t>
            </a:r>
          </a:p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 SUẤT ĐIỆN</a:t>
            </a:r>
            <a:endParaRPr lang="vi-VN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93C5CC-D59B-4D5C-AF58-04C5F5108968}"/>
              </a:ext>
            </a:extLst>
          </p:cNvPr>
          <p:cNvSpPr txBox="1"/>
          <p:nvPr/>
        </p:nvSpPr>
        <p:spPr>
          <a:xfrm>
            <a:off x="1688436" y="1393396"/>
            <a:ext cx="213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Fira Sans Condensed Black" panose="020B0A03050000020004" pitchFamily="34" charset="0"/>
              </a:rPr>
              <a:t>KHTN 9</a:t>
            </a:r>
            <a:endParaRPr lang="vi-VN" sz="4400" u="sng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E3C824-C07E-4005-AFFF-CA1E7AE9DEE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8B84D8C-C9F4-4C25-A992-57C70D99B5FF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C2F117-6E8C-4E00-95C0-254A8A381B6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93EC31-D76B-47AC-8B9C-47623B318F6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67CFA6F-FB4E-46BC-BA97-93BDCC0E22C4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0" name="!!2">
            <a:extLst>
              <a:ext uri="{FF2B5EF4-FFF2-40B4-BE49-F238E27FC236}">
                <a16:creationId xmlns:a16="http://schemas.microsoft.com/office/drawing/2014/main" id="{0A11F2FA-1373-4AC4-AA38-9D7DD9B8014B}"/>
              </a:ext>
            </a:extLst>
          </p:cNvPr>
          <p:cNvSpPr txBox="1"/>
          <p:nvPr/>
        </p:nvSpPr>
        <p:spPr>
          <a:xfrm>
            <a:off x="3537073" y="8241347"/>
            <a:ext cx="411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800" u="sng" dirty="0">
              <a:solidFill>
                <a:srgbClr val="39B28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B59D51-3B25-4F62-B815-1D13CF788487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9299136-8594-43DE-826F-C0750C3DCA8D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D28A34-9508-436A-912C-861109FDC1B6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A1E07F-011B-4E65-B60F-F9B98D7F0F3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9FD8DD-3897-40AD-AAF6-434CA95BC38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4" y="2406672"/>
            <a:ext cx="7873883" cy="1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òng điện có năng 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ăng lượng của dòng điện được gọi là điện năng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80D7B2E-278E-9FAE-7B76-99C1387A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4" y="3747940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566823"/>
            <a:ext cx="5962650" cy="8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</a:t>
            </a: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3BFC-0BD1-D65C-6CA8-8E6D8777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286542"/>
            <a:ext cx="1552575" cy="1552575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8943AD42-D089-3252-928E-550BE1FC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8" b="96820" l="2927" r="97683">
                        <a14:foregroundMark x1="37927" y1="8975" x2="62073" y2="8551"/>
                        <a14:foregroundMark x1="62073" y1="8551" x2="63049" y2="8551"/>
                        <a14:foregroundMark x1="91585" y1="26290" x2="92927" y2="34841"/>
                        <a14:foregroundMark x1="50000" y1="5159" x2="22927" y2="10177"/>
                        <a14:foregroundMark x1="49024" y1="27491" x2="54146" y2="43392"/>
                        <a14:foregroundMark x1="48659" y1="79788" x2="50366" y2="92933"/>
                        <a14:foregroundMark x1="5000" y1="25300" x2="4634" y2="36396"/>
                        <a14:foregroundMark x1="18780" y1="21060" x2="15000" y2="32014"/>
                        <a14:foregroundMark x1="95976" y1="29046" x2="97683" y2="32862"/>
                        <a14:foregroundMark x1="64024" y1="5795" x2="68171" y2="5583"/>
                        <a14:foregroundMark x1="43780" y1="78587" x2="43780" y2="87138"/>
                        <a14:foregroundMark x1="63415" y1="75830" x2="58537" y2="89965"/>
                        <a14:foregroundMark x1="40366" y1="82403" x2="38659" y2="92155"/>
                        <a14:foregroundMark x1="37317" y1="77597" x2="37317" y2="85795"/>
                        <a14:foregroundMark x1="35244" y1="85795" x2="34878" y2="88975"/>
                        <a14:foregroundMark x1="50732" y1="95336" x2="52439" y2="96890"/>
                        <a14:foregroundMark x1="5366" y1="25088" x2="2927" y2="2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09436"/>
            <a:ext cx="1571044" cy="271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DD8A2-6ECF-E479-D013-F2D86E809FEE}"/>
              </a:ext>
            </a:extLst>
          </p:cNvPr>
          <p:cNvSpPr txBox="1"/>
          <p:nvPr/>
        </p:nvSpPr>
        <p:spPr>
          <a:xfrm>
            <a:off x="1678627" y="5795986"/>
            <a:ext cx="2265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Bóng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đèn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23DC2-1757-8A11-0A64-9C21D2D844B4}"/>
              </a:ext>
            </a:extLst>
          </p:cNvPr>
          <p:cNvSpPr txBox="1"/>
          <p:nvPr/>
        </p:nvSpPr>
        <p:spPr>
          <a:xfrm>
            <a:off x="5343265" y="5816316"/>
            <a:ext cx="1334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Quạt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điện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-up of a basketball hoop&#10;&#10;Description automatically generated with low confidence">
            <a:extLst>
              <a:ext uri="{FF2B5EF4-FFF2-40B4-BE49-F238E27FC236}">
                <a16:creationId xmlns:a16="http://schemas.microsoft.com/office/drawing/2014/main" id="{BE9FA27D-DE90-4E3F-03CD-A301D84C8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2" y="2751388"/>
            <a:ext cx="2287396" cy="294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980EF-A196-55EE-A854-D4A05994BC6C}"/>
              </a:ext>
            </a:extLst>
          </p:cNvPr>
          <p:cNvSpPr txBox="1"/>
          <p:nvPr/>
        </p:nvSpPr>
        <p:spPr>
          <a:xfrm>
            <a:off x="8850543" y="5837161"/>
            <a:ext cx="187583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A black and white helmet&#10;&#10;Description automatically generated with low confidence">
            <a:extLst>
              <a:ext uri="{FF2B5EF4-FFF2-40B4-BE49-F238E27FC236}">
                <a16:creationId xmlns:a16="http://schemas.microsoft.com/office/drawing/2014/main" id="{234F65E9-B58F-368F-99B8-8D7F5C87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8" y="2951545"/>
            <a:ext cx="2255607" cy="27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695950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80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543050"/>
            <a:ext cx="8592384" cy="4324350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55" y="1814128"/>
            <a:ext cx="2213332" cy="1001090"/>
          </a:xfrm>
          <a:prstGeom prst="round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2985698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6BF454-064E-638C-C91E-6B8656F9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3614813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5275595-4FC2-E945-F294-6995001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4328066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06CA55-FEA5-D5CA-4F80-FAE58B3F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5041319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1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 animBg="1"/>
      <p:bldP spid="5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799432"/>
            <a:ext cx="10021461" cy="3376683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1151127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294" y="1771249"/>
            <a:ext cx="7042020" cy="5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 = 220 V; I = 0,15 A;  = 45 min = 2 700 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3428917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quạt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77" y="4412831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UIt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220.0,15.2700 = 89 100J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     				= 0,025 kWh </a:t>
            </a:r>
          </a:p>
        </p:txBody>
      </p:sp>
    </p:spTree>
    <p:extLst>
      <p:ext uri="{BB962C8B-B14F-4D97-AF65-F5344CB8AC3E}">
        <p14:creationId xmlns:p14="http://schemas.microsoft.com/office/powerpoint/2010/main" val="122075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666" y="2138898"/>
            <a:ext cx="6463016" cy="33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</a:rPr>
              <a:t>Tính năng lượng điện mà động cơ điện một chiều tiêu thụ trong thời gian 30 phút, biết hiệu điện thế giữa hai đầu động cơ là 12 V và cường độ dòng điện chạy qua động cơ là 0,5 A.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3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E25669-6774-DB85-9F09-65231C4757AF}"/>
              </a:ext>
            </a:extLst>
          </p:cNvPr>
          <p:cNvSpPr/>
          <p:nvPr/>
        </p:nvSpPr>
        <p:spPr>
          <a:xfrm>
            <a:off x="1990725" y="2067359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539" y="2881331"/>
            <a:ext cx="7452114" cy="20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dirty="0">
                <a:solidFill>
                  <a:srgbClr val="002060"/>
                </a:solidFill>
              </a:rPr>
              <a:t>Năng lượng điện mà động cơ điện một chiều tiêu thụ trong thời gian 30 phút là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lvl="0"/>
            <a:endParaRPr lang="en-US" sz="3200" dirty="0">
              <a:solidFill>
                <a:srgbClr val="002060"/>
              </a:solidFill>
            </a:endParaRPr>
          </a:p>
          <a:p>
            <a:pPr lvl="0" algn="ctr"/>
            <a:r>
              <a:rPr lang="pl-PL" sz="3200" dirty="0">
                <a:solidFill>
                  <a:srgbClr val="002060"/>
                </a:solidFill>
              </a:rPr>
              <a:t>W = </a:t>
            </a:r>
            <a:r>
              <a:rPr lang="en-US" sz="3200" dirty="0">
                <a:solidFill>
                  <a:srgbClr val="002060"/>
                </a:solidFill>
              </a:rPr>
              <a:t>U.I.t = </a:t>
            </a:r>
            <a:r>
              <a:rPr lang="pl-PL" sz="3200" dirty="0">
                <a:solidFill>
                  <a:srgbClr val="002060"/>
                </a:solidFill>
              </a:rPr>
              <a:t>12.0,5.30.60 = 10800</a:t>
            </a:r>
            <a:r>
              <a:rPr lang="en-US" sz="3200" dirty="0">
                <a:solidFill>
                  <a:srgbClr val="002060"/>
                </a:solidFill>
              </a:rPr>
              <a:t> J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" y="1734972"/>
            <a:ext cx="3831787" cy="38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728" y="2304542"/>
            <a:ext cx="6372225" cy="336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lvl="0" eaLnBrk="0" hangingPunct="0">
              <a:lnSpc>
                <a:spcPct val="120000"/>
              </a:lnSpc>
              <a:defRPr sz="30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r>
              <a:rPr lang="vi-VN" dirty="0"/>
              <a:t>Hiệu điện thế giữa hai đầu dây tóc một bóng đèn sợi đốt là 3,5 V, điện trở của dây tóc bóng đèn khi phát sáng là 12</a:t>
            </a:r>
            <a:r>
              <a:rPr lang="en-US" dirty="0"/>
              <a:t> </a:t>
            </a:r>
            <a:r>
              <a:rPr lang="vi-VN" dirty="0"/>
              <a:t>Ω. Năng lượng điện mà bóng đèn tiêu thụ trong 4 phút là bao nhiêu?</a:t>
            </a:r>
            <a:endParaRPr lang="en-US" dirty="0"/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45C0C4-3193-9729-E4FE-2232D4D70831}"/>
              </a:ext>
            </a:extLst>
          </p:cNvPr>
          <p:cNvSpPr/>
          <p:nvPr/>
        </p:nvSpPr>
        <p:spPr>
          <a:xfrm>
            <a:off x="2202437" y="2109191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rgbClr val="002060"/>
                    </a:solidFill>
                  </a:rPr>
                  <a:t>Năng lượng mà bóng đèn tiêu thụ trong 4 phút</a:t>
                </a:r>
                <a:r>
                  <a:rPr lang="en-US" sz="3200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pl-PL" sz="3200" dirty="0">
                    <a:solidFill>
                      <a:srgbClr val="002060"/>
                    </a:solidFill>
                  </a:rPr>
                  <a:t>W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U.I.t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(3,5)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+mn-lt"/>
                  </a:rPr>
                  <a:t>.4.60 = 245 J</a:t>
                </a:r>
              </a:p>
            </p:txBody>
          </p:sp>
        </mc:Choice>
        <mc:Fallback xmlns=""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blipFill>
                <a:blip r:embed="rId2"/>
                <a:stretch>
                  <a:fillRect l="-1961" r="-1120" b="-51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5" y="1719655"/>
            <a:ext cx="4012762" cy="40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" y="625236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879" y="1644822"/>
            <a:ext cx="9579174" cy="12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Ω.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chỉ của vôn kế và ampe kế lần lượt là 12 V và 0,4 A.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29" y="2867191"/>
            <a:ext cx="10728524" cy="20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năng lượng điện mà đoạn mạch tiêu thụ trong thời gian 15 phút.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152401" y="4622643"/>
            <a:ext cx="7445980" cy="1747212"/>
            <a:chOff x="2851702" y="4130209"/>
            <a:chExt cx="7445980" cy="1747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1FFC6CB-AE99-ED7D-A35C-220ADA1F4E7F}"/>
                </a:ext>
              </a:extLst>
            </p:cNvPr>
            <p:cNvGrpSpPr/>
            <p:nvPr/>
          </p:nvGrpSpPr>
          <p:grpSpPr>
            <a:xfrm>
              <a:off x="3688025" y="4694222"/>
              <a:ext cx="1011773" cy="413656"/>
              <a:chOff x="576914" y="4132949"/>
              <a:chExt cx="1011773" cy="41365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E3F1451-DE48-5892-F51A-405A1EE00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47A8766F-F90C-EED6-F7C1-9CEBA9F6A2F9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5A2F6B-EA0B-5376-C993-A7DA94AE5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9485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B89D8B-6165-9050-49EB-5D1DEDF4F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460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39DB7A1-C2CB-33A2-C105-C78CFCF2BBCA}"/>
                </a:ext>
              </a:extLst>
            </p:cNvPr>
            <p:cNvCxnSpPr>
              <a:cxnSpLocks/>
            </p:cNvCxnSpPr>
            <p:nvPr/>
          </p:nvCxnSpPr>
          <p:spPr>
            <a:xfrm>
              <a:off x="6639582" y="5665286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0" name="Flowchart: Connector 99">
              <a:extLst>
                <a:ext uri="{FF2B5EF4-FFF2-40B4-BE49-F238E27FC236}">
                  <a16:creationId xmlns:a16="http://schemas.microsoft.com/office/drawing/2014/main" id="{0E1C872F-62FB-23F3-F798-45C420F42A6C}"/>
                </a:ext>
              </a:extLst>
            </p:cNvPr>
            <p:cNvSpPr/>
            <p:nvPr/>
          </p:nvSpPr>
          <p:spPr>
            <a:xfrm>
              <a:off x="7529646" y="5463765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06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3055116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Mạch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AB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gồm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hai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mắc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nối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tiếp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=&gt; I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1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0,4 A</a:t>
                </a: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là:R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=30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blipFill>
                <a:blip r:embed="rId3"/>
                <a:stretch>
                  <a:fillRect l="-2422" t="-837" b="-1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</p:spTree>
    <p:extLst>
      <p:ext uri="{BB962C8B-B14F-4D97-AF65-F5344CB8AC3E}">
        <p14:creationId xmlns:p14="http://schemas.microsoft.com/office/powerpoint/2010/main" val="83061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2993455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b.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385" y="3355759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Ta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 U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I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0,4.40 = 16 V 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=&gt;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 =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16 + 12 = 28 V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5E695812-4441-5EC1-6F24-C8EC9045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286" y="4749614"/>
            <a:ext cx="9361122" cy="146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 lượng điện tiêu thụ trong thời gian 15 phút: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UIt = 28.0,4.15.60 = 10 080 J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6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99113-0156-B9D5-D7F6-B9C66D40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10" y="950168"/>
            <a:ext cx="7232779" cy="723277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36" y="775107"/>
            <a:ext cx="9206145" cy="143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</p:spTree>
    <p:extLst>
      <p:ext uri="{BB962C8B-B14F-4D97-AF65-F5344CB8AC3E}">
        <p14:creationId xmlns:p14="http://schemas.microsoft.com/office/powerpoint/2010/main" val="9716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W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UI</a:t>
                </a:r>
              </a:p>
            </p:txBody>
          </p:sp>
        </mc:Choice>
        <mc:Fallback xmlns="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blipFill>
                <a:blip r:embed="rId3"/>
                <a:stretch>
                  <a:fillRect l="-6869" r="-6869" b="-102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4633060"/>
            <a:ext cx="7873883" cy="57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(W)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8FA4F-6941-6978-8181-0EC6969A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206134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763758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967705"/>
            <a:ext cx="10021461" cy="3552227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744772"/>
            <a:ext cx="9445045" cy="107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Chứng minh rằng đối với đoạn mạch điện chỉ chứa điện trở thì công suất điện của điện trở còn được xác định bởi biểu thức: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238" y="3064454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U = IR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IRI = RI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blipFill>
                <a:blip r:embed="rId4"/>
                <a:stretch>
                  <a:fillRect t="-5714" b="-3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RI</a:t>
                </a:r>
                <a:r>
                  <a:rPr lang="en-US" sz="3600" b="1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blipFill>
                <a:blip r:embed="rId5"/>
                <a:stretch>
                  <a:fillRect b="-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Lại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altLang="en-US" sz="3200" b="1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: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blipFill>
                <a:blip r:embed="rId6"/>
                <a:stretch>
                  <a:fillRect l="-2424" b="-107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U.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blipFill>
                <a:blip r:embed="rId7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3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/>
      <p:bldP spid="5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366774"/>
            <a:ext cx="10021461" cy="321525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786950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2: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433" y="814181"/>
            <a:ext cx="7372218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40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60 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U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24 V;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?; </a:t>
            </a: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lang="en-US" altLang="en-US" sz="2800" b="1" dirty="0">
              <a:solidFill>
                <a:srgbClr val="2E353A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450" y="3793651"/>
            <a:ext cx="2183419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a.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//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40.60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 + 60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= 24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blipFill>
                <a:blip r:embed="rId4"/>
                <a:stretch>
                  <a:fillRect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A67C889-1087-6223-6D8B-6DA676D52BB6}"/>
              </a:ext>
            </a:extLst>
          </p:cNvPr>
          <p:cNvGrpSpPr/>
          <p:nvPr/>
        </p:nvGrpSpPr>
        <p:grpSpPr>
          <a:xfrm>
            <a:off x="3672869" y="1326142"/>
            <a:ext cx="5665693" cy="1812345"/>
            <a:chOff x="3958903" y="1371546"/>
            <a:chExt cx="5665693" cy="18123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F515FB-2467-4067-2F88-8FB5AA0D92F5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3061010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15DF3A-B931-18B8-CD29-C589EBE69257}"/>
                </a:ext>
              </a:extLst>
            </p:cNvPr>
            <p:cNvSpPr/>
            <p:nvPr/>
          </p:nvSpPr>
          <p:spPr>
            <a:xfrm>
              <a:off x="4530195" y="2504289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30B59C-3582-2E72-2F90-CA7489493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120" y="2368640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F1389F-3460-960B-8A00-47943A40D324}"/>
                </a:ext>
              </a:extLst>
            </p:cNvPr>
            <p:cNvSpPr/>
            <p:nvPr/>
          </p:nvSpPr>
          <p:spPr>
            <a:xfrm>
              <a:off x="8882030" y="2513814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9CB64-9257-6E36-60F9-1D842C765A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5" y="2378165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CDF00-541D-238E-2AA0-ED48C2D04A76}"/>
                </a:ext>
              </a:extLst>
            </p:cNvPr>
            <p:cNvSpPr txBox="1"/>
            <p:nvPr/>
          </p:nvSpPr>
          <p:spPr>
            <a:xfrm>
              <a:off x="3958903" y="2235921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B4EAD-ACBE-281C-8F57-6656D4C4B9E2}"/>
                </a:ext>
              </a:extLst>
            </p:cNvPr>
            <p:cNvSpPr txBox="1"/>
            <p:nvPr/>
          </p:nvSpPr>
          <p:spPr>
            <a:xfrm>
              <a:off x="9053893" y="2245446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0A62DB-3AD5-FB97-7503-10EF9EC28A72}"/>
                </a:ext>
              </a:extLst>
            </p:cNvPr>
            <p:cNvSpPr txBox="1"/>
            <p:nvPr/>
          </p:nvSpPr>
          <p:spPr>
            <a:xfrm>
              <a:off x="4406528" y="1957062"/>
              <a:ext cx="414267" cy="7286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F22A7-08AC-5DD6-FBD7-71B56EC82A7B}"/>
                </a:ext>
              </a:extLst>
            </p:cNvPr>
            <p:cNvSpPr txBox="1"/>
            <p:nvPr/>
          </p:nvSpPr>
          <p:spPr>
            <a:xfrm>
              <a:off x="8749833" y="2005972"/>
              <a:ext cx="41426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457C82-B8DC-6D5A-9E0E-48E263C47D06}"/>
                </a:ext>
              </a:extLst>
            </p:cNvPr>
            <p:cNvSpPr txBox="1"/>
            <p:nvPr/>
          </p:nvSpPr>
          <p:spPr>
            <a:xfrm>
              <a:off x="6199307" y="1371546"/>
              <a:ext cx="1191972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342AFC-4339-A10C-EB05-1785F8E3A510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2005162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5E2230-D4ED-C96F-CD43-93C6823AC2D5}"/>
                </a:ext>
              </a:extLst>
            </p:cNvPr>
            <p:cNvSpPr/>
            <p:nvPr/>
          </p:nvSpPr>
          <p:spPr>
            <a:xfrm>
              <a:off x="6307317" y="1874877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3FF648-9128-B0CB-B10E-5B4C80998CC8}"/>
                </a:ext>
              </a:extLst>
            </p:cNvPr>
            <p:cNvSpPr/>
            <p:nvPr/>
          </p:nvSpPr>
          <p:spPr>
            <a:xfrm>
              <a:off x="6307317" y="2931503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1F50E7-4259-918F-A748-75D74A5B2771}"/>
                </a:ext>
              </a:extLst>
            </p:cNvPr>
            <p:cNvSpPr txBox="1"/>
            <p:nvPr/>
          </p:nvSpPr>
          <p:spPr>
            <a:xfrm>
              <a:off x="6250171" y="2384082"/>
              <a:ext cx="1090245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22EB284-71DF-B444-B537-367635F7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549" y="2005972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E543FC-9E10-24FA-0602-ED3BDE6C636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625" y="2593522"/>
              <a:ext cx="8629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31E3CF-D1CD-7C42-5ED3-73EBDFBEEECE}"/>
                </a:ext>
              </a:extLst>
            </p:cNvPr>
            <p:cNvCxnSpPr>
              <a:cxnSpLocks/>
            </p:cNvCxnSpPr>
            <p:nvPr/>
          </p:nvCxnSpPr>
          <p:spPr>
            <a:xfrm>
              <a:off x="8190969" y="2595551"/>
              <a:ext cx="7434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086590-E278-E454-E08F-D8F2F22B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0969" y="1996447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08" y="4810310"/>
            <a:ext cx="511384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24 W </a:t>
                </a:r>
              </a:p>
            </p:txBody>
          </p:sp>
        </mc:Choice>
        <mc:Fallback xmlns="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blipFill>
                <a:blip r:embed="rId5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7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  <p:bldP spid="49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539635"/>
            <a:ext cx="10021461" cy="268991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2" y="1015337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30" y="189920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3: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8" y="1926432"/>
            <a:ext cx="7702417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1 000 W = 1 kW;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 = 0,5.30 = 15h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W = ? kWh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175897"/>
            <a:ext cx="2028825" cy="2028825"/>
          </a:xfrm>
          <a:prstGeom prst="rect">
            <a:avLst/>
          </a:prstGeom>
        </p:spPr>
      </p:pic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4035726"/>
            <a:ext cx="824968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 Box 25">
            <a:extLst>
              <a:ext uri="{FF2B5EF4-FFF2-40B4-BE49-F238E27FC236}">
                <a16:creationId xmlns:a16="http://schemas.microsoft.com/office/drawing/2014/main" id="{FB112466-E020-1B54-CDD4-28F7E62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98" y="4697233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1.15 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= 15 kWh</a:t>
            </a:r>
          </a:p>
        </p:txBody>
      </p:sp>
    </p:spTree>
    <p:extLst>
      <p:ext uri="{BB962C8B-B14F-4D97-AF65-F5344CB8AC3E}">
        <p14:creationId xmlns:p14="http://schemas.microsoft.com/office/powerpoint/2010/main" val="2729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960004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75641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046" y="1369414"/>
            <a:ext cx="8760703" cy="15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AB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Ω,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hiệu điện thế giữa hai đầu đoạn mạch điện là U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24 V.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25" y="3114723"/>
            <a:ext cx="10728524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tương đương của đoạn mạch điện AB.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công suất điện của đoạn mạch điện AB.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373010" y="4991155"/>
            <a:ext cx="7445980" cy="1295222"/>
            <a:chOff x="2851702" y="4130209"/>
            <a:chExt cx="7445980" cy="129522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3F1451-DE48-5892-F51A-405A1EE00930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171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449639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26" y="2627592"/>
            <a:ext cx="378240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a.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108" y="3411247"/>
            <a:ext cx="5482333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+R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40 + 60 = 100 </a:t>
            </a:r>
            <a:r>
              <a:rPr lang="el-GR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40 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Ω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;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24 V;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150281-C398-2FE1-906E-6EDF1B373051}"/>
              </a:ext>
            </a:extLst>
          </p:cNvPr>
          <p:cNvGrpSpPr/>
          <p:nvPr/>
        </p:nvGrpSpPr>
        <p:grpSpPr>
          <a:xfrm>
            <a:off x="2318094" y="1006596"/>
            <a:ext cx="7445980" cy="1295222"/>
            <a:chOff x="2851702" y="4130209"/>
            <a:chExt cx="7445980" cy="129522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2B48731-CCD8-64D8-A9CA-9870D0F8C627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CB6D293-C084-6C22-96C5-3935EA42ABE9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A85D4F7-B1E2-0B2B-B5BA-67E539140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BBF188D-D37E-3084-006A-80ADB4D99587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476D973-9B76-6062-E3DB-EB3D284A561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7AFAE72-F1C4-9CE6-90C9-7D31DD0B35A9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6BDBDC4-2457-B21A-F801-FFF4EFDE26FB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EC2864-4551-706F-A171-31856035DE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24CEA0C-4762-2043-6866-2BF0FCED13E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32B3D93-9547-E9B6-4E77-E44F0479370B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BD3710-A55E-0752-ED18-ED4EC73BD342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BBE5FC0-ED81-A4BB-A8F9-A81FC4688814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2648B35-2D2F-D737-BF62-8FA549CDAE97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D67E3AB-1BF6-E14E-BC69-014950317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5C15AE2-175E-7721-AD8A-BEE4CFA972B9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50851C0-9457-6FC4-A6E2-AD955C214489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4D34B9-6D79-1A8C-F967-5545E5DC5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58D369E-A121-20A4-84DD-11379FEF2194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05ABCB-AD53-89C9-AE7F-875179A41FE8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07" y="4169059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5,76 W </a:t>
                </a:r>
              </a:p>
            </p:txBody>
          </p:sp>
        </mc:Choice>
        <mc:Fallback xmlns="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blipFill>
                <a:blip r:embed="rId3"/>
                <a:stretch>
                  <a:fillRect l="-2424" b="-145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81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2142802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986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1951047"/>
            <a:ext cx="9491007" cy="29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công suất điện của một bóng đèn và năng lượng điện mà bóng đèn tiêu thụ trong 3 h. Biết hiệu điện thế giữa hai đẩu bóng đèn là 220 V và cường độ dòng điện chạy qua bóng đèn là 0,3 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3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1">
            <a:extLst>
              <a:ext uri="{FF2B5EF4-FFF2-40B4-BE49-F238E27FC236}">
                <a16:creationId xmlns:a16="http://schemas.microsoft.com/office/drawing/2014/main" id="{222199D7-454E-40D4-97F8-5D16DD3DC400}"/>
              </a:ext>
            </a:extLst>
          </p:cNvPr>
          <p:cNvSpPr/>
          <p:nvPr/>
        </p:nvSpPr>
        <p:spPr>
          <a:xfrm>
            <a:off x="541020" y="999031"/>
            <a:ext cx="11109960" cy="4859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0B165-21B4-4034-8691-C6A22FA5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" y="1659285"/>
            <a:ext cx="100736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BD11F3-2EB5-47B9-BD44-77674E13FF5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6BAAE-14F6-4724-8D7B-AC1392CD29B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DEE5C0-1155-48B9-9D6B-1191AE9DCC8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1FBF2-6FC7-4482-A16F-36841EE69DC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B9098-4610-4958-89F1-089DFC14697A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8" name="!!3">
            <a:extLst>
              <a:ext uri="{FF2B5EF4-FFF2-40B4-BE49-F238E27FC236}">
                <a16:creationId xmlns:a16="http://schemas.microsoft.com/office/drawing/2014/main" id="{00E6C99B-EF88-4B9D-9BE0-267C0ED19642}"/>
              </a:ext>
            </a:extLst>
          </p:cNvPr>
          <p:cNvSpPr/>
          <p:nvPr/>
        </p:nvSpPr>
        <p:spPr>
          <a:xfrm flipV="1">
            <a:off x="1173480" y="1346055"/>
            <a:ext cx="6447322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" name="!!4">
            <a:extLst>
              <a:ext uri="{FF2B5EF4-FFF2-40B4-BE49-F238E27FC236}">
                <a16:creationId xmlns:a16="http://schemas.microsoft.com/office/drawing/2014/main" id="{B592CB5F-EF9D-4472-8FE2-E9080BB0A5D3}"/>
              </a:ext>
            </a:extLst>
          </p:cNvPr>
          <p:cNvSpPr/>
          <p:nvPr/>
        </p:nvSpPr>
        <p:spPr>
          <a:xfrm>
            <a:off x="4679482" y="5420506"/>
            <a:ext cx="629331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4E126A-D127-45F5-9DDA-316F2FC8F1D5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B3A9BD-FB24-4D43-A429-2FA5D4290746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278799-F254-4E28-93DF-9E4558FB4F5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682086-18A6-45FF-8387-4C73AD84B0B9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250776-E8D9-4FFF-94CF-0EEBCA1D359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2" name="Rectangle 26">
            <a:extLst>
              <a:ext uri="{FF2B5EF4-FFF2-40B4-BE49-F238E27FC236}">
                <a16:creationId xmlns:a16="http://schemas.microsoft.com/office/drawing/2014/main" id="{7307684C-DF46-46D3-9A69-B7A92638EA07}"/>
              </a:ext>
            </a:extLst>
          </p:cNvPr>
          <p:cNvSpPr/>
          <p:nvPr/>
        </p:nvSpPr>
        <p:spPr>
          <a:xfrm rot="10800000" flipH="1">
            <a:off x="504092" y="257714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A6191608-4D7F-443C-8EFF-863F8B22FC16}"/>
              </a:ext>
            </a:extLst>
          </p:cNvPr>
          <p:cNvSpPr/>
          <p:nvPr/>
        </p:nvSpPr>
        <p:spPr>
          <a:xfrm rot="10800000" flipH="1">
            <a:off x="838786" y="257714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A81BC3F8-2610-4D7E-8E64-D7DC84D20DCE}"/>
              </a:ext>
            </a:extLst>
          </p:cNvPr>
          <p:cNvSpPr/>
          <p:nvPr/>
        </p:nvSpPr>
        <p:spPr>
          <a:xfrm rot="10800000" flipH="1">
            <a:off x="1508174" y="257714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995B284-8C56-48DC-A7B3-109A6F0183A7}"/>
              </a:ext>
            </a:extLst>
          </p:cNvPr>
          <p:cNvSpPr/>
          <p:nvPr/>
        </p:nvSpPr>
        <p:spPr>
          <a:xfrm rot="10800000" flipH="1">
            <a:off x="1173568" y="257714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!!2">
            <a:extLst>
              <a:ext uri="{FF2B5EF4-FFF2-40B4-BE49-F238E27FC236}">
                <a16:creationId xmlns:a16="http://schemas.microsoft.com/office/drawing/2014/main" id="{15A6ACD8-0693-4D93-A186-4BC8C355B7DC}"/>
              </a:ext>
            </a:extLst>
          </p:cNvPr>
          <p:cNvSpPr txBox="1"/>
          <p:nvPr/>
        </p:nvSpPr>
        <p:spPr>
          <a:xfrm>
            <a:off x="-3346201" y="-3893641"/>
            <a:ext cx="411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3600" u="sng" dirty="0">
              <a:solidFill>
                <a:srgbClr val="39B28E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91462-B1A3-4646-AA7C-FDE07C549A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881990" y="-3235195"/>
            <a:ext cx="8900683" cy="1097280"/>
            <a:chOff x="178119" y="1403521"/>
            <a:chExt cx="11867577" cy="10972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F7AF86-FC70-444C-84C7-C949BD6A007A}"/>
                </a:ext>
              </a:extLst>
            </p:cNvPr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39" name="Flowchart: Alternate Process 38">
                <a:extLst>
                  <a:ext uri="{FF2B5EF4-FFF2-40B4-BE49-F238E27FC236}">
                    <a16:creationId xmlns:a16="http://schemas.microsoft.com/office/drawing/2014/main" id="{E5B643A3-FACF-4E70-AB23-1241D7D642D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40" name="Rounded Rectangle 64">
                <a:extLst>
                  <a:ext uri="{FF2B5EF4-FFF2-40B4-BE49-F238E27FC236}">
                    <a16:creationId xmlns:a16="http://schemas.microsoft.com/office/drawing/2014/main" id="{B089FB0D-52A0-48FF-B097-CF20FF925C1E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2" name="Group 55">
              <a:extLst>
                <a:ext uri="{FF2B5EF4-FFF2-40B4-BE49-F238E27FC236}">
                  <a16:creationId xmlns:a16="http://schemas.microsoft.com/office/drawing/2014/main" id="{3D125AF8-A527-40B4-AB9D-5F1C7D965A50}"/>
                </a:ext>
              </a:extLst>
            </p:cNvPr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04B5EC75-0913-4648-A6DA-5FC63BEFCE1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09F1A41F-1D53-4958-866F-44521C47923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7DA11175-12F1-4F1E-8617-D088784106E4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49551" y="1698266"/>
              <a:ext cx="9080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?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dùng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làm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?</a:t>
              </a:r>
              <a:endParaRPr lang="en-US" sz="2800" b="1" i="1" dirty="0">
                <a:solidFill>
                  <a:srgbClr val="39B28E"/>
                </a:solidFill>
                <a:cs typeface="Calibri" panose="020F0502020204030204" pitchFamily="34" charset="0"/>
                <a:sym typeface="Wingdings" pitchFamily="2" charset="2"/>
              </a:endParaRPr>
            </a:p>
          </p:txBody>
        </p:sp>
        <p:grpSp>
          <p:nvGrpSpPr>
            <p:cNvPr id="34" name="Group 64">
              <a:extLst>
                <a:ext uri="{FF2B5EF4-FFF2-40B4-BE49-F238E27FC236}">
                  <a16:creationId xmlns:a16="http://schemas.microsoft.com/office/drawing/2014/main" id="{7EFC2518-B685-4DFA-9CB5-DE1880A7C8A3}"/>
                </a:ext>
              </a:extLst>
            </p:cNvPr>
            <p:cNvGrpSpPr>
              <a:grpSpLocks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8069459-0448-4725-88B5-FE4B1175093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83AF7B5-09A4-4B23-BD92-D1913587C5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1" name="Text Box 38">
            <a:extLst>
              <a:ext uri="{FF2B5EF4-FFF2-40B4-BE49-F238E27FC236}">
                <a16:creationId xmlns:a16="http://schemas.microsoft.com/office/drawing/2014/main" id="{BFCB17A0-198C-4136-8BA8-9C0081D3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226" y="-1969756"/>
            <a:ext cx="9845305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trơ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thê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trị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́.</a:t>
            </a:r>
          </a:p>
          <a:p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được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điều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chỉnh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cường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dòng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mạch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DB1421-FC31-42B4-BB14-97D2644017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404128" y="-3656331"/>
            <a:ext cx="8893063" cy="1316025"/>
            <a:chOff x="176087" y="3819209"/>
            <a:chExt cx="11857417" cy="109728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EAE4F4-F8DC-487B-ABB1-675D299EBDB4}"/>
                </a:ext>
              </a:extLst>
            </p:cNvPr>
            <p:cNvGrpSpPr/>
            <p:nvPr/>
          </p:nvGrpSpPr>
          <p:grpSpPr>
            <a:xfrm>
              <a:off x="1213677" y="3819209"/>
              <a:ext cx="10819827" cy="1097280"/>
              <a:chOff x="279719" y="4456612"/>
              <a:chExt cx="10819827" cy="1097280"/>
            </a:xfrm>
          </p:grpSpPr>
          <p:sp>
            <p:nvSpPr>
              <p:cNvPr id="51" name="Flowchart: Alternate Process 50">
                <a:extLst>
                  <a:ext uri="{FF2B5EF4-FFF2-40B4-BE49-F238E27FC236}">
                    <a16:creationId xmlns:a16="http://schemas.microsoft.com/office/drawing/2014/main" id="{43E9590F-99A5-4AEF-BBE3-19BCCC6BD6A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52" name="Rounded Rectangle 70">
                <a:extLst>
                  <a:ext uri="{FF2B5EF4-FFF2-40B4-BE49-F238E27FC236}">
                    <a16:creationId xmlns:a16="http://schemas.microsoft.com/office/drawing/2014/main" id="{8D23DEC5-8500-4095-BCE0-D360300681A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4" name="Group 55">
              <a:extLst>
                <a:ext uri="{FF2B5EF4-FFF2-40B4-BE49-F238E27FC236}">
                  <a16:creationId xmlns:a16="http://schemas.microsoft.com/office/drawing/2014/main" id="{6032DFE0-D2BB-4F62-9E9F-E45EAC02E19C}"/>
                </a:ext>
              </a:extLst>
            </p:cNvPr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176087" y="4236893"/>
              <a:ext cx="1047750" cy="495300"/>
              <a:chOff x="1714500" y="3094038"/>
              <a:chExt cx="1047750" cy="551111"/>
            </a:xfrm>
          </p:grpSpPr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BC3FB51-EB68-4C9F-AB83-98D8C79A0E0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C716B146-7211-4CA0-BF33-3A18C5E6F9B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160F1CC4-446F-4190-896E-B5A4DDAC3A73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820671" y="3972583"/>
              <a:ext cx="9080142" cy="79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 đèn sáng  hơn cần điều chỉnh con chạy về phía nào? Giải thích tại sao?</a:t>
              </a:r>
            </a:p>
          </p:txBody>
        </p:sp>
        <p:grpSp>
          <p:nvGrpSpPr>
            <p:cNvPr id="46" name="Group 64">
              <a:extLst>
                <a:ext uri="{FF2B5EF4-FFF2-40B4-BE49-F238E27FC236}">
                  <a16:creationId xmlns:a16="http://schemas.microsoft.com/office/drawing/2014/main" id="{0F006292-FEDC-4DF3-870F-B26A037C8AE0}"/>
                </a:ext>
              </a:extLst>
            </p:cNvPr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968441" y="4007785"/>
              <a:ext cx="1819275" cy="660400"/>
              <a:chOff x="2452688" y="2863775"/>
              <a:chExt cx="1819275" cy="660476"/>
            </a:xfrm>
          </p:grpSpPr>
          <p:sp>
            <p:nvSpPr>
              <p:cNvPr id="47" name="Freeform 55">
                <a:extLst>
                  <a:ext uri="{FF2B5EF4-FFF2-40B4-BE49-F238E27FC236}">
                    <a16:creationId xmlns:a16="http://schemas.microsoft.com/office/drawing/2014/main" id="{90684EA0-E3BB-410A-9B00-B514C146A04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BCCC0CB8-E018-45A1-9FAA-60702AE1103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3" name="Rectangle 36">
            <a:extLst>
              <a:ext uri="{FF2B5EF4-FFF2-40B4-BE49-F238E27FC236}">
                <a16:creationId xmlns:a16="http://schemas.microsoft.com/office/drawing/2014/main" id="{2B9D1141-B244-4DBB-AE41-399AFF9A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879" y="-2145006"/>
            <a:ext cx="7442077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điểm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A, vì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lúc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biến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nhất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BFD82535-92FD-44CC-B3AE-DE8F8D363A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370" y="-1952079"/>
            <a:ext cx="718232" cy="718232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B9FB6F19-1B49-4957-A0AE-7ED2586BF4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88" y="-2239582"/>
            <a:ext cx="718232" cy="7182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1ACE849-6F1D-45FB-AC03-6E7F2A090B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-5215186" y="2551841"/>
            <a:ext cx="3002506" cy="2646874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94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920679" y="1312711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154" y="1490664"/>
            <a:ext cx="605823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bóng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đèn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036" y="2274319"/>
            <a:ext cx="5482333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220 . 0,3 = 66 W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 = 220 V; I = 0,3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A; W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835" y="3032131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 lượng điện mà bóng đèn tiêu thụ trong 3 h là: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1" name="Text Box 25">
            <a:extLst>
              <a:ext uri="{FF2B5EF4-FFF2-40B4-BE49-F238E27FC236}">
                <a16:creationId xmlns:a16="http://schemas.microsoft.com/office/drawing/2014/main" id="{49430D01-D489-7F4F-AC30-EB7566F44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55" y="3815786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66 . 3 . 3600 = 712800 J</a:t>
            </a:r>
            <a:endParaRPr lang="en-US" altLang="en-US" sz="3200" dirty="0">
              <a:solidFill>
                <a:srgbClr val="00206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085" y="824561"/>
            <a:ext cx="12902684" cy="118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 ĐỊNH MỨC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CFF8F-53F0-2748-1AEA-F77D8D8A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824561"/>
            <a:ext cx="7572375" cy="7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32" y="4373186"/>
            <a:ext cx="8821862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3" y="5389516"/>
            <a:ext cx="8817881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B79319-ED77-1238-6E7F-394315E59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 ĐỊNH MỨC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5A22FE0C-4216-4C09-F3AE-1B945F33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851612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D18C7B-9089-8FC9-F7AA-D397A50D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4368"/>
            <a:ext cx="3784056" cy="25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8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D362679F-31DB-4DC6-A06A-91FEC0CA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85" y="1676487"/>
            <a:ext cx="9012506" cy="446886"/>
          </a:xfrm>
          <a:prstGeom prst="rect">
            <a:avLst/>
          </a:prstGeom>
          <a:solidFill>
            <a:srgbClr val="FBA62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A16447-B66F-40AE-A27C-F5EA1234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0628"/>
              </p:ext>
            </p:extLst>
          </p:nvPr>
        </p:nvGraphicFramePr>
        <p:xfrm>
          <a:off x="1763485" y="2255402"/>
          <a:ext cx="8992119" cy="3994612"/>
        </p:xfrm>
        <a:graphic>
          <a:graphicData uri="http://schemas.openxmlformats.org/drawingml/2006/table">
            <a:tbl>
              <a:tblPr/>
              <a:tblGrid>
                <a:gridCol w="604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pin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thắp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sang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đình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15 - 200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Quạt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25 - 100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Tivi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60 - 160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là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300 - 1000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9A9454C-4238-4EA7-9AB2-F1283896E8ED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6EABE7-EE69-46C7-B11B-FCB241DCA165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204F2-1088-4DB7-9097-F51308611CFB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E2610F-2D95-478D-BA7E-A8F72551914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53EFBD-A26C-43B2-9B7A-4A04D873A577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FB516BE-1655-4B15-AEC3-2759645CC5B1}"/>
              </a:ext>
            </a:extLst>
          </p:cNvPr>
          <p:cNvGrpSpPr/>
          <p:nvPr/>
        </p:nvGrpSpPr>
        <p:grpSpPr>
          <a:xfrm rot="6955692">
            <a:off x="231283" y="4011707"/>
            <a:ext cx="619474" cy="671408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E950ECBF-ABF3-417D-A9DC-9D47BA91901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0670D8EB-ACDF-4DFA-AE59-0FC606520C2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9533B42A-6919-4CA2-88FD-79B4C0BBB89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4869A7B9-69BF-422C-A3D3-4EFB4DF1F59F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1D00F57F-C9BD-4F26-BBAD-D25668BAE56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3;p48">
              <a:extLst>
                <a:ext uri="{FF2B5EF4-FFF2-40B4-BE49-F238E27FC236}">
                  <a16:creationId xmlns:a16="http://schemas.microsoft.com/office/drawing/2014/main" id="{13D54237-E21D-4420-9106-6F2F1083C64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6">
            <a:extLst>
              <a:ext uri="{FF2B5EF4-FFF2-40B4-BE49-F238E27FC236}">
                <a16:creationId xmlns:a16="http://schemas.microsoft.com/office/drawing/2014/main" id="{BF4FB631-BEA4-01BF-1011-9BC87390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34E6F648-3AD9-746F-BB30-6A8E37ED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56" y="759947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9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8CFE3-B340-4E3A-BAD4-8C59512D0062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DEE373-756A-46F5-B9DA-9366BCD1A29A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05F7AE-6E47-42A7-AE21-0DD6A8ADEC33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262677-BF23-4E47-B9C4-71D0F4251BA0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218F8C-0E4B-40F0-A150-F6607739DEEB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3D0FC-4531-4FA1-B3B4-4C5F6DD2C670}"/>
              </a:ext>
            </a:extLst>
          </p:cNvPr>
          <p:cNvGrpSpPr/>
          <p:nvPr/>
        </p:nvGrpSpPr>
        <p:grpSpPr>
          <a:xfrm>
            <a:off x="457047" y="1325273"/>
            <a:ext cx="2883815" cy="3406542"/>
            <a:chOff x="5584469" y="637302"/>
            <a:chExt cx="2883815" cy="3406542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47751D94-AD56-4899-BDB3-D3B1A6B2F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520624"/>
              <a:ext cx="1961147" cy="52322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 - 20W</a:t>
              </a:r>
            </a:p>
          </p:txBody>
        </p:sp>
        <p:pic>
          <p:nvPicPr>
            <p:cNvPr id="23" name="Picture 2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DDD25B7-8510-4833-8548-35E19006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469" y="637302"/>
              <a:ext cx="2883815" cy="2883815"/>
            </a:xfrm>
            <a:prstGeom prst="rect">
              <a:avLst/>
            </a:prstGeom>
          </p:spPr>
        </p:pic>
      </p:grpSp>
      <p:sp>
        <p:nvSpPr>
          <p:cNvPr id="24" name="AutoShape 6">
            <a:extLst>
              <a:ext uri="{FF2B5EF4-FFF2-40B4-BE49-F238E27FC236}">
                <a16:creationId xmlns:a16="http://schemas.microsoft.com/office/drawing/2014/main" id="{024CEA07-0378-4080-B53B-11DE8576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287" y="1414621"/>
            <a:ext cx="4897015" cy="1692044"/>
          </a:xfrm>
          <a:prstGeom prst="cloudCallout">
            <a:avLst>
              <a:gd name="adj1" fmla="val -79912"/>
              <a:gd name="adj2" fmla="val 79943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điẹn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suát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43F8850-455C-4CA8-91D6-B52D7C99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97" y="3397592"/>
            <a:ext cx="7878556" cy="118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220V, </a:t>
            </a:r>
            <a:r>
              <a:rPr 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100W.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100W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A72A0C-7CBF-458A-B946-A77EF31AA9EA}"/>
              </a:ext>
            </a:extLst>
          </p:cNvPr>
          <p:cNvSpPr/>
          <p:nvPr/>
        </p:nvSpPr>
        <p:spPr>
          <a:xfrm>
            <a:off x="2581625" y="5164996"/>
            <a:ext cx="8823128" cy="985507"/>
          </a:xfrm>
          <a:prstGeom prst="rect">
            <a:avLst/>
          </a:prstGeom>
        </p:spPr>
        <p:txBody>
          <a:bodyPr wrap="square" lIns="61576" tIns="30788" rIns="61576" bIns="30788">
            <a:spAutoFit/>
          </a:bodyPr>
          <a:lstStyle/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*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Nếu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điện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&gt; </a:t>
            </a:r>
            <a:r>
              <a:rPr lang="en-US" alt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sẽ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&gt; </a:t>
            </a:r>
            <a:r>
              <a:rPr 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tuổi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hoặc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̉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rất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hiểm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BC6CF9B8-A807-9014-32DB-C2D55CBA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F08E098-3BD6-314B-EE19-11BB3EA6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798318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6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57B8D-4A58-4665-B0E2-56C33FD21EE7}"/>
              </a:ext>
            </a:extLst>
          </p:cNvPr>
          <p:cNvSpPr txBox="1"/>
          <p:nvPr/>
        </p:nvSpPr>
        <p:spPr>
          <a:xfrm>
            <a:off x="843188" y="1654773"/>
            <a:ext cx="10396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413" marR="0" lvl="0" indent="-6334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biết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78749B0-6012-44A7-B712-75B69DB5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2380490"/>
            <a:ext cx="8785549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1004452B-D94D-4BE3-8052-81DD3A66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4266782"/>
            <a:ext cx="8804175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chỉnh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0FB83-376C-4FD4-81F0-77B46241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66" y="3488823"/>
            <a:ext cx="877898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193A436-E0EB-42B0-8013-5C08CC0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334" y="5414073"/>
            <a:ext cx="818435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60ECCEC-1316-4CF4-AFBE-34C3F7C4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3351452"/>
            <a:ext cx="718232" cy="71823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252CFB0A-A8DF-46A5-BED1-8354AC0BB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5223477"/>
            <a:ext cx="718232" cy="71823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B21B49C-45B1-46B9-9B53-E2286890A48A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03EDA5-2409-4726-A93D-51CE7CE4FBE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16B19F-9633-4D4C-A3FB-A6E0010DA38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09A57-12B2-4CAF-814A-2F3DE8BD7465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5E10BF7-F6F9-16E4-C180-CC25700D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259406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F9D4ABEB-3B86-B956-161A-6F710BAB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943836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868827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557445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2877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867065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" y="1893779"/>
            <a:ext cx="4644304" cy="3413182"/>
          </a:xfrm>
          <a:prstGeom prst="rect">
            <a:avLst/>
          </a:prstGeom>
          <a:solidFill>
            <a:srgbClr val="FFFFFF"/>
          </a:solidFill>
          <a:ln w="12700" cap="sq">
            <a:noFill/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 W, 25 W, 55 W, 660 W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2077427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2378685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736272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565651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1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AD7FDE-E6C7-49E9-89F5-BE61FEE92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>
            <a:off x="3211673" y="2703332"/>
            <a:ext cx="5533263" cy="82372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12" name="Google Shape;987;p48">
            <a:extLst>
              <a:ext uri="{FF2B5EF4-FFF2-40B4-BE49-F238E27FC236}">
                <a16:creationId xmlns:a16="http://schemas.microsoft.com/office/drawing/2014/main" id="{EA4108F6-C44A-4F82-AD1F-3269D27DC3E0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13" name="Google Shape;988;p48">
              <a:extLst>
                <a:ext uri="{FF2B5EF4-FFF2-40B4-BE49-F238E27FC236}">
                  <a16:creationId xmlns:a16="http://schemas.microsoft.com/office/drawing/2014/main" id="{D0191FD5-3D3A-41A5-8E96-A0B38DA1816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8">
              <a:extLst>
                <a:ext uri="{FF2B5EF4-FFF2-40B4-BE49-F238E27FC236}">
                  <a16:creationId xmlns:a16="http://schemas.microsoft.com/office/drawing/2014/main" id="{97213CD2-EF18-4AA6-8271-326BB2F8DAB7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0;p48">
              <a:extLst>
                <a:ext uri="{FF2B5EF4-FFF2-40B4-BE49-F238E27FC236}">
                  <a16:creationId xmlns:a16="http://schemas.microsoft.com/office/drawing/2014/main" id="{4EBAAF38-5A50-43F6-9626-68513AA4F04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1;p48">
              <a:extLst>
                <a:ext uri="{FF2B5EF4-FFF2-40B4-BE49-F238E27FC236}">
                  <a16:creationId xmlns:a16="http://schemas.microsoft.com/office/drawing/2014/main" id="{7AC42F60-B30C-4A50-9C84-86B001BA6C88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2;p48">
              <a:extLst>
                <a:ext uri="{FF2B5EF4-FFF2-40B4-BE49-F238E27FC236}">
                  <a16:creationId xmlns:a16="http://schemas.microsoft.com/office/drawing/2014/main" id="{96D59BA0-D36D-4305-8DF3-26E986D07776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8">
              <a:extLst>
                <a:ext uri="{FF2B5EF4-FFF2-40B4-BE49-F238E27FC236}">
                  <a16:creationId xmlns:a16="http://schemas.microsoft.com/office/drawing/2014/main" id="{6EEE5F3B-F0AA-46CC-BB9D-8C5DFCEAF01F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61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3884735" y="757164"/>
            <a:ext cx="4422531" cy="663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suất điện cho biết: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khả năng thực hiện công của dòng điện.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năng lượng của dòng điện.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lượng điện năng sử dụng trong một đơn vị thời gian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mức độ mạnh – yếu của dòng điện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43" name="Google Shape;987;p48">
            <a:extLst>
              <a:ext uri="{FF2B5EF4-FFF2-40B4-BE49-F238E27FC236}">
                <a16:creationId xmlns:a16="http://schemas.microsoft.com/office/drawing/2014/main" id="{F8D3BF03-4392-4DC2-AC0D-BB6DDBFE4DBD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4" name="Google Shape;988;p48">
              <a:extLst>
                <a:ext uri="{FF2B5EF4-FFF2-40B4-BE49-F238E27FC236}">
                  <a16:creationId xmlns:a16="http://schemas.microsoft.com/office/drawing/2014/main" id="{72653863-5A44-4C97-8ED7-FC091085932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9;p48">
              <a:extLst>
                <a:ext uri="{FF2B5EF4-FFF2-40B4-BE49-F238E27FC236}">
                  <a16:creationId xmlns:a16="http://schemas.microsoft.com/office/drawing/2014/main" id="{B1EAD010-C23B-46CD-9419-4504002C6C9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0;p48">
              <a:extLst>
                <a:ext uri="{FF2B5EF4-FFF2-40B4-BE49-F238E27FC236}">
                  <a16:creationId xmlns:a16="http://schemas.microsoft.com/office/drawing/2014/main" id="{B7851733-5388-44AF-9884-A0524D07A3F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1;p48">
              <a:extLst>
                <a:ext uri="{FF2B5EF4-FFF2-40B4-BE49-F238E27FC236}">
                  <a16:creationId xmlns:a16="http://schemas.microsoft.com/office/drawing/2014/main" id="{C452DC03-FB89-40AA-8218-F79D0C4F67F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2;p48">
              <a:extLst>
                <a:ext uri="{FF2B5EF4-FFF2-40B4-BE49-F238E27FC236}">
                  <a16:creationId xmlns:a16="http://schemas.microsoft.com/office/drawing/2014/main" id="{CC966543-4609-4445-8A2D-FF3A3EAA45C1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3;p48">
              <a:extLst>
                <a:ext uri="{FF2B5EF4-FFF2-40B4-BE49-F238E27FC236}">
                  <a16:creationId xmlns:a16="http://schemas.microsoft.com/office/drawing/2014/main" id="{3E6A2C6A-EC72-47FA-8CB6-B8A65536A09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25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64 L 3.33333E-6 -0.01041 C -0.00352 -0.01412 -0.00664 -0.01944 -0.01042 -0.02106 C -0.01589 -0.02314 -0.04623 -0.02615 -0.0543 -0.02708 C -0.05664 -0.02777 -0.05899 -0.028 -0.0612 -0.02916 C -0.06472 -0.03078 -0.0681 -0.03333 -0.07162 -0.03541 C -0.07539 -0.0375 -0.0793 -0.03935 -0.08321 -0.04143 C -0.11823 -0.04097 -0.28959 -0.053 -0.37969 -0.03125 C -0.42591 -0.02013 -0.41094 -0.0206 -0.46394 0.00371 C -0.47891 0.01042 -0.49401 0.01505 -0.50899 0.022 C -0.53177 0.03287 -0.55417 0.04607 -0.57709 0.05695 C -0.60196 0.06875 -0.6267 0.08149 -0.65209 0.08982 C -0.72709 0.11459 -0.69753 0.10348 -0.74089 0.12061 C -0.75326 0.13079 -0.76537 0.14167 -0.77787 0.15139 C -0.79375 0.16366 -0.81068 0.17223 -0.82631 0.18612 C -0.83868 0.19723 -0.85743 0.22524 -0.86901 0.24167 C -0.87578 0.28982 -0.86823 0.24213 -0.88282 0.30718 C -0.88503 0.31737 -0.88698 0.32755 -0.88854 0.33797 C -0.89102 0.35417 -0.89362 0.38149 -0.89545 0.39954 C -0.8944 0.4345 -0.89519 0.46968 -0.89206 0.50417 C -0.89128 0.51297 -0.87826 0.53542 -0.87474 0.54098 C -0.8711 0.54676 -0.8668 0.55139 -0.86315 0.55741 C -0.85261 0.57524 -0.85521 0.57825 -0.84362 0.59028 C -0.84219 0.59167 -0.83243 0.59422 -0.83203 0.59445 C -0.83047 0.59653 -0.8293 0.59977 -0.82748 0.60047 C -0.81993 0.60325 -0.82071 0.59838 -0.81823 0.59028 C -0.81263 0.57223 -0.81354 0.58195 -0.81354 0.56575 L -0.81354 0.56598 L -0.81354 0.56575 L -0.81354 0.56598 L -0.81354 0.56575 L -0.81354 0.56598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0DEE3-803D-431A-9954-124E7B8F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0" y="0"/>
            <a:ext cx="7779434" cy="6857998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94C9-48DC-42EF-840A-54F4A2AE14B3}"/>
              </a:ext>
            </a:extLst>
          </p:cNvPr>
          <p:cNvSpPr txBox="1"/>
          <p:nvPr/>
        </p:nvSpPr>
        <p:spPr>
          <a:xfrm>
            <a:off x="6969933" y="2080113"/>
            <a:ext cx="184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04D49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3600" dirty="0">
                <a:solidFill>
                  <a:srgbClr val="F04D49"/>
                </a:solidFill>
                <a:latin typeface="Fira Sans Condensed Black" panose="020B0A03050000020004" pitchFamily="34" charset="0"/>
              </a:rPr>
              <a:t> 13:</a:t>
            </a:r>
            <a:endParaRPr lang="vi-VN" sz="3600" dirty="0">
              <a:solidFill>
                <a:srgbClr val="F04D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53AC8-308F-4ADD-83C7-E5B458FDD33C}"/>
              </a:ext>
            </a:extLst>
          </p:cNvPr>
          <p:cNvSpPr txBox="1"/>
          <p:nvPr/>
        </p:nvSpPr>
        <p:spPr>
          <a:xfrm>
            <a:off x="7371155" y="2875844"/>
            <a:ext cx="4820845" cy="137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Năng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dòng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lang="en-US" sz="3600" dirty="0" err="1">
                <a:solidFill>
                  <a:srgbClr val="39B28E"/>
                </a:solidFill>
                <a:latin typeface="Fira Sans Condensed Black" panose="020B0A03050000020004" pitchFamily="34" charset="0"/>
              </a:rPr>
              <a:t>và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suất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endParaRPr lang="vi-VN" dirty="0">
              <a:solidFill>
                <a:srgbClr val="39B28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EB1C-69B7-48D8-A2CB-C0014E1E1261}"/>
              </a:ext>
            </a:extLst>
          </p:cNvPr>
          <p:cNvSpPr txBox="1"/>
          <p:nvPr/>
        </p:nvSpPr>
        <p:spPr>
          <a:xfrm>
            <a:off x="6429771" y="1368074"/>
            <a:ext cx="21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Fira Sans Condensed Black" panose="020B0A03050000020004" pitchFamily="34" charset="0"/>
              </a:rPr>
              <a:t>KHTN 9</a:t>
            </a:r>
            <a:endParaRPr lang="vi-VN" sz="3200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0D17D-0457-4F73-BDC5-3194445B1FD9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EEEBB3-1C48-4846-864A-4E888989B61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9BF08-3986-4A03-A373-87756D9940C8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D59991-5839-49C6-8D4B-5A565ACFCCFF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13746-2FF7-4E5F-96CE-4C26E2074237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A16D3-AFD3-44F3-84BB-EC40A8977CB4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EE3E9F-8BEE-4824-A648-5D37396EBFCE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DD532B-BEC6-417A-8472-ACB47E5178D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44A32A-2187-477A-937D-249C6A3B29D8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B90402-5B53-40DA-B274-BA8D16B902D4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9633AD4A-AECF-4D2E-84E9-70AE722C34CB}"/>
              </a:ext>
            </a:extLst>
          </p:cNvPr>
          <p:cNvSpPr/>
          <p:nvPr/>
        </p:nvSpPr>
        <p:spPr>
          <a:xfrm rot="10800000" flipH="1">
            <a:off x="6596111" y="238008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31B966F-E1A1-42A2-89CC-9D69826B068C}"/>
              </a:ext>
            </a:extLst>
          </p:cNvPr>
          <p:cNvSpPr/>
          <p:nvPr/>
        </p:nvSpPr>
        <p:spPr>
          <a:xfrm rot="10800000" flipH="1">
            <a:off x="6930805" y="238008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416B3409-2528-46D3-A868-B2CC52FEFA2E}"/>
              </a:ext>
            </a:extLst>
          </p:cNvPr>
          <p:cNvSpPr/>
          <p:nvPr/>
        </p:nvSpPr>
        <p:spPr>
          <a:xfrm rot="10800000" flipH="1">
            <a:off x="7600193" y="238008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E3EEAA3C-EB63-4B37-8B69-CEE841E0EDD3}"/>
              </a:ext>
            </a:extLst>
          </p:cNvPr>
          <p:cNvSpPr/>
          <p:nvPr/>
        </p:nvSpPr>
        <p:spPr>
          <a:xfrm rot="10800000" flipH="1">
            <a:off x="7265587" y="238008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AE37FD8B-F6FC-4E4C-8A61-E4D0761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837" y="4701810"/>
            <a:ext cx="3702044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41E04D57-79A8-4371-A6C1-904698DD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977" y="5335432"/>
            <a:ext cx="2993132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SUẤT ĐIỆN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7DDE53E0-6230-4B79-9B9D-E42FEB41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911" y="6035571"/>
            <a:ext cx="4439487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III. CÔNG SUẤT ĐIỆN ĐỊNH MỨC</a:t>
            </a:r>
          </a:p>
        </p:txBody>
      </p:sp>
    </p:spTree>
    <p:extLst>
      <p:ext uri="{BB962C8B-B14F-4D97-AF65-F5344CB8AC3E}">
        <p14:creationId xmlns:p14="http://schemas.microsoft.com/office/powerpoint/2010/main" val="373983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thức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UI/t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U/It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t/UI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4AA1B356-5E73-41C3-ADD1-F4F272ACC478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613838F4-8659-443B-952E-98025AEE93E2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43685F53-520F-47F4-BA25-31D38BED9534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AD2A1336-EC98-4124-8509-43A65E456896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80879143-E4D0-4601-852D-3B8E48041E0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E84E65D8-F1BD-4E96-A141-2E117BC3C1FD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0E5F47E2-C17F-429A-B3C6-9F874764452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7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77 L 0.00026 0.00277 C -0.02631 -0.02315 -0.00326 -0.0051 -0.05508 -0.01366 C -0.06133 -0.01482 -0.06732 -0.01922 -0.07357 -0.01991 C -0.09154 -0.02176 -0.10964 -0.0213 -0.12774 -0.02176 L -0.3793 -0.01783 C -0.39427 -0.01667 -0.40847 -0.00579 -0.42318 -0.00139 C -0.45391 0.0081 -0.49375 0.01504 -0.52474 0.02106 C -0.60769 0.05555 -0.50039 0.01018 -0.61354 0.06226 C -0.6556 0.08148 -0.65769 0.07847 -0.69427 0.09907 C -0.778 0.14629 -0.6862 0.09514 -0.76472 0.15023 C -0.7737 0.15671 -0.78321 0.15995 -0.79245 0.16458 C -0.82123 0.2 -0.80547 0.18264 -0.84662 0.22014 C -0.85196 0.225 -0.86276 0.23449 -0.86276 0.23449 C -0.86394 0.23703 -0.86563 0.23935 -0.86628 0.24259 C -0.86771 0.25023 -0.86901 0.27222 -0.86966 0.28148 C -0.86784 0.28634 -0.86628 0.29166 -0.86394 0.29583 C -0.86133 0.30069 -0.85651 0.30578 -0.85248 0.30625 C -0.82891 0.30833 -0.82279 0.3081 -0.80625 0.3081 L -0.80391 0.3081 L -0.80391 0.3081 L -0.80391 0.3081 " pathEditMode="relative" ptsTypes="AAAAAAAAAAAAAAAAAAAA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nhiều dụng cụ trong gia đình thường có ghi 220V và số oát (W). Số oát này có ý nghĩa gì?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những hiệu điện thế nhỏ hơn 220V.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đúng hiệu điện thế 220V.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mà dòng điện thực hiện trong một phút khi dụng cụ này được sử dụng với đúng hiệu điện thế 220V.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Điện năng mà dụng cụ tiêu thụ trong một giờ khi nó được sử dụng với đúng hiệu điện thế 220V.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7AC4B90-8302-4BA4-8A4F-8DD17A47E07F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C1704E97-4ADB-420B-9065-6F3306A3FD9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E9E583BB-37B7-4AAB-BD6A-588CB94094E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C00211E6-CC28-441B-BEB6-1137DBCBBE5B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C084FE13-FAFA-4A2E-8185-4853D7228B1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72E72C2C-B159-4890-A614-373ADA0676C8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4DFCB067-DA82-475B-A932-A82340F081A8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53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139 L -0.0013 -0.00139 L -0.0487 -0.00348 L -0.19401 -0.00556 C -0.2043 -0.00625 -0.21393 -0.01297 -0.22409 -0.01574 C -0.23477 -0.01852 -0.24557 -0.01991 -0.25638 -0.02176 C -0.32292 -0.01922 -0.38958 -0.02153 -0.45599 -0.01366 C -0.47643 -0.01135 -0.49596 0.00208 -0.51602 0.00879 C -0.53672 0.01574 -0.55755 0.02129 -0.57826 0.02731 C -0.78229 0.15347 -0.64622 0.05324 -0.76992 0.16875 C -0.77995 0.17824 -0.79076 0.18472 -0.80104 0.19351 C -0.82891 0.21736 -0.88411 0.26736 -0.88411 0.26736 C -0.89102 0.27963 -0.89948 0.28958 -0.90482 0.30416 C -0.9056 0.30625 -0.90612 0.30856 -0.90716 0.31041 C -0.91042 0.31551 -0.91406 0.3199 -0.91758 0.32476 C -0.91836 0.33078 -0.91888 0.33703 -0.91992 0.34305 C -0.92083 0.34884 -0.92253 0.35393 -0.92331 0.35949 C -0.92695 0.38495 -0.92083 0.36782 -0.92904 0.38611 C -0.92721 0.39166 -0.92513 0.39699 -0.92331 0.40254 C -0.91953 0.41481 -0.92708 0.40439 -0.91641 0.42106 C -0.91549 0.42245 -0.91406 0.42222 -0.91289 0.42314 C -0.89062 0.44189 -0.90182 0.43726 -0.8875 0.44166 C -0.8849 0.4449 -0.88242 0.44907 -0.87943 0.45185 C -0.87773 0.45347 -0.87565 0.45324 -0.8737 0.45393 C -0.87018 0.45509 -0.8668 0.45625 -0.86328 0.45787 C -0.86094 0.45902 -0.85885 0.46134 -0.85638 0.46203 C -0.84766 0.46504 -0.8388 0.46412 -0.82982 0.46412 L -0.82292 0.44976 " pathEditMode="relative" ptsTypes="AAAAAAAAAAAAAAAAAAAAAAAAAA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775725" y="2584941"/>
            <a:ext cx="586706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qua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844452" y="2370475"/>
            <a:ext cx="1848705" cy="305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 220V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75 W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?(A)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?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32512" y="1983603"/>
            <a:ext cx="3410465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06"/>
              <p:cNvSpPr>
                <a:spLocks noChangeArrowheads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0,341 A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1" name="Rectangle 2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blipFill>
                <a:blip r:embed="rId2"/>
                <a:stretch>
                  <a:fillRect l="-2404" b="-14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775725" y="3923185"/>
            <a:ext cx="6671998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trở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54047"/>
              </p:ext>
            </p:extLst>
          </p:nvPr>
        </p:nvGraphicFramePr>
        <p:xfrm>
          <a:off x="7620802" y="2083964"/>
          <a:ext cx="3887786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65080" imgH="419040" progId="Equation.DSMT4">
                  <p:embed/>
                </p:oleObj>
              </mc:Choice>
              <mc:Fallback>
                <p:oleObj name="Equation" r:id="rId3" imgW="1765080" imgH="41904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802" y="2083964"/>
                        <a:ext cx="3887786" cy="103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45253" y="5570022"/>
            <a:ext cx="10701493" cy="8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đảm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chảy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ngắt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đoản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F3314-3117-4D79-B4E0-40CB7895DB1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FA6E64-7AC7-4534-972A-196384F3806D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39C048-7064-4250-8C46-DF17B54856B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CC9727-B66C-43A9-A9DC-22FE53ED7E7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0C7302-890E-45FA-B2DC-E4294CA49F5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F38FA6B-1FD6-4D01-8EB4-02CB38B2FE6D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6F316E-11E1-4734-8A88-E4FCBF9C9E59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FDEE32-553F-47CE-A3BF-76EAA3F7AF7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23D359-5E33-459D-A2E9-841C6A7A18BE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84026724-55DF-218E-1E5C-CB93BFBD844F}"/>
              </a:ext>
            </a:extLst>
          </p:cNvPr>
          <p:cNvSpPr/>
          <p:nvPr/>
        </p:nvSpPr>
        <p:spPr>
          <a:xfrm>
            <a:off x="933611" y="184788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220V-75W.  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oogle Shape;987;p48">
            <a:extLst>
              <a:ext uri="{FF2B5EF4-FFF2-40B4-BE49-F238E27FC236}">
                <a16:creationId xmlns:a16="http://schemas.microsoft.com/office/drawing/2014/main" id="{F0B8466E-CF62-C8F1-0A6B-16095CA1FEC7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" name="Google Shape;988;p48">
              <a:extLst>
                <a:ext uri="{FF2B5EF4-FFF2-40B4-BE49-F238E27FC236}">
                  <a16:creationId xmlns:a16="http://schemas.microsoft.com/office/drawing/2014/main" id="{89028044-43A4-FB7A-AB11-A8942E44F98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9;p48">
              <a:extLst>
                <a:ext uri="{FF2B5EF4-FFF2-40B4-BE49-F238E27FC236}">
                  <a16:creationId xmlns:a16="http://schemas.microsoft.com/office/drawing/2014/main" id="{6F852ED5-5C6B-FC5C-AED7-7A071CC1F74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0;p48">
              <a:extLst>
                <a:ext uri="{FF2B5EF4-FFF2-40B4-BE49-F238E27FC236}">
                  <a16:creationId xmlns:a16="http://schemas.microsoft.com/office/drawing/2014/main" id="{A83F0B8C-8029-57DF-228D-33CBA3CB91AC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1;p48">
              <a:extLst>
                <a:ext uri="{FF2B5EF4-FFF2-40B4-BE49-F238E27FC236}">
                  <a16:creationId xmlns:a16="http://schemas.microsoft.com/office/drawing/2014/main" id="{C4E089CD-E59A-2C40-94E6-39B288E69E2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2;p48">
              <a:extLst>
                <a:ext uri="{FF2B5EF4-FFF2-40B4-BE49-F238E27FC236}">
                  <a16:creationId xmlns:a16="http://schemas.microsoft.com/office/drawing/2014/main" id="{955D1E2D-D27B-AA9A-6F2A-5D733FBC938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3;p48">
              <a:extLst>
                <a:ext uri="{FF2B5EF4-FFF2-40B4-BE49-F238E27FC236}">
                  <a16:creationId xmlns:a16="http://schemas.microsoft.com/office/drawing/2014/main" id="{F6B4EC74-1770-D956-0A58-137334A7E69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645 </a:t>
                </a:r>
                <a:r>
                  <a:rPr lang="el-GR" altLang="en-US" sz="28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 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blipFill>
                <a:blip r:embed="rId5"/>
                <a:stretch>
                  <a:fillRect l="-2404" b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53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 animBg="1"/>
      <p:bldP spid="42" grpId="0"/>
      <p:bldP spid="50" grpId="0"/>
      <p:bldP spid="2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78514" y="2631116"/>
            <a:ext cx="2085673" cy="34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=12V; 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0,4A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141707" y="3045877"/>
            <a:ext cx="5428062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319837" y="2350868"/>
            <a:ext cx="2460552" cy="5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06"/>
          <p:cNvSpPr>
            <a:spLocks noChangeArrowheads="1"/>
          </p:cNvSpPr>
          <p:nvPr/>
        </p:nvSpPr>
        <p:spPr bwMode="auto">
          <a:xfrm>
            <a:off x="4572000" y="3816744"/>
            <a:ext cx="5026518" cy="631552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36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12.0,4 = 4,8 W</a:t>
            </a:r>
            <a:endParaRPr lang="en-US" altLang="en-US" sz="3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141707" y="4568524"/>
            <a:ext cx="6179291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luật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Ôm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F5D6C-594D-4A9C-8DD2-08C36749B77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92EEE6-89DA-4288-BE00-90E76FC8BBF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81E8F-C094-42C8-BFF6-4ED92ACEFF03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EB7479-75A8-4F08-AF6D-CC7592879681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D804A-BD1F-40E9-AA41-6193A744F9B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AED90-969E-4411-8BDD-06F01E9E1190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C77F72-2FFC-467A-9B86-7DB1581727F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6D5B0E-39E0-415E-B3E5-42899432C8CC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B98D6C-C8DF-4B74-B925-DFB8EF0075FD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4ACA0CC3-7DEB-C3DB-274E-37AABF7E59FF}"/>
              </a:ext>
            </a:extLst>
          </p:cNvPr>
          <p:cNvSpPr/>
          <p:nvPr/>
        </p:nvSpPr>
        <p:spPr>
          <a:xfrm>
            <a:off x="778514" y="517492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0,4A.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None/>
                </a:pPr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30 </a:t>
                </a:r>
                <a:r>
                  <a:rPr lang="el-GR" altLang="en-US" sz="36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blipFill>
                <a:blip r:embed="rId2"/>
                <a:stretch>
                  <a:fillRect b="-5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05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41" grpId="0"/>
      <p:bldP spid="42" grpId="0"/>
      <p:bldP spid="2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247900" y="2844085"/>
            <a:ext cx="1560947" cy="22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sz="2800" i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Tóm tắt: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U = 220V; </a:t>
            </a:r>
          </a:p>
          <a:p>
            <a:pPr>
              <a:lnSpc>
                <a:spcPct val="80000"/>
              </a:lnSpc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R = 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48,4</a:t>
            </a:r>
            <a:r>
              <a:rPr lang="el-GR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Ω</a:t>
            </a: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= 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763709" y="4909243"/>
            <a:ext cx="43640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1000W 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55007" y="4226854"/>
            <a:ext cx="1093717" cy="0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834868" y="2853668"/>
            <a:ext cx="0" cy="1781884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535246" y="2482697"/>
            <a:ext cx="3410465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72000" y="2931214"/>
            <a:ext cx="56213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0BDD846-16AA-4A32-B414-D798A3343922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42210-27EF-4769-9AE9-352ACAA6698E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F67B74-FAB4-41B6-8F48-20C881CBC0E4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FEFF5B-9298-48A9-8365-79594B1EE64B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EC6EB-AA13-4FDA-8858-36D11F66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 flipV="1">
            <a:off x="4876442" y="9110299"/>
            <a:ext cx="1887268" cy="28095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sp>
        <p:nvSpPr>
          <p:cNvPr id="4" name="!!1">
            <a:extLst>
              <a:ext uri="{FF2B5EF4-FFF2-40B4-BE49-F238E27FC236}">
                <a16:creationId xmlns:a16="http://schemas.microsoft.com/office/drawing/2014/main" id="{88FD1C07-72F7-9D60-D65B-AEE85E60E2E5}"/>
              </a:ext>
            </a:extLst>
          </p:cNvPr>
          <p:cNvSpPr/>
          <p:nvPr/>
        </p:nvSpPr>
        <p:spPr>
          <a:xfrm>
            <a:off x="778514" y="763388"/>
            <a:ext cx="11121539" cy="1396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48,4 </a:t>
            </a:r>
            <a:r>
              <a:rPr lang="el-GR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48,4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1 000 W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blipFill>
                <a:blip r:embed="rId3"/>
                <a:stretch>
                  <a:fillRect l="-2516" b="-8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97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13" grpId="0"/>
      <p:bldP spid="4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CC26C34-553A-48D4-868B-1A4EE5A8AFE0}"/>
              </a:ext>
            </a:extLst>
          </p:cNvPr>
          <p:cNvSpPr/>
          <p:nvPr/>
        </p:nvSpPr>
        <p:spPr>
          <a:xfrm>
            <a:off x="8380559" y="2653681"/>
            <a:ext cx="8078438" cy="8078438"/>
          </a:xfrm>
          <a:prstGeom prst="ellipse">
            <a:avLst/>
          </a:prstGeom>
          <a:solidFill>
            <a:srgbClr val="39B28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9CCB10-1AB3-45B4-8245-15A1B8DEB4A3}"/>
              </a:ext>
            </a:extLst>
          </p:cNvPr>
          <p:cNvSpPr/>
          <p:nvPr/>
        </p:nvSpPr>
        <p:spPr>
          <a:xfrm>
            <a:off x="1648411" y="3084514"/>
            <a:ext cx="8207372" cy="8207372"/>
          </a:xfrm>
          <a:prstGeom prst="ellipse">
            <a:avLst/>
          </a:prstGeom>
          <a:solidFill>
            <a:srgbClr val="4FB1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 descr="A picture containing plant, flower, wall, indoor&#10;&#10;Description automatically generated">
            <a:extLst>
              <a:ext uri="{FF2B5EF4-FFF2-40B4-BE49-F238E27FC236}">
                <a16:creationId xmlns:a16="http://schemas.microsoft.com/office/drawing/2014/main" id="{3082C166-B585-4C09-AA0A-AC39DDC8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58C4B-B192-4E3A-AE99-6985E9B1C69F}"/>
              </a:ext>
            </a:extLst>
          </p:cNvPr>
          <p:cNvSpPr txBox="1"/>
          <p:nvPr/>
        </p:nvSpPr>
        <p:spPr>
          <a:xfrm>
            <a:off x="1419436" y="1453352"/>
            <a:ext cx="965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học tập tốt!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DF2A00-7243-4573-9333-8C9EA5B56C5E}"/>
              </a:ext>
            </a:extLst>
          </p:cNvPr>
          <p:cNvSpPr/>
          <p:nvPr/>
        </p:nvSpPr>
        <p:spPr>
          <a:xfrm>
            <a:off x="-5307362" y="-2653681"/>
            <a:ext cx="5307362" cy="5307362"/>
          </a:xfrm>
          <a:prstGeom prst="ellipse">
            <a:avLst/>
          </a:prstGeom>
          <a:solidFill>
            <a:srgbClr val="F84A4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2AC4B-7612-4146-A593-38D0442FDC6A}"/>
              </a:ext>
            </a:extLst>
          </p:cNvPr>
          <p:cNvSpPr/>
          <p:nvPr/>
        </p:nvSpPr>
        <p:spPr>
          <a:xfrm>
            <a:off x="-5723594" y="4326347"/>
            <a:ext cx="5723706" cy="5723706"/>
          </a:xfrm>
          <a:prstGeom prst="ellipse">
            <a:avLst/>
          </a:prstGeom>
          <a:solidFill>
            <a:srgbClr val="FBA62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8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F6F51-2AD0-22A6-474E-B1EC5EA2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186248"/>
            <a:ext cx="6539203" cy="653920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66" y="2240013"/>
            <a:ext cx="5596751" cy="27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</p:spTree>
    <p:extLst>
      <p:ext uri="{BB962C8B-B14F-4D97-AF65-F5344CB8AC3E}">
        <p14:creationId xmlns:p14="http://schemas.microsoft.com/office/powerpoint/2010/main" val="39777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6" y="2583631"/>
            <a:ext cx="7873883" cy="159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……..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9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273095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 ví dụ trong thực tế chứng tỏ dòng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94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47F2-5739-A0D7-0CDB-A1255A25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0" y="1905000"/>
            <a:ext cx="2103160" cy="210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7C61B-05D8-D0A3-0B74-F21FD2B3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1" y="1513796"/>
            <a:ext cx="2587658" cy="2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75662-859F-F102-BF23-3DA0DD72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37" y="1801160"/>
            <a:ext cx="2960362" cy="19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C105D-22E4-7C0E-AFCD-63B2798D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435" y="3731704"/>
            <a:ext cx="2275181" cy="227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EFA3A-D642-EB44-C1BC-A103E858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34" y="3708547"/>
            <a:ext cx="1973576" cy="1973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3ACE26-38B5-869D-D956-919657DF116E}"/>
              </a:ext>
            </a:extLst>
          </p:cNvPr>
          <p:cNvSpPr txBox="1"/>
          <p:nvPr/>
        </p:nvSpPr>
        <p:spPr>
          <a:xfrm>
            <a:off x="476919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0C3EF-C8AB-34D3-BAC1-76C39DA3C7C9}"/>
              </a:ext>
            </a:extLst>
          </p:cNvPr>
          <p:cNvSpPr txBox="1"/>
          <p:nvPr/>
        </p:nvSpPr>
        <p:spPr>
          <a:xfrm>
            <a:off x="869748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bơm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C2C19-058E-3B1E-A4E8-B6D12E266975}"/>
              </a:ext>
            </a:extLst>
          </p:cNvPr>
          <p:cNvSpPr txBox="1"/>
          <p:nvPr/>
        </p:nvSpPr>
        <p:spPr>
          <a:xfrm>
            <a:off x="1190691" y="12829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Mỏ hàn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8FDAB-6987-5D9F-50FB-14FC5FAFDDBA}"/>
              </a:ext>
            </a:extLst>
          </p:cNvPr>
          <p:cNvSpPr txBox="1"/>
          <p:nvPr/>
        </p:nvSpPr>
        <p:spPr>
          <a:xfrm>
            <a:off x="1517134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Nồi cơm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7F3A4-DD8F-9C63-B876-FFE04AB91E92}"/>
              </a:ext>
            </a:extLst>
          </p:cNvPr>
          <p:cNvSpPr txBox="1"/>
          <p:nvPr/>
        </p:nvSpPr>
        <p:spPr>
          <a:xfrm>
            <a:off x="9121070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4F90A-A555-D242-E4F1-65B7C7A052C0}"/>
              </a:ext>
            </a:extLst>
          </p:cNvPr>
          <p:cNvSpPr txBox="1"/>
          <p:nvPr/>
        </p:nvSpPr>
        <p:spPr>
          <a:xfrm>
            <a:off x="395655" y="5764439"/>
            <a:ext cx="1041009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cơ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nhiệt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  <a:endParaRPr lang="en-US" sz="2400" dirty="0"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71699A9-AC38-071C-5DCD-9897F3AEDA98}"/>
              </a:ext>
            </a:extLst>
          </p:cNvPr>
          <p:cNvGrpSpPr/>
          <p:nvPr/>
        </p:nvGrpSpPr>
        <p:grpSpPr>
          <a:xfrm>
            <a:off x="69482" y="3416245"/>
            <a:ext cx="5594688" cy="3560300"/>
            <a:chOff x="2176045" y="2689113"/>
            <a:chExt cx="5594688" cy="35603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76DBC8-9C7C-9816-F6C1-6330145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552" y="2689113"/>
              <a:ext cx="2275181" cy="2275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58767C-1032-9D7F-F890-3BBEBA5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167" l="2639" r="99306">
                          <a14:foregroundMark x1="9167" y1="37222" x2="48194" y2="76250"/>
                          <a14:foregroundMark x1="28472" y1="29861" x2="81806" y2="82778"/>
                          <a14:foregroundMark x1="87500" y1="75000" x2="91667" y2="77917"/>
                          <a14:foregroundMark x1="34583" y1="77917" x2="36667" y2="66806"/>
                          <a14:foregroundMark x1="26806" y1="72500" x2="21528" y2="72500"/>
                          <a14:foregroundMark x1="39583" y1="83194" x2="7917" y2="84444"/>
                          <a14:foregroundMark x1="33333" y1="75417" x2="5833" y2="81528"/>
                          <a14:foregroundMark x1="28889" y1="71667" x2="7917" y2="81944"/>
                          <a14:foregroundMark x1="81806" y1="72083" x2="96528" y2="99167"/>
                          <a14:foregroundMark x1="62500" y1="58611" x2="95278" y2="86528"/>
                          <a14:foregroundMark x1="87917" y1="67222" x2="99444" y2="84028"/>
                          <a14:foregroundMark x1="71944" y1="65556" x2="91250" y2="78333"/>
                          <a14:foregroundMark x1="7083" y1="37222" x2="17778" y2="81111"/>
                          <a14:foregroundMark x1="8750" y1="45000" x2="10833" y2="93472"/>
                          <a14:foregroundMark x1="6667" y1="31528" x2="10000" y2="64722"/>
                          <a14:foregroundMark x1="7500" y1="27361" x2="34583" y2="32361"/>
                          <a14:foregroundMark x1="14028" y1="20417" x2="41111" y2="29861"/>
                          <a14:foregroundMark x1="19861" y1="13889" x2="34167" y2="35972"/>
                          <a14:foregroundMark x1="30139" y1="17917" x2="71944" y2="54028"/>
                          <a14:foregroundMark x1="44028" y1="22500" x2="75972" y2="36528"/>
                          <a14:foregroundMark x1="75972" y1="36528" x2="94444" y2="54167"/>
                          <a14:foregroundMark x1="94444" y1="54167" x2="99028" y2="63056"/>
                          <a14:foregroundMark x1="73611" y1="37222" x2="89583" y2="44167"/>
                          <a14:foregroundMark x1="61667" y1="41806" x2="83750" y2="47083"/>
                          <a14:foregroundMark x1="65417" y1="34444" x2="89583" y2="43611"/>
                          <a14:foregroundMark x1="89583" y1="43611" x2="92361" y2="47500"/>
                          <a14:foregroundMark x1="67361" y1="36389" x2="95278" y2="39722"/>
                          <a14:foregroundMark x1="71944" y1="35972" x2="88750" y2="39306"/>
                          <a14:foregroundMark x1="65000" y1="27778" x2="94861" y2="38889"/>
                          <a14:foregroundMark x1="27639" y1="15556" x2="44444" y2="25417"/>
                          <a14:foregroundMark x1="40000" y1="19583" x2="10833" y2="18750"/>
                          <a14:foregroundMark x1="35417" y1="22500" x2="14028" y2="35972"/>
                          <a14:foregroundMark x1="24722" y1="10556" x2="11667" y2="22083"/>
                          <a14:foregroundMark x1="13750" y1="13472" x2="90417" y2="59028"/>
                          <a14:foregroundMark x1="37917" y1="31528" x2="62917" y2="42639"/>
                          <a14:foregroundMark x1="53889" y1="36806" x2="96944" y2="63056"/>
                          <a14:foregroundMark x1="32083" y1="54861" x2="67361" y2="68889"/>
                          <a14:foregroundMark x1="9167" y1="31111" x2="4444" y2="55556"/>
                          <a14:foregroundMark x1="4444" y1="55556" x2="3472" y2="56944"/>
                          <a14:foregroundMark x1="5417" y1="35556" x2="2639" y2="55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9621" y="3974232"/>
              <a:ext cx="2275181" cy="227518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76CB94-6C8E-8C13-64E7-F18B620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045" y="2990718"/>
              <a:ext cx="1973576" cy="19735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BBD36-AD06-815A-5B75-B4ABBD60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" y="1595070"/>
            <a:ext cx="2103160" cy="2103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42669-BFCE-50BF-8582-27A6EBB8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479" y="1595070"/>
            <a:ext cx="2960362" cy="19735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D311A799-39A7-2768-2DDD-D138DA8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13CD1D5E-10BA-E4D9-932F-9183CD21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877AA1-CDC2-1120-CF0F-7D6E97950D03}"/>
              </a:ext>
            </a:extLst>
          </p:cNvPr>
          <p:cNvSpPr/>
          <p:nvPr/>
        </p:nvSpPr>
        <p:spPr>
          <a:xfrm>
            <a:off x="6392995" y="2040731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3EFF7-7AF0-C761-5772-ABECE0A26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14" y="2288485"/>
            <a:ext cx="786984" cy="59884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049184D-5905-0FBC-2F17-013C79656848}"/>
              </a:ext>
            </a:extLst>
          </p:cNvPr>
          <p:cNvSpPr/>
          <p:nvPr/>
        </p:nvSpPr>
        <p:spPr>
          <a:xfrm>
            <a:off x="6723195" y="4746787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D89BBB1-CF8E-44CD-1F4C-ED88A67B7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714" y="4994541"/>
            <a:ext cx="786984" cy="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3556B-848D-465E-9D97-8F9C84439631}&quot;/&gt;&lt;isInvalidForFieldText val=&quot;0&quot;/&gt;&lt;Image&gt;&lt;filename val=&quot;C:\Users\THCSLT~1\AppData\Local\Temp\PR\data\asimages\{B2F3556B-848D-465E-9D97-8F9C84439631}_3.png&quot;/&gt;&lt;left val=&quot;15&quot;/&gt;&lt;top val=&quot;298&quot;/&gt;&lt;width val=&quot;935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2487</Words>
  <Application>Microsoft Office PowerPoint</Application>
  <PresentationFormat>Màn hình rộng</PresentationFormat>
  <Paragraphs>293</Paragraphs>
  <Slides>45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7" baseType="lpstr">
      <vt:lpstr>Calibri</vt:lpstr>
      <vt:lpstr>#9Slide03 Montserrat ExtraLight</vt:lpstr>
      <vt:lpstr>Wingdings</vt:lpstr>
      <vt:lpstr>Cambria Math</vt:lpstr>
      <vt:lpstr>Calibri Light</vt:lpstr>
      <vt:lpstr>Fira Sans Condensed Black</vt:lpstr>
      <vt:lpstr>Times New Roman</vt:lpstr>
      <vt:lpstr>Blackadder ITC</vt:lpstr>
      <vt:lpstr>Fira Sans Extra Condensed Black</vt:lpstr>
      <vt:lpstr>Arial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quang truong</dc:creator>
  <cp:lastModifiedBy>Dinh Cong Hoang</cp:lastModifiedBy>
  <cp:revision>75</cp:revision>
  <dcterms:created xsi:type="dcterms:W3CDTF">2021-09-08T07:18:06Z</dcterms:created>
  <dcterms:modified xsi:type="dcterms:W3CDTF">2024-07-25T16:13:16Z</dcterms:modified>
</cp:coreProperties>
</file>