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53" r:id="rId5"/>
  </p:sldMasterIdLst>
  <p:notesMasterIdLst>
    <p:notesMasterId r:id="rId60"/>
  </p:notesMasterIdLst>
  <p:handoutMasterIdLst>
    <p:handoutMasterId r:id="rId61"/>
  </p:handoutMasterIdLst>
  <p:sldIdLst>
    <p:sldId id="352" r:id="rId6"/>
    <p:sldId id="339" r:id="rId7"/>
    <p:sldId id="355" r:id="rId8"/>
    <p:sldId id="356" r:id="rId9"/>
    <p:sldId id="351" r:id="rId10"/>
    <p:sldId id="357" r:id="rId11"/>
    <p:sldId id="358" r:id="rId12"/>
    <p:sldId id="401" r:id="rId13"/>
    <p:sldId id="343" r:id="rId14"/>
    <p:sldId id="361" r:id="rId15"/>
    <p:sldId id="360"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5" r:id="rId29"/>
    <p:sldId id="374" r:id="rId30"/>
    <p:sldId id="376" r:id="rId31"/>
    <p:sldId id="377" r:id="rId32"/>
    <p:sldId id="382" r:id="rId33"/>
    <p:sldId id="383" r:id="rId34"/>
    <p:sldId id="378" r:id="rId35"/>
    <p:sldId id="379" r:id="rId36"/>
    <p:sldId id="380" r:id="rId37"/>
    <p:sldId id="381" r:id="rId38"/>
    <p:sldId id="384" r:id="rId39"/>
    <p:sldId id="385" r:id="rId40"/>
    <p:sldId id="386" r:id="rId41"/>
    <p:sldId id="387" r:id="rId42"/>
    <p:sldId id="353" r:id="rId43"/>
    <p:sldId id="354" r:id="rId44"/>
    <p:sldId id="389" r:id="rId45"/>
    <p:sldId id="390" r:id="rId46"/>
    <p:sldId id="391" r:id="rId47"/>
    <p:sldId id="392" r:id="rId48"/>
    <p:sldId id="393" r:id="rId49"/>
    <p:sldId id="394" r:id="rId50"/>
    <p:sldId id="347" r:id="rId51"/>
    <p:sldId id="388" r:id="rId52"/>
    <p:sldId id="324" r:id="rId53"/>
    <p:sldId id="395" r:id="rId54"/>
    <p:sldId id="396" r:id="rId55"/>
    <p:sldId id="398" r:id="rId56"/>
    <p:sldId id="399" r:id="rId57"/>
    <p:sldId id="400" r:id="rId58"/>
    <p:sldId id="34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1237F2"/>
    <a:srgbClr val="CCFFCC"/>
    <a:srgbClr val="FF0000"/>
    <a:srgbClr val="71BF44"/>
    <a:srgbClr val="F1F1F1"/>
    <a:srgbClr val="083248"/>
    <a:srgbClr val="FEE7FA"/>
    <a:srgbClr val="01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9" autoAdjust="0"/>
    <p:restoredTop sz="94634" autoAdjust="0"/>
  </p:normalViewPr>
  <p:slideViewPr>
    <p:cSldViewPr snapToGrid="0">
      <p:cViewPr varScale="1">
        <p:scale>
          <a:sx n="80" d="100"/>
          <a:sy n="80" d="100"/>
        </p:scale>
        <p:origin x="474" y="57"/>
      </p:cViewPr>
      <p:guideLst>
        <p:guide orient="horz" pos="2160"/>
        <p:guide pos="3840"/>
      </p:guideLst>
    </p:cSldViewPr>
  </p:slideViewPr>
  <p:notesTextViewPr>
    <p:cViewPr>
      <p:scale>
        <a:sx n="1" d="1"/>
        <a:sy n="1" d="1"/>
      </p:scale>
      <p:origin x="0" y="0"/>
    </p:cViewPr>
  </p:notesTextViewPr>
  <p:sorterViewPr>
    <p:cViewPr>
      <p:scale>
        <a:sx n="100" d="100"/>
        <a:sy n="100" d="100"/>
      </p:scale>
      <p:origin x="0" y="-346"/>
    </p:cViewPr>
  </p:sorterViewPr>
  <p:notesViewPr>
    <p:cSldViewPr snapToGrid="0">
      <p:cViewPr>
        <p:scale>
          <a:sx n="50" d="100"/>
          <a:sy n="50" d="100"/>
        </p:scale>
        <p:origin x="3403" y="28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6/11/2024</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6/11/2024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a:t>
            </a:fld>
            <a:endParaRPr lang="en-US" noProof="0" dirty="0"/>
          </a:p>
        </p:txBody>
      </p:sp>
    </p:spTree>
    <p:extLst>
      <p:ext uri="{BB962C8B-B14F-4D97-AF65-F5344CB8AC3E}">
        <p14:creationId xmlns:p14="http://schemas.microsoft.com/office/powerpoint/2010/main" val="1425591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48284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11247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160398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386627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196636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1036293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25288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08513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409138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30781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199792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1049123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3192035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1338347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96452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892487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942164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195906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31</a:t>
            </a:fld>
            <a:endParaRPr lang="en-US" noProof="0" dirty="0"/>
          </a:p>
        </p:txBody>
      </p:sp>
    </p:spTree>
    <p:extLst>
      <p:ext uri="{BB962C8B-B14F-4D97-AF65-F5344CB8AC3E}">
        <p14:creationId xmlns:p14="http://schemas.microsoft.com/office/powerpoint/2010/main" val="4029030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306679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269405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381365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34</a:t>
            </a:fld>
            <a:endParaRPr lang="en-US" noProof="0" dirty="0"/>
          </a:p>
        </p:txBody>
      </p:sp>
    </p:spTree>
    <p:extLst>
      <p:ext uri="{BB962C8B-B14F-4D97-AF65-F5344CB8AC3E}">
        <p14:creationId xmlns:p14="http://schemas.microsoft.com/office/powerpoint/2010/main" val="1293171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1767701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4228598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37</a:t>
            </a:fld>
            <a:endParaRPr lang="en-US" noProof="0" dirty="0"/>
          </a:p>
        </p:txBody>
      </p:sp>
    </p:spTree>
    <p:extLst>
      <p:ext uri="{BB962C8B-B14F-4D97-AF65-F5344CB8AC3E}">
        <p14:creationId xmlns:p14="http://schemas.microsoft.com/office/powerpoint/2010/main" val="3281162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38</a:t>
            </a:fld>
            <a:endParaRPr lang="en-US" noProof="0" dirty="0"/>
          </a:p>
        </p:txBody>
      </p:sp>
    </p:spTree>
    <p:extLst>
      <p:ext uri="{BB962C8B-B14F-4D97-AF65-F5344CB8AC3E}">
        <p14:creationId xmlns:p14="http://schemas.microsoft.com/office/powerpoint/2010/main" val="3377380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39</a:t>
            </a:fld>
            <a:endParaRPr lang="en-US" noProof="0" dirty="0"/>
          </a:p>
        </p:txBody>
      </p:sp>
    </p:spTree>
    <p:extLst>
      <p:ext uri="{BB962C8B-B14F-4D97-AF65-F5344CB8AC3E}">
        <p14:creationId xmlns:p14="http://schemas.microsoft.com/office/powerpoint/2010/main" val="39074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40</a:t>
            </a:fld>
            <a:endParaRPr lang="en-US" noProof="0" dirty="0"/>
          </a:p>
        </p:txBody>
      </p:sp>
    </p:spTree>
    <p:extLst>
      <p:ext uri="{BB962C8B-B14F-4D97-AF65-F5344CB8AC3E}">
        <p14:creationId xmlns:p14="http://schemas.microsoft.com/office/powerpoint/2010/main" val="1804681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41</a:t>
            </a:fld>
            <a:endParaRPr lang="en-US" noProof="0" dirty="0"/>
          </a:p>
        </p:txBody>
      </p:sp>
    </p:spTree>
    <p:extLst>
      <p:ext uri="{BB962C8B-B14F-4D97-AF65-F5344CB8AC3E}">
        <p14:creationId xmlns:p14="http://schemas.microsoft.com/office/powerpoint/2010/main" val="1927867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42</a:t>
            </a:fld>
            <a:endParaRPr lang="en-US" noProof="0" dirty="0"/>
          </a:p>
        </p:txBody>
      </p:sp>
    </p:spTree>
    <p:extLst>
      <p:ext uri="{BB962C8B-B14F-4D97-AF65-F5344CB8AC3E}">
        <p14:creationId xmlns:p14="http://schemas.microsoft.com/office/powerpoint/2010/main" val="1873434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43</a:t>
            </a:fld>
            <a:endParaRPr lang="en-US" noProof="0" dirty="0"/>
          </a:p>
        </p:txBody>
      </p:sp>
    </p:spTree>
    <p:extLst>
      <p:ext uri="{BB962C8B-B14F-4D97-AF65-F5344CB8AC3E}">
        <p14:creationId xmlns:p14="http://schemas.microsoft.com/office/powerpoint/2010/main" val="114392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3246925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46</a:t>
            </a:fld>
            <a:endParaRPr lang="en-US" noProof="0" dirty="0"/>
          </a:p>
        </p:txBody>
      </p:sp>
    </p:spTree>
    <p:extLst>
      <p:ext uri="{BB962C8B-B14F-4D97-AF65-F5344CB8AC3E}">
        <p14:creationId xmlns:p14="http://schemas.microsoft.com/office/powerpoint/2010/main" val="2914033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47</a:t>
            </a:fld>
            <a:endParaRPr lang="en-US" noProof="0" dirty="0"/>
          </a:p>
        </p:txBody>
      </p:sp>
    </p:spTree>
    <p:extLst>
      <p:ext uri="{BB962C8B-B14F-4D97-AF65-F5344CB8AC3E}">
        <p14:creationId xmlns:p14="http://schemas.microsoft.com/office/powerpoint/2010/main" val="308195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54</a:t>
            </a:fld>
            <a:endParaRPr lang="en-US" noProof="0" dirty="0"/>
          </a:p>
        </p:txBody>
      </p:sp>
    </p:spTree>
    <p:extLst>
      <p:ext uri="{BB962C8B-B14F-4D97-AF65-F5344CB8AC3E}">
        <p14:creationId xmlns:p14="http://schemas.microsoft.com/office/powerpoint/2010/main" val="43699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283675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127412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241115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54727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22311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2" name="Table 8">
            <a:extLst>
              <a:ext uri="{FF2B5EF4-FFF2-40B4-BE49-F238E27FC236}">
                <a16:creationId xmlns:a16="http://schemas.microsoft.com/office/drawing/2014/main" id="{EA812700-4F7B-0919-A294-CC362E4BD2FF}"/>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450590889"/>
              </p:ext>
            </p:extLst>
          </p:nvPr>
        </p:nvGraphicFramePr>
        <p:xfrm>
          <a:off x="7462835" y="420624"/>
          <a:ext cx="4297680" cy="6016752"/>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29768">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9" name="Picture Placeholder 8">
            <a:extLst>
              <a:ext uri="{FF2B5EF4-FFF2-40B4-BE49-F238E27FC236}">
                <a16:creationId xmlns:a16="http://schemas.microsoft.com/office/drawing/2014/main" id="{0AC4C118-FE51-F865-E568-064EE7354620}"/>
              </a:ext>
            </a:extLst>
          </p:cNvPr>
          <p:cNvSpPr>
            <a:spLocks noGrp="1"/>
          </p:cNvSpPr>
          <p:nvPr>
            <p:ph type="pic" sz="quarter" idx="10"/>
          </p:nvPr>
        </p:nvSpPr>
        <p:spPr>
          <a:xfrm>
            <a:off x="7885113" y="2576052"/>
            <a:ext cx="3451225" cy="2998633"/>
          </a:xfrm>
          <a:solidFill>
            <a:schemeClr val="accent2"/>
          </a:solidFill>
        </p:spPr>
        <p:txBody>
          <a:bodyPr/>
          <a:lstStyle>
            <a:lvl1pPr marL="0" indent="0" algn="ctr">
              <a:buNone/>
              <a:defRPr/>
            </a:lvl1pPr>
          </a:lstStyle>
          <a:p>
            <a:r>
              <a:rPr lang="en-US"/>
              <a:t>Click icon to add picture</a:t>
            </a:r>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344128" y="589938"/>
            <a:ext cx="9802761" cy="3519949"/>
          </a:xfrm>
        </p:spPr>
        <p:txBody>
          <a:bodyPr/>
          <a:lstStyle>
            <a:lvl1pPr>
              <a:lnSpc>
                <a:spcPct val="90000"/>
              </a:lnSpc>
              <a:defRPr sz="8000"/>
            </a:lvl1pPr>
          </a:lstStyle>
          <a:p>
            <a:r>
              <a:rPr lang="en-US" dirty="0"/>
              <a:t>add title </a:t>
            </a:r>
            <a:br>
              <a:rPr lang="en-US" dirty="0"/>
            </a:br>
            <a:r>
              <a:rPr lang="en-US" dirty="0"/>
              <a:t>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6096000" y="5142271"/>
            <a:ext cx="3322638" cy="904824"/>
          </a:xfrm>
          <a:prstGeom prst="roundRect">
            <a:avLst>
              <a:gd name="adj" fmla="val 50000"/>
            </a:avLst>
          </a:prstGeom>
          <a:solidFill>
            <a:schemeClr val="accent2"/>
          </a:solidFill>
          <a:ln w="28575">
            <a:solidFill>
              <a:schemeClr val="bg1"/>
            </a:solidFill>
          </a:ln>
        </p:spPr>
        <p:txBody>
          <a:bodyPr>
            <a:noAutofit/>
          </a:bodyPr>
          <a:lstStyle>
            <a:lvl1pPr marL="0" indent="0" algn="ctr">
              <a:buNone/>
              <a:defRPr sz="160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Tree>
    <p:extLst>
      <p:ext uri="{BB962C8B-B14F-4D97-AF65-F5344CB8AC3E}">
        <p14:creationId xmlns:p14="http://schemas.microsoft.com/office/powerpoint/2010/main" val="329972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Lst>
          </p:cNvPr>
          <p:cNvGrpSpPr/>
          <p:nvPr userDrawn="1"/>
        </p:nvGrpSpPr>
        <p:grpSpPr>
          <a:xfrm>
            <a:off x="481693" y="393648"/>
            <a:ext cx="11234963" cy="6070705"/>
            <a:chOff x="481693" y="393648"/>
            <a:chExt cx="11234963"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3916228"/>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1356" y="4060726"/>
            <a:ext cx="11192526" cy="835740"/>
          </a:xfrm>
        </p:spPr>
        <p:txBody>
          <a:bodyPr lIns="457200" tIns="0" bIns="0" anchor="ctr"/>
          <a:lstStyle>
            <a:lvl1pPr algn="l">
              <a:lnSpc>
                <a:spcPct val="100000"/>
              </a:lnSpc>
              <a:defRPr sz="4000" b="1"/>
            </a:lvl1pPr>
          </a:lstStyle>
          <a:p>
            <a:r>
              <a:rPr lang="en-US" dirty="0"/>
              <a:t>Add title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5530650" cy="365125"/>
          </a:xfrm>
          <a:prstGeom prst="rect">
            <a:avLst/>
          </a:prstGeom>
        </p:spPr>
        <p:txBody>
          <a:bodyPr vert="horz" lIns="45720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726865" y="5990069"/>
            <a:ext cx="712974"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6" name="Text Placeholder 5">
            <a:extLst>
              <a:ext uri="{FF2B5EF4-FFF2-40B4-BE49-F238E27FC236}">
                <a16:creationId xmlns:a16="http://schemas.microsoft.com/office/drawing/2014/main" id="{BCFE12DB-463B-5E38-0249-595352F6A5DB}"/>
              </a:ext>
            </a:extLst>
          </p:cNvPr>
          <p:cNvSpPr>
            <a:spLocks noGrp="1"/>
          </p:cNvSpPr>
          <p:nvPr>
            <p:ph type="body" sz="quarter" idx="10" hasCustomPrompt="1"/>
          </p:nvPr>
        </p:nvSpPr>
        <p:spPr>
          <a:xfrm>
            <a:off x="501356" y="4959086"/>
            <a:ext cx="11193462" cy="757553"/>
          </a:xfrm>
        </p:spPr>
        <p:txBody>
          <a:bodyPr lIns="457200"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9" name="Picture Placeholder 8">
            <a:extLst>
              <a:ext uri="{FF2B5EF4-FFF2-40B4-BE49-F238E27FC236}">
                <a16:creationId xmlns:a16="http://schemas.microsoft.com/office/drawing/2014/main" id="{D22CBCEA-1B14-60E2-F8BE-92C510D427C9}"/>
              </a:ext>
            </a:extLst>
          </p:cNvPr>
          <p:cNvSpPr>
            <a:spLocks noGrp="1"/>
          </p:cNvSpPr>
          <p:nvPr>
            <p:ph type="pic" sz="quarter" idx="11"/>
          </p:nvPr>
        </p:nvSpPr>
        <p:spPr>
          <a:xfrm>
            <a:off x="501445" y="413364"/>
            <a:ext cx="11173539" cy="34893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6087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E0D1B6-1F1E-CCFB-6D36-DC3039C38FF5}"/>
              </a:ext>
              <a:ext uri="{C183D7F6-B498-43B3-948B-1728B52AA6E4}">
                <adec:decorative xmlns:adec="http://schemas.microsoft.com/office/drawing/2017/decorative" val="1"/>
              </a:ext>
            </a:extLst>
          </p:cNvPr>
          <p:cNvGrpSpPr/>
          <p:nvPr userDrawn="1"/>
        </p:nvGrpSpPr>
        <p:grpSpPr>
          <a:xfrm>
            <a:off x="481693" y="393648"/>
            <a:ext cx="11235864" cy="6070705"/>
            <a:chOff x="481693" y="393648"/>
            <a:chExt cx="11235864"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68117" y="6035602"/>
              <a:ext cx="6949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9" name="Table 8">
            <a:extLst>
              <a:ext uri="{FF2B5EF4-FFF2-40B4-BE49-F238E27FC236}">
                <a16:creationId xmlns:a16="http://schemas.microsoft.com/office/drawing/2014/main" id="{770F1688-BA83-03DC-2B74-7A82D939FA0B}"/>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1668224463"/>
              </p:ext>
            </p:extLst>
          </p:nvPr>
        </p:nvGraphicFramePr>
        <p:xfrm>
          <a:off x="490524" y="399329"/>
          <a:ext cx="4297680" cy="6070708"/>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33622">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33622">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53781" y="658762"/>
            <a:ext cx="6351638" cy="5201247"/>
          </a:xfrm>
        </p:spPr>
        <p:txBody>
          <a:bodyPr lIns="457200" tIns="0" rIns="457200" bIns="0" anchor="ctr"/>
          <a:lstStyle>
            <a:lvl1pPr algn="ctr">
              <a:lnSpc>
                <a:spcPct val="100000"/>
              </a:lnSpc>
              <a:defRPr sz="8000" b="1"/>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923928" y="838200"/>
            <a:ext cx="3429000" cy="3026664"/>
          </a:xfrm>
          <a:solidFill>
            <a:schemeClr val="accent2"/>
          </a:solidFill>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924880" y="4748981"/>
            <a:ext cx="3434141" cy="845574"/>
          </a:xfrm>
          <a:prstGeom prst="roundRect">
            <a:avLst>
              <a:gd name="adj" fmla="val 50000"/>
            </a:avLst>
          </a:prstGeom>
          <a:solidFill>
            <a:schemeClr val="accent2"/>
          </a:solidFill>
          <a:ln w="22225">
            <a:solidFill>
              <a:schemeClr val="bg1"/>
            </a:solidFill>
          </a:ln>
        </p:spPr>
        <p:txBody>
          <a:bodyPr anchor="ctr">
            <a:normAutofit/>
          </a:bodyPr>
          <a:lstStyle>
            <a:lvl1pPr marL="0" indent="0" algn="ctr">
              <a:spcBef>
                <a:spcPts val="0"/>
              </a:spcBef>
              <a:spcAft>
                <a:spcPts val="0"/>
              </a:spcAft>
              <a:buNone/>
              <a:defRPr sz="16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Footer Placeholder 4">
            <a:extLst>
              <a:ext uri="{FF2B5EF4-FFF2-40B4-BE49-F238E27FC236}">
                <a16:creationId xmlns:a16="http://schemas.microsoft.com/office/drawing/2014/main" id="{DB684C2F-977D-54D2-F9DB-5A0CC3DF1691}"/>
              </a:ext>
            </a:extLst>
          </p:cNvPr>
          <p:cNvSpPr>
            <a:spLocks noGrp="1"/>
          </p:cNvSpPr>
          <p:nvPr>
            <p:ph type="ftr" sz="quarter" idx="3"/>
          </p:nvPr>
        </p:nvSpPr>
        <p:spPr>
          <a:xfrm>
            <a:off x="5053781" y="6085795"/>
            <a:ext cx="3428434" cy="294938"/>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6115665"/>
            <a:ext cx="474545" cy="243669"/>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758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6/11/2024</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6/11/2024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7123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6/11/2024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84341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6/11/2024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874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6/11/2024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5215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6/11/2024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38492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23" name="Table 8">
            <a:extLst>
              <a:ext uri="{FF2B5EF4-FFF2-40B4-BE49-F238E27FC236}">
                <a16:creationId xmlns:a16="http://schemas.microsoft.com/office/drawing/2014/main" id="{EBF8DFED-2B0F-8F5E-DBAA-98D765435F3E}"/>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864638672"/>
              </p:ext>
            </p:extLst>
          </p:nvPr>
        </p:nvGraphicFramePr>
        <p:xfrm>
          <a:off x="434810" y="420624"/>
          <a:ext cx="11322380" cy="6016752"/>
        </p:xfrm>
        <a:graphic>
          <a:graphicData uri="http://schemas.openxmlformats.org/drawingml/2006/table">
            <a:tbl>
              <a:tblPr bandRow="1">
                <a:tableStyleId>{5C22544A-7EE6-4342-B048-85BDC9FD1C3A}</a:tableStyleId>
              </a:tblPr>
              <a:tblGrid>
                <a:gridCol w="566119">
                  <a:extLst>
                    <a:ext uri="{9D8B030D-6E8A-4147-A177-3AD203B41FA5}">
                      <a16:colId xmlns:a16="http://schemas.microsoft.com/office/drawing/2014/main" val="3227434602"/>
                    </a:ext>
                  </a:extLst>
                </a:gridCol>
                <a:gridCol w="566119">
                  <a:extLst>
                    <a:ext uri="{9D8B030D-6E8A-4147-A177-3AD203B41FA5}">
                      <a16:colId xmlns:a16="http://schemas.microsoft.com/office/drawing/2014/main" val="3419189744"/>
                    </a:ext>
                  </a:extLst>
                </a:gridCol>
                <a:gridCol w="566119">
                  <a:extLst>
                    <a:ext uri="{9D8B030D-6E8A-4147-A177-3AD203B41FA5}">
                      <a16:colId xmlns:a16="http://schemas.microsoft.com/office/drawing/2014/main" val="2679191072"/>
                    </a:ext>
                  </a:extLst>
                </a:gridCol>
                <a:gridCol w="566119">
                  <a:extLst>
                    <a:ext uri="{9D8B030D-6E8A-4147-A177-3AD203B41FA5}">
                      <a16:colId xmlns:a16="http://schemas.microsoft.com/office/drawing/2014/main" val="2978856169"/>
                    </a:ext>
                  </a:extLst>
                </a:gridCol>
                <a:gridCol w="566119">
                  <a:extLst>
                    <a:ext uri="{9D8B030D-6E8A-4147-A177-3AD203B41FA5}">
                      <a16:colId xmlns:a16="http://schemas.microsoft.com/office/drawing/2014/main" val="3275508775"/>
                    </a:ext>
                  </a:extLst>
                </a:gridCol>
                <a:gridCol w="566119">
                  <a:extLst>
                    <a:ext uri="{9D8B030D-6E8A-4147-A177-3AD203B41FA5}">
                      <a16:colId xmlns:a16="http://schemas.microsoft.com/office/drawing/2014/main" val="2818438643"/>
                    </a:ext>
                  </a:extLst>
                </a:gridCol>
                <a:gridCol w="566119">
                  <a:extLst>
                    <a:ext uri="{9D8B030D-6E8A-4147-A177-3AD203B41FA5}">
                      <a16:colId xmlns:a16="http://schemas.microsoft.com/office/drawing/2014/main" val="4103063430"/>
                    </a:ext>
                  </a:extLst>
                </a:gridCol>
                <a:gridCol w="566119">
                  <a:extLst>
                    <a:ext uri="{9D8B030D-6E8A-4147-A177-3AD203B41FA5}">
                      <a16:colId xmlns:a16="http://schemas.microsoft.com/office/drawing/2014/main" val="1109330882"/>
                    </a:ext>
                  </a:extLst>
                </a:gridCol>
                <a:gridCol w="566119">
                  <a:extLst>
                    <a:ext uri="{9D8B030D-6E8A-4147-A177-3AD203B41FA5}">
                      <a16:colId xmlns:a16="http://schemas.microsoft.com/office/drawing/2014/main" val="4218281584"/>
                    </a:ext>
                  </a:extLst>
                </a:gridCol>
                <a:gridCol w="566119">
                  <a:extLst>
                    <a:ext uri="{9D8B030D-6E8A-4147-A177-3AD203B41FA5}">
                      <a16:colId xmlns:a16="http://schemas.microsoft.com/office/drawing/2014/main" val="1611426398"/>
                    </a:ext>
                  </a:extLst>
                </a:gridCol>
                <a:gridCol w="566119">
                  <a:extLst>
                    <a:ext uri="{9D8B030D-6E8A-4147-A177-3AD203B41FA5}">
                      <a16:colId xmlns:a16="http://schemas.microsoft.com/office/drawing/2014/main" val="503927227"/>
                    </a:ext>
                  </a:extLst>
                </a:gridCol>
                <a:gridCol w="566119">
                  <a:extLst>
                    <a:ext uri="{9D8B030D-6E8A-4147-A177-3AD203B41FA5}">
                      <a16:colId xmlns:a16="http://schemas.microsoft.com/office/drawing/2014/main" val="2015270961"/>
                    </a:ext>
                  </a:extLst>
                </a:gridCol>
                <a:gridCol w="566119">
                  <a:extLst>
                    <a:ext uri="{9D8B030D-6E8A-4147-A177-3AD203B41FA5}">
                      <a16:colId xmlns:a16="http://schemas.microsoft.com/office/drawing/2014/main" val="342415256"/>
                    </a:ext>
                  </a:extLst>
                </a:gridCol>
                <a:gridCol w="566119">
                  <a:extLst>
                    <a:ext uri="{9D8B030D-6E8A-4147-A177-3AD203B41FA5}">
                      <a16:colId xmlns:a16="http://schemas.microsoft.com/office/drawing/2014/main" val="3483353207"/>
                    </a:ext>
                  </a:extLst>
                </a:gridCol>
                <a:gridCol w="566119">
                  <a:extLst>
                    <a:ext uri="{9D8B030D-6E8A-4147-A177-3AD203B41FA5}">
                      <a16:colId xmlns:a16="http://schemas.microsoft.com/office/drawing/2014/main" val="2092302351"/>
                    </a:ext>
                  </a:extLst>
                </a:gridCol>
                <a:gridCol w="566119">
                  <a:extLst>
                    <a:ext uri="{9D8B030D-6E8A-4147-A177-3AD203B41FA5}">
                      <a16:colId xmlns:a16="http://schemas.microsoft.com/office/drawing/2014/main" val="3068012968"/>
                    </a:ext>
                  </a:extLst>
                </a:gridCol>
                <a:gridCol w="566119">
                  <a:extLst>
                    <a:ext uri="{9D8B030D-6E8A-4147-A177-3AD203B41FA5}">
                      <a16:colId xmlns:a16="http://schemas.microsoft.com/office/drawing/2014/main" val="2258278874"/>
                    </a:ext>
                  </a:extLst>
                </a:gridCol>
                <a:gridCol w="566119">
                  <a:extLst>
                    <a:ext uri="{9D8B030D-6E8A-4147-A177-3AD203B41FA5}">
                      <a16:colId xmlns:a16="http://schemas.microsoft.com/office/drawing/2014/main" val="1953257001"/>
                    </a:ext>
                  </a:extLst>
                </a:gridCol>
                <a:gridCol w="566119">
                  <a:extLst>
                    <a:ext uri="{9D8B030D-6E8A-4147-A177-3AD203B41FA5}">
                      <a16:colId xmlns:a16="http://schemas.microsoft.com/office/drawing/2014/main" val="539162799"/>
                    </a:ext>
                  </a:extLst>
                </a:gridCol>
                <a:gridCol w="566119">
                  <a:extLst>
                    <a:ext uri="{9D8B030D-6E8A-4147-A177-3AD203B41FA5}">
                      <a16:colId xmlns:a16="http://schemas.microsoft.com/office/drawing/2014/main" val="1367589565"/>
                    </a:ext>
                  </a:extLst>
                </a:gridCol>
              </a:tblGrid>
              <a:tr h="859536">
                <a:tc gridSpan="20">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dirty="0"/>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45605" y="420624"/>
            <a:ext cx="11300791" cy="824949"/>
          </a:xfrm>
        </p:spPr>
        <p:txBody>
          <a:bodyPr anchor="ctr"/>
          <a:lstStyle>
            <a:lvl1pPr algn="ctr">
              <a:lnSpc>
                <a:spcPct val="90000"/>
              </a:lnSpc>
              <a:defRPr sz="2800" b="0"/>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1335261" y="165939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bwMode="white">
          <a:xfrm>
            <a:off x="1572311" y="265112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5" name="Text Placeholder 10">
            <a:extLst>
              <a:ext uri="{FF2B5EF4-FFF2-40B4-BE49-F238E27FC236}">
                <a16:creationId xmlns:a16="http://schemas.microsoft.com/office/drawing/2014/main" id="{ADF2E8A7-89F2-752F-0DF7-B05CD19E5937}"/>
              </a:ext>
            </a:extLst>
          </p:cNvPr>
          <p:cNvSpPr>
            <a:spLocks noGrp="1"/>
          </p:cNvSpPr>
          <p:nvPr>
            <p:ph type="body" sz="quarter" idx="13" hasCustomPrompt="1"/>
          </p:nvPr>
        </p:nvSpPr>
        <p:spPr>
          <a:xfrm>
            <a:off x="4969949" y="167971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6" name="Text Placeholder 13">
            <a:extLst>
              <a:ext uri="{FF2B5EF4-FFF2-40B4-BE49-F238E27FC236}">
                <a16:creationId xmlns:a16="http://schemas.microsoft.com/office/drawing/2014/main" id="{586CD862-4539-E57E-AB29-3C732F86C535}"/>
              </a:ext>
            </a:extLst>
          </p:cNvPr>
          <p:cNvSpPr>
            <a:spLocks noGrp="1"/>
          </p:cNvSpPr>
          <p:nvPr>
            <p:ph type="body" sz="quarter" idx="14" hasCustomPrompt="1"/>
          </p:nvPr>
        </p:nvSpPr>
        <p:spPr bwMode="white">
          <a:xfrm>
            <a:off x="5206999" y="267144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7" name="Text Placeholder 10">
            <a:extLst>
              <a:ext uri="{FF2B5EF4-FFF2-40B4-BE49-F238E27FC236}">
                <a16:creationId xmlns:a16="http://schemas.microsoft.com/office/drawing/2014/main" id="{87327351-F712-4BD7-35A2-EA8933FD8874}"/>
              </a:ext>
            </a:extLst>
          </p:cNvPr>
          <p:cNvSpPr>
            <a:spLocks noGrp="1"/>
          </p:cNvSpPr>
          <p:nvPr>
            <p:ph type="body" sz="quarter" idx="15" hasCustomPrompt="1"/>
          </p:nvPr>
        </p:nvSpPr>
        <p:spPr>
          <a:xfrm rot="202674">
            <a:off x="8614539" y="1664021"/>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8" name="Text Placeholder 13">
            <a:extLst>
              <a:ext uri="{FF2B5EF4-FFF2-40B4-BE49-F238E27FC236}">
                <a16:creationId xmlns:a16="http://schemas.microsoft.com/office/drawing/2014/main" id="{6CB9E4AC-A2E5-545F-FFF7-625B1BB7A8C2}"/>
              </a:ext>
            </a:extLst>
          </p:cNvPr>
          <p:cNvSpPr>
            <a:spLocks noGrp="1"/>
          </p:cNvSpPr>
          <p:nvPr>
            <p:ph type="body" sz="quarter" idx="16" hasCustomPrompt="1"/>
          </p:nvPr>
        </p:nvSpPr>
        <p:spPr bwMode="white">
          <a:xfrm rot="202674">
            <a:off x="8851589" y="2655754"/>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9" name="Text Placeholder 10">
            <a:extLst>
              <a:ext uri="{FF2B5EF4-FFF2-40B4-BE49-F238E27FC236}">
                <a16:creationId xmlns:a16="http://schemas.microsoft.com/office/drawing/2014/main" id="{91244D88-9A35-9B80-EAFF-3557C9EB0324}"/>
              </a:ext>
            </a:extLst>
          </p:cNvPr>
          <p:cNvSpPr>
            <a:spLocks noGrp="1"/>
          </p:cNvSpPr>
          <p:nvPr>
            <p:ph type="body" sz="quarter" idx="17" hasCustomPrompt="1"/>
          </p:nvPr>
        </p:nvSpPr>
        <p:spPr>
          <a:xfrm rot="21388604">
            <a:off x="3100080" y="3715147"/>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0" name="Text Placeholder 13">
            <a:extLst>
              <a:ext uri="{FF2B5EF4-FFF2-40B4-BE49-F238E27FC236}">
                <a16:creationId xmlns:a16="http://schemas.microsoft.com/office/drawing/2014/main" id="{51544572-3326-C8E8-C7E7-FFFA5A2D68B7}"/>
              </a:ext>
            </a:extLst>
          </p:cNvPr>
          <p:cNvSpPr>
            <a:spLocks noGrp="1"/>
          </p:cNvSpPr>
          <p:nvPr>
            <p:ph type="body" sz="quarter" idx="18" hasCustomPrompt="1"/>
          </p:nvPr>
        </p:nvSpPr>
        <p:spPr bwMode="white">
          <a:xfrm rot="21388604">
            <a:off x="3337130" y="4706880"/>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1" name="Text Placeholder 10">
            <a:extLst>
              <a:ext uri="{FF2B5EF4-FFF2-40B4-BE49-F238E27FC236}">
                <a16:creationId xmlns:a16="http://schemas.microsoft.com/office/drawing/2014/main" id="{723B9AE5-89C8-9E36-A1BF-9CE4E2680670}"/>
              </a:ext>
            </a:extLst>
          </p:cNvPr>
          <p:cNvSpPr>
            <a:spLocks noGrp="1"/>
          </p:cNvSpPr>
          <p:nvPr>
            <p:ph type="body" sz="quarter" idx="19" hasCustomPrompt="1"/>
          </p:nvPr>
        </p:nvSpPr>
        <p:spPr>
          <a:xfrm>
            <a:off x="6847484" y="3709035"/>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2" name="Text Placeholder 13">
            <a:extLst>
              <a:ext uri="{FF2B5EF4-FFF2-40B4-BE49-F238E27FC236}">
                <a16:creationId xmlns:a16="http://schemas.microsoft.com/office/drawing/2014/main" id="{CD48AF07-4B45-FEDE-C05D-99E96E4540B7}"/>
              </a:ext>
            </a:extLst>
          </p:cNvPr>
          <p:cNvSpPr>
            <a:spLocks noGrp="1"/>
          </p:cNvSpPr>
          <p:nvPr>
            <p:ph type="body" sz="quarter" idx="20" hasCustomPrompt="1"/>
          </p:nvPr>
        </p:nvSpPr>
        <p:spPr bwMode="white">
          <a:xfrm>
            <a:off x="7084534" y="4700768"/>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Tree>
    <p:extLst>
      <p:ext uri="{BB962C8B-B14F-4D97-AF65-F5344CB8AC3E}">
        <p14:creationId xmlns:p14="http://schemas.microsoft.com/office/powerpoint/2010/main" val="376513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1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0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6/11/2024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9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6/11/2024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6/11/2024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19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6/11/2024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1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8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21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6/11/2024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4150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329B88-C3B0-DEDF-BA89-4FECA7E20FC3}"/>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0D9B5DE-71CB-6798-3C6E-54AAB7D4F8FC}"/>
                </a:ext>
              </a:extLst>
            </p:cNvPr>
            <p:cNvGrpSpPr/>
            <p:nvPr userDrawn="1"/>
          </p:nvGrpSpPr>
          <p:grpSpPr>
            <a:xfrm>
              <a:off x="481693" y="393647"/>
              <a:ext cx="11228615" cy="6070706"/>
              <a:chOff x="481693" y="393647"/>
              <a:chExt cx="11228615" cy="6070706"/>
            </a:xfrm>
          </p:grpSpPr>
          <p:grpSp>
            <p:nvGrpSpPr>
              <p:cNvPr id="3" name="Group 2">
                <a:extLst>
                  <a:ext uri="{FF2B5EF4-FFF2-40B4-BE49-F238E27FC236}">
                    <a16:creationId xmlns:a16="http://schemas.microsoft.com/office/drawing/2014/main" id="{36663161-DCA7-1B0A-C207-F09ADAB86FBC}"/>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123A1E-CFCD-A97E-0315-FE69EDB804D7}"/>
                    </a:ext>
                  </a:extLst>
                </p:cNvPr>
                <p:cNvCxnSpPr>
                  <a:cxnSpLocks/>
                </p:cNvCxnSpPr>
                <p:nvPr userDrawn="1"/>
              </p:nvCxnSpPr>
              <p:spPr>
                <a:xfrm>
                  <a:off x="481693" y="3159704"/>
                  <a:ext cx="42372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9111" y="3159698"/>
            <a:ext cx="4217394" cy="3289363"/>
          </a:xfrm>
          <a:ln w="12700">
            <a:noFill/>
          </a:ln>
        </p:spPr>
        <p:txBody>
          <a:bodyPr/>
          <a:lstStyle>
            <a:lvl1pPr marL="0" indent="0" algn="ctr">
              <a:buNone/>
              <a:defRPr/>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4718947" y="403472"/>
            <a:ext cx="6991355" cy="862432"/>
          </a:xfrm>
          <a:prstGeom prst="roundRect">
            <a:avLst>
              <a:gd name="adj" fmla="val 0"/>
            </a:avLst>
          </a:prstGeom>
          <a:noFill/>
          <a:ln w="25400">
            <a:noFill/>
          </a:ln>
        </p:spPr>
        <p:txBody>
          <a:bodyPr tIns="0" bIns="0" anchor="ctr">
            <a:noAutofit/>
          </a:bodyPr>
          <a:lstStyle>
            <a:lvl1pPr marL="0" indent="0" algn="ctr">
              <a:buNone/>
              <a:defRPr sz="20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5260616" y="1749732"/>
            <a:ext cx="914400" cy="914400"/>
          </a:xfrm>
        </p:spPr>
        <p:txBody>
          <a:bodyPr>
            <a:norm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364549" y="1877962"/>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Picture Placeholder 30">
            <a:extLst>
              <a:ext uri="{FF2B5EF4-FFF2-40B4-BE49-F238E27FC236}">
                <a16:creationId xmlns:a16="http://schemas.microsoft.com/office/drawing/2014/main" id="{B6BA8D7D-BBDF-6842-52E2-26BE7BD4B4DE}"/>
              </a:ext>
            </a:extLst>
          </p:cNvPr>
          <p:cNvSpPr>
            <a:spLocks noGrp="1"/>
          </p:cNvSpPr>
          <p:nvPr>
            <p:ph type="pic" sz="quarter" idx="17"/>
          </p:nvPr>
        </p:nvSpPr>
        <p:spPr>
          <a:xfrm>
            <a:off x="5260616" y="3136491"/>
            <a:ext cx="914400" cy="914400"/>
          </a:xfrm>
        </p:spPr>
        <p:txBody>
          <a:bodyPr>
            <a:norm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D7EED23F-2C80-CBC0-124A-91B34EAC31C7}"/>
              </a:ext>
            </a:extLst>
          </p:cNvPr>
          <p:cNvSpPr>
            <a:spLocks noGrp="1"/>
          </p:cNvSpPr>
          <p:nvPr>
            <p:ph type="body" sz="quarter" idx="13" hasCustomPrompt="1"/>
          </p:nvPr>
        </p:nvSpPr>
        <p:spPr>
          <a:xfrm>
            <a:off x="6364549" y="324464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Picture Placeholder 30">
            <a:extLst>
              <a:ext uri="{FF2B5EF4-FFF2-40B4-BE49-F238E27FC236}">
                <a16:creationId xmlns:a16="http://schemas.microsoft.com/office/drawing/2014/main" id="{B285BD9D-24CC-50AA-05B8-39DBBCC0EA54}"/>
              </a:ext>
            </a:extLst>
          </p:cNvPr>
          <p:cNvSpPr>
            <a:spLocks noGrp="1"/>
          </p:cNvSpPr>
          <p:nvPr>
            <p:ph type="pic" sz="quarter" idx="18"/>
          </p:nvPr>
        </p:nvSpPr>
        <p:spPr>
          <a:xfrm>
            <a:off x="5260616" y="4450151"/>
            <a:ext cx="914400" cy="914400"/>
          </a:xfrm>
        </p:spPr>
        <p:txBody>
          <a:bodyPr>
            <a:normAutofit/>
          </a:bodyPr>
          <a:lstStyle>
            <a:lvl1pPr marL="0" indent="0" algn="ctr">
              <a:buNone/>
              <a:defRPr sz="1200"/>
            </a:lvl1pPr>
          </a:lstStyle>
          <a:p>
            <a:r>
              <a:rPr lang="en-US"/>
              <a:t>Click icon to add picture</a:t>
            </a:r>
            <a:endParaRPr lang="en-US" dirty="0"/>
          </a:p>
        </p:txBody>
      </p:sp>
      <p:sp>
        <p:nvSpPr>
          <p:cNvPr id="24" name="Text Placeholder 13">
            <a:extLst>
              <a:ext uri="{FF2B5EF4-FFF2-40B4-BE49-F238E27FC236}">
                <a16:creationId xmlns:a16="http://schemas.microsoft.com/office/drawing/2014/main" id="{2A278560-5EC9-91F3-0DF2-A947D892A580}"/>
              </a:ext>
            </a:extLst>
          </p:cNvPr>
          <p:cNvSpPr>
            <a:spLocks noGrp="1"/>
          </p:cNvSpPr>
          <p:nvPr>
            <p:ph type="body" sz="quarter" idx="14" hasCustomPrompt="1"/>
          </p:nvPr>
        </p:nvSpPr>
        <p:spPr>
          <a:xfrm>
            <a:off x="6364549" y="455830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0322" y="408568"/>
            <a:ext cx="4238625" cy="2751130"/>
          </a:xfrm>
          <a:ln w="12700">
            <a:solidFill>
              <a:schemeClr val="bg1"/>
            </a:solidFill>
          </a:ln>
        </p:spPr>
        <p:txBody>
          <a:bodyPr tIns="0" bIns="0" anchor="ctr"/>
          <a:lstStyle>
            <a:lvl1pPr algn="ctr">
              <a:lnSpc>
                <a:spcPct val="100000"/>
              </a:lnSpc>
              <a:defRPr sz="4000" b="1"/>
            </a:lvl1pPr>
          </a:lstStyle>
          <a:p>
            <a:r>
              <a:rPr lang="en-US" dirty="0"/>
              <a:t>Add title here</a:t>
            </a:r>
          </a:p>
        </p:txBody>
      </p:sp>
    </p:spTree>
    <p:extLst>
      <p:ext uri="{BB962C8B-B14F-4D97-AF65-F5344CB8AC3E}">
        <p14:creationId xmlns:p14="http://schemas.microsoft.com/office/powerpoint/2010/main" val="273132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6/11/2024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2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6/11/2024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7448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0791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51675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6/11/2024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308677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6/11/2024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7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6/11/2024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08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6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6/11/2024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6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6/11/2024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9551DA-AB5E-4A9C-38E9-26E265447B92}"/>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18272" y="393646"/>
            <a:ext cx="6955946" cy="867815"/>
          </a:xfrm>
        </p:spPr>
        <p:txBody>
          <a:bodyPr tIns="0" bIns="0" anchor="ctr"/>
          <a:lstStyle>
            <a:lvl1pPr algn="ctr">
              <a:lnSpc>
                <a:spcPct val="100000"/>
              </a:lnSpc>
              <a:defRPr sz="4000" b="1"/>
            </a:lvl1pPr>
          </a:lstStyle>
          <a:p>
            <a:r>
              <a:rPr lang="en-US" dirty="0"/>
              <a:t>Add title here</a:t>
            </a:r>
          </a:p>
        </p:txBody>
      </p:sp>
      <p:sp>
        <p:nvSpPr>
          <p:cNvPr id="9" name="Picture Placeholder 28">
            <a:extLst>
              <a:ext uri="{FF2B5EF4-FFF2-40B4-BE49-F238E27FC236}">
                <a16:creationId xmlns:a16="http://schemas.microsoft.com/office/drawing/2014/main" id="{1508BA2B-29F0-302A-67E4-832208984606}"/>
              </a:ext>
            </a:extLst>
          </p:cNvPr>
          <p:cNvSpPr>
            <a:spLocks noGrp="1"/>
          </p:cNvSpPr>
          <p:nvPr>
            <p:ph type="pic" sz="quarter" idx="16"/>
          </p:nvPr>
        </p:nvSpPr>
        <p:spPr>
          <a:xfrm>
            <a:off x="489199" y="413364"/>
            <a:ext cx="4238625" cy="3356579"/>
          </a:xfrm>
          <a:ln w="12700">
            <a:solidFill>
              <a:schemeClr val="bg1"/>
            </a:solidFill>
          </a:ln>
        </p:spPr>
        <p:txBody>
          <a:bodyPr/>
          <a:lstStyle>
            <a:lvl1pPr marL="0" indent="0" algn="ctr">
              <a:buNone/>
              <a:defRPr/>
            </a:lvl1pPr>
          </a:lstStyle>
          <a:p>
            <a:r>
              <a:rPr lang="en-US"/>
              <a:t>Click icon to add picture</a:t>
            </a:r>
            <a:endParaRPr lang="en-US" dirty="0"/>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89199" y="3765754"/>
            <a:ext cx="4238625" cy="2678881"/>
          </a:xfrm>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279922" y="1877961"/>
            <a:ext cx="6066499" cy="3698859"/>
          </a:xfrm>
        </p:spPr>
        <p:txBody>
          <a:bodyPr anchor="t">
            <a:normAutofit/>
          </a:bodyPr>
          <a:lstStyle>
            <a:lvl1pPr marL="285750" indent="-285750" algn="l">
              <a:spcBef>
                <a:spcPts val="0"/>
              </a:spcBef>
              <a:spcAft>
                <a:spcPts val="1200"/>
              </a:spcAft>
              <a:buFont typeface="Arial" panose="020B0604020202020204" pitchFamily="34" charset="0"/>
              <a:buChar char="•"/>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4881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6/11/2024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4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6/11/2024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1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30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6/11/2024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3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6/11/2024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6/11/2024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6/11/2024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96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6/11/2024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65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6/11/2024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416789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6/11/2024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667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Focus Poin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0AA671-B458-75A5-FEDC-88210D8224F2}"/>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grpSp>
          <p:nvGrpSpPr>
            <p:cNvPr id="16" name="Group 15">
              <a:extLst>
                <a:ext uri="{FF2B5EF4-FFF2-40B4-BE49-F238E27FC236}">
                  <a16:creationId xmlns:a16="http://schemas.microsoft.com/office/drawing/2014/main" id="{D8070B43-A554-EF44-F090-0152A26B670B}"/>
                </a:ext>
              </a:extLst>
            </p:cNvPr>
            <p:cNvGrpSpPr/>
            <p:nvPr userDrawn="1"/>
          </p:nvGrpSpPr>
          <p:grpSpPr>
            <a:xfrm>
              <a:off x="4449018" y="3035782"/>
              <a:ext cx="3216339" cy="2488545"/>
              <a:chOff x="4493183" y="3035782"/>
              <a:chExt cx="3216339" cy="2488545"/>
            </a:xfrm>
          </p:grpSpPr>
          <p:sp>
            <p:nvSpPr>
              <p:cNvPr id="13" name="Rectangle: Rounded Corners 12">
                <a:extLst>
                  <a:ext uri="{FF2B5EF4-FFF2-40B4-BE49-F238E27FC236}">
                    <a16:creationId xmlns:a16="http://schemas.microsoft.com/office/drawing/2014/main" id="{35F32AC8-D0FB-5633-A246-97E5484338E2}"/>
                  </a:ext>
                </a:extLst>
              </p:cNvPr>
              <p:cNvSpPr/>
              <p:nvPr userDrawn="1"/>
            </p:nvSpPr>
            <p:spPr>
              <a:xfrm>
                <a:off x="4503887" y="3035782"/>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2655351-4CA5-7030-797E-8AD884256DEB}"/>
                  </a:ext>
                </a:extLst>
              </p:cNvPr>
              <p:cNvSpPr/>
              <p:nvPr userDrawn="1"/>
            </p:nvSpPr>
            <p:spPr>
              <a:xfrm>
                <a:off x="4493183" y="4476208"/>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CE35A2D-88FA-6FF8-0B67-6386DECEFBD0}"/>
                </a:ext>
              </a:extLst>
            </p:cNvPr>
            <p:cNvGrpSpPr/>
            <p:nvPr userDrawn="1"/>
          </p:nvGrpSpPr>
          <p:grpSpPr>
            <a:xfrm>
              <a:off x="481694" y="1300843"/>
              <a:ext cx="11228613" cy="5163510"/>
              <a:chOff x="481693" y="1300843"/>
              <a:chExt cx="11228613" cy="5163510"/>
            </a:xfrm>
          </p:grpSpPr>
          <p:cxnSp>
            <p:nvCxnSpPr>
              <p:cNvPr id="24" name="Straight Connector 23">
                <a:extLst>
                  <a:ext uri="{FF2B5EF4-FFF2-40B4-BE49-F238E27FC236}">
                    <a16:creationId xmlns:a16="http://schemas.microsoft.com/office/drawing/2014/main" id="{2C4006F0-8F76-A8D3-67AF-77573E5C34BC}"/>
                  </a:ext>
                </a:extLst>
              </p:cNvPr>
              <p:cNvCxnSpPr>
                <a:cxnSpLocks/>
              </p:cNvCxnSpPr>
              <p:nvPr userDrawn="1"/>
            </p:nvCxnSpPr>
            <p:spPr>
              <a:xfrm>
                <a:off x="4034129" y="1300843"/>
                <a:ext cx="0" cy="5163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515FE9-A175-C681-A291-4676AEF27BF3}"/>
                  </a:ext>
                </a:extLst>
              </p:cNvPr>
              <p:cNvCxnSpPr>
                <a:cxnSpLocks/>
              </p:cNvCxnSpPr>
              <p:nvPr userDrawn="1"/>
            </p:nvCxnSpPr>
            <p:spPr>
              <a:xfrm>
                <a:off x="8157873" y="1300843"/>
                <a:ext cx="0" cy="5137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3"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37489"/>
          </a:xfrm>
        </p:spPr>
        <p:txBody>
          <a:bodyPr tIns="0" bIns="0" anchor="ctr"/>
          <a:lstStyle>
            <a:lvl1pPr algn="ctr">
              <a:lnSpc>
                <a:spcPct val="100000"/>
              </a:lnSpc>
              <a:defRPr sz="2800" b="0"/>
            </a:lvl1pPr>
          </a:lstStyle>
          <a:p>
            <a:r>
              <a:rPr lang="en-US" dirty="0"/>
              <a:t>Add title here</a:t>
            </a:r>
          </a:p>
        </p:txBody>
      </p:sp>
      <p:sp>
        <p:nvSpPr>
          <p:cNvPr id="8" name="Picture Placeholder 28">
            <a:extLst>
              <a:ext uri="{FF2B5EF4-FFF2-40B4-BE49-F238E27FC236}">
                <a16:creationId xmlns:a16="http://schemas.microsoft.com/office/drawing/2014/main" id="{768BF372-EE3D-B6C9-DBFD-32FAA3C73BD3}"/>
              </a:ext>
            </a:extLst>
          </p:cNvPr>
          <p:cNvSpPr>
            <a:spLocks noGrp="1"/>
          </p:cNvSpPr>
          <p:nvPr>
            <p:ph type="pic" sz="quarter" idx="16"/>
          </p:nvPr>
        </p:nvSpPr>
        <p:spPr>
          <a:xfrm>
            <a:off x="511768" y="1310640"/>
            <a:ext cx="3505938" cy="5124217"/>
          </a:xfrm>
          <a:ln w="12700">
            <a:noFill/>
          </a:ln>
        </p:spPr>
        <p:txBody>
          <a:bodyPr/>
          <a:lstStyle>
            <a:lvl1pPr marL="0" indent="0" algn="ctr">
              <a:buNone/>
              <a:defRPr/>
            </a:lvl1pPr>
          </a:lstStyle>
          <a:p>
            <a:r>
              <a:rPr lang="en-US"/>
              <a:t>Click icon to add picture</a:t>
            </a:r>
            <a:endParaRPr lang="en-US" dirty="0"/>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624200" y="6102362"/>
            <a:ext cx="3264218" cy="272756"/>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17" name="Text Placeholder 13">
            <a:extLst>
              <a:ext uri="{FF2B5EF4-FFF2-40B4-BE49-F238E27FC236}">
                <a16:creationId xmlns:a16="http://schemas.microsoft.com/office/drawing/2014/main" id="{5A131435-86E8-B8C3-7DA2-65F5A5EAB1F6}"/>
              </a:ext>
            </a:extLst>
          </p:cNvPr>
          <p:cNvSpPr>
            <a:spLocks noGrp="1"/>
          </p:cNvSpPr>
          <p:nvPr>
            <p:ph type="body" sz="quarter" idx="19" hasCustomPrompt="1"/>
          </p:nvPr>
        </p:nvSpPr>
        <p:spPr>
          <a:xfrm>
            <a:off x="4454370" y="1402746"/>
            <a:ext cx="3205635" cy="1048120"/>
          </a:xfrm>
          <a:prstGeom prst="rect">
            <a:avLst/>
          </a:prstGeom>
          <a:noFill/>
          <a:ln w="22225">
            <a:noFill/>
          </a:ln>
        </p:spPr>
        <p:txBody>
          <a:bodyPr anchor="ctr">
            <a:normAutofit/>
          </a:bodyPr>
          <a:lstStyle>
            <a:lvl1pPr marL="0" indent="0" algn="ctr">
              <a:spcBef>
                <a:spcPts val="0"/>
              </a:spcBef>
              <a:spcAft>
                <a:spcPts val="1200"/>
              </a:spcAft>
              <a:buFont typeface="Arial" panose="020B0604020202020204" pitchFamily="34" charset="0"/>
              <a:buNone/>
              <a:defRPr sz="2000" b="1" cap="all"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4867485" y="2536721"/>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Text Placeholder 13">
            <a:extLst>
              <a:ext uri="{FF2B5EF4-FFF2-40B4-BE49-F238E27FC236}">
                <a16:creationId xmlns:a16="http://schemas.microsoft.com/office/drawing/2014/main" id="{B0DE4F42-71D8-6F18-9C5A-EC7A4B0C6C83}"/>
              </a:ext>
            </a:extLst>
          </p:cNvPr>
          <p:cNvSpPr>
            <a:spLocks noGrp="1"/>
          </p:cNvSpPr>
          <p:nvPr>
            <p:ph type="body" sz="quarter" idx="17" hasCustomPrompt="1"/>
          </p:nvPr>
        </p:nvSpPr>
        <p:spPr>
          <a:xfrm>
            <a:off x="4867485" y="3753589"/>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2" name="Text Placeholder 13">
            <a:extLst>
              <a:ext uri="{FF2B5EF4-FFF2-40B4-BE49-F238E27FC236}">
                <a16:creationId xmlns:a16="http://schemas.microsoft.com/office/drawing/2014/main" id="{1987EDF9-4ED4-5490-17AF-99478B543C2D}"/>
              </a:ext>
            </a:extLst>
          </p:cNvPr>
          <p:cNvSpPr>
            <a:spLocks noGrp="1"/>
          </p:cNvSpPr>
          <p:nvPr>
            <p:ph type="body" sz="quarter" idx="18" hasCustomPrompt="1"/>
          </p:nvPr>
        </p:nvSpPr>
        <p:spPr>
          <a:xfrm>
            <a:off x="4867485" y="4970457"/>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8170607" y="1314450"/>
            <a:ext cx="3513444" cy="5120408"/>
          </a:xfrm>
          <a:ln w="12700">
            <a:noFill/>
          </a:ln>
        </p:spPr>
        <p:txBody>
          <a:bodyPr/>
          <a:lstStyle>
            <a:lvl1pPr marL="0" indent="0" algn="ctr">
              <a:buNone/>
              <a:defRPr/>
            </a:lvl1pPr>
          </a:lstStyle>
          <a:p>
            <a:r>
              <a:rPr lang="en-US"/>
              <a:t>Click icon to add picture</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1168661" y="6092534"/>
            <a:ext cx="474545" cy="272756"/>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1595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6/11/2024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75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6/11/2024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1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6/11/2024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37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6/11/2024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70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6/11/2024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1435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6/11/2024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269174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6/11/2024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74287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6/11/2024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53726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6/11/2024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cus Point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A8433C-5928-3201-B929-9809BC390260}"/>
                </a:ext>
              </a:extLst>
            </p:cNvPr>
            <p:cNvCxnSpPr>
              <a:cxnSpLocks/>
            </p:cNvCxnSpPr>
            <p:nvPr userDrawn="1"/>
          </p:nvCxnSpPr>
          <p:spPr>
            <a:xfrm flipH="1">
              <a:off x="3726180" y="1300843"/>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8B16A6-C3DD-6DF0-14F1-2181171658A2}"/>
                </a:ext>
              </a:extLst>
            </p:cNvPr>
            <p:cNvCxnSpPr>
              <a:cxnSpLocks/>
            </p:cNvCxnSpPr>
            <p:nvPr userDrawn="1"/>
          </p:nvCxnSpPr>
          <p:spPr>
            <a:xfrm>
              <a:off x="638683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01B593-AEAF-46CF-9D54-9A953D102CB4}"/>
                </a:ext>
              </a:extLst>
            </p:cNvPr>
            <p:cNvCxnSpPr>
              <a:cxnSpLocks/>
            </p:cNvCxnSpPr>
            <p:nvPr userDrawn="1"/>
          </p:nvCxnSpPr>
          <p:spPr>
            <a:xfrm>
              <a:off x="905658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F028DD-DB18-678A-9B3E-08377E00AAC0}"/>
                </a:ext>
              </a:extLst>
            </p:cNvPr>
            <p:cNvCxnSpPr>
              <a:cxnSpLocks/>
            </p:cNvCxnSpPr>
            <p:nvPr userDrawn="1"/>
          </p:nvCxnSpPr>
          <p:spPr>
            <a:xfrm flipH="1">
              <a:off x="3717081" y="3567922"/>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3765355" y="403472"/>
            <a:ext cx="7916188" cy="862432"/>
          </a:xfrm>
          <a:prstGeom prst="roundRect">
            <a:avLst>
              <a:gd name="adj" fmla="val 0"/>
            </a:avLst>
          </a:prstGeom>
          <a:noFill/>
          <a:ln w="25400">
            <a:noFill/>
          </a:ln>
        </p:spPr>
        <p:txBody>
          <a:bodyPr tIns="0" bIns="0" anchor="ctr">
            <a:noAutofit/>
          </a:bodyPr>
          <a:lstStyle>
            <a:lvl1pPr marL="0" indent="0" algn="ctr">
              <a:buNone/>
              <a:defRPr sz="28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328501" y="1797062"/>
            <a:ext cx="1371600" cy="137160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617112" y="1848465"/>
            <a:ext cx="2202425" cy="1320193"/>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3" name="Picture Placeholder 30">
            <a:extLst>
              <a:ext uri="{FF2B5EF4-FFF2-40B4-BE49-F238E27FC236}">
                <a16:creationId xmlns:a16="http://schemas.microsoft.com/office/drawing/2014/main" id="{8104E534-50EC-8AA3-6CBA-04C9C718619B}"/>
              </a:ext>
            </a:extLst>
          </p:cNvPr>
          <p:cNvSpPr>
            <a:spLocks noGrp="1"/>
          </p:cNvSpPr>
          <p:nvPr>
            <p:ph type="pic" sz="quarter" idx="20"/>
          </p:nvPr>
        </p:nvSpPr>
        <p:spPr>
          <a:xfrm>
            <a:off x="9702192" y="1797058"/>
            <a:ext cx="1371600" cy="1371600"/>
          </a:xfrm>
        </p:spPr>
        <p:txBody>
          <a:bodyPr>
            <a:noAutofit/>
          </a:bodyPr>
          <a:lstStyle>
            <a:lvl1pPr marL="0" indent="0" algn="ctr">
              <a:buNone/>
              <a:defRPr sz="1200"/>
            </a:lvl1pPr>
          </a:lstStyle>
          <a:p>
            <a:r>
              <a:rPr lang="en-US"/>
              <a:t>Click icon to add picture</a:t>
            </a:r>
            <a:endParaRPr lang="en-US" dirty="0"/>
          </a:p>
        </p:txBody>
      </p:sp>
      <p:sp>
        <p:nvSpPr>
          <p:cNvPr id="20" name="Text Placeholder 13">
            <a:extLst>
              <a:ext uri="{FF2B5EF4-FFF2-40B4-BE49-F238E27FC236}">
                <a16:creationId xmlns:a16="http://schemas.microsoft.com/office/drawing/2014/main" id="{DB5476F6-55CD-2278-07A7-62ED02C00C19}"/>
              </a:ext>
            </a:extLst>
          </p:cNvPr>
          <p:cNvSpPr>
            <a:spLocks noGrp="1"/>
          </p:cNvSpPr>
          <p:nvPr>
            <p:ph type="body" sz="quarter" idx="17" hasCustomPrompt="1"/>
          </p:nvPr>
        </p:nvSpPr>
        <p:spPr>
          <a:xfrm>
            <a:off x="3908318"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2" name="Picture Placeholder 30">
            <a:extLst>
              <a:ext uri="{FF2B5EF4-FFF2-40B4-BE49-F238E27FC236}">
                <a16:creationId xmlns:a16="http://schemas.microsoft.com/office/drawing/2014/main" id="{35789C28-53CB-4473-F779-107B46AEEBDA}"/>
              </a:ext>
            </a:extLst>
          </p:cNvPr>
          <p:cNvSpPr>
            <a:spLocks noGrp="1"/>
          </p:cNvSpPr>
          <p:nvPr>
            <p:ph type="pic" sz="quarter" idx="19"/>
          </p:nvPr>
        </p:nvSpPr>
        <p:spPr>
          <a:xfrm>
            <a:off x="7099162" y="3952693"/>
            <a:ext cx="1371600" cy="1371600"/>
          </a:xfrm>
        </p:spPr>
        <p:txBody>
          <a:bodyPr>
            <a:noAutofit/>
          </a:bodyPr>
          <a:lstStyle>
            <a:lvl1pPr marL="0" indent="0" algn="ctr">
              <a:buNone/>
              <a:defRPr sz="1200"/>
            </a:lvl1pPr>
          </a:lstStyle>
          <a:p>
            <a:r>
              <a:rPr lang="en-US"/>
              <a:t>Click icon to add picture</a:t>
            </a:r>
            <a:endParaRPr lang="en-US" dirty="0"/>
          </a:p>
        </p:txBody>
      </p:sp>
      <p:sp>
        <p:nvSpPr>
          <p:cNvPr id="21" name="Text Placeholder 13">
            <a:extLst>
              <a:ext uri="{FF2B5EF4-FFF2-40B4-BE49-F238E27FC236}">
                <a16:creationId xmlns:a16="http://schemas.microsoft.com/office/drawing/2014/main" id="{95492A24-37AC-C8FF-FE2A-EE13D2C3FC27}"/>
              </a:ext>
            </a:extLst>
          </p:cNvPr>
          <p:cNvSpPr>
            <a:spLocks noGrp="1"/>
          </p:cNvSpPr>
          <p:nvPr>
            <p:ph type="body" sz="quarter" idx="18" hasCustomPrompt="1"/>
          </p:nvPr>
        </p:nvSpPr>
        <p:spPr>
          <a:xfrm>
            <a:off x="9236879"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70272" y="5983423"/>
            <a:ext cx="3097071"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83423"/>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33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032EDE-70AC-8A1B-FDCC-E78CADAAE010}"/>
              </a:ext>
              <a:ext uri="{C183D7F6-B498-43B3-948B-1728B52AA6E4}">
                <adec:decorative xmlns:adec="http://schemas.microsoft.com/office/drawing/2017/decorative" val="1"/>
              </a:ext>
            </a:extLst>
          </p:cNvPr>
          <p:cNvGrpSpPr/>
          <p:nvPr userDrawn="1"/>
        </p:nvGrpSpPr>
        <p:grpSpPr>
          <a:xfrm>
            <a:off x="481693" y="393647"/>
            <a:ext cx="11234963" cy="6070706"/>
            <a:chOff x="481693" y="393647"/>
            <a:chExt cx="11234963" cy="6070706"/>
          </a:xfrm>
        </p:grpSpPr>
        <p:sp>
          <p:nvSpPr>
            <p:cNvPr id="3" name="Rectangle 2">
              <a:extLst>
                <a:ext uri="{FF2B5EF4-FFF2-40B4-BE49-F238E27FC236}">
                  <a16:creationId xmlns:a16="http://schemas.microsoft.com/office/drawing/2014/main" id="{EB576B25-0313-BCA2-89A4-F40505705FF4}"/>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7C9A29B-58A9-DEE3-6FDA-84D01C556C65}"/>
                </a:ext>
              </a:extLst>
            </p:cNvPr>
            <p:cNvCxnSpPr>
              <a:cxnSpLocks/>
            </p:cNvCxnSpPr>
            <p:nvPr userDrawn="1"/>
          </p:nvCxnSpPr>
          <p:spPr>
            <a:xfrm flipH="1">
              <a:off x="7266305" y="1300843"/>
              <a:ext cx="44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C76CA7-A606-0822-24A8-12A4E989A28D}"/>
                </a:ext>
              </a:extLst>
            </p:cNvPr>
            <p:cNvCxnSpPr>
              <a:cxnSpLocks/>
            </p:cNvCxnSpPr>
            <p:nvPr userDrawn="1"/>
          </p:nvCxnSpPr>
          <p:spPr>
            <a:xfrm>
              <a:off x="7266305"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B4BC5D-AE5C-4860-D8FF-52E05CAD2A0E}"/>
                </a:ext>
              </a:extLst>
            </p:cNvPr>
            <p:cNvCxnSpPr>
              <a:cxnSpLocks/>
            </p:cNvCxnSpPr>
            <p:nvPr userDrawn="1"/>
          </p:nvCxnSpPr>
          <p:spPr>
            <a:xfrm>
              <a:off x="7266305" y="5878287"/>
              <a:ext cx="4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9FCC7-5BD3-AC42-56C2-547FB5ADEFC6}"/>
                </a:ext>
              </a:extLst>
            </p:cNvPr>
            <p:cNvCxnSpPr>
              <a:cxnSpLocks/>
            </p:cNvCxnSpPr>
            <p:nvPr userDrawn="1"/>
          </p:nvCxnSpPr>
          <p:spPr>
            <a:xfrm>
              <a:off x="10828655"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7327242" y="403478"/>
            <a:ext cx="4314145" cy="862423"/>
          </a:xfrm>
        </p:spPr>
        <p:txBody>
          <a:bodyPr tIns="0" bIns="0" anchor="ctr"/>
          <a:lstStyle>
            <a:lvl1pPr algn="ctr">
              <a:lnSpc>
                <a:spcPct val="100000"/>
              </a:lnSpc>
              <a:defRPr sz="2800" b="0"/>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1526" y="413311"/>
            <a:ext cx="6756966" cy="6005015"/>
          </a:xfrm>
          <a:ln w="12700">
            <a:no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7327242" y="1365282"/>
            <a:ext cx="4314143" cy="4478062"/>
          </a:xfrm>
        </p:spPr>
        <p:txBody>
          <a:bodyPr lIns="457200" tIns="822960" rIns="457200" anchor="t">
            <a:normAutofit/>
          </a:bodyPr>
          <a:lstStyle>
            <a:lvl1pPr marL="0" indent="0" algn="ctr">
              <a:spcBef>
                <a:spcPts val="0"/>
              </a:spcBef>
              <a:spcAft>
                <a:spcPts val="120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386234" y="5994209"/>
            <a:ext cx="3361358"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6173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98250"/>
          </a:xfrm>
        </p:spPr>
        <p:txBody>
          <a:bodyPr tIns="0" bIns="0" anchor="ctr"/>
          <a:lstStyle>
            <a:lvl1pPr algn="ctr">
              <a:lnSpc>
                <a:spcPct val="100000"/>
              </a:lnSpc>
              <a:defRPr sz="2800" b="0"/>
            </a:lvl1pPr>
          </a:lstStyle>
          <a:p>
            <a:r>
              <a:rPr lang="en-US" dirty="0"/>
              <a:t>Add title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1347020"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2" name="Text Placeholder 31">
            <a:extLst>
              <a:ext uri="{FF2B5EF4-FFF2-40B4-BE49-F238E27FC236}">
                <a16:creationId xmlns:a16="http://schemas.microsoft.com/office/drawing/2014/main" id="{CCCE9902-3760-30D6-4810-136B44F0C38C}"/>
              </a:ext>
            </a:extLst>
          </p:cNvPr>
          <p:cNvSpPr>
            <a:spLocks noGrp="1"/>
          </p:cNvSpPr>
          <p:nvPr>
            <p:ph type="body" sz="quarter" idx="17" hasCustomPrompt="1"/>
          </p:nvPr>
        </p:nvSpPr>
        <p:spPr bwMode="auto">
          <a:xfrm>
            <a:off x="1484671"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Text Placeholder 13">
            <a:extLst>
              <a:ext uri="{FF2B5EF4-FFF2-40B4-BE49-F238E27FC236}">
                <a16:creationId xmlns:a16="http://schemas.microsoft.com/office/drawing/2014/main" id="{E9C3A057-F1F1-A85C-5C3E-1178CF581228}"/>
              </a:ext>
            </a:extLst>
          </p:cNvPr>
          <p:cNvSpPr>
            <a:spLocks noGrp="1"/>
          </p:cNvSpPr>
          <p:nvPr>
            <p:ph type="body" sz="quarter" idx="18" hasCustomPrompt="1"/>
          </p:nvPr>
        </p:nvSpPr>
        <p:spPr>
          <a:xfrm>
            <a:off x="4891481"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Text Placeholder 31">
            <a:extLst>
              <a:ext uri="{FF2B5EF4-FFF2-40B4-BE49-F238E27FC236}">
                <a16:creationId xmlns:a16="http://schemas.microsoft.com/office/drawing/2014/main" id="{10F6D65A-37FE-C1AE-FE7B-977A41C06821}"/>
              </a:ext>
            </a:extLst>
          </p:cNvPr>
          <p:cNvSpPr>
            <a:spLocks noGrp="1"/>
          </p:cNvSpPr>
          <p:nvPr>
            <p:ph type="body" sz="quarter" idx="19" hasCustomPrompt="1"/>
          </p:nvPr>
        </p:nvSpPr>
        <p:spPr bwMode="auto">
          <a:xfrm>
            <a:off x="5029132"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5" name="Text Placeholder 13">
            <a:extLst>
              <a:ext uri="{FF2B5EF4-FFF2-40B4-BE49-F238E27FC236}">
                <a16:creationId xmlns:a16="http://schemas.microsoft.com/office/drawing/2014/main" id="{B3A456EE-EA99-A703-7AB6-449610F60218}"/>
              </a:ext>
            </a:extLst>
          </p:cNvPr>
          <p:cNvSpPr>
            <a:spLocks noGrp="1"/>
          </p:cNvSpPr>
          <p:nvPr>
            <p:ph type="body" sz="quarter" idx="20" hasCustomPrompt="1"/>
          </p:nvPr>
        </p:nvSpPr>
        <p:spPr>
          <a:xfrm>
            <a:off x="8435942" y="1994348"/>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6" name="Text Placeholder 31">
            <a:extLst>
              <a:ext uri="{FF2B5EF4-FFF2-40B4-BE49-F238E27FC236}">
                <a16:creationId xmlns:a16="http://schemas.microsoft.com/office/drawing/2014/main" id="{2C0E7BC7-C776-FDD4-7639-0B6649572D95}"/>
              </a:ext>
            </a:extLst>
          </p:cNvPr>
          <p:cNvSpPr>
            <a:spLocks noGrp="1"/>
          </p:cNvSpPr>
          <p:nvPr>
            <p:ph type="body" sz="quarter" idx="21" hasCustomPrompt="1"/>
          </p:nvPr>
        </p:nvSpPr>
        <p:spPr bwMode="auto">
          <a:xfrm>
            <a:off x="8573593" y="2561083"/>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7" name="Text Placeholder 13">
            <a:extLst>
              <a:ext uri="{FF2B5EF4-FFF2-40B4-BE49-F238E27FC236}">
                <a16:creationId xmlns:a16="http://schemas.microsoft.com/office/drawing/2014/main" id="{0EE9A59A-DD07-2A19-A496-5B43AF272DFD}"/>
              </a:ext>
            </a:extLst>
          </p:cNvPr>
          <p:cNvSpPr>
            <a:spLocks noGrp="1"/>
          </p:cNvSpPr>
          <p:nvPr>
            <p:ph type="body" sz="quarter" idx="22" hasCustomPrompt="1"/>
          </p:nvPr>
        </p:nvSpPr>
        <p:spPr>
          <a:xfrm>
            <a:off x="3117340" y="3939132"/>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8" name="Text Placeholder 31">
            <a:extLst>
              <a:ext uri="{FF2B5EF4-FFF2-40B4-BE49-F238E27FC236}">
                <a16:creationId xmlns:a16="http://schemas.microsoft.com/office/drawing/2014/main" id="{0B3477B9-B092-AAA0-9465-B3D589AB78FA}"/>
              </a:ext>
            </a:extLst>
          </p:cNvPr>
          <p:cNvSpPr>
            <a:spLocks noGrp="1"/>
          </p:cNvSpPr>
          <p:nvPr>
            <p:ph type="body" sz="quarter" idx="23" hasCustomPrompt="1"/>
          </p:nvPr>
        </p:nvSpPr>
        <p:spPr bwMode="auto">
          <a:xfrm>
            <a:off x="3254991" y="4505867"/>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9" name="Text Placeholder 13">
            <a:extLst>
              <a:ext uri="{FF2B5EF4-FFF2-40B4-BE49-F238E27FC236}">
                <a16:creationId xmlns:a16="http://schemas.microsoft.com/office/drawing/2014/main" id="{CC03452E-A59E-6FD5-2E14-D01D1D1937F3}"/>
              </a:ext>
            </a:extLst>
          </p:cNvPr>
          <p:cNvSpPr>
            <a:spLocks noGrp="1"/>
          </p:cNvSpPr>
          <p:nvPr>
            <p:ph type="body" sz="quarter" idx="24" hasCustomPrompt="1"/>
          </p:nvPr>
        </p:nvSpPr>
        <p:spPr>
          <a:xfrm>
            <a:off x="6661801" y="3941367"/>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40" name="Text Placeholder 31">
            <a:extLst>
              <a:ext uri="{FF2B5EF4-FFF2-40B4-BE49-F238E27FC236}">
                <a16:creationId xmlns:a16="http://schemas.microsoft.com/office/drawing/2014/main" id="{F8ACFA3E-CD6D-F94F-6F9C-024B2C00278C}"/>
              </a:ext>
            </a:extLst>
          </p:cNvPr>
          <p:cNvSpPr>
            <a:spLocks noGrp="1"/>
          </p:cNvSpPr>
          <p:nvPr>
            <p:ph type="body" sz="quarter" idx="25" hasCustomPrompt="1"/>
          </p:nvPr>
        </p:nvSpPr>
        <p:spPr bwMode="auto">
          <a:xfrm>
            <a:off x="6799452" y="4508102"/>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02856" y="5990069"/>
            <a:ext cx="5255490"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8544098" y="5990069"/>
            <a:ext cx="712974"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906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261658" y="934066"/>
            <a:ext cx="731520" cy="73152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407742" y="934066"/>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8" name="Picture Placeholder 30">
            <a:extLst>
              <a:ext uri="{FF2B5EF4-FFF2-40B4-BE49-F238E27FC236}">
                <a16:creationId xmlns:a16="http://schemas.microsoft.com/office/drawing/2014/main" id="{6F57637A-A06D-900E-8535-6AA509EBDC20}"/>
              </a:ext>
            </a:extLst>
          </p:cNvPr>
          <p:cNvSpPr>
            <a:spLocks noGrp="1"/>
          </p:cNvSpPr>
          <p:nvPr>
            <p:ph type="pic" sz="quarter" idx="18"/>
          </p:nvPr>
        </p:nvSpPr>
        <p:spPr>
          <a:xfrm>
            <a:off x="4261658" y="2144633"/>
            <a:ext cx="731520" cy="731520"/>
          </a:xfrm>
        </p:spPr>
        <p:txBody>
          <a:bodyPr>
            <a:noAutofit/>
          </a:bodyPr>
          <a:lstStyle>
            <a:lvl1pPr marL="0" indent="0" algn="ctr">
              <a:buNone/>
              <a:defRPr sz="1200"/>
            </a:lvl1pPr>
          </a:lstStyle>
          <a:p>
            <a:r>
              <a:rPr lang="en-US"/>
              <a:t>Click icon to add picture</a:t>
            </a:r>
            <a:endParaRPr lang="en-US" dirty="0"/>
          </a:p>
        </p:txBody>
      </p:sp>
      <p:sp>
        <p:nvSpPr>
          <p:cNvPr id="6" name="Text Placeholder 13">
            <a:extLst>
              <a:ext uri="{FF2B5EF4-FFF2-40B4-BE49-F238E27FC236}">
                <a16:creationId xmlns:a16="http://schemas.microsoft.com/office/drawing/2014/main" id="{C76314CE-90DE-BC3F-0583-8887631078A5}"/>
              </a:ext>
            </a:extLst>
          </p:cNvPr>
          <p:cNvSpPr>
            <a:spLocks noGrp="1"/>
          </p:cNvSpPr>
          <p:nvPr>
            <p:ph type="body" sz="quarter" idx="17" hasCustomPrompt="1"/>
          </p:nvPr>
        </p:nvSpPr>
        <p:spPr>
          <a:xfrm>
            <a:off x="5407742" y="2078898"/>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8" name="Picture Placeholder 30">
            <a:extLst>
              <a:ext uri="{FF2B5EF4-FFF2-40B4-BE49-F238E27FC236}">
                <a16:creationId xmlns:a16="http://schemas.microsoft.com/office/drawing/2014/main" id="{5ED6CFA2-D90A-73B5-58F2-0A1095969809}"/>
              </a:ext>
            </a:extLst>
          </p:cNvPr>
          <p:cNvSpPr>
            <a:spLocks noGrp="1"/>
          </p:cNvSpPr>
          <p:nvPr>
            <p:ph type="pic" sz="quarter" idx="20"/>
          </p:nvPr>
        </p:nvSpPr>
        <p:spPr>
          <a:xfrm>
            <a:off x="4261658" y="3296662"/>
            <a:ext cx="731520" cy="731520"/>
          </a:xfrm>
        </p:spPr>
        <p:txBody>
          <a:bodyPr>
            <a:no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0491A95C-9334-52D0-DA80-A40E91351F1A}"/>
              </a:ext>
            </a:extLst>
          </p:cNvPr>
          <p:cNvSpPr>
            <a:spLocks noGrp="1"/>
          </p:cNvSpPr>
          <p:nvPr>
            <p:ph type="body" sz="quarter" idx="19" hasCustomPrompt="1"/>
          </p:nvPr>
        </p:nvSpPr>
        <p:spPr>
          <a:xfrm>
            <a:off x="5407742" y="3230927"/>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4" name="Picture Placeholder 30">
            <a:extLst>
              <a:ext uri="{FF2B5EF4-FFF2-40B4-BE49-F238E27FC236}">
                <a16:creationId xmlns:a16="http://schemas.microsoft.com/office/drawing/2014/main" id="{C727F284-B480-4165-FA10-5FB2EFA8D01F}"/>
              </a:ext>
            </a:extLst>
          </p:cNvPr>
          <p:cNvSpPr>
            <a:spLocks noGrp="1"/>
          </p:cNvSpPr>
          <p:nvPr>
            <p:ph type="pic" sz="quarter" idx="22"/>
          </p:nvPr>
        </p:nvSpPr>
        <p:spPr>
          <a:xfrm>
            <a:off x="4261658" y="4597186"/>
            <a:ext cx="731520" cy="731520"/>
          </a:xfrm>
        </p:spPr>
        <p:txBody>
          <a:bodyPr>
            <a:noAutofit/>
          </a:bodyPr>
          <a:lstStyle>
            <a:lvl1pPr marL="0" indent="0" algn="ctr">
              <a:buNone/>
              <a:defRPr sz="1200"/>
            </a:lvl1pPr>
          </a:lstStyle>
          <a:p>
            <a:r>
              <a:rPr lang="en-US"/>
              <a:t>Click icon to add picture</a:t>
            </a:r>
            <a:endParaRPr lang="en-US" dirty="0"/>
          </a:p>
        </p:txBody>
      </p:sp>
      <p:sp>
        <p:nvSpPr>
          <p:cNvPr id="19" name="Text Placeholder 13">
            <a:extLst>
              <a:ext uri="{FF2B5EF4-FFF2-40B4-BE49-F238E27FC236}">
                <a16:creationId xmlns:a16="http://schemas.microsoft.com/office/drawing/2014/main" id="{C106AB72-F782-1011-E73F-82AB10F338F7}"/>
              </a:ext>
            </a:extLst>
          </p:cNvPr>
          <p:cNvSpPr>
            <a:spLocks noGrp="1"/>
          </p:cNvSpPr>
          <p:nvPr>
            <p:ph type="body" sz="quarter" idx="21" hasCustomPrompt="1"/>
          </p:nvPr>
        </p:nvSpPr>
        <p:spPr>
          <a:xfrm>
            <a:off x="5407742" y="4363618"/>
            <a:ext cx="5958348" cy="1205135"/>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3097071" cy="365125"/>
          </a:xfrm>
          <a:prstGeom prst="rect">
            <a:avLst/>
          </a:prstGeom>
        </p:spPr>
        <p:txBody>
          <a:bodyPr vert="horz" lIns="457200" tIns="45720" rIns="91440" bIns="45720" rtlCol="0" anchor="ctr"/>
          <a:lstStyle>
            <a:lvl1pPr algn="l">
              <a:defRPr sz="900" cap="all">
                <a:solidFill>
                  <a:schemeClr val="bg1"/>
                </a:solidFill>
              </a:defRPr>
            </a:lvl1pPr>
          </a:lstStyle>
          <a:p>
            <a:r>
              <a:rPr lang="en-US"/>
              <a:t>footer</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90069"/>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343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theme" Target="../theme/theme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bg1"/>
                </a:solidFill>
              </a:defRPr>
            </a:lvl1pPr>
          </a:lstStyle>
          <a:p>
            <a:fld id="{0A7F1CA9-BED2-4756-8AEF-E0F68B0488B6}" type="datetime1">
              <a:rPr lang="en-US" smtClean="0"/>
              <a:pPr/>
              <a:t>6/11/2024</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36" r:id="rId12"/>
  </p:sldLayoutIdLst>
  <p:hf hdr="0" dt="0"/>
  <p:txStyles>
    <p:titleStyle>
      <a:lvl1pPr algn="l" defTabSz="457200" rtl="0" eaLnBrk="1" latinLnBrk="0" hangingPunct="1">
        <a:spcBef>
          <a:spcPct val="0"/>
        </a:spcBef>
        <a:buNone/>
        <a:defRPr sz="40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800" kern="1200">
          <a:solidFill>
            <a:schemeClr val="bg1"/>
          </a:solidFill>
          <a:latin typeface="+mn-lt"/>
          <a:ea typeface="+mn-ea"/>
          <a:cs typeface="+mn-cs"/>
        </a:defRPr>
      </a:lvl1pPr>
      <a:lvl2pPr marL="609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600" kern="1200">
          <a:solidFill>
            <a:schemeClr val="bg1"/>
          </a:solidFill>
          <a:latin typeface="+mn-lt"/>
          <a:ea typeface="+mn-ea"/>
          <a:cs typeface="+mn-cs"/>
        </a:defRPr>
      </a:lvl2pPr>
      <a:lvl3pPr marL="91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400" kern="1200">
          <a:solidFill>
            <a:schemeClr val="bg1"/>
          </a:solidFill>
          <a:latin typeface="+mn-lt"/>
          <a:ea typeface="+mn-ea"/>
          <a:cs typeface="+mn-cs"/>
        </a:defRPr>
      </a:lvl3pPr>
      <a:lvl4pPr marL="117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4pPr>
      <a:lvl5pPr marL="153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6/11/2024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878734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Scientists Decode Complete Sequence of Human Chromosome X for the First  Time- Crop Biotech Update (August 19, 2020) | Crop Biotech Update -  ISAAA.org">
            <a:extLst>
              <a:ext uri="{FF2B5EF4-FFF2-40B4-BE49-F238E27FC236}">
                <a16:creationId xmlns:a16="http://schemas.microsoft.com/office/drawing/2014/main" id="{7C880F30-FF8A-C376-0FA3-1ED0FDC51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771" r="835" b="1771"/>
          <a:stretch/>
        </p:blipFill>
        <p:spPr bwMode="auto">
          <a:xfrm>
            <a:off x="0" y="-57848"/>
            <a:ext cx="12192000" cy="6915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8EDC75-C6F4-FEF5-2444-330F0FA5DED8}"/>
              </a:ext>
            </a:extLst>
          </p:cNvPr>
          <p:cNvSpPr/>
          <p:nvPr/>
        </p:nvSpPr>
        <p:spPr>
          <a:xfrm>
            <a:off x="0" y="1762992"/>
            <a:ext cx="12191999" cy="4095164"/>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B6D86CC5-E09D-3881-7D94-BFF77867E5D4}"/>
              </a:ext>
            </a:extLst>
          </p:cNvPr>
          <p:cNvCxnSpPr>
            <a:cxnSpLocks/>
          </p:cNvCxnSpPr>
          <p:nvPr/>
        </p:nvCxnSpPr>
        <p:spPr>
          <a:xfrm>
            <a:off x="0" y="1762992"/>
            <a:ext cx="12191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22B76B1-2E63-A52B-F091-7C5A035487E8}"/>
              </a:ext>
            </a:extLst>
          </p:cNvPr>
          <p:cNvCxnSpPr>
            <a:cxnSpLocks/>
          </p:cNvCxnSpPr>
          <p:nvPr/>
        </p:nvCxnSpPr>
        <p:spPr>
          <a:xfrm>
            <a:off x="0" y="584995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hannel Name">
            <a:extLst>
              <a:ext uri="{FF2B5EF4-FFF2-40B4-BE49-F238E27FC236}">
                <a16:creationId xmlns:a16="http://schemas.microsoft.com/office/drawing/2014/main" id="{EB216B69-DB60-2368-59E9-2B7802DDBBB6}"/>
              </a:ext>
            </a:extLst>
          </p:cNvPr>
          <p:cNvSpPr txBox="1"/>
          <p:nvPr/>
        </p:nvSpPr>
        <p:spPr>
          <a:xfrm>
            <a:off x="1187662" y="2054026"/>
            <a:ext cx="9816675" cy="1849674"/>
          </a:xfrm>
          <a:prstGeom prst="rect">
            <a:avLst/>
          </a:prstGeom>
          <a:noFill/>
        </p:spPr>
        <p:txBody>
          <a:bodyPr wrap="square" rtlCol="0">
            <a:spAutoFit/>
          </a:bodyPr>
          <a:lstStyle>
            <a:defPPr>
              <a:defRPr lang="en-US"/>
            </a:defPPr>
            <a:lvl1pPr marR="0" lvl="0" indent="0" algn="ctr" fontAlgn="auto">
              <a:lnSpc>
                <a:spcPct val="110000"/>
              </a:lnSpc>
              <a:spcBef>
                <a:spcPts val="0"/>
              </a:spcBef>
              <a:spcAft>
                <a:spcPts val="0"/>
              </a:spcAft>
              <a:buClrTx/>
              <a:buSzTx/>
              <a:buFontTx/>
              <a:buNone/>
              <a:tabLst/>
              <a:defRPr kumimoji="0" sz="4800" b="1" i="0" u="none" strike="noStrike" spc="100" normalizeH="0" baseline="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defRPr>
            </a:lvl1pPr>
          </a:lstStyle>
          <a:p>
            <a:r>
              <a:rPr lang="vi-VN" sz="5400">
                <a:solidFill>
                  <a:schemeClr val="bg1"/>
                </a:solidFill>
              </a:rPr>
              <a:t>KÍNH CHÀO THẦY CÔ</a:t>
            </a:r>
          </a:p>
          <a:p>
            <a:r>
              <a:rPr lang="vi-VN" sz="5400">
                <a:solidFill>
                  <a:schemeClr val="bg1"/>
                </a:solidFill>
              </a:rPr>
              <a:t>CÙNG CÁC EM HỌC SINH</a:t>
            </a:r>
            <a:endParaRPr lang="vi-VN" sz="5400" dirty="0">
              <a:solidFill>
                <a:schemeClr val="bg1"/>
              </a:solidFill>
            </a:endParaRPr>
          </a:p>
        </p:txBody>
      </p:sp>
      <p:sp>
        <p:nvSpPr>
          <p:cNvPr id="8" name="Channel URL">
            <a:extLst>
              <a:ext uri="{FF2B5EF4-FFF2-40B4-BE49-F238E27FC236}">
                <a16:creationId xmlns:a16="http://schemas.microsoft.com/office/drawing/2014/main" id="{C20A1D27-51C5-C444-69DE-0D8E6554EB26}"/>
              </a:ext>
            </a:extLst>
          </p:cNvPr>
          <p:cNvSpPr txBox="1"/>
          <p:nvPr/>
        </p:nvSpPr>
        <p:spPr>
          <a:xfrm>
            <a:off x="1263352" y="3977926"/>
            <a:ext cx="9665294" cy="13504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rPr>
              <a:t>KHOA HỌC TỰ NHIÊN 9 – KNTT</a:t>
            </a:r>
            <a:endParaRPr kumimoji="0" lang="vi-VN" sz="3600" b="1" i="0" u="none" strike="noStrike" kern="1200" cap="none" spc="0" normalizeH="0" baseline="0" noProof="0" dirty="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Năm học: 2024 – 2025 </a:t>
            </a:r>
            <a:endParaRPr kumimoji="0" lang="vi-VN"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1221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2" name="Picture 2" descr="It was pretty cool seeing my own chromosomes. Spent a good amount of time  looking through a microscope during undergrad research. Thought I would  share one of the “woah” moments. : r/microscopy">
            <a:extLst>
              <a:ext uri="{FF2B5EF4-FFF2-40B4-BE49-F238E27FC236}">
                <a16:creationId xmlns:a16="http://schemas.microsoft.com/office/drawing/2014/main" id="{0884EB1D-A113-D6E0-C495-11AB6B9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310" y="1291206"/>
            <a:ext cx="3912878" cy="5217170"/>
          </a:xfrm>
          <a:prstGeom prst="roundRect">
            <a:avLst>
              <a:gd name="adj" fmla="val 2615"/>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Science Culture &amp; Art — What A Chromosome Really Looks Like.  A...">
            <a:extLst>
              <a:ext uri="{FF2B5EF4-FFF2-40B4-BE49-F238E27FC236}">
                <a16:creationId xmlns:a16="http://schemas.microsoft.com/office/drawing/2014/main" id="{91E0B122-AE34-3D34-7620-9157D46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65" y="2257607"/>
            <a:ext cx="6707309" cy="3756093"/>
          </a:xfrm>
          <a:prstGeom prst="roundRect">
            <a:avLst>
              <a:gd name="adj" fmla="val 540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0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7"/>
            <a:ext cx="5152283" cy="2293468"/>
          </a:xfrm>
          <a:prstGeom prst="roundRect">
            <a:avLst>
              <a:gd name="adj" fmla="val 4348"/>
            </a:avLst>
          </a:prstGeom>
          <a:solidFill>
            <a:schemeClr val="accent4">
              <a:lumMod val="20000"/>
              <a:lumOff val="80000"/>
            </a:schemeClr>
          </a:solidFill>
          <a:ln w="285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BCAC92-C66E-B8AE-750E-52DF92240E60}"/>
              </a:ext>
            </a:extLst>
          </p:cNvPr>
          <p:cNvSpPr txBox="1"/>
          <p:nvPr/>
        </p:nvSpPr>
        <p:spPr>
          <a:xfrm>
            <a:off x="6623565" y="1569987"/>
            <a:ext cx="4904626" cy="937949"/>
          </a:xfrm>
          <a:prstGeom prst="rect">
            <a:avLst/>
          </a:prstGeom>
          <a:noFill/>
        </p:spPr>
        <p:txBody>
          <a:bodyPr wrap="square">
            <a:spAutoFit/>
          </a:bodyPr>
          <a:lstStyle/>
          <a:p>
            <a:pPr algn="just">
              <a:lnSpc>
                <a:spcPct val="120000"/>
              </a:lnSpc>
            </a:pPr>
            <a:r>
              <a:rPr lang="en-US" sz="2400" b="1"/>
              <a:t>Đọc thông tin trên kết hợp quan sát hình, trả lời các câu hỏi sau:</a:t>
            </a:r>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2520246"/>
            <a:ext cx="5116159" cy="937949"/>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a:p>
            <a:r>
              <a:rPr lang="en-US" sz="2400"/>
              <a:t>2. </a:t>
            </a:r>
            <a:r>
              <a:rPr lang="en-US" sz="2400" b="0"/>
              <a:t>Nêu khái niệm NST.</a:t>
            </a:r>
          </a:p>
        </p:txBody>
      </p:sp>
      <p:sp>
        <p:nvSpPr>
          <p:cNvPr id="33" name="TextBox 32">
            <a:extLst>
              <a:ext uri="{FF2B5EF4-FFF2-40B4-BE49-F238E27FC236}">
                <a16:creationId xmlns:a16="http://schemas.microsoft.com/office/drawing/2014/main" id="{2FE965F0-7822-FB7B-7FDD-FAA67D2D3EA5}"/>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4" name="Group 33">
            <a:extLst>
              <a:ext uri="{FF2B5EF4-FFF2-40B4-BE49-F238E27FC236}">
                <a16:creationId xmlns:a16="http://schemas.microsoft.com/office/drawing/2014/main" id="{88CAF51F-FF39-3397-3E08-51A9DAC9F0A3}"/>
              </a:ext>
            </a:extLst>
          </p:cNvPr>
          <p:cNvGrpSpPr/>
          <p:nvPr/>
        </p:nvGrpSpPr>
        <p:grpSpPr>
          <a:xfrm>
            <a:off x="633751" y="1291206"/>
            <a:ext cx="5883555" cy="4341818"/>
            <a:chOff x="889790" y="1810871"/>
            <a:chExt cx="5883555" cy="4341818"/>
          </a:xfrm>
        </p:grpSpPr>
        <p:pic>
          <p:nvPicPr>
            <p:cNvPr id="35" name="Picture 2">
              <a:extLst>
                <a:ext uri="{FF2B5EF4-FFF2-40B4-BE49-F238E27FC236}">
                  <a16:creationId xmlns:a16="http://schemas.microsoft.com/office/drawing/2014/main" id="{FD8F5D12-9552-E7C9-B5F5-7C2FD1F6A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C673DFA-6055-FB97-273A-DCCEA3A51C2E}"/>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53C800F-93EF-0B74-4314-9ED6CDD392C8}"/>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AFD445F-44BF-3FE6-D2E1-08FB0C8D1894}"/>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49BED1-8411-FA96-2CA0-CAD772EE2C74}"/>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40" name="TextBox 39">
              <a:extLst>
                <a:ext uri="{FF2B5EF4-FFF2-40B4-BE49-F238E27FC236}">
                  <a16:creationId xmlns:a16="http://schemas.microsoft.com/office/drawing/2014/main" id="{4BE199C5-E7E4-970C-8C3C-E0464AAC435F}"/>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1" name="TextBox 40">
              <a:extLst>
                <a:ext uri="{FF2B5EF4-FFF2-40B4-BE49-F238E27FC236}">
                  <a16:creationId xmlns:a16="http://schemas.microsoft.com/office/drawing/2014/main" id="{C69A92B0-39FC-3C66-AD67-5CC8CFBE77F3}"/>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2" name="TextBox 41">
              <a:extLst>
                <a:ext uri="{FF2B5EF4-FFF2-40B4-BE49-F238E27FC236}">
                  <a16:creationId xmlns:a16="http://schemas.microsoft.com/office/drawing/2014/main" id="{0AAF57BB-885B-73B5-947B-1735ED025710}"/>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3" name="TextBox 42">
              <a:extLst>
                <a:ext uri="{FF2B5EF4-FFF2-40B4-BE49-F238E27FC236}">
                  <a16:creationId xmlns:a16="http://schemas.microsoft.com/office/drawing/2014/main" id="{38DD493D-81E8-859B-6502-E81D22F697D0}"/>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1004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16107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143193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en-US" sz="2400" b="0" i="0">
                <a:solidFill>
                  <a:srgbClr val="000000"/>
                </a:solidFill>
                <a:effectLst/>
                <a:latin typeface="+mj-lt"/>
              </a:rPr>
              <a:t>Ở tế bào nhân thực, NST phân bố trong nhân tế bào.</a:t>
            </a:r>
          </a:p>
        </p:txBody>
      </p:sp>
      <p:sp>
        <p:nvSpPr>
          <p:cNvPr id="32" name="TextBox 31">
            <a:extLst>
              <a:ext uri="{FF2B5EF4-FFF2-40B4-BE49-F238E27FC236}">
                <a16:creationId xmlns:a16="http://schemas.microsoft.com/office/drawing/2014/main" id="{FBF7B602-8A48-9965-536C-5DBF82DB3C93}"/>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3" name="Group 32">
            <a:extLst>
              <a:ext uri="{FF2B5EF4-FFF2-40B4-BE49-F238E27FC236}">
                <a16:creationId xmlns:a16="http://schemas.microsoft.com/office/drawing/2014/main" id="{E194E472-CC5D-0E99-0EEB-A4EF8FE103B4}"/>
              </a:ext>
            </a:extLst>
          </p:cNvPr>
          <p:cNvGrpSpPr/>
          <p:nvPr/>
        </p:nvGrpSpPr>
        <p:grpSpPr>
          <a:xfrm>
            <a:off x="633751" y="1291206"/>
            <a:ext cx="5883555" cy="4341818"/>
            <a:chOff x="889790" y="1810871"/>
            <a:chExt cx="5883555" cy="4341818"/>
          </a:xfrm>
        </p:grpSpPr>
        <p:pic>
          <p:nvPicPr>
            <p:cNvPr id="34" name="Picture 2">
              <a:extLst>
                <a:ext uri="{FF2B5EF4-FFF2-40B4-BE49-F238E27FC236}">
                  <a16:creationId xmlns:a16="http://schemas.microsoft.com/office/drawing/2014/main" id="{4300CF4A-3D46-D81B-2A0B-840E06D76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C46ECFD5-5721-A3D8-89D6-5803A69E8832}"/>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B94ECC-BCF9-319A-6030-342ACE102D56}"/>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30447F-4374-51E3-AC5F-5BD0DAC8AF5C}"/>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2D9D64A-73DA-E7CC-0527-13551BE35659}"/>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39" name="TextBox 38">
              <a:extLst>
                <a:ext uri="{FF2B5EF4-FFF2-40B4-BE49-F238E27FC236}">
                  <a16:creationId xmlns:a16="http://schemas.microsoft.com/office/drawing/2014/main" id="{9D9C9846-7E0E-E374-C808-1CAFD6921C4D}"/>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0" name="TextBox 39">
              <a:extLst>
                <a:ext uri="{FF2B5EF4-FFF2-40B4-BE49-F238E27FC236}">
                  <a16:creationId xmlns:a16="http://schemas.microsoft.com/office/drawing/2014/main" id="{3961C2C6-6EEA-9C1E-68FA-D7DD18149DC6}"/>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1" name="TextBox 40">
              <a:extLst>
                <a:ext uri="{FF2B5EF4-FFF2-40B4-BE49-F238E27FC236}">
                  <a16:creationId xmlns:a16="http://schemas.microsoft.com/office/drawing/2014/main" id="{26C8491B-1749-0DDA-FF47-520861346A88}"/>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2" name="TextBox 41">
              <a:extLst>
                <a:ext uri="{FF2B5EF4-FFF2-40B4-BE49-F238E27FC236}">
                  <a16:creationId xmlns:a16="http://schemas.microsoft.com/office/drawing/2014/main" id="{F3806B96-5A35-9CF6-2ED0-2FAC27CC5E4D}"/>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52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grpSp>
        <p:nvGrpSpPr>
          <p:cNvPr id="13" name="Group 12">
            <a:extLst>
              <a:ext uri="{FF2B5EF4-FFF2-40B4-BE49-F238E27FC236}">
                <a16:creationId xmlns:a16="http://schemas.microsoft.com/office/drawing/2014/main" id="{65BB9792-4F34-F286-5EC9-76B0AEA464E7}"/>
              </a:ext>
            </a:extLst>
          </p:cNvPr>
          <p:cNvGrpSpPr/>
          <p:nvPr/>
        </p:nvGrpSpPr>
        <p:grpSpPr>
          <a:xfrm>
            <a:off x="633751" y="1291206"/>
            <a:ext cx="5883555" cy="4341818"/>
            <a:chOff x="889790" y="1810871"/>
            <a:chExt cx="5883555" cy="4341818"/>
          </a:xfrm>
        </p:grpSpPr>
        <p:pic>
          <p:nvPicPr>
            <p:cNvPr id="2" name="Picture 2">
              <a:extLst>
                <a:ext uri="{FF2B5EF4-FFF2-40B4-BE49-F238E27FC236}">
                  <a16:creationId xmlns:a16="http://schemas.microsoft.com/office/drawing/2014/main" id="{562892FC-3C4D-3AC2-E381-51D9A0607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DC21F0-9DF0-1482-BB94-A46C3175F406}"/>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57F2F4-F1A5-8536-0B1E-E70945F18FDC}"/>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66686C-49B4-E0AA-9CED-56B6724ECAAE}"/>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F3B15D-3623-A9FF-6AAB-B966DBC4666B}"/>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9" name="TextBox 8">
              <a:extLst>
                <a:ext uri="{FF2B5EF4-FFF2-40B4-BE49-F238E27FC236}">
                  <a16:creationId xmlns:a16="http://schemas.microsoft.com/office/drawing/2014/main" id="{9E07F81E-6914-B0EB-FD1D-917670192C1C}"/>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10" name="TextBox 9">
              <a:extLst>
                <a:ext uri="{FF2B5EF4-FFF2-40B4-BE49-F238E27FC236}">
                  <a16:creationId xmlns:a16="http://schemas.microsoft.com/office/drawing/2014/main" id="{7E9F19CD-C6B0-C0C5-F5B1-C9E919EA99D5}"/>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11" name="TextBox 10">
              <a:extLst>
                <a:ext uri="{FF2B5EF4-FFF2-40B4-BE49-F238E27FC236}">
                  <a16:creationId xmlns:a16="http://schemas.microsoft.com/office/drawing/2014/main" id="{BB48E387-642B-36B3-F3F0-87ABAA039CB6}"/>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12" name="TextBox 11">
              <a:extLst>
                <a:ext uri="{FF2B5EF4-FFF2-40B4-BE49-F238E27FC236}">
                  <a16:creationId xmlns:a16="http://schemas.microsoft.com/office/drawing/2014/main" id="{B1FD516F-2D1D-E279-263B-C44AC5F42099}"/>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2. </a:t>
            </a:r>
            <a:r>
              <a:rPr lang="en-US" sz="2400" b="0"/>
              <a:t>Nêu khái niệm NST.</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25251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235526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vi-VN" sz="2400" b="0" i="0">
                <a:solidFill>
                  <a:srgbClr val="000000"/>
                </a:solidFill>
                <a:effectLst/>
                <a:latin typeface="+mj-lt"/>
              </a:rPr>
              <a:t>NST là cấu trúc mang gene nằm trong nhân tế bào, là cơ sở vật chất chủ yếu của tính di truyền ở cấp độ tế bào của sinh vật nhân thực.</a:t>
            </a:r>
            <a:endParaRPr lang="en-US" sz="2400" b="0" i="0">
              <a:solidFill>
                <a:srgbClr val="000000"/>
              </a:solidFill>
              <a:effectLst/>
              <a:latin typeface="+mj-lt"/>
            </a:endParaRPr>
          </a:p>
        </p:txBody>
      </p:sp>
      <p:sp>
        <p:nvSpPr>
          <p:cNvPr id="3" name="TextBox 2">
            <a:extLst>
              <a:ext uri="{FF2B5EF4-FFF2-40B4-BE49-F238E27FC236}">
                <a16:creationId xmlns:a16="http://schemas.microsoft.com/office/drawing/2014/main" id="{EC252427-CCCE-211B-4181-4E77BB77D19C}"/>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spTree>
    <p:extLst>
      <p:ext uri="{BB962C8B-B14F-4D97-AF65-F5344CB8AC3E}">
        <p14:creationId xmlns:p14="http://schemas.microsoft.com/office/powerpoint/2010/main" val="16133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2" name="TextBox 1">
            <a:extLst>
              <a:ext uri="{FF2B5EF4-FFF2-40B4-BE49-F238E27FC236}">
                <a16:creationId xmlns:a16="http://schemas.microsoft.com/office/drawing/2014/main" id="{1CEC2314-1E29-A994-C331-86C6FD5712C9}"/>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pic>
        <p:nvPicPr>
          <p:cNvPr id="1026" name="Picture 2" descr="Metaphase | Definition, Mitosis, Summary, &amp; Facts | Britannica">
            <a:extLst>
              <a:ext uri="{FF2B5EF4-FFF2-40B4-BE49-F238E27FC236}">
                <a16:creationId xmlns:a16="http://schemas.microsoft.com/office/drawing/2014/main" id="{19286C18-1EDC-034F-6223-52F6D9F6E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12462" r="21599" b="12854"/>
          <a:stretch/>
        </p:blipFill>
        <p:spPr bwMode="auto">
          <a:xfrm>
            <a:off x="6819153" y="1291206"/>
            <a:ext cx="4685553" cy="5121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E599C-2419-24EB-95F6-DAA9BA3C16E8}"/>
              </a:ext>
            </a:extLst>
          </p:cNvPr>
          <p:cNvSpPr txBox="1"/>
          <p:nvPr/>
        </p:nvSpPr>
        <p:spPr>
          <a:xfrm>
            <a:off x="1141506" y="2547163"/>
            <a:ext cx="5402729" cy="3817199"/>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400"/>
              <a:t>Hình dạng NST được quan sát </a:t>
            </a:r>
            <a:r>
              <a:rPr lang="vi-VN" sz="2400" b="1">
                <a:solidFill>
                  <a:srgbClr val="FF0000"/>
                </a:solidFill>
              </a:rPr>
              <a:t>ở kì giữa</a:t>
            </a:r>
            <a:r>
              <a:rPr lang="vi-VN" sz="2400">
                <a:solidFill>
                  <a:srgbClr val="FF0000"/>
                </a:solidFill>
              </a:rPr>
              <a:t> </a:t>
            </a:r>
            <a:r>
              <a:rPr lang="vi-VN" sz="2400"/>
              <a:t>của quá trình phân bào, khi đó các NST ở </a:t>
            </a:r>
            <a:r>
              <a:rPr lang="vi-VN" sz="2400" b="1">
                <a:solidFill>
                  <a:srgbClr val="00B0F0"/>
                </a:solidFill>
              </a:rPr>
              <a:t>trạng thái kép và đóng xoắn cực đại</a:t>
            </a:r>
            <a:r>
              <a:rPr lang="vi-VN" sz="2400"/>
              <a:t>, thể hiện hình dạng đặc trưng. </a:t>
            </a:r>
            <a:endParaRPr lang="en-US" sz="2400"/>
          </a:p>
          <a:p>
            <a:pPr marL="342900" indent="-342900" algn="just">
              <a:lnSpc>
                <a:spcPct val="125000"/>
              </a:lnSpc>
              <a:spcAft>
                <a:spcPts val="600"/>
              </a:spcAft>
              <a:buFont typeface="Wingdings" panose="05000000000000000000" pitchFamily="2" charset="2"/>
              <a:buChar char="v"/>
            </a:pPr>
            <a:r>
              <a:rPr lang="vi-VN" sz="2400"/>
              <a:t>Ở thời điểm này, NST thường có dạng </a:t>
            </a:r>
            <a:r>
              <a:rPr lang="vi-VN" sz="2400" b="1">
                <a:solidFill>
                  <a:srgbClr val="00B050"/>
                </a:solidFill>
              </a:rPr>
              <a:t>hình que, hình chữ V, hình chữ X hoặc hình hạt</a:t>
            </a:r>
            <a:r>
              <a:rPr lang="vi-VN" sz="2400"/>
              <a:t>,... </a:t>
            </a:r>
            <a:endParaRPr lang="en-US" sz="2400"/>
          </a:p>
        </p:txBody>
      </p:sp>
    </p:spTree>
    <p:extLst>
      <p:ext uri="{BB962C8B-B14F-4D97-AF65-F5344CB8AC3E}">
        <p14:creationId xmlns:p14="http://schemas.microsoft.com/office/powerpoint/2010/main" val="357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3" name="Group 12">
            <a:extLst>
              <a:ext uri="{FF2B5EF4-FFF2-40B4-BE49-F238E27FC236}">
                <a16:creationId xmlns:a16="http://schemas.microsoft.com/office/drawing/2014/main" id="{D264B1F8-E954-E75E-C950-061A10CE119C}"/>
              </a:ext>
            </a:extLst>
          </p:cNvPr>
          <p:cNvGrpSpPr/>
          <p:nvPr/>
        </p:nvGrpSpPr>
        <p:grpSpPr>
          <a:xfrm>
            <a:off x="3736631" y="1954305"/>
            <a:ext cx="7565321" cy="4613220"/>
            <a:chOff x="2429432" y="1867204"/>
            <a:chExt cx="7565321" cy="4613220"/>
          </a:xfrm>
        </p:grpSpPr>
        <p:pic>
          <p:nvPicPr>
            <p:cNvPr id="3" name="Picture 2" descr="A diagram of a single chromosome&#10;&#10;Description automatically generated">
              <a:extLst>
                <a:ext uri="{FF2B5EF4-FFF2-40B4-BE49-F238E27FC236}">
                  <a16:creationId xmlns:a16="http://schemas.microsoft.com/office/drawing/2014/main" id="{6A79B964-8794-3DCB-2C23-885E17741EA7}"/>
                </a:ext>
              </a:extLst>
            </p:cNvPr>
            <p:cNvPicPr>
              <a:picLocks noChangeAspect="1"/>
            </p:cNvPicPr>
            <p:nvPr/>
          </p:nvPicPr>
          <p:blipFill rotWithShape="1">
            <a:blip r:embed="rId3"/>
            <a:srcRect t="12462" b="20174"/>
            <a:stretch/>
          </p:blipFill>
          <p:spPr>
            <a:xfrm>
              <a:off x="2766211" y="2247153"/>
              <a:ext cx="6891765" cy="3853322"/>
            </a:xfrm>
            <a:prstGeom prst="rect">
              <a:avLst/>
            </a:prstGeom>
          </p:spPr>
        </p:pic>
        <p:sp>
          <p:nvSpPr>
            <p:cNvPr id="4" name="TextBox 3">
              <a:extLst>
                <a:ext uri="{FF2B5EF4-FFF2-40B4-BE49-F238E27FC236}">
                  <a16:creationId xmlns:a16="http://schemas.microsoft.com/office/drawing/2014/main" id="{88FD8AC8-F119-83DB-70B0-AF70B2FA1B56}"/>
                </a:ext>
              </a:extLst>
            </p:cNvPr>
            <p:cNvSpPr txBox="1"/>
            <p:nvPr/>
          </p:nvSpPr>
          <p:spPr>
            <a:xfrm>
              <a:off x="2952376" y="1867204"/>
              <a:ext cx="2498164" cy="400110"/>
            </a:xfrm>
            <a:prstGeom prst="rect">
              <a:avLst/>
            </a:prstGeom>
            <a:noFill/>
          </p:spPr>
          <p:txBody>
            <a:bodyPr wrap="square" rtlCol="0">
              <a:spAutoFit/>
            </a:bodyPr>
            <a:lstStyle/>
            <a:p>
              <a:pPr algn="ctr"/>
              <a:r>
                <a:rPr lang="en-US" sz="2000" b="1"/>
                <a:t>Nhiễm sắc thể đơn</a:t>
              </a:r>
            </a:p>
          </p:txBody>
        </p:sp>
        <p:sp>
          <p:nvSpPr>
            <p:cNvPr id="5" name="TextBox 4">
              <a:extLst>
                <a:ext uri="{FF2B5EF4-FFF2-40B4-BE49-F238E27FC236}">
                  <a16:creationId xmlns:a16="http://schemas.microsoft.com/office/drawing/2014/main" id="{D9A6902F-5D4C-893B-5FFA-0109797EB443}"/>
                </a:ext>
              </a:extLst>
            </p:cNvPr>
            <p:cNvSpPr txBox="1"/>
            <p:nvPr/>
          </p:nvSpPr>
          <p:spPr>
            <a:xfrm>
              <a:off x="6349104" y="1867204"/>
              <a:ext cx="2498164" cy="400110"/>
            </a:xfrm>
            <a:prstGeom prst="rect">
              <a:avLst/>
            </a:prstGeom>
            <a:noFill/>
          </p:spPr>
          <p:txBody>
            <a:bodyPr wrap="square" rtlCol="0">
              <a:spAutoFit/>
            </a:bodyPr>
            <a:lstStyle/>
            <a:p>
              <a:pPr algn="ctr"/>
              <a:r>
                <a:rPr lang="en-US" sz="2000" b="1"/>
                <a:t>Nhiễm sắc thể kép</a:t>
              </a:r>
            </a:p>
          </p:txBody>
        </p:sp>
        <p:sp>
          <p:nvSpPr>
            <p:cNvPr id="6" name="TextBox 5">
              <a:extLst>
                <a:ext uri="{FF2B5EF4-FFF2-40B4-BE49-F238E27FC236}">
                  <a16:creationId xmlns:a16="http://schemas.microsoft.com/office/drawing/2014/main" id="{7BA4E871-7727-F586-7575-B2FC86C4564E}"/>
                </a:ext>
              </a:extLst>
            </p:cNvPr>
            <p:cNvSpPr txBox="1"/>
            <p:nvPr/>
          </p:nvSpPr>
          <p:spPr>
            <a:xfrm>
              <a:off x="4582009" y="6111092"/>
              <a:ext cx="2603649" cy="369332"/>
            </a:xfrm>
            <a:prstGeom prst="rect">
              <a:avLst/>
            </a:prstGeom>
            <a:noFill/>
          </p:spPr>
          <p:txBody>
            <a:bodyPr wrap="square" rtlCol="0">
              <a:spAutoFit/>
            </a:bodyPr>
            <a:lstStyle/>
            <a:p>
              <a:pPr algn="ctr"/>
              <a:r>
                <a:rPr lang="en-US"/>
                <a:t>Chromatid chị em</a:t>
              </a:r>
            </a:p>
          </p:txBody>
        </p:sp>
        <p:sp>
          <p:nvSpPr>
            <p:cNvPr id="8" name="Rectangle 7">
              <a:extLst>
                <a:ext uri="{FF2B5EF4-FFF2-40B4-BE49-F238E27FC236}">
                  <a16:creationId xmlns:a16="http://schemas.microsoft.com/office/drawing/2014/main" id="{32ADB66C-DAB7-E43C-AE9C-573BA34157E7}"/>
                </a:ext>
              </a:extLst>
            </p:cNvPr>
            <p:cNvSpPr/>
            <p:nvPr/>
          </p:nvSpPr>
          <p:spPr>
            <a:xfrm>
              <a:off x="5205505" y="3429000"/>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9" name="Rectangle 8">
              <a:extLst>
                <a:ext uri="{FF2B5EF4-FFF2-40B4-BE49-F238E27FC236}">
                  <a16:creationId xmlns:a16="http://schemas.microsoft.com/office/drawing/2014/main" id="{38889281-B480-16D2-4262-3C7845654C8E}"/>
                </a:ext>
              </a:extLst>
            </p:cNvPr>
            <p:cNvSpPr/>
            <p:nvPr/>
          </p:nvSpPr>
          <p:spPr>
            <a:xfrm>
              <a:off x="5205505" y="2661308"/>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ngắn</a:t>
              </a:r>
            </a:p>
          </p:txBody>
        </p:sp>
        <p:sp>
          <p:nvSpPr>
            <p:cNvPr id="10" name="Rectangle 9">
              <a:extLst>
                <a:ext uri="{FF2B5EF4-FFF2-40B4-BE49-F238E27FC236}">
                  <a16:creationId xmlns:a16="http://schemas.microsoft.com/office/drawing/2014/main" id="{063FB0B1-69FF-6552-C0BC-FABBA7388E5E}"/>
                </a:ext>
              </a:extLst>
            </p:cNvPr>
            <p:cNvSpPr/>
            <p:nvPr/>
          </p:nvSpPr>
          <p:spPr>
            <a:xfrm>
              <a:off x="5205505" y="4561826"/>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dài</a:t>
              </a:r>
            </a:p>
          </p:txBody>
        </p:sp>
        <p:sp>
          <p:nvSpPr>
            <p:cNvPr id="11" name="Rectangle 10">
              <a:extLst>
                <a:ext uri="{FF2B5EF4-FFF2-40B4-BE49-F238E27FC236}">
                  <a16:creationId xmlns:a16="http://schemas.microsoft.com/office/drawing/2014/main" id="{3B26EF9C-BEDA-920E-0967-7A61AC77746B}"/>
                </a:ext>
              </a:extLst>
            </p:cNvPr>
            <p:cNvSpPr/>
            <p:nvPr/>
          </p:nvSpPr>
          <p:spPr>
            <a:xfrm>
              <a:off x="2429432" y="3490922"/>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2" name="Rectangle 11">
              <a:extLst>
                <a:ext uri="{FF2B5EF4-FFF2-40B4-BE49-F238E27FC236}">
                  <a16:creationId xmlns:a16="http://schemas.microsoft.com/office/drawing/2014/main" id="{D71A4246-507C-E14C-5888-7804B9F83A19}"/>
                </a:ext>
              </a:extLst>
            </p:cNvPr>
            <p:cNvSpPr/>
            <p:nvPr/>
          </p:nvSpPr>
          <p:spPr>
            <a:xfrm>
              <a:off x="8747459" y="3490921"/>
              <a:ext cx="1247294"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Chromatid </a:t>
              </a:r>
            </a:p>
          </p:txBody>
        </p:sp>
      </p:grpSp>
      <p:sp>
        <p:nvSpPr>
          <p:cNvPr id="2" name="TextBox 1">
            <a:extLst>
              <a:ext uri="{FF2B5EF4-FFF2-40B4-BE49-F238E27FC236}">
                <a16:creationId xmlns:a16="http://schemas.microsoft.com/office/drawing/2014/main" id="{DE24A587-D952-1582-C06C-60D022477E4E}"/>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7" name="TextBox 6">
            <a:extLst>
              <a:ext uri="{FF2B5EF4-FFF2-40B4-BE49-F238E27FC236}">
                <a16:creationId xmlns:a16="http://schemas.microsoft.com/office/drawing/2014/main" id="{4905A1F3-05DC-7210-122E-41022B8DAE1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13307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9" name="Group 18">
            <a:extLst>
              <a:ext uri="{FF2B5EF4-FFF2-40B4-BE49-F238E27FC236}">
                <a16:creationId xmlns:a16="http://schemas.microsoft.com/office/drawing/2014/main" id="{CD0F240A-E5B1-A753-1454-3A5F5802BAD2}"/>
              </a:ext>
            </a:extLst>
          </p:cNvPr>
          <p:cNvGrpSpPr/>
          <p:nvPr/>
        </p:nvGrpSpPr>
        <p:grpSpPr>
          <a:xfrm>
            <a:off x="7125626" y="1434353"/>
            <a:ext cx="4510562" cy="4972423"/>
            <a:chOff x="7125626" y="1434353"/>
            <a:chExt cx="4510562" cy="4972423"/>
          </a:xfrm>
        </p:grpSpPr>
        <p:pic>
          <p:nvPicPr>
            <p:cNvPr id="2" name="Picture 1" descr="A diagram of a cell division&#10;&#10;Description automatically generated">
              <a:extLst>
                <a:ext uri="{FF2B5EF4-FFF2-40B4-BE49-F238E27FC236}">
                  <a16:creationId xmlns:a16="http://schemas.microsoft.com/office/drawing/2014/main" id="{14B3953F-FF99-828C-4F86-489E183A14E7}"/>
                </a:ext>
              </a:extLst>
            </p:cNvPr>
            <p:cNvPicPr>
              <a:picLocks noChangeAspect="1"/>
            </p:cNvPicPr>
            <p:nvPr/>
          </p:nvPicPr>
          <p:blipFill rotWithShape="1">
            <a:blip r:embed="rId3">
              <a:extLst>
                <a:ext uri="{28A0092B-C50C-407E-A947-70E740481C1C}">
                  <a14:useLocalDpi xmlns:a14="http://schemas.microsoft.com/office/drawing/2010/main" val="0"/>
                </a:ext>
              </a:extLst>
            </a:blip>
            <a:srcRect t="7234" b="7538"/>
            <a:stretch/>
          </p:blipFill>
          <p:spPr>
            <a:xfrm>
              <a:off x="7561910" y="1434353"/>
              <a:ext cx="3781431" cy="4972423"/>
            </a:xfrm>
            <a:prstGeom prst="rect">
              <a:avLst/>
            </a:prstGeom>
          </p:spPr>
        </p:pic>
        <p:sp>
          <p:nvSpPr>
            <p:cNvPr id="7" name="Rectangle 6">
              <a:extLst>
                <a:ext uri="{FF2B5EF4-FFF2-40B4-BE49-F238E27FC236}">
                  <a16:creationId xmlns:a16="http://schemas.microsoft.com/office/drawing/2014/main" id="{68A4D4E3-8A45-4A46-0AE6-5556BD09FB59}"/>
                </a:ext>
              </a:extLst>
            </p:cNvPr>
            <p:cNvSpPr/>
            <p:nvPr/>
          </p:nvSpPr>
          <p:spPr>
            <a:xfrm>
              <a:off x="10103671" y="3318610"/>
              <a:ext cx="1356659" cy="42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14" name="Rectangle 13">
              <a:extLst>
                <a:ext uri="{FF2B5EF4-FFF2-40B4-BE49-F238E27FC236}">
                  <a16:creationId xmlns:a16="http://schemas.microsoft.com/office/drawing/2014/main" id="{44306B4F-F7D6-270C-A962-990D93BE36AC}"/>
                </a:ext>
              </a:extLst>
            </p:cNvPr>
            <p:cNvSpPr/>
            <p:nvPr/>
          </p:nvSpPr>
          <p:spPr>
            <a:xfrm>
              <a:off x="7125627" y="2353693"/>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ngắn</a:t>
              </a:r>
            </a:p>
          </p:txBody>
        </p:sp>
        <p:sp>
          <p:nvSpPr>
            <p:cNvPr id="15" name="Rectangle 14">
              <a:extLst>
                <a:ext uri="{FF2B5EF4-FFF2-40B4-BE49-F238E27FC236}">
                  <a16:creationId xmlns:a16="http://schemas.microsoft.com/office/drawing/2014/main" id="{7A66BFEF-55D2-5560-5E10-27CE8724BC84}"/>
                </a:ext>
              </a:extLst>
            </p:cNvPr>
            <p:cNvSpPr/>
            <p:nvPr/>
          </p:nvSpPr>
          <p:spPr>
            <a:xfrm>
              <a:off x="7125626" y="4919237"/>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dài</a:t>
              </a:r>
            </a:p>
          </p:txBody>
        </p:sp>
        <p:sp>
          <p:nvSpPr>
            <p:cNvPr id="16" name="Rectangle 15">
              <a:extLst>
                <a:ext uri="{FF2B5EF4-FFF2-40B4-BE49-F238E27FC236}">
                  <a16:creationId xmlns:a16="http://schemas.microsoft.com/office/drawing/2014/main" id="{188057CC-56CF-A612-6D6B-C1AC8D4BFF95}"/>
                </a:ext>
              </a:extLst>
            </p:cNvPr>
            <p:cNvSpPr/>
            <p:nvPr/>
          </p:nvSpPr>
          <p:spPr>
            <a:xfrm>
              <a:off x="10388893" y="4670467"/>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7" name="Rectangle 16">
              <a:extLst>
                <a:ext uri="{FF2B5EF4-FFF2-40B4-BE49-F238E27FC236}">
                  <a16:creationId xmlns:a16="http://schemas.microsoft.com/office/drawing/2014/main" id="{3842180F-DE27-AAEC-5841-C8E6B4FCDC82}"/>
                </a:ext>
              </a:extLst>
            </p:cNvPr>
            <p:cNvSpPr/>
            <p:nvPr/>
          </p:nvSpPr>
          <p:spPr>
            <a:xfrm>
              <a:off x="10548471" y="1557159"/>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A0DC7B-0727-BD7C-ED68-4BDA7FC34CBB}"/>
                </a:ext>
              </a:extLst>
            </p:cNvPr>
            <p:cNvSpPr/>
            <p:nvPr/>
          </p:nvSpPr>
          <p:spPr>
            <a:xfrm>
              <a:off x="10488706" y="6121254"/>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CBE5B7E7-C08F-9623-AC66-79950C41DFB0}"/>
              </a:ext>
            </a:extLst>
          </p:cNvPr>
          <p:cNvSpPr txBox="1"/>
          <p:nvPr/>
        </p:nvSpPr>
        <p:spPr>
          <a:xfrm>
            <a:off x="895157" y="2527764"/>
            <a:ext cx="6170705" cy="1962845"/>
          </a:xfrm>
          <a:prstGeom prst="rect">
            <a:avLst/>
          </a:prstGeom>
          <a:noFill/>
        </p:spPr>
        <p:txBody>
          <a:bodyPr wrap="square">
            <a:spAutoFit/>
          </a:bodyPr>
          <a:lstStyle/>
          <a:p>
            <a:pPr marL="342900" indent="-342900" algn="just">
              <a:lnSpc>
                <a:spcPct val="130000"/>
              </a:lnSpc>
              <a:buFont typeface="Wingdings" panose="05000000000000000000" pitchFamily="2" charset="2"/>
              <a:buChar char="v"/>
            </a:pPr>
            <a:r>
              <a:rPr lang="en-US" sz="2400"/>
              <a:t>Mỗi NST kép gồm </a:t>
            </a:r>
            <a:r>
              <a:rPr lang="en-US" sz="2400" b="1">
                <a:solidFill>
                  <a:srgbClr val="FF0000"/>
                </a:solidFill>
              </a:rPr>
              <a:t>hai chromatid </a:t>
            </a:r>
            <a:r>
              <a:rPr lang="en-US" sz="2400"/>
              <a:t>(nhiễm sắc tử) chị em, gắn với nhau ở tâm động.</a:t>
            </a:r>
          </a:p>
          <a:p>
            <a:pPr marL="342900" indent="-342900" algn="just">
              <a:lnSpc>
                <a:spcPct val="130000"/>
              </a:lnSpc>
              <a:buFont typeface="Wingdings" panose="05000000000000000000" pitchFamily="2" charset="2"/>
              <a:buChar char="v"/>
            </a:pPr>
            <a:r>
              <a:rPr lang="en-US" sz="2400" b="1">
                <a:solidFill>
                  <a:srgbClr val="00B050"/>
                </a:solidFill>
              </a:rPr>
              <a:t>Tâm động </a:t>
            </a:r>
            <a:r>
              <a:rPr lang="en-US" sz="2400"/>
              <a:t>giúp NST gắn vào thoi phân bào khi tế bào phân chia. </a:t>
            </a:r>
          </a:p>
        </p:txBody>
      </p:sp>
      <p:sp>
        <p:nvSpPr>
          <p:cNvPr id="27" name="TextBox 26">
            <a:extLst>
              <a:ext uri="{FF2B5EF4-FFF2-40B4-BE49-F238E27FC236}">
                <a16:creationId xmlns:a16="http://schemas.microsoft.com/office/drawing/2014/main" id="{CEE2D618-387C-6E60-607E-963942731DBE}"/>
              </a:ext>
            </a:extLst>
          </p:cNvPr>
          <p:cNvSpPr txBox="1"/>
          <p:nvPr/>
        </p:nvSpPr>
        <p:spPr>
          <a:xfrm>
            <a:off x="895157" y="4568040"/>
            <a:ext cx="6170705" cy="1482714"/>
          </a:xfrm>
          <a:prstGeom prst="rect">
            <a:avLst/>
          </a:prstGeom>
          <a:noFill/>
        </p:spPr>
        <p:txBody>
          <a:bodyPr wrap="square">
            <a:spAutoFit/>
          </a:bodyPr>
          <a:lstStyle>
            <a:defPPr>
              <a:defRPr lang="en-US"/>
            </a:defPPr>
            <a:lvl1pPr marL="342900" indent="-342900" algn="just">
              <a:lnSpc>
                <a:spcPct val="130000"/>
              </a:lnSpc>
              <a:buFont typeface="Wingdings" panose="05000000000000000000" pitchFamily="2" charset="2"/>
              <a:buChar char="v"/>
              <a:defRPr sz="2400"/>
            </a:lvl1pPr>
          </a:lstStyle>
          <a:p>
            <a:r>
              <a:rPr lang="en-US"/>
              <a:t>Tâm động có thể nằm ở vị trí giữa </a:t>
            </a:r>
            <a:r>
              <a:rPr lang="en-US" b="1">
                <a:solidFill>
                  <a:schemeClr val="accent4"/>
                </a:solidFill>
              </a:rPr>
              <a:t>(tâm cân)</a:t>
            </a:r>
            <a:r>
              <a:rPr lang="en-US" b="1"/>
              <a:t> </a:t>
            </a:r>
            <a:r>
              <a:rPr lang="en-US"/>
              <a:t>hoặc ở đầu mút </a:t>
            </a:r>
            <a:r>
              <a:rPr lang="en-US" b="1">
                <a:solidFill>
                  <a:srgbClr val="FF0000"/>
                </a:solidFill>
              </a:rPr>
              <a:t>(tâm mút) </a:t>
            </a:r>
            <a:r>
              <a:rPr lang="en-US"/>
              <a:t>hoặc ở các vị trí còn lại của NST </a:t>
            </a:r>
            <a:r>
              <a:rPr lang="en-US" b="1">
                <a:solidFill>
                  <a:srgbClr val="0070C0"/>
                </a:solidFill>
              </a:rPr>
              <a:t>(tâm lệch). </a:t>
            </a:r>
          </a:p>
        </p:txBody>
      </p:sp>
      <p:sp>
        <p:nvSpPr>
          <p:cNvPr id="3" name="TextBox 2">
            <a:extLst>
              <a:ext uri="{FF2B5EF4-FFF2-40B4-BE49-F238E27FC236}">
                <a16:creationId xmlns:a16="http://schemas.microsoft.com/office/drawing/2014/main" id="{B2B7CD1C-ECFC-320A-6AE3-FD9E73034F7A}"/>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58331F1-256E-57A6-BE29-2FBF5CC3DDBC}"/>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087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9" name="Group 8">
            <a:extLst>
              <a:ext uri="{FF2B5EF4-FFF2-40B4-BE49-F238E27FC236}">
                <a16:creationId xmlns:a16="http://schemas.microsoft.com/office/drawing/2014/main" id="{2695367A-7513-ED60-89A0-EB4E96058954}"/>
              </a:ext>
            </a:extLst>
          </p:cNvPr>
          <p:cNvGrpSpPr/>
          <p:nvPr/>
        </p:nvGrpSpPr>
        <p:grpSpPr>
          <a:xfrm>
            <a:off x="868866" y="2396285"/>
            <a:ext cx="10454268" cy="3448424"/>
            <a:chOff x="868866" y="2049653"/>
            <a:chExt cx="10454268" cy="3448424"/>
          </a:xfrm>
        </p:grpSpPr>
        <p:pic>
          <p:nvPicPr>
            <p:cNvPr id="4" name="Picture 3" descr="A diagram of different types of chromosome&#10;&#10;Description automatically generated">
              <a:extLst>
                <a:ext uri="{FF2B5EF4-FFF2-40B4-BE49-F238E27FC236}">
                  <a16:creationId xmlns:a16="http://schemas.microsoft.com/office/drawing/2014/main" id="{3A13CD8E-2786-70C5-F39F-7778BA14E9AC}"/>
                </a:ext>
              </a:extLst>
            </p:cNvPr>
            <p:cNvPicPr>
              <a:picLocks noChangeAspect="1"/>
            </p:cNvPicPr>
            <p:nvPr/>
          </p:nvPicPr>
          <p:blipFill rotWithShape="1">
            <a:blip r:embed="rId3"/>
            <a:srcRect t="25970" b="23747"/>
            <a:stretch/>
          </p:blipFill>
          <p:spPr>
            <a:xfrm>
              <a:off x="868866" y="2049653"/>
              <a:ext cx="10454268" cy="3448424"/>
            </a:xfrm>
            <a:prstGeom prst="rect">
              <a:avLst/>
            </a:prstGeom>
          </p:spPr>
        </p:pic>
        <p:sp>
          <p:nvSpPr>
            <p:cNvPr id="5" name="Rectangle 4">
              <a:extLst>
                <a:ext uri="{FF2B5EF4-FFF2-40B4-BE49-F238E27FC236}">
                  <a16:creationId xmlns:a16="http://schemas.microsoft.com/office/drawing/2014/main" id="{3B68B804-A4A8-BC9A-286B-212902083883}"/>
                </a:ext>
              </a:extLst>
            </p:cNvPr>
            <p:cNvSpPr/>
            <p:nvPr/>
          </p:nvSpPr>
          <p:spPr>
            <a:xfrm>
              <a:off x="2175435" y="3537049"/>
              <a:ext cx="1342165" cy="461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Tâm động</a:t>
              </a:r>
            </a:p>
          </p:txBody>
        </p:sp>
        <p:sp>
          <p:nvSpPr>
            <p:cNvPr id="6" name="Rectangle 5">
              <a:extLst>
                <a:ext uri="{FF2B5EF4-FFF2-40B4-BE49-F238E27FC236}">
                  <a16:creationId xmlns:a16="http://schemas.microsoft.com/office/drawing/2014/main" id="{41E2F5DA-ADE1-4FD6-EA09-9B98D87250D5}"/>
                </a:ext>
              </a:extLst>
            </p:cNvPr>
            <p:cNvSpPr/>
            <p:nvPr/>
          </p:nvSpPr>
          <p:spPr>
            <a:xfrm>
              <a:off x="8221081" y="3274590"/>
              <a:ext cx="1586307" cy="411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ngắn</a:t>
              </a:r>
            </a:p>
          </p:txBody>
        </p:sp>
        <p:sp>
          <p:nvSpPr>
            <p:cNvPr id="8" name="Rectangle 7">
              <a:extLst>
                <a:ext uri="{FF2B5EF4-FFF2-40B4-BE49-F238E27FC236}">
                  <a16:creationId xmlns:a16="http://schemas.microsoft.com/office/drawing/2014/main" id="{5654B583-AA8A-432E-814A-C0B57458066F}"/>
                </a:ext>
              </a:extLst>
            </p:cNvPr>
            <p:cNvSpPr/>
            <p:nvPr/>
          </p:nvSpPr>
          <p:spPr>
            <a:xfrm>
              <a:off x="5480423" y="4091969"/>
              <a:ext cx="1426660"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dài</a:t>
              </a:r>
            </a:p>
          </p:txBody>
        </p:sp>
      </p:grpSp>
      <p:sp>
        <p:nvSpPr>
          <p:cNvPr id="10" name="TextBox 9">
            <a:extLst>
              <a:ext uri="{FF2B5EF4-FFF2-40B4-BE49-F238E27FC236}">
                <a16:creationId xmlns:a16="http://schemas.microsoft.com/office/drawing/2014/main" id="{8454A430-9BDA-2E3A-EC95-6AE15838B230}"/>
              </a:ext>
            </a:extLst>
          </p:cNvPr>
          <p:cNvSpPr txBox="1"/>
          <p:nvPr/>
        </p:nvSpPr>
        <p:spPr>
          <a:xfrm>
            <a:off x="3902635" y="6009332"/>
            <a:ext cx="1500094" cy="461665"/>
          </a:xfrm>
          <a:prstGeom prst="rect">
            <a:avLst/>
          </a:prstGeom>
          <a:noFill/>
        </p:spPr>
        <p:txBody>
          <a:bodyPr wrap="square" rtlCol="0">
            <a:spAutoFit/>
          </a:bodyPr>
          <a:lstStyle/>
          <a:p>
            <a:pPr algn="ctr"/>
            <a:r>
              <a:rPr lang="en-US" sz="2400" b="1">
                <a:solidFill>
                  <a:schemeClr val="accent4"/>
                </a:solidFill>
              </a:rPr>
              <a:t>Tâm cân</a:t>
            </a:r>
          </a:p>
        </p:txBody>
      </p:sp>
      <p:sp>
        <p:nvSpPr>
          <p:cNvPr id="11" name="TextBox 10">
            <a:extLst>
              <a:ext uri="{FF2B5EF4-FFF2-40B4-BE49-F238E27FC236}">
                <a16:creationId xmlns:a16="http://schemas.microsoft.com/office/drawing/2014/main" id="{FCC40F31-84E6-71E5-FF12-8D21B828208B}"/>
              </a:ext>
            </a:extLst>
          </p:cNvPr>
          <p:cNvSpPr txBox="1"/>
          <p:nvPr/>
        </p:nvSpPr>
        <p:spPr>
          <a:xfrm>
            <a:off x="6651812" y="6009331"/>
            <a:ext cx="1755365" cy="461665"/>
          </a:xfrm>
          <a:prstGeom prst="rect">
            <a:avLst/>
          </a:prstGeom>
          <a:noFill/>
        </p:spPr>
        <p:txBody>
          <a:bodyPr wrap="square" rtlCol="0">
            <a:spAutoFit/>
          </a:bodyPr>
          <a:lstStyle/>
          <a:p>
            <a:pPr algn="ctr"/>
            <a:r>
              <a:rPr lang="en-US" sz="2400" b="1">
                <a:solidFill>
                  <a:srgbClr val="0070C0"/>
                </a:solidFill>
              </a:rPr>
              <a:t>Tâm lệch</a:t>
            </a:r>
          </a:p>
        </p:txBody>
      </p:sp>
      <p:sp>
        <p:nvSpPr>
          <p:cNvPr id="12" name="TextBox 11">
            <a:extLst>
              <a:ext uri="{FF2B5EF4-FFF2-40B4-BE49-F238E27FC236}">
                <a16:creationId xmlns:a16="http://schemas.microsoft.com/office/drawing/2014/main" id="{019CA396-E9D3-32CE-ABF9-70462AF7250E}"/>
              </a:ext>
            </a:extLst>
          </p:cNvPr>
          <p:cNvSpPr txBox="1"/>
          <p:nvPr/>
        </p:nvSpPr>
        <p:spPr>
          <a:xfrm>
            <a:off x="9512825" y="6009331"/>
            <a:ext cx="1755365" cy="461665"/>
          </a:xfrm>
          <a:prstGeom prst="rect">
            <a:avLst/>
          </a:prstGeom>
          <a:noFill/>
        </p:spPr>
        <p:txBody>
          <a:bodyPr wrap="square" rtlCol="0">
            <a:spAutoFit/>
          </a:bodyPr>
          <a:lstStyle/>
          <a:p>
            <a:pPr algn="ctr"/>
            <a:r>
              <a:rPr lang="en-US" sz="2400" b="1">
                <a:solidFill>
                  <a:srgbClr val="FF0000"/>
                </a:solidFill>
              </a:rPr>
              <a:t>Tâm mút</a:t>
            </a:r>
          </a:p>
        </p:txBody>
      </p:sp>
      <p:sp>
        <p:nvSpPr>
          <p:cNvPr id="2" name="TextBox 1">
            <a:extLst>
              <a:ext uri="{FF2B5EF4-FFF2-40B4-BE49-F238E27FC236}">
                <a16:creationId xmlns:a16="http://schemas.microsoft.com/office/drawing/2014/main" id="{4E5D110F-7574-CFC6-B909-27DD549160B2}"/>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AFC356BC-F7B6-F596-E6D2-DC5BCD5C8F60}"/>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5704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pic>
        <p:nvPicPr>
          <p:cNvPr id="3" name="Picture 2">
            <a:extLst>
              <a:ext uri="{FF2B5EF4-FFF2-40B4-BE49-F238E27FC236}">
                <a16:creationId xmlns:a16="http://schemas.microsoft.com/office/drawing/2014/main" id="{2536C253-6E7D-C84A-FB2B-409387A691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100645" y="3159378"/>
            <a:ext cx="6134145" cy="2419368"/>
          </a:xfrm>
          <a:prstGeom prst="rect">
            <a:avLst/>
          </a:prstGeom>
        </p:spPr>
      </p:pic>
      <p:sp>
        <p:nvSpPr>
          <p:cNvPr id="15" name="TextBox 14">
            <a:extLst>
              <a:ext uri="{FF2B5EF4-FFF2-40B4-BE49-F238E27FC236}">
                <a16:creationId xmlns:a16="http://schemas.microsoft.com/office/drawing/2014/main" id="{75FEA58C-A793-4054-969C-CA96B995C57D}"/>
              </a:ext>
            </a:extLst>
          </p:cNvPr>
          <p:cNvSpPr txBox="1"/>
          <p:nvPr/>
        </p:nvSpPr>
        <p:spPr>
          <a:xfrm>
            <a:off x="1243105" y="2470998"/>
            <a:ext cx="9705789" cy="1002582"/>
          </a:xfrm>
          <a:prstGeom prst="rect">
            <a:avLst/>
          </a:prstGeom>
          <a:noFill/>
        </p:spPr>
        <p:txBody>
          <a:bodyPr wrap="square">
            <a:spAutoFit/>
          </a:bodyPr>
          <a:lstStyle/>
          <a:p>
            <a:pPr algn="just">
              <a:lnSpc>
                <a:spcPct val="130000"/>
              </a:lnSpc>
            </a:pPr>
            <a:r>
              <a:rPr lang="en-US" sz="2400" b="1" i="0">
                <a:solidFill>
                  <a:srgbClr val="008000"/>
                </a:solidFill>
                <a:effectLst/>
                <a:latin typeface="+mj-lt"/>
              </a:rPr>
              <a:t>Câu hỏi 1 trang 182</a:t>
            </a:r>
            <a:r>
              <a:rPr lang="en-US" sz="2400" b="1">
                <a:solidFill>
                  <a:srgbClr val="008000"/>
                </a:solidFill>
                <a:latin typeface="+mj-lt"/>
              </a:rPr>
              <a:t>: </a:t>
            </a:r>
            <a:r>
              <a:rPr lang="en-US" sz="2400" b="0" i="0">
                <a:solidFill>
                  <a:srgbClr val="000000"/>
                </a:solidFill>
                <a:effectLst/>
                <a:latin typeface="+mj-lt"/>
              </a:rPr>
              <a:t>Mô tả hình dạng và gọi tên vị trí tâm động của mỗi NST trong Hình 42.2a, b, c, d.</a:t>
            </a:r>
            <a:endParaRPr lang="en-US" sz="2400">
              <a:latin typeface="+mj-lt"/>
            </a:endParaRPr>
          </a:p>
        </p:txBody>
      </p:sp>
      <p:sp>
        <p:nvSpPr>
          <p:cNvPr id="17" name="TextBox 16">
            <a:extLst>
              <a:ext uri="{FF2B5EF4-FFF2-40B4-BE49-F238E27FC236}">
                <a16:creationId xmlns:a16="http://schemas.microsoft.com/office/drawing/2014/main" id="{96EEE380-EE4D-73D0-9885-75064BED55B6}"/>
              </a:ext>
            </a:extLst>
          </p:cNvPr>
          <p:cNvSpPr txBox="1"/>
          <p:nvPr/>
        </p:nvSpPr>
        <p:spPr>
          <a:xfrm>
            <a:off x="3367520" y="5454128"/>
            <a:ext cx="541090" cy="461665"/>
          </a:xfrm>
          <a:prstGeom prst="rect">
            <a:avLst/>
          </a:prstGeom>
          <a:noFill/>
        </p:spPr>
        <p:txBody>
          <a:bodyPr wrap="square">
            <a:spAutoFit/>
          </a:bodyPr>
          <a:lstStyle/>
          <a:p>
            <a:r>
              <a:rPr lang="en-US" sz="2400" b="0" i="0">
                <a:solidFill>
                  <a:srgbClr val="000000"/>
                </a:solidFill>
                <a:effectLst/>
                <a:latin typeface="+mj-lt"/>
              </a:rPr>
              <a:t>a)</a:t>
            </a:r>
            <a:endParaRPr lang="en-US" sz="2400"/>
          </a:p>
        </p:txBody>
      </p:sp>
      <p:sp>
        <p:nvSpPr>
          <p:cNvPr id="18" name="TextBox 17">
            <a:extLst>
              <a:ext uri="{FF2B5EF4-FFF2-40B4-BE49-F238E27FC236}">
                <a16:creationId xmlns:a16="http://schemas.microsoft.com/office/drawing/2014/main" id="{ACAC3AFD-77ED-C4BC-0B53-4E410FE498A1}"/>
              </a:ext>
            </a:extLst>
          </p:cNvPr>
          <p:cNvSpPr txBox="1"/>
          <p:nvPr/>
        </p:nvSpPr>
        <p:spPr>
          <a:xfrm>
            <a:off x="4495117" y="5454127"/>
            <a:ext cx="541090" cy="461665"/>
          </a:xfrm>
          <a:prstGeom prst="rect">
            <a:avLst/>
          </a:prstGeom>
          <a:noFill/>
        </p:spPr>
        <p:txBody>
          <a:bodyPr wrap="square">
            <a:spAutoFit/>
          </a:bodyPr>
          <a:lstStyle/>
          <a:p>
            <a:r>
              <a:rPr lang="en-US" sz="2400" b="0" i="0">
                <a:solidFill>
                  <a:srgbClr val="000000"/>
                </a:solidFill>
                <a:effectLst/>
                <a:latin typeface="+mj-lt"/>
              </a:rPr>
              <a:t>b)</a:t>
            </a:r>
            <a:endParaRPr lang="en-US" sz="2400"/>
          </a:p>
        </p:txBody>
      </p:sp>
      <p:sp>
        <p:nvSpPr>
          <p:cNvPr id="19" name="TextBox 18">
            <a:extLst>
              <a:ext uri="{FF2B5EF4-FFF2-40B4-BE49-F238E27FC236}">
                <a16:creationId xmlns:a16="http://schemas.microsoft.com/office/drawing/2014/main" id="{6AAFA22D-1730-E826-FF15-BD968099E0D0}"/>
              </a:ext>
            </a:extLst>
          </p:cNvPr>
          <p:cNvSpPr txBox="1"/>
          <p:nvPr/>
        </p:nvSpPr>
        <p:spPr>
          <a:xfrm>
            <a:off x="6191621" y="5454127"/>
            <a:ext cx="541090" cy="461665"/>
          </a:xfrm>
          <a:prstGeom prst="rect">
            <a:avLst/>
          </a:prstGeom>
          <a:noFill/>
        </p:spPr>
        <p:txBody>
          <a:bodyPr wrap="square">
            <a:spAutoFit/>
          </a:bodyPr>
          <a:lstStyle/>
          <a:p>
            <a:r>
              <a:rPr lang="en-US" sz="2400" b="0" i="0">
                <a:solidFill>
                  <a:srgbClr val="000000"/>
                </a:solidFill>
                <a:effectLst/>
                <a:latin typeface="+mj-lt"/>
              </a:rPr>
              <a:t>c)</a:t>
            </a:r>
            <a:endParaRPr lang="en-US" sz="2400"/>
          </a:p>
        </p:txBody>
      </p:sp>
      <p:sp>
        <p:nvSpPr>
          <p:cNvPr id="20" name="TextBox 19">
            <a:extLst>
              <a:ext uri="{FF2B5EF4-FFF2-40B4-BE49-F238E27FC236}">
                <a16:creationId xmlns:a16="http://schemas.microsoft.com/office/drawing/2014/main" id="{D63E8C25-8786-2480-D824-5BDE57D3E3B7}"/>
              </a:ext>
            </a:extLst>
          </p:cNvPr>
          <p:cNvSpPr txBox="1"/>
          <p:nvPr/>
        </p:nvSpPr>
        <p:spPr>
          <a:xfrm>
            <a:off x="7581040" y="5454127"/>
            <a:ext cx="541090" cy="461665"/>
          </a:xfrm>
          <a:prstGeom prst="rect">
            <a:avLst/>
          </a:prstGeom>
          <a:noFill/>
        </p:spPr>
        <p:txBody>
          <a:bodyPr wrap="square">
            <a:spAutoFit/>
          </a:bodyPr>
          <a:lstStyle/>
          <a:p>
            <a:r>
              <a:rPr lang="en-US" sz="2400" b="0" i="0">
                <a:solidFill>
                  <a:srgbClr val="000000"/>
                </a:solidFill>
                <a:effectLst/>
                <a:latin typeface="+mj-lt"/>
              </a:rPr>
              <a:t>d)</a:t>
            </a:r>
            <a:endParaRPr lang="en-US" sz="2400"/>
          </a:p>
        </p:txBody>
      </p:sp>
      <p:sp>
        <p:nvSpPr>
          <p:cNvPr id="22" name="TextBox 21">
            <a:extLst>
              <a:ext uri="{FF2B5EF4-FFF2-40B4-BE49-F238E27FC236}">
                <a16:creationId xmlns:a16="http://schemas.microsoft.com/office/drawing/2014/main" id="{FAD2924C-DF86-06D5-521B-04D708552DE0}"/>
              </a:ext>
            </a:extLst>
          </p:cNvPr>
          <p:cNvSpPr txBox="1"/>
          <p:nvPr/>
        </p:nvSpPr>
        <p:spPr>
          <a:xfrm>
            <a:off x="2707922" y="5944764"/>
            <a:ext cx="7201065" cy="461665"/>
          </a:xfrm>
          <a:prstGeom prst="rect">
            <a:avLst/>
          </a:prstGeom>
          <a:noFill/>
        </p:spPr>
        <p:txBody>
          <a:bodyPr wrap="square">
            <a:spAutoFit/>
          </a:bodyPr>
          <a:lstStyle/>
          <a:p>
            <a:pPr algn="ctr"/>
            <a:r>
              <a:rPr lang="en-US" sz="2400" b="1" i="0">
                <a:solidFill>
                  <a:srgbClr val="000000"/>
                </a:solidFill>
                <a:effectLst/>
                <a:latin typeface="+mj-lt"/>
              </a:rPr>
              <a:t>Hình 42.2. </a:t>
            </a:r>
            <a:r>
              <a:rPr lang="en-US" sz="2400" b="0" i="0">
                <a:solidFill>
                  <a:srgbClr val="000000"/>
                </a:solidFill>
                <a:effectLst/>
                <a:latin typeface="+mj-lt"/>
              </a:rPr>
              <a:t>Một số hình dạng của nhiễm sắc thể</a:t>
            </a:r>
            <a:endParaRPr lang="en-US" sz="2400"/>
          </a:p>
        </p:txBody>
      </p:sp>
      <p:sp>
        <p:nvSpPr>
          <p:cNvPr id="2" name="TextBox 1">
            <a:extLst>
              <a:ext uri="{FF2B5EF4-FFF2-40B4-BE49-F238E27FC236}">
                <a16:creationId xmlns:a16="http://schemas.microsoft.com/office/drawing/2014/main" id="{634F0AE3-EDF9-AED3-3294-1E2B485FFFA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F95E30EE-4D11-FE66-59DA-784FADC5F014}"/>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222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4" name="TextBox 3">
            <a:extLst>
              <a:ext uri="{FF2B5EF4-FFF2-40B4-BE49-F238E27FC236}">
                <a16:creationId xmlns:a16="http://schemas.microsoft.com/office/drawing/2014/main" id="{111EA05F-15FF-5D84-1AF7-1624D973092E}"/>
              </a:ext>
            </a:extLst>
          </p:cNvPr>
          <p:cNvSpPr txBox="1"/>
          <p:nvPr/>
        </p:nvSpPr>
        <p:spPr>
          <a:xfrm>
            <a:off x="675341" y="2511876"/>
            <a:ext cx="10984754" cy="3347840"/>
          </a:xfrm>
          <a:prstGeom prst="rect">
            <a:avLst/>
          </a:prstGeom>
          <a:noFill/>
        </p:spPr>
        <p:txBody>
          <a:bodyPr wrap="square">
            <a:spAutoFit/>
          </a:bodyPr>
          <a:lstStyle/>
          <a:p>
            <a:pPr algn="just">
              <a:lnSpc>
                <a:spcPct val="150000"/>
              </a:lnSpc>
            </a:pPr>
            <a:r>
              <a:rPr lang="en-US" sz="2400" b="1">
                <a:solidFill>
                  <a:srgbClr val="008000"/>
                </a:solidFill>
                <a:latin typeface="+mj-lt"/>
              </a:rPr>
              <a:t>Trả lời:</a:t>
            </a:r>
          </a:p>
          <a:p>
            <a:pPr algn="just">
              <a:lnSpc>
                <a:spcPct val="150000"/>
              </a:lnSpc>
            </a:pPr>
            <a:r>
              <a:rPr lang="en-US" sz="2400" b="1">
                <a:latin typeface="+mj-lt"/>
              </a:rPr>
              <a:t>Quan sát Hình 42.2 ta thấy:</a:t>
            </a:r>
          </a:p>
          <a:p>
            <a:pPr algn="just">
              <a:lnSpc>
                <a:spcPct val="150000"/>
              </a:lnSpc>
            </a:pPr>
            <a:r>
              <a:rPr lang="en-US" sz="2400">
                <a:latin typeface="+mj-lt"/>
              </a:rPr>
              <a:t>- Ở Hình 42.2a: NST có dạng hình que, tâm động nằm ở đầu mút (tâm mút).</a:t>
            </a:r>
          </a:p>
          <a:p>
            <a:pPr algn="just">
              <a:lnSpc>
                <a:spcPct val="150000"/>
              </a:lnSpc>
            </a:pPr>
            <a:r>
              <a:rPr lang="en-US" sz="2400">
                <a:latin typeface="+mj-lt"/>
              </a:rPr>
              <a:t>- Ở Hình 42.2b: NST có dạng hình chữ V, tâm động nằm ở vị trí giữa (tâm cân).</a:t>
            </a:r>
          </a:p>
          <a:p>
            <a:pPr algn="just">
              <a:lnSpc>
                <a:spcPct val="150000"/>
              </a:lnSpc>
            </a:pPr>
            <a:r>
              <a:rPr lang="en-US" sz="2400">
                <a:latin typeface="+mj-lt"/>
              </a:rPr>
              <a:t>- Ở Hình 42.2c: NST có dạng hình hạt, tâm động nằm ở vị trí giữa (tâm cân).</a:t>
            </a:r>
          </a:p>
          <a:p>
            <a:pPr algn="just">
              <a:lnSpc>
                <a:spcPct val="150000"/>
              </a:lnSpc>
            </a:pPr>
            <a:r>
              <a:rPr lang="en-US" sz="2400">
                <a:latin typeface="+mj-lt"/>
              </a:rPr>
              <a:t>- Ở Hình 42.2d: NST có hình chữ X , tâm động nằm lệch (tâm lệch).</a:t>
            </a:r>
          </a:p>
        </p:txBody>
      </p:sp>
      <p:sp>
        <p:nvSpPr>
          <p:cNvPr id="2" name="TextBox 1">
            <a:extLst>
              <a:ext uri="{FF2B5EF4-FFF2-40B4-BE49-F238E27FC236}">
                <a16:creationId xmlns:a16="http://schemas.microsoft.com/office/drawing/2014/main" id="{709A9EB0-904E-168C-3D16-EA51E36DD768}"/>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41F5B9CC-4EB8-0252-D127-1699FAE0680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964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B4106-E073-EF30-6D01-F65D2AC26A3D}"/>
              </a:ext>
            </a:extLst>
          </p:cNvPr>
          <p:cNvSpPr>
            <a:spLocks noGrp="1"/>
          </p:cNvSpPr>
          <p:nvPr>
            <p:ph type="title"/>
          </p:nvPr>
        </p:nvSpPr>
        <p:spPr>
          <a:xfrm>
            <a:off x="344128" y="589938"/>
            <a:ext cx="9821848" cy="4280886"/>
          </a:xfrm>
        </p:spPr>
        <p:txBody>
          <a:bodyPr/>
          <a:lstStyle/>
          <a:p>
            <a:pPr>
              <a:lnSpc>
                <a:spcPct val="120000"/>
              </a:lnSpc>
            </a:pPr>
            <a:r>
              <a:rPr lang="en-US"/>
              <a:t>DI TRUYỀN </a:t>
            </a:r>
            <a:br>
              <a:rPr lang="en-US"/>
            </a:br>
            <a:r>
              <a:rPr lang="en-US"/>
              <a:t>NHIỄM SẮC THỂ</a:t>
            </a:r>
          </a:p>
        </p:txBody>
      </p:sp>
      <p:sp>
        <p:nvSpPr>
          <p:cNvPr id="7" name="Text Placeholder 6">
            <a:extLst>
              <a:ext uri="{FF2B5EF4-FFF2-40B4-BE49-F238E27FC236}">
                <a16:creationId xmlns:a16="http://schemas.microsoft.com/office/drawing/2014/main" id="{BBD16731-F6B4-25D3-9876-27AD741C5CA4}"/>
              </a:ext>
            </a:extLst>
          </p:cNvPr>
          <p:cNvSpPr>
            <a:spLocks noGrp="1"/>
          </p:cNvSpPr>
          <p:nvPr>
            <p:ph type="body" sz="quarter" idx="11"/>
          </p:nvPr>
        </p:nvSpPr>
        <p:spPr>
          <a:xfrm>
            <a:off x="4681422" y="1056430"/>
            <a:ext cx="3394356" cy="840176"/>
          </a:xfrm>
          <a:prstGeom prst="roundRect">
            <a:avLst>
              <a:gd name="adj" fmla="val 50000"/>
            </a:avLst>
          </a:prstGeom>
        </p:spPr>
        <p:txBody>
          <a:bodyPr/>
          <a:lstStyle/>
          <a:p>
            <a:r>
              <a:rPr lang="en-US" sz="3600" b="1"/>
              <a:t>CHƯƠNG XII</a:t>
            </a:r>
          </a:p>
        </p:txBody>
      </p:sp>
      <p:sp>
        <p:nvSpPr>
          <p:cNvPr id="8" name="TextBox 7">
            <a:extLst>
              <a:ext uri="{FF2B5EF4-FFF2-40B4-BE49-F238E27FC236}">
                <a16:creationId xmlns:a16="http://schemas.microsoft.com/office/drawing/2014/main" id="{E919E0A3-34DA-EDE2-639C-0C8272FC9537}"/>
              </a:ext>
            </a:extLst>
          </p:cNvPr>
          <p:cNvSpPr txBox="1"/>
          <p:nvPr/>
        </p:nvSpPr>
        <p:spPr>
          <a:xfrm>
            <a:off x="537883" y="5306721"/>
            <a:ext cx="5181599" cy="628955"/>
          </a:xfrm>
          <a:prstGeom prst="rect">
            <a:avLst/>
          </a:prstGeom>
          <a:noFill/>
        </p:spPr>
        <p:txBody>
          <a:bodyPr wrap="square">
            <a:spAutoFit/>
          </a:bodyPr>
          <a:lstStyle/>
          <a:p>
            <a:pPr>
              <a:lnSpc>
                <a:spcPct val="120000"/>
              </a:lnSpc>
            </a:pPr>
            <a:r>
              <a:rPr lang="en-US" sz="3200" b="1">
                <a:solidFill>
                  <a:srgbClr val="FFFF00"/>
                </a:solidFill>
              </a:rPr>
              <a:t>KHOA HỌC TỰ NHIÊN 9</a:t>
            </a:r>
          </a:p>
        </p:txBody>
      </p:sp>
      <p:cxnSp>
        <p:nvCxnSpPr>
          <p:cNvPr id="10" name="Straight Connector 9">
            <a:extLst>
              <a:ext uri="{FF2B5EF4-FFF2-40B4-BE49-F238E27FC236}">
                <a16:creationId xmlns:a16="http://schemas.microsoft.com/office/drawing/2014/main" id="{99129801-F9DA-0A3D-98C2-04FE831294AF}"/>
              </a:ext>
            </a:extLst>
          </p:cNvPr>
          <p:cNvCxnSpPr>
            <a:cxnSpLocks/>
          </p:cNvCxnSpPr>
          <p:nvPr/>
        </p:nvCxnSpPr>
        <p:spPr>
          <a:xfrm>
            <a:off x="537883" y="5031804"/>
            <a:ext cx="3155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Extraordinary Care | Emory Health Digest">
            <a:extLst>
              <a:ext uri="{FF2B5EF4-FFF2-40B4-BE49-F238E27FC236}">
                <a16:creationId xmlns:a16="http://schemas.microsoft.com/office/drawing/2014/main" id="{17F5E620-B0C7-BA6A-4F40-A9278AE16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8" y="1739480"/>
            <a:ext cx="3859234" cy="394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circle(in)">
                                      <p:cBhvr>
                                        <p:cTn id="10" dur="2000"/>
                                        <p:tgtEl>
                                          <p:spTgt spid="7">
                                            <p:bg/>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circle(in)">
                                      <p:cBhvr>
                                        <p:cTn id="1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6" name="Group 15">
            <a:extLst>
              <a:ext uri="{FF2B5EF4-FFF2-40B4-BE49-F238E27FC236}">
                <a16:creationId xmlns:a16="http://schemas.microsoft.com/office/drawing/2014/main" id="{07F5D8F4-6EAA-2A12-34DD-1FEC8ADB2F8B}"/>
              </a:ext>
            </a:extLst>
          </p:cNvPr>
          <p:cNvGrpSpPr/>
          <p:nvPr/>
        </p:nvGrpSpPr>
        <p:grpSpPr>
          <a:xfrm>
            <a:off x="7984563" y="1557159"/>
            <a:ext cx="3651625" cy="4745318"/>
            <a:chOff x="7984563" y="1557159"/>
            <a:chExt cx="3651625" cy="4745318"/>
          </a:xfrm>
        </p:grpSpPr>
        <p:pic>
          <p:nvPicPr>
            <p:cNvPr id="2050" name="Picture 2" descr="What is a Chromosome | Definition of Chromosome">
              <a:extLst>
                <a:ext uri="{FF2B5EF4-FFF2-40B4-BE49-F238E27FC236}">
                  <a16:creationId xmlns:a16="http://schemas.microsoft.com/office/drawing/2014/main"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BDD16C-17FF-9C2D-D1A0-637F1BFCAE0D}"/>
                </a:ext>
              </a:extLst>
            </p:cNvPr>
            <p:cNvSpPr txBox="1"/>
            <p:nvPr/>
          </p:nvSpPr>
          <p:spPr>
            <a:xfrm>
              <a:off x="10930964" y="2021971"/>
              <a:ext cx="705224" cy="523220"/>
            </a:xfrm>
            <a:prstGeom prst="rect">
              <a:avLst/>
            </a:prstGeom>
            <a:noFill/>
          </p:spPr>
          <p:txBody>
            <a:bodyPr wrap="square" rtlCol="0">
              <a:spAutoFit/>
            </a:bodyPr>
            <a:lstStyle/>
            <a:p>
              <a:r>
                <a:rPr lang="en-US" sz="2800" b="1"/>
                <a:t>A</a:t>
              </a:r>
            </a:p>
          </p:txBody>
        </p:sp>
        <p:sp>
          <p:nvSpPr>
            <p:cNvPr id="2" name="TextBox 1">
              <a:extLst>
                <a:ext uri="{FF2B5EF4-FFF2-40B4-BE49-F238E27FC236}">
                  <a16:creationId xmlns:a16="http://schemas.microsoft.com/office/drawing/2014/main" id="{804E4113-2578-A5AF-19E2-04FF0F3737F9}"/>
                </a:ext>
              </a:extLst>
            </p:cNvPr>
            <p:cNvSpPr txBox="1"/>
            <p:nvPr/>
          </p:nvSpPr>
          <p:spPr>
            <a:xfrm>
              <a:off x="10464800" y="2972230"/>
              <a:ext cx="705224" cy="523220"/>
            </a:xfrm>
            <a:prstGeom prst="rect">
              <a:avLst/>
            </a:prstGeom>
            <a:noFill/>
          </p:spPr>
          <p:txBody>
            <a:bodyPr wrap="square" rtlCol="0">
              <a:spAutoFit/>
            </a:bodyPr>
            <a:lstStyle/>
            <a:p>
              <a:r>
                <a:rPr lang="en-US" sz="2800" b="1"/>
                <a:t>B</a:t>
              </a:r>
            </a:p>
          </p:txBody>
        </p:sp>
        <p:sp>
          <p:nvSpPr>
            <p:cNvPr id="3" name="TextBox 2">
              <a:extLst>
                <a:ext uri="{FF2B5EF4-FFF2-40B4-BE49-F238E27FC236}">
                  <a16:creationId xmlns:a16="http://schemas.microsoft.com/office/drawing/2014/main" id="{5A9F048E-6674-C5EF-BDED-386039C181C7}"/>
                </a:ext>
              </a:extLst>
            </p:cNvPr>
            <p:cNvSpPr txBox="1"/>
            <p:nvPr/>
          </p:nvSpPr>
          <p:spPr>
            <a:xfrm>
              <a:off x="10745695" y="4617114"/>
              <a:ext cx="705224" cy="523220"/>
            </a:xfrm>
            <a:prstGeom prst="rect">
              <a:avLst/>
            </a:prstGeom>
            <a:noFill/>
          </p:spPr>
          <p:txBody>
            <a:bodyPr wrap="square" rtlCol="0">
              <a:spAutoFit/>
            </a:bodyPr>
            <a:lstStyle/>
            <a:p>
              <a:r>
                <a:rPr lang="en-US" sz="2800" b="1"/>
                <a:t>C</a:t>
              </a:r>
            </a:p>
          </p:txBody>
        </p:sp>
      </p:grpSp>
      <p:sp>
        <p:nvSpPr>
          <p:cNvPr id="11" name="TextBox 10">
            <a:extLst>
              <a:ext uri="{FF2B5EF4-FFF2-40B4-BE49-F238E27FC236}">
                <a16:creationId xmlns:a16="http://schemas.microsoft.com/office/drawing/2014/main" id="{06C9E3D5-90B6-C0F0-97DA-8A2A048B3B35}"/>
              </a:ext>
            </a:extLst>
          </p:cNvPr>
          <p:cNvSpPr txBox="1"/>
          <p:nvPr/>
        </p:nvSpPr>
        <p:spPr>
          <a:xfrm>
            <a:off x="814299" y="2508804"/>
            <a:ext cx="6786278" cy="1073485"/>
          </a:xfrm>
          <a:prstGeom prst="roundRect">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2 trang 182:</a:t>
            </a:r>
            <a:r>
              <a:rPr lang="en-US" sz="2400">
                <a:solidFill>
                  <a:srgbClr val="000000"/>
                </a:solidFill>
                <a:latin typeface="+mj-lt"/>
              </a:rPr>
              <a:t> </a:t>
            </a:r>
            <a:r>
              <a:rPr lang="vi-VN" sz="2400" b="0" i="0">
                <a:solidFill>
                  <a:srgbClr val="000000"/>
                </a:solidFill>
                <a:effectLst/>
                <a:latin typeface="+mj-lt"/>
              </a:rPr>
              <a:t>Các vị trí A, B, C ở Hình tương ứng với những bộ phận nào của NST?</a:t>
            </a:r>
            <a:endParaRPr lang="en-US" sz="2400">
              <a:latin typeface="+mj-lt"/>
            </a:endParaRPr>
          </a:p>
        </p:txBody>
      </p:sp>
      <p:sp>
        <p:nvSpPr>
          <p:cNvPr id="15" name="TextBox 14">
            <a:extLst>
              <a:ext uri="{FF2B5EF4-FFF2-40B4-BE49-F238E27FC236}">
                <a16:creationId xmlns:a16="http://schemas.microsoft.com/office/drawing/2014/main" id="{1E859990-31AB-E27E-0906-62FE19232ECF}"/>
              </a:ext>
            </a:extLst>
          </p:cNvPr>
          <p:cNvSpPr txBox="1"/>
          <p:nvPr/>
        </p:nvSpPr>
        <p:spPr>
          <a:xfrm>
            <a:off x="814299" y="3810548"/>
            <a:ext cx="6786278" cy="2491929"/>
          </a:xfrm>
          <a:prstGeom prst="roundRect">
            <a:avLst>
              <a:gd name="adj" fmla="val 10339"/>
            </a:avLst>
          </a:prstGeom>
          <a:solidFill>
            <a:srgbClr val="FFFFCC"/>
          </a:solidFill>
          <a:ln w="19050">
            <a:solidFill>
              <a:schemeClr val="tx1"/>
            </a:solidFill>
            <a:prstDash val="sysDash"/>
          </a:ln>
        </p:spPr>
        <p:txBody>
          <a:bodyPr wrap="square" anchor="ctr">
            <a:spAutoFit/>
          </a:bodyPr>
          <a:lstStyle/>
          <a:p>
            <a:pPr algn="just">
              <a:lnSpc>
                <a:spcPct val="125000"/>
              </a:lnSpc>
            </a:pPr>
            <a:r>
              <a:rPr lang="vi-VN" sz="2400" b="1" i="0">
                <a:solidFill>
                  <a:srgbClr val="008000"/>
                </a:solidFill>
                <a:effectLst/>
                <a:latin typeface="+mj-lt"/>
              </a:rPr>
              <a:t>Trả lời:</a:t>
            </a:r>
            <a:endParaRPr lang="vi-VN" sz="2400" b="0" i="0">
              <a:solidFill>
                <a:srgbClr val="000000"/>
              </a:solidFill>
              <a:effectLst/>
              <a:latin typeface="+mj-lt"/>
            </a:endParaRPr>
          </a:p>
          <a:p>
            <a:pPr algn="just">
              <a:lnSpc>
                <a:spcPct val="125000"/>
              </a:lnSpc>
            </a:pPr>
            <a:r>
              <a:rPr lang="vi-VN" sz="2400" b="0" i="0">
                <a:solidFill>
                  <a:srgbClr val="000000"/>
                </a:solidFill>
                <a:effectLst/>
                <a:latin typeface="+mj-lt"/>
              </a:rPr>
              <a:t>Các vị trí A, B, C ở Hình tương ứng với:</a:t>
            </a:r>
          </a:p>
          <a:p>
            <a:pPr algn="just">
              <a:lnSpc>
                <a:spcPct val="125000"/>
              </a:lnSpc>
            </a:pPr>
            <a:r>
              <a:rPr lang="vi-VN" sz="2400" b="0" i="0">
                <a:solidFill>
                  <a:srgbClr val="000000"/>
                </a:solidFill>
                <a:effectLst/>
                <a:latin typeface="+mj-lt"/>
              </a:rPr>
              <a:t>- Vị trí A tương ứng với cánh ngắn của NST.</a:t>
            </a:r>
          </a:p>
          <a:p>
            <a:pPr algn="just">
              <a:lnSpc>
                <a:spcPct val="125000"/>
              </a:lnSpc>
            </a:pPr>
            <a:r>
              <a:rPr lang="vi-VN" sz="2400" b="0" i="0">
                <a:solidFill>
                  <a:srgbClr val="000000"/>
                </a:solidFill>
                <a:effectLst/>
                <a:latin typeface="+mj-lt"/>
              </a:rPr>
              <a:t>- Vị trí B tương ứng với tâm động của NST.</a:t>
            </a:r>
          </a:p>
          <a:p>
            <a:pPr algn="just">
              <a:lnSpc>
                <a:spcPct val="125000"/>
              </a:lnSpc>
            </a:pPr>
            <a:r>
              <a:rPr lang="vi-VN" sz="2400" b="0" i="0">
                <a:solidFill>
                  <a:srgbClr val="000000"/>
                </a:solidFill>
                <a:effectLst/>
                <a:latin typeface="+mj-lt"/>
              </a:rPr>
              <a:t>- Vị trí C tương ứng với cánh dài của NST.</a:t>
            </a:r>
          </a:p>
        </p:txBody>
      </p:sp>
      <p:sp>
        <p:nvSpPr>
          <p:cNvPr id="17" name="TextBox 1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8115F96-DE3F-DF55-B191-EF96D7B0697B}"/>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551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39" name="TextBox 38">
            <a:extLst>
              <a:ext uri="{FF2B5EF4-FFF2-40B4-BE49-F238E27FC236}">
                <a16:creationId xmlns:a16="http://schemas.microsoft.com/office/drawing/2014/main" id="{26D8E769-B85D-3572-9CB0-419728A56E89}"/>
              </a:ext>
            </a:extLst>
          </p:cNvPr>
          <p:cNvSpPr txBox="1"/>
          <p:nvPr/>
        </p:nvSpPr>
        <p:spPr>
          <a:xfrm>
            <a:off x="751485" y="2529677"/>
            <a:ext cx="4493272" cy="3740255"/>
          </a:xfrm>
          <a:prstGeom prst="rect">
            <a:avLst/>
          </a:prstGeom>
          <a:noFill/>
        </p:spPr>
        <p:txBody>
          <a:bodyPr wrap="square">
            <a:spAutoFit/>
          </a:bodyPr>
          <a:lstStyle/>
          <a:p>
            <a:pPr algn="just">
              <a:lnSpc>
                <a:spcPct val="125000"/>
              </a:lnSpc>
            </a:pPr>
            <a:r>
              <a:rPr lang="en-US" sz="2400"/>
              <a:t>- </a:t>
            </a:r>
            <a:r>
              <a:rPr lang="vi-VN" sz="2400"/>
              <a:t>NST được cấu tạo bởi </a:t>
            </a:r>
            <a:r>
              <a:rPr lang="vi-VN" sz="2400" b="1">
                <a:solidFill>
                  <a:srgbClr val="FF0000"/>
                </a:solidFill>
              </a:rPr>
              <a:t>DNA và protein histone. </a:t>
            </a:r>
            <a:endParaRPr lang="en-US" sz="2400" b="1">
              <a:solidFill>
                <a:srgbClr val="FF0000"/>
              </a:solidFill>
            </a:endParaRPr>
          </a:p>
          <a:p>
            <a:pPr algn="just">
              <a:lnSpc>
                <a:spcPct val="125000"/>
              </a:lnSpc>
            </a:pPr>
            <a:r>
              <a:rPr lang="en-US" sz="2400"/>
              <a:t>- </a:t>
            </a:r>
            <a:r>
              <a:rPr lang="vi-VN" sz="2400"/>
              <a:t>Mỗi chromatid gồm </a:t>
            </a:r>
            <a:r>
              <a:rPr lang="vi-VN" sz="2400" b="1">
                <a:solidFill>
                  <a:srgbClr val="00B050"/>
                </a:solidFill>
              </a:rPr>
              <a:t>một phân tử DNA </a:t>
            </a:r>
            <a:r>
              <a:rPr lang="vi-VN" sz="2400"/>
              <a:t>liên kết với nhiều phân tử protein histone tạo thành sợi nhiễm sắc, sợi nhiễm sắc được </a:t>
            </a:r>
            <a:r>
              <a:rPr lang="vi-VN" sz="2400" b="1">
                <a:solidFill>
                  <a:schemeClr val="accent4"/>
                </a:solidFill>
              </a:rPr>
              <a:t>cuộn xoắn qua nhiều mức độ </a:t>
            </a:r>
            <a:r>
              <a:rPr lang="vi-VN" sz="2400"/>
              <a:t>khác nhau tạo nên NST</a:t>
            </a:r>
            <a:r>
              <a:rPr lang="en-US" sz="2400"/>
              <a:t>.</a:t>
            </a:r>
            <a:r>
              <a:rPr lang="vi-VN" sz="2400"/>
              <a:t> </a:t>
            </a:r>
            <a:endParaRPr lang="en-US" sz="2400"/>
          </a:p>
        </p:txBody>
      </p:sp>
      <p:sp>
        <p:nvSpPr>
          <p:cNvPr id="2" name="TextBox 1">
            <a:extLst>
              <a:ext uri="{FF2B5EF4-FFF2-40B4-BE49-F238E27FC236}">
                <a16:creationId xmlns:a16="http://schemas.microsoft.com/office/drawing/2014/main" id="{95FB6D79-09ED-4D23-161E-6F0397CDF3FE}"/>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75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 calcmode="lin" valueType="num">
                                      <p:cBhvr additive="base">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 calcmode="lin" valueType="num">
                                      <p:cBhvr additive="base">
                                        <p:cTn id="24"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892494"/>
            <a:ext cx="4456551" cy="2898654"/>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marL="457200" indent="-457200" algn="just">
              <a:lnSpc>
                <a:spcPct val="125000"/>
              </a:lnSpc>
              <a:buAutoNum type="arabicPeriod"/>
            </a:pPr>
            <a:r>
              <a:rPr lang="vi-VN" sz="2400" b="0" i="0">
                <a:solidFill>
                  <a:srgbClr val="000000"/>
                </a:solidFill>
                <a:effectLst/>
                <a:latin typeface="+mj-lt"/>
              </a:rPr>
              <a:t>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endParaRPr lang="en-US" sz="2400" b="0" i="0">
              <a:solidFill>
                <a:srgbClr val="000000"/>
              </a:solidFill>
              <a:effectLst/>
              <a:latin typeface="+mj-lt"/>
            </a:endParaRPr>
          </a:p>
          <a:p>
            <a:pPr marL="457200" indent="-457200" algn="just">
              <a:lnSpc>
                <a:spcPct val="125000"/>
              </a:lnSpc>
              <a:buAutoNum type="arabicPeriod"/>
            </a:pPr>
            <a:r>
              <a:rPr lang="vi-VN" sz="2400" b="0" i="0">
                <a:solidFill>
                  <a:srgbClr val="000000"/>
                </a:solidFill>
                <a:effectLst/>
                <a:latin typeface="+mj-lt"/>
              </a:rPr>
              <a:t>Các gene được sắp xếp như thế nào trên NST?</a:t>
            </a:r>
            <a:endParaRPr lang="en-US" sz="2400">
              <a:latin typeface="+mj-lt"/>
            </a:endParaRPr>
          </a:p>
        </p:txBody>
      </p:sp>
      <p:sp>
        <p:nvSpPr>
          <p:cNvPr id="3" name="TextBox 2">
            <a:extLst>
              <a:ext uri="{FF2B5EF4-FFF2-40B4-BE49-F238E27FC236}">
                <a16:creationId xmlns:a16="http://schemas.microsoft.com/office/drawing/2014/main" id="{516E4116-125A-3AAB-47C2-E04492509F01}"/>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4254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56551" cy="1948535"/>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vi-VN" sz="2400" b="0" i="0">
                <a:solidFill>
                  <a:srgbClr val="000000"/>
                </a:solidFill>
                <a:effectLst/>
                <a:latin typeface="+mj-lt"/>
              </a:rPr>
              <a:t>1. 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729992"/>
            <a:ext cx="4512237" cy="1584263"/>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Mỗi NST trong tế bào ở hình chứa 1 phân tử DNA.</a:t>
            </a:r>
          </a:p>
        </p:txBody>
      </p:sp>
      <p:sp>
        <p:nvSpPr>
          <p:cNvPr id="3" name="TextBox 2">
            <a:extLst>
              <a:ext uri="{FF2B5EF4-FFF2-40B4-BE49-F238E27FC236}">
                <a16:creationId xmlns:a16="http://schemas.microsoft.com/office/drawing/2014/main" id="{791BD061-027C-DD91-2944-E351DD8FC399}"/>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16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1F1F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286C44E-2BB8-5C0D-791E-6ADA1446E7A4}"/>
              </a:ext>
            </a:extLst>
          </p:cNvPr>
          <p:cNvSpPr txBox="1"/>
          <p:nvPr/>
        </p:nvSpPr>
        <p:spPr>
          <a:xfrm>
            <a:off x="525929" y="5598458"/>
            <a:ext cx="11349317" cy="1002582"/>
          </a:xfrm>
          <a:prstGeom prst="rect">
            <a:avLst/>
          </a:prstGeom>
          <a:noFill/>
        </p:spPr>
        <p:txBody>
          <a:bodyPr wrap="square">
            <a:spAutoFit/>
          </a:bodyPr>
          <a:lstStyle/>
          <a:p>
            <a:pPr>
              <a:lnSpc>
                <a:spcPct val="130000"/>
              </a:lnSpc>
            </a:pPr>
            <a:r>
              <a:rPr lang="vi-VN" sz="2400"/>
              <a:t>Nhờ cách cấu trúc đặc biệt mà phân tử DNA có kích thước lớn, mang nhiều gene được </a:t>
            </a:r>
            <a:r>
              <a:rPr lang="vi-VN" sz="2400" b="1">
                <a:solidFill>
                  <a:srgbClr val="C00000"/>
                </a:solidFill>
              </a:rPr>
              <a:t>“đóng gói” </a:t>
            </a:r>
            <a:r>
              <a:rPr lang="vi-VN" sz="2400"/>
              <a:t>bên trong mỗi NST và nằm gọn trong nhân tế bào. </a:t>
            </a:r>
            <a:endParaRPr lang="en-US" sz="2400"/>
          </a:p>
        </p:txBody>
      </p:sp>
      <p:grpSp>
        <p:nvGrpSpPr>
          <p:cNvPr id="16" name="Group 15">
            <a:extLst>
              <a:ext uri="{FF2B5EF4-FFF2-40B4-BE49-F238E27FC236}">
                <a16:creationId xmlns:a16="http://schemas.microsoft.com/office/drawing/2014/main" id="{F06D4B88-E864-7E44-4EC0-EA427D71EFCF}"/>
              </a:ext>
            </a:extLst>
          </p:cNvPr>
          <p:cNvGrpSpPr/>
          <p:nvPr/>
        </p:nvGrpSpPr>
        <p:grpSpPr>
          <a:xfrm>
            <a:off x="207606" y="0"/>
            <a:ext cx="11862049" cy="5598458"/>
            <a:chOff x="207606" y="0"/>
            <a:chExt cx="11862049" cy="5598458"/>
          </a:xfrm>
        </p:grpSpPr>
        <p:pic>
          <p:nvPicPr>
            <p:cNvPr id="3" name="Picture 2" descr="Chromosome">
              <a:extLst>
                <a:ext uri="{FF2B5EF4-FFF2-40B4-BE49-F238E27FC236}">
                  <a16:creationId xmlns:a16="http://schemas.microsoft.com/office/drawing/2014/main" id="{DE5B388F-5B29-EC73-152D-0A06E9C2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8" b="8617"/>
            <a:stretch/>
          </p:blipFill>
          <p:spPr bwMode="auto">
            <a:xfrm>
              <a:off x="207606" y="0"/>
              <a:ext cx="11862049" cy="5598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3A8FF0-B406-B365-493C-A0A37BC1120D}"/>
                </a:ext>
              </a:extLst>
            </p:cNvPr>
            <p:cNvSpPr/>
            <p:nvPr/>
          </p:nvSpPr>
          <p:spPr>
            <a:xfrm>
              <a:off x="5555130" y="1909483"/>
              <a:ext cx="2145552" cy="50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Nhiễm sắc thể</a:t>
              </a:r>
            </a:p>
          </p:txBody>
        </p:sp>
        <p:sp>
          <p:nvSpPr>
            <p:cNvPr id="6" name="Rectangle 5">
              <a:extLst>
                <a:ext uri="{FF2B5EF4-FFF2-40B4-BE49-F238E27FC236}">
                  <a16:creationId xmlns:a16="http://schemas.microsoft.com/office/drawing/2014/main" id="{39A0EA4B-605F-4568-4209-28BD44FBC11B}"/>
                </a:ext>
              </a:extLst>
            </p:cNvPr>
            <p:cNvSpPr/>
            <p:nvPr/>
          </p:nvSpPr>
          <p:spPr>
            <a:xfrm>
              <a:off x="7751483" y="3476123"/>
              <a:ext cx="1878776" cy="43628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DNA</a:t>
              </a:r>
            </a:p>
          </p:txBody>
        </p:sp>
        <p:sp>
          <p:nvSpPr>
            <p:cNvPr id="8" name="Rectangle 7">
              <a:extLst>
                <a:ext uri="{FF2B5EF4-FFF2-40B4-BE49-F238E27FC236}">
                  <a16:creationId xmlns:a16="http://schemas.microsoft.com/office/drawing/2014/main" id="{882D5A72-B592-BF72-0D66-7CD9E952DC0C}"/>
                </a:ext>
              </a:extLst>
            </p:cNvPr>
            <p:cNvSpPr/>
            <p:nvPr/>
          </p:nvSpPr>
          <p:spPr>
            <a:xfrm>
              <a:off x="5815106" y="678331"/>
              <a:ext cx="1075765" cy="23606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E54BDD-BEFC-8728-646D-80825D5F4527}"/>
                </a:ext>
              </a:extLst>
            </p:cNvPr>
            <p:cNvSpPr/>
            <p:nvPr/>
          </p:nvSpPr>
          <p:spPr>
            <a:xfrm>
              <a:off x="7700682" y="2091765"/>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a:extLst>
                <a:ext uri="{FF2B5EF4-FFF2-40B4-BE49-F238E27FC236}">
                  <a16:creationId xmlns:a16="http://schemas.microsoft.com/office/drawing/2014/main" id="{F674525D-7914-CD99-C283-72D19D5DD9C4}"/>
                </a:ext>
              </a:extLst>
            </p:cNvPr>
            <p:cNvSpPr/>
            <p:nvPr/>
          </p:nvSpPr>
          <p:spPr>
            <a:xfrm rot="3276446">
              <a:off x="9595368" y="3470539"/>
              <a:ext cx="250719" cy="188631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3339D55-DF81-EED7-3E62-E6386A53B88D}"/>
                </a:ext>
              </a:extLst>
            </p:cNvPr>
            <p:cNvSpPr/>
            <p:nvPr/>
          </p:nvSpPr>
          <p:spPr>
            <a:xfrm rot="19457956">
              <a:off x="9336209" y="4321898"/>
              <a:ext cx="875996" cy="33468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Gene </a:t>
              </a:r>
            </a:p>
          </p:txBody>
        </p:sp>
        <p:sp>
          <p:nvSpPr>
            <p:cNvPr id="15" name="Rectangle 14">
              <a:extLst>
                <a:ext uri="{FF2B5EF4-FFF2-40B4-BE49-F238E27FC236}">
                  <a16:creationId xmlns:a16="http://schemas.microsoft.com/office/drawing/2014/main" id="{328ED68E-6F2D-AA28-BA1A-A4D0417FBDF0}"/>
                </a:ext>
              </a:extLst>
            </p:cNvPr>
            <p:cNvSpPr/>
            <p:nvPr/>
          </p:nvSpPr>
          <p:spPr>
            <a:xfrm flipV="1">
              <a:off x="7643907" y="1531471"/>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60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98387" cy="1473476"/>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en-US" sz="2400">
                <a:solidFill>
                  <a:srgbClr val="000000"/>
                </a:solidFill>
                <a:latin typeface="+mj-lt"/>
              </a:rPr>
              <a:t>2. </a:t>
            </a:r>
            <a:r>
              <a:rPr lang="vi-VN" sz="2400" b="0" i="0">
                <a:solidFill>
                  <a:srgbClr val="000000"/>
                </a:solidFill>
                <a:effectLst/>
                <a:latin typeface="+mj-lt"/>
              </a:rPr>
              <a:t>Các gene được sắp xếp như thế nào trên NST?</a:t>
            </a:r>
            <a:endParaRPr lang="en-US" sz="2400">
              <a:latin typeface="+mj-lt"/>
            </a:endParaRP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092907"/>
            <a:ext cx="4512237" cy="2423595"/>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Các gene sắp xếp theo chiều dọc trên NST. Gene nằm trên nhiễm sắc thể tại một vị trí gọi là locus của gene.</a:t>
            </a:r>
          </a:p>
        </p:txBody>
      </p:sp>
      <p:sp>
        <p:nvSpPr>
          <p:cNvPr id="3" name="TextBox 2">
            <a:extLst>
              <a:ext uri="{FF2B5EF4-FFF2-40B4-BE49-F238E27FC236}">
                <a16:creationId xmlns:a16="http://schemas.microsoft.com/office/drawing/2014/main" id="{81A2F6FC-AEC3-DA81-B5D2-E85E183B03D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3849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8" name="Speech Bubble: Rectangle with Corners Rounded 7">
            <a:extLst>
              <a:ext uri="{FF2B5EF4-FFF2-40B4-BE49-F238E27FC236}">
                <a16:creationId xmlns:a16="http://schemas.microsoft.com/office/drawing/2014/main" id="{F7860AB0-5936-66FC-0107-96FF5749A20F}"/>
              </a:ext>
            </a:extLst>
          </p:cNvPr>
          <p:cNvSpPr/>
          <p:nvPr/>
        </p:nvSpPr>
        <p:spPr>
          <a:xfrm>
            <a:off x="5665694" y="1655430"/>
            <a:ext cx="3173506" cy="490129"/>
          </a:xfrm>
          <a:prstGeom prst="wedgeRoundRectCallout">
            <a:avLst>
              <a:gd name="adj1" fmla="val -58145"/>
              <a:gd name="adj2" fmla="val 123469"/>
              <a:gd name="adj3" fmla="val 16667"/>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ruồi giấm</a:t>
            </a:r>
          </a:p>
        </p:txBody>
      </p:sp>
      <p:pic>
        <p:nvPicPr>
          <p:cNvPr id="10" name="Picture 9">
            <a:extLst>
              <a:ext uri="{FF2B5EF4-FFF2-40B4-BE49-F238E27FC236}">
                <a16:creationId xmlns:a16="http://schemas.microsoft.com/office/drawing/2014/main" id="{71BD29D3-493F-5147-FD7A-FCB9EDA4C21A}"/>
              </a:ext>
            </a:extLst>
          </p:cNvPr>
          <p:cNvPicPr>
            <a:picLocks noChangeAspect="1"/>
          </p:cNvPicPr>
          <p:nvPr/>
        </p:nvPicPr>
        <p:blipFill>
          <a:blip r:embed="rId4"/>
          <a:stretch>
            <a:fillRect/>
          </a:stretch>
        </p:blipFill>
        <p:spPr>
          <a:xfrm>
            <a:off x="6483910" y="3209313"/>
            <a:ext cx="4743450" cy="3219450"/>
          </a:xfrm>
          <a:prstGeom prst="rect">
            <a:avLst/>
          </a:prstGeom>
        </p:spPr>
      </p:pic>
      <p:sp>
        <p:nvSpPr>
          <p:cNvPr id="11" name="Speech Bubble: Rectangle with Corners Rounded 10">
            <a:extLst>
              <a:ext uri="{FF2B5EF4-FFF2-40B4-BE49-F238E27FC236}">
                <a16:creationId xmlns:a16="http://schemas.microsoft.com/office/drawing/2014/main" id="{A1C28524-965E-3A9C-0D22-04E584851B4E}"/>
              </a:ext>
            </a:extLst>
          </p:cNvPr>
          <p:cNvSpPr/>
          <p:nvPr/>
        </p:nvSpPr>
        <p:spPr>
          <a:xfrm>
            <a:off x="6944658" y="2719184"/>
            <a:ext cx="2712757" cy="490129"/>
          </a:xfrm>
          <a:prstGeom prst="wedgeRoundRectCallout">
            <a:avLst>
              <a:gd name="adj1" fmla="val 53908"/>
              <a:gd name="adj2" fmla="val 110056"/>
              <a:gd name="adj3" fmla="val 166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người</a:t>
            </a:r>
          </a:p>
        </p:txBody>
      </p:sp>
    </p:spTree>
    <p:extLst>
      <p:ext uri="{BB962C8B-B14F-4D97-AF65-F5344CB8AC3E}">
        <p14:creationId xmlns:p14="http://schemas.microsoft.com/office/powerpoint/2010/main" val="12476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P spid="6" grpId="0"/>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258987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p:txBody>
      </p:sp>
      <p:sp>
        <p:nvSpPr>
          <p:cNvPr id="4" name="Oval 3">
            <a:extLst>
              <a:ext uri="{FF2B5EF4-FFF2-40B4-BE49-F238E27FC236}">
                <a16:creationId xmlns:a16="http://schemas.microsoft.com/office/drawing/2014/main" id="{2222AE50-CDB1-B70E-8D1C-A60AF0B82404}"/>
              </a:ext>
            </a:extLst>
          </p:cNvPr>
          <p:cNvSpPr/>
          <p:nvPr/>
        </p:nvSpPr>
        <p:spPr>
          <a:xfrm>
            <a:off x="651435" y="2121647"/>
            <a:ext cx="2862729" cy="30809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351320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p:txBody>
      </p:sp>
      <p:pic>
        <p:nvPicPr>
          <p:cNvPr id="5" name="Picture 2" descr="Ploidy - Wikipedia">
            <a:extLst>
              <a:ext uri="{FF2B5EF4-FFF2-40B4-BE49-F238E27FC236}">
                <a16:creationId xmlns:a16="http://schemas.microsoft.com/office/drawing/2014/main" id="{677F4F52-8500-E778-A6F3-A737B7882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651"/>
          <a:stretch/>
        </p:blipFill>
        <p:spPr bwMode="auto">
          <a:xfrm>
            <a:off x="1587060" y="2086827"/>
            <a:ext cx="3600516" cy="3410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0FED70-C5B1-AEC9-F445-6A494EF9E145}"/>
              </a:ext>
            </a:extLst>
          </p:cNvPr>
          <p:cNvSpPr txBox="1"/>
          <p:nvPr/>
        </p:nvSpPr>
        <p:spPr>
          <a:xfrm>
            <a:off x="1469772" y="5524614"/>
            <a:ext cx="3454400" cy="937949"/>
          </a:xfrm>
          <a:prstGeom prst="rect">
            <a:avLst/>
          </a:prstGeom>
          <a:noFill/>
        </p:spPr>
        <p:txBody>
          <a:bodyPr wrap="square" rtlCol="0">
            <a:spAutoFit/>
          </a:bodyPr>
          <a:lstStyle/>
          <a:p>
            <a:pPr algn="ctr">
              <a:lnSpc>
                <a:spcPct val="120000"/>
              </a:lnSpc>
            </a:pPr>
            <a:r>
              <a:rPr lang="en-US" sz="2400" b="1"/>
              <a:t>Cặp nhiễm sắc thể tương đồng (2n)</a:t>
            </a:r>
          </a:p>
        </p:txBody>
      </p:sp>
    </p:spTree>
    <p:extLst>
      <p:ext uri="{BB962C8B-B14F-4D97-AF65-F5344CB8AC3E}">
        <p14:creationId xmlns:p14="http://schemas.microsoft.com/office/powerpoint/2010/main" val="30867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4859728"/>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a:p>
            <a:pPr algn="just">
              <a:lnSpc>
                <a:spcPct val="125000"/>
              </a:lnSpc>
              <a:spcAft>
                <a:spcPts val="600"/>
              </a:spcAft>
            </a:pPr>
            <a:r>
              <a:rPr lang="en-US" sz="2200"/>
              <a:t>- </a:t>
            </a:r>
            <a:r>
              <a:rPr lang="vi-VN" sz="2200"/>
              <a:t>Trong các </a:t>
            </a:r>
            <a:r>
              <a:rPr lang="vi-VN" sz="2200" b="1"/>
              <a:t>giao tử</a:t>
            </a:r>
            <a:r>
              <a:rPr lang="vi-VN" sz="2200"/>
              <a:t>, số lượng NST giảm đi một nửa so với tế bào sinh dưỡng, gọi là bộ NST </a:t>
            </a:r>
            <a:r>
              <a:rPr lang="vi-VN" sz="2200" b="1">
                <a:solidFill>
                  <a:srgbClr val="1237F2"/>
                </a:solidFill>
              </a:rPr>
              <a:t>đơn bội, kí hiệu là n.</a:t>
            </a:r>
            <a:endParaRPr lang="en-US" sz="2200" b="1">
              <a:solidFill>
                <a:srgbClr val="1237F2"/>
              </a:solidFill>
            </a:endParaRPr>
          </a:p>
        </p:txBody>
      </p:sp>
      <p:sp>
        <p:nvSpPr>
          <p:cNvPr id="7" name="TextBox 6">
            <a:extLst>
              <a:ext uri="{FF2B5EF4-FFF2-40B4-BE49-F238E27FC236}">
                <a16:creationId xmlns:a16="http://schemas.microsoft.com/office/drawing/2014/main" id="{480FED70-C5B1-AEC9-F445-6A494EF9E145}"/>
              </a:ext>
            </a:extLst>
          </p:cNvPr>
          <p:cNvSpPr txBox="1"/>
          <p:nvPr/>
        </p:nvSpPr>
        <p:spPr>
          <a:xfrm>
            <a:off x="1771363" y="5524614"/>
            <a:ext cx="2851216" cy="937949"/>
          </a:xfrm>
          <a:prstGeom prst="rect">
            <a:avLst/>
          </a:prstGeom>
          <a:noFill/>
        </p:spPr>
        <p:txBody>
          <a:bodyPr wrap="square" rtlCol="0">
            <a:spAutoFit/>
          </a:bodyPr>
          <a:lstStyle/>
          <a:p>
            <a:pPr algn="ctr">
              <a:lnSpc>
                <a:spcPct val="120000"/>
              </a:lnSpc>
            </a:pPr>
            <a:r>
              <a:rPr lang="en-US" sz="2400" b="1"/>
              <a:t>Nhiễm sắc thể đơn bội (n)</a:t>
            </a:r>
          </a:p>
        </p:txBody>
      </p:sp>
      <p:pic>
        <p:nvPicPr>
          <p:cNvPr id="4098" name="Picture 2" descr="Ploidy - Wikipedia">
            <a:extLst>
              <a:ext uri="{FF2B5EF4-FFF2-40B4-BE49-F238E27FC236}">
                <a16:creationId xmlns:a16="http://schemas.microsoft.com/office/drawing/2014/main" id="{855705DE-903A-F1F4-EDB1-4C049D4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9" b="51285"/>
          <a:stretch/>
        </p:blipFill>
        <p:spPr bwMode="auto">
          <a:xfrm>
            <a:off x="1362941" y="1946395"/>
            <a:ext cx="3668061" cy="348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EE7FA"/>
        </a:solidFill>
        <a:effectLst/>
      </p:bgPr>
    </p:bg>
    <p:spTree>
      <p:nvGrpSpPr>
        <p:cNvPr id="1" name=""/>
        <p:cNvGrpSpPr/>
        <p:nvPr/>
      </p:nvGrpSpPr>
      <p:grpSpPr>
        <a:xfrm>
          <a:off x="0" y="0"/>
          <a:ext cx="0" cy="0"/>
          <a:chOff x="0" y="0"/>
          <a:chExt cx="0" cy="0"/>
        </a:xfrm>
      </p:grpSpPr>
      <p:pic>
        <p:nvPicPr>
          <p:cNvPr id="9" name="Picture 2" descr="Play button click color icon Royalty Free Vector Image">
            <a:extLst>
              <a:ext uri="{FF2B5EF4-FFF2-40B4-BE49-F238E27FC236}">
                <a16:creationId xmlns:a16="http://schemas.microsoft.com/office/drawing/2014/main" id="{1B435892-ABAF-0EFA-5014-AA258C0276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500" b="78889" l="32200" r="72600">
                        <a14:foregroundMark x1="44500" y1="14537" x2="53100" y2="15556"/>
                        <a14:foregroundMark x1="37500" y1="19722" x2="32300" y2="27963"/>
                        <a14:foregroundMark x1="45600" y1="15278" x2="52300" y2="15093"/>
                        <a14:foregroundMark x1="50100" y1="63981" x2="50100" y2="63981"/>
                        <a14:foregroundMark x1="42300" y1="12963" x2="49200" y2="12500"/>
                        <a14:foregroundMark x1="57000" y1="72222" x2="58100" y2="78889"/>
                        <a14:foregroundMark x1="68100" y1="63981" x2="69617" y2="60370"/>
                        <a14:foregroundMark x1="67000" y1="52870" x2="68598" y2="52157"/>
                        <a14:backgroundMark x1="72000" y1="50833" x2="72000" y2="60370"/>
                        <a14:backgroundMark x1="70600" y1="49074" x2="72600" y2="51667"/>
                      </a14:backgroundRemoval>
                    </a14:imgEffect>
                  </a14:imgLayer>
                </a14:imgProps>
              </a:ext>
              <a:ext uri="{28A0092B-C50C-407E-A947-70E740481C1C}">
                <a14:useLocalDpi xmlns:a14="http://schemas.microsoft.com/office/drawing/2010/main" val="0"/>
              </a:ext>
            </a:extLst>
          </a:blip>
          <a:srcRect l="27767" t="9816" r="25500" b="17792"/>
          <a:stretch/>
        </p:blipFill>
        <p:spPr bwMode="auto">
          <a:xfrm>
            <a:off x="267801" y="240698"/>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5E50449-AB37-88D2-531B-1B19BCD53411}"/>
              </a:ext>
            </a:extLst>
          </p:cNvPr>
          <p:cNvSpPr/>
          <p:nvPr/>
        </p:nvSpPr>
        <p:spPr>
          <a:xfrm>
            <a:off x="1410447" y="314230"/>
            <a:ext cx="10513752" cy="1867181"/>
          </a:xfrm>
          <a:prstGeom prst="roundRect">
            <a:avLst>
              <a:gd name="adj" fmla="val 7371"/>
            </a:avLst>
          </a:prstGeom>
          <a:solidFill>
            <a:srgbClr val="FEE7FA"/>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2BA8C2-3239-EAEE-4AA2-DE959701FD78}"/>
              </a:ext>
            </a:extLst>
          </p:cNvPr>
          <p:cNvSpPr txBox="1"/>
          <p:nvPr/>
        </p:nvSpPr>
        <p:spPr>
          <a:xfrm>
            <a:off x="1488141" y="370721"/>
            <a:ext cx="10331553" cy="1752211"/>
          </a:xfrm>
          <a:prstGeom prst="rect">
            <a:avLst/>
          </a:prstGeom>
          <a:noFill/>
        </p:spPr>
        <p:txBody>
          <a:bodyPr wrap="square">
            <a:spAutoFit/>
          </a:bodyPr>
          <a:lstStyle/>
          <a:p>
            <a:pPr algn="just">
              <a:lnSpc>
                <a:spcPct val="120000"/>
              </a:lnSpc>
            </a:pPr>
            <a:r>
              <a:rPr lang="vi-VN" sz="2300" b="1" i="1">
                <a:latin typeface="+mj-lt"/>
                <a:cs typeface="Times New Roman" panose="02020603050405020304" pitchFamily="18" charset="0"/>
              </a:rPr>
              <a:t>Mở đầu: </a:t>
            </a:r>
            <a:r>
              <a:rPr lang="vi-VN" sz="2300" i="1">
                <a:latin typeface="+mj-lt"/>
                <a:cs typeface="Times New Roman" panose="02020603050405020304" pitchFamily="18" charset="0"/>
              </a:rPr>
              <a:t>Các nghiên cứu khoa học công bố gần đây cho thấy hệ gene của người gồm nhiều phân tử DNA kích thước lớn, cấu tạo từ khoảng 3 tỉ cặp nucleotide và có tổng chiều dài lên tới hàng mét. Bằng cách nào, với tổng kích thước DNA lớn như vậy có thể sắp xếp ở trong nhân có đường kính chỉ 5 </a:t>
            </a:r>
            <a:r>
              <a:rPr lang="el-GR" sz="2300" i="1">
                <a:latin typeface="+mj-lt"/>
                <a:cs typeface="Times New Roman" panose="02020603050405020304" pitchFamily="18" charset="0"/>
              </a:rPr>
              <a:t>μ</a:t>
            </a:r>
            <a:r>
              <a:rPr lang="vi-VN" sz="2300" i="1">
                <a:latin typeface="+mj-lt"/>
                <a:cs typeface="Times New Roman" panose="02020603050405020304" pitchFamily="18" charset="0"/>
              </a:rPr>
              <a:t>m?</a:t>
            </a:r>
            <a:endParaRPr lang="en-US" sz="2300" i="1">
              <a:latin typeface="+mj-lt"/>
              <a:cs typeface="Times New Roman" panose="02020603050405020304" pitchFamily="18" charset="0"/>
            </a:endParaRPr>
          </a:p>
        </p:txBody>
      </p:sp>
      <p:grpSp>
        <p:nvGrpSpPr>
          <p:cNvPr id="13" name="Group 12">
            <a:extLst>
              <a:ext uri="{FF2B5EF4-FFF2-40B4-BE49-F238E27FC236}">
                <a16:creationId xmlns:a16="http://schemas.microsoft.com/office/drawing/2014/main" id="{6F736A16-F909-9C4D-8B25-420CC06341A9}"/>
              </a:ext>
            </a:extLst>
          </p:cNvPr>
          <p:cNvGrpSpPr/>
          <p:nvPr/>
        </p:nvGrpSpPr>
        <p:grpSpPr>
          <a:xfrm>
            <a:off x="267801" y="2319753"/>
            <a:ext cx="11782872" cy="4348003"/>
            <a:chOff x="0" y="1982640"/>
            <a:chExt cx="12192000" cy="4445587"/>
          </a:xfrm>
        </p:grpSpPr>
        <p:sp>
          <p:nvSpPr>
            <p:cNvPr id="14" name="AutoShape 2" descr="What are Chromosomes?">
              <a:extLst>
                <a:ext uri="{FF2B5EF4-FFF2-40B4-BE49-F238E27FC236}">
                  <a16:creationId xmlns:a16="http://schemas.microsoft.com/office/drawing/2014/main" id="{2EC4C433-B39B-4626-9096-854C8F6403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A7F76677-161A-D55B-197E-1CE3BC5652BD}"/>
                </a:ext>
              </a:extLst>
            </p:cNvPr>
            <p:cNvPicPr>
              <a:picLocks noChangeAspect="1"/>
            </p:cNvPicPr>
            <p:nvPr/>
          </p:nvPicPr>
          <p:blipFill rotWithShape="1">
            <a:blip r:embed="rId5"/>
            <a:srcRect t="5910" b="10093"/>
            <a:stretch/>
          </p:blipFill>
          <p:spPr>
            <a:xfrm>
              <a:off x="0" y="1982640"/>
              <a:ext cx="12192000" cy="4352419"/>
            </a:xfrm>
            <a:prstGeom prst="rect">
              <a:avLst/>
            </a:prstGeom>
          </p:spPr>
        </p:pic>
        <p:sp>
          <p:nvSpPr>
            <p:cNvPr id="16" name="Rectangle 15">
              <a:extLst>
                <a:ext uri="{FF2B5EF4-FFF2-40B4-BE49-F238E27FC236}">
                  <a16:creationId xmlns:a16="http://schemas.microsoft.com/office/drawing/2014/main" id="{DF857C80-1982-95C4-D74F-FBC6AED6BD16}"/>
                </a:ext>
              </a:extLst>
            </p:cNvPr>
            <p:cNvSpPr/>
            <p:nvPr/>
          </p:nvSpPr>
          <p:spPr>
            <a:xfrm>
              <a:off x="1625600" y="5235388"/>
              <a:ext cx="1840753"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0AF3DA-8AD2-C05F-5CCE-D6F8649DE902}"/>
                </a:ext>
              </a:extLst>
            </p:cNvPr>
            <p:cNvSpPr/>
            <p:nvPr/>
          </p:nvSpPr>
          <p:spPr>
            <a:xfrm>
              <a:off x="4225163" y="5910569"/>
              <a:ext cx="2396565" cy="517658"/>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Nhiễm sắc thể</a:t>
              </a:r>
            </a:p>
          </p:txBody>
        </p:sp>
        <p:sp>
          <p:nvSpPr>
            <p:cNvPr id="18" name="Rectangle 17">
              <a:extLst>
                <a:ext uri="{FF2B5EF4-FFF2-40B4-BE49-F238E27FC236}">
                  <a16:creationId xmlns:a16="http://schemas.microsoft.com/office/drawing/2014/main" id="{DD02F117-9EFA-4398-51FB-8319F4FA12E1}"/>
                </a:ext>
              </a:extLst>
            </p:cNvPr>
            <p:cNvSpPr/>
            <p:nvPr/>
          </p:nvSpPr>
          <p:spPr>
            <a:xfrm>
              <a:off x="9926917" y="4267200"/>
              <a:ext cx="1093695"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solidFill>
                </a:rPr>
                <a:t>DNA</a:t>
              </a:r>
            </a:p>
          </p:txBody>
        </p:sp>
      </p:grpSp>
    </p:spTree>
    <p:extLst>
      <p:ext uri="{BB962C8B-B14F-4D97-AF65-F5344CB8AC3E}">
        <p14:creationId xmlns:p14="http://schemas.microsoft.com/office/powerpoint/2010/main" val="26299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1824346"/>
          </a:xfrm>
          <a:prstGeom prst="rect">
            <a:avLst/>
          </a:prstGeom>
          <a:noFill/>
        </p:spPr>
        <p:txBody>
          <a:bodyPr wrap="square">
            <a:spAutoFit/>
          </a:bodyPr>
          <a:lstStyle/>
          <a:p>
            <a:pPr algn="just">
              <a:lnSpc>
                <a:spcPct val="120000"/>
              </a:lnSpc>
            </a:pPr>
            <a:r>
              <a:rPr lang="vi-VN" sz="2400" b="1"/>
              <a:t>1. </a:t>
            </a:r>
            <a:r>
              <a:rPr lang="vi-VN" sz="2400"/>
              <a:t>Xác định số lượng NST trong giao tử của mỗi loài bằng cách hoàn thành vào vở theo mẫu Bảng 42.1.</a:t>
            </a:r>
          </a:p>
          <a:p>
            <a:pPr algn="just">
              <a:lnSpc>
                <a:spcPct val="120000"/>
              </a:lnSpc>
            </a:pPr>
            <a:r>
              <a:rPr lang="vi-VN" sz="2400" b="1"/>
              <a:t>2. </a:t>
            </a:r>
            <a:r>
              <a:rPr lang="vi-VN" sz="2400"/>
              <a:t>Nêu điểm khác nhau giữa bộ NST lưỡng bội và bộ NST đơn bội.</a:t>
            </a:r>
          </a:p>
          <a:p>
            <a:pPr algn="just">
              <a:lnSpc>
                <a:spcPct val="120000"/>
              </a:lnSpc>
            </a:pPr>
            <a:r>
              <a:rPr lang="vi-VN" sz="2400" b="1"/>
              <a:t>3. </a:t>
            </a:r>
            <a:r>
              <a:rPr lang="vi-VN" sz="2400"/>
              <a:t>Nhận xét về số lượng NST trong bộ NST ở các loài.</a:t>
            </a:r>
            <a:endParaRPr lang="en-US" sz="2400"/>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100329778"/>
              </p:ext>
            </p:extLst>
          </p:nvPr>
        </p:nvGraphicFramePr>
        <p:xfrm>
          <a:off x="724538" y="4332138"/>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35516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937949"/>
          </a:xfrm>
          <a:prstGeom prst="rect">
            <a:avLst/>
          </a:prstGeom>
          <a:noFill/>
        </p:spPr>
        <p:txBody>
          <a:bodyPr wrap="square">
            <a:spAutoFit/>
          </a:bodyPr>
          <a:lstStyle/>
          <a:p>
            <a:pPr algn="just">
              <a:lnSpc>
                <a:spcPct val="120000"/>
              </a:lnSpc>
            </a:pPr>
            <a:r>
              <a:rPr lang="en-US" sz="2400" b="1"/>
              <a:t>CH</a:t>
            </a:r>
            <a:r>
              <a:rPr lang="vi-VN" sz="2400" b="1"/>
              <a:t>1. </a:t>
            </a:r>
            <a:r>
              <a:rPr lang="vi-VN" sz="2400"/>
              <a:t>Xác định số lượng NST trong giao tử của mỗi loài bằng cách hoàn thành vào vở theo mẫu Bảng 42.1.</a:t>
            </a:r>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2914565831"/>
              </p:ext>
            </p:extLst>
          </p:nvPr>
        </p:nvGraphicFramePr>
        <p:xfrm>
          <a:off x="724538" y="3491915"/>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b="1">
                          <a:solidFill>
                            <a:schemeClr val="accent4"/>
                          </a:solidFill>
                        </a:rPr>
                        <a:t>23</a:t>
                      </a:r>
                    </a:p>
                  </a:txBody>
                  <a:tcPr anchor="ctr"/>
                </a:tc>
                <a:tc>
                  <a:txBody>
                    <a:bodyPr/>
                    <a:lstStyle/>
                    <a:p>
                      <a:pPr algn="ctr"/>
                      <a:r>
                        <a:rPr lang="en-US" sz="2000" b="1">
                          <a:solidFill>
                            <a:schemeClr val="accent4"/>
                          </a:solidFill>
                        </a:rPr>
                        <a:t>24</a:t>
                      </a:r>
                    </a:p>
                  </a:txBody>
                  <a:tcPr anchor="ctr"/>
                </a:tc>
                <a:tc>
                  <a:txBody>
                    <a:bodyPr/>
                    <a:lstStyle/>
                    <a:p>
                      <a:pPr algn="ctr"/>
                      <a:r>
                        <a:rPr lang="en-US" sz="2000" b="1">
                          <a:solidFill>
                            <a:schemeClr val="accent4"/>
                          </a:solidFill>
                        </a:rPr>
                        <a:t>39</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4</a:t>
                      </a:r>
                    </a:p>
                  </a:txBody>
                  <a:tcPr anchor="ctr"/>
                </a:tc>
                <a:tc>
                  <a:txBody>
                    <a:bodyPr/>
                    <a:lstStyle/>
                    <a:p>
                      <a:pPr algn="ctr"/>
                      <a:r>
                        <a:rPr lang="en-US" sz="2000" b="1">
                          <a:solidFill>
                            <a:schemeClr val="accent4"/>
                          </a:solidFill>
                        </a:rPr>
                        <a:t>7</a:t>
                      </a:r>
                    </a:p>
                  </a:txBody>
                  <a:tcPr anchor="ctr"/>
                </a:tc>
                <a:tc>
                  <a:txBody>
                    <a:bodyPr/>
                    <a:lstStyle/>
                    <a:p>
                      <a:pPr algn="ctr"/>
                      <a:r>
                        <a:rPr lang="en-US" sz="2000" b="1">
                          <a:solidFill>
                            <a:schemeClr val="accent4"/>
                          </a:solidFill>
                        </a:rPr>
                        <a:t>10</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9</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23619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1928750"/>
            <a:ext cx="10527773" cy="494751"/>
          </a:xfrm>
          <a:prstGeom prst="rect">
            <a:avLst/>
          </a:prstGeom>
          <a:noFill/>
        </p:spPr>
        <p:txBody>
          <a:bodyPr wrap="square">
            <a:spAutoFit/>
          </a:bodyPr>
          <a:lstStyle/>
          <a:p>
            <a:pPr algn="just">
              <a:lnSpc>
                <a:spcPct val="120000"/>
              </a:lnSpc>
            </a:pPr>
            <a:r>
              <a:rPr lang="en-US" sz="2400" b="1"/>
              <a:t>CH</a:t>
            </a:r>
            <a:r>
              <a:rPr lang="vi-VN" sz="2400" b="1"/>
              <a:t>2. </a:t>
            </a:r>
            <a:r>
              <a:rPr lang="vi-VN" sz="2400"/>
              <a:t>Nêu điểm khác nhau giữa bộ NST lưỡng bội và bộ NST đơn bội.</a:t>
            </a:r>
          </a:p>
        </p:txBody>
      </p:sp>
      <p:graphicFrame>
        <p:nvGraphicFramePr>
          <p:cNvPr id="2" name="Table 1">
            <a:extLst>
              <a:ext uri="{FF2B5EF4-FFF2-40B4-BE49-F238E27FC236}">
                <a16:creationId xmlns:a16="http://schemas.microsoft.com/office/drawing/2014/main" id="{FA74344E-4A07-8E1F-355A-044C19C762C9}"/>
              </a:ext>
            </a:extLst>
          </p:cNvPr>
          <p:cNvGraphicFramePr>
            <a:graphicFrameLocks noGrp="1"/>
          </p:cNvGraphicFramePr>
          <p:nvPr>
            <p:extLst>
              <p:ext uri="{D42A27DB-BD31-4B8C-83A1-F6EECF244321}">
                <p14:modId xmlns:p14="http://schemas.microsoft.com/office/powerpoint/2010/main" val="1668459091"/>
              </p:ext>
            </p:extLst>
          </p:nvPr>
        </p:nvGraphicFramePr>
        <p:xfrm>
          <a:off x="824532" y="2556561"/>
          <a:ext cx="10736949" cy="3904003"/>
        </p:xfrm>
        <a:graphic>
          <a:graphicData uri="http://schemas.openxmlformats.org/drawingml/2006/table">
            <a:tbl>
              <a:tblPr firstRow="1" bandRow="1">
                <a:tableStyleId>{5C22544A-7EE6-4342-B048-85BDC9FD1C3A}</a:tableStyleId>
              </a:tblPr>
              <a:tblGrid>
                <a:gridCol w="5378824">
                  <a:extLst>
                    <a:ext uri="{9D8B030D-6E8A-4147-A177-3AD203B41FA5}">
                      <a16:colId xmlns:a16="http://schemas.microsoft.com/office/drawing/2014/main" val="2649516571"/>
                    </a:ext>
                  </a:extLst>
                </a:gridCol>
                <a:gridCol w="5358125">
                  <a:extLst>
                    <a:ext uri="{9D8B030D-6E8A-4147-A177-3AD203B41FA5}">
                      <a16:colId xmlns:a16="http://schemas.microsoft.com/office/drawing/2014/main" val="414074331"/>
                    </a:ext>
                  </a:extLst>
                </a:gridCol>
              </a:tblGrid>
              <a:tr h="860549">
                <a:tc>
                  <a:txBody>
                    <a:bodyPr/>
                    <a:lstStyle/>
                    <a:p>
                      <a:pPr algn="ctr">
                        <a:lnSpc>
                          <a:spcPct val="120000"/>
                        </a:lnSpc>
                      </a:pPr>
                      <a:r>
                        <a:rPr lang="vi-VN" sz="2000"/>
                        <a:t>Bộ NST đơn bội</a:t>
                      </a:r>
                    </a:p>
                    <a:p>
                      <a:pPr algn="ctr">
                        <a:lnSpc>
                          <a:spcPct val="120000"/>
                        </a:lnSpc>
                      </a:pPr>
                      <a:r>
                        <a:rPr lang="vi-VN" sz="2000"/>
                        <a:t>(Kí hiệu: n)</a:t>
                      </a:r>
                      <a:endParaRPr lang="en-US" sz="2000"/>
                    </a:p>
                  </a:txBody>
                  <a:tcPr/>
                </a:tc>
                <a:tc>
                  <a:txBody>
                    <a:bodyPr/>
                    <a:lstStyle/>
                    <a:p>
                      <a:pPr algn="ctr">
                        <a:lnSpc>
                          <a:spcPct val="120000"/>
                        </a:lnSpc>
                      </a:pPr>
                      <a:r>
                        <a:rPr lang="vi-VN" sz="2000"/>
                        <a:t>Bộ NST lưỡng bội</a:t>
                      </a:r>
                    </a:p>
                    <a:p>
                      <a:pPr algn="ctr">
                        <a:lnSpc>
                          <a:spcPct val="120000"/>
                        </a:lnSpc>
                      </a:pPr>
                      <a:r>
                        <a:rPr lang="vi-VN" sz="2000"/>
                        <a:t>(Kí hiệu: 2n)</a:t>
                      </a:r>
                      <a:endParaRPr lang="en-US" sz="2000"/>
                    </a:p>
                  </a:txBody>
                  <a:tcPr/>
                </a:tc>
                <a:extLst>
                  <a:ext uri="{0D108BD9-81ED-4DB2-BD59-A6C34878D82A}">
                    <a16:rowId xmlns:a16="http://schemas.microsoft.com/office/drawing/2014/main" val="3006285386"/>
                  </a:ext>
                </a:extLst>
              </a:tr>
              <a:tr h="860549">
                <a:tc>
                  <a:txBody>
                    <a:bodyPr/>
                    <a:lstStyle/>
                    <a:p>
                      <a:pPr>
                        <a:lnSpc>
                          <a:spcPct val="120000"/>
                        </a:lnSpc>
                      </a:pPr>
                      <a:r>
                        <a:rPr lang="en-US" sz="2000"/>
                        <a:t>- Tồn tại trong nhân của tế bào giao tử.</a:t>
                      </a:r>
                    </a:p>
                  </a:txBody>
                  <a:tcPr/>
                </a:tc>
                <a:tc>
                  <a:txBody>
                    <a:bodyPr/>
                    <a:lstStyle/>
                    <a:p>
                      <a:pPr>
                        <a:lnSpc>
                          <a:spcPct val="120000"/>
                        </a:lnSpc>
                      </a:pPr>
                      <a:r>
                        <a:rPr lang="vi-VN" sz="2000"/>
                        <a:t>- Tồn tại trong nhân tế bào sinh dưỡng và tế bào sinh dục sơ khai.</a:t>
                      </a:r>
                      <a:endParaRPr lang="en-US" sz="2000"/>
                    </a:p>
                  </a:txBody>
                  <a:tcPr/>
                </a:tc>
                <a:extLst>
                  <a:ext uri="{0D108BD9-81ED-4DB2-BD59-A6C34878D82A}">
                    <a16:rowId xmlns:a16="http://schemas.microsoft.com/office/drawing/2014/main" val="1586299648"/>
                  </a:ext>
                </a:extLst>
              </a:tr>
              <a:tr h="860549">
                <a:tc>
                  <a:txBody>
                    <a:bodyPr/>
                    <a:lstStyle/>
                    <a:p>
                      <a:pPr>
                        <a:lnSpc>
                          <a:spcPct val="120000"/>
                        </a:lnSpc>
                      </a:pPr>
                      <a:r>
                        <a:rPr lang="vi-VN" sz="2000"/>
                        <a:t>- Có số lượng NST giảm đi một nửa so với bộ NST lưỡng bội (chứa n NST).</a:t>
                      </a:r>
                      <a:endParaRPr lang="en-US" sz="2000"/>
                    </a:p>
                  </a:txBody>
                  <a:tcPr/>
                </a:tc>
                <a:tc>
                  <a:txBody>
                    <a:bodyPr/>
                    <a:lstStyle/>
                    <a:p>
                      <a:pPr>
                        <a:lnSpc>
                          <a:spcPct val="120000"/>
                        </a:lnSpc>
                      </a:pPr>
                      <a:r>
                        <a:rPr lang="vi-VN" sz="2000"/>
                        <a:t>- Có số lượng NST gấp đôi bộ NST đơn bội (chứa 2n NST).</a:t>
                      </a:r>
                      <a:endParaRPr lang="en-US" sz="2000"/>
                    </a:p>
                  </a:txBody>
                  <a:tcPr/>
                </a:tc>
                <a:extLst>
                  <a:ext uri="{0D108BD9-81ED-4DB2-BD59-A6C34878D82A}">
                    <a16:rowId xmlns:a16="http://schemas.microsoft.com/office/drawing/2014/main" val="3223779726"/>
                  </a:ext>
                </a:extLst>
              </a:tr>
              <a:tr h="860549">
                <a:tc>
                  <a:txBody>
                    <a:bodyPr/>
                    <a:lstStyle/>
                    <a:p>
                      <a:pPr>
                        <a:lnSpc>
                          <a:spcPct val="120000"/>
                        </a:lnSpc>
                      </a:pPr>
                      <a:r>
                        <a:rPr lang="en-US" sz="2000"/>
                        <a:t>- NST tồn tại thành từng chiếc và chỉ xuất phát từ 1 nguồn gốc hoặc từ bố hoặc từ mẹ.</a:t>
                      </a:r>
                    </a:p>
                  </a:txBody>
                  <a:tcPr/>
                </a:tc>
                <a:tc>
                  <a:txBody>
                    <a:bodyPr/>
                    <a:lstStyle/>
                    <a:p>
                      <a:pPr>
                        <a:lnSpc>
                          <a:spcPct val="120000"/>
                        </a:lnSpc>
                      </a:pPr>
                      <a:r>
                        <a:rPr lang="vi-VN" sz="2000"/>
                        <a:t>- NST tồn tại thành từng cặp tương đồng (chứa 2 chiếc của mỗi cặp NST tương đồng).</a:t>
                      </a:r>
                      <a:endParaRPr lang="en-US" sz="2000"/>
                    </a:p>
                  </a:txBody>
                  <a:tcPr/>
                </a:tc>
                <a:extLst>
                  <a:ext uri="{0D108BD9-81ED-4DB2-BD59-A6C34878D82A}">
                    <a16:rowId xmlns:a16="http://schemas.microsoft.com/office/drawing/2014/main" val="1259564114"/>
                  </a:ext>
                </a:extLst>
              </a:tr>
              <a:tr h="461807">
                <a:tc>
                  <a:txBody>
                    <a:bodyPr/>
                    <a:lstStyle/>
                    <a:p>
                      <a:pPr>
                        <a:lnSpc>
                          <a:spcPct val="120000"/>
                        </a:lnSpc>
                      </a:pPr>
                      <a:r>
                        <a:rPr lang="en-US" sz="2000"/>
                        <a:t>- Gene tồn tại thành từng chiếc allelr.</a:t>
                      </a:r>
                    </a:p>
                  </a:txBody>
                  <a:tcPr/>
                </a:tc>
                <a:tc>
                  <a:txBody>
                    <a:bodyPr/>
                    <a:lstStyle/>
                    <a:p>
                      <a:pPr>
                        <a:lnSpc>
                          <a:spcPct val="120000"/>
                        </a:lnSpc>
                      </a:pPr>
                      <a:r>
                        <a:rPr lang="en-US" sz="2000"/>
                        <a:t>- Gene tồn tại thành từng cặp allele.</a:t>
                      </a:r>
                    </a:p>
                  </a:txBody>
                  <a:tcPr/>
                </a:tc>
                <a:extLst>
                  <a:ext uri="{0D108BD9-81ED-4DB2-BD59-A6C34878D82A}">
                    <a16:rowId xmlns:a16="http://schemas.microsoft.com/office/drawing/2014/main" val="1036265697"/>
                  </a:ext>
                </a:extLst>
              </a:tr>
            </a:tbl>
          </a:graphicData>
        </a:graphic>
      </p:graphicFrame>
    </p:spTree>
    <p:extLst>
      <p:ext uri="{BB962C8B-B14F-4D97-AF65-F5344CB8AC3E}">
        <p14:creationId xmlns:p14="http://schemas.microsoft.com/office/powerpoint/2010/main" val="14632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2" y="2006049"/>
            <a:ext cx="10527773" cy="494751"/>
          </a:xfrm>
          <a:prstGeom prst="rect">
            <a:avLst/>
          </a:prstGeom>
          <a:noFill/>
        </p:spPr>
        <p:txBody>
          <a:bodyPr wrap="square">
            <a:spAutoFit/>
          </a:bodyPr>
          <a:lstStyle/>
          <a:p>
            <a:pPr algn="just">
              <a:lnSpc>
                <a:spcPct val="120000"/>
              </a:lnSpc>
            </a:pPr>
            <a:r>
              <a:rPr lang="en-US" sz="2400" b="1"/>
              <a:t>CH</a:t>
            </a:r>
            <a:r>
              <a:rPr lang="vi-VN" sz="2400" b="1"/>
              <a:t>3. </a:t>
            </a:r>
            <a:r>
              <a:rPr lang="vi-VN" sz="2400"/>
              <a:t>Nhận xét về số lượng NST trong bộ NST ở các loài.</a:t>
            </a:r>
            <a:endParaRPr lang="en-US" sz="2400"/>
          </a:p>
        </p:txBody>
      </p:sp>
      <p:sp>
        <p:nvSpPr>
          <p:cNvPr id="3" name="TextBox 2">
            <a:extLst>
              <a:ext uri="{FF2B5EF4-FFF2-40B4-BE49-F238E27FC236}">
                <a16:creationId xmlns:a16="http://schemas.microsoft.com/office/drawing/2014/main" id="{72E9E941-2B37-2615-2B44-73C1983D052F}"/>
              </a:ext>
            </a:extLst>
          </p:cNvPr>
          <p:cNvSpPr txBox="1"/>
          <p:nvPr/>
        </p:nvSpPr>
        <p:spPr>
          <a:xfrm>
            <a:off x="929122" y="2479641"/>
            <a:ext cx="10246878" cy="1002582"/>
          </a:xfrm>
          <a:prstGeom prst="rect">
            <a:avLst/>
          </a:prstGeom>
          <a:noFill/>
        </p:spPr>
        <p:txBody>
          <a:bodyPr wrap="square">
            <a:spAutoFit/>
          </a:bodyPr>
          <a:lstStyle>
            <a:defPPr>
              <a:defRPr lang="en-US"/>
            </a:defPPr>
            <a:lvl1pPr>
              <a:defRPr sz="2400" b="1" i="0">
                <a:solidFill>
                  <a:srgbClr val="008000"/>
                </a:solidFill>
                <a:effectLst/>
                <a:highlight>
                  <a:srgbClr val="FFFFFF"/>
                </a:highlight>
                <a:latin typeface="+mj-lt"/>
              </a:defRPr>
            </a:lvl1pPr>
          </a:lstStyle>
          <a:p>
            <a:pPr>
              <a:lnSpc>
                <a:spcPct val="130000"/>
              </a:lnSpc>
            </a:pPr>
            <a:r>
              <a:rPr lang="en-US"/>
              <a:t>Trả lời: </a:t>
            </a:r>
          </a:p>
          <a:p>
            <a:pPr>
              <a:lnSpc>
                <a:spcPct val="130000"/>
              </a:lnSpc>
            </a:pPr>
            <a:r>
              <a:rPr lang="vi-VN" b="0">
                <a:solidFill>
                  <a:schemeClr val="tx1"/>
                </a:solidFill>
              </a:rPr>
              <a:t>Số lượng NST trong bộ NST ở các loài thường </a:t>
            </a:r>
            <a:r>
              <a:rPr lang="vi-VN">
                <a:solidFill>
                  <a:srgbClr val="FF0000"/>
                </a:solidFill>
              </a:rPr>
              <a:t>khác nhau.</a:t>
            </a:r>
            <a:endParaRPr lang="en-US">
              <a:solidFill>
                <a:srgbClr val="FF0000"/>
              </a:solidFill>
            </a:endParaRPr>
          </a:p>
        </p:txBody>
      </p:sp>
      <p:pic>
        <p:nvPicPr>
          <p:cNvPr id="6" name="Picture 5">
            <a:extLst>
              <a:ext uri="{FF2B5EF4-FFF2-40B4-BE49-F238E27FC236}">
                <a16:creationId xmlns:a16="http://schemas.microsoft.com/office/drawing/2014/main" id="{879BFFC1-510B-B09C-D490-1F042AB52D52}"/>
              </a:ext>
            </a:extLst>
          </p:cNvPr>
          <p:cNvPicPr>
            <a:picLocks noChangeAspect="1"/>
          </p:cNvPicPr>
          <p:nvPr/>
        </p:nvPicPr>
        <p:blipFill>
          <a:blip r:embed="rId3"/>
          <a:stretch>
            <a:fillRect/>
          </a:stretch>
        </p:blipFill>
        <p:spPr>
          <a:xfrm>
            <a:off x="2607308" y="3451059"/>
            <a:ext cx="6890505" cy="2996271"/>
          </a:xfrm>
          <a:prstGeom prst="rect">
            <a:avLst/>
          </a:prstGeom>
        </p:spPr>
      </p:pic>
    </p:spTree>
    <p:extLst>
      <p:ext uri="{BB962C8B-B14F-4D97-AF65-F5344CB8AC3E}">
        <p14:creationId xmlns:p14="http://schemas.microsoft.com/office/powerpoint/2010/main" val="32966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698445" y="1971959"/>
            <a:ext cx="10937743" cy="1830822"/>
          </a:xfrm>
          <a:prstGeom prst="rect">
            <a:avLst/>
          </a:prstGeom>
          <a:noFill/>
        </p:spPr>
        <p:txBody>
          <a:bodyPr wrap="square">
            <a:spAutoFit/>
          </a:bodyPr>
          <a:lstStyle/>
          <a:p>
            <a:pPr algn="just">
              <a:lnSpc>
                <a:spcPct val="120000"/>
              </a:lnSpc>
              <a:spcAft>
                <a:spcPts val="600"/>
              </a:spcAft>
            </a:pPr>
            <a:r>
              <a:rPr lang="vi-VN" sz="2400"/>
              <a:t>Mỗi loài sinh vật có </a:t>
            </a:r>
            <a:r>
              <a:rPr lang="vi-VN" sz="2400" b="1">
                <a:solidFill>
                  <a:srgbClr val="FF0000"/>
                </a:solidFill>
              </a:rPr>
              <a:t>một bộ NST riêng</a:t>
            </a:r>
            <a:r>
              <a:rPr lang="vi-VN" sz="2400"/>
              <a:t>, </a:t>
            </a:r>
            <a:r>
              <a:rPr lang="vi-VN" sz="2400" b="1">
                <a:solidFill>
                  <a:srgbClr val="1237F2"/>
                </a:solidFill>
              </a:rPr>
              <a:t>đặc trưng về số lượng, hình dạng và cấu trúc của NST</a:t>
            </a:r>
            <a:r>
              <a:rPr lang="vi-VN" sz="2400"/>
              <a:t>. Các cá thể cùng loài đều mang bộ NST đặc trưng của loài. </a:t>
            </a:r>
            <a:endParaRPr lang="en-US" sz="2400"/>
          </a:p>
          <a:p>
            <a:pPr algn="just">
              <a:lnSpc>
                <a:spcPct val="120000"/>
              </a:lnSpc>
              <a:spcAft>
                <a:spcPts val="600"/>
              </a:spcAft>
            </a:pPr>
            <a:r>
              <a:rPr lang="vi-VN" sz="2200" i="1"/>
              <a:t>Ví dụ: Các giống ngô hiện nay được trồng ở nhiều quốc gia đều có bộ NST 2n = 20 nhiều giống chó nhà được nuôi ở nhiều nơi trên thế giới đều có bộ NST 2n = 78</a:t>
            </a:r>
            <a:endParaRPr lang="en-US" sz="2200" i="1"/>
          </a:p>
        </p:txBody>
      </p:sp>
      <p:grpSp>
        <p:nvGrpSpPr>
          <p:cNvPr id="5" name="Group 4">
            <a:extLst>
              <a:ext uri="{FF2B5EF4-FFF2-40B4-BE49-F238E27FC236}">
                <a16:creationId xmlns:a16="http://schemas.microsoft.com/office/drawing/2014/main" id="{3813976C-ACA5-5235-07B3-F15CC7F8ABCC}"/>
              </a:ext>
            </a:extLst>
          </p:cNvPr>
          <p:cNvGrpSpPr/>
          <p:nvPr/>
        </p:nvGrpSpPr>
        <p:grpSpPr>
          <a:xfrm>
            <a:off x="794870" y="3951628"/>
            <a:ext cx="10799483" cy="2461124"/>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20372" y="4026775"/>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176962" y="4516542"/>
            <a:ext cx="10130519" cy="1680012"/>
          </a:xfrm>
          <a:prstGeom prst="rect">
            <a:avLst/>
          </a:prstGeom>
          <a:noFill/>
        </p:spPr>
        <p:txBody>
          <a:bodyPr wrap="square">
            <a:spAutoFit/>
          </a:bodyPr>
          <a:lstStyle/>
          <a:p>
            <a:pPr algn="just">
              <a:lnSpc>
                <a:spcPct val="120000"/>
              </a:lnSpc>
            </a:pPr>
            <a:r>
              <a:rPr lang="vi-VN" sz="2200" b="0" i="0">
                <a:solidFill>
                  <a:srgbClr val="000000"/>
                </a:solidFill>
                <a:effectLst/>
                <a:latin typeface="+mj-lt"/>
              </a:rPr>
              <a:t>1. Dựa vào thông tin nào có thể nhận biết được sự khác biệt về bộ NST giữa các loài?</a:t>
            </a:r>
          </a:p>
          <a:p>
            <a:pPr algn="just">
              <a:lnSpc>
                <a:spcPct val="120000"/>
              </a:lnSpc>
            </a:pPr>
            <a:r>
              <a:rPr lang="vi-VN" sz="2200" b="0" i="0">
                <a:solidFill>
                  <a:srgbClr val="000000"/>
                </a:solidFill>
                <a:effectLst/>
                <a:latin typeface="+mj-lt"/>
              </a:rPr>
              <a:t>2. Đúng hay sai khi nói rằng cà chua và lúa nước cùng có chung một bộ NST? Giải thích.</a:t>
            </a:r>
          </a:p>
        </p:txBody>
      </p:sp>
    </p:spTree>
    <p:extLst>
      <p:ext uri="{BB962C8B-B14F-4D97-AF65-F5344CB8AC3E}">
        <p14:creationId xmlns:p14="http://schemas.microsoft.com/office/powerpoint/2010/main" val="1702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2267854"/>
            <a:ext cx="10799483" cy="1814078"/>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413124"/>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902891"/>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1. </a:t>
            </a:r>
            <a:r>
              <a:rPr lang="vi-VN" sz="2200" b="0" i="0">
                <a:solidFill>
                  <a:srgbClr val="000000"/>
                </a:solidFill>
                <a:effectLst/>
                <a:latin typeface="+mj-lt"/>
              </a:rPr>
              <a:t>Dựa vào thông tin nào có thể nhận biết được sự khác biệt về bộ NST giữa các loài?</a:t>
            </a:r>
          </a:p>
        </p:txBody>
      </p:sp>
      <p:sp>
        <p:nvSpPr>
          <p:cNvPr id="6" name="TextBox 5">
            <a:extLst>
              <a:ext uri="{FF2B5EF4-FFF2-40B4-BE49-F238E27FC236}">
                <a16:creationId xmlns:a16="http://schemas.microsoft.com/office/drawing/2014/main" id="{1888BF74-F659-88D4-9DA4-C611CC48F519}"/>
              </a:ext>
            </a:extLst>
          </p:cNvPr>
          <p:cNvSpPr txBox="1"/>
          <p:nvPr/>
        </p:nvSpPr>
        <p:spPr>
          <a:xfrm>
            <a:off x="962207" y="4395317"/>
            <a:ext cx="10434922" cy="127374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1. </a:t>
            </a:r>
            <a:r>
              <a:rPr lang="vi-VN"/>
              <a:t>Thông tin có thể nhận biết được sự khác biệt về bộ NST giữa các loài là: </a:t>
            </a:r>
            <a:r>
              <a:rPr lang="vi-VN" b="1">
                <a:solidFill>
                  <a:srgbClr val="FF0000"/>
                </a:solidFill>
              </a:rPr>
              <a:t>số lượng, hình dạng và cấu trúc của NST.</a:t>
            </a:r>
            <a:endParaRPr lang="en-US" b="1">
              <a:solidFill>
                <a:srgbClr val="FF0000"/>
              </a:solidFill>
            </a:endParaRPr>
          </a:p>
        </p:txBody>
      </p:sp>
    </p:spTree>
    <p:extLst>
      <p:ext uri="{BB962C8B-B14F-4D97-AF65-F5344CB8AC3E}">
        <p14:creationId xmlns:p14="http://schemas.microsoft.com/office/powerpoint/2010/main" val="1248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1932896"/>
            <a:ext cx="10799483" cy="1868151"/>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126263"/>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633958"/>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2. </a:t>
            </a:r>
            <a:r>
              <a:rPr lang="vi-VN" sz="2200" b="0" i="0">
                <a:solidFill>
                  <a:srgbClr val="000000"/>
                </a:solidFill>
                <a:effectLst/>
                <a:latin typeface="+mj-lt"/>
              </a:rPr>
              <a:t>Đúng hay sai khi nói rằng cà chua và lúa nước cùng có chung một bộ NST? Giải thích.</a:t>
            </a:r>
          </a:p>
        </p:txBody>
      </p:sp>
      <p:sp>
        <p:nvSpPr>
          <p:cNvPr id="6" name="TextBox 5">
            <a:extLst>
              <a:ext uri="{FF2B5EF4-FFF2-40B4-BE49-F238E27FC236}">
                <a16:creationId xmlns:a16="http://schemas.microsoft.com/office/drawing/2014/main" id="{1888BF74-F659-88D4-9DA4-C611CC48F519}"/>
              </a:ext>
            </a:extLst>
          </p:cNvPr>
          <p:cNvSpPr txBox="1"/>
          <p:nvPr/>
        </p:nvSpPr>
        <p:spPr>
          <a:xfrm>
            <a:off x="938299" y="3913653"/>
            <a:ext cx="10596287" cy="2492542"/>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2. </a:t>
            </a:r>
            <a:endParaRPr lang="en-US" b="1"/>
          </a:p>
          <a:p>
            <a:r>
              <a:rPr lang="vi-VN"/>
              <a:t>- Cà chua và lúa nước cùng có chung một bộ NST là </a:t>
            </a:r>
            <a:r>
              <a:rPr lang="vi-VN" b="1">
                <a:solidFill>
                  <a:srgbClr val="FF0000"/>
                </a:solidFill>
              </a:rPr>
              <a:t>nhận định sai.</a:t>
            </a:r>
          </a:p>
          <a:p>
            <a:r>
              <a:rPr lang="vi-VN"/>
              <a:t>- Giải thích: Bộ NST của các loài có thể giống nhau về số lượng nhưng </a:t>
            </a:r>
            <a:r>
              <a:rPr lang="vi-VN" b="1">
                <a:solidFill>
                  <a:srgbClr val="1237F2"/>
                </a:solidFill>
              </a:rPr>
              <a:t>hình dạng và đặc biệt là cấu trúc NST sẽ khác nhau</a:t>
            </a:r>
            <a:r>
              <a:rPr lang="vi-VN"/>
              <a:t>. Bởi vậy, </a:t>
            </a:r>
            <a:r>
              <a:rPr lang="vi-VN" b="1">
                <a:solidFill>
                  <a:srgbClr val="00B050"/>
                </a:solidFill>
              </a:rPr>
              <a:t>không thể chỉ căn cứ vào số lượng NST</a:t>
            </a:r>
            <a:r>
              <a:rPr lang="vi-VN"/>
              <a:t> để kết luận cà chua và lúa nước cùng có chung một bộ NST.</a:t>
            </a:r>
            <a:endParaRPr lang="en-US" b="1">
              <a:solidFill>
                <a:srgbClr val="FF0000"/>
              </a:solidFill>
            </a:endParaRPr>
          </a:p>
        </p:txBody>
      </p:sp>
    </p:spTree>
    <p:extLst>
      <p:ext uri="{BB962C8B-B14F-4D97-AF65-F5344CB8AC3E}">
        <p14:creationId xmlns:p14="http://schemas.microsoft.com/office/powerpoint/2010/main" val="26609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7" name="TextBox 6">
            <a:extLst>
              <a:ext uri="{FF2B5EF4-FFF2-40B4-BE49-F238E27FC236}">
                <a16:creationId xmlns:a16="http://schemas.microsoft.com/office/drawing/2014/main" id="{19C0AF95-7C89-E984-6760-CB37F553E122}"/>
              </a:ext>
            </a:extLst>
          </p:cNvPr>
          <p:cNvSpPr txBox="1"/>
          <p:nvPr/>
        </p:nvSpPr>
        <p:spPr>
          <a:xfrm>
            <a:off x="1117600" y="2188766"/>
            <a:ext cx="10082306" cy="3018519"/>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pPr>
              <a:spcAft>
                <a:spcPts val="1200"/>
              </a:spcAft>
            </a:pPr>
            <a:r>
              <a:rPr lang="en-US" sz="2400" b="1">
                <a:solidFill>
                  <a:srgbClr val="00B050"/>
                </a:solidFill>
              </a:rPr>
              <a:t>Như vậy:</a:t>
            </a:r>
          </a:p>
          <a:p>
            <a:pPr marL="342900" indent="-342900">
              <a:spcAft>
                <a:spcPts val="1200"/>
              </a:spcAft>
              <a:buFont typeface="Wingdings" panose="05000000000000000000" pitchFamily="2" charset="2"/>
              <a:buChar char="v"/>
            </a:pPr>
            <a:r>
              <a:rPr lang="vi-VN" sz="2400"/>
              <a:t>Sự khác nhau về số lượng NST trong bộ NST lưỡng bội giữa các loài sinh vật </a:t>
            </a:r>
            <a:r>
              <a:rPr lang="vi-VN" sz="2400" b="1">
                <a:solidFill>
                  <a:srgbClr val="FF0000"/>
                </a:solidFill>
              </a:rPr>
              <a:t>không phản ánh sự khác nhau về mức độ tiến hoá </a:t>
            </a:r>
            <a:r>
              <a:rPr lang="vi-VN" sz="2400"/>
              <a:t>(thời kì phát sinh loài) giữa chúng.</a:t>
            </a:r>
          </a:p>
          <a:p>
            <a:pPr marL="342900" indent="-342900">
              <a:spcAft>
                <a:spcPts val="1200"/>
              </a:spcAft>
              <a:buFont typeface="Wingdings" panose="05000000000000000000" pitchFamily="2" charset="2"/>
              <a:buChar char="v"/>
            </a:pPr>
            <a:r>
              <a:rPr lang="vi-VN" sz="2400"/>
              <a:t>Bộ NST của các loài có thể giống nhau về số lượng NST nhưng </a:t>
            </a:r>
            <a:r>
              <a:rPr lang="vi-VN" sz="2400" b="1">
                <a:solidFill>
                  <a:srgbClr val="1237F2"/>
                </a:solidFill>
              </a:rPr>
              <a:t>hình dạng và đặc biệt là cấu trúc NST sẽ khác nhau.</a:t>
            </a:r>
            <a:endParaRPr lang="en-US" sz="2400" b="1">
              <a:solidFill>
                <a:srgbClr val="1237F2"/>
              </a:solidFill>
            </a:endParaRPr>
          </a:p>
        </p:txBody>
      </p:sp>
    </p:spTree>
    <p:extLst>
      <p:ext uri="{BB962C8B-B14F-4D97-AF65-F5344CB8AC3E}">
        <p14:creationId xmlns:p14="http://schemas.microsoft.com/office/powerpoint/2010/main" val="27516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18DCA"/>
        </a:solidFill>
        <a:effectLst/>
      </p:bgPr>
    </p:bg>
    <p:spTree>
      <p:nvGrpSpPr>
        <p:cNvPr id="1" name=""/>
        <p:cNvGrpSpPr/>
        <p:nvPr/>
      </p:nvGrpSpPr>
      <p:grpSpPr>
        <a:xfrm>
          <a:off x="0" y="0"/>
          <a:ext cx="0" cy="0"/>
          <a:chOff x="0" y="0"/>
          <a:chExt cx="0" cy="0"/>
        </a:xfrm>
      </p:grpSpPr>
      <p:pic>
        <p:nvPicPr>
          <p:cNvPr id="3074" name="Picture 2" descr="Disorders of Chromosome 3 - DoveMed">
            <a:extLst>
              <a:ext uri="{FF2B5EF4-FFF2-40B4-BE49-F238E27FC236}">
                <a16:creationId xmlns:a16="http://schemas.microsoft.com/office/drawing/2014/main" id="{E8165976-1DEE-F78B-AC03-13CBF38A0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33"/>
          <a:stretch/>
        </p:blipFill>
        <p:spPr bwMode="auto">
          <a:xfrm>
            <a:off x="5892800" y="0"/>
            <a:ext cx="629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Pentagon 10">
            <a:extLst>
              <a:ext uri="{FF2B5EF4-FFF2-40B4-BE49-F238E27FC236}">
                <a16:creationId xmlns:a16="http://schemas.microsoft.com/office/drawing/2014/main" id="{B6D3F861-1BBB-25D2-7D36-96D8C7BF4229}"/>
              </a:ext>
            </a:extLst>
          </p:cNvPr>
          <p:cNvSpPr/>
          <p:nvPr/>
        </p:nvSpPr>
        <p:spPr>
          <a:xfrm rot="5400000">
            <a:off x="328706" y="-95626"/>
            <a:ext cx="663388" cy="854635"/>
          </a:xfrm>
          <a:prstGeom prst="homePlate">
            <a:avLst>
              <a:gd name="adj" fmla="val 3378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587F49-B768-A4E6-EE87-C88AC9784711}"/>
              </a:ext>
            </a:extLst>
          </p:cNvPr>
          <p:cNvSpPr txBox="1"/>
          <p:nvPr/>
        </p:nvSpPr>
        <p:spPr>
          <a:xfrm>
            <a:off x="394448" y="1705476"/>
            <a:ext cx="7010399" cy="3267754"/>
          </a:xfrm>
          <a:prstGeom prst="rect">
            <a:avLst/>
          </a:prstGeom>
          <a:noFill/>
        </p:spPr>
        <p:txBody>
          <a:bodyPr wrap="square" rtlCol="0">
            <a:spAutoFit/>
          </a:bodyPr>
          <a:lstStyle/>
          <a:p>
            <a:pPr>
              <a:lnSpc>
                <a:spcPct val="120000"/>
              </a:lnSpc>
            </a:pPr>
            <a:r>
              <a:rPr lang="en-US" sz="4400" b="1">
                <a:solidFill>
                  <a:schemeClr val="bg1"/>
                </a:solidFill>
              </a:rPr>
              <a:t>III. THỰC HÀNH</a:t>
            </a:r>
          </a:p>
          <a:p>
            <a:pPr>
              <a:lnSpc>
                <a:spcPct val="120000"/>
              </a:lnSpc>
            </a:pPr>
            <a:r>
              <a:rPr lang="en-US" sz="4400" b="1">
                <a:solidFill>
                  <a:schemeClr val="bg1"/>
                </a:solidFill>
              </a:rPr>
              <a:t>QUAN SÁT TIÊU BẢN NHIỄM SẮC THỂ DƯỚI KÍNH HIỂN VI</a:t>
            </a:r>
          </a:p>
        </p:txBody>
      </p:sp>
      <p:cxnSp>
        <p:nvCxnSpPr>
          <p:cNvPr id="4" name="Straight Arrow Connector 3">
            <a:extLst>
              <a:ext uri="{FF2B5EF4-FFF2-40B4-BE49-F238E27FC236}">
                <a16:creationId xmlns:a16="http://schemas.microsoft.com/office/drawing/2014/main" id="{D2DE8235-00CB-60BD-543C-1AC4D79BA03F}"/>
              </a:ext>
            </a:extLst>
          </p:cNvPr>
          <p:cNvCxnSpPr/>
          <p:nvPr/>
        </p:nvCxnSpPr>
        <p:spPr>
          <a:xfrm>
            <a:off x="516965" y="5133788"/>
            <a:ext cx="3382682" cy="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0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3" name="TextBox 2">
            <a:extLst>
              <a:ext uri="{FF2B5EF4-FFF2-40B4-BE49-F238E27FC236}">
                <a16:creationId xmlns:a16="http://schemas.microsoft.com/office/drawing/2014/main" id="{8C8757E1-D1D5-D294-BC3B-FAEAB0520016}"/>
              </a:ext>
            </a:extLst>
          </p:cNvPr>
          <p:cNvSpPr txBox="1"/>
          <p:nvPr/>
        </p:nvSpPr>
        <p:spPr>
          <a:xfrm>
            <a:off x="430305" y="873169"/>
            <a:ext cx="3173506" cy="461665"/>
          </a:xfrm>
          <a:prstGeom prst="rect">
            <a:avLst/>
          </a:prstGeom>
          <a:noFill/>
        </p:spPr>
        <p:txBody>
          <a:bodyPr wrap="square" rtlCol="0">
            <a:spAutoFit/>
          </a:bodyPr>
          <a:lstStyle/>
          <a:p>
            <a:r>
              <a:rPr lang="en-US" sz="2400" b="1"/>
              <a:t>a) Dụng cụ</a:t>
            </a:r>
          </a:p>
        </p:txBody>
      </p:sp>
      <p:sp>
        <p:nvSpPr>
          <p:cNvPr id="4" name="Rectangle 3">
            <a:extLst>
              <a:ext uri="{FF2B5EF4-FFF2-40B4-BE49-F238E27FC236}">
                <a16:creationId xmlns:a16="http://schemas.microsoft.com/office/drawing/2014/main" id="{8D21797B-B147-2C92-EE84-3053D76A3BE3}"/>
              </a:ext>
            </a:extLst>
          </p:cNvPr>
          <p:cNvSpPr/>
          <p:nvPr/>
        </p:nvSpPr>
        <p:spPr>
          <a:xfrm>
            <a:off x="454211"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BA42BF-577F-F838-9D6B-9BBAFD7CF2DC}"/>
              </a:ext>
            </a:extLst>
          </p:cNvPr>
          <p:cNvSpPr/>
          <p:nvPr/>
        </p:nvSpPr>
        <p:spPr>
          <a:xfrm>
            <a:off x="310777"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KÍNH HIỂN VI OPTIKA B-292 - Công ty TNHH Kỹ Thuật và Thương Mại Hải Ninh">
            <a:extLst>
              <a:ext uri="{FF2B5EF4-FFF2-40B4-BE49-F238E27FC236}">
                <a16:creationId xmlns:a16="http://schemas.microsoft.com/office/drawing/2014/main" id="{0800C106-2909-2E0D-0105-A461152DE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2" t="15686" r="31930" b="19651"/>
          <a:stretch/>
        </p:blipFill>
        <p:spPr bwMode="auto">
          <a:xfrm>
            <a:off x="454211" y="1802651"/>
            <a:ext cx="2393493" cy="3252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AD7B4C-5B4F-DF88-DF4D-9E7D48EFB4F8}"/>
              </a:ext>
            </a:extLst>
          </p:cNvPr>
          <p:cNvSpPr/>
          <p:nvPr/>
        </p:nvSpPr>
        <p:spPr>
          <a:xfrm>
            <a:off x="3418538"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89D3A2-7698-F822-B37C-DA6AA18DF129}"/>
              </a:ext>
            </a:extLst>
          </p:cNvPr>
          <p:cNvSpPr/>
          <p:nvPr/>
        </p:nvSpPr>
        <p:spPr>
          <a:xfrm>
            <a:off x="3275104"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Dầu soi kính hiển vi - Vật kính dầu - Vật kính 100X - Kính hiển vi - Độ  phóng đại 1000 lần - Dầu soi kính - Công ty cổ phần Bimetech">
            <a:extLst>
              <a:ext uri="{FF2B5EF4-FFF2-40B4-BE49-F238E27FC236}">
                <a16:creationId xmlns:a16="http://schemas.microsoft.com/office/drawing/2014/main" id="{91E7B4F4-4E26-4B0D-BB65-DB7621780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6" t="20537" r="13237" b="8457"/>
          <a:stretch/>
        </p:blipFill>
        <p:spPr bwMode="auto">
          <a:xfrm>
            <a:off x="3370726" y="1786215"/>
            <a:ext cx="2503606" cy="326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CA8280-91B8-DD1A-D6FA-E4F5F3528E5A}"/>
              </a:ext>
            </a:extLst>
          </p:cNvPr>
          <p:cNvSpPr/>
          <p:nvPr/>
        </p:nvSpPr>
        <p:spPr>
          <a:xfrm>
            <a:off x="6382865"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8B39E5-0E12-9857-533E-E5D0F7407DA9}"/>
              </a:ext>
            </a:extLst>
          </p:cNvPr>
          <p:cNvSpPr/>
          <p:nvPr/>
        </p:nvSpPr>
        <p:spPr>
          <a:xfrm>
            <a:off x="6239431"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Cồn 70 Chai 500ml Vinamask | Omi Pharma">
            <a:extLst>
              <a:ext uri="{FF2B5EF4-FFF2-40B4-BE49-F238E27FC236}">
                <a16:creationId xmlns:a16="http://schemas.microsoft.com/office/drawing/2014/main" id="{66A0DB42-AC98-F633-2188-0456E78EAD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5" t="7847" r="9753" b="5157"/>
          <a:stretch/>
        </p:blipFill>
        <p:spPr bwMode="auto">
          <a:xfrm>
            <a:off x="6729504" y="1738405"/>
            <a:ext cx="1966229" cy="33169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562E542-E2A0-D7FD-E5CF-5FBADE685BE9}"/>
              </a:ext>
            </a:extLst>
          </p:cNvPr>
          <p:cNvSpPr/>
          <p:nvPr/>
        </p:nvSpPr>
        <p:spPr>
          <a:xfrm>
            <a:off x="9347192"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9F9BD-CD3C-38B0-E796-9FA4F3A23729}"/>
              </a:ext>
            </a:extLst>
          </p:cNvPr>
          <p:cNvSpPr/>
          <p:nvPr/>
        </p:nvSpPr>
        <p:spPr>
          <a:xfrm>
            <a:off x="9203758"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Máy ảnh Canon EOS R7 kit 18-150mm STM">
            <a:extLst>
              <a:ext uri="{FF2B5EF4-FFF2-40B4-BE49-F238E27FC236}">
                <a16:creationId xmlns:a16="http://schemas.microsoft.com/office/drawing/2014/main" id="{E2B46329-E9CB-9585-A11E-86D4BCA4BD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40" b="20829"/>
          <a:stretch/>
        </p:blipFill>
        <p:spPr bwMode="auto">
          <a:xfrm>
            <a:off x="9072272" y="1802651"/>
            <a:ext cx="2086113" cy="13462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lank clipboard icon and pen. blank paper and pen icon 21459722 PNG">
            <a:extLst>
              <a:ext uri="{FF2B5EF4-FFF2-40B4-BE49-F238E27FC236}">
                <a16:creationId xmlns:a16="http://schemas.microsoft.com/office/drawing/2014/main" id="{9EA29E4E-72BF-9B29-CEC1-20DBAED39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099" y="2832847"/>
            <a:ext cx="1868742" cy="23039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75703B4-FCCF-A1D7-7C31-7154C60924E8}"/>
              </a:ext>
            </a:extLst>
          </p:cNvPr>
          <p:cNvSpPr txBox="1"/>
          <p:nvPr/>
        </p:nvSpPr>
        <p:spPr>
          <a:xfrm>
            <a:off x="430305" y="5818712"/>
            <a:ext cx="9926919" cy="522451"/>
          </a:xfrm>
          <a:prstGeom prst="rect">
            <a:avLst/>
          </a:prstGeom>
          <a:noFill/>
        </p:spPr>
        <p:txBody>
          <a:bodyPr wrap="square" rtlCol="0">
            <a:spAutoFit/>
          </a:bodyPr>
          <a:lstStyle>
            <a:defPPr>
              <a:defRPr lang="en-US"/>
            </a:defPPr>
            <a:lvl1pPr>
              <a:defRPr sz="2400" b="1"/>
            </a:lvl1pPr>
          </a:lstStyle>
          <a:p>
            <a:pPr>
              <a:lnSpc>
                <a:spcPct val="130000"/>
              </a:lnSpc>
            </a:pPr>
            <a:r>
              <a:rPr lang="en-US"/>
              <a:t>b) Mẫu vật: </a:t>
            </a:r>
            <a:r>
              <a:rPr lang="en-US" b="0"/>
              <a:t>Tiêu bản cố định NST tế bào một số loài.</a:t>
            </a:r>
          </a:p>
        </p:txBody>
      </p:sp>
    </p:spTree>
    <p:extLst>
      <p:ext uri="{BB962C8B-B14F-4D97-AF65-F5344CB8AC3E}">
        <p14:creationId xmlns:p14="http://schemas.microsoft.com/office/powerpoint/2010/main" val="21774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circle(in)">
                                      <p:cBhvr>
                                        <p:cTn id="25" dur="20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circle(in)">
                                      <p:cBhvr>
                                        <p:cTn id="34" dur="2000"/>
                                        <p:tgtEl>
                                          <p:spTgt spid="512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circle(in)">
                                      <p:cBhvr>
                                        <p:cTn id="43" dur="2000"/>
                                        <p:tgtEl>
                                          <p:spTgt spid="512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par>
                                <p:cTn id="50" presetID="6" presetClass="entr" presetSubtype="16" fill="hold" nodeType="with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circle(in)">
                                      <p:cBhvr>
                                        <p:cTn id="52" dur="2000"/>
                                        <p:tgtEl>
                                          <p:spTgt spid="5132"/>
                                        </p:tgtEl>
                                      </p:cBhvr>
                                    </p:animEffect>
                                  </p:childTnLst>
                                </p:cTn>
                              </p:par>
                              <p:par>
                                <p:cTn id="53" presetID="6" presetClass="entr" presetSubtype="16" fill="hold" nodeType="withEffect">
                                  <p:stCondLst>
                                    <p:cond delay="0"/>
                                  </p:stCondLst>
                                  <p:childTnLst>
                                    <p:set>
                                      <p:cBhvr>
                                        <p:cTn id="54" dur="1" fill="hold">
                                          <p:stCondLst>
                                            <p:cond delay="0"/>
                                          </p:stCondLst>
                                        </p:cTn>
                                        <p:tgtEl>
                                          <p:spTgt spid="5134"/>
                                        </p:tgtEl>
                                        <p:attrNameLst>
                                          <p:attrName>style.visibility</p:attrName>
                                        </p:attrNameLst>
                                      </p:cBhvr>
                                      <p:to>
                                        <p:strVal val="visible"/>
                                      </p:to>
                                    </p:set>
                                    <p:animEffect transition="in" filter="circle(in)">
                                      <p:cBhvr>
                                        <p:cTn id="55" dur="2000"/>
                                        <p:tgtEl>
                                          <p:spTgt spid="51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9" grpId="0" animBg="1"/>
      <p:bldP spid="10" grpId="0" animBg="1"/>
      <p:bldP spid="15" grpId="0" animBg="1"/>
      <p:bldP spid="16"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descr="Definition of chromosome - NCI Dictionary of Cancer Terms - NCI">
            <a:extLst>
              <a:ext uri="{FF2B5EF4-FFF2-40B4-BE49-F238E27FC236}">
                <a16:creationId xmlns:a16="http://schemas.microsoft.com/office/drawing/2014/main" id="{D746B45A-957E-1FFD-6236-0A578A67D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388"/>
            <a:ext cx="8182772" cy="670261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F516F6-3644-7655-6617-BB5096312736}"/>
              </a:ext>
            </a:extLst>
          </p:cNvPr>
          <p:cNvGrpSpPr/>
          <p:nvPr/>
        </p:nvGrpSpPr>
        <p:grpSpPr>
          <a:xfrm>
            <a:off x="8074212" y="466165"/>
            <a:ext cx="3997095" cy="5965319"/>
            <a:chOff x="8074212" y="466164"/>
            <a:chExt cx="4040093" cy="6166137"/>
          </a:xfrm>
        </p:grpSpPr>
        <p:sp>
          <p:nvSpPr>
            <p:cNvPr id="13" name="Rectangle: Rounded Corners 12">
              <a:extLst>
                <a:ext uri="{FF2B5EF4-FFF2-40B4-BE49-F238E27FC236}">
                  <a16:creationId xmlns:a16="http://schemas.microsoft.com/office/drawing/2014/main" id="{5C73CEB4-D3B1-06D1-88D5-9F0B3BD6382C}"/>
                </a:ext>
              </a:extLst>
            </p:cNvPr>
            <p:cNvSpPr/>
            <p:nvPr/>
          </p:nvSpPr>
          <p:spPr>
            <a:xfrm>
              <a:off x="8074212" y="466164"/>
              <a:ext cx="4040093" cy="6166137"/>
            </a:xfrm>
            <a:prstGeom prst="roundRect">
              <a:avLst>
                <a:gd name="adj" fmla="val 566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7755721-1171-B492-3F7F-E5B28B868B36}"/>
                </a:ext>
              </a:extLst>
            </p:cNvPr>
            <p:cNvSpPr txBox="1"/>
            <p:nvPr/>
          </p:nvSpPr>
          <p:spPr>
            <a:xfrm>
              <a:off x="8171470" y="530889"/>
              <a:ext cx="3845576" cy="5995702"/>
            </a:xfrm>
            <a:prstGeom prst="rect">
              <a:avLst/>
            </a:prstGeom>
            <a:noFill/>
          </p:spPr>
          <p:txBody>
            <a:bodyPr wrap="square">
              <a:spAutoFit/>
            </a:bodyPr>
            <a:lstStyle/>
            <a:p>
              <a:pPr algn="just">
                <a:lnSpc>
                  <a:spcPct val="125000"/>
                </a:lnSpc>
              </a:pPr>
              <a:r>
                <a:rPr lang="vi-VN" sz="2300" i="1">
                  <a:latin typeface="+mj-lt"/>
                  <a:cs typeface="Times New Roman" panose="02020603050405020304" pitchFamily="18" charset="0"/>
                </a:rPr>
                <a:t>Trong nhân tế bào, phân tử DNA quấn quanh các phân tử protein histone tạo nên chuỗi nucleosome, chuỗi nucleosome được xếp cuộn qua nhiều cấp độ khác nhau. Nhờ cách cấu trúc đặc biệt này mà phân tử DNA có kích thước lớn, mang nhiều gene được đóng gói bên trong mỗi NST và nằm gọn trong nhân tế bào.</a:t>
              </a:r>
              <a:endParaRPr lang="en-US" sz="2300" i="1">
                <a:latin typeface="+mj-lt"/>
                <a:cs typeface="Times New Roman" panose="02020603050405020304" pitchFamily="18" charset="0"/>
              </a:endParaRPr>
            </a:p>
          </p:txBody>
        </p:sp>
      </p:grpSp>
    </p:spTree>
    <p:extLst>
      <p:ext uri="{BB962C8B-B14F-4D97-AF65-F5344CB8AC3E}">
        <p14:creationId xmlns:p14="http://schemas.microsoft.com/office/powerpoint/2010/main" val="26760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4" name="Rectangle 3">
            <a:extLst>
              <a:ext uri="{FF2B5EF4-FFF2-40B4-BE49-F238E27FC236}">
                <a16:creationId xmlns:a16="http://schemas.microsoft.com/office/drawing/2014/main" id="{7A45536D-8548-9630-5181-6BD60D2CF8E8}"/>
              </a:ext>
            </a:extLst>
          </p:cNvPr>
          <p:cNvSpPr/>
          <p:nvPr/>
        </p:nvSpPr>
        <p:spPr>
          <a:xfrm>
            <a:off x="597648" y="1428377"/>
            <a:ext cx="11343340" cy="463774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D16643-2CA0-34A3-7A64-B13131F017F0}"/>
              </a:ext>
            </a:extLst>
          </p:cNvPr>
          <p:cNvSpPr/>
          <p:nvPr/>
        </p:nvSpPr>
        <p:spPr>
          <a:xfrm>
            <a:off x="394448" y="1255059"/>
            <a:ext cx="11343340" cy="46377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833EC5-A3A3-AC4A-4971-9029CD1D8614}"/>
              </a:ext>
            </a:extLst>
          </p:cNvPr>
          <p:cNvSpPr txBox="1"/>
          <p:nvPr/>
        </p:nvSpPr>
        <p:spPr>
          <a:xfrm>
            <a:off x="597647" y="1428377"/>
            <a:ext cx="11038541" cy="4272260"/>
          </a:xfrm>
          <a:prstGeom prst="rect">
            <a:avLst/>
          </a:prstGeom>
          <a:noFill/>
        </p:spPr>
        <p:txBody>
          <a:bodyPr wrap="square">
            <a:spAutoFit/>
          </a:bodyPr>
          <a:lstStyle/>
          <a:p>
            <a:pPr algn="just">
              <a:lnSpc>
                <a:spcPct val="130000"/>
              </a:lnSpc>
              <a:spcAft>
                <a:spcPts val="600"/>
              </a:spcAft>
            </a:pPr>
            <a:r>
              <a:rPr lang="vi-VN" sz="2500" b="1"/>
              <a:t>c) Tìm hiểu cơ sở quan sát tiêu bản nhiễm sắc thể</a:t>
            </a:r>
          </a:p>
          <a:p>
            <a:pPr algn="just">
              <a:lnSpc>
                <a:spcPct val="130000"/>
              </a:lnSpc>
              <a:spcAft>
                <a:spcPts val="600"/>
              </a:spcAft>
            </a:pPr>
            <a:r>
              <a:rPr lang="en-US" sz="2500"/>
              <a:t>- </a:t>
            </a:r>
            <a:r>
              <a:rPr lang="vi-VN" sz="2500"/>
              <a:t>Dùng vật kính có độ phóng đại nhỏ để lựa chọn điểm quan sát đạt yêu cầu.</a:t>
            </a:r>
          </a:p>
          <a:p>
            <a:pPr algn="just">
              <a:lnSpc>
                <a:spcPct val="130000"/>
              </a:lnSpc>
              <a:spcAft>
                <a:spcPts val="600"/>
              </a:spcAft>
            </a:pPr>
            <a:r>
              <a:rPr lang="en-US" sz="2500"/>
              <a:t>- </a:t>
            </a:r>
            <a:r>
              <a:rPr lang="vi-VN" sz="2500"/>
              <a:t>Trong tiêu bản có các tế bào đang ở các kì khác nhau: Tế bào ở kì trung gian không nhìn rõ hình dạng NST; NST quan sát rõ nhất ở kì giữa, khi đó NST tập trung thành một hàng ở giữa tế bào. Để quan sát rõ hình dạng NST cần xác định tế bào ở kì giữa của quá trình phân bào.</a:t>
            </a:r>
          </a:p>
          <a:p>
            <a:pPr algn="just">
              <a:lnSpc>
                <a:spcPct val="130000"/>
              </a:lnSpc>
              <a:spcAft>
                <a:spcPts val="600"/>
              </a:spcAft>
            </a:pPr>
            <a:r>
              <a:rPr lang="en-US" sz="2500"/>
              <a:t>- </a:t>
            </a:r>
            <a:r>
              <a:rPr lang="vi-VN" sz="2500"/>
              <a:t>Chuyển sang vật kính có độ phóng đại lớn hơn để quan sát rõ số lượng, hình dạng NST.</a:t>
            </a:r>
            <a:endParaRPr lang="en-US" sz="2500"/>
          </a:p>
        </p:txBody>
      </p:sp>
    </p:spTree>
    <p:extLst>
      <p:ext uri="{BB962C8B-B14F-4D97-AF65-F5344CB8AC3E}">
        <p14:creationId xmlns:p14="http://schemas.microsoft.com/office/powerpoint/2010/main" val="4156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4017683"/>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40176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110129"/>
            <a:ext cx="11189755" cy="3634072"/>
          </a:xfrm>
          <a:prstGeom prst="rect">
            <a:avLst/>
          </a:prstGeom>
          <a:noFill/>
        </p:spPr>
        <p:txBody>
          <a:bodyPr wrap="square">
            <a:spAutoFit/>
          </a:bodyPr>
          <a:lstStyle/>
          <a:p>
            <a:pPr algn="just">
              <a:lnSpc>
                <a:spcPct val="130000"/>
              </a:lnSpc>
              <a:spcAft>
                <a:spcPts val="600"/>
              </a:spcAft>
            </a:pPr>
            <a:r>
              <a:rPr lang="vi-VN" sz="2400" b="1"/>
              <a:t>Bước 1: </a:t>
            </a:r>
            <a:r>
              <a:rPr lang="vi-VN" sz="2400"/>
              <a:t>Chọn vật kính có độ phóng đại thấp (10x) để điều chỉnh độ hội tụ ánh sáng (Hình 42.6a).</a:t>
            </a:r>
          </a:p>
          <a:p>
            <a:pPr algn="just">
              <a:lnSpc>
                <a:spcPct val="130000"/>
              </a:lnSpc>
              <a:spcAft>
                <a:spcPts val="600"/>
              </a:spcAft>
            </a:pPr>
            <a:r>
              <a:rPr lang="vi-VN" sz="2400" b="1"/>
              <a:t>Bước 2: </a:t>
            </a:r>
            <a:r>
              <a:rPr lang="vi-VN" sz="2400"/>
              <a:t>Đặt tiêu bản lên bàn kính, dùng kẹp để giữ tiêu bản. Vặn ốc sơ cấp để đưa vật kính 10x tiến gần vào tiêu bản.</a:t>
            </a:r>
          </a:p>
          <a:p>
            <a:pPr algn="just">
              <a:lnSpc>
                <a:spcPct val="130000"/>
              </a:lnSpc>
              <a:spcAft>
                <a:spcPts val="600"/>
              </a:spcAft>
            </a:pPr>
            <a:r>
              <a:rPr lang="vi-VN" sz="2400" b="1"/>
              <a:t>Bước 3: </a:t>
            </a:r>
            <a:r>
              <a:rPr lang="vi-VN" sz="2400"/>
              <a:t>Vặn ốc sơ cấp kết hợp vặn ốc thứ cấp để điều chỉnh hình ảnh NST cho rõ nét.</a:t>
            </a:r>
          </a:p>
          <a:p>
            <a:pPr algn="just">
              <a:lnSpc>
                <a:spcPct val="130000"/>
              </a:lnSpc>
              <a:spcAft>
                <a:spcPts val="600"/>
              </a:spcAft>
            </a:pPr>
            <a:r>
              <a:rPr lang="vi-VN" sz="2400" b="1"/>
              <a:t>Bước 4: </a:t>
            </a:r>
            <a:r>
              <a:rPr lang="vi-VN" sz="2400"/>
              <a:t>Chuyển sang quan sát tiêu bản ở vật kính 40x (Hình 42.6b).</a:t>
            </a:r>
          </a:p>
        </p:txBody>
      </p:sp>
    </p:spTree>
    <p:extLst>
      <p:ext uri="{BB962C8B-B14F-4D97-AF65-F5344CB8AC3E}">
        <p14:creationId xmlns:p14="http://schemas.microsoft.com/office/powerpoint/2010/main" val="1994161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5550647"/>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5550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021012"/>
            <a:ext cx="11189755" cy="5382243"/>
          </a:xfrm>
          <a:prstGeom prst="rect">
            <a:avLst/>
          </a:prstGeom>
          <a:noFill/>
        </p:spPr>
        <p:txBody>
          <a:bodyPr wrap="square">
            <a:spAutoFit/>
          </a:bodyPr>
          <a:lstStyle/>
          <a:p>
            <a:pPr algn="just">
              <a:lnSpc>
                <a:spcPct val="130000"/>
              </a:lnSpc>
              <a:spcAft>
                <a:spcPts val="600"/>
              </a:spcAft>
            </a:pPr>
            <a:r>
              <a:rPr lang="vi-VN" sz="2400" b="1"/>
              <a:t>Bước 5: </a:t>
            </a:r>
            <a:r>
              <a:rPr lang="vi-VN" sz="2400"/>
              <a:t>Quan sát tiêu bản ở vật kính 100x.</a:t>
            </a:r>
          </a:p>
          <a:p>
            <a:pPr algn="just">
              <a:lnSpc>
                <a:spcPct val="130000"/>
              </a:lnSpc>
              <a:spcAft>
                <a:spcPts val="600"/>
              </a:spcAft>
            </a:pPr>
            <a:r>
              <a:rPr lang="en-US" sz="2400"/>
              <a:t>- </a:t>
            </a:r>
            <a:r>
              <a:rPr lang="vi-VN" sz="2400"/>
              <a:t>Nhỏ một giọt dầu soi kính vào tiêu bản cần quan sát (Hình 42.6c).</a:t>
            </a:r>
          </a:p>
          <a:p>
            <a:pPr algn="just">
              <a:lnSpc>
                <a:spcPct val="130000"/>
              </a:lnSpc>
              <a:spcAft>
                <a:spcPts val="600"/>
              </a:spcAft>
            </a:pPr>
            <a:r>
              <a:rPr lang="vi-VN" sz="2400"/>
              <a:t>vật kính 100% tiến gắn vào tiêu bản, đa Vặn ốc sơ cấp để đưa vật kính 100x tiến gần vào tiêu bản, đầu vật kính ngập vào giọt dầu vừa nhỏ.</a:t>
            </a:r>
          </a:p>
          <a:p>
            <a:pPr algn="just">
              <a:lnSpc>
                <a:spcPct val="130000"/>
              </a:lnSpc>
              <a:spcAft>
                <a:spcPts val="600"/>
              </a:spcAft>
            </a:pPr>
            <a:r>
              <a:rPr lang="en-US" sz="2400"/>
              <a:t>- </a:t>
            </a:r>
            <a:r>
              <a:rPr lang="vi-VN" sz="2400"/>
              <a:t>Vặn ốc thứ cấp để điều chỉnh hình ảnh cho rõ nét.</a:t>
            </a:r>
          </a:p>
          <a:p>
            <a:pPr algn="just">
              <a:lnSpc>
                <a:spcPct val="130000"/>
              </a:lnSpc>
              <a:spcAft>
                <a:spcPts val="600"/>
              </a:spcAft>
            </a:pPr>
            <a:r>
              <a:rPr lang="vi-VN" sz="2400" b="1"/>
              <a:t>Bước 6: </a:t>
            </a:r>
            <a:r>
              <a:rPr lang="vi-VN" sz="2400"/>
              <a:t>Lau sạch dầu soi kính trên vật kính 100x.</a:t>
            </a:r>
          </a:p>
          <a:p>
            <a:pPr algn="just">
              <a:lnSpc>
                <a:spcPct val="130000"/>
              </a:lnSpc>
              <a:spcAft>
                <a:spcPts val="600"/>
              </a:spcAft>
            </a:pPr>
            <a:r>
              <a:rPr lang="en-US" sz="2400"/>
              <a:t>- </a:t>
            </a:r>
            <a:r>
              <a:rPr lang="vi-VN" sz="2400"/>
              <a:t>Dùng giấy mềm có tẩm cồn 70° đặt nhẹ nhàng lên bề mặt vật kính 100x.</a:t>
            </a:r>
          </a:p>
          <a:p>
            <a:pPr algn="just">
              <a:lnSpc>
                <a:spcPct val="130000"/>
              </a:lnSpc>
              <a:spcAft>
                <a:spcPts val="600"/>
              </a:spcAft>
            </a:pPr>
            <a:r>
              <a:rPr lang="en-US" sz="2400"/>
              <a:t>- </a:t>
            </a:r>
            <a:r>
              <a:rPr lang="vi-VN" sz="2400"/>
              <a:t>Giữ yên vài giây để giấy tẩm cồn hút hết dầu soi trên bề mặt vật kính.</a:t>
            </a:r>
          </a:p>
          <a:p>
            <a:pPr algn="just">
              <a:lnSpc>
                <a:spcPct val="130000"/>
              </a:lnSpc>
              <a:spcAft>
                <a:spcPts val="600"/>
              </a:spcAft>
            </a:pPr>
            <a:r>
              <a:rPr lang="en-US" sz="2400"/>
              <a:t>- </a:t>
            </a:r>
            <a:r>
              <a:rPr lang="vi-VN" sz="2400"/>
              <a:t>Kiểm tra mâm kính, nếu có dính dầu soi kính, dùng giấy mềm có tẩm cồn 70° lau sạch.</a:t>
            </a:r>
            <a:endParaRPr lang="en-US" sz="2400"/>
          </a:p>
        </p:txBody>
      </p:sp>
    </p:spTree>
    <p:extLst>
      <p:ext uri="{BB962C8B-B14F-4D97-AF65-F5344CB8AC3E}">
        <p14:creationId xmlns:p14="http://schemas.microsoft.com/office/powerpoint/2010/main" val="53345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193365" cy="5797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3. Kết quả</a:t>
            </a:r>
          </a:p>
        </p:txBody>
      </p:sp>
      <p:sp>
        <p:nvSpPr>
          <p:cNvPr id="7" name="TextBox 6">
            <a:extLst>
              <a:ext uri="{FF2B5EF4-FFF2-40B4-BE49-F238E27FC236}">
                <a16:creationId xmlns:a16="http://schemas.microsoft.com/office/drawing/2014/main" id="{1AB2ADF9-3B32-0174-387A-151C610A1267}"/>
              </a:ext>
            </a:extLst>
          </p:cNvPr>
          <p:cNvSpPr txBox="1"/>
          <p:nvPr/>
        </p:nvSpPr>
        <p:spPr>
          <a:xfrm>
            <a:off x="642470" y="870821"/>
            <a:ext cx="10907059" cy="3436262"/>
          </a:xfrm>
          <a:prstGeom prst="rect">
            <a:avLst/>
          </a:prstGeom>
          <a:noFill/>
        </p:spPr>
        <p:txBody>
          <a:bodyPr wrap="square">
            <a:spAutoFit/>
          </a:bodyPr>
          <a:lstStyle/>
          <a:p>
            <a:pPr algn="ctr">
              <a:lnSpc>
                <a:spcPct val="125000"/>
              </a:lnSpc>
            </a:pPr>
            <a:r>
              <a:rPr lang="vi-VN" sz="2200" b="1"/>
              <a:t>BÁO CÁO THỰC HÀNH</a:t>
            </a:r>
          </a:p>
          <a:p>
            <a:pPr algn="just">
              <a:lnSpc>
                <a:spcPct val="125000"/>
              </a:lnSpc>
            </a:pPr>
            <a:r>
              <a:rPr lang="vi-VN" sz="2200"/>
              <a:t>Họ và tên: ... Lớp: ...</a:t>
            </a:r>
          </a:p>
          <a:p>
            <a:pPr algn="just">
              <a:lnSpc>
                <a:spcPct val="125000"/>
              </a:lnSpc>
            </a:pPr>
            <a:r>
              <a:rPr lang="vi-VN" sz="2200" b="1"/>
              <a:t>1. Mục đích thí nghiệm: </a:t>
            </a:r>
            <a:r>
              <a:rPr lang="vi-VN" sz="2200"/>
              <a:t>Quan sát NST dưới kính hiển vi</a:t>
            </a:r>
          </a:p>
          <a:p>
            <a:pPr algn="just">
              <a:lnSpc>
                <a:spcPct val="125000"/>
              </a:lnSpc>
            </a:pPr>
            <a:r>
              <a:rPr lang="vi-VN" sz="2200" b="1"/>
              <a:t>2. Chuẩn bị: </a:t>
            </a:r>
            <a:r>
              <a:rPr lang="vi-VN" sz="2200"/>
              <a:t>Dụng cụ thí nghiệm: ...</a:t>
            </a:r>
          </a:p>
          <a:p>
            <a:pPr algn="just">
              <a:lnSpc>
                <a:spcPct val="125000"/>
              </a:lnSpc>
            </a:pPr>
            <a:r>
              <a:rPr lang="vi-VN" sz="2200" b="1"/>
              <a:t>3. Các bước tiến hành: </a:t>
            </a:r>
            <a:r>
              <a:rPr lang="vi-VN" sz="2200"/>
              <a:t>Mô tả các bước tiến hành:...</a:t>
            </a:r>
          </a:p>
          <a:p>
            <a:pPr algn="just">
              <a:lnSpc>
                <a:spcPct val="125000"/>
              </a:lnSpc>
            </a:pPr>
            <a:r>
              <a:rPr lang="vi-VN" sz="2200" b="1"/>
              <a:t>4. Kết quả thí nghiệm: </a:t>
            </a:r>
            <a:r>
              <a:rPr lang="vi-VN" sz="2200"/>
              <a:t>Dựa vào kết quả quan sát NST dưới kính hiển vi hoặc ảnh chụp, vẽ hình NST vào vở và hoàn thành thông tin theo mẫu Bảng 42.2.</a:t>
            </a:r>
          </a:p>
          <a:p>
            <a:pPr algn="ctr">
              <a:lnSpc>
                <a:spcPct val="125000"/>
              </a:lnSpc>
            </a:pPr>
            <a:r>
              <a:rPr lang="vi-VN" sz="2200" b="1"/>
              <a:t>Bảng 42.2. </a:t>
            </a:r>
            <a:r>
              <a:rPr lang="vi-VN" sz="2200"/>
              <a:t>Kết quả quan sát tiêu bản nhiễm sắc thể</a:t>
            </a:r>
            <a:endParaRPr lang="en-US" sz="2200"/>
          </a:p>
        </p:txBody>
      </p:sp>
      <p:graphicFrame>
        <p:nvGraphicFramePr>
          <p:cNvPr id="10" name="Table 9">
            <a:extLst>
              <a:ext uri="{FF2B5EF4-FFF2-40B4-BE49-F238E27FC236}">
                <a16:creationId xmlns:a16="http://schemas.microsoft.com/office/drawing/2014/main" id="{E9A3E5E3-28C8-BC4C-7D98-D3598AE9EDDD}"/>
              </a:ext>
            </a:extLst>
          </p:cNvPr>
          <p:cNvGraphicFramePr>
            <a:graphicFrameLocks noGrp="1"/>
          </p:cNvGraphicFramePr>
          <p:nvPr>
            <p:extLst>
              <p:ext uri="{D42A27DB-BD31-4B8C-83A1-F6EECF244321}">
                <p14:modId xmlns:p14="http://schemas.microsoft.com/office/powerpoint/2010/main" val="1253268724"/>
              </p:ext>
            </p:extLst>
          </p:nvPr>
        </p:nvGraphicFramePr>
        <p:xfrm>
          <a:off x="551327" y="4400963"/>
          <a:ext cx="11089343" cy="2067117"/>
        </p:xfrm>
        <a:graphic>
          <a:graphicData uri="http://schemas.openxmlformats.org/drawingml/2006/table">
            <a:tbl>
              <a:tblPr firstRow="1" bandRow="1">
                <a:tableStyleId>{5C22544A-7EE6-4342-B048-85BDC9FD1C3A}</a:tableStyleId>
              </a:tblPr>
              <a:tblGrid>
                <a:gridCol w="2772336">
                  <a:extLst>
                    <a:ext uri="{9D8B030D-6E8A-4147-A177-3AD203B41FA5}">
                      <a16:colId xmlns:a16="http://schemas.microsoft.com/office/drawing/2014/main" val="2031688626"/>
                    </a:ext>
                  </a:extLst>
                </a:gridCol>
                <a:gridCol w="1952028">
                  <a:extLst>
                    <a:ext uri="{9D8B030D-6E8A-4147-A177-3AD203B41FA5}">
                      <a16:colId xmlns:a16="http://schemas.microsoft.com/office/drawing/2014/main" val="1115270877"/>
                    </a:ext>
                  </a:extLst>
                </a:gridCol>
                <a:gridCol w="2467000">
                  <a:extLst>
                    <a:ext uri="{9D8B030D-6E8A-4147-A177-3AD203B41FA5}">
                      <a16:colId xmlns:a16="http://schemas.microsoft.com/office/drawing/2014/main" val="1113002093"/>
                    </a:ext>
                  </a:extLst>
                </a:gridCol>
                <a:gridCol w="3897979">
                  <a:extLst>
                    <a:ext uri="{9D8B030D-6E8A-4147-A177-3AD203B41FA5}">
                      <a16:colId xmlns:a16="http://schemas.microsoft.com/office/drawing/2014/main" val="4208938843"/>
                    </a:ext>
                  </a:extLst>
                </a:gridCol>
              </a:tblGrid>
              <a:tr h="741680">
                <a:tc>
                  <a:txBody>
                    <a:bodyPr/>
                    <a:lstStyle/>
                    <a:p>
                      <a:pPr algn="just">
                        <a:lnSpc>
                          <a:spcPct val="125000"/>
                        </a:lnSpc>
                      </a:pPr>
                      <a:r>
                        <a:rPr lang="en-US" sz="2000">
                          <a:solidFill>
                            <a:schemeClr val="tx1"/>
                          </a:solidFill>
                        </a:rPr>
                        <a:t>                    Nội dung</a:t>
                      </a:r>
                    </a:p>
                    <a:p>
                      <a:pPr algn="just">
                        <a:lnSpc>
                          <a:spcPct val="125000"/>
                        </a:lnSpc>
                      </a:pPr>
                      <a:r>
                        <a:rPr lang="en-US" sz="2000">
                          <a:solidFill>
                            <a:schemeClr val="tx1"/>
                          </a:solidFill>
                        </a:rPr>
                        <a:t>Loại tế bào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C000"/>
                    </a:solidFill>
                  </a:tcPr>
                </a:tc>
                <a:tc>
                  <a:txBody>
                    <a:bodyPr/>
                    <a:lstStyle/>
                    <a:p>
                      <a:pPr algn="ctr">
                        <a:lnSpc>
                          <a:spcPct val="125000"/>
                        </a:lnSpc>
                      </a:pPr>
                      <a:r>
                        <a:rPr lang="en-US" sz="2000">
                          <a:solidFill>
                            <a:schemeClr val="tx1"/>
                          </a:solidFill>
                        </a:rPr>
                        <a:t>Số lượng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Mô tả hình dạng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Kiểu sắp xếp NST (giữa tế bào/ở 2 cực tế bào/sắp xếp ngẫu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51853376"/>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806783"/>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40849"/>
                  </a:ext>
                </a:extLst>
              </a:tr>
            </a:tbl>
          </a:graphicData>
        </a:graphic>
      </p:graphicFrame>
    </p:spTree>
    <p:extLst>
      <p:ext uri="{BB962C8B-B14F-4D97-AF65-F5344CB8AC3E}">
        <p14:creationId xmlns:p14="http://schemas.microsoft.com/office/powerpoint/2010/main" val="2846348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tx2"/>
          </a:solidFill>
        </p:spPr>
        <p:txBody>
          <a:bodyPr>
            <a:normAutofit lnSpcReduction="10000"/>
          </a:bodyPr>
          <a:lstStyle/>
          <a:p>
            <a:r>
              <a:rPr lang="en-US" sz="2800" b="1"/>
              <a:t>VẬN DỤNG</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44</a:t>
            </a:fld>
            <a:endParaRPr lang="en-US" dirty="0"/>
          </a:p>
        </p:txBody>
      </p:sp>
      <p:sp>
        <p:nvSpPr>
          <p:cNvPr id="8" name="TextBox 7">
            <a:extLst>
              <a:ext uri="{FF2B5EF4-FFF2-40B4-BE49-F238E27FC236}">
                <a16:creationId xmlns:a16="http://schemas.microsoft.com/office/drawing/2014/main" id="{D8848FED-EE43-507E-CA8E-B7539920E075}"/>
              </a:ext>
            </a:extLst>
          </p:cNvPr>
          <p:cNvSpPr txBox="1"/>
          <p:nvPr/>
        </p:nvSpPr>
        <p:spPr>
          <a:xfrm>
            <a:off x="5080002" y="734892"/>
            <a:ext cx="6438896" cy="5125249"/>
          </a:xfrm>
          <a:prstGeom prst="rect">
            <a:avLst/>
          </a:prstGeom>
          <a:noFill/>
        </p:spPr>
        <p:txBody>
          <a:bodyPr wrap="square">
            <a:spAutoFit/>
          </a:bodyPr>
          <a:lstStyle/>
          <a:p>
            <a:pPr algn="just">
              <a:lnSpc>
                <a:spcPct val="125000"/>
              </a:lnSpc>
            </a:pPr>
            <a:r>
              <a:rPr lang="vi-VN" sz="2400" b="1"/>
              <a:t>Giả sử trong phòng thí nghiệm có hai tiêu bản NST cố định của cá thể cùng loài, trong đó một tiêu bản tế bào có bộ NST 2n, một tiêu bản tế bào có bộ NST 2n – 1 (bộ NST bị mất 1 chiếc). Cả hai tiêu bản đều bị mất nhãn ghi công thức NST.</a:t>
            </a:r>
          </a:p>
          <a:p>
            <a:pPr algn="just">
              <a:lnSpc>
                <a:spcPct val="125000"/>
              </a:lnSpc>
            </a:pPr>
            <a:r>
              <a:rPr lang="vi-VN" sz="2400"/>
              <a:t>a)</a:t>
            </a:r>
            <a:r>
              <a:rPr lang="en-US" sz="2400"/>
              <a:t> </a:t>
            </a:r>
            <a:r>
              <a:rPr lang="vi-VN" sz="2400"/>
              <a:t>Hệ gene trong tế bào 2n –</a:t>
            </a:r>
            <a:r>
              <a:rPr lang="en-US" sz="2400"/>
              <a:t> </a:t>
            </a:r>
            <a:r>
              <a:rPr lang="vi-VN" sz="2400"/>
              <a:t>1 có sự thay đổi như thế nào?</a:t>
            </a:r>
          </a:p>
          <a:p>
            <a:pPr algn="just">
              <a:lnSpc>
                <a:spcPct val="125000"/>
              </a:lnSpc>
            </a:pPr>
            <a:r>
              <a:rPr lang="vi-VN" sz="2400"/>
              <a:t>b)</a:t>
            </a:r>
            <a:r>
              <a:rPr lang="en-US" sz="2400"/>
              <a:t> </a:t>
            </a:r>
            <a:r>
              <a:rPr lang="vi-VN" sz="2400"/>
              <a:t>Bằng cách nào giúp xác định tiêu bản nào là của tế bào có bộ NST 2n, tiêu bản nào là của tế bào có bộ NST 2n –</a:t>
            </a:r>
            <a:r>
              <a:rPr lang="en-US" sz="2400"/>
              <a:t> </a:t>
            </a:r>
            <a:r>
              <a:rPr lang="vi-VN" sz="2400"/>
              <a:t>1?</a:t>
            </a:r>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05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accent1"/>
          </a:solidFill>
        </p:spPr>
        <p:txBody>
          <a:bodyPr>
            <a:normAutofit fontScale="92500" lnSpcReduction="20000"/>
          </a:bodyPr>
          <a:lstStyle/>
          <a:p>
            <a:pPr>
              <a:lnSpc>
                <a:spcPct val="110000"/>
              </a:lnSpc>
            </a:pPr>
            <a:r>
              <a:rPr lang="en-US" sz="2800" b="1"/>
              <a:t>HƯỚNG DẪN</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45</a:t>
            </a:fld>
            <a:endParaRPr lang="en-US" dirty="0"/>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0073A2-DB0E-DC5D-6FD4-3E5AE2A71834}"/>
              </a:ext>
            </a:extLst>
          </p:cNvPr>
          <p:cNvSpPr txBox="1"/>
          <p:nvPr/>
        </p:nvSpPr>
        <p:spPr>
          <a:xfrm>
            <a:off x="5080001" y="1344706"/>
            <a:ext cx="6404538" cy="4355808"/>
          </a:xfrm>
          <a:prstGeom prst="rect">
            <a:avLst/>
          </a:prstGeom>
          <a:noFill/>
        </p:spPr>
        <p:txBody>
          <a:bodyPr wrap="square">
            <a:spAutoFit/>
          </a:bodyPr>
          <a:lstStyle/>
          <a:p>
            <a:pPr algn="just">
              <a:lnSpc>
                <a:spcPct val="125000"/>
              </a:lnSpc>
              <a:spcAft>
                <a:spcPts val="1200"/>
              </a:spcAft>
            </a:pPr>
            <a:r>
              <a:rPr lang="vi-VN" sz="2400"/>
              <a:t>a)</a:t>
            </a:r>
            <a:r>
              <a:rPr lang="en-US" sz="2400"/>
              <a:t> </a:t>
            </a:r>
            <a:r>
              <a:rPr lang="vi-VN" sz="2400"/>
              <a:t>Hệ gene trong tế bào 2n –</a:t>
            </a:r>
            <a:r>
              <a:rPr lang="en-US" sz="2400"/>
              <a:t> </a:t>
            </a:r>
            <a:r>
              <a:rPr lang="vi-VN" sz="2400"/>
              <a:t>1 có bị thay đổi theo hướng mất đi các alele vốn tồn tại trên NST trước khi bị mất đi đó.</a:t>
            </a:r>
          </a:p>
          <a:p>
            <a:pPr algn="just">
              <a:lnSpc>
                <a:spcPct val="125000"/>
              </a:lnSpc>
              <a:spcAft>
                <a:spcPts val="1200"/>
              </a:spcAft>
            </a:pPr>
            <a:r>
              <a:rPr lang="vi-VN" sz="2400"/>
              <a:t>b)</a:t>
            </a:r>
            <a:r>
              <a:rPr lang="en-US" sz="2400"/>
              <a:t> </a:t>
            </a:r>
            <a:r>
              <a:rPr lang="vi-VN" sz="2400"/>
              <a:t>Để xác định tiêu bản nào là của tế bào có bộ NST 2n, tiêu bản nào là của tế bào có bộ NST 2n –</a:t>
            </a:r>
            <a:r>
              <a:rPr lang="en-US" sz="2400"/>
              <a:t> </a:t>
            </a:r>
            <a:r>
              <a:rPr lang="vi-VN" sz="2400"/>
              <a:t>1 ta tiến hành quan sát tiêu các tiêu bản này dưới kính hiển vi quang học. Kết quả tế bào 2n có </a:t>
            </a:r>
            <a:r>
              <a:rPr lang="en-US" sz="2400"/>
              <a:t>số </a:t>
            </a:r>
            <a:r>
              <a:rPr lang="vi-VN" sz="2400"/>
              <a:t>lượng NST là một số chẵn, tế bào 2n –</a:t>
            </a:r>
            <a:r>
              <a:rPr lang="en-US" sz="2400"/>
              <a:t> </a:t>
            </a:r>
            <a:r>
              <a:rPr lang="vi-VN" sz="2400"/>
              <a:t>1 có số lượng NST là một số lẻ.</a:t>
            </a:r>
          </a:p>
        </p:txBody>
      </p:sp>
    </p:spTree>
    <p:extLst>
      <p:ext uri="{BB962C8B-B14F-4D97-AF65-F5344CB8AC3E}">
        <p14:creationId xmlns:p14="http://schemas.microsoft.com/office/powerpoint/2010/main" val="36039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46</a:t>
            </a:fld>
            <a:endParaRPr lang="en-US" dirty="0"/>
          </a:p>
        </p:txBody>
      </p:sp>
      <p:sp>
        <p:nvSpPr>
          <p:cNvPr id="33" name="Rectangle: Rounded Corners 32">
            <a:extLst>
              <a:ext uri="{FF2B5EF4-FFF2-40B4-BE49-F238E27FC236}">
                <a16:creationId xmlns:a16="http://schemas.microsoft.com/office/drawing/2014/main" id="{6309697A-AEC5-6786-08D5-A4C65EECD945}"/>
              </a:ext>
            </a:extLst>
          </p:cNvPr>
          <p:cNvSpPr/>
          <p:nvPr/>
        </p:nvSpPr>
        <p:spPr>
          <a:xfrm>
            <a:off x="3986305" y="608763"/>
            <a:ext cx="7996517" cy="1710108"/>
          </a:xfrm>
          <a:prstGeom prst="roundRect">
            <a:avLst>
              <a:gd name="adj" fmla="val 8978"/>
            </a:avLst>
          </a:prstGeom>
          <a:solidFill>
            <a:schemeClr val="tx1">
              <a:lumMod val="50000"/>
              <a:lumOff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b="1">
                <a:solidFill>
                  <a:srgbClr val="FFFF00"/>
                </a:solidFill>
              </a:rPr>
              <a:t>NST</a:t>
            </a:r>
            <a:r>
              <a:rPr lang="vi-VN" sz="2400"/>
              <a:t> là cấu trúc mang gene nằm trong nhân tế bào, là cơ sở vật chất chủ yếu của tính di truyền ở cấp độ tế bào của sinh vật nhân thực.</a:t>
            </a:r>
          </a:p>
        </p:txBody>
      </p:sp>
      <p:sp>
        <p:nvSpPr>
          <p:cNvPr id="34" name="Rectangle: Rounded Corners 33">
            <a:extLst>
              <a:ext uri="{FF2B5EF4-FFF2-40B4-BE49-F238E27FC236}">
                <a16:creationId xmlns:a16="http://schemas.microsoft.com/office/drawing/2014/main" id="{D4BA4304-86DD-64CD-65E2-EB33DD253963}"/>
              </a:ext>
            </a:extLst>
          </p:cNvPr>
          <p:cNvSpPr/>
          <p:nvPr/>
        </p:nvSpPr>
        <p:spPr>
          <a:xfrm>
            <a:off x="3986304" y="2545977"/>
            <a:ext cx="7996517" cy="3609788"/>
          </a:xfrm>
          <a:prstGeom prst="roundRect">
            <a:avLst>
              <a:gd name="adj" fmla="val 6579"/>
            </a:avLst>
          </a:prstGeom>
          <a:solidFill>
            <a:schemeClr val="accent4">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bg1"/>
                </a:solidFill>
              </a:rPr>
              <a:t>Mỗi loài sinh vật có bộ NST đặc trưng về </a:t>
            </a:r>
            <a:r>
              <a:rPr lang="vi-VN" sz="2400" b="1">
                <a:solidFill>
                  <a:srgbClr val="FFFF00"/>
                </a:solidFill>
              </a:rPr>
              <a:t>số lượng, hình dạng và cấu trúc.</a:t>
            </a:r>
            <a:r>
              <a:rPr lang="vi-VN" sz="2400">
                <a:solidFill>
                  <a:schemeClr val="bg1"/>
                </a:solidFill>
              </a:rPr>
              <a:t> Trong tế bào sinh dưỡng, các NST tồn tại thành từng cặp tương đồng. Bộ NST lưỡng bội có chứa các cặp NST tương đồng, mỗi cặp gồm hai chiếc. Bộ NST trong các giao tử là bộ NST đơn bội, có số lượng NST giảm đi một nửa so với tế bào sinh dưỡng.</a:t>
            </a:r>
          </a:p>
        </p:txBody>
      </p:sp>
    </p:spTree>
    <p:extLst>
      <p:ext uri="{BB962C8B-B14F-4D97-AF65-F5344CB8AC3E}">
        <p14:creationId xmlns:p14="http://schemas.microsoft.com/office/powerpoint/2010/main" val="561919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47</a:t>
            </a:fld>
            <a:endParaRPr lang="en-US" dirty="0"/>
          </a:p>
        </p:txBody>
      </p:sp>
      <p:sp>
        <p:nvSpPr>
          <p:cNvPr id="3" name="Rectangle: Rounded Corners 2">
            <a:extLst>
              <a:ext uri="{FF2B5EF4-FFF2-40B4-BE49-F238E27FC236}">
                <a16:creationId xmlns:a16="http://schemas.microsoft.com/office/drawing/2014/main" id="{C0161FA2-A7B3-2202-0837-85AF5E8B9B51}"/>
              </a:ext>
            </a:extLst>
          </p:cNvPr>
          <p:cNvSpPr/>
          <p:nvPr/>
        </p:nvSpPr>
        <p:spPr>
          <a:xfrm>
            <a:off x="3920566" y="686457"/>
            <a:ext cx="8157880" cy="2128460"/>
          </a:xfrm>
          <a:prstGeom prst="roundRect">
            <a:avLst>
              <a:gd name="adj" fmla="val 8978"/>
            </a:avLst>
          </a:prstGeom>
          <a:solidFill>
            <a:srgbClr val="1237F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NST được cấu tạo bởi chất nhiễm sắc, bao gồm </a:t>
            </a:r>
            <a:r>
              <a:rPr lang="vi-VN" sz="2400" b="1">
                <a:solidFill>
                  <a:srgbClr val="FFFF00"/>
                </a:solidFill>
              </a:rPr>
              <a:t>DNA và protein histone.</a:t>
            </a:r>
            <a:r>
              <a:rPr lang="vi-VN" sz="2400"/>
              <a:t> Mỗi NST đơn chứa một phân tử DNA và nhiều phân tử histone. Khi DNA tái bản, NST đơn biến đổi thành NST kép.</a:t>
            </a:r>
          </a:p>
        </p:txBody>
      </p:sp>
      <p:sp>
        <p:nvSpPr>
          <p:cNvPr id="4" name="Rectangle: Rounded Corners 3">
            <a:extLst>
              <a:ext uri="{FF2B5EF4-FFF2-40B4-BE49-F238E27FC236}">
                <a16:creationId xmlns:a16="http://schemas.microsoft.com/office/drawing/2014/main" id="{3997B773-1361-A76C-8A53-D455C0E1E711}"/>
              </a:ext>
            </a:extLst>
          </p:cNvPr>
          <p:cNvSpPr/>
          <p:nvPr/>
        </p:nvSpPr>
        <p:spPr>
          <a:xfrm>
            <a:off x="3920566" y="3027929"/>
            <a:ext cx="8157879" cy="1318500"/>
          </a:xfrm>
          <a:prstGeom prst="roundRect">
            <a:avLst>
              <a:gd name="adj" fmla="val 8978"/>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Trong nhân tế bào, NST là cấu trúc mang gene, các gene </a:t>
            </a:r>
            <a:r>
              <a:rPr lang="vi-VN" sz="2400" b="1">
                <a:solidFill>
                  <a:srgbClr val="FFFF00"/>
                </a:solidFill>
              </a:rPr>
              <a:t>sắp xếp theo chiều dọc </a:t>
            </a:r>
            <a:r>
              <a:rPr lang="vi-VN" sz="2400"/>
              <a:t>trên NST.</a:t>
            </a:r>
          </a:p>
        </p:txBody>
      </p:sp>
      <p:sp>
        <p:nvSpPr>
          <p:cNvPr id="6" name="Rectangle: Rounded Corners 5">
            <a:extLst>
              <a:ext uri="{FF2B5EF4-FFF2-40B4-BE49-F238E27FC236}">
                <a16:creationId xmlns:a16="http://schemas.microsoft.com/office/drawing/2014/main" id="{C328F152-1885-75FD-13FD-DFFCF66A3CB1}"/>
              </a:ext>
            </a:extLst>
          </p:cNvPr>
          <p:cNvSpPr/>
          <p:nvPr/>
        </p:nvSpPr>
        <p:spPr>
          <a:xfrm>
            <a:off x="3920567" y="4559441"/>
            <a:ext cx="8157878" cy="1704502"/>
          </a:xfrm>
          <a:prstGeom prst="roundRect">
            <a:avLst>
              <a:gd name="adj" fmla="val 8978"/>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Quan sát hoặc chụp ảnh được </a:t>
            </a:r>
            <a:r>
              <a:rPr lang="vi-VN" sz="2400" b="1">
                <a:solidFill>
                  <a:srgbClr val="FFFF00"/>
                </a:solidFill>
              </a:rPr>
              <a:t>hình dạng và vị trí phân bố của NST </a:t>
            </a:r>
            <a:r>
              <a:rPr lang="vi-VN" sz="2400"/>
              <a:t>trong tế bào dưới kính hiển vi, vẽ hình ảnh NST quan sát được vào vở.</a:t>
            </a:r>
          </a:p>
        </p:txBody>
      </p:sp>
    </p:spTree>
    <p:extLst>
      <p:ext uri="{BB962C8B-B14F-4D97-AF65-F5344CB8AC3E}">
        <p14:creationId xmlns:p14="http://schemas.microsoft.com/office/powerpoint/2010/main" val="2098360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lassroom with Green Board and Desks PNG Clipart Image​ | Gallery  Yopriceville - High-Quality Free Images and Transparent PNG Clipart">
            <a:extLst>
              <a:ext uri="{FF2B5EF4-FFF2-40B4-BE49-F238E27FC236}">
                <a16:creationId xmlns:a16="http://schemas.microsoft.com/office/drawing/2014/main" id="{26DF2CD5-48EE-853F-6976-5D6525FD2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
          <a:stretch/>
        </p:blipFill>
        <p:spPr bwMode="auto">
          <a:xfrm>
            <a:off x="633910" y="168409"/>
            <a:ext cx="11233876" cy="668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9EB95A-2662-73A5-CF3B-9265013C0B56}"/>
              </a:ext>
            </a:extLst>
          </p:cNvPr>
          <p:cNvSpPr txBox="1"/>
          <p:nvPr/>
        </p:nvSpPr>
        <p:spPr>
          <a:xfrm>
            <a:off x="2737223" y="1069788"/>
            <a:ext cx="6717553" cy="1809150"/>
          </a:xfrm>
          <a:prstGeom prst="rect">
            <a:avLst/>
          </a:prstGeom>
          <a:noFill/>
        </p:spPr>
        <p:txBody>
          <a:bodyPr wrap="square" rtlCol="0">
            <a:spAutoFit/>
          </a:bodyPr>
          <a:lstStyle/>
          <a:p>
            <a:pPr algn="ctr">
              <a:lnSpc>
                <a:spcPct val="125000"/>
              </a:lnSpc>
            </a:pPr>
            <a:r>
              <a:rPr lang="en-US" sz="3600" b="1">
                <a:solidFill>
                  <a:srgbClr val="FFFF00"/>
                </a:solidFill>
              </a:rPr>
              <a:t>TRẮC NGHIỆM ÔN TẬP</a:t>
            </a:r>
          </a:p>
          <a:p>
            <a:pPr algn="ctr">
              <a:lnSpc>
                <a:spcPct val="125000"/>
              </a:lnSpc>
            </a:pPr>
            <a:r>
              <a:rPr lang="en-US" sz="2800" b="1" i="1">
                <a:solidFill>
                  <a:schemeClr val="bg1"/>
                </a:solidFill>
              </a:rPr>
              <a:t>Chọn 1 trong các phương án A, B, C hoặc D được xem là chính xác</a:t>
            </a:r>
          </a:p>
        </p:txBody>
      </p:sp>
    </p:spTree>
    <p:extLst>
      <p:ext uri="{BB962C8B-B14F-4D97-AF65-F5344CB8AC3E}">
        <p14:creationId xmlns:p14="http://schemas.microsoft.com/office/powerpoint/2010/main" val="2670997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của sinh vật nhân thực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3244158"/>
          </a:xfrm>
          <a:prstGeom prst="rect">
            <a:avLst/>
          </a:prstGeom>
          <a:noFill/>
        </p:spPr>
        <p:txBody>
          <a:bodyPr wrap="square">
            <a:spAutoFit/>
          </a:bodyPr>
          <a:lstStyle/>
          <a:p>
            <a:pPr>
              <a:lnSpc>
                <a:spcPct val="150000"/>
              </a:lnSpc>
            </a:pPr>
            <a:r>
              <a:rPr lang="vi-VN" sz="2800" b="1"/>
              <a:t>A. </a:t>
            </a:r>
            <a:r>
              <a:rPr lang="vi-VN" sz="2800"/>
              <a:t>Nhiễm sắc thể chỉ có DNA.</a:t>
            </a:r>
          </a:p>
          <a:p>
            <a:pPr>
              <a:lnSpc>
                <a:spcPct val="150000"/>
              </a:lnSpc>
            </a:pPr>
            <a:r>
              <a:rPr lang="vi-VN" sz="2800" b="1"/>
              <a:t>B. </a:t>
            </a:r>
            <a:r>
              <a:rPr lang="vi-VN" sz="2800"/>
              <a:t>Nucleosome là đơn vị chức năng cơ bản của nhiễm sắc thể.</a:t>
            </a:r>
          </a:p>
          <a:p>
            <a:pPr>
              <a:lnSpc>
                <a:spcPct val="150000"/>
              </a:lnSpc>
            </a:pPr>
            <a:r>
              <a:rPr lang="vi-VN" sz="2800" b="1"/>
              <a:t>C. </a:t>
            </a:r>
            <a:r>
              <a:rPr lang="vi-VN" sz="2800"/>
              <a:t>Số lượng gene trên nhiễm sắc thể là khác nhau giữa các loại tế bào của cơ thể sinh vật.</a:t>
            </a:r>
          </a:p>
          <a:p>
            <a:pPr>
              <a:lnSpc>
                <a:spcPct val="150000"/>
              </a:lnSpc>
            </a:pPr>
            <a:r>
              <a:rPr lang="vi-VN" sz="2800" b="1"/>
              <a:t>D. </a:t>
            </a:r>
            <a:r>
              <a:rPr lang="vi-VN" sz="2800"/>
              <a:t>Nhiễm sắc thể bao gồm một phân tử DNA mạch kép.</a:t>
            </a:r>
            <a:endParaRPr lang="en-US" sz="2800"/>
          </a:p>
        </p:txBody>
      </p:sp>
      <p:sp>
        <p:nvSpPr>
          <p:cNvPr id="9" name="Rectangle: Rounded Corners 8">
            <a:extLst>
              <a:ext uri="{FF2B5EF4-FFF2-40B4-BE49-F238E27FC236}">
                <a16:creationId xmlns:a16="http://schemas.microsoft.com/office/drawing/2014/main" id="{D5544183-6A51-49ED-7966-D89C3DB0A1A0}"/>
              </a:ext>
            </a:extLst>
          </p:cNvPr>
          <p:cNvSpPr/>
          <p:nvPr/>
        </p:nvSpPr>
        <p:spPr>
          <a:xfrm>
            <a:off x="842683" y="4349101"/>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86BD48-E133-BCC5-3FE4-393235D9C351}"/>
              </a:ext>
            </a:extLst>
          </p:cNvPr>
          <p:cNvSpPr/>
          <p:nvPr/>
        </p:nvSpPr>
        <p:spPr>
          <a:xfrm>
            <a:off x="0" y="2807732"/>
            <a:ext cx="1963436" cy="667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42</a:t>
            </a:r>
          </a:p>
        </p:txBody>
      </p:sp>
      <p:pic>
        <p:nvPicPr>
          <p:cNvPr id="7170" name="Picture 2" descr="Chromosome">
            <a:extLst>
              <a:ext uri="{FF2B5EF4-FFF2-40B4-BE49-F238E27FC236}">
                <a16:creationId xmlns:a16="http://schemas.microsoft.com/office/drawing/2014/main" id="{24798434-EB85-95F3-CD1D-935B48A6C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7" t="19172"/>
          <a:stretch/>
        </p:blipFill>
        <p:spPr bwMode="auto">
          <a:xfrm>
            <a:off x="3561977" y="-1"/>
            <a:ext cx="8562320" cy="59752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B4458DE-ACFC-96C5-BEA0-E75C12C525B7}"/>
              </a:ext>
            </a:extLst>
          </p:cNvPr>
          <p:cNvSpPr txBox="1"/>
          <p:nvPr/>
        </p:nvSpPr>
        <p:spPr>
          <a:xfrm>
            <a:off x="346195" y="3789717"/>
            <a:ext cx="7943169" cy="2206501"/>
          </a:xfrm>
          <a:prstGeom prst="rect">
            <a:avLst/>
          </a:prstGeom>
          <a:noFill/>
        </p:spPr>
        <p:txBody>
          <a:bodyPr wrap="square" rtlCol="0">
            <a:spAutoFit/>
          </a:bodyPr>
          <a:lstStyle/>
          <a:p>
            <a:pPr>
              <a:lnSpc>
                <a:spcPct val="120000"/>
              </a:lnSpc>
            </a:pPr>
            <a:r>
              <a:rPr lang="en-US" sz="6000" b="1">
                <a:solidFill>
                  <a:schemeClr val="bg1"/>
                </a:solidFill>
              </a:rPr>
              <a:t>NHIỄM SẮC THỂ VÀ BỘ NHIỄM SẮC THỂ</a:t>
            </a:r>
          </a:p>
        </p:txBody>
      </p:sp>
      <p:pic>
        <p:nvPicPr>
          <p:cNvPr id="20" name="Picture 19" descr="TLTH - Bộ SGK Lớp 6 - Kết nối tri thức với cuộc sống - Công ty Cổ phần Đầu  tư và Phát triển Giáo dục Phương Nam">
            <a:extLst>
              <a:ext uri="{FF2B5EF4-FFF2-40B4-BE49-F238E27FC236}">
                <a16:creationId xmlns:a16="http://schemas.microsoft.com/office/drawing/2014/main" id="{2B228730-A404-533A-269F-C4067CFB6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1" y="148391"/>
            <a:ext cx="1718884" cy="17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Nếu một tế bào sinh vật nhân thực không có khả năng tổng hợp protein histone thì điều nào dưới đây có thể diễn ra?</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4536819"/>
          </a:xfrm>
          <a:prstGeom prst="rect">
            <a:avLst/>
          </a:prstGeom>
          <a:noFill/>
        </p:spPr>
        <p:txBody>
          <a:bodyPr wrap="square">
            <a:spAutoFit/>
          </a:bodyPr>
          <a:lstStyle/>
          <a:p>
            <a:pPr>
              <a:lnSpc>
                <a:spcPct val="150000"/>
              </a:lnSpc>
            </a:pPr>
            <a:r>
              <a:rPr lang="vi-VN" sz="2800" b="1"/>
              <a:t>A. </a:t>
            </a:r>
            <a:r>
              <a:rPr lang="vi-VN" sz="2800"/>
              <a:t>DNA của tế bào không liên kết với protein để hình thành nhiễm sắc thể trong nhân tế bào.</a:t>
            </a:r>
          </a:p>
          <a:p>
            <a:pPr>
              <a:lnSpc>
                <a:spcPct val="150000"/>
              </a:lnSpc>
            </a:pPr>
            <a:r>
              <a:rPr lang="vi-VN" sz="2800" b="1"/>
              <a:t>B. </a:t>
            </a:r>
            <a:r>
              <a:rPr lang="vi-VN" sz="2800"/>
              <a:t>Không hình thành sợi tơ vô sắc để giúp tế bào phân chia.</a:t>
            </a:r>
          </a:p>
          <a:p>
            <a:pPr>
              <a:lnSpc>
                <a:spcPct val="150000"/>
              </a:lnSpc>
            </a:pPr>
            <a:r>
              <a:rPr lang="vi-VN" sz="2800" b="1"/>
              <a:t>C. </a:t>
            </a:r>
            <a:r>
              <a:rPr lang="vi-VN" sz="2800"/>
              <a:t>Hoạt động của các gene khác sẽ được kích hoạt để bù đắp cho việc thiếu histone.</a:t>
            </a:r>
          </a:p>
          <a:p>
            <a:pPr>
              <a:lnSpc>
                <a:spcPct val="150000"/>
              </a:lnSpc>
            </a:pPr>
            <a:r>
              <a:rPr lang="vi-VN" sz="2800" b="1"/>
              <a:t>D. </a:t>
            </a:r>
            <a:r>
              <a:rPr lang="vi-VN" sz="2800"/>
              <a:t>Tế bào của cơ thể sẽ lấy các phân tử histone từ môi trường ngoại bào.</a:t>
            </a:r>
            <a:endParaRPr lang="en-US" sz="2800"/>
          </a:p>
        </p:txBody>
      </p:sp>
      <p:sp>
        <p:nvSpPr>
          <p:cNvPr id="2" name="Rectangle: Rounded Corners 1">
            <a:extLst>
              <a:ext uri="{FF2B5EF4-FFF2-40B4-BE49-F238E27FC236}">
                <a16:creationId xmlns:a16="http://schemas.microsoft.com/office/drawing/2014/main" id="{9A527585-3A09-AE1E-6B8F-53A599047B9D}"/>
              </a:ext>
            </a:extLst>
          </p:cNvPr>
          <p:cNvSpPr/>
          <p:nvPr/>
        </p:nvSpPr>
        <p:spPr>
          <a:xfrm>
            <a:off x="860612" y="1743360"/>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325716" y="417087"/>
            <a:ext cx="12018684" cy="594202"/>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X và Y của người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2597827"/>
          </a:xfrm>
          <a:prstGeom prst="rect">
            <a:avLst/>
          </a:prstGeom>
          <a:noFill/>
        </p:spPr>
        <p:txBody>
          <a:bodyPr wrap="square">
            <a:spAutoFit/>
          </a:bodyPr>
          <a:lstStyle/>
          <a:p>
            <a:pPr>
              <a:lnSpc>
                <a:spcPct val="150000"/>
              </a:lnSpc>
            </a:pPr>
            <a:r>
              <a:rPr lang="vi-VN" sz="2800" b="1"/>
              <a:t>A. </a:t>
            </a:r>
            <a:r>
              <a:rPr lang="vi-VN" sz="2800"/>
              <a:t>Cả hai đều có mặt trong mọi tế bào của nam và nữ.</a:t>
            </a:r>
          </a:p>
          <a:p>
            <a:pPr>
              <a:lnSpc>
                <a:spcPct val="150000"/>
              </a:lnSpc>
            </a:pPr>
            <a:r>
              <a:rPr lang="vi-VN" sz="2800" b="1"/>
              <a:t>B. </a:t>
            </a:r>
            <a:r>
              <a:rPr lang="vi-VN" sz="2800"/>
              <a:t>Có kích thước và trình tự gene như nhau.</a:t>
            </a:r>
          </a:p>
          <a:p>
            <a:pPr>
              <a:lnSpc>
                <a:spcPct val="150000"/>
              </a:lnSpc>
            </a:pPr>
            <a:r>
              <a:rPr lang="vi-VN" sz="2800" b="1"/>
              <a:t>C. </a:t>
            </a:r>
            <a:r>
              <a:rPr lang="vi-VN" sz="2800"/>
              <a:t>Hoàn toàn tương đồng với nhau, chỉ có tên gọi là khác nhau.</a:t>
            </a:r>
          </a:p>
          <a:p>
            <a:pPr>
              <a:lnSpc>
                <a:spcPct val="150000"/>
              </a:lnSpc>
            </a:pPr>
            <a:r>
              <a:rPr lang="vi-VN" sz="2800" b="1"/>
              <a:t>D. </a:t>
            </a:r>
            <a:r>
              <a:rPr lang="vi-VN" sz="2800"/>
              <a:t>Có vai trò trong việc quy định giới tính của cá thể.</a:t>
            </a:r>
            <a:endParaRPr lang="nl-NL" sz="2800"/>
          </a:p>
        </p:txBody>
      </p:sp>
      <p:sp>
        <p:nvSpPr>
          <p:cNvPr id="2" name="Rectangle: Rounded Corners 1">
            <a:extLst>
              <a:ext uri="{FF2B5EF4-FFF2-40B4-BE49-F238E27FC236}">
                <a16:creationId xmlns:a16="http://schemas.microsoft.com/office/drawing/2014/main" id="{877B8659-4477-BB3D-36A3-B049C6EB695A}"/>
              </a:ext>
            </a:extLst>
          </p:cNvPr>
          <p:cNvSpPr/>
          <p:nvPr/>
        </p:nvSpPr>
        <p:spPr>
          <a:xfrm>
            <a:off x="848659" y="3631925"/>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531906" y="417087"/>
            <a:ext cx="11812494" cy="594202"/>
          </a:xfrm>
          <a:prstGeom prst="rect">
            <a:avLst/>
          </a:prstGeom>
          <a:noFill/>
        </p:spPr>
        <p:txBody>
          <a:bodyPr wrap="square">
            <a:spAutoFit/>
          </a:bodyPr>
          <a:lstStyle/>
          <a:p>
            <a:pPr>
              <a:lnSpc>
                <a:spcPct val="130000"/>
              </a:lnSpc>
            </a:pPr>
            <a:r>
              <a:rPr lang="vi-VN" sz="2800" b="1">
                <a:solidFill>
                  <a:schemeClr val="bg1"/>
                </a:solidFill>
              </a:rPr>
              <a:t>Phát biểu nào dưới đây không đúng về nhiễm sắc thể của người?</a:t>
            </a:r>
          </a:p>
        </p:txBody>
      </p:sp>
      <p:sp>
        <p:nvSpPr>
          <p:cNvPr id="8" name="TextBox 7">
            <a:extLst>
              <a:ext uri="{FF2B5EF4-FFF2-40B4-BE49-F238E27FC236}">
                <a16:creationId xmlns:a16="http://schemas.microsoft.com/office/drawing/2014/main" id="{56CE21BF-EE1B-EB4E-6408-F397CEB65FD8}"/>
              </a:ext>
            </a:extLst>
          </p:cNvPr>
          <p:cNvSpPr txBox="1"/>
          <p:nvPr/>
        </p:nvSpPr>
        <p:spPr>
          <a:xfrm>
            <a:off x="645459" y="1487437"/>
            <a:ext cx="11122211" cy="5183150"/>
          </a:xfrm>
          <a:prstGeom prst="rect">
            <a:avLst/>
          </a:prstGeom>
          <a:noFill/>
        </p:spPr>
        <p:txBody>
          <a:bodyPr wrap="square">
            <a:spAutoFit/>
          </a:bodyPr>
          <a:lstStyle/>
          <a:p>
            <a:pPr algn="just">
              <a:lnSpc>
                <a:spcPct val="150000"/>
              </a:lnSpc>
            </a:pPr>
            <a:r>
              <a:rPr lang="vi-VN" sz="2800" b="1"/>
              <a:t>A. </a:t>
            </a:r>
            <a:r>
              <a:rPr lang="vi-VN" sz="2800"/>
              <a:t>Ở người, khi trưởng thành về mặt sinh dục thì buồng trứng và tinh hoàn sẽ tạo ra giao tử lưỡng bội có số nhiễm sắc thể là 23 cặp.</a:t>
            </a:r>
          </a:p>
          <a:p>
            <a:pPr algn="just">
              <a:lnSpc>
                <a:spcPct val="150000"/>
              </a:lnSpc>
            </a:pPr>
            <a:r>
              <a:rPr lang="vi-VN" sz="2800" b="1"/>
              <a:t>B. </a:t>
            </a:r>
            <a:r>
              <a:rPr lang="vi-VN" sz="2800"/>
              <a:t>Ở người, cặp nhiễm sắc thể giới tính số 23 sẽ khác nhau ở nam và nữ.</a:t>
            </a:r>
          </a:p>
          <a:p>
            <a:pPr algn="just">
              <a:lnSpc>
                <a:spcPct val="150000"/>
              </a:lnSpc>
            </a:pPr>
            <a:r>
              <a:rPr lang="vi-VN" sz="2800" b="1"/>
              <a:t>C. </a:t>
            </a:r>
            <a:r>
              <a:rPr lang="vi-VN" sz="2800"/>
              <a:t>Trong tế bào lưỡng bội ở người, mỗi nhiễm sắc thể trong số 22 nhiễm sắc thể thường đều là cặp nhiễm sắc thể tương đồng.</a:t>
            </a:r>
          </a:p>
          <a:p>
            <a:pPr algn="just">
              <a:lnSpc>
                <a:spcPct val="150000"/>
              </a:lnSpc>
            </a:pPr>
            <a:r>
              <a:rPr lang="vi-VN" sz="2800" b="1"/>
              <a:t>D. </a:t>
            </a:r>
            <a:r>
              <a:rPr lang="vi-VN" sz="2800"/>
              <a:t>Bộ nhiễm sắc thể của con chứa một nửa số nhiễm sắc thể từ mẹ và một nửa số nhiễm sắc thể từ bố.</a:t>
            </a:r>
            <a:endParaRPr lang="nl-NL" sz="2800"/>
          </a:p>
        </p:txBody>
      </p:sp>
      <p:sp>
        <p:nvSpPr>
          <p:cNvPr id="2" name="Rectangle: Rounded Corners 1">
            <a:extLst>
              <a:ext uri="{FF2B5EF4-FFF2-40B4-BE49-F238E27FC236}">
                <a16:creationId xmlns:a16="http://schemas.microsoft.com/office/drawing/2014/main" id="{9A029949-D3E1-946F-221A-940FB76C50BF}"/>
              </a:ext>
            </a:extLst>
          </p:cNvPr>
          <p:cNvSpPr/>
          <p:nvPr/>
        </p:nvSpPr>
        <p:spPr>
          <a:xfrm>
            <a:off x="591671" y="1597439"/>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481104" y="137010"/>
            <a:ext cx="11340355" cy="1154355"/>
          </a:xfrm>
          <a:prstGeom prst="rect">
            <a:avLst/>
          </a:prstGeom>
          <a:noFill/>
        </p:spPr>
        <p:txBody>
          <a:bodyPr wrap="square">
            <a:spAutoFit/>
          </a:bodyPr>
          <a:lstStyle/>
          <a:p>
            <a:pPr>
              <a:lnSpc>
                <a:spcPct val="130000"/>
              </a:lnSpc>
            </a:pPr>
            <a:r>
              <a:rPr lang="vi-VN" sz="2800" b="1">
                <a:solidFill>
                  <a:schemeClr val="bg1"/>
                </a:solidFill>
              </a:rPr>
              <a:t>Ở một loài thực vật, xét một gene gồm có 4 loại allele thì cơ thể lưỡng bội bất kì của loài đó có đặc điểm nào dưới đây?</a:t>
            </a:r>
          </a:p>
        </p:txBody>
      </p:sp>
      <p:sp>
        <p:nvSpPr>
          <p:cNvPr id="8" name="TextBox 7">
            <a:extLst>
              <a:ext uri="{FF2B5EF4-FFF2-40B4-BE49-F238E27FC236}">
                <a16:creationId xmlns:a16="http://schemas.microsoft.com/office/drawing/2014/main" id="{56CE21BF-EE1B-EB4E-6408-F397CEB65FD8}"/>
              </a:ext>
            </a:extLst>
          </p:cNvPr>
          <p:cNvSpPr txBox="1"/>
          <p:nvPr/>
        </p:nvSpPr>
        <p:spPr>
          <a:xfrm>
            <a:off x="657412" y="1618919"/>
            <a:ext cx="11331387" cy="2597827"/>
          </a:xfrm>
          <a:prstGeom prst="rect">
            <a:avLst/>
          </a:prstGeom>
          <a:noFill/>
        </p:spPr>
        <p:txBody>
          <a:bodyPr wrap="square">
            <a:spAutoFit/>
          </a:bodyPr>
          <a:lstStyle/>
          <a:p>
            <a:pPr>
              <a:lnSpc>
                <a:spcPct val="150000"/>
              </a:lnSpc>
            </a:pPr>
            <a:r>
              <a:rPr lang="vi-VN" sz="2800" b="1"/>
              <a:t>A. </a:t>
            </a:r>
            <a:r>
              <a:rPr lang="vi-VN" sz="2800"/>
              <a:t>Có tối đa 2 allele của gene trong tế bào lưỡng bội.</a:t>
            </a:r>
          </a:p>
          <a:p>
            <a:pPr>
              <a:lnSpc>
                <a:spcPct val="150000"/>
              </a:lnSpc>
            </a:pPr>
            <a:r>
              <a:rPr lang="vi-VN" sz="2800" b="1"/>
              <a:t>B. </a:t>
            </a:r>
            <a:r>
              <a:rPr lang="vi-VN" sz="2800"/>
              <a:t>Có tối đa 4 nhiễm sắc thể chứa 4 loại allele trong tế bào lưỡng bội.</a:t>
            </a:r>
          </a:p>
          <a:p>
            <a:pPr>
              <a:lnSpc>
                <a:spcPct val="150000"/>
              </a:lnSpc>
            </a:pPr>
            <a:r>
              <a:rPr lang="vi-VN" sz="2800" b="1"/>
              <a:t>C. </a:t>
            </a:r>
            <a:r>
              <a:rPr lang="vi-VN" sz="2800"/>
              <a:t>Có tối đa 4 allele của gene trong tế bào lưỡng bội.</a:t>
            </a:r>
          </a:p>
          <a:p>
            <a:pPr>
              <a:lnSpc>
                <a:spcPct val="150000"/>
              </a:lnSpc>
            </a:pPr>
            <a:r>
              <a:rPr lang="vi-VN" sz="2800" b="1"/>
              <a:t>D. </a:t>
            </a:r>
            <a:r>
              <a:rPr lang="vi-VN" sz="2800"/>
              <a:t>Có tối thiểu 2 allele và tối đa 4 allele trong tế bào lưỡng bội.</a:t>
            </a:r>
            <a:endParaRPr lang="nl-NL" sz="2800"/>
          </a:p>
        </p:txBody>
      </p:sp>
      <p:sp>
        <p:nvSpPr>
          <p:cNvPr id="2" name="Rectangle: Rounded Corners 1">
            <a:extLst>
              <a:ext uri="{FF2B5EF4-FFF2-40B4-BE49-F238E27FC236}">
                <a16:creationId xmlns:a16="http://schemas.microsoft.com/office/drawing/2014/main" id="{2F0EB640-DB36-5FE5-FD48-38E6C6D72B5B}"/>
              </a:ext>
            </a:extLst>
          </p:cNvPr>
          <p:cNvSpPr/>
          <p:nvPr/>
        </p:nvSpPr>
        <p:spPr>
          <a:xfrm>
            <a:off x="615577" y="1785196"/>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26C9-4C03-EBB0-5550-BF7712886949}"/>
              </a:ext>
            </a:extLst>
          </p:cNvPr>
          <p:cNvSpPr>
            <a:spLocks noGrp="1"/>
          </p:cNvSpPr>
          <p:nvPr>
            <p:ph type="title"/>
          </p:nvPr>
        </p:nvSpPr>
        <p:spPr>
          <a:xfrm>
            <a:off x="5053781" y="658763"/>
            <a:ext cx="6351638" cy="1941002"/>
          </a:xfrm>
        </p:spPr>
        <p:txBody>
          <a:bodyPr/>
          <a:lstStyle/>
          <a:p>
            <a:r>
              <a:rPr lang="en-US" sz="7200"/>
              <a:t>THANK YOU</a:t>
            </a:r>
            <a:endParaRPr lang="en-US" sz="7200" dirty="0"/>
          </a:p>
        </p:txBody>
      </p:sp>
      <p:sp>
        <p:nvSpPr>
          <p:cNvPr id="65" name="Text Placeholder 64">
            <a:extLst>
              <a:ext uri="{FF2B5EF4-FFF2-40B4-BE49-F238E27FC236}">
                <a16:creationId xmlns:a16="http://schemas.microsoft.com/office/drawing/2014/main" id="{D45BE16D-C734-39D9-31F9-204C6D152AAF}"/>
              </a:ext>
            </a:extLst>
          </p:cNvPr>
          <p:cNvSpPr>
            <a:spLocks noGrp="1"/>
          </p:cNvSpPr>
          <p:nvPr>
            <p:ph type="body" sz="quarter" idx="12"/>
          </p:nvPr>
        </p:nvSpPr>
        <p:spPr>
          <a:xfrm>
            <a:off x="923928" y="4838628"/>
            <a:ext cx="3434141" cy="540195"/>
          </a:xfrm>
        </p:spPr>
        <p:txBody>
          <a:bodyPr>
            <a:normAutofit lnSpcReduction="10000"/>
          </a:bodyPr>
          <a:lstStyle/>
          <a:p>
            <a:r>
              <a:rPr lang="en-US" sz="2000" b="1"/>
              <a:t>KHOA HỌC TỰ NHIÊN 9</a:t>
            </a:r>
            <a:endParaRPr lang="en-US" sz="2000" b="1" dirty="0"/>
          </a:p>
        </p:txBody>
      </p:sp>
      <p:sp>
        <p:nvSpPr>
          <p:cNvPr id="6" name="Slide Number Placeholder 5">
            <a:extLst>
              <a:ext uri="{FF2B5EF4-FFF2-40B4-BE49-F238E27FC236}">
                <a16:creationId xmlns:a16="http://schemas.microsoft.com/office/drawing/2014/main" id="{1532BE44-52CB-1E62-063D-1F7B3B12E1D5}"/>
              </a:ext>
            </a:extLst>
          </p:cNvPr>
          <p:cNvSpPr>
            <a:spLocks noGrp="1"/>
          </p:cNvSpPr>
          <p:nvPr>
            <p:ph type="sldNum" sz="quarter" idx="4"/>
          </p:nvPr>
        </p:nvSpPr>
        <p:spPr>
          <a:xfrm>
            <a:off x="10962182" y="6115665"/>
            <a:ext cx="474545" cy="243669"/>
          </a:xfrm>
        </p:spPr>
        <p:txBody>
          <a:bodyPr/>
          <a:lstStyle/>
          <a:p>
            <a:fld id="{3A98EE3D-8CD1-4C3F-BD1C-C98C9596463C}" type="slidenum">
              <a:rPr lang="en-US" smtClean="0"/>
              <a:pPr/>
              <a:t>54</a:t>
            </a:fld>
            <a:endParaRPr lang="en-US" dirty="0"/>
          </a:p>
        </p:txBody>
      </p:sp>
      <p:pic>
        <p:nvPicPr>
          <p:cNvPr id="7" name="Picture Placeholder 6" descr="A group of blue and purple cells&#10;&#10;Description automatically generated">
            <a:extLst>
              <a:ext uri="{FF2B5EF4-FFF2-40B4-BE49-F238E27FC236}">
                <a16:creationId xmlns:a16="http://schemas.microsoft.com/office/drawing/2014/main" id="{0A390FA0-8F93-DC4B-7771-B459EFF7E001}"/>
              </a:ext>
            </a:extLst>
          </p:cNvPr>
          <p:cNvPicPr>
            <a:picLocks noGrp="1" noChangeAspect="1"/>
          </p:cNvPicPr>
          <p:nvPr>
            <p:ph type="pic" sz="quarter" idx="15"/>
          </p:nvPr>
        </p:nvPicPr>
        <p:blipFill>
          <a:blip r:embed="rId3"/>
          <a:srcRect l="12325" r="12325"/>
          <a:stretch>
            <a:fillRect/>
          </a:stretch>
        </p:blipFill>
        <p:spPr/>
      </p:pic>
      <p:pic>
        <p:nvPicPr>
          <p:cNvPr id="2050" name="Picture 2" descr="Em Bé Học Bài, Học Sinh Mầm Non - KhoThietKe.Net">
            <a:extLst>
              <a:ext uri="{FF2B5EF4-FFF2-40B4-BE49-F238E27FC236}">
                <a16:creationId xmlns:a16="http://schemas.microsoft.com/office/drawing/2014/main" id="{178D7D24-A2BD-7E15-C77F-CF295D24C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928" y="2148260"/>
            <a:ext cx="63436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3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hromosomes Fact Sheet">
            <a:extLst>
              <a:ext uri="{FF2B5EF4-FFF2-40B4-BE49-F238E27FC236}">
                <a16:creationId xmlns:a16="http://schemas.microsoft.com/office/drawing/2014/main" id="{EAFB0CBB-4A02-604B-F42E-03BF65B84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52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hromosomes: Grade 9 Understanding for IGCSE Biology 3.15 3.32 | PMG Biology">
            <a:extLst>
              <a:ext uri="{FF2B5EF4-FFF2-40B4-BE49-F238E27FC236}">
                <a16:creationId xmlns:a16="http://schemas.microsoft.com/office/drawing/2014/main" id="{167E4AD2-D224-2202-C6D4-D0FF1DF64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6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aryotype">
            <a:extLst>
              <a:ext uri="{FF2B5EF4-FFF2-40B4-BE49-F238E27FC236}">
                <a16:creationId xmlns:a16="http://schemas.microsoft.com/office/drawing/2014/main" id="{DADC0DA7-9C01-3983-7907-F4D813E63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5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4" name="Picture 4" descr="Solved this is MCF-7 breast cell line under microscope after | Chegg.com">
            <a:extLst>
              <a:ext uri="{FF2B5EF4-FFF2-40B4-BE49-F238E27FC236}">
                <a16:creationId xmlns:a16="http://schemas.microsoft.com/office/drawing/2014/main" id="{C92BDF3C-335F-BB5D-6F00-136BD4582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 t="2114" r="2049" b="6212"/>
          <a:stretch/>
        </p:blipFill>
        <p:spPr bwMode="auto">
          <a:xfrm>
            <a:off x="6221506" y="1291206"/>
            <a:ext cx="5414682" cy="516964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2736C66B-BAED-541C-960D-13A8635893B5}"/>
              </a:ext>
            </a:extLst>
          </p:cNvPr>
          <p:cNvSpPr txBox="1"/>
          <p:nvPr/>
        </p:nvSpPr>
        <p:spPr>
          <a:xfrm>
            <a:off x="794871" y="2174409"/>
            <a:ext cx="5229412" cy="3403239"/>
          </a:xfrm>
          <a:prstGeom prst="rect">
            <a:avLst/>
          </a:prstGeom>
          <a:noFill/>
        </p:spPr>
        <p:txBody>
          <a:bodyPr wrap="square">
            <a:spAutoFit/>
          </a:bodyPr>
          <a:lstStyle/>
          <a:p>
            <a:pPr algn="just">
              <a:lnSpc>
                <a:spcPct val="130000"/>
              </a:lnSpc>
            </a:pPr>
            <a:r>
              <a:rPr lang="vi-VN" sz="2400"/>
              <a:t>Khi nhuộm tế bào bằng thuốc nhuộm kiểm tính và quan sát dưới kính hiển vi quang học, trong nhân tế bào xuất hiện các cấu trúc bắt màu đậm với thuốc nhuộm (Hình 42.1) và chúng biến đổi hình dạng trong quá trình tế bào phân chia. </a:t>
            </a:r>
            <a:endParaRPr lang="en-US" sz="2400"/>
          </a:p>
        </p:txBody>
      </p:sp>
    </p:spTree>
    <p:extLst>
      <p:ext uri="{BB962C8B-B14F-4D97-AF65-F5344CB8AC3E}">
        <p14:creationId xmlns:p14="http://schemas.microsoft.com/office/powerpoint/2010/main" val="7537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par>
                                <p:cTn id="18" presetID="22" presetClass="entr" presetSubtype="4" fill="hold" nodeType="with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wipe(down)">
                                      <p:cBhvr>
                                        <p:cTn id="2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7" grpId="0" animBg="1"/>
      <p:bldP spid="99" grpId="0"/>
    </p:bldLst>
  </p:timing>
</p:sld>
</file>

<file path=ppt/theme/theme1.xml><?xml version="1.0" encoding="utf-8"?>
<a:theme xmlns:a="http://schemas.openxmlformats.org/drawingml/2006/main" name="Custom">
  <a:themeElements>
    <a:clrScheme name="Custom">
      <a:dk1>
        <a:srgbClr val="000000"/>
      </a:dk1>
      <a:lt1>
        <a:srgbClr val="FFFFFF"/>
      </a:lt1>
      <a:dk2>
        <a:srgbClr val="242F41"/>
      </a:dk2>
      <a:lt2>
        <a:srgbClr val="E2E6E8"/>
      </a:lt2>
      <a:accent1>
        <a:srgbClr val="CE7242"/>
      </a:accent1>
      <a:accent2>
        <a:srgbClr val="4050C6"/>
      </a:accent2>
      <a:accent3>
        <a:srgbClr val="5A68CE"/>
      </a:accent3>
      <a:accent4>
        <a:srgbClr val="BC30AF"/>
      </a:accent4>
      <a:accent5>
        <a:srgbClr val="A042CE"/>
      </a:accent5>
      <a:accent6>
        <a:srgbClr val="6444C2"/>
      </a:accent6>
      <a:hlink>
        <a:srgbClr val="3B8AB3"/>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00870617_Win32_SL_v4" id="{352587A7-A0EF-4556-B874-046F84C2953A}" vid="{B8F94B47-5699-492D-880B-93801CB3AB09}"/>
    </a:ext>
  </a:extLst>
</a:theme>
</file>

<file path=ppt/theme/theme2.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76DE935-925F-49AD-A9C2-6284C7807A5B}">
  <ds:schemaRefs>
    <ds:schemaRef ds:uri="http://schemas.microsoft.com/sharepoint/v3/contenttype/forms"/>
  </ds:schemaRefs>
</ds:datastoreItem>
</file>

<file path=customXml/itemProps2.xml><?xml version="1.0" encoding="utf-8"?>
<ds:datastoreItem xmlns:ds="http://schemas.openxmlformats.org/officeDocument/2006/customXml" ds:itemID="{8E3D3917-8912-4844-9F02-0D751C13D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32324C-71C3-4F1C-A370-A2665FF5CD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corporate teach a course</Template>
  <TotalTime>949</TotalTime>
  <Words>4168</Words>
  <Application>Microsoft Office PowerPoint</Application>
  <PresentationFormat>Widescreen</PresentationFormat>
  <Paragraphs>433</Paragraphs>
  <Slides>54</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Calibri</vt:lpstr>
      <vt:lpstr>Times New Roman</vt:lpstr>
      <vt:lpstr>Wingdings</vt:lpstr>
      <vt:lpstr>Wingdings 2</vt:lpstr>
      <vt:lpstr>Custom</vt:lpstr>
      <vt:lpstr>Office Theme</vt:lpstr>
      <vt:lpstr>PowerPoint Presentation</vt:lpstr>
      <vt:lpstr>DI TRUYỀN  NHIỄM SẮC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LẠI</vt:lpstr>
      <vt:lpstr>TÓM LẠI</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Quách Thị Cẩm Tú</cp:lastModifiedBy>
  <cp:revision>55</cp:revision>
  <dcterms:created xsi:type="dcterms:W3CDTF">2024-06-06T14:50:08Z</dcterms:created>
  <dcterms:modified xsi:type="dcterms:W3CDTF">2024-06-11T12:39:28Z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