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3"/>
  </p:notesMasterIdLst>
  <p:sldIdLst>
    <p:sldId id="270" r:id="rId2"/>
    <p:sldId id="268" r:id="rId3"/>
    <p:sldId id="334" r:id="rId4"/>
    <p:sldId id="271" r:id="rId5"/>
    <p:sldId id="301" r:id="rId6"/>
    <p:sldId id="276" r:id="rId7"/>
    <p:sldId id="294" r:id="rId8"/>
    <p:sldId id="310" r:id="rId9"/>
    <p:sldId id="307" r:id="rId10"/>
    <p:sldId id="308" r:id="rId11"/>
    <p:sldId id="283" r:id="rId12"/>
    <p:sldId id="272" r:id="rId13"/>
    <p:sldId id="274" r:id="rId14"/>
    <p:sldId id="280" r:id="rId15"/>
    <p:sldId id="282" r:id="rId16"/>
    <p:sldId id="305" r:id="rId17"/>
    <p:sldId id="306" r:id="rId18"/>
    <p:sldId id="295" r:id="rId19"/>
    <p:sldId id="288" r:id="rId20"/>
    <p:sldId id="273" r:id="rId21"/>
    <p:sldId id="290" r:id="rId22"/>
    <p:sldId id="299" r:id="rId23"/>
    <p:sldId id="311" r:id="rId24"/>
    <p:sldId id="312" r:id="rId25"/>
    <p:sldId id="302" r:id="rId26"/>
    <p:sldId id="278" r:id="rId27"/>
    <p:sldId id="303" r:id="rId28"/>
    <p:sldId id="304" r:id="rId29"/>
    <p:sldId id="293" r:id="rId30"/>
    <p:sldId id="313" r:id="rId31"/>
    <p:sldId id="314" r:id="rId32"/>
    <p:sldId id="315"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09" r:id="rId52"/>
  </p:sldIdLst>
  <p:sldSz cx="12192000" cy="6858000"/>
  <p:notesSz cx="6858000" cy="9144000"/>
  <p:embeddedFontLst>
    <p:embeddedFont>
      <p:font typeface="VNI-Times" pitchFamily="2" charset="0"/>
      <p:regular r:id="rId54"/>
      <p:bold r:id="rId55"/>
      <p:italic r:id="rId56"/>
      <p:boldItalic r:id="rId57"/>
    </p:embeddedFont>
    <p:embeddedFont>
      <p:font typeface="맑은 고딕" panose="020B0503020000020004" pitchFamily="34" charset="-127"/>
      <p:regular r:id="rId58"/>
      <p:bold r:id="rId59"/>
    </p:embeddedFont>
    <p:embeddedFont>
      <p:font typeface="Arial Unicode MS" panose="020B0604020202020204" pitchFamily="34" charset="-128"/>
      <p:regular r:id="rId60"/>
    </p:embeddedFont>
    <p:embeddedFont>
      <p:font typeface="Tahoma" panose="020B0604030504040204" pitchFamily="34" charset="0"/>
      <p:regular r:id="rId61"/>
      <p:bold r:id="rId62"/>
    </p:embeddedFont>
    <p:embeddedFont>
      <p:font typeface="Calibri" panose="020F0502020204030204" pitchFamily="34" charset="0"/>
      <p:regular r:id="rId63"/>
      <p:bold r:id="rId64"/>
      <p:italic r:id="rId65"/>
      <p:boldItalic r:id="rId6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B52"/>
    <a:srgbClr val="FFF8DB"/>
    <a:srgbClr val="954ECA"/>
    <a:srgbClr val="F3CEFE"/>
    <a:srgbClr val="00AF7F"/>
    <a:srgbClr val="00AAE6"/>
    <a:srgbClr val="CFFDE8"/>
    <a:srgbClr val="B24F73"/>
    <a:srgbClr val="F83F38"/>
    <a:srgbClr val="332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2" autoAdjust="0"/>
    <p:restoredTop sz="91144" autoAdjust="0"/>
  </p:normalViewPr>
  <p:slideViewPr>
    <p:cSldViewPr snapToGrid="0">
      <p:cViewPr varScale="1">
        <p:scale>
          <a:sx n="84" d="100"/>
          <a:sy n="84" d="100"/>
        </p:scale>
        <p:origin x="1152" y="60"/>
      </p:cViewPr>
      <p:guideLst>
        <p:guide orient="horz" pos="2183"/>
        <p:guide pos="3817"/>
      </p:guideLst>
    </p:cSldViewPr>
  </p:slideViewPr>
  <p:notesTextViewPr>
    <p:cViewPr>
      <p:scale>
        <a:sx n="1" d="1"/>
        <a:sy n="1" d="1"/>
      </p:scale>
      <p:origin x="0" y="0"/>
    </p:cViewPr>
  </p:notesTextViewPr>
  <p:sorterViewPr>
    <p:cViewPr>
      <p:scale>
        <a:sx n="100" d="100"/>
        <a:sy n="100" d="100"/>
      </p:scale>
      <p:origin x="0" y="-616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985A3-587C-404B-AF8C-AC670DFA9B11}"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01D12-A731-4417-B4EA-7508A0D3A702}" type="slidenum">
              <a:rPr lang="en-US" smtClean="0"/>
              <a:t>‹#›</a:t>
            </a:fld>
            <a:endParaRPr lang="en-US"/>
          </a:p>
        </p:txBody>
      </p:sp>
    </p:spTree>
    <p:extLst>
      <p:ext uri="{BB962C8B-B14F-4D97-AF65-F5344CB8AC3E}">
        <p14:creationId xmlns:p14="http://schemas.microsoft.com/office/powerpoint/2010/main" val="127700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xmlns=""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xmlns=""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xmlns=""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xmlns=""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xmlns=""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xmlns=""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6627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4116F3-9AEE-459F-A070-B2756245131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23E60E9-A149-441B-97C1-F5EDF7BAECE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31E54E1-95D6-4DB9-81D2-B95CD650ACEE}"/>
              </a:ext>
            </a:extLst>
          </p:cNvPr>
          <p:cNvSpPr>
            <a:spLocks noGrp="1"/>
          </p:cNvSpPr>
          <p:nvPr>
            <p:ph type="dt" sz="half" idx="10"/>
          </p:nvPr>
        </p:nvSpPr>
        <p:spPr/>
        <p:txBody>
          <a:bodyPr/>
          <a:lstStyle/>
          <a:p>
            <a:fld id="{726D891A-3542-48F5-8488-555B99507AF3}" type="datetimeFigureOut">
              <a:rPr lang="zh-CN" altLang="en-US" smtClean="0"/>
              <a:t>2023/9/7</a:t>
            </a:fld>
            <a:endParaRPr lang="zh-CN" altLang="en-US"/>
          </a:p>
        </p:txBody>
      </p:sp>
      <p:sp>
        <p:nvSpPr>
          <p:cNvPr id="5" name="页脚占位符 4">
            <a:extLst>
              <a:ext uri="{FF2B5EF4-FFF2-40B4-BE49-F238E27FC236}">
                <a16:creationId xmlns:a16="http://schemas.microsoft.com/office/drawing/2014/main" xmlns="" id="{17A44F5E-E33E-4986-8103-2C099FD3E8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92D0279-076C-467D-8759-84F30FBE54D1}"/>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59389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AA80199-F59A-4793-BA46-9600705777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787C77C-0CA2-4E4D-8E67-2532B675FCB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110CA3-C8C8-40B9-B3BC-E8D5F0E7BEC2}"/>
              </a:ext>
            </a:extLst>
          </p:cNvPr>
          <p:cNvSpPr>
            <a:spLocks noGrp="1"/>
          </p:cNvSpPr>
          <p:nvPr>
            <p:ph type="dt" sz="half" idx="10"/>
          </p:nvPr>
        </p:nvSpPr>
        <p:spPr/>
        <p:txBody>
          <a:bodyPr/>
          <a:lstStyle/>
          <a:p>
            <a:fld id="{726D891A-3542-48F5-8488-555B99507AF3}" type="datetimeFigureOut">
              <a:rPr lang="zh-CN" altLang="en-US" smtClean="0"/>
              <a:t>2023/9/7</a:t>
            </a:fld>
            <a:endParaRPr lang="zh-CN" altLang="en-US"/>
          </a:p>
        </p:txBody>
      </p:sp>
      <p:sp>
        <p:nvSpPr>
          <p:cNvPr id="5" name="页脚占位符 4">
            <a:extLst>
              <a:ext uri="{FF2B5EF4-FFF2-40B4-BE49-F238E27FC236}">
                <a16:creationId xmlns:a16="http://schemas.microsoft.com/office/drawing/2014/main" xmlns="" id="{A43F5A0D-8F0E-493A-938B-162679E275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95A2C7C-DFE2-48B4-A88B-1B194808B14A}"/>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094777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1C7CD55E-BF8C-4B61-8E31-0F8829B21CE6}" type="datetimeFigureOut">
              <a:rPr lang="vi-VN"/>
              <a:pPr>
                <a:defRPr/>
              </a:pPr>
              <a:t>07/09/2023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E1ECDEDA-D9AE-403A-8F8F-544936A7F932}" type="slidenum">
              <a:rPr lang="vi-VN" altLang="en-US"/>
              <a:pPr/>
              <a:t>‹#›</a:t>
            </a:fld>
            <a:endParaRPr lang="vi-VN" altLang="en-US"/>
          </a:p>
        </p:txBody>
      </p:sp>
    </p:spTree>
    <p:extLst>
      <p:ext uri="{BB962C8B-B14F-4D97-AF65-F5344CB8AC3E}">
        <p14:creationId xmlns:p14="http://schemas.microsoft.com/office/powerpoint/2010/main" val="128418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B68E2AC-23C1-42B4-9812-AF2F75957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xmlns="" id="{06CE87F1-6E2C-4AA6-9E79-442DBE2D53F9}"/>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xmlns="" id="{2F90CEA9-F11E-4539-8BBB-2C10D46E31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xmlns="" id="{9FD7894D-EA47-402D-8C23-BD7C610EF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xmlns="" id="{387A681C-339F-4D38-8FD2-DB5D51B650F6}"/>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xmlns="" id="{3020D3F8-B608-4D2D-8B7B-B2B0F4CA5468}"/>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xmlns="" id="{FB9C76FF-DA16-44B6-9B16-832FFAC4A897}"/>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388113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D77EC3-D169-4B80-AF0F-F03A613D80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340DBE4-5E24-4F8F-A52A-4DA40C8A7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52051CB7-AB54-4800-8A85-03F9210BD541}"/>
              </a:ext>
            </a:extLst>
          </p:cNvPr>
          <p:cNvSpPr>
            <a:spLocks noGrp="1"/>
          </p:cNvSpPr>
          <p:nvPr>
            <p:ph type="dt" sz="half" idx="10"/>
          </p:nvPr>
        </p:nvSpPr>
        <p:spPr/>
        <p:txBody>
          <a:bodyPr/>
          <a:lstStyle/>
          <a:p>
            <a:fld id="{726D891A-3542-48F5-8488-555B99507AF3}" type="datetimeFigureOut">
              <a:rPr lang="zh-CN" altLang="en-US" smtClean="0"/>
              <a:t>2023/9/7</a:t>
            </a:fld>
            <a:endParaRPr lang="zh-CN" altLang="en-US"/>
          </a:p>
        </p:txBody>
      </p:sp>
      <p:sp>
        <p:nvSpPr>
          <p:cNvPr id="5" name="页脚占位符 4">
            <a:extLst>
              <a:ext uri="{FF2B5EF4-FFF2-40B4-BE49-F238E27FC236}">
                <a16:creationId xmlns:a16="http://schemas.microsoft.com/office/drawing/2014/main" xmlns="" id="{81D1A578-49CC-4028-9AC7-E9191F7CF7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13DCCCE-D830-448B-81BA-7DFDFB9CF75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0928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C070699-5401-460D-929F-C9D753C002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E5F1991-CFAE-447F-B733-FEC01F970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89DFD013-9FEE-4901-BFC2-3A397E01D0A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FED650A-CAA8-4917-A541-2B730581DDF0}"/>
              </a:ext>
            </a:extLst>
          </p:cNvPr>
          <p:cNvSpPr>
            <a:spLocks noGrp="1"/>
          </p:cNvSpPr>
          <p:nvPr>
            <p:ph type="dt" sz="half" idx="10"/>
          </p:nvPr>
        </p:nvSpPr>
        <p:spPr/>
        <p:txBody>
          <a:bodyPr/>
          <a:lstStyle/>
          <a:p>
            <a:fld id="{726D891A-3542-48F5-8488-555B99507AF3}" type="datetimeFigureOut">
              <a:rPr lang="zh-CN" altLang="en-US" smtClean="0"/>
              <a:t>2023/9/7</a:t>
            </a:fld>
            <a:endParaRPr lang="zh-CN" altLang="en-US"/>
          </a:p>
        </p:txBody>
      </p:sp>
      <p:sp>
        <p:nvSpPr>
          <p:cNvPr id="6" name="页脚占位符 5">
            <a:extLst>
              <a:ext uri="{FF2B5EF4-FFF2-40B4-BE49-F238E27FC236}">
                <a16:creationId xmlns:a16="http://schemas.microsoft.com/office/drawing/2014/main" xmlns="" id="{E3AEC7A7-2C13-4169-925F-998E27DFE3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B7E4893-DFE4-4A31-9183-1051D048EA1C}"/>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24454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7B6387-8537-4B6B-8D75-CF29ED5FDD6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C12527E-EDCA-4C6A-BEA6-AD159F5FD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6D6AEA7-C5E7-43B8-A1D2-09877771CAF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FBC525A-C9D4-4747-BB93-4D9688CE4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6A1C7DE3-3A23-4CEA-A63A-096E92E189D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FADF506D-04C9-4362-B905-122D83DEDBDD}"/>
              </a:ext>
            </a:extLst>
          </p:cNvPr>
          <p:cNvSpPr>
            <a:spLocks noGrp="1"/>
          </p:cNvSpPr>
          <p:nvPr>
            <p:ph type="dt" sz="half" idx="10"/>
          </p:nvPr>
        </p:nvSpPr>
        <p:spPr/>
        <p:txBody>
          <a:bodyPr/>
          <a:lstStyle/>
          <a:p>
            <a:fld id="{726D891A-3542-48F5-8488-555B99507AF3}" type="datetimeFigureOut">
              <a:rPr lang="zh-CN" altLang="en-US" smtClean="0"/>
              <a:t>2023/9/7</a:t>
            </a:fld>
            <a:endParaRPr lang="zh-CN" altLang="en-US"/>
          </a:p>
        </p:txBody>
      </p:sp>
      <p:sp>
        <p:nvSpPr>
          <p:cNvPr id="8" name="页脚占位符 7">
            <a:extLst>
              <a:ext uri="{FF2B5EF4-FFF2-40B4-BE49-F238E27FC236}">
                <a16:creationId xmlns:a16="http://schemas.microsoft.com/office/drawing/2014/main" xmlns="" id="{28C765E4-2C99-4FAE-A370-D1A85F4576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FBA30D1-6FF0-495A-9058-66F66D6C3130}"/>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42459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37B429-C0C0-4275-9107-73213A45100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2A32103-ACF7-4738-B0E2-BE11E1740D04}"/>
              </a:ext>
            </a:extLst>
          </p:cNvPr>
          <p:cNvSpPr>
            <a:spLocks noGrp="1"/>
          </p:cNvSpPr>
          <p:nvPr>
            <p:ph type="dt" sz="half" idx="10"/>
          </p:nvPr>
        </p:nvSpPr>
        <p:spPr/>
        <p:txBody>
          <a:bodyPr/>
          <a:lstStyle/>
          <a:p>
            <a:fld id="{726D891A-3542-48F5-8488-555B99507AF3}" type="datetimeFigureOut">
              <a:rPr lang="zh-CN" altLang="en-US" smtClean="0"/>
              <a:t>2023/9/7</a:t>
            </a:fld>
            <a:endParaRPr lang="zh-CN" altLang="en-US"/>
          </a:p>
        </p:txBody>
      </p:sp>
      <p:sp>
        <p:nvSpPr>
          <p:cNvPr id="4" name="页脚占位符 3">
            <a:extLst>
              <a:ext uri="{FF2B5EF4-FFF2-40B4-BE49-F238E27FC236}">
                <a16:creationId xmlns:a16="http://schemas.microsoft.com/office/drawing/2014/main" xmlns="" id="{CD5C8176-E83F-43B5-B2C4-40EE778315B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EE53E16-C27E-48CC-A56D-8770FDD562D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8187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D8D7994-2C70-4F19-9BA8-67314027A083}"/>
              </a:ext>
            </a:extLst>
          </p:cNvPr>
          <p:cNvSpPr>
            <a:spLocks noGrp="1"/>
          </p:cNvSpPr>
          <p:nvPr>
            <p:ph type="dt" sz="half" idx="10"/>
          </p:nvPr>
        </p:nvSpPr>
        <p:spPr/>
        <p:txBody>
          <a:bodyPr/>
          <a:lstStyle/>
          <a:p>
            <a:fld id="{726D891A-3542-48F5-8488-555B99507AF3}" type="datetimeFigureOut">
              <a:rPr lang="zh-CN" altLang="en-US" smtClean="0"/>
              <a:t>2023/9/7</a:t>
            </a:fld>
            <a:endParaRPr lang="zh-CN" altLang="en-US"/>
          </a:p>
        </p:txBody>
      </p:sp>
      <p:sp>
        <p:nvSpPr>
          <p:cNvPr id="3" name="页脚占位符 2">
            <a:extLst>
              <a:ext uri="{FF2B5EF4-FFF2-40B4-BE49-F238E27FC236}">
                <a16:creationId xmlns:a16="http://schemas.microsoft.com/office/drawing/2014/main" xmlns="" id="{C8C25292-5782-4E4C-9554-E70D32F9A58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94ADB77-7515-45AF-B676-89180724D145}"/>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92742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B3BF46-F47A-47A8-90B4-C1FC339FEB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DB717BD-D402-4692-A367-26E3BAEAE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8B36764-3F27-448A-BD0C-EC1D95642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2854FB56-997D-441C-93DA-F8DCAE4D35EC}"/>
              </a:ext>
            </a:extLst>
          </p:cNvPr>
          <p:cNvSpPr>
            <a:spLocks noGrp="1"/>
          </p:cNvSpPr>
          <p:nvPr>
            <p:ph type="dt" sz="half" idx="10"/>
          </p:nvPr>
        </p:nvSpPr>
        <p:spPr/>
        <p:txBody>
          <a:bodyPr/>
          <a:lstStyle/>
          <a:p>
            <a:fld id="{726D891A-3542-48F5-8488-555B99507AF3}" type="datetimeFigureOut">
              <a:rPr lang="zh-CN" altLang="en-US" smtClean="0"/>
              <a:t>2023/9/7</a:t>
            </a:fld>
            <a:endParaRPr lang="zh-CN" altLang="en-US"/>
          </a:p>
        </p:txBody>
      </p:sp>
      <p:sp>
        <p:nvSpPr>
          <p:cNvPr id="6" name="页脚占位符 5">
            <a:extLst>
              <a:ext uri="{FF2B5EF4-FFF2-40B4-BE49-F238E27FC236}">
                <a16:creationId xmlns:a16="http://schemas.microsoft.com/office/drawing/2014/main" xmlns="" id="{C99D5742-37B3-416D-AA54-0654027B1D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0CBE432-7A70-41F1-A2B3-AB54347209E6}"/>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62350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539D51-3ED9-4F54-9CE2-BB3245B096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BAF52A1-C4C1-4892-90EC-F69323C56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8AE4FD6-A3FB-4C6A-93A6-DD1833400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BCE8118F-CACA-448D-8906-F8A95D2CAD32}"/>
              </a:ext>
            </a:extLst>
          </p:cNvPr>
          <p:cNvSpPr>
            <a:spLocks noGrp="1"/>
          </p:cNvSpPr>
          <p:nvPr>
            <p:ph type="dt" sz="half" idx="10"/>
          </p:nvPr>
        </p:nvSpPr>
        <p:spPr/>
        <p:txBody>
          <a:bodyPr/>
          <a:lstStyle/>
          <a:p>
            <a:fld id="{726D891A-3542-48F5-8488-555B99507AF3}" type="datetimeFigureOut">
              <a:rPr lang="zh-CN" altLang="en-US" smtClean="0"/>
              <a:t>2023/9/7</a:t>
            </a:fld>
            <a:endParaRPr lang="zh-CN" altLang="en-US"/>
          </a:p>
        </p:txBody>
      </p:sp>
      <p:sp>
        <p:nvSpPr>
          <p:cNvPr id="6" name="页脚占位符 5">
            <a:extLst>
              <a:ext uri="{FF2B5EF4-FFF2-40B4-BE49-F238E27FC236}">
                <a16:creationId xmlns:a16="http://schemas.microsoft.com/office/drawing/2014/main" xmlns="" id="{451B8EDD-12B1-442C-AF3D-CF5FA368E2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1DC9060-82F6-4296-8F2A-B59DD63C0E73}"/>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23606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5C73302-7F50-4D2B-9D78-82CDD5D64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8E2BC668-8D53-47E9-92FF-FFA1090D2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7634DA9E-4ED3-4E55-A776-D45F8FEB5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726D891A-3542-48F5-8488-555B99507AF3}" type="datetimeFigureOut">
              <a:rPr lang="zh-CN" altLang="en-US" smtClean="0"/>
              <a:pPr/>
              <a:t>2023/9/7</a:t>
            </a:fld>
            <a:endParaRPr lang="zh-CN" altLang="en-US" dirty="0"/>
          </a:p>
        </p:txBody>
      </p:sp>
      <p:sp>
        <p:nvSpPr>
          <p:cNvPr id="5" name="页脚占位符 4">
            <a:extLst>
              <a:ext uri="{FF2B5EF4-FFF2-40B4-BE49-F238E27FC236}">
                <a16:creationId xmlns:a16="http://schemas.microsoft.com/office/drawing/2014/main" xmlns="" id="{A9CE7E76-E393-4F1A-B939-1336329CB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29EB0F7E-7573-4782-93C4-72AF86326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258414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1.jpg"/><Relationship Id="rId1" Type="http://schemas.openxmlformats.org/officeDocument/2006/relationships/slideLayout" Target="../slideLayouts/slideLayout6.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pic>
        <p:nvPicPr>
          <p:cNvPr id="10" name="图片 73">
            <a:extLst>
              <a:ext uri="{FF2B5EF4-FFF2-40B4-BE49-F238E27FC236}">
                <a16:creationId xmlns:a16="http://schemas.microsoft.com/office/drawing/2014/main" xmlns="" id="{FC2295FF-B3D6-EDB3-D696-05E6E667C87A}"/>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flipH="1">
            <a:off x="8546918" y="5030554"/>
            <a:ext cx="3641725" cy="2305913"/>
          </a:xfrm>
          <a:prstGeom prst="rect">
            <a:avLst/>
          </a:prstGeom>
        </p:spPr>
      </p:pic>
      <p:pic>
        <p:nvPicPr>
          <p:cNvPr id="2" name="Picture 1" descr="Graphical user interface&#10;&#10;Description automatically generated">
            <a:extLst>
              <a:ext uri="{FF2B5EF4-FFF2-40B4-BE49-F238E27FC236}">
                <a16:creationId xmlns:a16="http://schemas.microsoft.com/office/drawing/2014/main" xmlns="" id="{E8AF108F-A0A4-30CB-BD6F-42FB852E1F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70303" y="3606762"/>
            <a:ext cx="3039622" cy="2971905"/>
          </a:xfrm>
          <a:prstGeom prst="rect">
            <a:avLst/>
          </a:prstGeom>
        </p:spPr>
      </p:pic>
      <p:sp>
        <p:nvSpPr>
          <p:cNvPr id="3" name="文本框 15">
            <a:extLst>
              <a:ext uri="{FF2B5EF4-FFF2-40B4-BE49-F238E27FC236}">
                <a16:creationId xmlns:a16="http://schemas.microsoft.com/office/drawing/2014/main" xmlns="" id="{83F09C28-055E-7B33-ACAB-5ACD4A1E16D5}"/>
              </a:ext>
            </a:extLst>
          </p:cNvPr>
          <p:cNvSpPr txBox="1"/>
          <p:nvPr/>
        </p:nvSpPr>
        <p:spPr>
          <a:xfrm>
            <a:off x="1372482" y="1541337"/>
            <a:ext cx="10238561" cy="3217227"/>
          </a:xfrm>
          <a:prstGeom prst="rect">
            <a:avLst/>
          </a:prstGeom>
          <a:noFill/>
        </p:spPr>
        <p:txBody>
          <a:bodyPr wrap="square" rtlCol="0">
            <a:spAutoFit/>
          </a:bodyPr>
          <a:lstStyle/>
          <a:p>
            <a:pPr algn="ctr">
              <a:lnSpc>
                <a:spcPct val="150000"/>
              </a:lnSpc>
            </a:pP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Tự</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hào</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về</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truyền</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thống</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dân</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tộc</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Việt</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anose="02020603050405020304" pitchFamily="18" charset="0"/>
                <a:cs typeface="Times New Roman" panose="02020603050405020304" pitchFamily="18" charset="0"/>
              </a:rPr>
              <a:t> Nam </a:t>
            </a:r>
          </a:p>
        </p:txBody>
      </p:sp>
      <p:sp>
        <p:nvSpPr>
          <p:cNvPr id="5" name="TextBox 4">
            <a:extLst>
              <a:ext uri="{FF2B5EF4-FFF2-40B4-BE49-F238E27FC236}">
                <a16:creationId xmlns:a16="http://schemas.microsoft.com/office/drawing/2014/main" xmlns="" id="{4806B842-4798-0DFD-CCCA-1E68CA3245DD}"/>
              </a:ext>
            </a:extLst>
          </p:cNvPr>
          <p:cNvSpPr txBox="1"/>
          <p:nvPr/>
        </p:nvSpPr>
        <p:spPr>
          <a:xfrm>
            <a:off x="4183352" y="318249"/>
            <a:ext cx="5053413"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GIÁO DỤC CÔNG DÂN 8</a:t>
            </a:r>
          </a:p>
        </p:txBody>
      </p:sp>
      <p:sp>
        <p:nvSpPr>
          <p:cNvPr id="6" name="文本框 15">
            <a:extLst>
              <a:ext uri="{FF2B5EF4-FFF2-40B4-BE49-F238E27FC236}">
                <a16:creationId xmlns:a16="http://schemas.microsoft.com/office/drawing/2014/main" xmlns="" id="{3B91DDF0-55B1-3912-4A24-C3E3B94704BC}"/>
              </a:ext>
            </a:extLst>
          </p:cNvPr>
          <p:cNvSpPr txBox="1"/>
          <p:nvPr/>
        </p:nvSpPr>
        <p:spPr>
          <a:xfrm>
            <a:off x="5183437" y="822191"/>
            <a:ext cx="2159566" cy="1200329"/>
          </a:xfrm>
          <a:prstGeom prst="rect">
            <a:avLst/>
          </a:prstGeom>
          <a:noFill/>
        </p:spPr>
        <p:txBody>
          <a:bodyPr wrap="none" rtlCol="0">
            <a:spAutoFit/>
          </a:bodyPr>
          <a:lstStyle/>
          <a:p>
            <a:r>
              <a:rPr lang="en-US" altLang="zh-CN" sz="7200" dirty="0" err="1">
                <a:solidFill>
                  <a:srgbClr val="FFC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7200" dirty="0">
                <a:solidFill>
                  <a:srgbClr val="FFC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1</a:t>
            </a:r>
          </a:p>
        </p:txBody>
      </p:sp>
      <p:pic>
        <p:nvPicPr>
          <p:cNvPr id="9" name="图片 69">
            <a:extLst>
              <a:ext uri="{FF2B5EF4-FFF2-40B4-BE49-F238E27FC236}">
                <a16:creationId xmlns:a16="http://schemas.microsoft.com/office/drawing/2014/main" xmlns="" id="{0372A145-63B4-4D7D-2096-565723BF88E1}"/>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a:off x="0" y="-647865"/>
            <a:ext cx="3556000" cy="2517004"/>
          </a:xfrm>
          <a:prstGeom prst="rect">
            <a:avLst/>
          </a:prstGeom>
        </p:spPr>
      </p:pic>
      <p:pic>
        <p:nvPicPr>
          <p:cNvPr id="11" name="图片 11">
            <a:extLst>
              <a:ext uri="{FF2B5EF4-FFF2-40B4-BE49-F238E27FC236}">
                <a16:creationId xmlns:a16="http://schemas.microsoft.com/office/drawing/2014/main" xmlns="" id="{08663D83-4A3E-4E07-FC16-A73B4E46553C}"/>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1030086" y="-176828"/>
            <a:ext cx="1161914" cy="2922383"/>
          </a:xfrm>
          <a:prstGeom prst="rect">
            <a:avLst/>
          </a:prstGeom>
        </p:spPr>
      </p:pic>
      <p:pic>
        <p:nvPicPr>
          <p:cNvPr id="14" name="图片 95">
            <a:extLst>
              <a:ext uri="{FF2B5EF4-FFF2-40B4-BE49-F238E27FC236}">
                <a16:creationId xmlns:a16="http://schemas.microsoft.com/office/drawing/2014/main" xmlns="" id="{0442CBF9-6501-4A82-974A-E11EE5CBB9F1}"/>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3837285" y="5335431"/>
            <a:ext cx="3716040" cy="1522569"/>
          </a:xfrm>
          <a:prstGeom prst="rect">
            <a:avLst/>
          </a:prstGeom>
        </p:spPr>
      </p:pic>
      <p:sp>
        <p:nvSpPr>
          <p:cNvPr id="7" name="Google Shape;2395;p38">
            <a:extLst>
              <a:ext uri="{FF2B5EF4-FFF2-40B4-BE49-F238E27FC236}">
                <a16:creationId xmlns:a16="http://schemas.microsoft.com/office/drawing/2014/main" xmlns="" id="{24D837BD-7892-0C98-B3E5-432BD4BED7A4}"/>
              </a:ext>
            </a:extLst>
          </p:cNvPr>
          <p:cNvSpPr txBox="1">
            <a:spLocks/>
          </p:cNvSpPr>
          <p:nvPr/>
        </p:nvSpPr>
        <p:spPr>
          <a:xfrm rot="-551">
            <a:off x="4054408" y="4908771"/>
            <a:ext cx="4492476" cy="426300"/>
          </a:xfrm>
          <a:prstGeom prst="rect">
            <a:avLst/>
          </a:prstGeom>
          <a:solidFill>
            <a:schemeClr val="bg1"/>
          </a:solidFill>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smtClean="0">
                <a:latin typeface="Times New Roman" panose="02020603050405020304" pitchFamily="18" charset="0"/>
                <a:cs typeface="Times New Roman" panose="02020603050405020304" pitchFamily="18" charset="0"/>
              </a:rPr>
              <a:t>:</a:t>
            </a:r>
            <a:r>
              <a:rPr lang="vi-VN"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Trịnh</a:t>
            </a:r>
            <a:r>
              <a:rPr lang="en-US" dirty="0" smtClean="0">
                <a:latin typeface="Times New Roman" panose="02020603050405020304" pitchFamily="18" charset="0"/>
                <a:cs typeface="Times New Roman" panose="02020603050405020304" pitchFamily="18" charset="0"/>
              </a:rPr>
              <a:t> Mai </a:t>
            </a:r>
            <a:r>
              <a:rPr lang="en-US" dirty="0" err="1" smtClean="0">
                <a:latin typeface="Times New Roman" panose="02020603050405020304" pitchFamily="18" charset="0"/>
                <a:cs typeface="Times New Roman" panose="02020603050405020304" pitchFamily="18" charset="0"/>
              </a:rPr>
              <a:t>Linh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4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7.png"/>
          <p:cNvPicPr/>
          <p:nvPr/>
        </p:nvPicPr>
        <p:blipFill rotWithShape="1">
          <a:blip r:embed="rId2" cstate="print"/>
          <a:srcRect l="9868" t="77734" r="8854" b="8400"/>
          <a:stretch/>
        </p:blipFill>
        <p:spPr bwMode="auto">
          <a:xfrm>
            <a:off x="1086679" y="291548"/>
            <a:ext cx="9740347" cy="3670852"/>
          </a:xfrm>
          <a:prstGeom prst="rect">
            <a:avLst/>
          </a:prstGeom>
          <a:ln>
            <a:noFill/>
          </a:ln>
          <a:extLst>
            <a:ext uri="{53640926-AAD7-44D8-BBD7-CCE9431645EC}">
              <a14:shadowObscured xmlns:a14="http://schemas.microsoft.com/office/drawing/2010/main"/>
            </a:ext>
          </a:extLst>
        </p:spPr>
      </p:pic>
      <p:pic>
        <p:nvPicPr>
          <p:cNvPr id="6" name="image31.jpeg"/>
          <p:cNvPicPr/>
          <p:nvPr/>
        </p:nvPicPr>
        <p:blipFill rotWithShape="1">
          <a:blip r:embed="rId3" cstate="print"/>
          <a:srcRect l="15645" t="71758" b="13476"/>
          <a:stretch/>
        </p:blipFill>
        <p:spPr bwMode="auto">
          <a:xfrm>
            <a:off x="406400" y="3962400"/>
            <a:ext cx="11648661" cy="27545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969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45BD756-60DA-20A5-6213-F20192430532}"/>
              </a:ext>
            </a:extLst>
          </p:cNvPr>
          <p:cNvSpPr txBox="1"/>
          <p:nvPr/>
        </p:nvSpPr>
        <p:spPr>
          <a:xfrm>
            <a:off x="1432214" y="1274040"/>
            <a:ext cx="9512012" cy="1539139"/>
          </a:xfrm>
          <a:prstGeom prst="rect">
            <a:avLst/>
          </a:prstGeom>
          <a:solidFill>
            <a:schemeClr val="accent4"/>
          </a:solidFill>
        </p:spPr>
        <p:txBody>
          <a:bodyPr wrap="square">
            <a:spAutoFit/>
          </a:bodyPr>
          <a:lstStyle/>
          <a:p>
            <a:pPr algn="just">
              <a:lnSpc>
                <a:spcPct val="115000"/>
              </a:lnSpc>
              <a:tabLst>
                <a:tab pos="644525"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Dân tộc Việt Nam có nhiều truyền thống đáng tự hào như: yêu nước, đoàn kết, hiếu thảo, tôn sư trọng đạo, hiếu học, nhân nghĩa, cần cù lao động,...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4ED87365-9A10-3844-2DEC-CB695A3C5DD4}"/>
              </a:ext>
            </a:extLst>
          </p:cNvPr>
          <p:cNvSpPr txBox="1"/>
          <p:nvPr/>
        </p:nvSpPr>
        <p:spPr>
          <a:xfrm>
            <a:off x="4189501" y="203880"/>
            <a:ext cx="3812997" cy="769441"/>
          </a:xfrm>
          <a:prstGeom prst="rect">
            <a:avLst/>
          </a:prstGeom>
          <a:solidFill>
            <a:schemeClr val="accent4">
              <a:lumMod val="20000"/>
              <a:lumOff val="80000"/>
            </a:schemeClr>
          </a:solidFill>
        </p:spPr>
        <p:txBody>
          <a:bodyPr wrap="square" rtlCol="0">
            <a:spAutoFit/>
          </a:bodyPr>
          <a:lstStyle/>
          <a:p>
            <a:pPr algn="ctr"/>
            <a:r>
              <a:rPr lang="en-US" sz="4400" dirty="0">
                <a:solidFill>
                  <a:srgbClr val="FA3B52"/>
                </a:solidFill>
                <a:latin typeface="Times New Roman" panose="02020603050405020304" pitchFamily="18" charset="0"/>
                <a:cs typeface="Times New Roman" panose="02020603050405020304" pitchFamily="18" charset="0"/>
              </a:rPr>
              <a:t>TỔNG KẾT</a:t>
            </a:r>
          </a:p>
        </p:txBody>
      </p:sp>
      <p:sp>
        <p:nvSpPr>
          <p:cNvPr id="11" name="TextBox 10">
            <a:extLst>
              <a:ext uri="{FF2B5EF4-FFF2-40B4-BE49-F238E27FC236}">
                <a16:creationId xmlns:a16="http://schemas.microsoft.com/office/drawing/2014/main" xmlns="" id="{1FC0DB97-0965-AC51-54BB-7FAD398C501E}"/>
              </a:ext>
            </a:extLst>
          </p:cNvPr>
          <p:cNvSpPr txBox="1"/>
          <p:nvPr/>
        </p:nvSpPr>
        <p:spPr>
          <a:xfrm>
            <a:off x="1432213" y="3397686"/>
            <a:ext cx="10383550" cy="1043619"/>
          </a:xfrm>
          <a:prstGeom prst="rect">
            <a:avLst/>
          </a:prstGeom>
          <a:solidFill>
            <a:schemeClr val="accent4"/>
          </a:solidFill>
        </p:spPr>
        <p:txBody>
          <a:bodyPr wrap="square">
            <a:spAutoFit/>
          </a:bodyPr>
          <a:lstStyle/>
          <a:p>
            <a:pPr algn="just">
              <a:lnSpc>
                <a:spcPct val="115000"/>
              </a:lnSpc>
              <a:tabLst>
                <a:tab pos="644525" algn="l"/>
              </a:tabLst>
            </a:pPr>
            <a:r>
              <a:rPr lang="vi-VN" sz="2800" dirty="0">
                <a:latin typeface="Times New Roman" panose="02020603050405020304" pitchFamily="18" charset="0"/>
                <a:ea typeface="Arial" panose="020B0604020202020204" pitchFamily="34" charset="0"/>
                <a:cs typeface="Times New Roman" panose="02020603050405020304" pitchFamily="18" charset="0"/>
              </a:rPr>
              <a:t>Tự hào về truyền thống của dân tộc được biểu hiện qua sự trân trọng, hãnh diện và giữ gìn, phát huy các giá trị tốt đẹp của truyền thống.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5" name="图片 11">
            <a:extLst>
              <a:ext uri="{FF2B5EF4-FFF2-40B4-BE49-F238E27FC236}">
                <a16:creationId xmlns:a16="http://schemas.microsoft.com/office/drawing/2014/main" xmlns="" id="{EFE837AB-E589-54F3-D72C-469CABE0C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74" y="1307762"/>
            <a:ext cx="1055139" cy="760848"/>
          </a:xfrm>
          <a:prstGeom prst="rect">
            <a:avLst/>
          </a:prstGeom>
        </p:spPr>
      </p:pic>
      <p:pic>
        <p:nvPicPr>
          <p:cNvPr id="17" name="图片 11">
            <a:extLst>
              <a:ext uri="{FF2B5EF4-FFF2-40B4-BE49-F238E27FC236}">
                <a16:creationId xmlns:a16="http://schemas.microsoft.com/office/drawing/2014/main" xmlns="" id="{F5215BA7-B60F-8282-58DD-22F8E96D2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5" y="3465513"/>
            <a:ext cx="1055139" cy="760848"/>
          </a:xfrm>
          <a:prstGeom prst="rect">
            <a:avLst/>
          </a:prstGeom>
        </p:spPr>
      </p:pic>
    </p:spTree>
    <p:extLst>
      <p:ext uri="{BB962C8B-B14F-4D97-AF65-F5344CB8AC3E}">
        <p14:creationId xmlns:p14="http://schemas.microsoft.com/office/powerpoint/2010/main" val="22488155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randombar(horizontal)">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5" dur="500"/>
                                        <p:tgtEl>
                                          <p:spTgt spid="7">
                                            <p:txEl>
                                              <p:pRg st="0" end="0"/>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bg/>
                                          </p:spTgt>
                                        </p:tgtEl>
                                        <p:attrNameLst>
                                          <p:attrName>style.visibility</p:attrName>
                                        </p:attrNameLst>
                                      </p:cBhvr>
                                      <p:to>
                                        <p:strVal val="visible"/>
                                      </p:to>
                                    </p:set>
                                    <p:animEffect transition="in" filter="randombar(horizontal)">
                                      <p:cBhvr>
                                        <p:cTn id="28" dur="500"/>
                                        <p:tgtEl>
                                          <p:spTgt spid="11">
                                            <p:bg/>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1"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
            <a:extLst>
              <a:ext uri="{FF2B5EF4-FFF2-40B4-BE49-F238E27FC236}">
                <a16:creationId xmlns:a16="http://schemas.microsoft.com/office/drawing/2014/main" xmlns="" id="{B404D45E-0E4A-1E3B-E2E4-C92EFE3B5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6" t="21376" r="6543" b="13228"/>
          <a:stretch/>
        </p:blipFill>
        <p:spPr>
          <a:xfrm>
            <a:off x="3179075" y="989101"/>
            <a:ext cx="5413828" cy="5449098"/>
          </a:xfrm>
          <a:prstGeom prst="rect">
            <a:avLst/>
          </a:prstGeom>
        </p:spPr>
      </p:pic>
      <p:grpSp>
        <p:nvGrpSpPr>
          <p:cNvPr id="5" name="组合 4">
            <a:extLst>
              <a:ext uri="{FF2B5EF4-FFF2-40B4-BE49-F238E27FC236}">
                <a16:creationId xmlns:a16="http://schemas.microsoft.com/office/drawing/2014/main" xmlns=""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xmlns=""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xmlns=""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xmlns=""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xmlns=""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4479524" y="779428"/>
            <a:ext cx="3025032" cy="1522569"/>
          </a:xfrm>
          <a:prstGeom prst="rect">
            <a:avLst/>
          </a:prstGeom>
        </p:spPr>
      </p:pic>
      <p:pic>
        <p:nvPicPr>
          <p:cNvPr id="90" name="图片 89">
            <a:extLst>
              <a:ext uri="{FF2B5EF4-FFF2-40B4-BE49-F238E27FC236}">
                <a16:creationId xmlns:a16="http://schemas.microsoft.com/office/drawing/2014/main" xmlns=""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xmlns="" id="{A8031C1E-C6A8-D9DA-8EAB-616D294D7C26}"/>
              </a:ext>
            </a:extLst>
          </p:cNvPr>
          <p:cNvPicPr>
            <a:picLocks noChangeAspect="1"/>
          </p:cNvPicPr>
          <p:nvPr/>
        </p:nvPicPr>
        <p:blipFill>
          <a:blip r:embed="rId8">
            <a:duotone>
              <a:schemeClr val="accent6">
                <a:shade val="45000"/>
                <a:satMod val="135000"/>
              </a:schemeClr>
              <a:prstClr val="white"/>
            </a:duotone>
          </a:blip>
          <a:stretch>
            <a:fillRect/>
          </a:stretch>
        </p:blipFill>
        <p:spPr>
          <a:xfrm>
            <a:off x="5586175" y="3647173"/>
            <a:ext cx="1123346" cy="1123346"/>
          </a:xfrm>
          <a:prstGeom prst="rect">
            <a:avLst/>
          </a:prstGeom>
        </p:spPr>
      </p:pic>
      <p:sp>
        <p:nvSpPr>
          <p:cNvPr id="25" name="TextBox 24">
            <a:extLst>
              <a:ext uri="{FF2B5EF4-FFF2-40B4-BE49-F238E27FC236}">
                <a16:creationId xmlns:a16="http://schemas.microsoft.com/office/drawing/2014/main" xmlns="" id="{C89F6C19-5BF0-B0AE-5580-2FD69B31B9A9}"/>
              </a:ext>
            </a:extLst>
          </p:cNvPr>
          <p:cNvSpPr txBox="1"/>
          <p:nvPr/>
        </p:nvSpPr>
        <p:spPr>
          <a:xfrm>
            <a:off x="2752967" y="2150208"/>
            <a:ext cx="6478147"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
        <p:nvSpPr>
          <p:cNvPr id="26" name="TextBox 25">
            <a:extLst>
              <a:ext uri="{FF2B5EF4-FFF2-40B4-BE49-F238E27FC236}">
                <a16:creationId xmlns:a16="http://schemas.microsoft.com/office/drawing/2014/main" xmlns="" id="{E0196A30-323D-4063-8691-26AA4FF52EAE}"/>
              </a:ext>
            </a:extLst>
          </p:cNvPr>
          <p:cNvSpPr txBox="1"/>
          <p:nvPr/>
        </p:nvSpPr>
        <p:spPr>
          <a:xfrm>
            <a:off x="4243230" y="1507339"/>
            <a:ext cx="3362255" cy="584775"/>
          </a:xfrm>
          <a:prstGeom prst="rect">
            <a:avLst/>
          </a:prstGeom>
          <a:noFill/>
        </p:spPr>
        <p:txBody>
          <a:bodyPr wrap="square" rtlCol="0">
            <a:spAutoFit/>
          </a:bodyPr>
          <a:lstStyle/>
          <a:p>
            <a:pPr algn="ctr"/>
            <a:r>
              <a:rPr lang="en-US" sz="3200" dirty="0" err="1">
                <a:solidFill>
                  <a:srgbClr val="FA3B52"/>
                </a:solidFill>
                <a:latin typeface="Times New Roman" panose="02020603050405020304" pitchFamily="18" charset="0"/>
                <a:cs typeface="Times New Roman" panose="02020603050405020304" pitchFamily="18" charset="0"/>
              </a:rPr>
              <a:t>Hoạt</a:t>
            </a:r>
            <a:r>
              <a:rPr lang="en-US" sz="3200" dirty="0">
                <a:solidFill>
                  <a:srgbClr val="FA3B52"/>
                </a:solidFill>
                <a:latin typeface="Times New Roman" panose="02020603050405020304" pitchFamily="18" charset="0"/>
                <a:cs typeface="Times New Roman" panose="02020603050405020304" pitchFamily="18" charset="0"/>
              </a:rPr>
              <a:t> </a:t>
            </a:r>
            <a:r>
              <a:rPr lang="en-US" sz="3200" dirty="0" err="1">
                <a:solidFill>
                  <a:srgbClr val="FA3B52"/>
                </a:solidFill>
                <a:latin typeface="Times New Roman" panose="02020603050405020304" pitchFamily="18" charset="0"/>
                <a:cs typeface="Times New Roman" panose="02020603050405020304" pitchFamily="18" charset="0"/>
              </a:rPr>
              <a:t>động</a:t>
            </a:r>
            <a:r>
              <a:rPr lang="en-US" sz="3200" dirty="0">
                <a:solidFill>
                  <a:srgbClr val="FA3B52"/>
                </a:solidFill>
                <a:latin typeface="Times New Roman" panose="02020603050405020304" pitchFamily="18" charset="0"/>
                <a:cs typeface="Times New Roman" panose="02020603050405020304" pitchFamily="18" charset="0"/>
              </a:rPr>
              <a:t> 3</a:t>
            </a:r>
          </a:p>
        </p:txBody>
      </p:sp>
      <p:pic>
        <p:nvPicPr>
          <p:cNvPr id="29" name="图片 4">
            <a:extLst>
              <a:ext uri="{FF2B5EF4-FFF2-40B4-BE49-F238E27FC236}">
                <a16:creationId xmlns:a16="http://schemas.microsoft.com/office/drawing/2014/main" xmlns="" id="{094D6EDC-A3CA-45A2-AE77-174290A55D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083" t="35979" r="54233" b="18518"/>
          <a:stretch/>
        </p:blipFill>
        <p:spPr>
          <a:xfrm>
            <a:off x="3447144" y="3126811"/>
            <a:ext cx="1886858" cy="3120572"/>
          </a:xfrm>
          <a:prstGeom prst="rect">
            <a:avLst/>
          </a:prstGeom>
        </p:spPr>
      </p:pic>
      <p:pic>
        <p:nvPicPr>
          <p:cNvPr id="30" name="图片 6">
            <a:extLst>
              <a:ext uri="{FF2B5EF4-FFF2-40B4-BE49-F238E27FC236}">
                <a16:creationId xmlns:a16="http://schemas.microsoft.com/office/drawing/2014/main" xmlns="" id="{64259F50-E9F5-6576-6398-596933A32D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6155" t="56931" r="24092" b="18519"/>
          <a:stretch/>
        </p:blipFill>
        <p:spPr>
          <a:xfrm>
            <a:off x="6974114" y="4329007"/>
            <a:ext cx="1262743" cy="2092548"/>
          </a:xfrm>
          <a:prstGeom prst="rect">
            <a:avLst/>
          </a:prstGeom>
        </p:spPr>
      </p:pic>
    </p:spTree>
    <p:extLst>
      <p:ext uri="{BB962C8B-B14F-4D97-AF65-F5344CB8AC3E}">
        <p14:creationId xmlns:p14="http://schemas.microsoft.com/office/powerpoint/2010/main" val="3907875943"/>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xmlns=""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6" name="TextBox 5">
            <a:extLst>
              <a:ext uri="{FF2B5EF4-FFF2-40B4-BE49-F238E27FC236}">
                <a16:creationId xmlns:a16="http://schemas.microsoft.com/office/drawing/2014/main" xmlns="" id="{58B426A6-D4B4-AE70-F7C2-666AB6667B35}"/>
              </a:ext>
            </a:extLst>
          </p:cNvPr>
          <p:cNvSpPr txBox="1"/>
          <p:nvPr/>
        </p:nvSpPr>
        <p:spPr>
          <a:xfrm>
            <a:off x="226344" y="167663"/>
            <a:ext cx="3059782"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FA3B52"/>
                </a:solidFill>
                <a:latin typeface="Times New Roman" panose="02020603050405020304" pitchFamily="18" charset="0"/>
                <a:cs typeface="Times New Roman" panose="02020603050405020304" pitchFamily="18" charset="0"/>
              </a:rPr>
              <a:t>Nhiệm</a:t>
            </a:r>
            <a:r>
              <a:rPr lang="en-US" sz="3200" dirty="0">
                <a:solidFill>
                  <a:srgbClr val="FA3B52"/>
                </a:solidFill>
                <a:latin typeface="Times New Roman" panose="02020603050405020304" pitchFamily="18" charset="0"/>
                <a:cs typeface="Times New Roman" panose="02020603050405020304" pitchFamily="18" charset="0"/>
              </a:rPr>
              <a:t> </a:t>
            </a:r>
            <a:r>
              <a:rPr lang="en-US" sz="3200" dirty="0" err="1">
                <a:solidFill>
                  <a:srgbClr val="FA3B52"/>
                </a:solidFill>
                <a:latin typeface="Times New Roman" panose="02020603050405020304" pitchFamily="18" charset="0"/>
                <a:cs typeface="Times New Roman" panose="02020603050405020304" pitchFamily="18" charset="0"/>
              </a:rPr>
              <a:t>vụ</a:t>
            </a:r>
            <a:r>
              <a:rPr lang="en-US" sz="3200" dirty="0">
                <a:solidFill>
                  <a:srgbClr val="FA3B52"/>
                </a:solidFill>
                <a:latin typeface="Times New Roman" panose="02020603050405020304" pitchFamily="18" charset="0"/>
                <a:cs typeface="Times New Roman" panose="02020603050405020304" pitchFamily="18" charset="0"/>
              </a:rPr>
              <a:t> 1</a:t>
            </a:r>
          </a:p>
        </p:txBody>
      </p:sp>
      <p:sp>
        <p:nvSpPr>
          <p:cNvPr id="8" name="TextBox 7">
            <a:extLst>
              <a:ext uri="{FF2B5EF4-FFF2-40B4-BE49-F238E27FC236}">
                <a16:creationId xmlns:a16="http://schemas.microsoft.com/office/drawing/2014/main" xmlns="" id="{C8AAAB9C-8450-C5AE-2C3A-10E0E3F5468F}"/>
              </a:ext>
            </a:extLst>
          </p:cNvPr>
          <p:cNvSpPr txBox="1"/>
          <p:nvPr/>
        </p:nvSpPr>
        <p:spPr>
          <a:xfrm>
            <a:off x="1971674" y="2101245"/>
            <a:ext cx="7915276" cy="2485745"/>
          </a:xfrm>
          <a:prstGeom prst="rect">
            <a:avLst/>
          </a:prstGeom>
          <a:noFill/>
        </p:spPr>
        <p:txBody>
          <a:bodyPr wrap="square">
            <a:spAutoFit/>
          </a:bodyPr>
          <a:lstStyle/>
          <a:p>
            <a:pPr algn="ctr">
              <a:lnSpc>
                <a:spcPct val="150000"/>
              </a:lnSpc>
            </a:pPr>
            <a:r>
              <a:rPr lang="en-US" sz="3600" b="1" dirty="0" err="1">
                <a:solidFill>
                  <a:schemeClr val="bg1"/>
                </a:solidFill>
                <a:latin typeface="Times New Roman" panose="02020603050405020304" pitchFamily="18" charset="0"/>
                <a:cs typeface="Times New Roman" panose="02020603050405020304" pitchFamily="18" charset="0"/>
              </a:rPr>
              <a:t>Em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hãy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những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ca </a:t>
            </a:r>
            <a:r>
              <a:rPr lang="en-US" sz="3600" b="1" dirty="0" err="1">
                <a:solidFill>
                  <a:schemeClr val="bg1"/>
                </a:solidFill>
                <a:latin typeface="Times New Roman" panose="02020603050405020304" pitchFamily="18" charset="0"/>
                <a:cs typeface="Times New Roman" panose="02020603050405020304" pitchFamily="18" charset="0"/>
              </a:rPr>
              <a:t>dao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tục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nói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về</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truyền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thống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dân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tộc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Việt</a:t>
            </a:r>
            <a:r>
              <a:rPr lang="en-US" sz="3600" b="1" dirty="0">
                <a:solidFill>
                  <a:schemeClr val="bg1"/>
                </a:solidFill>
                <a:latin typeface="Times New Roman" panose="02020603050405020304" pitchFamily="18" charset="0"/>
                <a:cs typeface="Times New Roman" panose="02020603050405020304" pitchFamily="18" charset="0"/>
              </a:rPr>
              <a:t> Nam </a:t>
            </a:r>
            <a:r>
              <a:rPr lang="en-US" sz="3600" b="1" dirty="0" err="1">
                <a:solidFill>
                  <a:schemeClr val="bg1"/>
                </a:solidFill>
                <a:latin typeface="Times New Roman" panose="02020603050405020304" pitchFamily="18" charset="0"/>
                <a:cs typeface="Times New Roman" panose="02020603050405020304" pitchFamily="18" charset="0"/>
              </a:rPr>
              <a:t>và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ý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742271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1319F77-7D72-6374-1962-AD87BC82ABFE}"/>
              </a:ext>
            </a:extLst>
          </p:cNvPr>
          <p:cNvSpPr txBox="1"/>
          <p:nvPr/>
        </p:nvSpPr>
        <p:spPr>
          <a:xfrm>
            <a:off x="239118" y="770870"/>
            <a:ext cx="7492181" cy="2795958"/>
          </a:xfrm>
          <a:prstGeom prst="rect">
            <a:avLst/>
          </a:prstGeom>
          <a:solidFill>
            <a:srgbClr val="FFF8DB"/>
          </a:solidFill>
        </p:spPr>
        <p:txBody>
          <a:bodyPr wrap="square">
            <a:spAutoFit/>
          </a:bodyPr>
          <a:lstStyle/>
          <a:p>
            <a:pPr algn="just">
              <a:lnSpc>
                <a:spcPct val="150000"/>
              </a:lnSpc>
            </a:pPr>
            <a:r>
              <a:rPr lang="vi-VN" sz="2400" b="1" dirty="0">
                <a:latin typeface="Times New Roman" panose="02020603050405020304" pitchFamily="18" charset="0"/>
                <a:cs typeface="Times New Roman" panose="02020603050405020304" pitchFamily="18" charset="0"/>
              </a:rPr>
              <a:t>Em hãy </a:t>
            </a:r>
            <a:r>
              <a:rPr lang="vi-VN" sz="2400" b="1" dirty="0" smtClean="0">
                <a:latin typeface="Times New Roman" panose="02020603050405020304" pitchFamily="18" charset="0"/>
                <a:cs typeface="Times New Roman" panose="02020603050405020304" pitchFamily="18" charset="0"/>
              </a:rPr>
              <a:t>đọc nhận định</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và thực </a:t>
            </a:r>
            <a:r>
              <a:rPr lang="vi-VN" sz="2400" b="1" dirty="0">
                <a:latin typeface="Times New Roman" panose="02020603050405020304" pitchFamily="18" charset="0"/>
                <a:cs typeface="Times New Roman" panose="02020603050405020304" pitchFamily="18" charset="0"/>
              </a:rPr>
              <a:t>hiện yêu cầu</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vi-VN" sz="2400" b="1" dirty="0">
                <a:solidFill>
                  <a:srgbClr val="0070C0"/>
                </a:solidFill>
                <a:latin typeface="Times New Roman" panose="02020603050405020304" pitchFamily="18" charset="0"/>
                <a:cs typeface="Times New Roman" panose="02020603050405020304" pitchFamily="18" charset="0"/>
              </a:rPr>
              <a:t>– Em hãy trình bày giá trị của các truyền thống dân tộc Việt Nam được thể hiện trong đại dịch </a:t>
            </a:r>
            <a:r>
              <a:rPr lang="vi-VN" sz="2400" b="1" dirty="0" err="1">
                <a:solidFill>
                  <a:srgbClr val="0070C0"/>
                </a:solidFill>
                <a:latin typeface="Times New Roman" panose="02020603050405020304" pitchFamily="18" charset="0"/>
                <a:cs typeface="Times New Roman" panose="02020603050405020304" pitchFamily="18" charset="0"/>
              </a:rPr>
              <a:t>Covid</a:t>
            </a:r>
            <a:r>
              <a:rPr lang="vi-VN" sz="2400" b="1" dirty="0">
                <a:solidFill>
                  <a:srgbClr val="0070C0"/>
                </a:solidFill>
                <a:latin typeface="Times New Roman" panose="02020603050405020304" pitchFamily="18" charset="0"/>
                <a:cs typeface="Times New Roman" panose="02020603050405020304" pitchFamily="18" charset="0"/>
              </a:rPr>
              <a:t> – 19. </a:t>
            </a:r>
          </a:p>
          <a:p>
            <a:pPr algn="just">
              <a:lnSpc>
                <a:spcPct val="150000"/>
              </a:lnSpc>
            </a:pPr>
            <a:r>
              <a:rPr lang="vi-VN" sz="2400" b="1" dirty="0">
                <a:solidFill>
                  <a:srgbClr val="7030A0"/>
                </a:solidFill>
                <a:latin typeface="Times New Roman" panose="02020603050405020304" pitchFamily="18" charset="0"/>
                <a:cs typeface="Times New Roman" panose="02020603050405020304" pitchFamily="18" charset="0"/>
              </a:rPr>
              <a:t>– Em hãy nêu những việc làm cần thiết để giữ gìn, phát huy giá trị truyền thống  của dân tộc Việt Nam. </a:t>
            </a:r>
          </a:p>
        </p:txBody>
      </p:sp>
      <p:sp>
        <p:nvSpPr>
          <p:cNvPr id="6" name="TextBox 5">
            <a:extLst>
              <a:ext uri="{FF2B5EF4-FFF2-40B4-BE49-F238E27FC236}">
                <a16:creationId xmlns:a16="http://schemas.microsoft.com/office/drawing/2014/main" xmlns="" id="{A6BCAF23-094A-0B7C-E5BD-B428FAFAEB74}"/>
              </a:ext>
            </a:extLst>
          </p:cNvPr>
          <p:cNvSpPr txBox="1"/>
          <p:nvPr/>
        </p:nvSpPr>
        <p:spPr>
          <a:xfrm>
            <a:off x="239118" y="247650"/>
            <a:ext cx="3812997" cy="461665"/>
          </a:xfrm>
          <a:prstGeom prst="rect">
            <a:avLst/>
          </a:prstGeom>
          <a:solidFill>
            <a:schemeClr val="accent4">
              <a:lumMod val="20000"/>
              <a:lumOff val="80000"/>
            </a:schemeClr>
          </a:solidFill>
        </p:spPr>
        <p:txBody>
          <a:bodyPr wrap="square" rtlCol="0">
            <a:spAutoFit/>
          </a:bodyPr>
          <a:lstStyle/>
          <a:p>
            <a:pPr algn="ctr"/>
            <a:r>
              <a:rPr lang="en-US" sz="2400" dirty="0" err="1">
                <a:solidFill>
                  <a:srgbClr val="FA3B52"/>
                </a:solidFill>
                <a:latin typeface="Times New Roman" panose="02020603050405020304" pitchFamily="18" charset="0"/>
                <a:cs typeface="Times New Roman" panose="02020603050405020304" pitchFamily="18" charset="0"/>
              </a:rPr>
              <a:t>Nhiệm</a:t>
            </a:r>
            <a:r>
              <a:rPr lang="en-US" sz="2400" dirty="0">
                <a:solidFill>
                  <a:srgbClr val="FA3B52"/>
                </a:solidFill>
                <a:latin typeface="Times New Roman" panose="02020603050405020304" pitchFamily="18" charset="0"/>
                <a:cs typeface="Times New Roman" panose="02020603050405020304" pitchFamily="18" charset="0"/>
              </a:rPr>
              <a:t> </a:t>
            </a:r>
            <a:r>
              <a:rPr lang="en-US" sz="2400" dirty="0" err="1">
                <a:solidFill>
                  <a:srgbClr val="FA3B52"/>
                </a:solidFill>
                <a:latin typeface="Times New Roman" panose="02020603050405020304" pitchFamily="18" charset="0"/>
                <a:cs typeface="Times New Roman" panose="02020603050405020304" pitchFamily="18" charset="0"/>
              </a:rPr>
              <a:t>vụ</a:t>
            </a:r>
            <a:r>
              <a:rPr lang="en-US" sz="2400" dirty="0">
                <a:solidFill>
                  <a:srgbClr val="FA3B52"/>
                </a:solidFill>
                <a:latin typeface="Times New Roman" panose="02020603050405020304" pitchFamily="18" charset="0"/>
                <a:cs typeface="Times New Roman" panose="02020603050405020304" pitchFamily="18" charset="0"/>
              </a:rPr>
              <a:t> 2</a:t>
            </a:r>
          </a:p>
        </p:txBody>
      </p:sp>
      <p:pic>
        <p:nvPicPr>
          <p:cNvPr id="3" name="Picture 2">
            <a:extLst>
              <a:ext uri="{FF2B5EF4-FFF2-40B4-BE49-F238E27FC236}">
                <a16:creationId xmlns:a16="http://schemas.microsoft.com/office/drawing/2014/main" xmlns="" id="{7FA11869-1CCC-47E7-04C8-008AB7EBECDC}"/>
              </a:ext>
            </a:extLst>
          </p:cNvPr>
          <p:cNvPicPr>
            <a:picLocks noChangeAspect="1"/>
          </p:cNvPicPr>
          <p:nvPr/>
        </p:nvPicPr>
        <p:blipFill>
          <a:blip r:embed="rId2">
            <a:biLevel thresh="75000"/>
          </a:blip>
          <a:stretch>
            <a:fillRect/>
          </a:stretch>
        </p:blipFill>
        <p:spPr>
          <a:xfrm>
            <a:off x="1339373" y="3761406"/>
            <a:ext cx="9782220" cy="2910804"/>
          </a:xfrm>
          <a:prstGeom prst="rect">
            <a:avLst/>
          </a:prstGeom>
          <a:ln w="57150">
            <a:solidFill>
              <a:srgbClr val="FA3B52"/>
            </a:solidFill>
            <a:prstDash val="sysDot"/>
          </a:ln>
          <a:effectLst>
            <a:glow rad="101600">
              <a:schemeClr val="accent4">
                <a:satMod val="175000"/>
                <a:alpha val="40000"/>
              </a:schemeClr>
            </a:glow>
          </a:effectLst>
        </p:spPr>
      </p:pic>
      <p:pic>
        <p:nvPicPr>
          <p:cNvPr id="5122" name="Picture 2" descr="BHXHVN chung tay đẩy lùi dịch bệnh Covid-19">
            <a:extLst>
              <a:ext uri="{FF2B5EF4-FFF2-40B4-BE49-F238E27FC236}">
                <a16:creationId xmlns:a16="http://schemas.microsoft.com/office/drawing/2014/main" xmlns="" id="{5B864946-451B-59D4-C7CB-F28DDE473A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7923" y="673961"/>
            <a:ext cx="3624959" cy="2537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8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xmlns="" id="{AB52AC2C-77AB-7A32-DDAF-4B60718E872A}"/>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8" name="TextBox 7">
            <a:extLst>
              <a:ext uri="{FF2B5EF4-FFF2-40B4-BE49-F238E27FC236}">
                <a16:creationId xmlns:a16="http://schemas.microsoft.com/office/drawing/2014/main" xmlns="" id="{0B8C5CE0-AAB5-BF2F-2C34-ABF3B4CB184E}"/>
              </a:ext>
            </a:extLst>
          </p:cNvPr>
          <p:cNvSpPr txBox="1"/>
          <p:nvPr/>
        </p:nvSpPr>
        <p:spPr>
          <a:xfrm>
            <a:off x="2403986" y="2383356"/>
            <a:ext cx="7978879" cy="1043619"/>
          </a:xfrm>
          <a:prstGeom prst="rect">
            <a:avLst/>
          </a:prstGeom>
          <a:noFill/>
        </p:spPr>
        <p:txBody>
          <a:bodyPr wrap="square">
            <a:spAutoFit/>
          </a:bodyPr>
          <a:lstStyle/>
          <a:p>
            <a:pPr algn="just">
              <a:lnSpc>
                <a:spcPct val="115000"/>
              </a:lnSpc>
              <a:tabLst>
                <a:tab pos="644525" algn="l"/>
              </a:tabLs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Theo em, vì sao tiếng Việt là niềm tự hào của dân tộc Việt Nam?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7E6EE557-0B5C-DCBC-850B-0E604E15D6DE}"/>
              </a:ext>
            </a:extLst>
          </p:cNvPr>
          <p:cNvSpPr txBox="1"/>
          <p:nvPr/>
        </p:nvSpPr>
        <p:spPr>
          <a:xfrm>
            <a:off x="1130710" y="1154822"/>
            <a:ext cx="10227950" cy="461665"/>
          </a:xfrm>
          <a:prstGeom prst="rect">
            <a:avLst/>
          </a:prstGeom>
          <a:solidFill>
            <a:srgbClr val="FFF8DB"/>
          </a:solidFill>
        </p:spPr>
        <p:txBody>
          <a:bodyPr wrap="square">
            <a:spAutoFit/>
          </a:bodyPr>
          <a:lstStyle/>
          <a:p>
            <a:pPr algn="just"/>
            <a:r>
              <a:rPr lang="vi-VN" sz="2400" b="1" dirty="0">
                <a:solidFill>
                  <a:srgbClr val="0070C0"/>
                </a:solidFill>
                <a:latin typeface="Times New Roman" panose="02020603050405020304" pitchFamily="18" charset="0"/>
                <a:cs typeface="Times New Roman" panose="02020603050405020304" pitchFamily="18" charset="0"/>
              </a:rPr>
              <a:t>Em hãy đọc lời bài hát </a:t>
            </a:r>
            <a:r>
              <a:rPr lang="en-US" sz="2400" b="1" dirty="0">
                <a:solidFill>
                  <a:srgbClr val="0070C0"/>
                </a:solidFill>
                <a:latin typeface="Times New Roman" panose="02020603050405020304" pitchFamily="18" charset="0"/>
                <a:cs typeface="Times New Roman" panose="02020603050405020304" pitchFamily="18" charset="0"/>
              </a:rPr>
              <a:t>THƯƠNG CA TIẾNG </a:t>
            </a:r>
            <a:r>
              <a:rPr lang="en-US" sz="2400" b="1" dirty="0" smtClean="0">
                <a:solidFill>
                  <a:srgbClr val="0070C0"/>
                </a:solidFill>
                <a:latin typeface="Times New Roman" panose="02020603050405020304" pitchFamily="18" charset="0"/>
                <a:cs typeface="Times New Roman" panose="02020603050405020304" pitchFamily="18" charset="0"/>
              </a:rPr>
              <a:t>VIỆT</a:t>
            </a:r>
            <a:r>
              <a:rPr lang="vi-VN" sz="2400" b="1" dirty="0" smtClean="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và trả lời câu hỏi</a:t>
            </a:r>
            <a:r>
              <a:rPr lang="en-US" sz="2400" b="1" dirty="0">
                <a:solidFill>
                  <a:srgbClr val="0070C0"/>
                </a:solidFill>
                <a:latin typeface="Times New Roman" panose="02020603050405020304" pitchFamily="18" charset="0"/>
                <a:cs typeface="Times New Roman" panose="02020603050405020304" pitchFamily="18" charset="0"/>
              </a:rPr>
              <a:t>:</a:t>
            </a:r>
            <a:endParaRPr lang="vi-VN" sz="2400" b="1"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EB8D697B-0973-2A21-6481-B43422F34818}"/>
              </a:ext>
            </a:extLst>
          </p:cNvPr>
          <p:cNvSpPr txBox="1"/>
          <p:nvPr/>
        </p:nvSpPr>
        <p:spPr>
          <a:xfrm>
            <a:off x="4152989" y="349352"/>
            <a:ext cx="3812997" cy="707886"/>
          </a:xfrm>
          <a:prstGeom prst="rect">
            <a:avLst/>
          </a:prstGeom>
          <a:solidFill>
            <a:schemeClr val="accent4">
              <a:lumMod val="20000"/>
              <a:lumOff val="80000"/>
            </a:schemeClr>
          </a:solidFill>
        </p:spPr>
        <p:txBody>
          <a:bodyPr wrap="square" rtlCol="0">
            <a:spAutoFit/>
          </a:bodyPr>
          <a:lstStyle/>
          <a:p>
            <a:pPr algn="ctr"/>
            <a:r>
              <a:rPr lang="en-US" sz="4000" dirty="0" err="1">
                <a:solidFill>
                  <a:srgbClr val="FA3B52"/>
                </a:solidFill>
                <a:latin typeface="Times New Roman" panose="02020603050405020304" pitchFamily="18" charset="0"/>
                <a:cs typeface="Times New Roman" panose="02020603050405020304" pitchFamily="18" charset="0"/>
              </a:rPr>
              <a:t>Nhiệm</a:t>
            </a:r>
            <a:r>
              <a:rPr lang="en-US" sz="4000" dirty="0">
                <a:solidFill>
                  <a:srgbClr val="FA3B52"/>
                </a:solidFill>
                <a:latin typeface="Times New Roman" panose="02020603050405020304" pitchFamily="18" charset="0"/>
                <a:cs typeface="Times New Roman" panose="02020603050405020304" pitchFamily="18" charset="0"/>
              </a:rPr>
              <a:t> </a:t>
            </a:r>
            <a:r>
              <a:rPr lang="en-US" sz="4000" dirty="0" err="1">
                <a:solidFill>
                  <a:srgbClr val="FA3B52"/>
                </a:solidFill>
                <a:latin typeface="Times New Roman" panose="02020603050405020304" pitchFamily="18" charset="0"/>
                <a:cs typeface="Times New Roman" panose="02020603050405020304" pitchFamily="18" charset="0"/>
              </a:rPr>
              <a:t>vụ</a:t>
            </a:r>
            <a:r>
              <a:rPr lang="en-US" sz="4000" dirty="0">
                <a:solidFill>
                  <a:srgbClr val="FA3B52"/>
                </a:solidFill>
                <a:latin typeface="Times New Roman" panose="02020603050405020304" pitchFamily="18" charset="0"/>
                <a:cs typeface="Times New Roman" panose="02020603050405020304" pitchFamily="18" charset="0"/>
              </a:rPr>
              <a:t> </a:t>
            </a:r>
            <a:r>
              <a:rPr lang="en-US" sz="4000" dirty="0">
                <a:solidFill>
                  <a:srgbClr val="FA3B52"/>
                </a:solidFill>
                <a:latin typeface="Times New Roman" panose="02020603050405020304" pitchFamily="18" charset="0"/>
                <a:cs typeface="Times New Roman" panose="02020603050405020304" pitchFamily="18" charset="0"/>
              </a:rPr>
              <a:t>3</a:t>
            </a:r>
            <a:endParaRPr lang="en-US" sz="4000" dirty="0">
              <a:solidFill>
                <a:srgbClr val="FA3B5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AB47278A-D53F-2054-847A-38891E26C7BE}"/>
              </a:ext>
            </a:extLst>
          </p:cNvPr>
          <p:cNvSpPr txBox="1"/>
          <p:nvPr/>
        </p:nvSpPr>
        <p:spPr>
          <a:xfrm>
            <a:off x="2401887" y="3803279"/>
            <a:ext cx="7315200" cy="2246769"/>
          </a:xfrm>
          <a:prstGeom prst="rect">
            <a:avLst/>
          </a:prstGeom>
          <a:noFill/>
        </p:spPr>
        <p:txBody>
          <a:bodyPr wrap="square">
            <a:spAutoFit/>
          </a:bodyPr>
          <a:lstStyle/>
          <a:p>
            <a:pPr algn="just"/>
            <a:r>
              <a:rPr lang="vi-VN" sz="2800" dirty="0">
                <a:effectLst/>
                <a:latin typeface="Times New Roman" panose="02020603050405020304" pitchFamily="18" charset="0"/>
                <a:ea typeface="Arial" panose="020B0604020202020204" pitchFamily="34" charset="0"/>
                <a:cs typeface="Times New Roman" panose="02020603050405020304" pitchFamily="18" charset="0"/>
              </a:rPr>
              <a:t>Em có suy nghĩ gì về một số bạn trẻ hiện nay thích dùng ngôn ngữ “</a:t>
            </a:r>
            <a:r>
              <a:rPr lang="vi-VN" sz="2800" dirty="0" err="1">
                <a:effectLst/>
                <a:latin typeface="Times New Roman" panose="02020603050405020304" pitchFamily="18" charset="0"/>
                <a:ea typeface="Arial" panose="020B0604020202020204" pitchFamily="34" charset="0"/>
                <a:cs typeface="Times New Roman" panose="02020603050405020304" pitchFamily="18" charset="0"/>
              </a:rPr>
              <a:t>chat</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viết tắt </a:t>
            </a:r>
            <a:r>
              <a:rPr lang="vi-VN" sz="2800" dirty="0" err="1">
                <a:effectLst/>
                <a:latin typeface="Times New Roman" panose="02020603050405020304" pitchFamily="18" charset="0"/>
                <a:ea typeface="Arial" panose="020B0604020202020204" pitchFamily="34" charset="0"/>
                <a:cs typeface="Times New Roman" panose="02020603050405020304" pitchFamily="18" charset="0"/>
              </a:rPr>
              <a:t>tuỳ</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ý, biến âm một cách cảm tính, sai chính tả,…?  Bản thân em đã giữ gìn sự trong sáng của tiếng Việt như thế nào? </a:t>
            </a:r>
            <a:endParaRPr lang="en-US" sz="2800" dirty="0">
              <a:latin typeface="Times New Roman" panose="02020603050405020304" pitchFamily="18" charset="0"/>
              <a:cs typeface="Times New Roman" panose="02020603050405020304" pitchFamily="18" charset="0"/>
            </a:endParaRPr>
          </a:p>
        </p:txBody>
      </p:sp>
      <p:pic>
        <p:nvPicPr>
          <p:cNvPr id="16" name="图片 7">
            <a:extLst>
              <a:ext uri="{FF2B5EF4-FFF2-40B4-BE49-F238E27FC236}">
                <a16:creationId xmlns:a16="http://schemas.microsoft.com/office/drawing/2014/main" xmlns="" id="{BC101A76-133E-6B95-5293-5FFE821C0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2307758"/>
            <a:ext cx="811984" cy="981231"/>
          </a:xfrm>
          <a:prstGeom prst="rect">
            <a:avLst/>
          </a:prstGeom>
        </p:spPr>
      </p:pic>
      <p:pic>
        <p:nvPicPr>
          <p:cNvPr id="17" name="图片 7">
            <a:extLst>
              <a:ext uri="{FF2B5EF4-FFF2-40B4-BE49-F238E27FC236}">
                <a16:creationId xmlns:a16="http://schemas.microsoft.com/office/drawing/2014/main" xmlns="" id="{C413DE8B-50A3-1456-BD71-364973074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3980260"/>
            <a:ext cx="811984" cy="981231"/>
          </a:xfrm>
          <a:prstGeom prst="rect">
            <a:avLst/>
          </a:prstGeom>
        </p:spPr>
      </p:pic>
    </p:spTree>
    <p:extLst>
      <p:ext uri="{BB962C8B-B14F-4D97-AF65-F5344CB8AC3E}">
        <p14:creationId xmlns:p14="http://schemas.microsoft.com/office/powerpoint/2010/main" val="2868409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C79E858-DB04-7491-966D-77BA629A6868}"/>
              </a:ext>
            </a:extLst>
          </p:cNvPr>
          <p:cNvSpPr txBox="1"/>
          <p:nvPr/>
        </p:nvSpPr>
        <p:spPr>
          <a:xfrm>
            <a:off x="1630362" y="233859"/>
            <a:ext cx="8858251" cy="6463308"/>
          </a:xfrm>
          <a:prstGeom prst="rect">
            <a:avLst/>
          </a:prstGeom>
          <a:noFill/>
        </p:spPr>
        <p:txBody>
          <a:bodyPr wrap="square">
            <a:spAutoFit/>
          </a:bodyPr>
          <a:lstStyle/>
          <a:p>
            <a:pPr algn="ctr"/>
            <a:r>
              <a:rPr lang="vi-VN" b="1" i="1" dirty="0">
                <a:latin typeface="Times New Roman" panose="02020603050405020304" pitchFamily="18" charset="0"/>
                <a:cs typeface="Times New Roman" panose="02020603050405020304" pitchFamily="18" charset="0"/>
              </a:rPr>
              <a:t>Tiếng Việt ru bên nôi, tiếng mẹ thương vô bờ </a:t>
            </a:r>
          </a:p>
          <a:p>
            <a:pPr algn="ctr"/>
            <a:r>
              <a:rPr lang="vi-VN" b="1" i="1" dirty="0">
                <a:latin typeface="Times New Roman" panose="02020603050405020304" pitchFamily="18" charset="0"/>
                <a:cs typeface="Times New Roman" panose="02020603050405020304" pitchFamily="18" charset="0"/>
              </a:rPr>
              <a:t>Đưa con vào đời bằng vần thơ, những cánh cò bay rợp mộng mơ.  </a:t>
            </a:r>
            <a:endParaRPr lang="en-US" b="1" i="1" dirty="0">
              <a:latin typeface="Times New Roman" panose="02020603050405020304" pitchFamily="18" charset="0"/>
              <a:cs typeface="Times New Roman" panose="02020603050405020304" pitchFamily="18" charset="0"/>
            </a:endParaRPr>
          </a:p>
          <a:p>
            <a:pPr algn="ctr"/>
            <a:r>
              <a:rPr lang="vi-VN" b="1" i="1" dirty="0">
                <a:latin typeface="Times New Roman" panose="02020603050405020304" pitchFamily="18" charset="0"/>
                <a:cs typeface="Times New Roman" panose="02020603050405020304" pitchFamily="18" charset="0"/>
              </a:rPr>
              <a:t>Tiếng Việt cha dạy con, những chiều bay cánh diều </a:t>
            </a:r>
          </a:p>
          <a:p>
            <a:pPr algn="ctr"/>
            <a:r>
              <a:rPr lang="vi-VN" b="1" i="1" dirty="0">
                <a:latin typeface="Times New Roman" panose="02020603050405020304" pitchFamily="18" charset="0"/>
                <a:cs typeface="Times New Roman" panose="02020603050405020304" pitchFamily="18" charset="0"/>
              </a:rPr>
              <a:t>Câu đồng dao bên bạn quen, cho con nhìn quê mình tình yêu. </a:t>
            </a:r>
          </a:p>
          <a:p>
            <a:pPr algn="ctr"/>
            <a:r>
              <a:rPr lang="vi-VN" b="1" i="1" dirty="0">
                <a:latin typeface="Times New Roman" panose="02020603050405020304" pitchFamily="18" charset="0"/>
                <a:cs typeface="Times New Roman" panose="02020603050405020304" pitchFamily="18" charset="0"/>
              </a:rPr>
              <a:t>Tiếng Việt trong bài thơ, có người xưa chinh phụ ngồi mỏi mòn đợi chờ chinh  phu </a:t>
            </a:r>
            <a:r>
              <a:rPr lang="vi-VN" b="1" i="1" dirty="0" err="1">
                <a:latin typeface="Times New Roman" panose="02020603050405020304" pitchFamily="18" charset="0"/>
                <a:cs typeface="Times New Roman" panose="02020603050405020304" pitchFamily="18" charset="0"/>
              </a:rPr>
              <a:t>hoá</a:t>
            </a:r>
            <a:r>
              <a:rPr lang="vi-VN" b="1" i="1" dirty="0">
                <a:latin typeface="Times New Roman" panose="02020603050405020304" pitchFamily="18" charset="0"/>
                <a:cs typeface="Times New Roman" panose="02020603050405020304" pitchFamily="18" charset="0"/>
              </a:rPr>
              <a:t> đá rồi lời ca vẫn còn. </a:t>
            </a:r>
          </a:p>
          <a:p>
            <a:pPr algn="ctr"/>
            <a:r>
              <a:rPr lang="vi-VN" b="1" i="1" dirty="0">
                <a:latin typeface="Times New Roman" panose="02020603050405020304" pitchFamily="18" charset="0"/>
                <a:cs typeface="Times New Roman" panose="02020603050405020304" pitchFamily="18" charset="0"/>
              </a:rPr>
              <a:t>Tiếng Việt còn trong mỗi người, người Việt còn thì còn nước non </a:t>
            </a:r>
            <a:endParaRPr lang="en-US" b="1" i="1" dirty="0">
              <a:latin typeface="Times New Roman" panose="02020603050405020304" pitchFamily="18" charset="0"/>
              <a:cs typeface="Times New Roman" panose="02020603050405020304" pitchFamily="18" charset="0"/>
            </a:endParaRPr>
          </a:p>
          <a:p>
            <a:pPr algn="ctr"/>
            <a:r>
              <a:rPr lang="vi-VN" b="1" i="1" dirty="0">
                <a:latin typeface="Times New Roman" panose="02020603050405020304" pitchFamily="18" charset="0"/>
                <a:cs typeface="Times New Roman" panose="02020603050405020304" pitchFamily="18" charset="0"/>
              </a:rPr>
              <a:t>Giữ tiếng Việt như ngày nào, hào hùng xưa mãi vọng ngàn sau. </a:t>
            </a:r>
          </a:p>
          <a:p>
            <a:pPr algn="ctr"/>
            <a:r>
              <a:rPr lang="vi-VN" b="1" i="1" dirty="0">
                <a:latin typeface="Times New Roman" panose="02020603050405020304" pitchFamily="18" charset="0"/>
                <a:cs typeface="Times New Roman" panose="02020603050405020304" pitchFamily="18" charset="0"/>
              </a:rPr>
              <a:t>Tiếng Việt còn trong mỗi người </a:t>
            </a:r>
          </a:p>
          <a:p>
            <a:pPr algn="ctr"/>
            <a:r>
              <a:rPr lang="vi-VN" b="1" i="1" dirty="0">
                <a:latin typeface="Times New Roman" panose="02020603050405020304" pitchFamily="18" charset="0"/>
                <a:cs typeface="Times New Roman" panose="02020603050405020304" pitchFamily="18" charset="0"/>
              </a:rPr>
              <a:t>Hồn Việt mình còn nguyên vẹn tròn </a:t>
            </a:r>
          </a:p>
          <a:p>
            <a:pPr algn="ctr"/>
            <a:r>
              <a:rPr lang="vi-VN" b="1" i="1" dirty="0">
                <a:latin typeface="Times New Roman" panose="02020603050405020304" pitchFamily="18" charset="0"/>
                <a:cs typeface="Times New Roman" panose="02020603050405020304" pitchFamily="18" charset="0"/>
              </a:rPr>
              <a:t>Giữ tiếng Việt cho nối đời, lời quê hương ấy lời sắt son. </a:t>
            </a:r>
          </a:p>
          <a:p>
            <a:pPr algn="ctr"/>
            <a:r>
              <a:rPr lang="vi-VN" b="1" i="1" dirty="0">
                <a:latin typeface="Times New Roman" panose="02020603050405020304" pitchFamily="18" charset="0"/>
                <a:cs typeface="Times New Roman" panose="02020603050405020304" pitchFamily="18" charset="0"/>
              </a:rPr>
              <a:t>Tiếng Việt đêm xuân xưa, hát niềm thương quan họ </a:t>
            </a:r>
          </a:p>
          <a:p>
            <a:pPr algn="ctr"/>
            <a:r>
              <a:rPr lang="vi-VN" b="1" i="1" dirty="0">
                <a:latin typeface="Times New Roman" panose="02020603050405020304" pitchFamily="18" charset="0"/>
                <a:cs typeface="Times New Roman" panose="02020603050405020304" pitchFamily="18" charset="0"/>
              </a:rPr>
              <a:t>Câu qua cầu để lại mùa thương cho sau này ai còn niềm vương. </a:t>
            </a:r>
          </a:p>
          <a:p>
            <a:pPr algn="ctr"/>
            <a:r>
              <a:rPr lang="vi-VN" b="1" i="1" dirty="0">
                <a:latin typeface="Times New Roman" panose="02020603050405020304" pitchFamily="18" charset="0"/>
                <a:cs typeface="Times New Roman" panose="02020603050405020304" pitchFamily="18" charset="0"/>
              </a:rPr>
              <a:t>Tiếng Việt trên dòng sông, có điệu Nam Ai buồn </a:t>
            </a:r>
          </a:p>
          <a:p>
            <a:pPr algn="ctr"/>
            <a:r>
              <a:rPr lang="vi-VN" b="1" i="1" dirty="0">
                <a:latin typeface="Times New Roman" panose="02020603050405020304" pitchFamily="18" charset="0"/>
                <a:cs typeface="Times New Roman" panose="02020603050405020304" pitchFamily="18" charset="0"/>
              </a:rPr>
              <a:t>Ai chờ ai bến bờ xưa, ai chưa về ai còn đội mưa. </a:t>
            </a:r>
          </a:p>
          <a:p>
            <a:pPr algn="ctr"/>
            <a:r>
              <a:rPr lang="vi-VN" b="1" i="1" dirty="0">
                <a:latin typeface="Times New Roman" panose="02020603050405020304" pitchFamily="18" charset="0"/>
                <a:cs typeface="Times New Roman" panose="02020603050405020304" pitchFamily="18" charset="0"/>
              </a:rPr>
              <a:t>Tiếng Việt con đò đêm, tiếng hò ai bay giọng </a:t>
            </a:r>
          </a:p>
          <a:p>
            <a:pPr algn="ctr"/>
            <a:r>
              <a:rPr lang="vi-VN" b="1" i="1" dirty="0">
                <a:latin typeface="Times New Roman" panose="02020603050405020304" pitchFamily="18" charset="0"/>
                <a:cs typeface="Times New Roman" panose="02020603050405020304" pitchFamily="18" charset="0"/>
              </a:rPr>
              <a:t>Giọng hò tìm về quê hương, băng cánh đồng hẹn hò người thương. </a:t>
            </a:r>
          </a:p>
          <a:p>
            <a:pPr algn="ctr"/>
            <a:r>
              <a:rPr lang="vi-VN" b="1" i="1" dirty="0">
                <a:latin typeface="Times New Roman" panose="02020603050405020304" pitchFamily="18" charset="0"/>
                <a:cs typeface="Times New Roman" panose="02020603050405020304" pitchFamily="18" charset="0"/>
              </a:rPr>
              <a:t>Tiếng Việt còn trong mỗi người, người Việt còn thì còn nước non </a:t>
            </a:r>
            <a:endParaRPr lang="en-US" b="1" i="1" dirty="0">
              <a:latin typeface="Times New Roman" panose="02020603050405020304" pitchFamily="18" charset="0"/>
              <a:cs typeface="Times New Roman" panose="02020603050405020304" pitchFamily="18" charset="0"/>
            </a:endParaRPr>
          </a:p>
          <a:p>
            <a:pPr algn="ctr"/>
            <a:r>
              <a:rPr lang="vi-VN" b="1" i="1" dirty="0">
                <a:latin typeface="Times New Roman" panose="02020603050405020304" pitchFamily="18" charset="0"/>
                <a:cs typeface="Times New Roman" panose="02020603050405020304" pitchFamily="18" charset="0"/>
              </a:rPr>
              <a:t>Giữ tiếng Việt như ngày nào, hào hùng xưa mãi vọng ngàn sau. </a:t>
            </a:r>
          </a:p>
          <a:p>
            <a:pPr algn="ctr"/>
            <a:r>
              <a:rPr lang="vi-VN" b="1" i="1" dirty="0">
                <a:latin typeface="Times New Roman" panose="02020603050405020304" pitchFamily="18" charset="0"/>
                <a:cs typeface="Times New Roman" panose="02020603050405020304" pitchFamily="18" charset="0"/>
              </a:rPr>
              <a:t>Tiếng Việt còn trong mỗi người </a:t>
            </a:r>
          </a:p>
          <a:p>
            <a:pPr algn="ctr"/>
            <a:r>
              <a:rPr lang="vi-VN" b="1" i="1" dirty="0">
                <a:latin typeface="Times New Roman" panose="02020603050405020304" pitchFamily="18" charset="0"/>
                <a:cs typeface="Times New Roman" panose="02020603050405020304" pitchFamily="18" charset="0"/>
              </a:rPr>
              <a:t>Hồn Việt mình còn nguyên vẹn tròn </a:t>
            </a:r>
          </a:p>
          <a:p>
            <a:pPr algn="ctr"/>
            <a:r>
              <a:rPr lang="vi-VN" b="1" i="1" dirty="0">
                <a:latin typeface="Times New Roman" panose="02020603050405020304" pitchFamily="18" charset="0"/>
                <a:cs typeface="Times New Roman" panose="02020603050405020304" pitchFamily="18" charset="0"/>
              </a:rPr>
              <a:t>Giữ tiếng Việt cho nối đời, lời quê hương ấy lời sắt son.</a:t>
            </a:r>
            <a:r>
              <a:rPr lang="vi-VN" b="1" dirty="0">
                <a:latin typeface="Times New Roman" panose="02020603050405020304" pitchFamily="18" charset="0"/>
                <a:cs typeface="Times New Roman" panose="02020603050405020304" pitchFamily="18" charset="0"/>
              </a:rPr>
              <a:t> </a:t>
            </a:r>
          </a:p>
          <a:p>
            <a:pPr algn="r"/>
            <a:r>
              <a:rPr lang="vi-VN" dirty="0">
                <a:latin typeface="Times New Roman" panose="02020603050405020304" pitchFamily="18" charset="0"/>
                <a:cs typeface="Times New Roman" panose="02020603050405020304" pitchFamily="18" charset="0"/>
              </a:rPr>
              <a:t>(Lời: Hà Quang Minh, nhạc: Đức Trí) </a:t>
            </a:r>
          </a:p>
        </p:txBody>
      </p:sp>
      <p:sp>
        <p:nvSpPr>
          <p:cNvPr id="4" name="TextBox 3">
            <a:extLst>
              <a:ext uri="{FF2B5EF4-FFF2-40B4-BE49-F238E27FC236}">
                <a16:creationId xmlns:a16="http://schemas.microsoft.com/office/drawing/2014/main" xmlns="" id="{1BE6C7FF-70A9-9351-6F30-075D5F3944E9}"/>
              </a:ext>
            </a:extLst>
          </p:cNvPr>
          <p:cNvSpPr txBox="1"/>
          <p:nvPr/>
        </p:nvSpPr>
        <p:spPr>
          <a:xfrm>
            <a:off x="1989177" y="2452803"/>
            <a:ext cx="9155949" cy="1315425"/>
          </a:xfrm>
          <a:prstGeom prst="rect">
            <a:avLst/>
          </a:prstGeom>
          <a:solidFill>
            <a:srgbClr val="FFC000"/>
          </a:solidFill>
          <a:ln w="57150">
            <a:solidFill>
              <a:srgbClr val="FA3B52"/>
            </a:solidFill>
          </a:ln>
        </p:spPr>
        <p:txBody>
          <a:bodyPr wrap="square">
            <a:spAutoFit/>
          </a:bodyPr>
          <a:lstStyle/>
          <a:p>
            <a:pPr algn="ctr">
              <a:lnSpc>
                <a:spcPct val="115000"/>
              </a:lnSpc>
              <a:tabLst>
                <a:tab pos="644525" algn="l"/>
              </a:tabLst>
            </a:pPr>
            <a:r>
              <a:rPr lang="vi-VN" sz="3600" b="1" dirty="0">
                <a:effectLst/>
                <a:latin typeface="Times New Roman" panose="02020603050405020304" pitchFamily="18" charset="0"/>
                <a:ea typeface="Arial" panose="020B0604020202020204" pitchFamily="34" charset="0"/>
                <a:cs typeface="Times New Roman" panose="02020603050405020304" pitchFamily="18" charset="0"/>
              </a:rPr>
              <a:t>Theo em, vì sao tiếng Việt là niềm tự hào của dân tộc Việt Nam? </a:t>
            </a:r>
            <a:endParaRPr lang="en-US" sz="36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3759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xmlns=""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8" name="TextBox 7">
            <a:extLst>
              <a:ext uri="{FF2B5EF4-FFF2-40B4-BE49-F238E27FC236}">
                <a16:creationId xmlns:a16="http://schemas.microsoft.com/office/drawing/2014/main" xmlns="" id="{C8AAAB9C-8450-C5AE-2C3A-10E0E3F5468F}"/>
              </a:ext>
            </a:extLst>
          </p:cNvPr>
          <p:cNvSpPr txBox="1"/>
          <p:nvPr/>
        </p:nvSpPr>
        <p:spPr>
          <a:xfrm>
            <a:off x="1980062" y="1541748"/>
            <a:ext cx="7915276" cy="324653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800" b="1" dirty="0">
                <a:solidFill>
                  <a:schemeClr val="bg1"/>
                </a:solidFill>
                <a:latin typeface="+mj-lt"/>
                <a:cs typeface="Arial" panose="020B0604020202020204" pitchFamily="34" charset="0"/>
              </a:rPr>
              <a:t>Em có suy nghĩ gì về một số bạn trẻ hiện nay thích dùng ngôn ngữ “</a:t>
            </a:r>
            <a:r>
              <a:rPr lang="vi-VN" sz="2800" b="1" dirty="0" err="1">
                <a:solidFill>
                  <a:schemeClr val="bg1"/>
                </a:solidFill>
                <a:latin typeface="+mj-lt"/>
                <a:cs typeface="Arial" panose="020B0604020202020204" pitchFamily="34" charset="0"/>
              </a:rPr>
              <a:t>chat</a:t>
            </a:r>
            <a:r>
              <a:rPr lang="vi-VN" sz="2800" b="1" dirty="0">
                <a:solidFill>
                  <a:schemeClr val="bg1"/>
                </a:solidFill>
                <a:latin typeface="+mj-lt"/>
                <a:cs typeface="Arial" panose="020B0604020202020204" pitchFamily="34" charset="0"/>
              </a:rPr>
              <a:t>”, viết tắt </a:t>
            </a:r>
            <a:r>
              <a:rPr lang="vi-VN" sz="2800" b="1" dirty="0" err="1">
                <a:solidFill>
                  <a:schemeClr val="bg1"/>
                </a:solidFill>
                <a:latin typeface="+mj-lt"/>
                <a:cs typeface="Arial" panose="020B0604020202020204" pitchFamily="34" charset="0"/>
              </a:rPr>
              <a:t>tuỳ</a:t>
            </a:r>
            <a:r>
              <a:rPr lang="vi-VN" sz="2800" b="1" dirty="0">
                <a:solidFill>
                  <a:schemeClr val="bg1"/>
                </a:solidFill>
                <a:latin typeface="+mj-lt"/>
                <a:cs typeface="Arial" panose="020B0604020202020204" pitchFamily="34" charset="0"/>
              </a:rPr>
              <a:t> ý, biến âm một cách cảm tính, sai chính tả,…?  </a:t>
            </a:r>
            <a:endParaRPr lang="en-US" sz="2800" b="1" dirty="0">
              <a:solidFill>
                <a:schemeClr val="bg1"/>
              </a:solidFill>
              <a:latin typeface="+mj-lt"/>
              <a:cs typeface="Arial" panose="020B0604020202020204" pitchFamily="34" charset="0"/>
            </a:endParaRPr>
          </a:p>
          <a:p>
            <a:pPr marL="342900" indent="-342900" algn="just">
              <a:lnSpc>
                <a:spcPct val="150000"/>
              </a:lnSpc>
              <a:buFont typeface="Wingdings" panose="05000000000000000000" pitchFamily="2" charset="2"/>
              <a:buChar char="§"/>
            </a:pPr>
            <a:r>
              <a:rPr lang="vi-VN" sz="2800" b="1" dirty="0">
                <a:solidFill>
                  <a:schemeClr val="bg1"/>
                </a:solidFill>
                <a:latin typeface="+mj-lt"/>
                <a:cs typeface="Arial" panose="020B0604020202020204" pitchFamily="34" charset="0"/>
              </a:rPr>
              <a:t>Bản thân em đã giữ gìn sự trong sáng của tiếng Việt như thế nào? </a:t>
            </a:r>
          </a:p>
        </p:txBody>
      </p:sp>
    </p:spTree>
    <p:extLst>
      <p:ext uri="{BB962C8B-B14F-4D97-AF65-F5344CB8AC3E}">
        <p14:creationId xmlns:p14="http://schemas.microsoft.com/office/powerpoint/2010/main" val="207956479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749CBAE-47E1-83D3-F204-710FC96FC4E7}"/>
              </a:ext>
            </a:extLst>
          </p:cNvPr>
          <p:cNvGrpSpPr/>
          <p:nvPr/>
        </p:nvGrpSpPr>
        <p:grpSpPr>
          <a:xfrm>
            <a:off x="6026623" y="399771"/>
            <a:ext cx="3792100" cy="1873212"/>
            <a:chOff x="1996439" y="1494788"/>
            <a:chExt cx="3920490" cy="1769109"/>
          </a:xfrm>
        </p:grpSpPr>
        <p:sp>
          <p:nvSpPr>
            <p:cNvPr id="3" name="Shape">
              <a:extLst>
                <a:ext uri="{FF2B5EF4-FFF2-40B4-BE49-F238E27FC236}">
                  <a16:creationId xmlns:a16="http://schemas.microsoft.com/office/drawing/2014/main" xmlns="" id="{25E0966D-F90B-95D0-F987-8E5201703A2B}"/>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cực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lịch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sử</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đấu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tranh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giặc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ngoại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15000"/>
                </a:lnSpc>
                <a:tabLst>
                  <a:tab pos="644525" algn="l"/>
                </a:tabLst>
              </a:pP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xâm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tộc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15000"/>
                </a:lnSpc>
                <a:tabLst>
                  <a:tab pos="644525" algn="l"/>
                </a:tabLst>
              </a:pP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Việt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Nam. </a:t>
              </a:r>
              <a:endParaRPr sz="3200" dirty="0">
                <a:latin typeface="Times New Roman" panose="02020603050405020304" pitchFamily="18" charset="0"/>
                <a:cs typeface="Times New Roman" panose="02020603050405020304" pitchFamily="18" charset="0"/>
              </a:endParaRPr>
            </a:p>
          </p:txBody>
        </p:sp>
        <p:sp>
          <p:nvSpPr>
            <p:cNvPr id="4" name="Shape">
              <a:extLst>
                <a:ext uri="{FF2B5EF4-FFF2-40B4-BE49-F238E27FC236}">
                  <a16:creationId xmlns:a16="http://schemas.microsoft.com/office/drawing/2014/main" xmlns="" id="{B2A7565E-C6F7-A22F-C83F-0E4ACC8940E7}"/>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3200" dirty="0">
                  <a:latin typeface="Times New Roman" panose="02020603050405020304" pitchFamily="18" charset="0"/>
                  <a:cs typeface="Times New Roman" panose="02020603050405020304" pitchFamily="18" charset="0"/>
                </a:rPr>
                <a:t>a</a:t>
              </a:r>
              <a:endParaRPr sz="3200"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11E8F1D5-E9AD-7CCC-238D-63CE0D1DE700}"/>
              </a:ext>
            </a:extLst>
          </p:cNvPr>
          <p:cNvGrpSpPr/>
          <p:nvPr/>
        </p:nvGrpSpPr>
        <p:grpSpPr>
          <a:xfrm>
            <a:off x="3498400" y="4629122"/>
            <a:ext cx="4010108" cy="2074649"/>
            <a:chOff x="1996439" y="1494788"/>
            <a:chExt cx="3920490" cy="1769109"/>
          </a:xfrm>
          <a:solidFill>
            <a:srgbClr val="FFF8DB"/>
          </a:solidFill>
        </p:grpSpPr>
        <p:sp>
          <p:nvSpPr>
            <p:cNvPr id="9" name="Shape">
              <a:extLst>
                <a:ext uri="{FF2B5EF4-FFF2-40B4-BE49-F238E27FC236}">
                  <a16:creationId xmlns:a16="http://schemas.microsoft.com/office/drawing/2014/main" xmlns="" id="{81D8B1E1-EB2F-3905-2E40-2BB6FB5AB637}"/>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400" dirty="0">
                <a:latin typeface="Times New Roman" panose="02020603050405020304" pitchFamily="18"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Tìm hiểu và giới thiệu với bạn bè quốc tế về các trò chơi dân gian, lễ hội  truyền thống,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văn </a:t>
              </a:r>
              <a:r>
                <a:rPr lang="vi-VN" sz="2400" dirty="0" err="1">
                  <a:effectLst/>
                  <a:latin typeface="Times New Roman" panose="02020603050405020304" pitchFamily="18" charset="0"/>
                  <a:ea typeface="Arial" panose="020B0604020202020204" pitchFamily="34" charset="0"/>
                  <a:cs typeface="Times New Roman" panose="02020603050405020304" pitchFamily="18" charset="0"/>
                </a:rPr>
                <a:t>hoá</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 ẩm thực của dân</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tộc Việt Nam. </a:t>
              </a:r>
              <a:endParaRPr sz="3200" dirty="0">
                <a:latin typeface="Times New Roman" panose="02020603050405020304" pitchFamily="18" charset="0"/>
                <a:cs typeface="Times New Roman" panose="02020603050405020304" pitchFamily="18" charset="0"/>
              </a:endParaRPr>
            </a:p>
          </p:txBody>
        </p:sp>
        <p:sp>
          <p:nvSpPr>
            <p:cNvPr id="10" name="Shape">
              <a:extLst>
                <a:ext uri="{FF2B5EF4-FFF2-40B4-BE49-F238E27FC236}">
                  <a16:creationId xmlns:a16="http://schemas.microsoft.com/office/drawing/2014/main" xmlns="" id="{FA097952-1918-E63E-E2F9-A9BDB9E177BA}"/>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3200" dirty="0">
                  <a:latin typeface="Times New Roman" panose="02020603050405020304" pitchFamily="18" charset="0"/>
                  <a:cs typeface="Times New Roman" panose="02020603050405020304" pitchFamily="18" charset="0"/>
                </a:rPr>
                <a:t>d</a:t>
              </a:r>
              <a:endParaRPr sz="3200"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9F743454-CAC2-98F6-A15D-BDF474E21853}"/>
              </a:ext>
            </a:extLst>
          </p:cNvPr>
          <p:cNvGrpSpPr/>
          <p:nvPr/>
        </p:nvGrpSpPr>
        <p:grpSpPr>
          <a:xfrm>
            <a:off x="3759711" y="2426133"/>
            <a:ext cx="4010108" cy="1873211"/>
            <a:chOff x="4538727" y="-1071076"/>
            <a:chExt cx="3920490" cy="1769109"/>
          </a:xfrm>
          <a:solidFill>
            <a:srgbClr val="F3CEFE"/>
          </a:solidFill>
        </p:grpSpPr>
        <p:sp>
          <p:nvSpPr>
            <p:cNvPr id="12" name="Shape">
              <a:extLst>
                <a:ext uri="{FF2B5EF4-FFF2-40B4-BE49-F238E27FC236}">
                  <a16:creationId xmlns:a16="http://schemas.microsoft.com/office/drawing/2014/main" xmlns="" id="{CED309ED-2CA8-AD31-83EB-F4E01C8EB19A}"/>
                </a:ext>
              </a:extLst>
            </p:cNvPr>
            <p:cNvSpPr/>
            <p:nvPr/>
          </p:nvSpPr>
          <p:spPr>
            <a:xfrm>
              <a:off x="4538727"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400" dirty="0">
                <a:latin typeface="Times New Roman" panose="02020603050405020304" pitchFamily="18"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Bắt chước theo thần tượng trong phim ảnh, mạng xã hội,...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thiếu sự chọn lọc. </a:t>
              </a:r>
              <a:endParaRPr sz="3200" dirty="0">
                <a:latin typeface="Times New Roman" panose="02020603050405020304" pitchFamily="18" charset="0"/>
                <a:cs typeface="Times New Roman" panose="02020603050405020304" pitchFamily="18" charset="0"/>
              </a:endParaRPr>
            </a:p>
          </p:txBody>
        </p:sp>
        <p:sp>
          <p:nvSpPr>
            <p:cNvPr id="13" name="Shape">
              <a:extLst>
                <a:ext uri="{FF2B5EF4-FFF2-40B4-BE49-F238E27FC236}">
                  <a16:creationId xmlns:a16="http://schemas.microsoft.com/office/drawing/2014/main" xmlns="" id="{B845A5CF-60CF-CE8B-0815-5AB75E507DF1}"/>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3200" dirty="0">
                  <a:latin typeface="Times New Roman" panose="02020603050405020304" pitchFamily="18" charset="0"/>
                  <a:cs typeface="Times New Roman" panose="02020603050405020304" pitchFamily="18" charset="0"/>
                </a:rPr>
                <a:t>b</a:t>
              </a:r>
              <a:endParaRPr sz="3200" dirty="0">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xmlns="" id="{33549743-8DC2-C2BC-0270-7607F171D098}"/>
              </a:ext>
            </a:extLst>
          </p:cNvPr>
          <p:cNvGrpSpPr/>
          <p:nvPr/>
        </p:nvGrpSpPr>
        <p:grpSpPr>
          <a:xfrm>
            <a:off x="7813669" y="4831229"/>
            <a:ext cx="4010109" cy="1873211"/>
            <a:chOff x="4538726" y="-1071076"/>
            <a:chExt cx="3920491" cy="1769109"/>
          </a:xfrm>
          <a:solidFill>
            <a:srgbClr val="F3CEFE"/>
          </a:solidFill>
        </p:grpSpPr>
        <p:sp>
          <p:nvSpPr>
            <p:cNvPr id="31" name="Shape">
              <a:extLst>
                <a:ext uri="{FF2B5EF4-FFF2-40B4-BE49-F238E27FC236}">
                  <a16:creationId xmlns:a16="http://schemas.microsoft.com/office/drawing/2014/main" xmlns="" id="{C16B6511-077C-3CF1-ED73-D8009886B8FC}"/>
                </a:ext>
              </a:extLst>
            </p:cNvPr>
            <p:cNvSpPr/>
            <p:nvPr/>
          </p:nvSpPr>
          <p:spPr>
            <a:xfrm>
              <a:off x="4538726"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400" dirty="0">
                <a:latin typeface="Times New Roman" panose="02020603050405020304" pitchFamily="18"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Tham gia chương trình văn nghệ về chủ đề quê hương,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đất nước, con người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Việt Nam. </a:t>
              </a:r>
              <a:endParaRPr sz="3200" dirty="0">
                <a:latin typeface="Times New Roman" panose="02020603050405020304" pitchFamily="18" charset="0"/>
                <a:cs typeface="Times New Roman" panose="02020603050405020304" pitchFamily="18" charset="0"/>
              </a:endParaRPr>
            </a:p>
          </p:txBody>
        </p:sp>
        <p:sp>
          <p:nvSpPr>
            <p:cNvPr id="32" name="Shape">
              <a:extLst>
                <a:ext uri="{FF2B5EF4-FFF2-40B4-BE49-F238E27FC236}">
                  <a16:creationId xmlns:a16="http://schemas.microsoft.com/office/drawing/2014/main" xmlns="" id="{881C1925-7C33-7BC3-CA7A-40A23B5BBEC2}"/>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3200" dirty="0">
                  <a:latin typeface="Times New Roman" panose="02020603050405020304" pitchFamily="18" charset="0"/>
                  <a:cs typeface="Times New Roman" panose="02020603050405020304" pitchFamily="18" charset="0"/>
                </a:rPr>
                <a:t>e</a:t>
              </a:r>
              <a:endParaRPr sz="3200"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xmlns="" id="{532FDA2D-F7FD-369E-DBF5-5345A95296F1}"/>
              </a:ext>
            </a:extLst>
          </p:cNvPr>
          <p:cNvSpPr txBox="1"/>
          <p:nvPr/>
        </p:nvSpPr>
        <p:spPr>
          <a:xfrm>
            <a:off x="206817" y="1622236"/>
            <a:ext cx="3325718" cy="3970318"/>
          </a:xfrm>
          <a:prstGeom prst="rect">
            <a:avLst/>
          </a:prstGeom>
          <a:solidFill>
            <a:schemeClr val="bg1"/>
          </a:solidFill>
        </p:spPr>
        <p:txBody>
          <a:bodyPr wrap="square">
            <a:spAutoFit/>
          </a:bodyPr>
          <a:lstStyle/>
          <a:p>
            <a:pPr algn="just">
              <a:lnSpc>
                <a:spcPct val="150000"/>
              </a:lnSpc>
              <a:tabLst>
                <a:tab pos="644525" algn="l"/>
              </a:tabLst>
            </a:pP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hiện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kế</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thừa</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phát</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huy</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thống</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dân</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tộc</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50000"/>
              </a:lnSpc>
              <a:tabLst>
                <a:tab pos="644525" algn="l"/>
              </a:tabLst>
            </a:pP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Vì </a:t>
            </a:r>
            <a:r>
              <a:rPr lang="en-US" sz="28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8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p>
        </p:txBody>
      </p:sp>
      <p:sp>
        <p:nvSpPr>
          <p:cNvPr id="14" name="TextBox 13">
            <a:extLst>
              <a:ext uri="{FF2B5EF4-FFF2-40B4-BE49-F238E27FC236}">
                <a16:creationId xmlns:a16="http://schemas.microsoft.com/office/drawing/2014/main" xmlns="" id="{4D1AB1F0-6FE3-E6AC-8CB4-050AE34134CD}"/>
              </a:ext>
            </a:extLst>
          </p:cNvPr>
          <p:cNvSpPr txBox="1"/>
          <p:nvPr/>
        </p:nvSpPr>
        <p:spPr>
          <a:xfrm>
            <a:off x="171139" y="751602"/>
            <a:ext cx="3152271"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C00000"/>
                </a:solidFill>
                <a:latin typeface="Times New Roman" panose="02020603050405020304" pitchFamily="18" charset="0"/>
                <a:cs typeface="Times New Roman" panose="02020603050405020304" pitchFamily="18" charset="0"/>
              </a:rPr>
              <a:t>Nhiệm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vụ</a:t>
            </a:r>
            <a:r>
              <a:rPr lang="en-US" sz="3600" dirty="0">
                <a:solidFill>
                  <a:srgbClr val="C00000"/>
                </a:solidFill>
                <a:latin typeface="Times New Roman" panose="02020603050405020304" pitchFamily="18" charset="0"/>
                <a:cs typeface="Times New Roman" panose="02020603050405020304" pitchFamily="18" charset="0"/>
              </a:rPr>
              <a:t> 4</a:t>
            </a:r>
          </a:p>
        </p:txBody>
      </p:sp>
      <p:grpSp>
        <p:nvGrpSpPr>
          <p:cNvPr id="24" name="Group 23">
            <a:extLst>
              <a:ext uri="{FF2B5EF4-FFF2-40B4-BE49-F238E27FC236}">
                <a16:creationId xmlns:a16="http://schemas.microsoft.com/office/drawing/2014/main" xmlns="" id="{7C0BBA58-7261-8DC5-8C64-EB618E61C39F}"/>
              </a:ext>
            </a:extLst>
          </p:cNvPr>
          <p:cNvGrpSpPr/>
          <p:nvPr/>
        </p:nvGrpSpPr>
        <p:grpSpPr>
          <a:xfrm>
            <a:off x="8108831" y="2497752"/>
            <a:ext cx="4358275" cy="1873212"/>
            <a:chOff x="1996439" y="1494788"/>
            <a:chExt cx="3920490" cy="1769109"/>
          </a:xfrm>
        </p:grpSpPr>
        <p:sp>
          <p:nvSpPr>
            <p:cNvPr id="25" name="Shape">
              <a:extLst>
                <a:ext uri="{FF2B5EF4-FFF2-40B4-BE49-F238E27FC236}">
                  <a16:creationId xmlns:a16="http://schemas.microsoft.com/office/drawing/2014/main" xmlns="" id="{BE8FF7F6-8506-AB4A-DB05-62956BFE9743}"/>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F3CEF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Chê bai những người mặc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trang phục truyền thống là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không phù hợp. </a:t>
              </a:r>
              <a:endParaRPr sz="3200" dirty="0">
                <a:latin typeface="Times New Roman" panose="02020603050405020304" pitchFamily="18" charset="0"/>
                <a:cs typeface="Times New Roman" panose="02020603050405020304" pitchFamily="18" charset="0"/>
              </a:endParaRPr>
            </a:p>
          </p:txBody>
        </p:sp>
        <p:sp>
          <p:nvSpPr>
            <p:cNvPr id="26" name="Shape">
              <a:extLst>
                <a:ext uri="{FF2B5EF4-FFF2-40B4-BE49-F238E27FC236}">
                  <a16:creationId xmlns:a16="http://schemas.microsoft.com/office/drawing/2014/main" xmlns="" id="{26D3C217-4FED-E1F7-E4A1-C4000715DEC1}"/>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3200" dirty="0">
                  <a:latin typeface="Times New Roman" panose="02020603050405020304" pitchFamily="18" charset="0"/>
                  <a:cs typeface="Times New Roman" panose="02020603050405020304" pitchFamily="18" charset="0"/>
                </a:rPr>
                <a:t>c</a:t>
              </a:r>
              <a:endParaRPr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9717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586DA80C-0225-E517-A6BB-6C6A1AD4D2BA}"/>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7493">
            <a:off x="-500396" y="-715744"/>
            <a:ext cx="14108399" cy="8911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330282B-5BA4-ACB3-10B0-CE346E4AA382}"/>
              </a:ext>
            </a:extLst>
          </p:cNvPr>
          <p:cNvSpPr txBox="1"/>
          <p:nvPr/>
        </p:nvSpPr>
        <p:spPr>
          <a:xfrm>
            <a:off x="1680491" y="2117831"/>
            <a:ext cx="8073109" cy="3697166"/>
          </a:xfrm>
          <a:prstGeom prst="rect">
            <a:avLst/>
          </a:prstGeom>
          <a:noFill/>
        </p:spPr>
        <p:txBody>
          <a:bodyPr wrap="square">
            <a:spAutoFit/>
          </a:bodyPr>
          <a:lstStyle/>
          <a:p>
            <a:pPr algn="just">
              <a:lnSpc>
                <a:spcPct val="150000"/>
              </a:lnSpc>
            </a:pP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viết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một </a:t>
            </a:r>
            <a:r>
              <a:rPr lang="en-US" sz="3200" b="1" dirty="0" err="1">
                <a:latin typeface="Times New Roman" panose="02020603050405020304" pitchFamily="18" charset="0"/>
                <a:cs typeface="Times New Roman" panose="02020603050405020304" pitchFamily="18" charset="0"/>
              </a:rPr>
              <a:t>truyền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đẹp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Việt</a:t>
            </a:r>
            <a:r>
              <a:rPr lang="en-US" sz="3200" b="1" dirty="0">
                <a:latin typeface="Times New Roman" panose="02020603050405020304" pitchFamily="18" charset="0"/>
                <a:cs typeface="Times New Roman" panose="02020603050405020304" pitchFamily="18" charset="0"/>
              </a:rPr>
              <a:t> Nam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để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xmlns="" id="{BFFD54B3-432A-3199-52AD-C96C36D5C194}"/>
              </a:ext>
            </a:extLst>
          </p:cNvPr>
          <p:cNvSpPr txBox="1"/>
          <p:nvPr/>
        </p:nvSpPr>
        <p:spPr>
          <a:xfrm>
            <a:off x="4524837" y="1136730"/>
            <a:ext cx="3678901" cy="707886"/>
          </a:xfrm>
          <a:prstGeom prst="rect">
            <a:avLst/>
          </a:prstGeom>
          <a:noFill/>
        </p:spPr>
        <p:txBody>
          <a:bodyPr wrap="square" rtlCol="0">
            <a:spAutoFit/>
          </a:bodyPr>
          <a:lstStyle/>
          <a:p>
            <a:pPr algn="ctr"/>
            <a:r>
              <a:rPr lang="en-US" sz="4000" dirty="0" err="1">
                <a:solidFill>
                  <a:srgbClr val="002060"/>
                </a:solidFill>
                <a:latin typeface="Times New Roman" panose="02020603050405020304" pitchFamily="18" charset="0"/>
                <a:cs typeface="Times New Roman" panose="02020603050405020304" pitchFamily="18" charset="0"/>
              </a:rPr>
              <a:t>Nhiệm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vụ</a:t>
            </a:r>
            <a:r>
              <a:rPr lang="en-US" sz="4000" dirty="0">
                <a:solidFill>
                  <a:srgbClr val="002060"/>
                </a:solidFill>
                <a:latin typeface="Times New Roman" panose="02020603050405020304" pitchFamily="18" charset="0"/>
                <a:cs typeface="Times New Roman" panose="02020603050405020304" pitchFamily="18" charset="0"/>
              </a:rPr>
              <a:t> 5</a:t>
            </a:r>
          </a:p>
        </p:txBody>
      </p:sp>
    </p:spTree>
    <p:extLst>
      <p:ext uri="{BB962C8B-B14F-4D97-AF65-F5344CB8AC3E}">
        <p14:creationId xmlns:p14="http://schemas.microsoft.com/office/powerpoint/2010/main" val="134099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xmlns=""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xmlns=""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xmlns=""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xmlns=""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xmlns=""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xmlns=""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xmlns=""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xmlns=""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xmlns=""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xmlns=""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xmlns="" id="{322C487E-FA61-4320-823A-95315CA3CF03}"/>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xmlns="" id="{96FCF47F-D045-40E6-B257-0BCD4A950F2D}"/>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xmlns="" id="{3A2C9699-9A0D-433D-B14D-339EA014CB32}"/>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xmlns=""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xmlns="" id="{8CE68A38-BBFE-4D0F-BFFA-96D1D029E19E}"/>
              </a:ext>
            </a:extLst>
          </p:cNvPr>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p:blipFill>
        <p:spPr>
          <a:xfrm>
            <a:off x="3977113" y="780405"/>
            <a:ext cx="4489139" cy="4704333"/>
          </a:xfrm>
          <a:prstGeom prst="rect">
            <a:avLst/>
          </a:prstGeom>
        </p:spPr>
      </p:pic>
      <p:pic>
        <p:nvPicPr>
          <p:cNvPr id="88" name="图片 87">
            <a:extLst>
              <a:ext uri="{FF2B5EF4-FFF2-40B4-BE49-F238E27FC236}">
                <a16:creationId xmlns:a16="http://schemas.microsoft.com/office/drawing/2014/main" xmlns="" id="{EBDE9728-F326-45D1-8B31-2C61EC1D8772}"/>
              </a:ext>
            </a:extLst>
          </p:cNvPr>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p:blipFill>
        <p:spPr>
          <a:xfrm rot="20605818">
            <a:off x="5594666" y="3262272"/>
            <a:ext cx="4325907" cy="3179538"/>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4" name="TextBox 23">
            <a:extLst>
              <a:ext uri="{FF2B5EF4-FFF2-40B4-BE49-F238E27FC236}">
                <a16:creationId xmlns:a16="http://schemas.microsoft.com/office/drawing/2014/main" xmlns="" id="{349A9FBB-0AFF-A604-707B-D71CEC3CE90A}"/>
              </a:ext>
            </a:extLst>
          </p:cNvPr>
          <p:cNvSpPr txBox="1"/>
          <p:nvPr/>
        </p:nvSpPr>
        <p:spPr>
          <a:xfrm>
            <a:off x="3012702" y="2539887"/>
            <a:ext cx="6478147"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KHỞI ĐỘNG</a:t>
            </a:r>
          </a:p>
        </p:txBody>
      </p:sp>
      <p:pic>
        <p:nvPicPr>
          <p:cNvPr id="26" name="Picture 25">
            <a:extLst>
              <a:ext uri="{FF2B5EF4-FFF2-40B4-BE49-F238E27FC236}">
                <a16:creationId xmlns:a16="http://schemas.microsoft.com/office/drawing/2014/main" xmlns="" id="{FA51B1EB-8E88-D31D-122C-906C2510BD28}"/>
              </a:ext>
            </a:extLst>
          </p:cNvPr>
          <p:cNvPicPr>
            <a:picLocks noChangeAspect="1"/>
          </p:cNvPicPr>
          <p:nvPr/>
        </p:nvPicPr>
        <p:blipFill>
          <a:blip r:embed="rId11"/>
          <a:stretch>
            <a:fillRect/>
          </a:stretch>
        </p:blipFill>
        <p:spPr>
          <a:xfrm>
            <a:off x="5676136" y="3570602"/>
            <a:ext cx="1046331" cy="1046331"/>
          </a:xfrm>
          <a:prstGeom prst="rect">
            <a:avLst/>
          </a:prstGeom>
        </p:spPr>
      </p:pic>
      <p:sp>
        <p:nvSpPr>
          <p:cNvPr id="27" name="TextBox 26">
            <a:extLst>
              <a:ext uri="{FF2B5EF4-FFF2-40B4-BE49-F238E27FC236}">
                <a16:creationId xmlns:a16="http://schemas.microsoft.com/office/drawing/2014/main" xmlns="" id="{A584B26E-A785-47DC-38AD-8EC64B43892A}"/>
              </a:ext>
            </a:extLst>
          </p:cNvPr>
          <p:cNvSpPr txBox="1"/>
          <p:nvPr/>
        </p:nvSpPr>
        <p:spPr>
          <a:xfrm>
            <a:off x="4588174" y="1720567"/>
            <a:ext cx="3362255" cy="584775"/>
          </a:xfrm>
          <a:prstGeom prst="rect">
            <a:avLst/>
          </a:prstGeom>
          <a:noFill/>
        </p:spPr>
        <p:txBody>
          <a:bodyPr wrap="square" rtlCol="0">
            <a:spAutoFit/>
          </a:bodyPr>
          <a:lstStyle/>
          <a:p>
            <a:pPr algn="ctr"/>
            <a:r>
              <a:rPr lang="en-US" sz="3200" dirty="0" err="1">
                <a:solidFill>
                  <a:srgbClr val="FA3B52"/>
                </a:solidFill>
                <a:latin typeface="Times New Roman" panose="02020603050405020304" pitchFamily="18" charset="0"/>
                <a:cs typeface="Times New Roman" panose="02020603050405020304" pitchFamily="18" charset="0"/>
              </a:rPr>
              <a:t>Hoạt</a:t>
            </a:r>
            <a:r>
              <a:rPr lang="en-US" sz="3200" dirty="0">
                <a:solidFill>
                  <a:srgbClr val="FA3B52"/>
                </a:solidFill>
                <a:latin typeface="Times New Roman" panose="02020603050405020304" pitchFamily="18" charset="0"/>
                <a:cs typeface="Times New Roman" panose="02020603050405020304" pitchFamily="18" charset="0"/>
              </a:rPr>
              <a:t> </a:t>
            </a:r>
            <a:r>
              <a:rPr lang="en-US" sz="3200" dirty="0" err="1">
                <a:solidFill>
                  <a:srgbClr val="FA3B52"/>
                </a:solidFill>
                <a:latin typeface="Times New Roman" panose="02020603050405020304" pitchFamily="18" charset="0"/>
                <a:cs typeface="Times New Roman" panose="02020603050405020304" pitchFamily="18" charset="0"/>
              </a:rPr>
              <a:t>động</a:t>
            </a:r>
            <a:r>
              <a:rPr lang="en-US" sz="3200" dirty="0">
                <a:solidFill>
                  <a:srgbClr val="FA3B52"/>
                </a:solidFill>
                <a:latin typeface="Times New Roman" panose="02020603050405020304" pitchFamily="18" charset="0"/>
                <a:cs typeface="Times New Roman" panose="02020603050405020304" pitchFamily="18" charset="0"/>
              </a:rPr>
              <a:t> </a:t>
            </a:r>
            <a:r>
              <a:rPr lang="vi-VN" sz="3200" dirty="0" smtClean="0">
                <a:solidFill>
                  <a:srgbClr val="FA3B52"/>
                </a:solidFill>
                <a:latin typeface="Times New Roman" panose="02020603050405020304" pitchFamily="18" charset="0"/>
                <a:cs typeface="Times New Roman" panose="02020603050405020304" pitchFamily="18" charset="0"/>
              </a:rPr>
              <a:t>1:</a:t>
            </a:r>
            <a:endParaRPr lang="en-US" sz="3200" dirty="0">
              <a:solidFill>
                <a:srgbClr val="FA3B5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690492"/>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8">
            <a:extLst>
              <a:ext uri="{FF2B5EF4-FFF2-40B4-BE49-F238E27FC236}">
                <a16:creationId xmlns:a16="http://schemas.microsoft.com/office/drawing/2014/main" xmlns="" id="{C065CE14-6C71-F295-AF00-5FE97B0AC4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grpSp>
        <p:nvGrpSpPr>
          <p:cNvPr id="5" name="组合 4">
            <a:extLst>
              <a:ext uri="{FF2B5EF4-FFF2-40B4-BE49-F238E27FC236}">
                <a16:creationId xmlns:a16="http://schemas.microsoft.com/office/drawing/2014/main" xmlns=""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xmlns=""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xmlns=""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xmlns=""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3" name="TextBox 22">
            <a:extLst>
              <a:ext uri="{FF2B5EF4-FFF2-40B4-BE49-F238E27FC236}">
                <a16:creationId xmlns:a16="http://schemas.microsoft.com/office/drawing/2014/main" xmlns="" id="{D77C1D09-499D-20B0-6D78-C55AEC9B6285}"/>
              </a:ext>
            </a:extLst>
          </p:cNvPr>
          <p:cNvSpPr txBox="1"/>
          <p:nvPr/>
        </p:nvSpPr>
        <p:spPr>
          <a:xfrm>
            <a:off x="4305618" y="735787"/>
            <a:ext cx="3362255" cy="584775"/>
          </a:xfrm>
          <a:prstGeom prst="rect">
            <a:avLst/>
          </a:prstGeom>
          <a:noFill/>
        </p:spPr>
        <p:txBody>
          <a:bodyPr wrap="square" rtlCol="0">
            <a:spAutoFit/>
          </a:bodyPr>
          <a:lstStyle/>
          <a:p>
            <a:pPr algn="ctr"/>
            <a:r>
              <a:rPr lang="en-US" sz="3200" dirty="0" err="1">
                <a:solidFill>
                  <a:srgbClr val="FA3B52"/>
                </a:solidFill>
                <a:latin typeface="Times New Roman" panose="02020603050405020304" pitchFamily="18" charset="0"/>
                <a:cs typeface="Times New Roman" panose="02020603050405020304" pitchFamily="18" charset="0"/>
              </a:rPr>
              <a:t>Hoạt</a:t>
            </a:r>
            <a:r>
              <a:rPr lang="en-US" sz="3200" dirty="0">
                <a:solidFill>
                  <a:srgbClr val="FA3B52"/>
                </a:solidFill>
                <a:latin typeface="Times New Roman" panose="02020603050405020304" pitchFamily="18" charset="0"/>
                <a:cs typeface="Times New Roman" panose="02020603050405020304" pitchFamily="18" charset="0"/>
              </a:rPr>
              <a:t> </a:t>
            </a:r>
            <a:r>
              <a:rPr lang="en-US" sz="3200" dirty="0" err="1">
                <a:solidFill>
                  <a:srgbClr val="FA3B52"/>
                </a:solidFill>
                <a:latin typeface="Times New Roman" panose="02020603050405020304" pitchFamily="18" charset="0"/>
                <a:cs typeface="Times New Roman" panose="02020603050405020304" pitchFamily="18" charset="0"/>
              </a:rPr>
              <a:t>động</a:t>
            </a:r>
            <a:r>
              <a:rPr lang="en-US" sz="3200" dirty="0">
                <a:solidFill>
                  <a:srgbClr val="FA3B52"/>
                </a:solidFill>
                <a:latin typeface="Times New Roman" panose="02020603050405020304" pitchFamily="18" charset="0"/>
                <a:cs typeface="Times New Roman" panose="02020603050405020304" pitchFamily="18" charset="0"/>
              </a:rPr>
              <a:t> 4</a:t>
            </a:r>
          </a:p>
        </p:txBody>
      </p:sp>
      <p:pic>
        <p:nvPicPr>
          <p:cNvPr id="27" name="图片 10">
            <a:extLst>
              <a:ext uri="{FF2B5EF4-FFF2-40B4-BE49-F238E27FC236}">
                <a16:creationId xmlns:a16="http://schemas.microsoft.com/office/drawing/2014/main" xmlns=""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28" name="图片 86">
            <a:extLst>
              <a:ext uri="{FF2B5EF4-FFF2-40B4-BE49-F238E27FC236}">
                <a16:creationId xmlns:a16="http://schemas.microsoft.com/office/drawing/2014/main" xmlns=""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25" name="TextBox 24">
            <a:extLst>
              <a:ext uri="{FF2B5EF4-FFF2-40B4-BE49-F238E27FC236}">
                <a16:creationId xmlns:a16="http://schemas.microsoft.com/office/drawing/2014/main" xmlns="" id="{DB0020CE-AAAA-4B1B-FEC0-CBCC64F6CAEE}"/>
              </a:ext>
            </a:extLst>
          </p:cNvPr>
          <p:cNvSpPr txBox="1"/>
          <p:nvPr/>
        </p:nvSpPr>
        <p:spPr>
          <a:xfrm>
            <a:off x="2939172" y="2129603"/>
            <a:ext cx="6478147"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VẬN DỤNG</a:t>
            </a:r>
          </a:p>
        </p:txBody>
      </p:sp>
      <p:pic>
        <p:nvPicPr>
          <p:cNvPr id="24" name="Picture 23">
            <a:extLst>
              <a:ext uri="{FF2B5EF4-FFF2-40B4-BE49-F238E27FC236}">
                <a16:creationId xmlns:a16="http://schemas.microsoft.com/office/drawing/2014/main" xmlns=""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spTree>
    <p:extLst>
      <p:ext uri="{BB962C8B-B14F-4D97-AF65-F5344CB8AC3E}">
        <p14:creationId xmlns:p14="http://schemas.microsoft.com/office/powerpoint/2010/main" val="2326041563"/>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2" name="PA_图片 4">
            <a:extLst>
              <a:ext uri="{FF2B5EF4-FFF2-40B4-BE49-F238E27FC236}">
                <a16:creationId xmlns:a16="http://schemas.microsoft.com/office/drawing/2014/main" xmlns=""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096000" y="100833"/>
            <a:ext cx="5746172" cy="4782894"/>
          </a:xfrm>
          <a:prstGeom prst="rect">
            <a:avLst/>
          </a:prstGeom>
        </p:spPr>
      </p:pic>
      <p:pic>
        <p:nvPicPr>
          <p:cNvPr id="11" name="PA_图片 4">
            <a:extLst>
              <a:ext uri="{FF2B5EF4-FFF2-40B4-BE49-F238E27FC236}">
                <a16:creationId xmlns:a16="http://schemas.microsoft.com/office/drawing/2014/main" xmlns="" id="{770E0CF5-ADF4-C83A-BF5C-06A703271E8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109498" y="1516319"/>
            <a:ext cx="5949990" cy="5040144"/>
          </a:xfrm>
          <a:prstGeom prst="rect">
            <a:avLst/>
          </a:prstGeom>
        </p:spPr>
      </p:pic>
      <p:sp>
        <p:nvSpPr>
          <p:cNvPr id="5" name="TextBox 4">
            <a:extLst>
              <a:ext uri="{FF2B5EF4-FFF2-40B4-BE49-F238E27FC236}">
                <a16:creationId xmlns:a16="http://schemas.microsoft.com/office/drawing/2014/main" xmlns="" id="{A3383380-7762-B390-B45E-C92BA1AB72DF}"/>
              </a:ext>
            </a:extLst>
          </p:cNvPr>
          <p:cNvSpPr txBox="1"/>
          <p:nvPr/>
        </p:nvSpPr>
        <p:spPr>
          <a:xfrm>
            <a:off x="698162" y="2606716"/>
            <a:ext cx="4772661" cy="3440173"/>
          </a:xfrm>
          <a:prstGeom prst="rect">
            <a:avLst/>
          </a:prstGeom>
          <a:noFill/>
        </p:spPr>
        <p:txBody>
          <a:bodyPr wrap="square">
            <a:spAutoFit/>
          </a:bodyPr>
          <a:lstStyle/>
          <a:p>
            <a:pPr algn="just">
              <a:lnSpc>
                <a:spcPct val="150000"/>
              </a:lnSpc>
              <a:tabLst>
                <a:tab pos="644525" algn="l"/>
              </a:tabLs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Em hãy làm việc nhóm để xây dựng kế hoạch và thực hiện hành động cụ thể  nhằm giữ gìn, phát huy truyền thống tốt đẹp của dân tộc Việt Nam (truyền thống  hiếu học, yêu nước, hiếu thảo,...).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BB62F29E-ED74-3F49-4114-66B113E0D78C}"/>
              </a:ext>
            </a:extLst>
          </p:cNvPr>
          <p:cNvSpPr txBox="1"/>
          <p:nvPr/>
        </p:nvSpPr>
        <p:spPr>
          <a:xfrm>
            <a:off x="6518174" y="1447614"/>
            <a:ext cx="4901823" cy="2793842"/>
          </a:xfrm>
          <a:prstGeom prst="rect">
            <a:avLst/>
          </a:prstGeom>
          <a:noFill/>
        </p:spPr>
        <p:txBody>
          <a:bodyPr wrap="square">
            <a:spAutoFit/>
          </a:bodyPr>
          <a:lstStyle/>
          <a:p>
            <a:pPr algn="just">
              <a:lnSpc>
                <a:spcPct val="150000"/>
              </a:lnSpc>
              <a:tabLst>
                <a:tab pos="644525" algn="l"/>
              </a:tabLst>
            </a:pPr>
            <a:r>
              <a:rPr lang="vi-VN" sz="2400" dirty="0">
                <a:latin typeface="Times New Roman" panose="02020603050405020304" pitchFamily="18" charset="0"/>
                <a:ea typeface="Arial" panose="020B0604020202020204" pitchFamily="34" charset="0"/>
                <a:cs typeface="Times New Roman" panose="02020603050405020304" pitchFamily="18" charset="0"/>
              </a:rPr>
              <a:t>Em hãy tuyên truyền, quảng bá về truyền thống tốt đẹp của dân tộc Việt Nam  bằng những sản phẩm như: báo tường, đoạn phim ngắn, âm nhạc, ca dao,  tục ngữ,...</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F1603CE8-CB0F-260B-3E02-BBF8F94386B7}"/>
              </a:ext>
            </a:extLst>
          </p:cNvPr>
          <p:cNvSpPr txBox="1"/>
          <p:nvPr/>
        </p:nvSpPr>
        <p:spPr>
          <a:xfrm>
            <a:off x="946900" y="778098"/>
            <a:ext cx="3678901"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Times New Roman" panose="02020603050405020304" pitchFamily="18" charset="0"/>
                <a:cs typeface="Times New Roman" panose="02020603050405020304" pitchFamily="18" charset="0"/>
              </a:rPr>
              <a:t>Nhiệm</a:t>
            </a:r>
            <a:r>
              <a:rPr lang="en-US" sz="3600" dirty="0">
                <a:solidFill>
                  <a:srgbClr val="FA3B52"/>
                </a:solidFill>
                <a:latin typeface="Times New Roman" panose="02020603050405020304" pitchFamily="18" charset="0"/>
                <a:cs typeface="Times New Roman" panose="02020603050405020304" pitchFamily="18" charset="0"/>
              </a:rPr>
              <a:t> </a:t>
            </a:r>
            <a:r>
              <a:rPr lang="en-US" sz="3600" dirty="0" err="1">
                <a:solidFill>
                  <a:srgbClr val="FA3B52"/>
                </a:solidFill>
                <a:latin typeface="Times New Roman" panose="02020603050405020304" pitchFamily="18" charset="0"/>
                <a:cs typeface="Times New Roman" panose="02020603050405020304" pitchFamily="18" charset="0"/>
              </a:rPr>
              <a:t>vụ</a:t>
            </a:r>
            <a:r>
              <a:rPr lang="en-US" sz="3600" dirty="0">
                <a:solidFill>
                  <a:srgbClr val="FA3B52"/>
                </a:solidFill>
                <a:latin typeface="Times New Roman" panose="02020603050405020304" pitchFamily="18" charset="0"/>
                <a:cs typeface="Times New Roman" panose="02020603050405020304" pitchFamily="18" charset="0"/>
              </a:rPr>
              <a:t> </a:t>
            </a:r>
          </a:p>
        </p:txBody>
      </p:sp>
      <p:pic>
        <p:nvPicPr>
          <p:cNvPr id="14" name="图片 3">
            <a:extLst>
              <a:ext uri="{FF2B5EF4-FFF2-40B4-BE49-F238E27FC236}">
                <a16:creationId xmlns:a16="http://schemas.microsoft.com/office/drawing/2014/main" xmlns="" id="{6E2D9592-CA54-8514-B730-34B03AB46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343" y="1710682"/>
            <a:ext cx="1306619" cy="1231706"/>
          </a:xfrm>
          <a:prstGeom prst="rect">
            <a:avLst/>
          </a:prstGeom>
        </p:spPr>
      </p:pic>
      <p:pic>
        <p:nvPicPr>
          <p:cNvPr id="15" name="图片 4">
            <a:extLst>
              <a:ext uri="{FF2B5EF4-FFF2-40B4-BE49-F238E27FC236}">
                <a16:creationId xmlns:a16="http://schemas.microsoft.com/office/drawing/2014/main" xmlns="" id="{7E2B2CB9-9D5D-4725-2D69-84F0FAE245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9593" y="192723"/>
            <a:ext cx="1306619" cy="1231706"/>
          </a:xfrm>
          <a:prstGeom prst="rect">
            <a:avLst/>
          </a:prstGeom>
        </p:spPr>
      </p:pic>
    </p:spTree>
    <p:extLst>
      <p:ext uri="{BB962C8B-B14F-4D97-AF65-F5344CB8AC3E}">
        <p14:creationId xmlns:p14="http://schemas.microsoft.com/office/powerpoint/2010/main" val="325626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9F9B002-4E95-07BC-A16F-9FC5F0B71BD5}"/>
              </a:ext>
            </a:extLst>
          </p:cNvPr>
          <p:cNvSpPr txBox="1"/>
          <p:nvPr/>
        </p:nvSpPr>
        <p:spPr>
          <a:xfrm>
            <a:off x="706780" y="1326844"/>
            <a:ext cx="9890216" cy="2449197"/>
          </a:xfrm>
          <a:prstGeom prst="rect">
            <a:avLst/>
          </a:prstGeom>
          <a:noFill/>
        </p:spPr>
        <p:txBody>
          <a:bodyPr wrap="square" rtlCol="0">
            <a:spAutoFit/>
          </a:bodyPr>
          <a:lstStyle/>
          <a:p>
            <a:pPr algn="ctr">
              <a:lnSpc>
                <a:spcPct val="150000"/>
              </a:lnSpc>
            </a:pPr>
            <a:r>
              <a:rPr lang="vi-VN" sz="5400" dirty="0" err="1">
                <a:solidFill>
                  <a:srgbClr val="002060"/>
                </a:solidFill>
                <a:latin typeface="+mj-lt"/>
              </a:rPr>
              <a:t>Tạm</a:t>
            </a:r>
            <a:r>
              <a:rPr lang="vi-VN" sz="5400" dirty="0">
                <a:solidFill>
                  <a:srgbClr val="002060"/>
                </a:solidFill>
                <a:latin typeface="+mj-lt"/>
              </a:rPr>
              <a:t> </a:t>
            </a:r>
            <a:r>
              <a:rPr lang="vi-VN" sz="5400" dirty="0" err="1">
                <a:solidFill>
                  <a:srgbClr val="002060"/>
                </a:solidFill>
                <a:latin typeface="+mj-lt"/>
              </a:rPr>
              <a:t>biệt</a:t>
            </a:r>
            <a:r>
              <a:rPr lang="vi-VN" sz="5400" dirty="0">
                <a:solidFill>
                  <a:srgbClr val="002060"/>
                </a:solidFill>
                <a:latin typeface="+mj-lt"/>
              </a:rPr>
              <a:t> </a:t>
            </a:r>
            <a:r>
              <a:rPr lang="vi-VN" sz="5400" dirty="0" err="1">
                <a:solidFill>
                  <a:srgbClr val="002060"/>
                </a:solidFill>
                <a:latin typeface="+mj-lt"/>
              </a:rPr>
              <a:t>và</a:t>
            </a:r>
            <a:r>
              <a:rPr lang="vi-VN" sz="5400" dirty="0">
                <a:solidFill>
                  <a:srgbClr val="002060"/>
                </a:solidFill>
                <a:latin typeface="+mj-lt"/>
              </a:rPr>
              <a:t> </a:t>
            </a:r>
            <a:r>
              <a:rPr lang="vi-VN" sz="5400" dirty="0" err="1">
                <a:solidFill>
                  <a:srgbClr val="002060"/>
                </a:solidFill>
                <a:latin typeface="+mj-lt"/>
              </a:rPr>
              <a:t>hẹn</a:t>
            </a:r>
            <a:r>
              <a:rPr lang="vi-VN" sz="5400" dirty="0">
                <a:solidFill>
                  <a:srgbClr val="002060"/>
                </a:solidFill>
                <a:latin typeface="+mj-lt"/>
              </a:rPr>
              <a:t> </a:t>
            </a:r>
            <a:r>
              <a:rPr lang="vi-VN" sz="5400" dirty="0" err="1">
                <a:solidFill>
                  <a:srgbClr val="002060"/>
                </a:solidFill>
                <a:latin typeface="+mj-lt"/>
              </a:rPr>
              <a:t>gặp</a:t>
            </a:r>
            <a:r>
              <a:rPr lang="vi-VN" sz="5400" dirty="0">
                <a:solidFill>
                  <a:srgbClr val="002060"/>
                </a:solidFill>
                <a:latin typeface="+mj-lt"/>
              </a:rPr>
              <a:t> </a:t>
            </a:r>
            <a:r>
              <a:rPr lang="vi-VN" sz="5400" dirty="0" err="1">
                <a:solidFill>
                  <a:srgbClr val="002060"/>
                </a:solidFill>
                <a:latin typeface="+mj-lt"/>
              </a:rPr>
              <a:t>lại</a:t>
            </a:r>
            <a:r>
              <a:rPr lang="vi-VN" sz="5400" dirty="0">
                <a:solidFill>
                  <a:srgbClr val="002060"/>
                </a:solidFill>
                <a:latin typeface="+mj-lt"/>
              </a:rPr>
              <a:t> </a:t>
            </a:r>
            <a:r>
              <a:rPr lang="vi-VN" sz="5400" dirty="0" err="1">
                <a:solidFill>
                  <a:srgbClr val="002060"/>
                </a:solidFill>
                <a:latin typeface="+mj-lt"/>
              </a:rPr>
              <a:t>các</a:t>
            </a:r>
            <a:r>
              <a:rPr lang="vi-VN" sz="5400" dirty="0">
                <a:solidFill>
                  <a:srgbClr val="002060"/>
                </a:solidFill>
                <a:latin typeface="+mj-lt"/>
              </a:rPr>
              <a:t> em </a:t>
            </a:r>
          </a:p>
          <a:p>
            <a:pPr algn="ctr">
              <a:lnSpc>
                <a:spcPct val="150000"/>
              </a:lnSpc>
            </a:pPr>
            <a:r>
              <a:rPr lang="vi-VN" sz="5400" dirty="0">
                <a:solidFill>
                  <a:srgbClr val="002060"/>
                </a:solidFill>
                <a:latin typeface="+mj-lt"/>
              </a:rPr>
              <a:t>ở </a:t>
            </a:r>
            <a:r>
              <a:rPr lang="vi-VN" sz="5400" dirty="0" smtClean="0">
                <a:solidFill>
                  <a:srgbClr val="002060"/>
                </a:solidFill>
                <a:latin typeface="+mj-lt"/>
              </a:rPr>
              <a:t>tiết </a:t>
            </a:r>
            <a:r>
              <a:rPr lang="vi-VN" sz="5400" dirty="0">
                <a:solidFill>
                  <a:srgbClr val="002060"/>
                </a:solidFill>
                <a:latin typeface="+mj-lt"/>
              </a:rPr>
              <a:t>học tiếp theo.</a:t>
            </a:r>
            <a:endParaRPr lang="en-US" sz="5400" dirty="0">
              <a:solidFill>
                <a:srgbClr val="002060"/>
              </a:solidFill>
              <a:latin typeface="+mj-lt"/>
            </a:endParaRPr>
          </a:p>
        </p:txBody>
      </p:sp>
    </p:spTree>
    <p:extLst>
      <p:ext uri="{BB962C8B-B14F-4D97-AF65-F5344CB8AC3E}">
        <p14:creationId xmlns:p14="http://schemas.microsoft.com/office/powerpoint/2010/main" val="35680447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2" descr="Quyền tự do cạnh tranh của doanh nghiệp và kết cấu thị trường cạnh tran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87043" name="Title 1"/>
          <p:cNvSpPr>
            <a:spLocks/>
          </p:cNvSpPr>
          <p:nvPr/>
        </p:nvSpPr>
        <p:spPr bwMode="auto">
          <a:xfrm>
            <a:off x="528638" y="3949700"/>
            <a:ext cx="11206162"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defRPr sz="4400">
                <a:solidFill>
                  <a:schemeClr val="tx1"/>
                </a:solidFill>
                <a:latin typeface="Arial" panose="020B0604020202020204" pitchFamily="34" charset="0"/>
                <a:cs typeface="Arial" panose="020B0604020202020204" pitchFamily="34" charset="0"/>
              </a:defRPr>
            </a:lvl1pPr>
            <a:lvl2pPr>
              <a:lnSpc>
                <a:spcPct val="90000"/>
              </a:lnSpc>
              <a:defRPr sz="4400">
                <a:solidFill>
                  <a:schemeClr val="tx1"/>
                </a:solidFill>
                <a:latin typeface="Arial" panose="020B0604020202020204" pitchFamily="34" charset="0"/>
                <a:cs typeface="Arial" panose="020B0604020202020204" pitchFamily="34" charset="0"/>
              </a:defRPr>
            </a:lvl2pPr>
            <a:lvl3pPr>
              <a:lnSpc>
                <a:spcPct val="90000"/>
              </a:lnSpc>
              <a:defRPr sz="4400">
                <a:solidFill>
                  <a:schemeClr val="tx1"/>
                </a:solidFill>
                <a:latin typeface="Arial" panose="020B0604020202020204" pitchFamily="34" charset="0"/>
                <a:cs typeface="Arial" panose="020B0604020202020204" pitchFamily="34" charset="0"/>
              </a:defRPr>
            </a:lvl3pPr>
            <a:lvl4pPr>
              <a:lnSpc>
                <a:spcPct val="90000"/>
              </a:lnSpc>
              <a:defRPr sz="4400">
                <a:solidFill>
                  <a:schemeClr val="tx1"/>
                </a:solidFill>
                <a:latin typeface="Arial" panose="020B0604020202020204" pitchFamily="34" charset="0"/>
                <a:cs typeface="Arial" panose="020B0604020202020204" pitchFamily="34" charset="0"/>
              </a:defRPr>
            </a:lvl4pPr>
            <a:lvl5pPr>
              <a:lnSpc>
                <a:spcPct val="90000"/>
              </a:lnSpc>
              <a:defRPr sz="4400">
                <a:solidFill>
                  <a:schemeClr val="tx1"/>
                </a:solidFill>
                <a:latin typeface="Arial" panose="020B0604020202020204" pitchFamily="34" charset="0"/>
                <a:cs typeface="Arial" panose="020B0604020202020204" pitchFamily="34" charset="0"/>
              </a:defRPr>
            </a:lvl5pPr>
            <a:lvl6pPr marL="45720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gn="ctr"/>
            <a:r>
              <a:rPr lang="en-US" altLang="en-US" sz="4500" b="1" dirty="0">
                <a:solidFill>
                  <a:srgbClr val="FF0000"/>
                </a:solidFill>
                <a:latin typeface="Times New Roman" panose="02020603050405020304" pitchFamily="18" charset="0"/>
                <a:cs typeface="Times New Roman" panose="02020603050405020304" pitchFamily="18" charset="0"/>
              </a:rPr>
              <a:t>BÀI 1: TIẾT </a:t>
            </a:r>
            <a:r>
              <a:rPr lang="vi-VN" altLang="en-US" sz="4500" b="1" dirty="0" smtClean="0">
                <a:solidFill>
                  <a:srgbClr val="FF0000"/>
                </a:solidFill>
                <a:latin typeface="Times New Roman" panose="02020603050405020304" pitchFamily="18" charset="0"/>
                <a:cs typeface="Times New Roman" panose="02020603050405020304" pitchFamily="18" charset="0"/>
              </a:rPr>
              <a:t>2</a:t>
            </a:r>
            <a:r>
              <a:rPr lang="en-US" altLang="en-US" sz="4500" b="1" dirty="0">
                <a:solidFill>
                  <a:srgbClr val="FF0000"/>
                </a:solidFill>
                <a:latin typeface="Times New Roman" panose="02020603050405020304" pitchFamily="18" charset="0"/>
                <a:cs typeface="Times New Roman" panose="02020603050405020304" pitchFamily="18" charset="0"/>
              </a:rPr>
              <a:t/>
            </a:r>
            <a:br>
              <a:rPr lang="en-US" altLang="en-US" sz="4500" b="1" dirty="0">
                <a:solidFill>
                  <a:srgbClr val="FF0000"/>
                </a:solidFill>
                <a:latin typeface="Times New Roman" panose="02020603050405020304" pitchFamily="18" charset="0"/>
                <a:cs typeface="Times New Roman" panose="02020603050405020304" pitchFamily="18" charset="0"/>
              </a:rPr>
            </a:br>
            <a:r>
              <a:rPr lang="en-US" altLang="en-US" sz="4500" b="1" dirty="0">
                <a:solidFill>
                  <a:srgbClr val="FF0000"/>
                </a:solidFill>
                <a:latin typeface="Times New Roman" panose="02020603050405020304" pitchFamily="18" charset="0"/>
                <a:cs typeface="Times New Roman" panose="02020603050405020304" pitchFamily="18" charset="0"/>
              </a:rPr>
              <a:t>TỰ HÀO VỀ TRUYỀN THỐNG DÂN TỘC VIỆT NAM</a:t>
            </a:r>
            <a:endParaRPr lang="en-US" altLang="en-US" sz="4500" b="1" dirty="0">
              <a:solidFill>
                <a:srgbClr val="0000FF"/>
              </a:solidFill>
              <a:latin typeface="Times New Roman" panose="02020603050405020304" pitchFamily="18" charset="0"/>
              <a:cs typeface="Times New Roman" panose="02020603050405020304" pitchFamily="18" charset="0"/>
            </a:endParaRPr>
          </a:p>
        </p:txBody>
      </p:sp>
      <p:pic>
        <p:nvPicPr>
          <p:cNvPr id="87044" name="Picture 4" descr="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28600"/>
            <a:ext cx="11925300" cy="340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856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blinds(horizontal)">
                                      <p:cBhvr>
                                        <p:cTn id="7"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25438" y="200025"/>
            <a:ext cx="3429000" cy="14732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latin typeface="Times New Roman" panose="02020603050405020304" pitchFamily="18" charset="0"/>
                <a:cs typeface="Times New Roman" panose="02020603050405020304" pitchFamily="18" charset="0"/>
              </a:rPr>
              <a:t>MỞ ĐẦU</a:t>
            </a:r>
          </a:p>
        </p:txBody>
      </p:sp>
      <p:sp>
        <p:nvSpPr>
          <p:cNvPr id="14" name="Bent-Up Arrow 13"/>
          <p:cNvSpPr/>
          <p:nvPr/>
        </p:nvSpPr>
        <p:spPr>
          <a:xfrm rot="5400000">
            <a:off x="4393407" y="534194"/>
            <a:ext cx="952500" cy="1055687"/>
          </a:xfrm>
          <a:prstGeom prst="bentUpArrow">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sz="2800">
              <a:latin typeface="Times New Roman" panose="02020603050405020304" pitchFamily="18" charset="0"/>
              <a:cs typeface="Times New Roman" panose="02020603050405020304" pitchFamily="18" charset="0"/>
            </a:endParaRPr>
          </a:p>
        </p:txBody>
      </p:sp>
      <p:sp>
        <p:nvSpPr>
          <p:cNvPr id="92164" name="Rectangle 4"/>
          <p:cNvSpPr>
            <a:spLocks noChangeArrowheads="1"/>
          </p:cNvSpPr>
          <p:nvPr/>
        </p:nvSpPr>
        <p:spPr bwMode="auto">
          <a:xfrm>
            <a:off x="5649913" y="210989"/>
            <a:ext cx="6030912" cy="2000548"/>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4400" dirty="0">
                <a:latin typeface="Times New Roman" panose="02020603050405020304" pitchFamily="18" charset="0"/>
                <a:cs typeface="Times New Roman" panose="02020603050405020304" pitchFamily="18" charset="0"/>
              </a:rPr>
              <a:t>Các em hãy lắng nghe bài hát </a:t>
            </a:r>
            <a:r>
              <a:rPr lang="vi-VN" altLang="en-US" sz="4400" dirty="0" smtClean="0">
                <a:latin typeface="Times New Roman" panose="02020603050405020304" pitchFamily="18" charset="0"/>
                <a:cs typeface="Times New Roman" panose="02020603050405020304" pitchFamily="18" charset="0"/>
              </a:rPr>
              <a:t>sau:</a:t>
            </a:r>
            <a:endParaRPr lang="vi-VN" altLang="en-US" sz="4400" dirty="0">
              <a:latin typeface="Times New Roman" panose="02020603050405020304" pitchFamily="18" charset="0"/>
              <a:cs typeface="Times New Roman" panose="02020603050405020304" pitchFamily="18" charset="0"/>
            </a:endParaRPr>
          </a:p>
          <a:p>
            <a:pPr algn="justLow"/>
            <a:r>
              <a:rPr lang="vi-VN" altLang="en-US" sz="3600" dirty="0" smtClean="0">
                <a:latin typeface="Times New Roman" panose="02020603050405020304" pitchFamily="18" charset="0"/>
                <a:cs typeface="Times New Roman" panose="02020603050405020304" pitchFamily="18" charset="0"/>
              </a:rPr>
              <a:t>Hào </a:t>
            </a:r>
            <a:r>
              <a:rPr lang="vi-VN" altLang="en-US" sz="3600" dirty="0">
                <a:latin typeface="Times New Roman" panose="02020603050405020304" pitchFamily="18" charset="0"/>
                <a:cs typeface="Times New Roman" panose="02020603050405020304" pitchFamily="18" charset="0"/>
              </a:rPr>
              <a:t>khí Việt </a:t>
            </a:r>
            <a:r>
              <a:rPr lang="vi-VN" altLang="en-US" sz="3600" dirty="0" smtClean="0">
                <a:latin typeface="Times New Roman" panose="02020603050405020304" pitchFamily="18" charset="0"/>
                <a:cs typeface="Times New Roman" panose="02020603050405020304" pitchFamily="18" charset="0"/>
              </a:rPr>
              <a:t>Nam</a:t>
            </a:r>
            <a:endParaRPr lang="vi-VN" altLang="en-US" sz="3600" dirty="0">
              <a:latin typeface="Times New Roman" panose="02020603050405020304" pitchFamily="18" charset="0"/>
              <a:cs typeface="Times New Roman" panose="02020603050405020304" pitchFamily="18" charset="0"/>
            </a:endParaRPr>
          </a:p>
        </p:txBody>
      </p:sp>
      <p:sp>
        <p:nvSpPr>
          <p:cNvPr id="2" name="Bent-Up Arrow 13"/>
          <p:cNvSpPr/>
          <p:nvPr/>
        </p:nvSpPr>
        <p:spPr>
          <a:xfrm rot="5400000">
            <a:off x="675482" y="2183606"/>
            <a:ext cx="952500" cy="1055687"/>
          </a:xfrm>
          <a:prstGeom prst="bentUpArrow">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sz="2800">
              <a:latin typeface="Times New Roman" panose="02020603050405020304" pitchFamily="18" charset="0"/>
              <a:cs typeface="Times New Roman" panose="02020603050405020304" pitchFamily="18" charset="0"/>
            </a:endParaRPr>
          </a:p>
        </p:txBody>
      </p:sp>
      <p:sp>
        <p:nvSpPr>
          <p:cNvPr id="92166" name="Rectangle 6"/>
          <p:cNvSpPr>
            <a:spLocks noChangeArrowheads="1"/>
          </p:cNvSpPr>
          <p:nvPr/>
        </p:nvSpPr>
        <p:spPr bwMode="auto">
          <a:xfrm>
            <a:off x="2039938" y="2711449"/>
            <a:ext cx="94805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3600" dirty="0">
                <a:latin typeface="Times New Roman" panose="02020603050405020304" pitchFamily="18" charset="0"/>
                <a:cs typeface="Times New Roman" panose="02020603050405020304" pitchFamily="18" charset="0"/>
              </a:rPr>
              <a:t>Em hãy tìm trong đoạn trích trên những ca từ thể hiện niềm tự hào về truyền thống của dân tộc Việt Nam. </a:t>
            </a:r>
          </a:p>
        </p:txBody>
      </p:sp>
      <p:sp>
        <p:nvSpPr>
          <p:cNvPr id="3" name="Oval 4"/>
          <p:cNvSpPr/>
          <p:nvPr/>
        </p:nvSpPr>
        <p:spPr>
          <a:xfrm>
            <a:off x="325438" y="200025"/>
            <a:ext cx="3429000" cy="14732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latin typeface="Times New Roman" panose="02020603050405020304" pitchFamily="18" charset="0"/>
                <a:cs typeface="Times New Roman" panose="02020603050405020304" pitchFamily="18" charset="0"/>
              </a:rPr>
              <a:t>MỞ ĐẦU</a:t>
            </a:r>
          </a:p>
        </p:txBody>
      </p:sp>
    </p:spTree>
    <p:extLst>
      <p:ext uri="{BB962C8B-B14F-4D97-AF65-F5344CB8AC3E}">
        <p14:creationId xmlns:p14="http://schemas.microsoft.com/office/powerpoint/2010/main" val="151521397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2164"/>
                                        </p:tgtEl>
                                        <p:attrNameLst>
                                          <p:attrName>style.visibility</p:attrName>
                                        </p:attrNameLst>
                                      </p:cBhvr>
                                      <p:to>
                                        <p:strVal val="visible"/>
                                      </p:to>
                                    </p:set>
                                    <p:animEffect transition="in" filter="blinds(horizontal)">
                                      <p:cBhvr>
                                        <p:cTn id="15" dur="500"/>
                                        <p:tgtEl>
                                          <p:spTgt spid="921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2166"/>
                                        </p:tgtEl>
                                        <p:attrNameLst>
                                          <p:attrName>style.visibility</p:attrName>
                                        </p:attrNameLst>
                                      </p:cBhvr>
                                      <p:to>
                                        <p:strVal val="visible"/>
                                      </p:to>
                                    </p:set>
                                    <p:animEffect transition="in" filter="blinds(horizontal)">
                                      <p:cBhvr>
                                        <p:cTn id="23" dur="500"/>
                                        <p:tgtEl>
                                          <p:spTgt spid="921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2164" grpId="0" animBg="1"/>
      <p:bldP spid="92166"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xmlns=""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xmlns="" id="{1E0C486D-D96B-0079-E992-0C8E2DBF0EE3}"/>
              </a:ext>
            </a:extLst>
          </p:cNvPr>
          <p:cNvSpPr txBox="1"/>
          <p:nvPr/>
        </p:nvSpPr>
        <p:spPr>
          <a:xfrm>
            <a:off x="2066925" y="2001242"/>
            <a:ext cx="8448675" cy="1539139"/>
          </a:xfrm>
          <a:prstGeom prst="rect">
            <a:avLst/>
          </a:prstGeom>
          <a:noFill/>
        </p:spPr>
        <p:txBody>
          <a:bodyPr wrap="square">
            <a:spAutoFit/>
          </a:bodyPr>
          <a:lstStyle/>
          <a:p>
            <a:pPr algn="just">
              <a:lnSpc>
                <a:spcPct val="115000"/>
              </a:lnSpc>
              <a:tabLst>
                <a:tab pos="644525" algn="l"/>
              </a:tabLs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Em hãy cho biết những biểu hiện của lòng tự hào về truyền thống dân tộc qua việc làm của các nhân vật trong các trường hợp. </a:t>
            </a:r>
          </a:p>
        </p:txBody>
      </p:sp>
      <p:sp>
        <p:nvSpPr>
          <p:cNvPr id="10" name="TextBox 9">
            <a:extLst>
              <a:ext uri="{FF2B5EF4-FFF2-40B4-BE49-F238E27FC236}">
                <a16:creationId xmlns:a16="http://schemas.microsoft.com/office/drawing/2014/main" xmlns="" id="{8DFFD14C-7633-535D-CD93-79F1632E161A}"/>
              </a:ext>
            </a:extLst>
          </p:cNvPr>
          <p:cNvSpPr txBox="1"/>
          <p:nvPr/>
        </p:nvSpPr>
        <p:spPr>
          <a:xfrm>
            <a:off x="4152989" y="349352"/>
            <a:ext cx="3812997" cy="707886"/>
          </a:xfrm>
          <a:prstGeom prst="rect">
            <a:avLst/>
          </a:prstGeom>
          <a:solidFill>
            <a:schemeClr val="accent4">
              <a:lumMod val="20000"/>
              <a:lumOff val="80000"/>
            </a:schemeClr>
          </a:solidFill>
        </p:spPr>
        <p:txBody>
          <a:bodyPr wrap="square" rtlCol="0">
            <a:spAutoFit/>
          </a:bodyPr>
          <a:lstStyle/>
          <a:p>
            <a:pPr algn="ctr"/>
            <a:r>
              <a:rPr lang="en-US" sz="4000" dirty="0" err="1">
                <a:solidFill>
                  <a:srgbClr val="FA3B52"/>
                </a:solidFill>
                <a:latin typeface="Times New Roman" panose="02020603050405020304" pitchFamily="18" charset="0"/>
                <a:cs typeface="Times New Roman" panose="02020603050405020304" pitchFamily="18" charset="0"/>
              </a:rPr>
              <a:t>Nhiệm</a:t>
            </a:r>
            <a:r>
              <a:rPr lang="en-US" sz="4000" dirty="0">
                <a:solidFill>
                  <a:srgbClr val="FA3B52"/>
                </a:solidFill>
                <a:latin typeface="Times New Roman" panose="02020603050405020304" pitchFamily="18" charset="0"/>
                <a:cs typeface="Times New Roman" panose="02020603050405020304" pitchFamily="18" charset="0"/>
              </a:rPr>
              <a:t> </a:t>
            </a:r>
            <a:r>
              <a:rPr lang="en-US" sz="4000" dirty="0" err="1">
                <a:solidFill>
                  <a:srgbClr val="FA3B52"/>
                </a:solidFill>
                <a:latin typeface="Times New Roman" panose="02020603050405020304" pitchFamily="18" charset="0"/>
                <a:cs typeface="Times New Roman" panose="02020603050405020304" pitchFamily="18" charset="0"/>
              </a:rPr>
              <a:t>vụ</a:t>
            </a:r>
            <a:r>
              <a:rPr lang="en-US" sz="4000" dirty="0">
                <a:solidFill>
                  <a:srgbClr val="FA3B52"/>
                </a:solidFill>
                <a:latin typeface="Times New Roman" panose="02020603050405020304" pitchFamily="18" charset="0"/>
                <a:cs typeface="Times New Roman" panose="02020603050405020304" pitchFamily="18" charset="0"/>
              </a:rPr>
              <a:t> </a:t>
            </a:r>
            <a:r>
              <a:rPr lang="vi-VN" sz="4000" dirty="0" smtClean="0">
                <a:solidFill>
                  <a:srgbClr val="FA3B52"/>
                </a:solidFill>
                <a:latin typeface="Times New Roman" panose="02020603050405020304" pitchFamily="18" charset="0"/>
                <a:cs typeface="Times New Roman" panose="02020603050405020304" pitchFamily="18" charset="0"/>
              </a:rPr>
              <a:t>3</a:t>
            </a:r>
            <a:endParaRPr lang="en-US" sz="4000" dirty="0">
              <a:solidFill>
                <a:srgbClr val="FA3B52"/>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A15C7422-FB48-C104-B2D9-59A025AEBA85}"/>
              </a:ext>
            </a:extLst>
          </p:cNvPr>
          <p:cNvSpPr txBox="1"/>
          <p:nvPr/>
        </p:nvSpPr>
        <p:spPr>
          <a:xfrm>
            <a:off x="2066925" y="3807301"/>
            <a:ext cx="7820025" cy="1539139"/>
          </a:xfrm>
          <a:prstGeom prst="rect">
            <a:avLst/>
          </a:prstGeom>
          <a:noFill/>
        </p:spPr>
        <p:txBody>
          <a:bodyPr wrap="square">
            <a:spAutoFit/>
          </a:bodyPr>
          <a:lstStyle/>
          <a:p>
            <a:pPr algn="just">
              <a:lnSpc>
                <a:spcPct val="115000"/>
              </a:lnSpc>
              <a:tabLst>
                <a:tab pos="644525" algn="l"/>
              </a:tabLs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Em hãy kể những việc làm của bản thân và những người xung quanh trong việc thể hiện lòng tự hào về truyền thống của dân tộc Việt Nam.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3" name="图片 7">
            <a:extLst>
              <a:ext uri="{FF2B5EF4-FFF2-40B4-BE49-F238E27FC236}">
                <a16:creationId xmlns:a16="http://schemas.microsoft.com/office/drawing/2014/main" xmlns=""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xmlns=""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xmlns="" id="{F6636FCA-55FF-FBFF-D2D5-87DF03CFC2F9}"/>
              </a:ext>
            </a:extLst>
          </p:cNvPr>
          <p:cNvSpPr txBox="1"/>
          <p:nvPr/>
        </p:nvSpPr>
        <p:spPr>
          <a:xfrm>
            <a:off x="11906" y="943616"/>
            <a:ext cx="12180094" cy="584775"/>
          </a:xfrm>
          <a:prstGeom prst="rect">
            <a:avLst/>
          </a:prstGeom>
          <a:solidFill>
            <a:schemeClr val="accent4">
              <a:lumMod val="20000"/>
              <a:lumOff val="80000"/>
            </a:schemeClr>
          </a:solidFill>
        </p:spPr>
        <p:txBody>
          <a:bodyPr wrap="square">
            <a:spAutoFit/>
          </a:bodyPr>
          <a:lstStyle/>
          <a:p>
            <a:pPr algn="ctr"/>
            <a:r>
              <a:rPr lang="vi-VN" sz="3200" b="1" dirty="0">
                <a:solidFill>
                  <a:srgbClr val="0070C0"/>
                </a:solidFill>
                <a:latin typeface="Times New Roman" panose="02020603050405020304" pitchFamily="18" charset="0"/>
                <a:cs typeface="Times New Roman" panose="02020603050405020304" pitchFamily="18" charset="0"/>
              </a:rPr>
              <a:t>Em hãy đọc các trường hợp </a:t>
            </a:r>
            <a:r>
              <a:rPr lang="vi-VN" sz="3200" b="1" dirty="0" smtClean="0">
                <a:solidFill>
                  <a:srgbClr val="0070C0"/>
                </a:solidFill>
                <a:latin typeface="Times New Roman" panose="02020603050405020304" pitchFamily="18" charset="0"/>
                <a:cs typeface="Times New Roman" panose="02020603050405020304" pitchFamily="18" charset="0"/>
              </a:rPr>
              <a:t>và </a:t>
            </a:r>
            <a:r>
              <a:rPr lang="vi-VN" sz="3200" b="1" dirty="0">
                <a:solidFill>
                  <a:srgbClr val="0070C0"/>
                </a:solidFill>
                <a:latin typeface="Times New Roman" panose="02020603050405020304" pitchFamily="18" charset="0"/>
                <a:cs typeface="Times New Roman" panose="02020603050405020304" pitchFamily="18" charset="0"/>
              </a:rPr>
              <a:t>thực hiện yêu cầu</a:t>
            </a:r>
            <a:r>
              <a:rPr lang="en-US" sz="3200" b="1" dirty="0">
                <a:solidFill>
                  <a:srgbClr val="0070C0"/>
                </a:solidFill>
                <a:latin typeface="Times New Roman" panose="02020603050405020304" pitchFamily="18" charset="0"/>
                <a:cs typeface="Times New Roman" panose="02020603050405020304" pitchFamily="18" charset="0"/>
              </a:rPr>
              <a:t>:</a:t>
            </a:r>
            <a:r>
              <a:rPr lang="vi-VN" sz="3200" b="1" dirty="0">
                <a:solidFill>
                  <a:srgbClr val="0070C0"/>
                </a:solidFill>
                <a:latin typeface="Times New Roman" panose="02020603050405020304" pitchFamily="18" charset="0"/>
                <a:cs typeface="Times New Roman" panose="02020603050405020304" pitchFamily="18" charset="0"/>
              </a:rPr>
              <a:t> </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334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xmlns="" id="{97CBBF6A-5BFB-F598-1CC5-7782184A6C3E}"/>
              </a:ext>
            </a:extLst>
          </p:cNvPr>
          <p:cNvSpPr/>
          <p:nvPr/>
        </p:nvSpPr>
        <p:spPr>
          <a:xfrm>
            <a:off x="407497" y="1552575"/>
            <a:ext cx="6496885" cy="458318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Là du học sinh, vào dịp Tết cổ truyền, bạn N cùng nhóm bạn tổ chức các hoạt  động Tết theo truyền thống của người Việt ngay tại xứ người như: gói bánh chưng, bánh tét; trang trí hoa mai, hoa đào; mặc trang phục áo dài;... Đối với bạn N, dù ở nơi đâu thì Việt Nam vẫn luôn trong trái tim mình. </a:t>
            </a:r>
            <a:endParaRPr lang="en-US" sz="2600" dirty="0">
              <a:latin typeface="Times New Roman" panose="02020603050405020304" pitchFamily="18" charset="0"/>
              <a:cs typeface="Times New Roman" panose="02020603050405020304" pitchFamily="18" charset="0"/>
            </a:endParaRPr>
          </a:p>
        </p:txBody>
      </p:sp>
      <p:grpSp>
        <p:nvGrpSpPr>
          <p:cNvPr id="14" name="组合 4">
            <a:extLst>
              <a:ext uri="{FF2B5EF4-FFF2-40B4-BE49-F238E27FC236}">
                <a16:creationId xmlns:a16="http://schemas.microsoft.com/office/drawing/2014/main" xmlns="" id="{A018067B-F109-1484-8374-64BE576AF917}"/>
              </a:ext>
            </a:extLst>
          </p:cNvPr>
          <p:cNvGrpSpPr/>
          <p:nvPr/>
        </p:nvGrpSpPr>
        <p:grpSpPr>
          <a:xfrm>
            <a:off x="7163268" y="2465747"/>
            <a:ext cx="5159842" cy="2973595"/>
            <a:chOff x="1145505" y="2860014"/>
            <a:chExt cx="3774908" cy="3148113"/>
          </a:xfrm>
        </p:grpSpPr>
        <p:sp>
          <p:nvSpPr>
            <p:cNvPr id="18" name="矩形 2">
              <a:extLst>
                <a:ext uri="{FF2B5EF4-FFF2-40B4-BE49-F238E27FC236}">
                  <a16:creationId xmlns:a16="http://schemas.microsoft.com/office/drawing/2014/main" xmlns="" id="{19557148-E19D-9CFC-BA89-5DFE96576065}"/>
                </a:ext>
              </a:extLst>
            </p:cNvPr>
            <p:cNvSpPr/>
            <p:nvPr/>
          </p:nvSpPr>
          <p:spPr>
            <a:xfrm>
              <a:off x="1145505" y="2890484"/>
              <a:ext cx="3484215" cy="3117643"/>
            </a:xfrm>
            <a:prstGeom prst="rect">
              <a:avLst/>
            </a:prstGeom>
            <a:solidFill>
              <a:schemeClr val="bg1"/>
            </a:solidFill>
            <a:ln>
              <a:no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26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7" name="图片 1">
              <a:extLst>
                <a:ext uri="{FF2B5EF4-FFF2-40B4-BE49-F238E27FC236}">
                  <a16:creationId xmlns:a16="http://schemas.microsoft.com/office/drawing/2014/main" xmlns="" id="{18E5D208-32CF-C50C-D305-EFF708A885E5}"/>
                </a:ext>
              </a:extLst>
            </p:cNvPr>
            <p:cNvPicPr>
              <a:picLocks noChangeAspect="1"/>
            </p:cNvPicPr>
            <p:nvPr/>
          </p:nvPicPr>
          <p:blipFill>
            <a:blip r:embed="rId2"/>
            <a:stretch>
              <a:fillRect/>
            </a:stretch>
          </p:blipFill>
          <p:spPr>
            <a:xfrm rot="18522968">
              <a:off x="4117354" y="2726401"/>
              <a:ext cx="669446" cy="936672"/>
            </a:xfrm>
            <a:prstGeom prst="rect">
              <a:avLst/>
            </a:prstGeom>
          </p:spPr>
        </p:pic>
      </p:grpSp>
      <p:pic>
        <p:nvPicPr>
          <p:cNvPr id="20" name="图片 25">
            <a:extLst>
              <a:ext uri="{FF2B5EF4-FFF2-40B4-BE49-F238E27FC236}">
                <a16:creationId xmlns:a16="http://schemas.microsoft.com/office/drawing/2014/main" xmlns="" id="{69ABB19F-89D4-2A44-F855-F5B0434425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xmlns="" id="{42D3D2F8-A62D-D9E4-120F-AD3791107D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0271B8B1-528B-A533-925A-FF3FE40A1950}"/>
              </a:ext>
            </a:extLst>
          </p:cNvPr>
          <p:cNvSpPr txBox="1"/>
          <p:nvPr/>
        </p:nvSpPr>
        <p:spPr>
          <a:xfrm>
            <a:off x="1335880" y="372083"/>
            <a:ext cx="9865519" cy="975716"/>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6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Em hãy cho biết những biểu hiện của lòng tự hào về truyền thống dân tộc qua việc làm của các nhân vật trong trường hợp</a:t>
            </a:r>
            <a:r>
              <a:rPr lang="en-US" sz="26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1.</a:t>
            </a:r>
            <a:r>
              <a:rPr lang="vi-VN" sz="26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p>
        </p:txBody>
      </p:sp>
      <p:pic>
        <p:nvPicPr>
          <p:cNvPr id="3074" name="Picture 2" descr="Premium Vector | Tet holiday illustration">
            <a:extLst>
              <a:ext uri="{FF2B5EF4-FFF2-40B4-BE49-F238E27FC236}">
                <a16:creationId xmlns:a16="http://schemas.microsoft.com/office/drawing/2014/main" xmlns="" id="{DD18C86E-C88D-0907-D78B-5E15F051E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112" y="2494530"/>
            <a:ext cx="2944813" cy="294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11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xmlns="" id="{97CBBF6A-5BFB-F598-1CC5-7782184A6C3E}"/>
              </a:ext>
            </a:extLst>
          </p:cNvPr>
          <p:cNvSpPr/>
          <p:nvPr/>
        </p:nvSpPr>
        <p:spPr>
          <a:xfrm>
            <a:off x="101418" y="1238249"/>
            <a:ext cx="6897036" cy="5305425"/>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Hằng năm, cứ vào ngày 10 tháng 3 âm lịch, thầy và trò Trường Trung học cơ sở A lại háo hức tham gia các hoạt động Lễ Giỗ Tổ Hùng Vương như: dâng hương để tưởng nhớ các Vua Hùng đã có công dựng nước,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tham gia các trò chơi dân gian,... Qua đó, học sinh biết trân trọng, tự hào về nguồn cội và có thêm động lực để cố</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gắng học tập tốt, góp phần xây dựng đất nước. </a:t>
            </a:r>
            <a:endParaRPr lang="en-US" sz="2600" dirty="0">
              <a:latin typeface="Times New Roman" panose="02020603050405020304" pitchFamily="18" charset="0"/>
              <a:cs typeface="Times New Roman" panose="02020603050405020304" pitchFamily="18" charset="0"/>
            </a:endParaRPr>
          </a:p>
        </p:txBody>
      </p:sp>
      <p:pic>
        <p:nvPicPr>
          <p:cNvPr id="20" name="图片 25">
            <a:extLst>
              <a:ext uri="{FF2B5EF4-FFF2-40B4-BE49-F238E27FC236}">
                <a16:creationId xmlns:a16="http://schemas.microsoft.com/office/drawing/2014/main" xmlns="" id="{69ABB19F-89D4-2A44-F855-F5B0434425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xmlns="" id="{42D3D2F8-A62D-D9E4-120F-AD3791107D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0271B8B1-528B-A533-925A-FF3FE40A1950}"/>
              </a:ext>
            </a:extLst>
          </p:cNvPr>
          <p:cNvSpPr txBox="1"/>
          <p:nvPr/>
        </p:nvSpPr>
        <p:spPr>
          <a:xfrm>
            <a:off x="1326355" y="175833"/>
            <a:ext cx="9865519" cy="975716"/>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6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Em hãy cho biết những biểu hiện của lòng tự hào về truyền thống dân tộc qua việc làm của các nhân vật trong trường hợp</a:t>
            </a:r>
            <a:r>
              <a:rPr lang="en-US" sz="26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a:t>
            </a:r>
            <a:r>
              <a:rPr lang="vi-VN" sz="26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p>
        </p:txBody>
      </p:sp>
      <p:pic>
        <p:nvPicPr>
          <p:cNvPr id="4098" name="Picture 2" descr="History of Vietnamese country's founders and Hung Kings' Anniversary">
            <a:extLst>
              <a:ext uri="{FF2B5EF4-FFF2-40B4-BE49-F238E27FC236}">
                <a16:creationId xmlns:a16="http://schemas.microsoft.com/office/drawing/2014/main" xmlns="" id="{B131B94E-44B4-382B-8562-C26AD26A4D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418760">
            <a:off x="7405809" y="1860221"/>
            <a:ext cx="4338455" cy="313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054925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xmlns="" id="{97CBBF6A-5BFB-F598-1CC5-7782184A6C3E}"/>
              </a:ext>
            </a:extLst>
          </p:cNvPr>
          <p:cNvSpPr/>
          <p:nvPr/>
        </p:nvSpPr>
        <p:spPr>
          <a:xfrm>
            <a:off x="5262797" y="1612978"/>
            <a:ext cx="6518385" cy="466855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Trong cuộc thi hùng biện tiếng Anh do Trường Trung học cơ sở X tổ chức, bạn H cùng nhóm bạn hăng hái sưu tầm tư liệu, hình ảnh để chuẩn bị tham gia dự thi với đề tài hiếu học. Không chỉ tích cực tham gia dự thi, nhóm của bạn H còn </a:t>
            </a:r>
            <a:r>
              <a:rPr lang="vi-VN" sz="2600" dirty="0" err="1">
                <a:latin typeface="Times New Roman" panose="02020603050405020304" pitchFamily="18" charset="0"/>
                <a:cs typeface="Times New Roman" panose="02020603050405020304" pitchFamily="18" charset="0"/>
              </a:rPr>
              <a:t>đam</a:t>
            </a:r>
            <a:r>
              <a:rPr lang="vi-VN" sz="2600" dirty="0">
                <a:latin typeface="Times New Roman" panose="02020603050405020304" pitchFamily="18" charset="0"/>
                <a:cs typeface="Times New Roman" panose="02020603050405020304" pitchFamily="18" charset="0"/>
              </a:rPr>
              <a:t> mê tìm tòi, nghiên cứu khoa học và đã từng đạt giải thưởng cao. </a:t>
            </a:r>
          </a:p>
        </p:txBody>
      </p:sp>
      <p:pic>
        <p:nvPicPr>
          <p:cNvPr id="20" name="图片 25">
            <a:extLst>
              <a:ext uri="{FF2B5EF4-FFF2-40B4-BE49-F238E27FC236}">
                <a16:creationId xmlns:a16="http://schemas.microsoft.com/office/drawing/2014/main" xmlns="" id="{69ABB19F-89D4-2A44-F855-F5B0434425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10" r="60371" b="56482"/>
          <a:stretch/>
        </p:blipFill>
        <p:spPr>
          <a:xfrm>
            <a:off x="66675" y="-142875"/>
            <a:ext cx="959325" cy="2106929"/>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xmlns="" id="{42D3D2F8-A62D-D9E4-120F-AD3791107D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10" r="60371" b="56482"/>
          <a:stretch/>
        </p:blipFill>
        <p:spPr>
          <a:xfrm>
            <a:off x="11329756" y="-142875"/>
            <a:ext cx="959325" cy="210692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0271B8B1-528B-A533-925A-FF3FE40A1950}"/>
              </a:ext>
            </a:extLst>
          </p:cNvPr>
          <p:cNvSpPr txBox="1"/>
          <p:nvPr/>
        </p:nvSpPr>
        <p:spPr>
          <a:xfrm>
            <a:off x="1335880" y="372083"/>
            <a:ext cx="10335626" cy="1012585"/>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6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Em hãy cho biết những biểu hiện của lòng tự hào về truyền thống dân tộc qua việc làm của các nhân vật trong trường hợp</a:t>
            </a:r>
            <a:r>
              <a:rPr lang="en-US" sz="26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3.</a:t>
            </a:r>
            <a:r>
              <a:rPr lang="vi-VN" sz="26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p>
        </p:txBody>
      </p:sp>
      <p:pic>
        <p:nvPicPr>
          <p:cNvPr id="5" name="Picture 19">
            <a:extLst>
              <a:ext uri="{FF2B5EF4-FFF2-40B4-BE49-F238E27FC236}">
                <a16:creationId xmlns:a16="http://schemas.microsoft.com/office/drawing/2014/main" xmlns="" id="{CBA478C7-11CB-15AC-DFA2-60828497E35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a:stretch>
            <a:fillRect/>
          </a:stretch>
        </p:blipFill>
        <p:spPr>
          <a:xfrm>
            <a:off x="0" y="2431238"/>
            <a:ext cx="5737567" cy="3937406"/>
          </a:xfrm>
          <a:prstGeom prst="rect">
            <a:avLst/>
          </a:prstGeom>
        </p:spPr>
      </p:pic>
    </p:spTree>
    <p:extLst>
      <p:ext uri="{BB962C8B-B14F-4D97-AF65-F5344CB8AC3E}">
        <p14:creationId xmlns:p14="http://schemas.microsoft.com/office/powerpoint/2010/main" val="226250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toy, sushi, doll&#10;&#10;Description automatically generated">
            <a:extLst>
              <a:ext uri="{FF2B5EF4-FFF2-40B4-BE49-F238E27FC236}">
                <a16:creationId xmlns:a16="http://schemas.microsoft.com/office/drawing/2014/main" xmlns="" id="{D7B79844-58A4-CB6D-7B2D-71CA0C5B9F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69" b="94636" l="10000" r="90000">
                        <a14:foregroundMark x1="27826" y1="88889" x2="57717" y2="90549"/>
                        <a14:foregroundMark x1="58152" y1="90549" x2="59783" y2="90677"/>
                        <a14:foregroundMark x1="48478" y1="6769" x2="62174" y2="13027"/>
                        <a14:foregroundMark x1="23913" y1="92465" x2="72609" y2="91188"/>
                        <a14:foregroundMark x1="78587" y1="87867" x2="72174" y2="92976"/>
                        <a14:foregroundMark x1="44674" y1="62197" x2="43043" y2="65134"/>
                        <a14:foregroundMark x1="42391" y1="66284" x2="41957" y2="67305"/>
                        <a14:foregroundMark x1="41957" y1="67561" x2="41957" y2="67561"/>
                        <a14:foregroundMark x1="22935" y1="87612" x2="23913" y2="94636"/>
                        <a14:foregroundMark x1="23913" y1="94636" x2="24348" y2="94636"/>
                      </a14:backgroundRemoval>
                    </a14:imgEffect>
                  </a14:imgLayer>
                </a14:imgProps>
              </a:ext>
              <a:ext uri="{28A0092B-C50C-407E-A947-70E740481C1C}">
                <a14:useLocalDpi xmlns:a14="http://schemas.microsoft.com/office/drawing/2010/main" val="0"/>
              </a:ext>
            </a:extLst>
          </a:blip>
          <a:srcRect l="13357" t="-2500" r="13238" b="2500"/>
          <a:stretch/>
        </p:blipFill>
        <p:spPr>
          <a:xfrm>
            <a:off x="3152774" y="2810563"/>
            <a:ext cx="3490913" cy="4047437"/>
          </a:xfrm>
          <a:prstGeom prst="rect">
            <a:avLst/>
          </a:prstGeom>
        </p:spPr>
      </p:pic>
      <p:sp>
        <p:nvSpPr>
          <p:cNvPr id="7" name="TextBox 6">
            <a:extLst>
              <a:ext uri="{FF2B5EF4-FFF2-40B4-BE49-F238E27FC236}">
                <a16:creationId xmlns:a16="http://schemas.microsoft.com/office/drawing/2014/main" xmlns="" id="{EB6F9FBE-D28D-9B8B-F7C6-96569954A02D}"/>
              </a:ext>
            </a:extLst>
          </p:cNvPr>
          <p:cNvSpPr txBox="1"/>
          <p:nvPr/>
        </p:nvSpPr>
        <p:spPr>
          <a:xfrm>
            <a:off x="1609724" y="952500"/>
            <a:ext cx="8541441" cy="1791260"/>
          </a:xfrm>
          <a:prstGeom prst="rect">
            <a:avLst/>
          </a:prstGeom>
          <a:solidFill>
            <a:schemeClr val="bg1"/>
          </a:solidFill>
          <a:ln w="38100">
            <a:solidFill>
              <a:schemeClr val="tx1"/>
            </a:solidFill>
          </a:ln>
        </p:spPr>
        <p:txBody>
          <a:bodyPr wrap="square">
            <a:spAutoFit/>
          </a:bodyPr>
          <a:lstStyle/>
          <a:p>
            <a:pPr algn="ctr">
              <a:lnSpc>
                <a:spcPct val="115000"/>
              </a:lnSpc>
              <a:tabLst>
                <a:tab pos="644525" algn="l"/>
              </a:tabLst>
            </a:pPr>
            <a:r>
              <a:rPr lang="en-US"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Bạn</a:t>
            </a:r>
            <a:r>
              <a:rPr lang="en-US"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hãy kể những việc làm của bản thân và những người xung quanh trong việc thể hiện lòng tự hào về truyền thống của dân tộc Việt Nam. </a:t>
            </a:r>
            <a:endParaRPr lang="en-US"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8202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25438" y="200025"/>
            <a:ext cx="3429000" cy="14732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t>MỞ ĐẦU</a:t>
            </a:r>
          </a:p>
        </p:txBody>
      </p:sp>
      <p:sp>
        <p:nvSpPr>
          <p:cNvPr id="97283" name="Rectangle 3"/>
          <p:cNvSpPr>
            <a:spLocks noChangeArrowheads="1"/>
          </p:cNvSpPr>
          <p:nvPr/>
        </p:nvSpPr>
        <p:spPr bwMode="auto">
          <a:xfrm>
            <a:off x="265113" y="1916113"/>
            <a:ext cx="4899025" cy="1641475"/>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500"/>
              <a:t>Em hãy ghép các chữ cái chung nhóm màu thành những từ có ý nghĩa về truyền thống của dân tộc Việt Nam </a:t>
            </a:r>
          </a:p>
        </p:txBody>
      </p:sp>
      <p:sp>
        <p:nvSpPr>
          <p:cNvPr id="2" name="Oval 4"/>
          <p:cNvSpPr/>
          <p:nvPr/>
        </p:nvSpPr>
        <p:spPr>
          <a:xfrm>
            <a:off x="325438" y="200025"/>
            <a:ext cx="3429000" cy="14732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t>KHỞI ĐỘNG</a:t>
            </a:r>
          </a:p>
        </p:txBody>
      </p:sp>
      <p:pic>
        <p:nvPicPr>
          <p:cNvPr id="97285" name="Picture 5" descr="20230106080502_wm_shs-giao-duc-cong-dan-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0"/>
            <a:ext cx="6286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7286" name="Rectangle 6"/>
          <p:cNvSpPr>
            <a:spLocks noChangeArrowheads="1"/>
          </p:cNvSpPr>
          <p:nvPr/>
        </p:nvSpPr>
        <p:spPr bwMode="auto">
          <a:xfrm>
            <a:off x="1104900" y="3997325"/>
            <a:ext cx="4035425" cy="5492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3000"/>
              <a:t>Màu vàng: HIẾU HỌC </a:t>
            </a:r>
          </a:p>
        </p:txBody>
      </p:sp>
      <p:sp>
        <p:nvSpPr>
          <p:cNvPr id="97287" name="Rectangle 7"/>
          <p:cNvSpPr>
            <a:spLocks noChangeArrowheads="1"/>
          </p:cNvSpPr>
          <p:nvPr/>
        </p:nvSpPr>
        <p:spPr bwMode="auto">
          <a:xfrm>
            <a:off x="1112838" y="4883150"/>
            <a:ext cx="4248150" cy="54927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3000">
                <a:solidFill>
                  <a:schemeClr val="bg1"/>
                </a:solidFill>
              </a:rPr>
              <a:t>Màu xanh: HIẾU THẢO </a:t>
            </a:r>
          </a:p>
        </p:txBody>
      </p:sp>
      <p:sp>
        <p:nvSpPr>
          <p:cNvPr id="97288" name="Rectangle 8"/>
          <p:cNvSpPr>
            <a:spLocks noChangeArrowheads="1"/>
          </p:cNvSpPr>
          <p:nvPr/>
        </p:nvSpPr>
        <p:spPr bwMode="auto">
          <a:xfrm>
            <a:off x="1117600" y="5929313"/>
            <a:ext cx="4284663" cy="549275"/>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3000">
                <a:solidFill>
                  <a:schemeClr val="bg1"/>
                </a:solidFill>
              </a:rPr>
              <a:t>Màu hồng: YÊU NƯỚC </a:t>
            </a:r>
          </a:p>
        </p:txBody>
      </p:sp>
    </p:spTree>
    <p:extLst>
      <p:ext uri="{BB962C8B-B14F-4D97-AF65-F5344CB8AC3E}">
        <p14:creationId xmlns:p14="http://schemas.microsoft.com/office/powerpoint/2010/main" val="301789726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7285"/>
                                        </p:tgtEl>
                                        <p:attrNameLst>
                                          <p:attrName>style.visibility</p:attrName>
                                        </p:attrNameLst>
                                      </p:cBhvr>
                                      <p:to>
                                        <p:strVal val="visible"/>
                                      </p:to>
                                    </p:set>
                                    <p:animEffect transition="in" filter="blinds(horizontal)">
                                      <p:cBhvr>
                                        <p:cTn id="12" dur="500"/>
                                        <p:tgtEl>
                                          <p:spTgt spid="972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7283"/>
                                        </p:tgtEl>
                                        <p:attrNameLst>
                                          <p:attrName>style.visibility</p:attrName>
                                        </p:attrNameLst>
                                      </p:cBhvr>
                                      <p:to>
                                        <p:strVal val="visible"/>
                                      </p:to>
                                    </p:set>
                                    <p:animEffect transition="in" filter="blinds(horizontal)">
                                      <p:cBhvr>
                                        <p:cTn id="17" dur="500"/>
                                        <p:tgtEl>
                                          <p:spTgt spid="972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7286"/>
                                        </p:tgtEl>
                                        <p:attrNameLst>
                                          <p:attrName>style.visibility</p:attrName>
                                        </p:attrNameLst>
                                      </p:cBhvr>
                                      <p:to>
                                        <p:strVal val="visible"/>
                                      </p:to>
                                    </p:set>
                                    <p:animEffect transition="in" filter="blinds(horizontal)">
                                      <p:cBhvr>
                                        <p:cTn id="22" dur="500"/>
                                        <p:tgtEl>
                                          <p:spTgt spid="972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7287"/>
                                        </p:tgtEl>
                                        <p:attrNameLst>
                                          <p:attrName>style.visibility</p:attrName>
                                        </p:attrNameLst>
                                      </p:cBhvr>
                                      <p:to>
                                        <p:strVal val="visible"/>
                                      </p:to>
                                    </p:set>
                                    <p:animEffect transition="in" filter="blinds(horizontal)">
                                      <p:cBhvr>
                                        <p:cTn id="27" dur="500"/>
                                        <p:tgtEl>
                                          <p:spTgt spid="972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7288"/>
                                        </p:tgtEl>
                                        <p:attrNameLst>
                                          <p:attrName>style.visibility</p:attrName>
                                        </p:attrNameLst>
                                      </p:cBhvr>
                                      <p:to>
                                        <p:strVal val="visible"/>
                                      </p:to>
                                    </p:set>
                                    <p:animEffect transition="in" filter="blinds(horizontal)">
                                      <p:cBhvr>
                                        <p:cTn id="32" dur="500"/>
                                        <p:tgtEl>
                                          <p:spTgt spid="97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283" grpId="0" animBg="1"/>
      <p:bldP spid="97286" grpId="0" animBg="1"/>
      <p:bldP spid="97287" grpId="0" animBg="1"/>
      <p:bldP spid="9728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01" name="Rectangle 233"/>
          <p:cNvSpPr>
            <a:spLocks noChangeArrowheads="1"/>
          </p:cNvSpPr>
          <p:nvPr/>
        </p:nvSpPr>
        <p:spPr bwMode="auto">
          <a:xfrm>
            <a:off x="42863" y="31349"/>
            <a:ext cx="8760668"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2500" b="1">
                <a:latin typeface="Times New Roman" panose="02020603050405020304" pitchFamily="18" charset="0"/>
                <a:cs typeface="Times New Roman" panose="02020603050405020304" pitchFamily="18" charset="0"/>
              </a:rPr>
              <a:t>2. Biểu hiện của lòng tự hào về truyền thống dân tộc Việt Nam</a:t>
            </a:r>
            <a:r>
              <a:rPr lang="vi-VN" altLang="en-US" sz="2500">
                <a:latin typeface="Times New Roman" panose="02020603050405020304" pitchFamily="18" charset="0"/>
                <a:cs typeface="Times New Roman" panose="02020603050405020304" pitchFamily="18" charset="0"/>
              </a:rPr>
              <a:t> </a:t>
            </a:r>
          </a:p>
        </p:txBody>
      </p:sp>
      <p:sp>
        <p:nvSpPr>
          <p:cNvPr id="58602" name="Rectangle 234"/>
          <p:cNvSpPr>
            <a:spLocks noChangeArrowheads="1"/>
          </p:cNvSpPr>
          <p:nvPr/>
        </p:nvSpPr>
        <p:spPr bwMode="auto">
          <a:xfrm>
            <a:off x="1541463" y="681038"/>
            <a:ext cx="1045527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dirty="0">
                <a:solidFill>
                  <a:srgbClr val="0000CC"/>
                </a:solidFill>
                <a:latin typeface="Times New Roman" panose="02020603050405020304" pitchFamily="18" charset="0"/>
                <a:cs typeface="Times New Roman" panose="02020603050405020304" pitchFamily="18" charset="0"/>
              </a:rPr>
              <a:t>Em hãy nêu biểu hiện của lòng tự hào về những truyền thống dân tộc Việt Nam qua những thông tin trên </a:t>
            </a:r>
          </a:p>
        </p:txBody>
      </p:sp>
      <p:pic>
        <p:nvPicPr>
          <p:cNvPr id="58603" name="Picture 235" descr="3 câu hỏi tiết lộ mọi điều về ứng viên | Cẩm nang tuyển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550863"/>
            <a:ext cx="1081088" cy="1123950"/>
          </a:xfrm>
          <a:prstGeom prst="rect">
            <a:avLst/>
          </a:prstGeom>
          <a:noFill/>
          <a:extLst>
            <a:ext uri="{909E8E84-426E-40DD-AFC4-6F175D3DCCD1}">
              <a14:hiddenFill xmlns:a14="http://schemas.microsoft.com/office/drawing/2010/main">
                <a:solidFill>
                  <a:srgbClr val="FFFFFF"/>
                </a:solidFill>
              </a14:hiddenFill>
            </a:ext>
          </a:extLst>
        </p:spPr>
      </p:pic>
      <p:sp>
        <p:nvSpPr>
          <p:cNvPr id="58604" name="Rectangle 236"/>
          <p:cNvSpPr>
            <a:spLocks noChangeArrowheads="1"/>
          </p:cNvSpPr>
          <p:nvPr/>
        </p:nvSpPr>
        <p:spPr bwMode="auto">
          <a:xfrm>
            <a:off x="227013" y="1542802"/>
            <a:ext cx="11650662" cy="4154984"/>
          </a:xfrm>
          <a:prstGeom prst="rect">
            <a:avLst/>
          </a:prstGeom>
          <a:noFill/>
          <a:ln w="1587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400" dirty="0">
                <a:latin typeface="Times New Roman" panose="02020603050405020304" pitchFamily="18" charset="0"/>
                <a:cs typeface="Times New Roman" panose="02020603050405020304" pitchFamily="18" charset="0"/>
              </a:rPr>
              <a:t>Kỉ niệm 73 năm Thương binh liệt sĩ (27/7/1947 - 27/7/2020), lễ gặp mặt đại biểu 300 mẹ Việt Nam anh hùng toàn quốc diễn ra tại Hà Nội là chương trình nhằm tri ân sâu sắc công lao và những hi sinh của các Mẹ. Những năm qua, bên cạnh các chính sách ưu đãi của Đảng, Nhà nước, toàn xã hội cũng luôn thể hiện lòng biết ơn bằng những việc làm thiết thực, như phong trào "Áo lụa tặng bà" của các cháu thiếu nhi cả nước, phong trào "Tấm chăn tặng mẹ" của các tổ chức, đoàn thể xã hội đến việc xây dựng Quỹ Đền ơn đáp nghãi, Nhà tình nghĩa,.... Đặc biệt việc chăm lo, phụng dươcng các Mẹ Việt Nam Anh hùng đã trở thành một chính sách lớn của Đảng, Nhà nước, đến nay, sau 25 năm thực hiện Pháp lệnh quy định danh hiệu vinh dự Nhà nước "Bà mẹ Việt Nma anh hùng". Đảng, Nhà nước đã phong tặng và truy tặng 139.275 Bà mẹ Việt Nam Anh hùng, trong đó hiện có 4.962 Mẹ còn sống đang được các cơ quan, tổ chức và gia đình phụng dưỡng. </a:t>
            </a:r>
          </a:p>
        </p:txBody>
      </p:sp>
      <p:sp>
        <p:nvSpPr>
          <p:cNvPr id="58605" name="Rectangle 237"/>
          <p:cNvSpPr>
            <a:spLocks noChangeArrowheads="1"/>
          </p:cNvSpPr>
          <p:nvPr/>
        </p:nvSpPr>
        <p:spPr bwMode="auto">
          <a:xfrm>
            <a:off x="2862263" y="5858317"/>
            <a:ext cx="8188460" cy="630942"/>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3500">
                <a:latin typeface="Times New Roman" panose="02020603050405020304" pitchFamily="18" charset="0"/>
                <a:cs typeface="Times New Roman" panose="02020603050405020304" pitchFamily="18" charset="0"/>
              </a:rPr>
              <a:t>Lòng biết ơn bằng những việc làm thiết thực</a:t>
            </a:r>
          </a:p>
        </p:txBody>
      </p:sp>
      <p:grpSp>
        <p:nvGrpSpPr>
          <p:cNvPr id="58606" name="Group 6"/>
          <p:cNvGrpSpPr>
            <a:grpSpLocks/>
          </p:cNvGrpSpPr>
          <p:nvPr/>
        </p:nvGrpSpPr>
        <p:grpSpPr bwMode="auto">
          <a:xfrm>
            <a:off x="371475" y="5745163"/>
            <a:ext cx="1800225" cy="900112"/>
            <a:chOff x="827584" y="2369185"/>
            <a:chExt cx="1800000" cy="900000"/>
          </a:xfrm>
        </p:grpSpPr>
        <p:sp>
          <p:nvSpPr>
            <p:cNvPr id="40" name="Right Arrow 7">
              <a:extLst/>
            </p:cNvPr>
            <p:cNvSpPr/>
            <p:nvPr/>
          </p:nvSpPr>
          <p:spPr>
            <a:xfrm>
              <a:off x="827584" y="2369185"/>
              <a:ext cx="1800000" cy="900000"/>
            </a:xfrm>
            <a:prstGeom prst="rightArrow">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dirty="0">
                <a:latin typeface="Times New Roman" panose="02020603050405020304" pitchFamily="18" charset="0"/>
                <a:cs typeface="Times New Roman" panose="02020603050405020304" pitchFamily="18" charset="0"/>
              </a:endParaRPr>
            </a:p>
          </p:txBody>
        </p:sp>
        <p:sp>
          <p:nvSpPr>
            <p:cNvPr id="42" name="Rectangle 9">
              <a:extLst/>
            </p:cNvPr>
            <p:cNvSpPr/>
            <p:nvPr/>
          </p:nvSpPr>
          <p:spPr>
            <a:xfrm>
              <a:off x="1159331" y="2410455"/>
              <a:ext cx="828571" cy="828572"/>
            </a:xfrm>
            <a:prstGeom prst="rect">
              <a:avLst/>
            </a:prstGeom>
            <a:solidFill>
              <a:schemeClr val="accent6"/>
            </a:solidFill>
            <a:ln w="635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dirty="0">
                <a:latin typeface="Times New Roman" panose="02020603050405020304" pitchFamily="18" charset="0"/>
                <a:cs typeface="Times New Roman" panose="02020603050405020304" pitchFamily="18" charset="0"/>
              </a:endParaRPr>
            </a:p>
          </p:txBody>
        </p:sp>
        <p:sp>
          <p:nvSpPr>
            <p:cNvPr id="58609" name="Text Placeholder 12"/>
            <p:cNvSpPr txBox="1">
              <a:spLocks/>
            </p:cNvSpPr>
            <p:nvPr/>
          </p:nvSpPr>
          <p:spPr bwMode="auto">
            <a:xfrm>
              <a:off x="1291518" y="2608898"/>
              <a:ext cx="565207" cy="4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endParaRPr lang="en-US" altLang="en-US" sz="3200" b="1">
                <a:solidFill>
                  <a:schemeClr val="bg1"/>
                </a:solidFill>
                <a:latin typeface="Times New Roman" panose="02020603050405020304" pitchFamily="18" charset="0"/>
                <a:ea typeface="Arial Unicode MS" pitchFamily="34" charset="-128"/>
                <a:cs typeface="Times New Roman" panose="02020603050405020304" pitchFamily="18" charset="0"/>
              </a:endParaRPr>
            </a:p>
          </p:txBody>
        </p:sp>
      </p:grpSp>
    </p:spTree>
    <p:extLst>
      <p:ext uri="{BB962C8B-B14F-4D97-AF65-F5344CB8AC3E}">
        <p14:creationId xmlns:p14="http://schemas.microsoft.com/office/powerpoint/2010/main" val="1252899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601"/>
                                        </p:tgtEl>
                                        <p:attrNameLst>
                                          <p:attrName>style.visibility</p:attrName>
                                        </p:attrNameLst>
                                      </p:cBhvr>
                                      <p:to>
                                        <p:strVal val="visible"/>
                                      </p:to>
                                    </p:set>
                                    <p:animEffect transition="in" filter="blinds(horizontal)">
                                      <p:cBhvr>
                                        <p:cTn id="7" dur="500"/>
                                        <p:tgtEl>
                                          <p:spTgt spid="586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8603"/>
                                        </p:tgtEl>
                                        <p:attrNameLst>
                                          <p:attrName>style.visibility</p:attrName>
                                        </p:attrNameLst>
                                      </p:cBhvr>
                                      <p:to>
                                        <p:strVal val="visible"/>
                                      </p:to>
                                    </p:set>
                                    <p:animEffect transition="in" filter="blinds(horizontal)">
                                      <p:cBhvr>
                                        <p:cTn id="12" dur="500"/>
                                        <p:tgtEl>
                                          <p:spTgt spid="5860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8602"/>
                                        </p:tgtEl>
                                        <p:attrNameLst>
                                          <p:attrName>style.visibility</p:attrName>
                                        </p:attrNameLst>
                                      </p:cBhvr>
                                      <p:to>
                                        <p:strVal val="visible"/>
                                      </p:to>
                                    </p:set>
                                    <p:animEffect transition="in" filter="blinds(horizontal)">
                                      <p:cBhvr>
                                        <p:cTn id="15" dur="500"/>
                                        <p:tgtEl>
                                          <p:spTgt spid="586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8604"/>
                                        </p:tgtEl>
                                        <p:attrNameLst>
                                          <p:attrName>style.visibility</p:attrName>
                                        </p:attrNameLst>
                                      </p:cBhvr>
                                      <p:to>
                                        <p:strVal val="visible"/>
                                      </p:to>
                                    </p:set>
                                    <p:animEffect transition="in" filter="blinds(horizontal)">
                                      <p:cBhvr>
                                        <p:cTn id="20" dur="500"/>
                                        <p:tgtEl>
                                          <p:spTgt spid="5860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58606"/>
                                        </p:tgtEl>
                                        <p:attrNameLst>
                                          <p:attrName>style.visibility</p:attrName>
                                        </p:attrNameLst>
                                      </p:cBhvr>
                                      <p:to>
                                        <p:strVal val="visible"/>
                                      </p:to>
                                    </p:set>
                                    <p:animEffect transition="in" filter="blinds(horizontal)">
                                      <p:cBhvr>
                                        <p:cTn id="25" dur="500"/>
                                        <p:tgtEl>
                                          <p:spTgt spid="5860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8605"/>
                                        </p:tgtEl>
                                        <p:attrNameLst>
                                          <p:attrName>style.visibility</p:attrName>
                                        </p:attrNameLst>
                                      </p:cBhvr>
                                      <p:to>
                                        <p:strVal val="visible"/>
                                      </p:to>
                                    </p:set>
                                    <p:animEffect transition="in" filter="blinds(horizontal)">
                                      <p:cBhvr>
                                        <p:cTn id="30" dur="500"/>
                                        <p:tgtEl>
                                          <p:spTgt spid="58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1" grpId="0"/>
      <p:bldP spid="58602" grpId="0"/>
      <p:bldP spid="58604" grpId="0" animBg="1"/>
      <p:bldP spid="5860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1541463" y="295275"/>
            <a:ext cx="1045527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a:solidFill>
                  <a:srgbClr val="0000CC"/>
                </a:solidFill>
                <a:latin typeface="Times New Roman" panose="02020603050405020304" pitchFamily="18" charset="0"/>
                <a:cs typeface="Times New Roman" panose="02020603050405020304" pitchFamily="18" charset="0"/>
              </a:rPr>
              <a:t>Em hãy nêu biểu hiện của lòng tự hào về những truyền thống dân tộc Việt Nam qua những thông tin trên </a:t>
            </a:r>
          </a:p>
        </p:txBody>
      </p:sp>
      <p:pic>
        <p:nvPicPr>
          <p:cNvPr id="75780" name="Picture 4" descr="3 câu hỏi tiết lộ mọi điều về ứng viên | Cẩm nang tuyển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65100"/>
            <a:ext cx="1081088" cy="1123950"/>
          </a:xfrm>
          <a:prstGeom prst="rect">
            <a:avLst/>
          </a:prstGeom>
          <a:noFill/>
          <a:extLst>
            <a:ext uri="{909E8E84-426E-40DD-AFC4-6F175D3DCCD1}">
              <a14:hiddenFill xmlns:a14="http://schemas.microsoft.com/office/drawing/2010/main">
                <a:solidFill>
                  <a:srgbClr val="FFFFFF"/>
                </a:solidFill>
              </a14:hiddenFill>
            </a:ext>
          </a:extLst>
        </p:spPr>
      </p:pic>
      <p:sp>
        <p:nvSpPr>
          <p:cNvPr id="75781" name="Rectangle 5"/>
          <p:cNvSpPr>
            <a:spLocks noChangeArrowheads="1"/>
          </p:cNvSpPr>
          <p:nvPr/>
        </p:nvSpPr>
        <p:spPr bwMode="auto">
          <a:xfrm>
            <a:off x="227013" y="1671459"/>
            <a:ext cx="11650662" cy="2400657"/>
          </a:xfrm>
          <a:prstGeom prst="rect">
            <a:avLst/>
          </a:prstGeom>
          <a:noFill/>
          <a:ln w="1587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dirty="0">
                <a:latin typeface="Times New Roman" panose="02020603050405020304" pitchFamily="18" charset="0"/>
                <a:cs typeface="Times New Roman" panose="02020603050405020304" pitchFamily="18" charset="0"/>
              </a:rPr>
              <a:t>Những tấm bia tiến sĩ đầu tiên được dựng ở Văn Miếu - Quốc Tử Giám vào năm Giáp Thìn (1484) đã mở đầu cho việc hình thành một quần thể di sản văn hóa quý báu của dân tộc. 82 tấm bia tiến sĩ được dựng là hình thức tôn vinh, lưu danh các nhà tri thức lớn cho các thế hệ sau chiêm ngưỡng và học tập. Đứng trước vườn bia văn Miếu, chúng ta có thể thấy được ý nghĩa, thông điệp mà người xưa gửi gắm, từ đó truyền cảm hứng cho nỗ lực vươn lên học tập, làm việc, trau dồi đạo đức theo gương các bậc hiền nhân. </a:t>
            </a:r>
          </a:p>
        </p:txBody>
      </p:sp>
      <p:grpSp>
        <p:nvGrpSpPr>
          <p:cNvPr id="75787" name="Group 2"/>
          <p:cNvGrpSpPr>
            <a:grpSpLocks/>
          </p:cNvGrpSpPr>
          <p:nvPr/>
        </p:nvGrpSpPr>
        <p:grpSpPr bwMode="auto">
          <a:xfrm>
            <a:off x="433388" y="5149850"/>
            <a:ext cx="1800225" cy="900113"/>
            <a:chOff x="827584" y="2369185"/>
            <a:chExt cx="1800000" cy="900000"/>
          </a:xfrm>
        </p:grpSpPr>
        <p:sp>
          <p:nvSpPr>
            <p:cNvPr id="4" name="Right Arrow 7">
              <a:extLst/>
            </p:cNvPr>
            <p:cNvSpPr/>
            <p:nvPr/>
          </p:nvSpPr>
          <p:spPr>
            <a:xfrm>
              <a:off x="827584" y="2369185"/>
              <a:ext cx="1800000" cy="900000"/>
            </a:xfrm>
            <a:prstGeom prst="rightArrow">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latin typeface="Times New Roman" panose="02020603050405020304" pitchFamily="18" charset="0"/>
                <a:cs typeface="Times New Roman" panose="02020603050405020304" pitchFamily="18" charset="0"/>
              </a:endParaRPr>
            </a:p>
          </p:txBody>
        </p:sp>
        <p:sp>
          <p:nvSpPr>
            <p:cNvPr id="6" name="Rectangle 5">
              <a:extLst/>
            </p:cNvPr>
            <p:cNvSpPr/>
            <p:nvPr/>
          </p:nvSpPr>
          <p:spPr>
            <a:xfrm>
              <a:off x="1159330" y="2410455"/>
              <a:ext cx="828571" cy="828571"/>
            </a:xfrm>
            <a:prstGeom prst="rect">
              <a:avLst/>
            </a:prstGeom>
            <a:solidFill>
              <a:schemeClr val="accent1"/>
            </a:solidFill>
            <a:ln w="635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dirty="0">
                <a:latin typeface="Times New Roman" panose="02020603050405020304" pitchFamily="18" charset="0"/>
                <a:cs typeface="Times New Roman" panose="02020603050405020304" pitchFamily="18" charset="0"/>
              </a:endParaRPr>
            </a:p>
          </p:txBody>
        </p:sp>
        <p:sp>
          <p:nvSpPr>
            <p:cNvPr id="75790" name="Text Placeholder 12"/>
            <p:cNvSpPr txBox="1">
              <a:spLocks/>
            </p:cNvSpPr>
            <p:nvPr/>
          </p:nvSpPr>
          <p:spPr bwMode="auto">
            <a:xfrm>
              <a:off x="1291518" y="2608898"/>
              <a:ext cx="565207" cy="4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en-US" altLang="en-US" sz="3200" b="1">
                  <a:solidFill>
                    <a:schemeClr val="bg1"/>
                  </a:solidFill>
                  <a:latin typeface="Times New Roman" panose="02020603050405020304" pitchFamily="18" charset="0"/>
                  <a:ea typeface="Arial Unicode MS" pitchFamily="34" charset="-128"/>
                  <a:cs typeface="Times New Roman" panose="02020603050405020304" pitchFamily="18" charset="0"/>
                </a:rPr>
                <a:t>02</a:t>
              </a:r>
            </a:p>
          </p:txBody>
        </p:sp>
      </p:grpSp>
      <p:sp>
        <p:nvSpPr>
          <p:cNvPr id="75791" name="Rectangle 15"/>
          <p:cNvSpPr>
            <a:spLocks noChangeArrowheads="1"/>
          </p:cNvSpPr>
          <p:nvPr/>
        </p:nvSpPr>
        <p:spPr bwMode="auto">
          <a:xfrm>
            <a:off x="3001963" y="5336030"/>
            <a:ext cx="3393878"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3500">
                <a:solidFill>
                  <a:srgbClr val="0000CC"/>
                </a:solidFill>
                <a:latin typeface="Times New Roman" panose="02020603050405020304" pitchFamily="18" charset="0"/>
                <a:cs typeface="Times New Roman" panose="02020603050405020304" pitchFamily="18" charset="0"/>
              </a:rPr>
              <a:t>Hãnh diện, tự hào</a:t>
            </a:r>
          </a:p>
        </p:txBody>
      </p:sp>
    </p:spTree>
    <p:extLst>
      <p:ext uri="{BB962C8B-B14F-4D97-AF65-F5344CB8AC3E}">
        <p14:creationId xmlns:p14="http://schemas.microsoft.com/office/powerpoint/2010/main" val="1927842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blinds(horizontal)">
                                      <p:cBhvr>
                                        <p:cTn id="7" dur="500"/>
                                        <p:tgtEl>
                                          <p:spTgt spid="7578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5779"/>
                                        </p:tgtEl>
                                        <p:attrNameLst>
                                          <p:attrName>style.visibility</p:attrName>
                                        </p:attrNameLst>
                                      </p:cBhvr>
                                      <p:to>
                                        <p:strVal val="visible"/>
                                      </p:to>
                                    </p:set>
                                    <p:animEffect transition="in" filter="blinds(horizontal)">
                                      <p:cBhvr>
                                        <p:cTn id="10" dur="500"/>
                                        <p:tgtEl>
                                          <p:spTgt spid="757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5781"/>
                                        </p:tgtEl>
                                        <p:attrNameLst>
                                          <p:attrName>style.visibility</p:attrName>
                                        </p:attrNameLst>
                                      </p:cBhvr>
                                      <p:to>
                                        <p:strVal val="visible"/>
                                      </p:to>
                                    </p:set>
                                    <p:animEffect transition="in" filter="blinds(horizontal)">
                                      <p:cBhvr>
                                        <p:cTn id="15" dur="500"/>
                                        <p:tgtEl>
                                          <p:spTgt spid="757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75787"/>
                                        </p:tgtEl>
                                        <p:attrNameLst>
                                          <p:attrName>style.visibility</p:attrName>
                                        </p:attrNameLst>
                                      </p:cBhvr>
                                      <p:to>
                                        <p:strVal val="visible"/>
                                      </p:to>
                                    </p:set>
                                    <p:animEffect transition="in" filter="blinds(horizontal)">
                                      <p:cBhvr>
                                        <p:cTn id="20" dur="500"/>
                                        <p:tgtEl>
                                          <p:spTgt spid="7578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5791"/>
                                        </p:tgtEl>
                                        <p:attrNameLst>
                                          <p:attrName>style.visibility</p:attrName>
                                        </p:attrNameLst>
                                      </p:cBhvr>
                                      <p:to>
                                        <p:strVal val="visible"/>
                                      </p:to>
                                    </p:set>
                                    <p:animEffect transition="in" filter="blinds(horizontal)">
                                      <p:cBhvr>
                                        <p:cTn id="25" dur="500"/>
                                        <p:tgtEl>
                                          <p:spTgt spid="75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1" grpId="0" animBg="1"/>
      <p:bldP spid="7579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6" name="Picture 10" descr="tải xuống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1430338"/>
            <a:ext cx="7664450" cy="4691062"/>
          </a:xfrm>
          <a:prstGeom prst="rect">
            <a:avLst/>
          </a:prstGeom>
          <a:noFill/>
          <a:extLst>
            <a:ext uri="{909E8E84-426E-40DD-AFC4-6F175D3DCCD1}">
              <a14:hiddenFill xmlns:a14="http://schemas.microsoft.com/office/drawing/2010/main">
                <a:solidFill>
                  <a:srgbClr val="FFFFFF"/>
                </a:solidFill>
              </a14:hiddenFill>
            </a:ext>
          </a:extLst>
        </p:spPr>
      </p:pic>
      <p:sp>
        <p:nvSpPr>
          <p:cNvPr id="55307" name="Rectangle 11"/>
          <p:cNvSpPr>
            <a:spLocks noChangeArrowheads="1"/>
          </p:cNvSpPr>
          <p:nvPr/>
        </p:nvSpPr>
        <p:spPr bwMode="auto">
          <a:xfrm>
            <a:off x="407988" y="333375"/>
            <a:ext cx="114061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a:t>Những hành vi, việc làm tốt thể hiện lòng tự hào về truyền thống dân tộc Việt Nam. </a:t>
            </a:r>
          </a:p>
        </p:txBody>
      </p:sp>
      <p:sp>
        <p:nvSpPr>
          <p:cNvPr id="49" name="Left-Right Arrow 24">
            <a:extLst/>
          </p:cNvPr>
          <p:cNvSpPr/>
          <p:nvPr/>
        </p:nvSpPr>
        <p:spPr>
          <a:xfrm>
            <a:off x="9148763" y="1400175"/>
            <a:ext cx="2008187" cy="1338263"/>
          </a:xfrm>
          <a:prstGeom prst="lef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700"/>
          </a:p>
        </p:txBody>
      </p:sp>
      <p:sp>
        <p:nvSpPr>
          <p:cNvPr id="55310" name="Rectangle 14"/>
          <p:cNvSpPr>
            <a:spLocks noChangeArrowheads="1"/>
          </p:cNvSpPr>
          <p:nvPr/>
        </p:nvSpPr>
        <p:spPr bwMode="auto">
          <a:xfrm>
            <a:off x="8602663" y="3592513"/>
            <a:ext cx="31496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vi-VN" altLang="en-US" sz="3000">
                <a:solidFill>
                  <a:srgbClr val="FF0000"/>
                </a:solidFill>
              </a:rPr>
              <a:t>Tìm hiểu về các truyền thống của dân tộc</a:t>
            </a:r>
          </a:p>
        </p:txBody>
      </p:sp>
    </p:spTree>
    <p:extLst>
      <p:ext uri="{BB962C8B-B14F-4D97-AF65-F5344CB8AC3E}">
        <p14:creationId xmlns:p14="http://schemas.microsoft.com/office/powerpoint/2010/main" val="3728334606"/>
      </p:ext>
    </p:extLst>
  </p:cSld>
  <p:clrMapOvr>
    <a:masterClrMapping/>
  </p:clrMapOvr>
  <p:transition spd="slow">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ChangeArrowheads="1"/>
          </p:cNvSpPr>
          <p:nvPr/>
        </p:nvSpPr>
        <p:spPr bwMode="auto">
          <a:xfrm>
            <a:off x="407988" y="333375"/>
            <a:ext cx="114061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a:t>Những hành vi, việc làm tốt thể hiện lòng tự hào về truyền thống dân tộc Việt Nam. </a:t>
            </a:r>
          </a:p>
        </p:txBody>
      </p:sp>
      <p:sp>
        <p:nvSpPr>
          <p:cNvPr id="49" name="Left-Right Arrow 24">
            <a:extLst/>
          </p:cNvPr>
          <p:cNvSpPr/>
          <p:nvPr/>
        </p:nvSpPr>
        <p:spPr>
          <a:xfrm>
            <a:off x="9148763" y="1400175"/>
            <a:ext cx="2008187" cy="1338263"/>
          </a:xfrm>
          <a:prstGeom prst="lef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700"/>
          </a:p>
        </p:txBody>
      </p:sp>
      <p:sp>
        <p:nvSpPr>
          <p:cNvPr id="79877" name="Rectangle 5"/>
          <p:cNvSpPr>
            <a:spLocks noChangeArrowheads="1"/>
          </p:cNvSpPr>
          <p:nvPr/>
        </p:nvSpPr>
        <p:spPr bwMode="auto">
          <a:xfrm>
            <a:off x="8602663" y="3592513"/>
            <a:ext cx="3149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vi-VN" altLang="en-US" sz="3000">
                <a:solidFill>
                  <a:srgbClr val="FF0000"/>
                </a:solidFill>
              </a:rPr>
              <a:t>Tích cực tham gia các hoạt động tại địa phương</a:t>
            </a:r>
          </a:p>
        </p:txBody>
      </p:sp>
      <p:pic>
        <p:nvPicPr>
          <p:cNvPr id="79878" name="Picture 6" descr="tải xuốn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497013"/>
            <a:ext cx="7546975"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728824"/>
      </p:ext>
    </p:extLst>
  </p:cSld>
  <p:clrMapOvr>
    <a:masterClrMapping/>
  </p:clrMapOvr>
  <p:transition spd="slow">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407988" y="333375"/>
            <a:ext cx="114061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a:t>Những hành vi, việc làm tốt thể hiện lòng tự hào về truyền thống dân tộc Việt Nam. </a:t>
            </a:r>
          </a:p>
        </p:txBody>
      </p:sp>
      <p:sp>
        <p:nvSpPr>
          <p:cNvPr id="49" name="Left-Right Arrow 24">
            <a:extLst/>
          </p:cNvPr>
          <p:cNvSpPr/>
          <p:nvPr/>
        </p:nvSpPr>
        <p:spPr>
          <a:xfrm>
            <a:off x="9148763" y="1400175"/>
            <a:ext cx="2008187" cy="1338263"/>
          </a:xfrm>
          <a:prstGeom prst="lef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700"/>
          </a:p>
        </p:txBody>
      </p:sp>
      <p:pic>
        <p:nvPicPr>
          <p:cNvPr id="80902" name="Picture 6"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524000"/>
            <a:ext cx="7877175" cy="4672013"/>
          </a:xfrm>
          <a:prstGeom prst="rect">
            <a:avLst/>
          </a:prstGeom>
          <a:noFill/>
          <a:extLst>
            <a:ext uri="{909E8E84-426E-40DD-AFC4-6F175D3DCCD1}">
              <a14:hiddenFill xmlns:a14="http://schemas.microsoft.com/office/drawing/2010/main">
                <a:solidFill>
                  <a:srgbClr val="FFFFFF"/>
                </a:solidFill>
              </a14:hiddenFill>
            </a:ext>
          </a:extLst>
        </p:spPr>
      </p:pic>
      <p:sp>
        <p:nvSpPr>
          <p:cNvPr id="80903" name="Rectangle 7"/>
          <p:cNvSpPr>
            <a:spLocks noChangeArrowheads="1"/>
          </p:cNvSpPr>
          <p:nvPr/>
        </p:nvSpPr>
        <p:spPr bwMode="auto">
          <a:xfrm>
            <a:off x="8602663" y="3592513"/>
            <a:ext cx="31496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vi-VN" altLang="en-US" sz="3000">
                <a:solidFill>
                  <a:srgbClr val="FF0000"/>
                </a:solidFill>
              </a:rPr>
              <a:t>Tìm hiểu về các truyền thống của dân tộc</a:t>
            </a:r>
          </a:p>
        </p:txBody>
      </p:sp>
    </p:spTree>
    <p:extLst>
      <p:ext uri="{BB962C8B-B14F-4D97-AF65-F5344CB8AC3E}">
        <p14:creationId xmlns:p14="http://schemas.microsoft.com/office/powerpoint/2010/main" val="2624936539"/>
      </p:ext>
    </p:extLst>
  </p:cSld>
  <p:clrMapOvr>
    <a:masterClrMapping/>
  </p:clrMapOvr>
  <p:transition spd="slow">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407988" y="333375"/>
            <a:ext cx="114061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a:t>Những hành vi, việc làm tốt thể hiện lòng tự hào về truyền thống dân tộc Việt Nam. </a:t>
            </a:r>
          </a:p>
        </p:txBody>
      </p:sp>
      <p:sp>
        <p:nvSpPr>
          <p:cNvPr id="49" name="Left-Right Arrow 24">
            <a:extLst/>
          </p:cNvPr>
          <p:cNvSpPr/>
          <p:nvPr/>
        </p:nvSpPr>
        <p:spPr>
          <a:xfrm>
            <a:off x="9148763" y="1400175"/>
            <a:ext cx="2008187" cy="1338263"/>
          </a:xfrm>
          <a:prstGeom prst="lef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700"/>
          </a:p>
        </p:txBody>
      </p:sp>
      <p:sp>
        <p:nvSpPr>
          <p:cNvPr id="81925" name="Rectangle 5"/>
          <p:cNvSpPr>
            <a:spLocks noChangeArrowheads="1"/>
          </p:cNvSpPr>
          <p:nvPr/>
        </p:nvSpPr>
        <p:spPr bwMode="auto">
          <a:xfrm>
            <a:off x="8602663" y="3592513"/>
            <a:ext cx="31496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vi-VN" altLang="en-US" sz="3000">
                <a:solidFill>
                  <a:srgbClr val="FF0000"/>
                </a:solidFill>
              </a:rPr>
              <a:t>Tìm hiểu về các truyền thống của dân tộc</a:t>
            </a:r>
          </a:p>
        </p:txBody>
      </p:sp>
      <p:pic>
        <p:nvPicPr>
          <p:cNvPr id="81926" name="Picture 6" descr="imag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1462088"/>
            <a:ext cx="7883525" cy="489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77203"/>
      </p:ext>
    </p:extLst>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4" name="Rectangle 6"/>
          <p:cNvSpPr>
            <a:spLocks noChangeArrowheads="1"/>
          </p:cNvSpPr>
          <p:nvPr/>
        </p:nvSpPr>
        <p:spPr bwMode="auto">
          <a:xfrm>
            <a:off x="407988" y="333375"/>
            <a:ext cx="114061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a:t>Những hành vi, việc làm không tốt trong việc giữ gìn và phát huy truyền thống dân tộc Việt Nam. </a:t>
            </a:r>
          </a:p>
        </p:txBody>
      </p:sp>
      <p:pic>
        <p:nvPicPr>
          <p:cNvPr id="78855" name="Picture 7" descr="image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1309688"/>
            <a:ext cx="5232400" cy="3481387"/>
          </a:xfrm>
          <a:prstGeom prst="rect">
            <a:avLst/>
          </a:prstGeom>
          <a:noFill/>
          <a:extLst>
            <a:ext uri="{909E8E84-426E-40DD-AFC4-6F175D3DCCD1}">
              <a14:hiddenFill xmlns:a14="http://schemas.microsoft.com/office/drawing/2010/main">
                <a:solidFill>
                  <a:srgbClr val="FFFFFF"/>
                </a:solidFill>
              </a14:hiddenFill>
            </a:ext>
          </a:extLst>
        </p:spPr>
      </p:pic>
      <p:pic>
        <p:nvPicPr>
          <p:cNvPr id="78856" name="Picture 8" descr="dt1309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63650"/>
            <a:ext cx="5332413"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p:cNvPr>
          <p:cNvSpPr/>
          <p:nvPr/>
        </p:nvSpPr>
        <p:spPr>
          <a:xfrm>
            <a:off x="935038" y="4945063"/>
            <a:ext cx="9478962" cy="1717675"/>
          </a:xfrm>
          <a:custGeom>
            <a:avLst/>
            <a:gdLst>
              <a:gd name="connsiteX0" fmla="*/ 0 w 3801418"/>
              <a:gd name="connsiteY0" fmla="*/ 141668 h 991674"/>
              <a:gd name="connsiteX1" fmla="*/ 3427927 w 3801418"/>
              <a:gd name="connsiteY1" fmla="*/ 141668 h 991674"/>
              <a:gd name="connsiteX2" fmla="*/ 3427927 w 3801418"/>
              <a:gd name="connsiteY2" fmla="*/ 850006 h 991674"/>
              <a:gd name="connsiteX3" fmla="*/ 0 w 3801418"/>
              <a:gd name="connsiteY3" fmla="*/ 850006 h 991674"/>
              <a:gd name="connsiteX4" fmla="*/ 3427928 w 3801418"/>
              <a:gd name="connsiteY4" fmla="*/ 0 h 991674"/>
              <a:gd name="connsiteX5" fmla="*/ 3801418 w 3801418"/>
              <a:gd name="connsiteY5" fmla="*/ 495838 h 991674"/>
              <a:gd name="connsiteX6" fmla="*/ 3427928 w 3801418"/>
              <a:gd name="connsiteY6" fmla="*/ 991674 h 9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418" h="991674">
                <a:moveTo>
                  <a:pt x="0" y="141668"/>
                </a:moveTo>
                <a:lnTo>
                  <a:pt x="3427927" y="141668"/>
                </a:lnTo>
                <a:lnTo>
                  <a:pt x="3427927" y="850006"/>
                </a:lnTo>
                <a:lnTo>
                  <a:pt x="0" y="850006"/>
                </a:lnTo>
                <a:close/>
                <a:moveTo>
                  <a:pt x="3427928" y="0"/>
                </a:moveTo>
                <a:lnTo>
                  <a:pt x="3801418" y="495838"/>
                </a:lnTo>
                <a:lnTo>
                  <a:pt x="3427928" y="991674"/>
                </a:lnTo>
                <a:close/>
              </a:path>
            </a:pathLst>
          </a:custGeom>
          <a:solidFill>
            <a:srgbClr val="488A52"/>
          </a:solidFill>
          <a:ln>
            <a:noFill/>
          </a:ln>
          <a:effectLst>
            <a:outerShdw blurRad="165100" dist="38100" sx="101000" sy="101000" algn="l"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3" name="Freeform: Shape 1">
            <a:extLst/>
          </p:cNvPr>
          <p:cNvSpPr/>
          <p:nvPr/>
        </p:nvSpPr>
        <p:spPr>
          <a:xfrm>
            <a:off x="919163" y="4945063"/>
            <a:ext cx="9478962" cy="1717675"/>
          </a:xfrm>
          <a:custGeom>
            <a:avLst/>
            <a:gdLst>
              <a:gd name="connsiteX0" fmla="*/ 0 w 3801418"/>
              <a:gd name="connsiteY0" fmla="*/ 141668 h 991674"/>
              <a:gd name="connsiteX1" fmla="*/ 3427927 w 3801418"/>
              <a:gd name="connsiteY1" fmla="*/ 141668 h 991674"/>
              <a:gd name="connsiteX2" fmla="*/ 3427927 w 3801418"/>
              <a:gd name="connsiteY2" fmla="*/ 850006 h 991674"/>
              <a:gd name="connsiteX3" fmla="*/ 0 w 3801418"/>
              <a:gd name="connsiteY3" fmla="*/ 850006 h 991674"/>
              <a:gd name="connsiteX4" fmla="*/ 3427928 w 3801418"/>
              <a:gd name="connsiteY4" fmla="*/ 0 h 991674"/>
              <a:gd name="connsiteX5" fmla="*/ 3801418 w 3801418"/>
              <a:gd name="connsiteY5" fmla="*/ 495838 h 991674"/>
              <a:gd name="connsiteX6" fmla="*/ 3427928 w 3801418"/>
              <a:gd name="connsiteY6" fmla="*/ 991674 h 9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418" h="991674">
                <a:moveTo>
                  <a:pt x="0" y="141668"/>
                </a:moveTo>
                <a:lnTo>
                  <a:pt x="3427927" y="141668"/>
                </a:lnTo>
                <a:lnTo>
                  <a:pt x="3427927" y="850006"/>
                </a:lnTo>
                <a:lnTo>
                  <a:pt x="0" y="850006"/>
                </a:lnTo>
                <a:close/>
                <a:moveTo>
                  <a:pt x="3427928" y="0"/>
                </a:moveTo>
                <a:lnTo>
                  <a:pt x="3801418" y="495838"/>
                </a:lnTo>
                <a:lnTo>
                  <a:pt x="3427928" y="991674"/>
                </a:lnTo>
                <a:close/>
              </a:path>
            </a:pathLst>
          </a:custGeom>
          <a:solidFill>
            <a:srgbClr val="488A52"/>
          </a:solidFill>
          <a:ln>
            <a:noFill/>
          </a:ln>
          <a:effectLst>
            <a:outerShdw blurRad="165100" dist="38100" sx="101000" sy="101000" algn="l"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78859" name="Rectangle 11"/>
          <p:cNvSpPr>
            <a:spLocks noChangeArrowheads="1"/>
          </p:cNvSpPr>
          <p:nvPr/>
        </p:nvSpPr>
        <p:spPr bwMode="auto">
          <a:xfrm>
            <a:off x="2295525" y="5461000"/>
            <a:ext cx="3598863"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altLang="en-US" sz="3500">
                <a:solidFill>
                  <a:schemeClr val="bg1"/>
                </a:solidFill>
              </a:rPr>
              <a:t>Vẽ bậy lên di tích</a:t>
            </a:r>
          </a:p>
        </p:txBody>
      </p:sp>
    </p:spTree>
    <p:extLst>
      <p:ext uri="{BB962C8B-B14F-4D97-AF65-F5344CB8AC3E}">
        <p14:creationId xmlns:p14="http://schemas.microsoft.com/office/powerpoint/2010/main" val="16994786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407988" y="333375"/>
            <a:ext cx="114061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a:t>Những hành vi, việc làm không tốt trong việc giữ gìn và phát huy truyền thống dân tộc Việt Nam. </a:t>
            </a:r>
          </a:p>
        </p:txBody>
      </p:sp>
      <p:pic>
        <p:nvPicPr>
          <p:cNvPr id="82952" name="Picture 8" descr="tải xuống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279525"/>
            <a:ext cx="8366125" cy="521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975872"/>
      </p:ext>
    </p:extLst>
  </p:cSld>
  <p:clrMapOvr>
    <a:masterClrMapping/>
  </p:clrMapOvr>
  <p:transition spd="slow">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407988" y="333375"/>
            <a:ext cx="114061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a:t>Những hành vi, việc làm không tốt trong việc giữ gìn và phát huy truyền thống dân tộc Việt Nam. </a:t>
            </a:r>
          </a:p>
        </p:txBody>
      </p:sp>
      <p:pic>
        <p:nvPicPr>
          <p:cNvPr id="83973" name="Picture 5" descr="hanh_dong_hoi_bia_1212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468438"/>
            <a:ext cx="9732962" cy="502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51262"/>
      </p:ext>
    </p:extLst>
  </p:cSld>
  <p:clrMapOvr>
    <a:masterClrMapping/>
  </p:clrMapOvr>
  <p:transition spd="slow">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p:cNvPr>
          <p:cNvSpPr>
            <a:spLocks noGrp="1"/>
          </p:cNvSpPr>
          <p:nvPr>
            <p:ph type="body" sz="quarter" idx="4294967295"/>
          </p:nvPr>
        </p:nvSpPr>
        <p:spPr>
          <a:xfrm>
            <a:off x="323850" y="339725"/>
            <a:ext cx="11572875" cy="723900"/>
          </a:xfrm>
        </p:spPr>
        <p:txBody>
          <a:bodyPr anchor="ctr">
            <a:normAutofit/>
          </a:bodyPr>
          <a:lstStyle/>
          <a:p>
            <a:pPr marL="0" indent="0" algn="ctr">
              <a:buFont typeface="Arial" panose="020B0604020202020204" pitchFamily="34" charset="0"/>
              <a:buNone/>
            </a:pPr>
            <a:r>
              <a:rPr lang="vi-VN" altLang="en-US" b="1" dirty="0" smtClean="0">
                <a:latin typeface="+mj-lt"/>
              </a:rPr>
              <a:t>Biểu hiện của lòng tự hào về truyền thống dân tộc Việt Nam</a:t>
            </a:r>
            <a:endParaRPr lang="en-US" altLang="en-US" b="1" dirty="0" smtClean="0">
              <a:latin typeface="+mj-lt"/>
            </a:endParaRPr>
          </a:p>
        </p:txBody>
      </p:sp>
      <p:sp>
        <p:nvSpPr>
          <p:cNvPr id="3" name="자유형: 도형 44">
            <a:extLst/>
          </p:cNvPr>
          <p:cNvSpPr/>
          <p:nvPr/>
        </p:nvSpPr>
        <p:spPr>
          <a:xfrm>
            <a:off x="3338513" y="3854450"/>
            <a:ext cx="8345487" cy="2152650"/>
          </a:xfrm>
          <a:custGeom>
            <a:avLst/>
            <a:gdLst>
              <a:gd name="connsiteX0" fmla="*/ 341309 w 5296915"/>
              <a:gd name="connsiteY0" fmla="*/ 0 h 2152509"/>
              <a:gd name="connsiteX1" fmla="*/ 2562917 w 5296915"/>
              <a:gd name="connsiteY1" fmla="*/ 0 h 2152509"/>
              <a:gd name="connsiteX2" fmla="*/ 2733998 w 5296915"/>
              <a:gd name="connsiteY2" fmla="*/ 0 h 2152509"/>
              <a:gd name="connsiteX3" fmla="*/ 4955607 w 5296915"/>
              <a:gd name="connsiteY3" fmla="*/ 0 h 2152509"/>
              <a:gd name="connsiteX4" fmla="*/ 5296915 w 5296915"/>
              <a:gd name="connsiteY4" fmla="*/ 358759 h 2152509"/>
              <a:gd name="connsiteX5" fmla="*/ 5296915 w 5296915"/>
              <a:gd name="connsiteY5" fmla="*/ 1793750 h 2152509"/>
              <a:gd name="connsiteX6" fmla="*/ 4955607 w 5296915"/>
              <a:gd name="connsiteY6" fmla="*/ 2152509 h 2152509"/>
              <a:gd name="connsiteX7" fmla="*/ 2733998 w 5296915"/>
              <a:gd name="connsiteY7" fmla="*/ 2152509 h 2152509"/>
              <a:gd name="connsiteX8" fmla="*/ 2562917 w 5296915"/>
              <a:gd name="connsiteY8" fmla="*/ 2152509 h 2152509"/>
              <a:gd name="connsiteX9" fmla="*/ 341309 w 5296915"/>
              <a:gd name="connsiteY9" fmla="*/ 2152509 h 2152509"/>
              <a:gd name="connsiteX10" fmla="*/ 0 w 5296915"/>
              <a:gd name="connsiteY10" fmla="*/ 1793750 h 2152509"/>
              <a:gd name="connsiteX11" fmla="*/ 0 w 5296915"/>
              <a:gd name="connsiteY11" fmla="*/ 1224655 h 2152509"/>
              <a:gd name="connsiteX12" fmla="*/ 511788 w 5296915"/>
              <a:gd name="connsiteY12" fmla="*/ 1224655 h 2152509"/>
              <a:gd name="connsiteX13" fmla="*/ 511788 w 5296915"/>
              <a:gd name="connsiteY13" fmla="*/ 1373055 h 2152509"/>
              <a:gd name="connsiteX14" fmla="*/ 813296 w 5296915"/>
              <a:gd name="connsiteY14" fmla="*/ 1076255 h 2152509"/>
              <a:gd name="connsiteX15" fmla="*/ 511788 w 5296915"/>
              <a:gd name="connsiteY15" fmla="*/ 779454 h 2152509"/>
              <a:gd name="connsiteX16" fmla="*/ 511788 w 5296915"/>
              <a:gd name="connsiteY16" fmla="*/ 927854 h 2152509"/>
              <a:gd name="connsiteX17" fmla="*/ 0 w 5296915"/>
              <a:gd name="connsiteY17" fmla="*/ 927854 h 2152509"/>
              <a:gd name="connsiteX18" fmla="*/ 0 w 5296915"/>
              <a:gd name="connsiteY18" fmla="*/ 358759 h 2152509"/>
              <a:gd name="connsiteX19" fmla="*/ 341309 w 5296915"/>
              <a:gd name="connsiteY19" fmla="*/ 0 h 215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96915" h="2152509">
                <a:moveTo>
                  <a:pt x="341309" y="0"/>
                </a:moveTo>
                <a:lnTo>
                  <a:pt x="2562917" y="0"/>
                </a:lnTo>
                <a:lnTo>
                  <a:pt x="2733998" y="0"/>
                </a:lnTo>
                <a:lnTo>
                  <a:pt x="4955607" y="0"/>
                </a:lnTo>
                <a:cubicBezTo>
                  <a:pt x="5144106" y="0"/>
                  <a:pt x="5296915" y="160622"/>
                  <a:pt x="5296915" y="358759"/>
                </a:cubicBezTo>
                <a:lnTo>
                  <a:pt x="5296915" y="1793750"/>
                </a:lnTo>
                <a:cubicBezTo>
                  <a:pt x="5296915" y="1991887"/>
                  <a:pt x="5144106" y="2152509"/>
                  <a:pt x="4955607" y="2152509"/>
                </a:cubicBezTo>
                <a:lnTo>
                  <a:pt x="2733998" y="2152509"/>
                </a:lnTo>
                <a:lnTo>
                  <a:pt x="2562917" y="2152509"/>
                </a:lnTo>
                <a:lnTo>
                  <a:pt x="341309" y="2152509"/>
                </a:lnTo>
                <a:cubicBezTo>
                  <a:pt x="152809" y="2152509"/>
                  <a:pt x="0" y="1991887"/>
                  <a:pt x="0" y="1793750"/>
                </a:cubicBezTo>
                <a:lnTo>
                  <a:pt x="0" y="1224655"/>
                </a:lnTo>
                <a:lnTo>
                  <a:pt x="511788" y="1224655"/>
                </a:lnTo>
                <a:lnTo>
                  <a:pt x="511788" y="1373055"/>
                </a:lnTo>
                <a:lnTo>
                  <a:pt x="813296" y="1076255"/>
                </a:lnTo>
                <a:lnTo>
                  <a:pt x="511788" y="779454"/>
                </a:lnTo>
                <a:lnTo>
                  <a:pt x="511788" y="927854"/>
                </a:lnTo>
                <a:lnTo>
                  <a:pt x="0" y="927854"/>
                </a:lnTo>
                <a:lnTo>
                  <a:pt x="0" y="358759"/>
                </a:lnTo>
                <a:cubicBezTo>
                  <a:pt x="0" y="160622"/>
                  <a:pt x="152809" y="0"/>
                  <a:pt x="3413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p>
        </p:txBody>
      </p:sp>
      <p:sp>
        <p:nvSpPr>
          <p:cNvPr id="4" name="자유형: 도형 43">
            <a:extLst/>
          </p:cNvPr>
          <p:cNvSpPr/>
          <p:nvPr/>
        </p:nvSpPr>
        <p:spPr>
          <a:xfrm>
            <a:off x="3338513" y="1604963"/>
            <a:ext cx="8243887" cy="2152650"/>
          </a:xfrm>
          <a:custGeom>
            <a:avLst/>
            <a:gdLst>
              <a:gd name="connsiteX0" fmla="*/ 341308 w 5296915"/>
              <a:gd name="connsiteY0" fmla="*/ 0 h 2152509"/>
              <a:gd name="connsiteX1" fmla="*/ 2562917 w 5296915"/>
              <a:gd name="connsiteY1" fmla="*/ 0 h 2152509"/>
              <a:gd name="connsiteX2" fmla="*/ 2733998 w 5296915"/>
              <a:gd name="connsiteY2" fmla="*/ 0 h 2152509"/>
              <a:gd name="connsiteX3" fmla="*/ 4955607 w 5296915"/>
              <a:gd name="connsiteY3" fmla="*/ 0 h 2152509"/>
              <a:gd name="connsiteX4" fmla="*/ 5296915 w 5296915"/>
              <a:gd name="connsiteY4" fmla="*/ 358759 h 2152509"/>
              <a:gd name="connsiteX5" fmla="*/ 5296915 w 5296915"/>
              <a:gd name="connsiteY5" fmla="*/ 1793750 h 2152509"/>
              <a:gd name="connsiteX6" fmla="*/ 4955607 w 5296915"/>
              <a:gd name="connsiteY6" fmla="*/ 2152509 h 2152509"/>
              <a:gd name="connsiteX7" fmla="*/ 2733998 w 5296915"/>
              <a:gd name="connsiteY7" fmla="*/ 2152509 h 2152509"/>
              <a:gd name="connsiteX8" fmla="*/ 2562917 w 5296915"/>
              <a:gd name="connsiteY8" fmla="*/ 2152509 h 2152509"/>
              <a:gd name="connsiteX9" fmla="*/ 341308 w 5296915"/>
              <a:gd name="connsiteY9" fmla="*/ 2152509 h 2152509"/>
              <a:gd name="connsiteX10" fmla="*/ 0 w 5296915"/>
              <a:gd name="connsiteY10" fmla="*/ 1793750 h 2152509"/>
              <a:gd name="connsiteX11" fmla="*/ 0 w 5296915"/>
              <a:gd name="connsiteY11" fmla="*/ 1224655 h 2152509"/>
              <a:gd name="connsiteX12" fmla="*/ 523838 w 5296915"/>
              <a:gd name="connsiteY12" fmla="*/ 1224655 h 2152509"/>
              <a:gd name="connsiteX13" fmla="*/ 523838 w 5296915"/>
              <a:gd name="connsiteY13" fmla="*/ 1373055 h 2152509"/>
              <a:gd name="connsiteX14" fmla="*/ 825347 w 5296915"/>
              <a:gd name="connsiteY14" fmla="*/ 1076255 h 2152509"/>
              <a:gd name="connsiteX15" fmla="*/ 523838 w 5296915"/>
              <a:gd name="connsiteY15" fmla="*/ 779454 h 2152509"/>
              <a:gd name="connsiteX16" fmla="*/ 523838 w 5296915"/>
              <a:gd name="connsiteY16" fmla="*/ 927854 h 2152509"/>
              <a:gd name="connsiteX17" fmla="*/ 0 w 5296915"/>
              <a:gd name="connsiteY17" fmla="*/ 927854 h 2152509"/>
              <a:gd name="connsiteX18" fmla="*/ 0 w 5296915"/>
              <a:gd name="connsiteY18" fmla="*/ 358759 h 2152509"/>
              <a:gd name="connsiteX19" fmla="*/ 341308 w 5296915"/>
              <a:gd name="connsiteY19" fmla="*/ 0 h 215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96915" h="2152509">
                <a:moveTo>
                  <a:pt x="341308" y="0"/>
                </a:moveTo>
                <a:lnTo>
                  <a:pt x="2562917" y="0"/>
                </a:lnTo>
                <a:lnTo>
                  <a:pt x="2733998" y="0"/>
                </a:lnTo>
                <a:lnTo>
                  <a:pt x="4955607" y="0"/>
                </a:lnTo>
                <a:cubicBezTo>
                  <a:pt x="5144106" y="0"/>
                  <a:pt x="5296915" y="160622"/>
                  <a:pt x="5296915" y="358759"/>
                </a:cubicBezTo>
                <a:lnTo>
                  <a:pt x="5296915" y="1793750"/>
                </a:lnTo>
                <a:cubicBezTo>
                  <a:pt x="5296915" y="1991887"/>
                  <a:pt x="5144106" y="2152509"/>
                  <a:pt x="4955607" y="2152509"/>
                </a:cubicBezTo>
                <a:lnTo>
                  <a:pt x="2733998" y="2152509"/>
                </a:lnTo>
                <a:lnTo>
                  <a:pt x="2562917" y="2152509"/>
                </a:lnTo>
                <a:lnTo>
                  <a:pt x="341308" y="2152509"/>
                </a:lnTo>
                <a:cubicBezTo>
                  <a:pt x="152809" y="2152509"/>
                  <a:pt x="0" y="1991887"/>
                  <a:pt x="0" y="1793750"/>
                </a:cubicBezTo>
                <a:lnTo>
                  <a:pt x="0" y="1224655"/>
                </a:lnTo>
                <a:lnTo>
                  <a:pt x="523838" y="1224655"/>
                </a:lnTo>
                <a:lnTo>
                  <a:pt x="523838" y="1373055"/>
                </a:lnTo>
                <a:lnTo>
                  <a:pt x="825347" y="1076255"/>
                </a:lnTo>
                <a:lnTo>
                  <a:pt x="523838" y="779454"/>
                </a:lnTo>
                <a:lnTo>
                  <a:pt x="523838" y="927854"/>
                </a:lnTo>
                <a:lnTo>
                  <a:pt x="0" y="927854"/>
                </a:lnTo>
                <a:lnTo>
                  <a:pt x="0" y="358759"/>
                </a:lnTo>
                <a:cubicBezTo>
                  <a:pt x="0" y="160622"/>
                  <a:pt x="152809" y="0"/>
                  <a:pt x="34130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p>
        </p:txBody>
      </p:sp>
      <p:sp>
        <p:nvSpPr>
          <p:cNvPr id="5" name="Teardrop 1">
            <a:extLst/>
          </p:cNvPr>
          <p:cNvSpPr/>
          <p:nvPr/>
        </p:nvSpPr>
        <p:spPr>
          <a:xfrm>
            <a:off x="633413" y="1658938"/>
            <a:ext cx="2087562" cy="2087562"/>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cs typeface="Arial" pitchFamily="34" charset="0"/>
            </a:endParaRPr>
          </a:p>
        </p:txBody>
      </p:sp>
      <p:sp>
        <p:nvSpPr>
          <p:cNvPr id="6" name="Teardrop 1">
            <a:extLst/>
          </p:cNvPr>
          <p:cNvSpPr/>
          <p:nvPr/>
        </p:nvSpPr>
        <p:spPr>
          <a:xfrm rot="5400000">
            <a:off x="633413" y="3875088"/>
            <a:ext cx="2087562" cy="2087562"/>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cs typeface="Arial" pitchFamily="34" charset="0"/>
            </a:endParaRPr>
          </a:p>
        </p:txBody>
      </p:sp>
      <p:sp>
        <p:nvSpPr>
          <p:cNvPr id="10" name="Rounded Rectangle 18">
            <a:extLst/>
          </p:cNvPr>
          <p:cNvSpPr/>
          <p:nvPr/>
        </p:nvSpPr>
        <p:spPr>
          <a:xfrm rot="5400000">
            <a:off x="627063" y="2781300"/>
            <a:ext cx="984250" cy="971550"/>
          </a:xfrm>
          <a:custGeom>
            <a:avLst/>
            <a:gdLst/>
            <a:ahLst/>
            <a:cxnLst/>
            <a:rect l="l" t="t" r="r" b="b"/>
            <a:pathLst>
              <a:path w="983239" h="971134">
                <a:moveTo>
                  <a:pt x="621416" y="0"/>
                </a:moveTo>
                <a:lnTo>
                  <a:pt x="983239" y="0"/>
                </a:lnTo>
                <a:lnTo>
                  <a:pt x="983239" y="971134"/>
                </a:lnTo>
                <a:lnTo>
                  <a:pt x="0" y="971134"/>
                </a:lnTo>
                <a:lnTo>
                  <a:pt x="0" y="621416"/>
                </a:lnTo>
                <a:cubicBezTo>
                  <a:pt x="0" y="278217"/>
                  <a:pt x="278217" y="0"/>
                  <a:pt x="62141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cs typeface="Arial" pitchFamily="34" charset="0"/>
            </a:endParaRPr>
          </a:p>
        </p:txBody>
      </p:sp>
      <p:sp>
        <p:nvSpPr>
          <p:cNvPr id="11" name="Rounded Rectangle 18">
            <a:extLst/>
          </p:cNvPr>
          <p:cNvSpPr/>
          <p:nvPr/>
        </p:nvSpPr>
        <p:spPr>
          <a:xfrm rot="10800000">
            <a:off x="633413" y="3875088"/>
            <a:ext cx="982662" cy="969962"/>
          </a:xfrm>
          <a:custGeom>
            <a:avLst/>
            <a:gdLst/>
            <a:ahLst/>
            <a:cxnLst/>
            <a:rect l="l" t="t" r="r" b="b"/>
            <a:pathLst>
              <a:path w="983239" h="971134">
                <a:moveTo>
                  <a:pt x="621416" y="0"/>
                </a:moveTo>
                <a:lnTo>
                  <a:pt x="983239" y="0"/>
                </a:lnTo>
                <a:lnTo>
                  <a:pt x="983239" y="971134"/>
                </a:lnTo>
                <a:lnTo>
                  <a:pt x="0" y="971134"/>
                </a:lnTo>
                <a:lnTo>
                  <a:pt x="0" y="621416"/>
                </a:lnTo>
                <a:cubicBezTo>
                  <a:pt x="0" y="278217"/>
                  <a:pt x="278217" y="0"/>
                  <a:pt x="62141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cs typeface="Arial" pitchFamily="34" charset="0"/>
            </a:endParaRPr>
          </a:p>
        </p:txBody>
      </p:sp>
      <p:sp>
        <p:nvSpPr>
          <p:cNvPr id="85001" name="TextBox 13"/>
          <p:cNvSpPr txBox="1">
            <a:spLocks noChangeArrowheads="1"/>
          </p:cNvSpPr>
          <p:nvPr/>
        </p:nvSpPr>
        <p:spPr bwMode="auto">
          <a:xfrm>
            <a:off x="792163" y="2941638"/>
            <a:ext cx="574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ko-KR" sz="4000" b="1">
                <a:solidFill>
                  <a:schemeClr val="bg1"/>
                </a:solidFill>
                <a:ea typeface="Arial Unicode MS" pitchFamily="34" charset="-128"/>
              </a:rPr>
              <a:t>1</a:t>
            </a:r>
            <a:endParaRPr lang="ko-KR" altLang="en-US" sz="4000" b="1">
              <a:solidFill>
                <a:schemeClr val="bg1"/>
              </a:solidFill>
              <a:ea typeface="Arial Unicode MS" pitchFamily="34" charset="-128"/>
            </a:endParaRPr>
          </a:p>
        </p:txBody>
      </p:sp>
      <p:sp>
        <p:nvSpPr>
          <p:cNvPr id="85002" name="TextBox 15"/>
          <p:cNvSpPr txBox="1">
            <a:spLocks noChangeArrowheads="1"/>
          </p:cNvSpPr>
          <p:nvPr/>
        </p:nvSpPr>
        <p:spPr bwMode="auto">
          <a:xfrm>
            <a:off x="792163" y="3967163"/>
            <a:ext cx="574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ko-KR" sz="4000" b="1">
                <a:solidFill>
                  <a:schemeClr val="bg1"/>
                </a:solidFill>
                <a:ea typeface="Arial Unicode MS" pitchFamily="34" charset="-128"/>
              </a:rPr>
              <a:t>2</a:t>
            </a:r>
            <a:endParaRPr lang="ko-KR" altLang="en-US" sz="4000" b="1">
              <a:solidFill>
                <a:schemeClr val="bg1"/>
              </a:solidFill>
              <a:ea typeface="Arial Unicode MS" pitchFamily="34" charset="-128"/>
            </a:endParaRPr>
          </a:p>
        </p:txBody>
      </p:sp>
      <p:sp>
        <p:nvSpPr>
          <p:cNvPr id="85003" name="Rectangle 11"/>
          <p:cNvSpPr>
            <a:spLocks noChangeArrowheads="1"/>
          </p:cNvSpPr>
          <p:nvPr/>
        </p:nvSpPr>
        <p:spPr bwMode="auto">
          <a:xfrm>
            <a:off x="1223963" y="1917700"/>
            <a:ext cx="14033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vi-VN" altLang="en-US" sz="2300"/>
              <a:t>Thái độ</a:t>
            </a:r>
          </a:p>
          <a:p>
            <a:pPr algn="ctr"/>
            <a:r>
              <a:rPr lang="vi-VN" altLang="en-US" sz="2300"/>
              <a:t>Cảm xúc</a:t>
            </a:r>
          </a:p>
        </p:txBody>
      </p:sp>
      <p:sp>
        <p:nvSpPr>
          <p:cNvPr id="85004" name="Rectangle 12"/>
          <p:cNvSpPr>
            <a:spLocks noChangeArrowheads="1"/>
          </p:cNvSpPr>
          <p:nvPr/>
        </p:nvSpPr>
        <p:spPr bwMode="auto">
          <a:xfrm>
            <a:off x="1258888" y="4483100"/>
            <a:ext cx="1316037"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vi-VN" altLang="en-US" sz="2300"/>
              <a:t>Lời nói</a:t>
            </a:r>
          </a:p>
          <a:p>
            <a:pPr algn="ctr"/>
            <a:r>
              <a:rPr lang="vi-VN" altLang="en-US" sz="2300"/>
              <a:t>Và việc làm</a:t>
            </a:r>
          </a:p>
        </p:txBody>
      </p:sp>
      <p:sp>
        <p:nvSpPr>
          <p:cNvPr id="85005" name="Rectangle 13"/>
          <p:cNvSpPr>
            <a:spLocks noChangeArrowheads="1"/>
          </p:cNvSpPr>
          <p:nvPr/>
        </p:nvSpPr>
        <p:spPr bwMode="auto">
          <a:xfrm>
            <a:off x="4594225" y="2130425"/>
            <a:ext cx="6792913"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500">
                <a:solidFill>
                  <a:schemeClr val="bg1"/>
                </a:solidFill>
              </a:rPr>
              <a:t>Có thái độ biết ơn, trân trọng những giá trị truyền thống mà dân tộc Việt Nam đã xây dựng từ thế hệ này sang thế hệ khác</a:t>
            </a:r>
          </a:p>
        </p:txBody>
      </p:sp>
      <p:sp>
        <p:nvSpPr>
          <p:cNvPr id="85006" name="Rectangle 14"/>
          <p:cNvSpPr>
            <a:spLocks noChangeArrowheads="1"/>
          </p:cNvSpPr>
          <p:nvPr/>
        </p:nvSpPr>
        <p:spPr bwMode="auto">
          <a:xfrm>
            <a:off x="4740275" y="4365625"/>
            <a:ext cx="6891338"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500">
                <a:solidFill>
                  <a:schemeClr val="bg1"/>
                </a:solidFill>
              </a:rPr>
              <a:t>Có những lời nói đúng đắn thể hiện sự biết ơn</a:t>
            </a:r>
          </a:p>
          <a:p>
            <a:pPr algn="justLow"/>
            <a:r>
              <a:rPr lang="vi-VN" altLang="en-US" sz="2500">
                <a:solidFill>
                  <a:schemeClr val="bg1"/>
                </a:solidFill>
              </a:rPr>
              <a:t>Những việc làm phù hợp, thiết thực để góp phần giữ gìn và phát huy truyền thống dân tộc</a:t>
            </a:r>
          </a:p>
        </p:txBody>
      </p:sp>
    </p:spTree>
    <p:extLst>
      <p:ext uri="{BB962C8B-B14F-4D97-AF65-F5344CB8AC3E}">
        <p14:creationId xmlns:p14="http://schemas.microsoft.com/office/powerpoint/2010/main" val="2232409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5001"/>
                                        </p:tgtEl>
                                        <p:attrNameLst>
                                          <p:attrName>style.visibility</p:attrName>
                                        </p:attrNameLst>
                                      </p:cBhvr>
                                      <p:to>
                                        <p:strVal val="visible"/>
                                      </p:to>
                                    </p:set>
                                    <p:animEffect transition="in" filter="blinds(horizontal)">
                                      <p:cBhvr>
                                        <p:cTn id="18" dur="500"/>
                                        <p:tgtEl>
                                          <p:spTgt spid="8500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5003"/>
                                        </p:tgtEl>
                                        <p:attrNameLst>
                                          <p:attrName>style.visibility</p:attrName>
                                        </p:attrNameLst>
                                      </p:cBhvr>
                                      <p:to>
                                        <p:strVal val="visible"/>
                                      </p:to>
                                    </p:set>
                                    <p:animEffect transition="in" filter="blinds(horizontal)">
                                      <p:cBhvr>
                                        <p:cTn id="21" dur="500"/>
                                        <p:tgtEl>
                                          <p:spTgt spid="8500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85005"/>
                                        </p:tgtEl>
                                        <p:attrNameLst>
                                          <p:attrName>style.visibility</p:attrName>
                                        </p:attrNameLst>
                                      </p:cBhvr>
                                      <p:to>
                                        <p:strVal val="visible"/>
                                      </p:to>
                                    </p:set>
                                    <p:animEffect transition="in" filter="blinds(horizontal)">
                                      <p:cBhvr>
                                        <p:cTn id="29" dur="500"/>
                                        <p:tgtEl>
                                          <p:spTgt spid="850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85002"/>
                                        </p:tgtEl>
                                        <p:attrNameLst>
                                          <p:attrName>style.visibility</p:attrName>
                                        </p:attrNameLst>
                                      </p:cBhvr>
                                      <p:to>
                                        <p:strVal val="visible"/>
                                      </p:to>
                                    </p:set>
                                    <p:animEffect transition="in" filter="blinds(horizontal)">
                                      <p:cBhvr>
                                        <p:cTn id="40" dur="500"/>
                                        <p:tgtEl>
                                          <p:spTgt spid="8500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85004"/>
                                        </p:tgtEl>
                                        <p:attrNameLst>
                                          <p:attrName>style.visibility</p:attrName>
                                        </p:attrNameLst>
                                      </p:cBhvr>
                                      <p:to>
                                        <p:strVal val="visible"/>
                                      </p:to>
                                    </p:set>
                                    <p:animEffect transition="in" filter="blinds(horizontal)">
                                      <p:cBhvr>
                                        <p:cTn id="43" dur="500"/>
                                        <p:tgtEl>
                                          <p:spTgt spid="8500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85006"/>
                                        </p:tgtEl>
                                        <p:attrNameLst>
                                          <p:attrName>style.visibility</p:attrName>
                                        </p:attrNameLst>
                                      </p:cBhvr>
                                      <p:to>
                                        <p:strVal val="visible"/>
                                      </p:to>
                                    </p:set>
                                    <p:animEffect transition="in" filter="blinds(horizontal)">
                                      <p:cBhvr>
                                        <p:cTn id="51" dur="500"/>
                                        <p:tgtEl>
                                          <p:spTgt spid="85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5001" grpId="0"/>
      <p:bldP spid="85002" grpId="0"/>
      <p:bldP spid="85003" grpId="0"/>
      <p:bldP spid="85004" grpId="0"/>
      <p:bldP spid="85005" grpId="0"/>
      <p:bldP spid="8500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0">
            <a:extLst>
              <a:ext uri="{FF2B5EF4-FFF2-40B4-BE49-F238E27FC236}">
                <a16:creationId xmlns:a16="http://schemas.microsoft.com/office/drawing/2014/main" xmlns="" id="{F992D389-D3D5-63B3-C245-4353E4849465}"/>
              </a:ext>
            </a:extLst>
          </p:cNvPr>
          <p:cNvPicPr>
            <a:picLocks noChangeAspect="1"/>
          </p:cNvPicPr>
          <p:nvPr/>
        </p:nvPicPr>
        <p:blipFill rotWithShape="1">
          <a:blip r:embed="rId2">
            <a:extLst>
              <a:ext uri="{28A0092B-C50C-407E-A947-70E740481C1C}">
                <a14:useLocalDpi xmlns:a14="http://schemas.microsoft.com/office/drawing/2010/main" val="0"/>
              </a:ext>
            </a:extLst>
          </a:blip>
          <a:srcRect l="27480" t="30888" r="28920" b="34845"/>
          <a:stretch/>
        </p:blipFill>
        <p:spPr>
          <a:xfrm>
            <a:off x="3628203" y="444055"/>
            <a:ext cx="4831733" cy="5063350"/>
          </a:xfrm>
          <a:prstGeom prst="rect">
            <a:avLst/>
          </a:prstGeom>
        </p:spPr>
      </p:pic>
      <p:pic>
        <p:nvPicPr>
          <p:cNvPr id="3" name="图片 87">
            <a:extLst>
              <a:ext uri="{FF2B5EF4-FFF2-40B4-BE49-F238E27FC236}">
                <a16:creationId xmlns:a16="http://schemas.microsoft.com/office/drawing/2014/main" xmlns="" id="{333C7EE0-80AC-569E-0751-4D0E9E83E036}"/>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5315836" y="3211672"/>
            <a:ext cx="4325907" cy="3179538"/>
          </a:xfrm>
          <a:prstGeom prst="rect">
            <a:avLst/>
          </a:prstGeom>
        </p:spPr>
      </p:pic>
      <p:pic>
        <p:nvPicPr>
          <p:cNvPr id="86" name="图片 85">
            <a:extLst>
              <a:ext uri="{FF2B5EF4-FFF2-40B4-BE49-F238E27FC236}">
                <a16:creationId xmlns:a16="http://schemas.microsoft.com/office/drawing/2014/main" xmlns=""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xmlns=""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xmlns="" id="{3A2C9699-9A0D-433D-B14D-339EA014CB32}"/>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762310" y="3648367"/>
            <a:ext cx="3025032" cy="1522569"/>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1699734" y="53876"/>
            <a:ext cx="3025032" cy="1522569"/>
          </a:xfrm>
          <a:prstGeom prst="rect">
            <a:avLst/>
          </a:prstGeom>
        </p:spPr>
      </p:pic>
      <p:pic>
        <p:nvPicPr>
          <p:cNvPr id="90" name="图片 89">
            <a:extLst>
              <a:ext uri="{FF2B5EF4-FFF2-40B4-BE49-F238E27FC236}">
                <a16:creationId xmlns:a16="http://schemas.microsoft.com/office/drawing/2014/main" xmlns=""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9495026" y="3390899"/>
            <a:ext cx="2985196" cy="3285060"/>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xmlns="" id="{B350B29B-0AC5-7E7B-63BC-089CEE73510E}"/>
              </a:ext>
            </a:extLst>
          </p:cNvPr>
          <p:cNvPicPr>
            <a:picLocks noChangeAspect="1"/>
          </p:cNvPicPr>
          <p:nvPr/>
        </p:nvPicPr>
        <p:blipFill>
          <a:blip r:embed="rId8"/>
          <a:stretch>
            <a:fillRect/>
          </a:stretch>
        </p:blipFill>
        <p:spPr>
          <a:xfrm>
            <a:off x="5481767" y="3299425"/>
            <a:ext cx="1124607" cy="1124607"/>
          </a:xfrm>
          <a:prstGeom prst="rect">
            <a:avLst/>
          </a:prstGeom>
        </p:spPr>
      </p:pic>
      <p:sp>
        <p:nvSpPr>
          <p:cNvPr id="25" name="TextBox 24">
            <a:extLst>
              <a:ext uri="{FF2B5EF4-FFF2-40B4-BE49-F238E27FC236}">
                <a16:creationId xmlns:a16="http://schemas.microsoft.com/office/drawing/2014/main" xmlns="" id="{41D1999D-07B4-1A32-07BA-7ACD7A05E861}"/>
              </a:ext>
            </a:extLst>
          </p:cNvPr>
          <p:cNvSpPr txBox="1"/>
          <p:nvPr/>
        </p:nvSpPr>
        <p:spPr>
          <a:xfrm>
            <a:off x="2752967" y="2158642"/>
            <a:ext cx="6478147"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KHÁM PHÁ</a:t>
            </a:r>
          </a:p>
        </p:txBody>
      </p:sp>
      <p:sp>
        <p:nvSpPr>
          <p:cNvPr id="26" name="TextBox 25">
            <a:extLst>
              <a:ext uri="{FF2B5EF4-FFF2-40B4-BE49-F238E27FC236}">
                <a16:creationId xmlns:a16="http://schemas.microsoft.com/office/drawing/2014/main" xmlns="" id="{A02173DB-E944-A321-312B-AE760CF98DC3}"/>
              </a:ext>
            </a:extLst>
          </p:cNvPr>
          <p:cNvSpPr txBox="1"/>
          <p:nvPr/>
        </p:nvSpPr>
        <p:spPr>
          <a:xfrm>
            <a:off x="4362941" y="1465140"/>
            <a:ext cx="3362255" cy="584775"/>
          </a:xfrm>
          <a:prstGeom prst="rect">
            <a:avLst/>
          </a:prstGeom>
          <a:noFill/>
        </p:spPr>
        <p:txBody>
          <a:bodyPr wrap="square" rtlCol="0">
            <a:spAutoFit/>
          </a:bodyPr>
          <a:lstStyle/>
          <a:p>
            <a:pPr algn="ctr"/>
            <a:r>
              <a:rPr lang="en-US" sz="3200" dirty="0" err="1">
                <a:solidFill>
                  <a:srgbClr val="FA3B52"/>
                </a:solidFill>
                <a:latin typeface="Times New Roman" panose="02020603050405020304" pitchFamily="18" charset="0"/>
                <a:cs typeface="Times New Roman" panose="02020603050405020304" pitchFamily="18" charset="0"/>
              </a:rPr>
              <a:t>Hoạt</a:t>
            </a:r>
            <a:r>
              <a:rPr lang="en-US" sz="3200" dirty="0">
                <a:solidFill>
                  <a:srgbClr val="FA3B52"/>
                </a:solidFill>
                <a:latin typeface="Times New Roman" panose="02020603050405020304" pitchFamily="18" charset="0"/>
                <a:cs typeface="Times New Roman" panose="02020603050405020304" pitchFamily="18" charset="0"/>
              </a:rPr>
              <a:t> </a:t>
            </a:r>
            <a:r>
              <a:rPr lang="en-US" sz="3200" dirty="0" err="1">
                <a:solidFill>
                  <a:srgbClr val="FA3B52"/>
                </a:solidFill>
                <a:latin typeface="Times New Roman" panose="02020603050405020304" pitchFamily="18" charset="0"/>
                <a:cs typeface="Times New Roman" panose="02020603050405020304" pitchFamily="18" charset="0"/>
              </a:rPr>
              <a:t>động</a:t>
            </a:r>
            <a:r>
              <a:rPr lang="en-US" sz="3200" dirty="0">
                <a:solidFill>
                  <a:srgbClr val="FA3B52"/>
                </a:solidFill>
                <a:latin typeface="Times New Roman" panose="02020603050405020304" pitchFamily="18" charset="0"/>
                <a:cs typeface="Times New Roman" panose="02020603050405020304" pitchFamily="18" charset="0"/>
              </a:rPr>
              <a:t> </a:t>
            </a:r>
            <a:r>
              <a:rPr lang="vi-VN" sz="3200" dirty="0" smtClean="0">
                <a:solidFill>
                  <a:srgbClr val="FA3B52"/>
                </a:solidFill>
                <a:latin typeface="Times New Roman" panose="02020603050405020304" pitchFamily="18" charset="0"/>
                <a:cs typeface="Times New Roman" panose="02020603050405020304" pitchFamily="18" charset="0"/>
              </a:rPr>
              <a:t>2:</a:t>
            </a:r>
            <a:endParaRPr lang="en-US" sz="3200" dirty="0">
              <a:solidFill>
                <a:srgbClr val="FA3B5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4306120"/>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Placeholder 1"/>
          <p:cNvSpPr>
            <a:spLocks noGrp="1"/>
          </p:cNvSpPr>
          <p:nvPr>
            <p:ph type="body" sz="quarter" idx="4294967295"/>
          </p:nvPr>
        </p:nvSpPr>
        <p:spPr>
          <a:xfrm>
            <a:off x="366713" y="288925"/>
            <a:ext cx="11653837" cy="723900"/>
          </a:xfrm>
        </p:spPr>
        <p:txBody>
          <a:bodyPr anchor="ctr">
            <a:normAutofit fontScale="92500" lnSpcReduction="20000"/>
          </a:bodyPr>
          <a:lstStyle/>
          <a:p>
            <a:pPr marL="0" indent="0" algn="ctr">
              <a:buFont typeface="Arial" panose="020B0604020202020204" pitchFamily="34" charset="0"/>
              <a:buNone/>
            </a:pPr>
            <a:r>
              <a:rPr lang="vi-VN" altLang="en-US" sz="3000" dirty="0" smtClean="0">
                <a:latin typeface="+mj-lt"/>
              </a:rPr>
              <a:t>Những việc học sinh cần làm để thể hiện lòng tự hào về truyền thống của dân tộc Việt Nam. </a:t>
            </a:r>
            <a:endParaRPr lang="en-US" altLang="en-US" sz="3000" dirty="0" smtClean="0">
              <a:latin typeface="+mj-lt"/>
            </a:endParaRPr>
          </a:p>
        </p:txBody>
      </p:sp>
      <p:sp>
        <p:nvSpPr>
          <p:cNvPr id="3" name="Rounded Rectangle 101">
            <a:extLst/>
          </p:cNvPr>
          <p:cNvSpPr/>
          <p:nvPr/>
        </p:nvSpPr>
        <p:spPr>
          <a:xfrm rot="18900000">
            <a:off x="5503863" y="3448050"/>
            <a:ext cx="1184275" cy="1184275"/>
          </a:xfrm>
          <a:prstGeom prst="roundRect">
            <a:avLst>
              <a:gd name="adj" fmla="val 1561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p>
        </p:txBody>
      </p:sp>
      <p:grpSp>
        <p:nvGrpSpPr>
          <p:cNvPr id="86020" name="Group 3"/>
          <p:cNvGrpSpPr>
            <a:grpSpLocks/>
          </p:cNvGrpSpPr>
          <p:nvPr/>
        </p:nvGrpSpPr>
        <p:grpSpPr bwMode="auto">
          <a:xfrm>
            <a:off x="6261100" y="2200275"/>
            <a:ext cx="1981200" cy="1811338"/>
            <a:chOff x="4678493" y="1987706"/>
            <a:chExt cx="2712942" cy="1811627"/>
          </a:xfrm>
        </p:grpSpPr>
        <p:sp>
          <p:nvSpPr>
            <p:cNvPr id="5" name="Right Arrow 51">
              <a:extLst/>
            </p:cNvPr>
            <p:cNvSpPr/>
            <p:nvPr/>
          </p:nvSpPr>
          <p:spPr>
            <a:xfrm>
              <a:off x="5869753" y="1987706"/>
              <a:ext cx="1521682" cy="75418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solidFill>
              </a:endParaRPr>
            </a:p>
          </p:txBody>
        </p:sp>
        <p:sp>
          <p:nvSpPr>
            <p:cNvPr id="6" name="Isosceles Triangle 29">
              <a:extLst/>
            </p:cNvPr>
            <p:cNvSpPr/>
            <p:nvPr/>
          </p:nvSpPr>
          <p:spPr>
            <a:xfrm rot="16200000">
              <a:off x="4464955" y="2390187"/>
              <a:ext cx="1622684" cy="1195607"/>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318642 w 1711607"/>
                <a:gd name="connsiteY0" fmla="*/ 1196064 h 1196064"/>
                <a:gd name="connsiteX1" fmla="*/ 0 w 1711607"/>
                <a:gd name="connsiteY1" fmla="*/ 0 h 1196064"/>
                <a:gd name="connsiteX2" fmla="*/ 1711607 w 1711607"/>
                <a:gd name="connsiteY2" fmla="*/ 1195758 h 1196064"/>
                <a:gd name="connsiteX3" fmla="*/ 1318642 w 1711607"/>
                <a:gd name="connsiteY3" fmla="*/ 1196064 h 1196064"/>
              </a:gdLst>
              <a:ahLst/>
              <a:cxnLst>
                <a:cxn ang="0">
                  <a:pos x="connsiteX0" y="connsiteY0"/>
                </a:cxn>
                <a:cxn ang="0">
                  <a:pos x="connsiteX1" y="connsiteY1"/>
                </a:cxn>
                <a:cxn ang="0">
                  <a:pos x="connsiteX2" y="connsiteY2"/>
                </a:cxn>
                <a:cxn ang="0">
                  <a:pos x="connsiteX3" y="connsiteY3"/>
                </a:cxn>
              </a:cxnLst>
              <a:rect l="l" t="t" r="r" b="b"/>
              <a:pathLst>
                <a:path w="1711607" h="1196064">
                  <a:moveTo>
                    <a:pt x="1318642" y="1196064"/>
                  </a:moveTo>
                  <a:lnTo>
                    <a:pt x="0" y="0"/>
                  </a:lnTo>
                  <a:lnTo>
                    <a:pt x="1711607" y="1195758"/>
                  </a:lnTo>
                  <a:lnTo>
                    <a:pt x="1318642" y="1196064"/>
                  </a:lnTo>
                  <a:close/>
                </a:path>
              </a:pathLst>
            </a:custGeom>
            <a:gradFill>
              <a:gsLst>
                <a:gs pos="0">
                  <a:schemeClr val="accent2"/>
                </a:gs>
                <a:gs pos="100000">
                  <a:schemeClr val="accent2">
                    <a:lumMod val="10000"/>
                  </a:schemeClr>
                </a:gs>
              </a:gsLst>
              <a:lin ang="16200000" scaled="1"/>
            </a:gradFill>
            <a:ln>
              <a:noFill/>
            </a:ln>
          </p:spPr>
          <p:txBody>
            <a:bodyPr/>
            <a:lstStyle/>
            <a:p>
              <a:pPr fontAlgn="auto">
                <a:spcBef>
                  <a:spcPts val="0"/>
                </a:spcBef>
                <a:spcAft>
                  <a:spcPts val="0"/>
                </a:spcAft>
                <a:defRPr/>
              </a:pPr>
              <a:endParaRPr lang="ko-KR" altLang="en-US" sz="2700">
                <a:latin typeface="+mn-lt"/>
                <a:cs typeface="+mn-cs"/>
              </a:endParaRPr>
            </a:p>
          </p:txBody>
        </p:sp>
      </p:grpSp>
      <p:grpSp>
        <p:nvGrpSpPr>
          <p:cNvPr id="86023" name="Group 6"/>
          <p:cNvGrpSpPr>
            <a:grpSpLocks/>
          </p:cNvGrpSpPr>
          <p:nvPr/>
        </p:nvGrpSpPr>
        <p:grpSpPr bwMode="auto">
          <a:xfrm flipV="1">
            <a:off x="6275388" y="4054475"/>
            <a:ext cx="1966912" cy="2089150"/>
            <a:chOff x="4697542" y="1987706"/>
            <a:chExt cx="2693893" cy="1754475"/>
          </a:xfrm>
        </p:grpSpPr>
        <p:sp>
          <p:nvSpPr>
            <p:cNvPr id="8" name="Right Arrow 49"/>
            <p:cNvSpPr>
              <a:spLocks noChangeArrowheads="1"/>
            </p:cNvSpPr>
            <p:nvPr/>
          </p:nvSpPr>
          <p:spPr bwMode="auto">
            <a:xfrm>
              <a:off x="5869461" y="1987706"/>
              <a:ext cx="1521974" cy="754186"/>
            </a:xfrm>
            <a:prstGeom prst="rightArrow">
              <a:avLst>
                <a:gd name="adj1" fmla="val 50000"/>
                <a:gd name="adj2" fmla="val 50002"/>
              </a:avLst>
            </a:prstGeom>
            <a:solidFill>
              <a:srgbClr val="70AD47"/>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ko-KR" altLang="en-US" sz="2700" dirty="0">
                <a:latin typeface="+mn-lt"/>
                <a:cs typeface="+mn-cs"/>
              </a:endParaRPr>
            </a:p>
          </p:txBody>
        </p:sp>
        <p:sp>
          <p:nvSpPr>
            <p:cNvPr id="9" name="Isosceles Triangle 29">
              <a:extLst/>
            </p:cNvPr>
            <p:cNvSpPr/>
            <p:nvPr/>
          </p:nvSpPr>
          <p:spPr>
            <a:xfrm rot="16200000">
              <a:off x="4503095" y="2371466"/>
              <a:ext cx="1565162" cy="1176268"/>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258349 w 1651314"/>
                <a:gd name="connsiteY0" fmla="*/ 1177015 h 1177015"/>
                <a:gd name="connsiteX1" fmla="*/ 0 w 1651314"/>
                <a:gd name="connsiteY1" fmla="*/ 0 h 1177015"/>
                <a:gd name="connsiteX2" fmla="*/ 1651314 w 1651314"/>
                <a:gd name="connsiteY2" fmla="*/ 1176709 h 1177015"/>
                <a:gd name="connsiteX3" fmla="*/ 1258349 w 1651314"/>
                <a:gd name="connsiteY3" fmla="*/ 1177015 h 1177015"/>
              </a:gdLst>
              <a:ahLst/>
              <a:cxnLst>
                <a:cxn ang="0">
                  <a:pos x="connsiteX0" y="connsiteY0"/>
                </a:cxn>
                <a:cxn ang="0">
                  <a:pos x="connsiteX1" y="connsiteY1"/>
                </a:cxn>
                <a:cxn ang="0">
                  <a:pos x="connsiteX2" y="connsiteY2"/>
                </a:cxn>
                <a:cxn ang="0">
                  <a:pos x="connsiteX3" y="connsiteY3"/>
                </a:cxn>
              </a:cxnLst>
              <a:rect l="l" t="t" r="r" b="b"/>
              <a:pathLst>
                <a:path w="1651314" h="1177015">
                  <a:moveTo>
                    <a:pt x="1258349" y="1177015"/>
                  </a:moveTo>
                  <a:lnTo>
                    <a:pt x="0" y="0"/>
                  </a:lnTo>
                  <a:lnTo>
                    <a:pt x="1651314" y="1176709"/>
                  </a:lnTo>
                  <a:lnTo>
                    <a:pt x="1258349" y="1177015"/>
                  </a:lnTo>
                  <a:close/>
                </a:path>
              </a:pathLst>
            </a:custGeom>
            <a:gradFill>
              <a:gsLst>
                <a:gs pos="0">
                  <a:schemeClr val="accent6"/>
                </a:gs>
                <a:gs pos="100000">
                  <a:schemeClr val="accent6">
                    <a:lumMod val="10000"/>
                  </a:schemeClr>
                </a:gs>
              </a:gsLst>
              <a:lin ang="16200000" scaled="1"/>
            </a:gradFill>
            <a:ln>
              <a:noFill/>
            </a:ln>
          </p:spPr>
          <p:txBody>
            <a:bodyPr/>
            <a:lstStyle/>
            <a:p>
              <a:pPr fontAlgn="auto">
                <a:spcBef>
                  <a:spcPts val="0"/>
                </a:spcBef>
                <a:spcAft>
                  <a:spcPts val="0"/>
                </a:spcAft>
                <a:defRPr/>
              </a:pPr>
              <a:endParaRPr lang="ko-KR" altLang="en-US" sz="2700" dirty="0">
                <a:latin typeface="+mn-lt"/>
                <a:cs typeface="+mn-cs"/>
              </a:endParaRPr>
            </a:p>
          </p:txBody>
        </p:sp>
      </p:grpSp>
      <p:grpSp>
        <p:nvGrpSpPr>
          <p:cNvPr id="86026" name="Group 9"/>
          <p:cNvGrpSpPr>
            <a:grpSpLocks/>
          </p:cNvGrpSpPr>
          <p:nvPr/>
        </p:nvGrpSpPr>
        <p:grpSpPr bwMode="auto">
          <a:xfrm>
            <a:off x="6296025" y="3663950"/>
            <a:ext cx="1946275" cy="752475"/>
            <a:chOff x="4726118" y="1987706"/>
            <a:chExt cx="2665317" cy="753796"/>
          </a:xfrm>
        </p:grpSpPr>
        <p:sp>
          <p:nvSpPr>
            <p:cNvPr id="11" name="Right Arrow 47">
              <a:extLst/>
            </p:cNvPr>
            <p:cNvSpPr/>
            <p:nvPr/>
          </p:nvSpPr>
          <p:spPr>
            <a:xfrm>
              <a:off x="5869639" y="1987706"/>
              <a:ext cx="1521796" cy="753796"/>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solidFill>
              </a:endParaRPr>
            </a:p>
          </p:txBody>
        </p:sp>
        <p:sp>
          <p:nvSpPr>
            <p:cNvPr id="12" name="Isosceles Triangle 29">
              <a:extLst/>
            </p:cNvPr>
            <p:cNvSpPr/>
            <p:nvPr/>
          </p:nvSpPr>
          <p:spPr>
            <a:xfrm rot="16200000">
              <a:off x="5113988" y="1789080"/>
              <a:ext cx="372127" cy="1147869"/>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0 w 392965"/>
                <a:gd name="connsiteY0" fmla="*/ 595989 h 595989"/>
                <a:gd name="connsiteX1" fmla="*/ 148430 w 392965"/>
                <a:gd name="connsiteY1" fmla="*/ 0 h 595989"/>
                <a:gd name="connsiteX2" fmla="*/ 392965 w 392965"/>
                <a:gd name="connsiteY2" fmla="*/ 595683 h 595989"/>
                <a:gd name="connsiteX3" fmla="*/ 0 w 392965"/>
                <a:gd name="connsiteY3" fmla="*/ 595989 h 595989"/>
                <a:gd name="connsiteX0" fmla="*/ 0 w 392965"/>
                <a:gd name="connsiteY0" fmla="*/ 1148439 h 1148439"/>
                <a:gd name="connsiteX1" fmla="*/ 148430 w 392965"/>
                <a:gd name="connsiteY1" fmla="*/ 0 h 1148439"/>
                <a:gd name="connsiteX2" fmla="*/ 392965 w 392965"/>
                <a:gd name="connsiteY2" fmla="*/ 1148133 h 1148439"/>
                <a:gd name="connsiteX3" fmla="*/ 0 w 392965"/>
                <a:gd name="connsiteY3" fmla="*/ 1148439 h 1148439"/>
              </a:gdLst>
              <a:ahLst/>
              <a:cxnLst>
                <a:cxn ang="0">
                  <a:pos x="connsiteX0" y="connsiteY0"/>
                </a:cxn>
                <a:cxn ang="0">
                  <a:pos x="connsiteX1" y="connsiteY1"/>
                </a:cxn>
                <a:cxn ang="0">
                  <a:pos x="connsiteX2" y="connsiteY2"/>
                </a:cxn>
                <a:cxn ang="0">
                  <a:pos x="connsiteX3" y="connsiteY3"/>
                </a:cxn>
              </a:cxnLst>
              <a:rect l="l" t="t" r="r" b="b"/>
              <a:pathLst>
                <a:path w="392965" h="1148439">
                  <a:moveTo>
                    <a:pt x="0" y="1148439"/>
                  </a:moveTo>
                  <a:lnTo>
                    <a:pt x="148430" y="0"/>
                  </a:lnTo>
                  <a:lnTo>
                    <a:pt x="392965" y="1148133"/>
                  </a:lnTo>
                  <a:lnTo>
                    <a:pt x="0" y="1148439"/>
                  </a:lnTo>
                  <a:close/>
                </a:path>
              </a:pathLst>
            </a:custGeom>
            <a:gradFill>
              <a:gsLst>
                <a:gs pos="50000">
                  <a:schemeClr val="accent4">
                    <a:lumMod val="10000"/>
                  </a:schemeClr>
                </a:gs>
                <a:gs pos="0">
                  <a:schemeClr val="accent4"/>
                </a:gs>
                <a:gs pos="100000">
                  <a:schemeClr val="accent4">
                    <a:lumMod val="10000"/>
                  </a:schemeClr>
                </a:gs>
              </a:gsLst>
              <a:lin ang="16200000" scaled="1"/>
            </a:gradFill>
            <a:ln>
              <a:noFill/>
            </a:ln>
          </p:spPr>
          <p:txBody>
            <a:bodyPr/>
            <a:lstStyle/>
            <a:p>
              <a:pPr fontAlgn="auto">
                <a:spcBef>
                  <a:spcPts val="0"/>
                </a:spcBef>
                <a:spcAft>
                  <a:spcPts val="0"/>
                </a:spcAft>
                <a:defRPr/>
              </a:pPr>
              <a:endParaRPr lang="ko-KR" altLang="en-US" sz="2700" dirty="0">
                <a:latin typeface="+mn-lt"/>
                <a:cs typeface="+mn-cs"/>
              </a:endParaRPr>
            </a:p>
          </p:txBody>
        </p:sp>
      </p:grpSp>
      <p:grpSp>
        <p:nvGrpSpPr>
          <p:cNvPr id="86029" name="Group 12"/>
          <p:cNvGrpSpPr>
            <a:grpSpLocks/>
          </p:cNvGrpSpPr>
          <p:nvPr/>
        </p:nvGrpSpPr>
        <p:grpSpPr bwMode="auto">
          <a:xfrm flipH="1">
            <a:off x="3983038" y="2200275"/>
            <a:ext cx="1979612" cy="1811338"/>
            <a:chOff x="4678493" y="1987706"/>
            <a:chExt cx="2712942" cy="1811627"/>
          </a:xfrm>
        </p:grpSpPr>
        <p:sp>
          <p:nvSpPr>
            <p:cNvPr id="14" name="Right Arrow 61">
              <a:extLst/>
            </p:cNvPr>
            <p:cNvSpPr/>
            <p:nvPr/>
          </p:nvSpPr>
          <p:spPr>
            <a:xfrm>
              <a:off x="5868532" y="1987706"/>
              <a:ext cx="1522903" cy="75418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solidFill>
              </a:endParaRPr>
            </a:p>
          </p:txBody>
        </p:sp>
        <p:sp>
          <p:nvSpPr>
            <p:cNvPr id="15" name="Isosceles Triangle 29">
              <a:extLst/>
            </p:cNvPr>
            <p:cNvSpPr/>
            <p:nvPr/>
          </p:nvSpPr>
          <p:spPr>
            <a:xfrm rot="16200000">
              <a:off x="4465434" y="2389708"/>
              <a:ext cx="1622684" cy="1196567"/>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318642 w 1711607"/>
                <a:gd name="connsiteY0" fmla="*/ 1196064 h 1196064"/>
                <a:gd name="connsiteX1" fmla="*/ 0 w 1711607"/>
                <a:gd name="connsiteY1" fmla="*/ 0 h 1196064"/>
                <a:gd name="connsiteX2" fmla="*/ 1711607 w 1711607"/>
                <a:gd name="connsiteY2" fmla="*/ 1195758 h 1196064"/>
                <a:gd name="connsiteX3" fmla="*/ 1318642 w 1711607"/>
                <a:gd name="connsiteY3" fmla="*/ 1196064 h 1196064"/>
              </a:gdLst>
              <a:ahLst/>
              <a:cxnLst>
                <a:cxn ang="0">
                  <a:pos x="connsiteX0" y="connsiteY0"/>
                </a:cxn>
                <a:cxn ang="0">
                  <a:pos x="connsiteX1" y="connsiteY1"/>
                </a:cxn>
                <a:cxn ang="0">
                  <a:pos x="connsiteX2" y="connsiteY2"/>
                </a:cxn>
                <a:cxn ang="0">
                  <a:pos x="connsiteX3" y="connsiteY3"/>
                </a:cxn>
              </a:cxnLst>
              <a:rect l="l" t="t" r="r" b="b"/>
              <a:pathLst>
                <a:path w="1711607" h="1196064">
                  <a:moveTo>
                    <a:pt x="1318642" y="1196064"/>
                  </a:moveTo>
                  <a:lnTo>
                    <a:pt x="0" y="0"/>
                  </a:lnTo>
                  <a:lnTo>
                    <a:pt x="1711607" y="1195758"/>
                  </a:lnTo>
                  <a:lnTo>
                    <a:pt x="1318642" y="1196064"/>
                  </a:lnTo>
                  <a:close/>
                </a:path>
              </a:pathLst>
            </a:custGeom>
            <a:gradFill>
              <a:gsLst>
                <a:gs pos="0">
                  <a:schemeClr val="accent1"/>
                </a:gs>
                <a:gs pos="100000">
                  <a:schemeClr val="accent1">
                    <a:lumMod val="10000"/>
                  </a:schemeClr>
                </a:gs>
              </a:gsLst>
              <a:lin ang="16200000" scaled="1"/>
            </a:gradFill>
            <a:ln>
              <a:noFill/>
            </a:ln>
          </p:spPr>
          <p:txBody>
            <a:bodyPr/>
            <a:lstStyle/>
            <a:p>
              <a:pPr fontAlgn="auto">
                <a:spcBef>
                  <a:spcPts val="0"/>
                </a:spcBef>
                <a:spcAft>
                  <a:spcPts val="0"/>
                </a:spcAft>
                <a:defRPr/>
              </a:pPr>
              <a:endParaRPr lang="ko-KR" altLang="en-US" sz="2700" dirty="0">
                <a:latin typeface="+mn-lt"/>
                <a:cs typeface="+mn-cs"/>
              </a:endParaRPr>
            </a:p>
          </p:txBody>
        </p:sp>
      </p:grpSp>
      <p:grpSp>
        <p:nvGrpSpPr>
          <p:cNvPr id="86032" name="Group 15"/>
          <p:cNvGrpSpPr>
            <a:grpSpLocks/>
          </p:cNvGrpSpPr>
          <p:nvPr/>
        </p:nvGrpSpPr>
        <p:grpSpPr bwMode="auto">
          <a:xfrm flipH="1" flipV="1">
            <a:off x="4027488" y="4054475"/>
            <a:ext cx="1908175" cy="2132013"/>
            <a:chOff x="4697542" y="1987706"/>
            <a:chExt cx="2693893" cy="1754475"/>
          </a:xfrm>
        </p:grpSpPr>
        <p:sp>
          <p:nvSpPr>
            <p:cNvPr id="17" name="Right Arrow 59"/>
            <p:cNvSpPr>
              <a:spLocks noChangeArrowheads="1"/>
            </p:cNvSpPr>
            <p:nvPr/>
          </p:nvSpPr>
          <p:spPr bwMode="auto">
            <a:xfrm>
              <a:off x="5869461" y="1987706"/>
              <a:ext cx="1521974" cy="754186"/>
            </a:xfrm>
            <a:prstGeom prst="rightArrow">
              <a:avLst>
                <a:gd name="adj1" fmla="val 50000"/>
                <a:gd name="adj2" fmla="val 50002"/>
              </a:avLst>
            </a:prstGeom>
            <a:solidFill>
              <a:srgbClr val="4472C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ko-KR" altLang="en-US" sz="2700">
                <a:latin typeface="+mn-lt"/>
                <a:cs typeface="+mn-cs"/>
              </a:endParaRPr>
            </a:p>
          </p:txBody>
        </p:sp>
        <p:sp>
          <p:nvSpPr>
            <p:cNvPr id="18" name="Isosceles Triangle 29">
              <a:extLst/>
            </p:cNvPr>
            <p:cNvSpPr/>
            <p:nvPr/>
          </p:nvSpPr>
          <p:spPr>
            <a:xfrm rot="16200000">
              <a:off x="4503327" y="2371347"/>
              <a:ext cx="1565049" cy="1176618"/>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258349 w 1651314"/>
                <a:gd name="connsiteY0" fmla="*/ 1177015 h 1177015"/>
                <a:gd name="connsiteX1" fmla="*/ 0 w 1651314"/>
                <a:gd name="connsiteY1" fmla="*/ 0 h 1177015"/>
                <a:gd name="connsiteX2" fmla="*/ 1651314 w 1651314"/>
                <a:gd name="connsiteY2" fmla="*/ 1176709 h 1177015"/>
                <a:gd name="connsiteX3" fmla="*/ 1258349 w 1651314"/>
                <a:gd name="connsiteY3" fmla="*/ 1177015 h 1177015"/>
              </a:gdLst>
              <a:ahLst/>
              <a:cxnLst>
                <a:cxn ang="0">
                  <a:pos x="connsiteX0" y="connsiteY0"/>
                </a:cxn>
                <a:cxn ang="0">
                  <a:pos x="connsiteX1" y="connsiteY1"/>
                </a:cxn>
                <a:cxn ang="0">
                  <a:pos x="connsiteX2" y="connsiteY2"/>
                </a:cxn>
                <a:cxn ang="0">
                  <a:pos x="connsiteX3" y="connsiteY3"/>
                </a:cxn>
              </a:cxnLst>
              <a:rect l="l" t="t" r="r" b="b"/>
              <a:pathLst>
                <a:path w="1651314" h="1177015">
                  <a:moveTo>
                    <a:pt x="1258349" y="1177015"/>
                  </a:moveTo>
                  <a:lnTo>
                    <a:pt x="0" y="0"/>
                  </a:lnTo>
                  <a:lnTo>
                    <a:pt x="1651314" y="1176709"/>
                  </a:lnTo>
                  <a:lnTo>
                    <a:pt x="1258349" y="1177015"/>
                  </a:lnTo>
                  <a:close/>
                </a:path>
              </a:pathLst>
            </a:custGeom>
            <a:gradFill>
              <a:gsLst>
                <a:gs pos="0">
                  <a:schemeClr val="accent5"/>
                </a:gs>
                <a:gs pos="100000">
                  <a:schemeClr val="accent5">
                    <a:lumMod val="10000"/>
                  </a:schemeClr>
                </a:gs>
              </a:gsLst>
              <a:lin ang="16200000" scaled="1"/>
            </a:gradFill>
            <a:ln>
              <a:noFill/>
            </a:ln>
          </p:spPr>
          <p:txBody>
            <a:bodyPr/>
            <a:lstStyle/>
            <a:p>
              <a:pPr fontAlgn="auto">
                <a:spcBef>
                  <a:spcPts val="0"/>
                </a:spcBef>
                <a:spcAft>
                  <a:spcPts val="0"/>
                </a:spcAft>
                <a:defRPr/>
              </a:pPr>
              <a:endParaRPr lang="ko-KR" altLang="en-US" sz="2700" dirty="0">
                <a:latin typeface="+mn-lt"/>
                <a:cs typeface="+mn-cs"/>
              </a:endParaRPr>
            </a:p>
          </p:txBody>
        </p:sp>
      </p:grpSp>
      <p:grpSp>
        <p:nvGrpSpPr>
          <p:cNvPr id="86035" name="Group 18"/>
          <p:cNvGrpSpPr>
            <a:grpSpLocks/>
          </p:cNvGrpSpPr>
          <p:nvPr/>
        </p:nvGrpSpPr>
        <p:grpSpPr bwMode="auto">
          <a:xfrm flipH="1">
            <a:off x="3983038" y="3663950"/>
            <a:ext cx="1946275" cy="752475"/>
            <a:chOff x="4726118" y="1987706"/>
            <a:chExt cx="2665317" cy="753796"/>
          </a:xfrm>
        </p:grpSpPr>
        <p:sp>
          <p:nvSpPr>
            <p:cNvPr id="20" name="Right Arrow 57">
              <a:extLst/>
            </p:cNvPr>
            <p:cNvSpPr/>
            <p:nvPr/>
          </p:nvSpPr>
          <p:spPr>
            <a:xfrm>
              <a:off x="5869639" y="1987706"/>
              <a:ext cx="1521796" cy="75379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dirty="0">
                <a:solidFill>
                  <a:schemeClr val="tx1"/>
                </a:solidFill>
              </a:endParaRPr>
            </a:p>
          </p:txBody>
        </p:sp>
        <p:sp>
          <p:nvSpPr>
            <p:cNvPr id="21" name="Isosceles Triangle 29">
              <a:extLst/>
            </p:cNvPr>
            <p:cNvSpPr/>
            <p:nvPr/>
          </p:nvSpPr>
          <p:spPr>
            <a:xfrm rot="16200000">
              <a:off x="5113990" y="1789080"/>
              <a:ext cx="372127" cy="1147869"/>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0 w 392965"/>
                <a:gd name="connsiteY0" fmla="*/ 595989 h 595989"/>
                <a:gd name="connsiteX1" fmla="*/ 148430 w 392965"/>
                <a:gd name="connsiteY1" fmla="*/ 0 h 595989"/>
                <a:gd name="connsiteX2" fmla="*/ 392965 w 392965"/>
                <a:gd name="connsiteY2" fmla="*/ 595683 h 595989"/>
                <a:gd name="connsiteX3" fmla="*/ 0 w 392965"/>
                <a:gd name="connsiteY3" fmla="*/ 595989 h 595989"/>
                <a:gd name="connsiteX0" fmla="*/ 0 w 392965"/>
                <a:gd name="connsiteY0" fmla="*/ 1148439 h 1148439"/>
                <a:gd name="connsiteX1" fmla="*/ 148430 w 392965"/>
                <a:gd name="connsiteY1" fmla="*/ 0 h 1148439"/>
                <a:gd name="connsiteX2" fmla="*/ 392965 w 392965"/>
                <a:gd name="connsiteY2" fmla="*/ 1148133 h 1148439"/>
                <a:gd name="connsiteX3" fmla="*/ 0 w 392965"/>
                <a:gd name="connsiteY3" fmla="*/ 1148439 h 1148439"/>
              </a:gdLst>
              <a:ahLst/>
              <a:cxnLst>
                <a:cxn ang="0">
                  <a:pos x="connsiteX0" y="connsiteY0"/>
                </a:cxn>
                <a:cxn ang="0">
                  <a:pos x="connsiteX1" y="connsiteY1"/>
                </a:cxn>
                <a:cxn ang="0">
                  <a:pos x="connsiteX2" y="connsiteY2"/>
                </a:cxn>
                <a:cxn ang="0">
                  <a:pos x="connsiteX3" y="connsiteY3"/>
                </a:cxn>
              </a:cxnLst>
              <a:rect l="l" t="t" r="r" b="b"/>
              <a:pathLst>
                <a:path w="392965" h="1148439">
                  <a:moveTo>
                    <a:pt x="0" y="1148439"/>
                  </a:moveTo>
                  <a:lnTo>
                    <a:pt x="148430" y="0"/>
                  </a:lnTo>
                  <a:lnTo>
                    <a:pt x="392965" y="1148133"/>
                  </a:lnTo>
                  <a:lnTo>
                    <a:pt x="0" y="1148439"/>
                  </a:lnTo>
                  <a:close/>
                </a:path>
              </a:pathLst>
            </a:custGeom>
            <a:gradFill>
              <a:gsLst>
                <a:gs pos="0">
                  <a:schemeClr val="accent3"/>
                </a:gs>
                <a:gs pos="50000">
                  <a:schemeClr val="accent3">
                    <a:lumMod val="10000"/>
                  </a:schemeClr>
                </a:gs>
                <a:gs pos="100000">
                  <a:schemeClr val="accent5">
                    <a:lumMod val="10000"/>
                  </a:schemeClr>
                </a:gs>
              </a:gsLst>
              <a:lin ang="16200000" scaled="1"/>
            </a:gradFill>
            <a:ln>
              <a:noFill/>
            </a:ln>
          </p:spPr>
          <p:txBody>
            <a:bodyPr/>
            <a:lstStyle/>
            <a:p>
              <a:pPr fontAlgn="auto">
                <a:spcBef>
                  <a:spcPts val="0"/>
                </a:spcBef>
                <a:spcAft>
                  <a:spcPts val="0"/>
                </a:spcAft>
                <a:defRPr/>
              </a:pPr>
              <a:endParaRPr lang="ko-KR" altLang="en-US" sz="2700" dirty="0">
                <a:latin typeface="+mn-lt"/>
                <a:cs typeface="+mn-cs"/>
              </a:endParaRPr>
            </a:p>
          </p:txBody>
        </p:sp>
      </p:grpSp>
      <p:sp>
        <p:nvSpPr>
          <p:cNvPr id="46" name="Rounded Rectangle 102">
            <a:extLst/>
          </p:cNvPr>
          <p:cNvSpPr/>
          <p:nvPr/>
        </p:nvSpPr>
        <p:spPr>
          <a:xfrm rot="18900000">
            <a:off x="5591175" y="3535363"/>
            <a:ext cx="1009650" cy="1009650"/>
          </a:xfrm>
          <a:prstGeom prst="roundRect">
            <a:avLst>
              <a:gd name="adj" fmla="val 156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p>
        </p:txBody>
      </p:sp>
      <p:sp>
        <p:nvSpPr>
          <p:cNvPr id="53" name="Left Arrow 1">
            <a:extLst/>
          </p:cNvPr>
          <p:cNvSpPr>
            <a:spLocks noChangeAspect="1"/>
          </p:cNvSpPr>
          <p:nvPr/>
        </p:nvSpPr>
        <p:spPr>
          <a:xfrm>
            <a:off x="5765800" y="3697288"/>
            <a:ext cx="646113" cy="628650"/>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p>
        </p:txBody>
      </p:sp>
      <p:sp>
        <p:nvSpPr>
          <p:cNvPr id="86040" name="Rectangle 24"/>
          <p:cNvSpPr>
            <a:spLocks noChangeArrowheads="1"/>
          </p:cNvSpPr>
          <p:nvPr/>
        </p:nvSpPr>
        <p:spPr bwMode="auto">
          <a:xfrm>
            <a:off x="301625" y="1782763"/>
            <a:ext cx="3489325"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500">
                <a:solidFill>
                  <a:srgbClr val="0000CC"/>
                </a:solidFill>
              </a:rPr>
              <a:t>Tìm hiểu về truyền thống, phong tục, tập quán dân tộc</a:t>
            </a:r>
            <a:r>
              <a:rPr lang="vi-VN" altLang="en-US" sz="2500">
                <a:solidFill>
                  <a:srgbClr val="0000CC"/>
                </a:solidFill>
              </a:rPr>
              <a:t> </a:t>
            </a:r>
          </a:p>
        </p:txBody>
      </p:sp>
      <p:sp>
        <p:nvSpPr>
          <p:cNvPr id="86041" name="Rectangle 25"/>
          <p:cNvSpPr>
            <a:spLocks noChangeArrowheads="1"/>
          </p:cNvSpPr>
          <p:nvPr/>
        </p:nvSpPr>
        <p:spPr bwMode="auto">
          <a:xfrm>
            <a:off x="206375" y="3463925"/>
            <a:ext cx="34861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500"/>
              <a:t>Có thái độ tôn trọng, trân quý, giữ gìn và phát huy nghệ thuật truyền thống</a:t>
            </a:r>
            <a:r>
              <a:rPr lang="vi-VN" altLang="en-US" sz="2500"/>
              <a:t> </a:t>
            </a:r>
          </a:p>
        </p:txBody>
      </p:sp>
      <p:sp>
        <p:nvSpPr>
          <p:cNvPr id="86042" name="Rectangle 26"/>
          <p:cNvSpPr>
            <a:spLocks noChangeArrowheads="1"/>
          </p:cNvSpPr>
          <p:nvPr/>
        </p:nvSpPr>
        <p:spPr bwMode="auto">
          <a:xfrm>
            <a:off x="190500" y="5280025"/>
            <a:ext cx="2979738"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500">
                <a:solidFill>
                  <a:srgbClr val="FF0000"/>
                </a:solidFill>
              </a:rPr>
              <a:t>Biết ơn những người có công với đất nước</a:t>
            </a:r>
            <a:r>
              <a:rPr lang="vi-VN" altLang="en-US" sz="2500">
                <a:solidFill>
                  <a:srgbClr val="FF0000"/>
                </a:solidFill>
              </a:rPr>
              <a:t> </a:t>
            </a:r>
          </a:p>
        </p:txBody>
      </p:sp>
      <p:sp>
        <p:nvSpPr>
          <p:cNvPr id="86043" name="Rectangle 27"/>
          <p:cNvSpPr>
            <a:spLocks noChangeArrowheads="1"/>
          </p:cNvSpPr>
          <p:nvPr/>
        </p:nvSpPr>
        <p:spPr bwMode="auto">
          <a:xfrm>
            <a:off x="8556625" y="1912938"/>
            <a:ext cx="34163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500">
                <a:solidFill>
                  <a:srgbClr val="0000CC"/>
                </a:solidFill>
              </a:rPr>
              <a:t>Tham gia các hoạt động đền ơn đáp nghĩa</a:t>
            </a:r>
            <a:r>
              <a:rPr lang="vi-VN" altLang="en-US" sz="2500">
                <a:solidFill>
                  <a:srgbClr val="0000CC"/>
                </a:solidFill>
              </a:rPr>
              <a:t> </a:t>
            </a:r>
          </a:p>
        </p:txBody>
      </p:sp>
      <p:sp>
        <p:nvSpPr>
          <p:cNvPr id="86044" name="Rectangle 28"/>
          <p:cNvSpPr>
            <a:spLocks noChangeArrowheads="1"/>
          </p:cNvSpPr>
          <p:nvPr/>
        </p:nvSpPr>
        <p:spPr bwMode="auto">
          <a:xfrm>
            <a:off x="8524875" y="3554413"/>
            <a:ext cx="3160713"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500"/>
              <a:t>Tham gia các sinh hoạt văn hóa dân tộc, dân gian</a:t>
            </a:r>
            <a:r>
              <a:rPr lang="vi-VN" altLang="en-US" sz="2500"/>
              <a:t> </a:t>
            </a:r>
          </a:p>
        </p:txBody>
      </p:sp>
      <p:sp>
        <p:nvSpPr>
          <p:cNvPr id="86045" name="Rectangle 29"/>
          <p:cNvSpPr>
            <a:spLocks noChangeArrowheads="1"/>
          </p:cNvSpPr>
          <p:nvPr/>
        </p:nvSpPr>
        <p:spPr bwMode="auto">
          <a:xfrm>
            <a:off x="8504238" y="5334000"/>
            <a:ext cx="340995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200"/>
              <a:t>Phê phán những hành vi, việc làm gây tổn hại đến truyền thống dân tộ</a:t>
            </a:r>
            <a:r>
              <a:rPr lang="vi-VN" altLang="en-US" sz="2200"/>
              <a:t> </a:t>
            </a:r>
          </a:p>
        </p:txBody>
      </p:sp>
    </p:spTree>
    <p:extLst>
      <p:ext uri="{BB962C8B-B14F-4D97-AF65-F5344CB8AC3E}">
        <p14:creationId xmlns:p14="http://schemas.microsoft.com/office/powerpoint/2010/main" val="2926548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Effect transition="in" filter="blinds(horizontal)">
                                      <p:cBhvr>
                                        <p:cTn id="7" dur="500"/>
                                        <p:tgtEl>
                                          <p:spTgt spid="860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blinds(horizontal)">
                                      <p:cBhvr>
                                        <p:cTn id="15" dur="500"/>
                                        <p:tgtEl>
                                          <p:spTgt spid="46"/>
                                        </p:tgtEl>
                                      </p:cBhvr>
                                    </p:animEffect>
                                  </p:childTnLst>
                                </p:cTn>
                              </p:par>
                              <p:par>
                                <p:cTn id="16" presetID="3"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blinds(horizontal)">
                                      <p:cBhvr>
                                        <p:cTn id="18" dur="500"/>
                                        <p:tgtEl>
                                          <p:spTgt spid="5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86029"/>
                                        </p:tgtEl>
                                        <p:attrNameLst>
                                          <p:attrName>style.visibility</p:attrName>
                                        </p:attrNameLst>
                                      </p:cBhvr>
                                      <p:to>
                                        <p:strVal val="visible"/>
                                      </p:to>
                                    </p:set>
                                    <p:animEffect transition="in" filter="blinds(horizontal)">
                                      <p:cBhvr>
                                        <p:cTn id="23" dur="500"/>
                                        <p:tgtEl>
                                          <p:spTgt spid="8602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6040"/>
                                        </p:tgtEl>
                                        <p:attrNameLst>
                                          <p:attrName>style.visibility</p:attrName>
                                        </p:attrNameLst>
                                      </p:cBhvr>
                                      <p:to>
                                        <p:strVal val="visible"/>
                                      </p:to>
                                    </p:set>
                                    <p:animEffect transition="in" filter="blinds(horizontal)">
                                      <p:cBhvr>
                                        <p:cTn id="26" dur="500"/>
                                        <p:tgtEl>
                                          <p:spTgt spid="8604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86020"/>
                                        </p:tgtEl>
                                        <p:attrNameLst>
                                          <p:attrName>style.visibility</p:attrName>
                                        </p:attrNameLst>
                                      </p:cBhvr>
                                      <p:to>
                                        <p:strVal val="visible"/>
                                      </p:to>
                                    </p:set>
                                    <p:animEffect transition="in" filter="blinds(horizontal)">
                                      <p:cBhvr>
                                        <p:cTn id="31" dur="500"/>
                                        <p:tgtEl>
                                          <p:spTgt spid="8602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6043"/>
                                        </p:tgtEl>
                                        <p:attrNameLst>
                                          <p:attrName>style.visibility</p:attrName>
                                        </p:attrNameLst>
                                      </p:cBhvr>
                                      <p:to>
                                        <p:strVal val="visible"/>
                                      </p:to>
                                    </p:set>
                                    <p:animEffect transition="in" filter="blinds(horizontal)">
                                      <p:cBhvr>
                                        <p:cTn id="34" dur="500"/>
                                        <p:tgtEl>
                                          <p:spTgt spid="860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86035"/>
                                        </p:tgtEl>
                                        <p:attrNameLst>
                                          <p:attrName>style.visibility</p:attrName>
                                        </p:attrNameLst>
                                      </p:cBhvr>
                                      <p:to>
                                        <p:strVal val="visible"/>
                                      </p:to>
                                    </p:set>
                                    <p:animEffect transition="in" filter="blinds(horizontal)">
                                      <p:cBhvr>
                                        <p:cTn id="39" dur="500"/>
                                        <p:tgtEl>
                                          <p:spTgt spid="8603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86041"/>
                                        </p:tgtEl>
                                        <p:attrNameLst>
                                          <p:attrName>style.visibility</p:attrName>
                                        </p:attrNameLst>
                                      </p:cBhvr>
                                      <p:to>
                                        <p:strVal val="visible"/>
                                      </p:to>
                                    </p:set>
                                    <p:animEffect transition="in" filter="blinds(horizontal)">
                                      <p:cBhvr>
                                        <p:cTn id="42" dur="500"/>
                                        <p:tgtEl>
                                          <p:spTgt spid="8604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86026"/>
                                        </p:tgtEl>
                                        <p:attrNameLst>
                                          <p:attrName>style.visibility</p:attrName>
                                        </p:attrNameLst>
                                      </p:cBhvr>
                                      <p:to>
                                        <p:strVal val="visible"/>
                                      </p:to>
                                    </p:set>
                                    <p:animEffect transition="in" filter="blinds(horizontal)">
                                      <p:cBhvr>
                                        <p:cTn id="47" dur="500"/>
                                        <p:tgtEl>
                                          <p:spTgt spid="8602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86044"/>
                                        </p:tgtEl>
                                        <p:attrNameLst>
                                          <p:attrName>style.visibility</p:attrName>
                                        </p:attrNameLst>
                                      </p:cBhvr>
                                      <p:to>
                                        <p:strVal val="visible"/>
                                      </p:to>
                                    </p:set>
                                    <p:animEffect transition="in" filter="blinds(horizontal)">
                                      <p:cBhvr>
                                        <p:cTn id="50" dur="500"/>
                                        <p:tgtEl>
                                          <p:spTgt spid="8604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86032"/>
                                        </p:tgtEl>
                                        <p:attrNameLst>
                                          <p:attrName>style.visibility</p:attrName>
                                        </p:attrNameLst>
                                      </p:cBhvr>
                                      <p:to>
                                        <p:strVal val="visible"/>
                                      </p:to>
                                    </p:set>
                                    <p:animEffect transition="in" filter="blinds(horizontal)">
                                      <p:cBhvr>
                                        <p:cTn id="55" dur="500"/>
                                        <p:tgtEl>
                                          <p:spTgt spid="86032"/>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86042"/>
                                        </p:tgtEl>
                                        <p:attrNameLst>
                                          <p:attrName>style.visibility</p:attrName>
                                        </p:attrNameLst>
                                      </p:cBhvr>
                                      <p:to>
                                        <p:strVal val="visible"/>
                                      </p:to>
                                    </p:set>
                                    <p:animEffect transition="in" filter="blinds(horizontal)">
                                      <p:cBhvr>
                                        <p:cTn id="58" dur="500"/>
                                        <p:tgtEl>
                                          <p:spTgt spid="8604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86023"/>
                                        </p:tgtEl>
                                        <p:attrNameLst>
                                          <p:attrName>style.visibility</p:attrName>
                                        </p:attrNameLst>
                                      </p:cBhvr>
                                      <p:to>
                                        <p:strVal val="visible"/>
                                      </p:to>
                                    </p:set>
                                    <p:animEffect transition="in" filter="blinds(horizontal)">
                                      <p:cBhvr>
                                        <p:cTn id="63" dur="500"/>
                                        <p:tgtEl>
                                          <p:spTgt spid="86023"/>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86045"/>
                                        </p:tgtEl>
                                        <p:attrNameLst>
                                          <p:attrName>style.visibility</p:attrName>
                                        </p:attrNameLst>
                                      </p:cBhvr>
                                      <p:to>
                                        <p:strVal val="visible"/>
                                      </p:to>
                                    </p:set>
                                    <p:animEffect transition="in" filter="blinds(horizontal)">
                                      <p:cBhvr>
                                        <p:cTn id="66" dur="500"/>
                                        <p:tgtEl>
                                          <p:spTgt spid="86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build="p"/>
      <p:bldP spid="3" grpId="0" animBg="1"/>
      <p:bldP spid="46" grpId="0" animBg="1"/>
      <p:bldP spid="86040" grpId="0"/>
      <p:bldP spid="86041" grpId="0"/>
      <p:bldP spid="86042" grpId="0"/>
      <p:bldP spid="86043" grpId="0"/>
      <p:bldP spid="86044" grpId="0"/>
      <p:bldP spid="8604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inh-anh-thi-truong-canh-tranh-hoan-ha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7363"/>
          </a:xfrm>
          <a:prstGeom prst="rect">
            <a:avLst/>
          </a:prstGeom>
          <a:noFill/>
          <a:extLst>
            <a:ext uri="{909E8E84-426E-40DD-AFC4-6F175D3DCCD1}">
              <a14:hiddenFill xmlns:a14="http://schemas.microsoft.com/office/drawing/2010/main">
                <a:solidFill>
                  <a:srgbClr val="FFFFFF"/>
                </a:solidFill>
              </a14:hiddenFill>
            </a:ext>
          </a:extLst>
        </p:spPr>
      </p:pic>
      <p:sp>
        <p:nvSpPr>
          <p:cNvPr id="71684" name="Rectangle 4"/>
          <p:cNvSpPr>
            <a:spLocks noChangeArrowheads="1"/>
          </p:cNvSpPr>
          <p:nvPr/>
        </p:nvSpPr>
        <p:spPr bwMode="auto">
          <a:xfrm>
            <a:off x="4152900" y="5483225"/>
            <a:ext cx="34226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500" b="1">
                <a:solidFill>
                  <a:schemeClr val="bg1"/>
                </a:solidFill>
              </a:rPr>
              <a:t>LUYỆN TẬP</a:t>
            </a:r>
          </a:p>
        </p:txBody>
      </p:sp>
    </p:spTree>
    <p:extLst>
      <p:ext uri="{BB962C8B-B14F-4D97-AF65-F5344CB8AC3E}">
        <p14:creationId xmlns:p14="http://schemas.microsoft.com/office/powerpoint/2010/main" val="1103165587"/>
      </p:ext>
    </p:extLst>
  </p:cSld>
  <p:clrMapOvr>
    <a:masterClrMapping/>
  </p:clrMapOvr>
  <p:transition spd="slow">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0"/>
            <a:ext cx="12192000" cy="723900"/>
          </a:xfrm>
          <a:solidFill>
            <a:srgbClr val="FFCC99"/>
          </a:solidFill>
          <a:ln/>
        </p:spPr>
        <p:txBody>
          <a:bodyPr tIns="91440" anchor="ctr">
            <a:normAutofit fontScale="92500" lnSpcReduction="10000"/>
          </a:bodyPr>
          <a:lstStyle/>
          <a:p>
            <a:pPr marL="0" indent="0">
              <a:buFont typeface="Arial" panose="020B0604020202020204" pitchFamily="34" charset="0"/>
              <a:buNone/>
            </a:pPr>
            <a:r>
              <a:rPr lang="vi-VN" altLang="en-US" sz="2500" b="1" smtClean="0"/>
              <a:t>Bài 3: Em hãy nhận xét và đưa ra lời khuyên cho bạn trong những tình huống dưới đây: </a:t>
            </a:r>
            <a:endParaRPr lang="en-US" altLang="en-US" sz="2500" b="1" smtClean="0">
              <a:latin typeface="Arial" panose="020B0604020202020204" pitchFamily="34" charset="0"/>
            </a:endParaRPr>
          </a:p>
        </p:txBody>
      </p:sp>
      <p:grpSp>
        <p:nvGrpSpPr>
          <p:cNvPr id="69635" name="Group 2"/>
          <p:cNvGrpSpPr>
            <a:grpSpLocks/>
          </p:cNvGrpSpPr>
          <p:nvPr/>
        </p:nvGrpSpPr>
        <p:grpSpPr bwMode="auto">
          <a:xfrm>
            <a:off x="4506913" y="1339850"/>
            <a:ext cx="3178175" cy="4525963"/>
            <a:chOff x="348360" y="1332374"/>
            <a:chExt cx="2545698" cy="3690873"/>
          </a:xfrm>
        </p:grpSpPr>
        <p:grpSp>
          <p:nvGrpSpPr>
            <p:cNvPr id="69636" name="Group 3"/>
            <p:cNvGrpSpPr>
              <a:grpSpLocks/>
            </p:cNvGrpSpPr>
            <p:nvPr/>
          </p:nvGrpSpPr>
          <p:grpSpPr bwMode="auto">
            <a:xfrm>
              <a:off x="348360" y="4335070"/>
              <a:ext cx="2545698" cy="688177"/>
              <a:chOff x="348360" y="4335070"/>
              <a:chExt cx="2545698" cy="688177"/>
            </a:xfrm>
          </p:grpSpPr>
          <p:sp>
            <p:nvSpPr>
              <p:cNvPr id="10" name="Rectangle 7">
                <a:extLst/>
              </p:cNvPr>
              <p:cNvSpPr/>
              <p:nvPr/>
            </p:nvSpPr>
            <p:spPr>
              <a:xfrm rot="358729">
                <a:off x="348360" y="4422214"/>
                <a:ext cx="2379133" cy="601033"/>
              </a:xfrm>
              <a:custGeom>
                <a:avLst/>
                <a:gdLst>
                  <a:gd name="connsiteX0" fmla="*/ 0 w 1546076"/>
                  <a:gd name="connsiteY0" fmla="*/ 0 h 547777"/>
                  <a:gd name="connsiteX1" fmla="*/ 1546076 w 1546076"/>
                  <a:gd name="connsiteY1" fmla="*/ 0 h 547777"/>
                  <a:gd name="connsiteX2" fmla="*/ 1546076 w 1546076"/>
                  <a:gd name="connsiteY2" fmla="*/ 547777 h 547777"/>
                  <a:gd name="connsiteX3" fmla="*/ 0 w 1546076"/>
                  <a:gd name="connsiteY3" fmla="*/ 547777 h 547777"/>
                  <a:gd name="connsiteX4" fmla="*/ 0 w 1546076"/>
                  <a:gd name="connsiteY4" fmla="*/ 0 h 547777"/>
                  <a:gd name="connsiteX0" fmla="*/ 0 w 1546076"/>
                  <a:gd name="connsiteY0" fmla="*/ 0 h 547777"/>
                  <a:gd name="connsiteX1" fmla="*/ 1546076 w 1546076"/>
                  <a:gd name="connsiteY1" fmla="*/ 0 h 547777"/>
                  <a:gd name="connsiteX2" fmla="*/ 1300823 w 1546076"/>
                  <a:gd name="connsiteY2" fmla="*/ 473861 h 547777"/>
                  <a:gd name="connsiteX3" fmla="*/ 0 w 1546076"/>
                  <a:gd name="connsiteY3" fmla="*/ 547777 h 547777"/>
                  <a:gd name="connsiteX4" fmla="*/ 0 w 1546076"/>
                  <a:gd name="connsiteY4" fmla="*/ 0 h 547777"/>
                  <a:gd name="connsiteX0" fmla="*/ 311437 w 1546076"/>
                  <a:gd name="connsiteY0" fmla="*/ 120616 h 547777"/>
                  <a:gd name="connsiteX1" fmla="*/ 1546076 w 1546076"/>
                  <a:gd name="connsiteY1" fmla="*/ 0 h 547777"/>
                  <a:gd name="connsiteX2" fmla="*/ 1300823 w 1546076"/>
                  <a:gd name="connsiteY2" fmla="*/ 473861 h 547777"/>
                  <a:gd name="connsiteX3" fmla="*/ 0 w 1546076"/>
                  <a:gd name="connsiteY3" fmla="*/ 547777 h 547777"/>
                  <a:gd name="connsiteX4" fmla="*/ 311437 w 1546076"/>
                  <a:gd name="connsiteY4" fmla="*/ 120616 h 547777"/>
                  <a:gd name="connsiteX0" fmla="*/ 454636 w 1546076"/>
                  <a:gd name="connsiteY0" fmla="*/ 97957 h 547777"/>
                  <a:gd name="connsiteX1" fmla="*/ 1546076 w 1546076"/>
                  <a:gd name="connsiteY1" fmla="*/ 0 h 547777"/>
                  <a:gd name="connsiteX2" fmla="*/ 1300823 w 1546076"/>
                  <a:gd name="connsiteY2" fmla="*/ 473861 h 547777"/>
                  <a:gd name="connsiteX3" fmla="*/ 0 w 1546076"/>
                  <a:gd name="connsiteY3" fmla="*/ 547777 h 547777"/>
                  <a:gd name="connsiteX4" fmla="*/ 454636 w 1546076"/>
                  <a:gd name="connsiteY4" fmla="*/ 97957 h 547777"/>
                  <a:gd name="connsiteX0" fmla="*/ 454636 w 1714392"/>
                  <a:gd name="connsiteY0" fmla="*/ 100262 h 550082"/>
                  <a:gd name="connsiteX1" fmla="*/ 1714392 w 1714392"/>
                  <a:gd name="connsiteY1" fmla="*/ 0 h 550082"/>
                  <a:gd name="connsiteX2" fmla="*/ 1300823 w 1714392"/>
                  <a:gd name="connsiteY2" fmla="*/ 476166 h 550082"/>
                  <a:gd name="connsiteX3" fmla="*/ 0 w 1714392"/>
                  <a:gd name="connsiteY3" fmla="*/ 550082 h 550082"/>
                  <a:gd name="connsiteX4" fmla="*/ 454636 w 1714392"/>
                  <a:gd name="connsiteY4" fmla="*/ 100262 h 550082"/>
                  <a:gd name="connsiteX0" fmla="*/ 454636 w 1908260"/>
                  <a:gd name="connsiteY0" fmla="*/ 151213 h 601033"/>
                  <a:gd name="connsiteX1" fmla="*/ 1908260 w 1908260"/>
                  <a:gd name="connsiteY1" fmla="*/ 0 h 601033"/>
                  <a:gd name="connsiteX2" fmla="*/ 1300823 w 1908260"/>
                  <a:gd name="connsiteY2" fmla="*/ 527117 h 601033"/>
                  <a:gd name="connsiteX3" fmla="*/ 0 w 1908260"/>
                  <a:gd name="connsiteY3" fmla="*/ 601033 h 601033"/>
                  <a:gd name="connsiteX4" fmla="*/ 454636 w 1908260"/>
                  <a:gd name="connsiteY4" fmla="*/ 151213 h 601033"/>
                  <a:gd name="connsiteX0" fmla="*/ 675642 w 1908260"/>
                  <a:gd name="connsiteY0" fmla="*/ 66773 h 601033"/>
                  <a:gd name="connsiteX1" fmla="*/ 1908260 w 1908260"/>
                  <a:gd name="connsiteY1" fmla="*/ 0 h 601033"/>
                  <a:gd name="connsiteX2" fmla="*/ 1300823 w 1908260"/>
                  <a:gd name="connsiteY2" fmla="*/ 527117 h 601033"/>
                  <a:gd name="connsiteX3" fmla="*/ 0 w 1908260"/>
                  <a:gd name="connsiteY3" fmla="*/ 601033 h 601033"/>
                  <a:gd name="connsiteX4" fmla="*/ 675642 w 1908260"/>
                  <a:gd name="connsiteY4" fmla="*/ 66773 h 601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260" h="601033">
                    <a:moveTo>
                      <a:pt x="675642" y="66773"/>
                    </a:moveTo>
                    <a:lnTo>
                      <a:pt x="1908260" y="0"/>
                    </a:lnTo>
                    <a:lnTo>
                      <a:pt x="1300823" y="527117"/>
                    </a:lnTo>
                    <a:lnTo>
                      <a:pt x="0" y="601033"/>
                    </a:lnTo>
                    <a:lnTo>
                      <a:pt x="675642" y="66773"/>
                    </a:lnTo>
                    <a:close/>
                  </a:path>
                </a:pathLst>
              </a:custGeom>
              <a:solidFill>
                <a:schemeClr val="tx1">
                  <a:lumMod val="65000"/>
                  <a:lumOff val="35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lumMod val="75000"/>
                      <a:lumOff val="25000"/>
                    </a:schemeClr>
                  </a:solidFill>
                </a:endParaRPr>
              </a:p>
            </p:txBody>
          </p:sp>
          <p:sp>
            <p:nvSpPr>
              <p:cNvPr id="11" name="Rectangle 7">
                <a:extLst/>
              </p:cNvPr>
              <p:cNvSpPr/>
              <p:nvPr/>
            </p:nvSpPr>
            <p:spPr>
              <a:xfrm rot="358729">
                <a:off x="809437" y="4335070"/>
                <a:ext cx="2084621" cy="526631"/>
              </a:xfrm>
              <a:custGeom>
                <a:avLst/>
                <a:gdLst>
                  <a:gd name="connsiteX0" fmla="*/ 0 w 1546076"/>
                  <a:gd name="connsiteY0" fmla="*/ 0 h 547777"/>
                  <a:gd name="connsiteX1" fmla="*/ 1546076 w 1546076"/>
                  <a:gd name="connsiteY1" fmla="*/ 0 h 547777"/>
                  <a:gd name="connsiteX2" fmla="*/ 1546076 w 1546076"/>
                  <a:gd name="connsiteY2" fmla="*/ 547777 h 547777"/>
                  <a:gd name="connsiteX3" fmla="*/ 0 w 1546076"/>
                  <a:gd name="connsiteY3" fmla="*/ 547777 h 547777"/>
                  <a:gd name="connsiteX4" fmla="*/ 0 w 1546076"/>
                  <a:gd name="connsiteY4" fmla="*/ 0 h 547777"/>
                  <a:gd name="connsiteX0" fmla="*/ 0 w 1546076"/>
                  <a:gd name="connsiteY0" fmla="*/ 0 h 547777"/>
                  <a:gd name="connsiteX1" fmla="*/ 1546076 w 1546076"/>
                  <a:gd name="connsiteY1" fmla="*/ 0 h 547777"/>
                  <a:gd name="connsiteX2" fmla="*/ 1300823 w 1546076"/>
                  <a:gd name="connsiteY2" fmla="*/ 473861 h 547777"/>
                  <a:gd name="connsiteX3" fmla="*/ 0 w 1546076"/>
                  <a:gd name="connsiteY3" fmla="*/ 547777 h 547777"/>
                  <a:gd name="connsiteX4" fmla="*/ 0 w 1546076"/>
                  <a:gd name="connsiteY4" fmla="*/ 0 h 547777"/>
                  <a:gd name="connsiteX0" fmla="*/ 311437 w 1546076"/>
                  <a:gd name="connsiteY0" fmla="*/ 120616 h 547777"/>
                  <a:gd name="connsiteX1" fmla="*/ 1546076 w 1546076"/>
                  <a:gd name="connsiteY1" fmla="*/ 0 h 547777"/>
                  <a:gd name="connsiteX2" fmla="*/ 1300823 w 1546076"/>
                  <a:gd name="connsiteY2" fmla="*/ 473861 h 547777"/>
                  <a:gd name="connsiteX3" fmla="*/ 0 w 1546076"/>
                  <a:gd name="connsiteY3" fmla="*/ 547777 h 547777"/>
                  <a:gd name="connsiteX4" fmla="*/ 311437 w 1546076"/>
                  <a:gd name="connsiteY4" fmla="*/ 120616 h 547777"/>
                  <a:gd name="connsiteX0" fmla="*/ 454636 w 1546076"/>
                  <a:gd name="connsiteY0" fmla="*/ 97957 h 547777"/>
                  <a:gd name="connsiteX1" fmla="*/ 1546076 w 1546076"/>
                  <a:gd name="connsiteY1" fmla="*/ 0 h 547777"/>
                  <a:gd name="connsiteX2" fmla="*/ 1300823 w 1546076"/>
                  <a:gd name="connsiteY2" fmla="*/ 473861 h 547777"/>
                  <a:gd name="connsiteX3" fmla="*/ 0 w 1546076"/>
                  <a:gd name="connsiteY3" fmla="*/ 547777 h 547777"/>
                  <a:gd name="connsiteX4" fmla="*/ 454636 w 1546076"/>
                  <a:gd name="connsiteY4" fmla="*/ 97957 h 547777"/>
                  <a:gd name="connsiteX0" fmla="*/ 454636 w 1714392"/>
                  <a:gd name="connsiteY0" fmla="*/ 100262 h 550082"/>
                  <a:gd name="connsiteX1" fmla="*/ 1714392 w 1714392"/>
                  <a:gd name="connsiteY1" fmla="*/ 0 h 550082"/>
                  <a:gd name="connsiteX2" fmla="*/ 1300823 w 1714392"/>
                  <a:gd name="connsiteY2" fmla="*/ 476166 h 550082"/>
                  <a:gd name="connsiteX3" fmla="*/ 0 w 1714392"/>
                  <a:gd name="connsiteY3" fmla="*/ 550082 h 550082"/>
                  <a:gd name="connsiteX4" fmla="*/ 454636 w 1714392"/>
                  <a:gd name="connsiteY4" fmla="*/ 100262 h 550082"/>
                  <a:gd name="connsiteX0" fmla="*/ 454636 w 1908260"/>
                  <a:gd name="connsiteY0" fmla="*/ 151213 h 601033"/>
                  <a:gd name="connsiteX1" fmla="*/ 1908260 w 1908260"/>
                  <a:gd name="connsiteY1" fmla="*/ 0 h 601033"/>
                  <a:gd name="connsiteX2" fmla="*/ 1300823 w 1908260"/>
                  <a:gd name="connsiteY2" fmla="*/ 527117 h 601033"/>
                  <a:gd name="connsiteX3" fmla="*/ 0 w 1908260"/>
                  <a:gd name="connsiteY3" fmla="*/ 601033 h 601033"/>
                  <a:gd name="connsiteX4" fmla="*/ 454636 w 1908260"/>
                  <a:gd name="connsiteY4" fmla="*/ 151213 h 601033"/>
                  <a:gd name="connsiteX0" fmla="*/ 675642 w 1908260"/>
                  <a:gd name="connsiteY0" fmla="*/ 66773 h 601033"/>
                  <a:gd name="connsiteX1" fmla="*/ 1908260 w 1908260"/>
                  <a:gd name="connsiteY1" fmla="*/ 0 h 601033"/>
                  <a:gd name="connsiteX2" fmla="*/ 1300823 w 1908260"/>
                  <a:gd name="connsiteY2" fmla="*/ 527117 h 601033"/>
                  <a:gd name="connsiteX3" fmla="*/ 0 w 1908260"/>
                  <a:gd name="connsiteY3" fmla="*/ 601033 h 601033"/>
                  <a:gd name="connsiteX4" fmla="*/ 675642 w 1908260"/>
                  <a:gd name="connsiteY4" fmla="*/ 66773 h 601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260" h="601033">
                    <a:moveTo>
                      <a:pt x="675642" y="66773"/>
                    </a:moveTo>
                    <a:lnTo>
                      <a:pt x="1908260" y="0"/>
                    </a:lnTo>
                    <a:lnTo>
                      <a:pt x="1300823" y="527117"/>
                    </a:lnTo>
                    <a:lnTo>
                      <a:pt x="0" y="601033"/>
                    </a:lnTo>
                    <a:lnTo>
                      <a:pt x="675642" y="66773"/>
                    </a:lnTo>
                    <a:close/>
                  </a:path>
                </a:pathLst>
              </a:custGeom>
              <a:solidFill>
                <a:schemeClr val="tx1">
                  <a:lumMod val="65000"/>
                  <a:lumOff val="35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lumMod val="75000"/>
                      <a:lumOff val="25000"/>
                    </a:schemeClr>
                  </a:solidFill>
                </a:endParaRPr>
              </a:p>
            </p:txBody>
          </p:sp>
        </p:grpSp>
        <p:grpSp>
          <p:nvGrpSpPr>
            <p:cNvPr id="69643" name="Group 4"/>
            <p:cNvGrpSpPr>
              <a:grpSpLocks/>
            </p:cNvGrpSpPr>
            <p:nvPr/>
          </p:nvGrpSpPr>
          <p:grpSpPr bwMode="auto">
            <a:xfrm>
              <a:off x="933500" y="1332374"/>
              <a:ext cx="1262236" cy="3479244"/>
              <a:chOff x="1619672" y="1332374"/>
              <a:chExt cx="1262236" cy="3479244"/>
            </a:xfrm>
          </p:grpSpPr>
          <p:sp>
            <p:nvSpPr>
              <p:cNvPr id="6" name="Rectangle 5">
                <a:extLst/>
              </p:cNvPr>
              <p:cNvSpPr/>
              <p:nvPr/>
            </p:nvSpPr>
            <p:spPr>
              <a:xfrm>
                <a:off x="1691680" y="3947522"/>
                <a:ext cx="864096" cy="864096"/>
              </a:xfrm>
              <a:prstGeom prst="rect">
                <a:avLst/>
              </a:prstGeom>
              <a:solidFill>
                <a:schemeClr val="accent1"/>
              </a:solidFill>
              <a:ln>
                <a:noFill/>
              </a:ln>
              <a:scene3d>
                <a:camera prst="perspectiveRight">
                  <a:rot lat="598412" lon="1237643" rev="0"/>
                </a:camera>
                <a:lightRig rig="threePt" dir="t"/>
              </a:scene3d>
              <a:sp3d extrusionH="819150" prstMaterial="flat">
                <a:bevelT w="44450" h="254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ko-KR"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itchFamily="34" charset="0"/>
                  </a:rPr>
                  <a:t>D</a:t>
                </a:r>
                <a:endParaRPr lang="ko-KR" altLang="en-US"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itchFamily="34" charset="0"/>
                </a:endParaRPr>
              </a:p>
            </p:txBody>
          </p:sp>
          <p:sp>
            <p:nvSpPr>
              <p:cNvPr id="7" name="Rectangle 6">
                <a:extLst/>
              </p:cNvPr>
              <p:cNvSpPr/>
              <p:nvPr/>
            </p:nvSpPr>
            <p:spPr>
              <a:xfrm>
                <a:off x="2017812" y="3077696"/>
                <a:ext cx="864096" cy="864096"/>
              </a:xfrm>
              <a:prstGeom prst="rect">
                <a:avLst/>
              </a:prstGeom>
              <a:solidFill>
                <a:schemeClr val="accent2"/>
              </a:solidFill>
              <a:ln>
                <a:noFill/>
              </a:ln>
              <a:scene3d>
                <a:camera prst="perspectiveRight">
                  <a:rot lat="300000" lon="20699968" rev="0"/>
                </a:camera>
                <a:lightRig rig="threePt" dir="t"/>
              </a:scene3d>
              <a:sp3d extrusionH="819150" prstMaterial="flat">
                <a:bevelT w="44450" h="4445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ko-KR"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itchFamily="34" charset="0"/>
                  </a:rPr>
                  <a:t>C</a:t>
                </a:r>
                <a:endParaRPr lang="ko-KR" altLang="en-US"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itchFamily="34" charset="0"/>
                </a:endParaRPr>
              </a:p>
            </p:txBody>
          </p:sp>
          <p:sp>
            <p:nvSpPr>
              <p:cNvPr id="8" name="Rectangle 7">
                <a:extLst/>
              </p:cNvPr>
              <p:cNvSpPr/>
              <p:nvPr/>
            </p:nvSpPr>
            <p:spPr>
              <a:xfrm>
                <a:off x="1979712" y="1332374"/>
                <a:ext cx="864096" cy="864096"/>
              </a:xfrm>
              <a:prstGeom prst="rect">
                <a:avLst/>
              </a:prstGeom>
              <a:solidFill>
                <a:schemeClr val="accent4"/>
              </a:solidFill>
              <a:ln>
                <a:noFill/>
              </a:ln>
              <a:scene3d>
                <a:camera prst="perspectiveRight">
                  <a:rot lat="21299999" lon="20699968" rev="0"/>
                </a:camera>
                <a:lightRig rig="threePt" dir="t"/>
              </a:scene3d>
              <a:sp3d extrusionH="819150" prstMaterial="flat">
                <a:bevelT w="63500" h="31750"/>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ko-KR"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itchFamily="34" charset="0"/>
                  </a:rPr>
                  <a:t>A</a:t>
                </a:r>
                <a:endParaRPr lang="ko-KR" altLang="en-US"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itchFamily="34" charset="0"/>
                </a:endParaRPr>
              </a:p>
            </p:txBody>
          </p:sp>
          <p:sp>
            <p:nvSpPr>
              <p:cNvPr id="9" name="Rectangle 8">
                <a:extLst/>
              </p:cNvPr>
              <p:cNvSpPr/>
              <p:nvPr/>
            </p:nvSpPr>
            <p:spPr>
              <a:xfrm>
                <a:off x="1619672" y="2211710"/>
                <a:ext cx="864096" cy="864096"/>
              </a:xfrm>
              <a:prstGeom prst="rect">
                <a:avLst/>
              </a:prstGeom>
              <a:solidFill>
                <a:schemeClr val="accent3"/>
              </a:solidFill>
              <a:ln>
                <a:noFill/>
              </a:ln>
              <a:scene3d>
                <a:camera prst="perspectiveRight">
                  <a:rot lat="0" lon="1499958" rev="0"/>
                </a:camera>
                <a:lightRig rig="threePt" dir="t"/>
              </a:scene3d>
              <a:sp3d extrusionH="819150" prstMaterial="flat">
                <a:bevelT w="38100" h="44450"/>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ko-KR"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itchFamily="34" charset="0"/>
                  </a:rPr>
                  <a:t>B</a:t>
                </a:r>
                <a:endParaRPr lang="ko-KR" altLang="en-US"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itchFamily="34" charset="0"/>
                </a:endParaRPr>
              </a:p>
            </p:txBody>
          </p:sp>
        </p:grpSp>
      </p:grpSp>
      <p:sp>
        <p:nvSpPr>
          <p:cNvPr id="24" name="Rectangle 23">
            <a:extLst/>
          </p:cNvPr>
          <p:cNvSpPr/>
          <p:nvPr/>
        </p:nvSpPr>
        <p:spPr>
          <a:xfrm>
            <a:off x="7556500" y="1341438"/>
            <a:ext cx="122238" cy="1076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lumMod val="75000"/>
                  <a:lumOff val="25000"/>
                </a:schemeClr>
              </a:solidFill>
            </a:endParaRPr>
          </a:p>
        </p:txBody>
      </p:sp>
      <p:sp>
        <p:nvSpPr>
          <p:cNvPr id="25" name="Rectangle 24">
            <a:extLst/>
          </p:cNvPr>
          <p:cNvSpPr/>
          <p:nvPr/>
        </p:nvSpPr>
        <p:spPr>
          <a:xfrm>
            <a:off x="7556500" y="4795838"/>
            <a:ext cx="122238" cy="1076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lumMod val="75000"/>
                  <a:lumOff val="25000"/>
                </a:schemeClr>
              </a:solidFill>
            </a:endParaRPr>
          </a:p>
        </p:txBody>
      </p:sp>
      <p:sp>
        <p:nvSpPr>
          <p:cNvPr id="26" name="Rectangle 25">
            <a:extLst/>
          </p:cNvPr>
          <p:cNvSpPr/>
          <p:nvPr/>
        </p:nvSpPr>
        <p:spPr>
          <a:xfrm>
            <a:off x="4389438" y="2411413"/>
            <a:ext cx="122237" cy="10763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lumMod val="75000"/>
                  <a:lumOff val="25000"/>
                </a:schemeClr>
              </a:solidFill>
            </a:endParaRPr>
          </a:p>
        </p:txBody>
      </p:sp>
      <p:sp>
        <p:nvSpPr>
          <p:cNvPr id="27" name="Rectangle 26">
            <a:extLst/>
          </p:cNvPr>
          <p:cNvSpPr/>
          <p:nvPr/>
        </p:nvSpPr>
        <p:spPr>
          <a:xfrm>
            <a:off x="4389438" y="3792538"/>
            <a:ext cx="122237" cy="1076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lumMod val="75000"/>
                  <a:lumOff val="25000"/>
                </a:schemeClr>
              </a:solidFill>
            </a:endParaRPr>
          </a:p>
        </p:txBody>
      </p:sp>
      <p:sp>
        <p:nvSpPr>
          <p:cNvPr id="28" name="Chevron 13">
            <a:extLst/>
          </p:cNvPr>
          <p:cNvSpPr/>
          <p:nvPr/>
        </p:nvSpPr>
        <p:spPr>
          <a:xfrm>
            <a:off x="7051675" y="1685925"/>
            <a:ext cx="292100" cy="38893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lumMod val="75000"/>
                  <a:lumOff val="25000"/>
                </a:schemeClr>
              </a:solidFill>
            </a:endParaRPr>
          </a:p>
        </p:txBody>
      </p:sp>
      <p:sp>
        <p:nvSpPr>
          <p:cNvPr id="29" name="Chevron 78">
            <a:extLst/>
          </p:cNvPr>
          <p:cNvSpPr/>
          <p:nvPr/>
        </p:nvSpPr>
        <p:spPr>
          <a:xfrm>
            <a:off x="7051675" y="5138738"/>
            <a:ext cx="292100" cy="38893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0">
              <a:solidFill>
                <a:schemeClr val="tx1">
                  <a:lumMod val="75000"/>
                  <a:lumOff val="25000"/>
                </a:schemeClr>
              </a:solidFill>
            </a:endParaRPr>
          </a:p>
        </p:txBody>
      </p:sp>
      <p:sp>
        <p:nvSpPr>
          <p:cNvPr id="30" name="Chevron 79"/>
          <p:cNvSpPr>
            <a:spLocks noChangeArrowheads="1"/>
          </p:cNvSpPr>
          <p:nvPr/>
        </p:nvSpPr>
        <p:spPr bwMode="auto">
          <a:xfrm rot="10800000">
            <a:off x="4743450" y="2754313"/>
            <a:ext cx="292100" cy="390525"/>
          </a:xfrm>
          <a:prstGeom prst="chevron">
            <a:avLst>
              <a:gd name="adj" fmla="val 50000"/>
            </a:avLst>
          </a:prstGeom>
          <a:solidFill>
            <a:srgbClr val="FD903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ko-KR" altLang="en-US" sz="2700">
              <a:solidFill>
                <a:schemeClr val="tx1">
                  <a:lumMod val="75000"/>
                  <a:lumOff val="25000"/>
                </a:schemeClr>
              </a:solidFill>
              <a:latin typeface="+mn-lt"/>
              <a:cs typeface="+mn-cs"/>
            </a:endParaRPr>
          </a:p>
        </p:txBody>
      </p:sp>
      <p:sp>
        <p:nvSpPr>
          <p:cNvPr id="31" name="Chevron 80"/>
          <p:cNvSpPr>
            <a:spLocks noChangeArrowheads="1"/>
          </p:cNvSpPr>
          <p:nvPr/>
        </p:nvSpPr>
        <p:spPr bwMode="auto">
          <a:xfrm rot="10800000">
            <a:off x="4743450" y="4135438"/>
            <a:ext cx="292100" cy="390525"/>
          </a:xfrm>
          <a:prstGeom prst="chevron">
            <a:avLst>
              <a:gd name="adj" fmla="val 50000"/>
            </a:avLst>
          </a:prstGeom>
          <a:solidFill>
            <a:schemeClr val="accent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ko-KR" altLang="en-US" sz="2700">
              <a:solidFill>
                <a:schemeClr val="tx1">
                  <a:lumMod val="75000"/>
                  <a:lumOff val="25000"/>
                </a:schemeClr>
              </a:solidFill>
              <a:latin typeface="+mn-lt"/>
              <a:cs typeface="+mn-cs"/>
            </a:endParaRPr>
          </a:p>
        </p:txBody>
      </p:sp>
      <p:sp>
        <p:nvSpPr>
          <p:cNvPr id="69668" name="Rectangle 36"/>
          <p:cNvSpPr>
            <a:spLocks noChangeArrowheads="1"/>
          </p:cNvSpPr>
          <p:nvPr/>
        </p:nvSpPr>
        <p:spPr bwMode="auto">
          <a:xfrm>
            <a:off x="7937500" y="920750"/>
            <a:ext cx="4051300" cy="2117725"/>
          </a:xfrm>
          <a:prstGeom prst="rect">
            <a:avLst/>
          </a:prstGeom>
          <a:noFill/>
          <a:ln w="1587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200"/>
              <a:t>Em khuyên K nên tìm hiểu rõ hơn về truyền thống dân tộc để thấy được giá trị đặc sắc của truyền thống dân tộc đồng thời ta tự hào hơn về dân tộc, đất nước. </a:t>
            </a:r>
          </a:p>
        </p:txBody>
      </p:sp>
      <p:sp>
        <p:nvSpPr>
          <p:cNvPr id="69669" name="Rectangle 37"/>
          <p:cNvSpPr>
            <a:spLocks noChangeArrowheads="1"/>
          </p:cNvSpPr>
          <p:nvPr/>
        </p:nvSpPr>
        <p:spPr bwMode="auto">
          <a:xfrm>
            <a:off x="7921625" y="3427413"/>
            <a:ext cx="4040188" cy="3155950"/>
          </a:xfrm>
          <a:prstGeom prst="rect">
            <a:avLst/>
          </a:prstGeom>
          <a:noFill/>
          <a:ln w="1587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500"/>
              <a:t>Em khuyên N nên tham gia vì cuộc thi giúp ta vừa học tập thêm về kiến thức vừa giúp cho bản thân tìm hiểu về truyền thống dân tộc từ đó giúp mỗi cá nhân giữ gìn và phát huy truyền thống dân tộc. </a:t>
            </a:r>
          </a:p>
        </p:txBody>
      </p:sp>
      <p:sp>
        <p:nvSpPr>
          <p:cNvPr id="69670" name="Rectangle 38"/>
          <p:cNvSpPr>
            <a:spLocks noChangeArrowheads="1"/>
          </p:cNvSpPr>
          <p:nvPr/>
        </p:nvSpPr>
        <p:spPr bwMode="auto">
          <a:xfrm>
            <a:off x="234950" y="1073150"/>
            <a:ext cx="4090988" cy="2387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500"/>
              <a:t>Trên một diễn đàn thảo luận về truyền thống dân tộc, bạn K cho rằng truyền thống văn hóa của Việt Nam không có nhiều đặc sắc. </a:t>
            </a:r>
          </a:p>
        </p:txBody>
      </p:sp>
      <p:sp>
        <p:nvSpPr>
          <p:cNvPr id="69671" name="Rectangle 39"/>
          <p:cNvSpPr>
            <a:spLocks noChangeArrowheads="1"/>
          </p:cNvSpPr>
          <p:nvPr/>
        </p:nvSpPr>
        <p:spPr bwMode="auto">
          <a:xfrm>
            <a:off x="307975" y="3727450"/>
            <a:ext cx="3968750" cy="2774950"/>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500"/>
              <a:t>Nhà trường tổ chức cuộc thi "Tìm hiểu về truyền thống yêu nước của dân tộc Việt Nam", bạn N không muốn tham gia vì cho rằng học sinh chỉ nên tập trung cho việc học tập. </a:t>
            </a:r>
          </a:p>
        </p:txBody>
      </p:sp>
    </p:spTree>
    <p:extLst>
      <p:ext uri="{BB962C8B-B14F-4D97-AF65-F5344CB8AC3E}">
        <p14:creationId xmlns:p14="http://schemas.microsoft.com/office/powerpoint/2010/main" val="3255263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linds(horizontal)">
                                      <p:cBhvr>
                                        <p:cTn id="7" dur="500"/>
                                        <p:tgtEl>
                                          <p:spTgt spid="2">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9635"/>
                                        </p:tgtEl>
                                        <p:attrNameLst>
                                          <p:attrName>style.visibility</p:attrName>
                                        </p:attrNameLst>
                                      </p:cBhvr>
                                      <p:to>
                                        <p:strVal val="visible"/>
                                      </p:to>
                                    </p:set>
                                    <p:animEffect transition="in" filter="blinds(horizontal)">
                                      <p:cBhvr>
                                        <p:cTn id="17" dur="500"/>
                                        <p:tgtEl>
                                          <p:spTgt spid="6963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linds(horizontal)">
                                      <p:cBhvr>
                                        <p:cTn id="20" dur="500"/>
                                        <p:tgtEl>
                                          <p:spTgt spid="3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linds(horizont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par>
                                <p:cTn id="29" presetID="3" presetClass="entr" presetSubtype="10" fill="hold" grpId="1"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linds(horizontal)">
                                      <p:cBhvr>
                                        <p:cTn id="31" dur="500"/>
                                        <p:tgtEl>
                                          <p:spTgt spid="3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9670"/>
                                        </p:tgtEl>
                                        <p:attrNameLst>
                                          <p:attrName>style.visibility</p:attrName>
                                        </p:attrNameLst>
                                      </p:cBhvr>
                                      <p:to>
                                        <p:strVal val="visible"/>
                                      </p:to>
                                    </p:set>
                                    <p:animEffect transition="in" filter="blinds(horizontal)">
                                      <p:cBhvr>
                                        <p:cTn id="34" dur="500"/>
                                        <p:tgtEl>
                                          <p:spTgt spid="6967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linds(horizontal)">
                                      <p:cBhvr>
                                        <p:cTn id="39" dur="500"/>
                                        <p:tgtEl>
                                          <p:spTgt spid="27"/>
                                        </p:tgtEl>
                                      </p:cBhvr>
                                    </p:animEffect>
                                  </p:childTnLst>
                                </p:cTn>
                              </p:par>
                              <p:par>
                                <p:cTn id="40" presetID="3" presetClass="entr" presetSubtype="10" fill="hold" grpId="1"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69671"/>
                                        </p:tgtEl>
                                        <p:attrNameLst>
                                          <p:attrName>style.visibility</p:attrName>
                                        </p:attrNameLst>
                                      </p:cBhvr>
                                      <p:to>
                                        <p:strVal val="visible"/>
                                      </p:to>
                                    </p:set>
                                    <p:animEffect transition="in" filter="blinds(horizontal)">
                                      <p:cBhvr>
                                        <p:cTn id="45" dur="500"/>
                                        <p:tgtEl>
                                          <p:spTgt spid="6967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linds(horizontal)">
                                      <p:cBhvr>
                                        <p:cTn id="53" dur="500"/>
                                        <p:tgtEl>
                                          <p:spTgt spid="28"/>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69668"/>
                                        </p:tgtEl>
                                        <p:attrNameLst>
                                          <p:attrName>style.visibility</p:attrName>
                                        </p:attrNameLst>
                                      </p:cBhvr>
                                      <p:to>
                                        <p:strVal val="visible"/>
                                      </p:to>
                                    </p:set>
                                    <p:animEffect transition="in" filter="blinds(horizontal)">
                                      <p:cBhvr>
                                        <p:cTn id="56" dur="500"/>
                                        <p:tgtEl>
                                          <p:spTgt spid="6966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linds(horizontal)">
                                      <p:cBhvr>
                                        <p:cTn id="61" dur="500"/>
                                        <p:tgtEl>
                                          <p:spTgt spid="25"/>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blinds(horizontal)">
                                      <p:cBhvr>
                                        <p:cTn id="64" dur="500"/>
                                        <p:tgtEl>
                                          <p:spTgt spid="29"/>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9669"/>
                                        </p:tgtEl>
                                        <p:attrNameLst>
                                          <p:attrName>style.visibility</p:attrName>
                                        </p:attrNameLst>
                                      </p:cBhvr>
                                      <p:to>
                                        <p:strVal val="visible"/>
                                      </p:to>
                                    </p:set>
                                    <p:animEffect transition="in" filter="blinds(horizontal)">
                                      <p:cBhvr>
                                        <p:cTn id="67" dur="500"/>
                                        <p:tgtEl>
                                          <p:spTgt spid="69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4" grpId="0" animBg="1"/>
      <p:bldP spid="25" grpId="0" animBg="1"/>
      <p:bldP spid="26" grpId="0" animBg="1"/>
      <p:bldP spid="27" grpId="0" animBg="1"/>
      <p:bldP spid="28" grpId="0" animBg="1"/>
      <p:bldP spid="29" grpId="0" animBg="1"/>
      <p:bldP spid="30" grpId="0" animBg="1"/>
      <p:bldP spid="30" grpId="1" animBg="1"/>
      <p:bldP spid="31" grpId="0" animBg="1"/>
      <p:bldP spid="31" grpId="1" animBg="1"/>
      <p:bldP spid="69668" grpId="0" animBg="1"/>
      <p:bldP spid="69669" grpId="0" animBg="1"/>
      <p:bldP spid="69670" grpId="0" animBg="1"/>
      <p:bldP spid="6967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Rectangle 19"/>
          <p:cNvSpPr>
            <a:spLocks noChangeArrowheads="1"/>
          </p:cNvSpPr>
          <p:nvPr/>
        </p:nvSpPr>
        <p:spPr bwMode="auto">
          <a:xfrm>
            <a:off x="165100" y="100013"/>
            <a:ext cx="11998325" cy="123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b="1"/>
              <a:t>Câu hỏi 4. </a:t>
            </a:r>
            <a:r>
              <a:rPr lang="vi-VN" altLang="en-US" sz="2500"/>
              <a:t>Hãy kể tên một số truyền thống tốt đẹp của dân tộc Việt Nam và nêu những thái độ, việc làm phù hợp và không phù hợp với truyền thống đó theo bảng gợi ý: </a:t>
            </a:r>
          </a:p>
        </p:txBody>
      </p:sp>
      <p:graphicFrame>
        <p:nvGraphicFramePr>
          <p:cNvPr id="51349" name="Group 149"/>
          <p:cNvGraphicFramePr>
            <a:graphicFrameLocks noGrp="1"/>
          </p:cNvGraphicFramePr>
          <p:nvPr/>
        </p:nvGraphicFramePr>
        <p:xfrm>
          <a:off x="395288" y="1427163"/>
          <a:ext cx="11269662" cy="5029200"/>
        </p:xfrm>
        <a:graphic>
          <a:graphicData uri="http://schemas.openxmlformats.org/drawingml/2006/table">
            <a:tbl>
              <a:tblPr/>
              <a:tblGrid>
                <a:gridCol w="1441450">
                  <a:extLst>
                    <a:ext uri="{9D8B030D-6E8A-4147-A177-3AD203B41FA5}">
                      <a16:colId xmlns:a16="http://schemas.microsoft.com/office/drawing/2014/main" xmlns="" val="1072577572"/>
                    </a:ext>
                  </a:extLst>
                </a:gridCol>
                <a:gridCol w="4914900">
                  <a:extLst>
                    <a:ext uri="{9D8B030D-6E8A-4147-A177-3AD203B41FA5}">
                      <a16:colId xmlns:a16="http://schemas.microsoft.com/office/drawing/2014/main" xmlns="" val="2784242957"/>
                    </a:ext>
                  </a:extLst>
                </a:gridCol>
                <a:gridCol w="4913312">
                  <a:extLst>
                    <a:ext uri="{9D8B030D-6E8A-4147-A177-3AD203B41FA5}">
                      <a16:colId xmlns:a16="http://schemas.microsoft.com/office/drawing/2014/main" xmlns="" val="745039631"/>
                    </a:ext>
                  </a:extLst>
                </a:gridCol>
              </a:tblGrid>
              <a:tr h="48895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T</a:t>
                      </a:r>
                      <a:r>
                        <a:rPr kumimoji="0" lang="vi-VN" altLang="en-US" sz="17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ên</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7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truyền thống</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17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Thái độ, việc làm</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7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phù hợp</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17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Thái độ, việc làm</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7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không phù hợp</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69477079"/>
                  </a:ext>
                </a:extLst>
              </a:tr>
              <a:tr h="48895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Cần cù</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lao động</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Chăm chỉ, nỗ lực làm việc hết mình để hoàn thành các công việc, nhiệm vụ được giao.</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Luôn tự giác, tích cực trong lao động không cần ai phải nhắc nhở.</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Lười biếng, ỷ lại vào người khác, thích hưởng thụ,…</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Làm việc một cách hời hợt, qua loa, đại khái,…</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788283853"/>
                  </a:ext>
                </a:extLst>
              </a:tr>
              <a:tr h="885825">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Hiếu học</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Luôn chủ động tìm tòi, học hỏi để mở rộng và nâng cao vốn hiểu biết.</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Tích cực, tự giác trong học tập, không cần ai phải nhắc nhở.</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Tập trung chú ý nghe giảng.</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Luôn nỗ lực để hoàn thành tốt nhất nhiệm vụ học tập được giao.</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Thụ động, lười nhác; không chịu học hỏi kiến thức mới.</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Cần có người nhắc nhở mới chịu học tập.</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Nói chuyện và làm việc riêng trong giờ học.</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Thực hiện các nhiệm vụ học tập một cách qua loa hoặc ỷ lại vào người khác.</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031788697"/>
                  </a:ext>
                </a:extLst>
              </a:tr>
              <a:tr h="687388">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Hiếu thảo</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Lễ phép, kính trọng ông bà, cha mẹ.</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Quan tâm, chăm sóc và phụng dưỡng ông bà, cha mẹ.</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Giúp đỡ ông bà, cha mẹ những việc làm phù hợp với lứa tuổi.</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Vô lễ, thiếu sự tôn trọng, xúc phạm ông bà, cha mẹ.</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Thiếu sự quan tâm, yêu thương hoặc ngược đãi ông bà, cha mẹ.</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7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Ỷ lại, lười biếng, không giúp đỡ ông bà, cha mẹ</a:t>
                      </a:r>
                      <a:endParaRPr kumimoji="0" lang="vi-VN" altLang="en-US" sz="17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629901632"/>
                  </a:ext>
                </a:extLst>
              </a:tr>
            </a:tbl>
          </a:graphicData>
        </a:graphic>
      </p:graphicFrame>
    </p:spTree>
    <p:extLst>
      <p:ext uri="{BB962C8B-B14F-4D97-AF65-F5344CB8AC3E}">
        <p14:creationId xmlns:p14="http://schemas.microsoft.com/office/powerpoint/2010/main" val="22632199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349"/>
                                        </p:tgtEl>
                                        <p:attrNameLst>
                                          <p:attrName>style.visibility</p:attrName>
                                        </p:attrNameLst>
                                      </p:cBhvr>
                                      <p:to>
                                        <p:strVal val="visible"/>
                                      </p:to>
                                    </p:set>
                                    <p:animEffect transition="in" filter="blinds(horizontal)">
                                      <p:cBhvr>
                                        <p:cTn id="7" dur="500"/>
                                        <p:tgtEl>
                                          <p:spTgt spid="51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5"/>
          <p:cNvSpPr>
            <a:spLocks noChangeArrowheads="1"/>
          </p:cNvSpPr>
          <p:nvPr/>
        </p:nvSpPr>
        <p:spPr bwMode="auto">
          <a:xfrm>
            <a:off x="358775" y="608013"/>
            <a:ext cx="3843338" cy="3616325"/>
          </a:xfrm>
          <a:prstGeom prst="rect">
            <a:avLst/>
          </a:prstGeom>
          <a:noFill/>
          <a:ln w="1587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300"/>
              <a:t>Từ khi lên làm trưởng phòng tổ chức ở công ty M, ông H đã nghiên cứu chính sách đãi ngộ nhân viên của các doanh nghiệp là đối thủ cạnh tranh với công ty để đề xuất mức lương, thưởng cao hơn hẳn cho những nhân viên có nhiều đóng góp cho công ty M. </a:t>
            </a:r>
          </a:p>
        </p:txBody>
      </p:sp>
      <p:sp>
        <p:nvSpPr>
          <p:cNvPr id="70662" name="Rectangle 6"/>
          <p:cNvSpPr>
            <a:spLocks noChangeArrowheads="1"/>
          </p:cNvSpPr>
          <p:nvPr/>
        </p:nvSpPr>
        <p:spPr bwMode="auto">
          <a:xfrm>
            <a:off x="4503738" y="407988"/>
            <a:ext cx="3732212" cy="4730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a:r>
              <a:rPr lang="vi-VN" altLang="en-US" sz="2500">
                <a:solidFill>
                  <a:schemeClr val="bg1"/>
                </a:solidFill>
              </a:rPr>
              <a:t>Bài 5: Giải đáp thắc mắc </a:t>
            </a:r>
          </a:p>
        </p:txBody>
      </p:sp>
      <p:sp>
        <p:nvSpPr>
          <p:cNvPr id="70663" name="Rectangle 7"/>
          <p:cNvSpPr>
            <a:spLocks noChangeArrowheads="1"/>
          </p:cNvSpPr>
          <p:nvPr/>
        </p:nvSpPr>
        <p:spPr bwMode="auto">
          <a:xfrm>
            <a:off x="8564563" y="1344613"/>
            <a:ext cx="3159125" cy="4800600"/>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200"/>
              <a:t>Công ty M cần có mức lương, thưởng cao cho các nhân viên có nhiều đóng góp cho công ty vì các nhân viên này là nhân tố quan trọng tạo nên năng lực cạnh tranh của doanh nghiệp so với đối thủ nên cần có chính sách khích lệ, động viên để giữ chân và thúc đẩy các nhân viên này cống hiến cho doanh nghiệp. </a:t>
            </a:r>
          </a:p>
        </p:txBody>
      </p:sp>
      <p:sp>
        <p:nvSpPr>
          <p:cNvPr id="48" name="Right Triangle 47"/>
          <p:cNvSpPr>
            <a:spLocks noChangeArrowheads="1"/>
          </p:cNvSpPr>
          <p:nvPr/>
        </p:nvSpPr>
        <p:spPr bwMode="auto">
          <a:xfrm rot="5400000">
            <a:off x="5845970" y="3193256"/>
            <a:ext cx="938212" cy="936625"/>
          </a:xfrm>
          <a:prstGeom prst="rtTriangle">
            <a:avLst/>
          </a:prstGeom>
          <a:gradFill rotWithShape="1">
            <a:gsLst>
              <a:gs pos="0">
                <a:srgbClr val="9DDFAF"/>
              </a:gs>
              <a:gs pos="75999">
                <a:srgbClr val="83C696"/>
              </a:gs>
              <a:gs pos="100000">
                <a:srgbClr val="83C696"/>
              </a:gs>
            </a:gsLst>
            <a:lin ang="102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vert="eaVert" anchor="ctr"/>
          <a:lstStyle/>
          <a:p>
            <a:pPr algn="ctr" fontAlgn="auto">
              <a:spcBef>
                <a:spcPts val="0"/>
              </a:spcBef>
              <a:spcAft>
                <a:spcPts val="0"/>
              </a:spcAft>
              <a:defRPr/>
            </a:pPr>
            <a:endParaRPr lang="en-US">
              <a:solidFill>
                <a:schemeClr val="lt1"/>
              </a:solidFill>
              <a:latin typeface="+mn-lt"/>
              <a:cs typeface="+mn-cs"/>
            </a:endParaRPr>
          </a:p>
        </p:txBody>
      </p:sp>
      <p:grpSp>
        <p:nvGrpSpPr>
          <p:cNvPr id="53" name="Group 52">
            <a:extLst/>
          </p:cNvPr>
          <p:cNvGrpSpPr/>
          <p:nvPr/>
        </p:nvGrpSpPr>
        <p:grpSpPr>
          <a:xfrm>
            <a:off x="4306252" y="2264884"/>
            <a:ext cx="2712455" cy="1086679"/>
            <a:chOff x="4117339" y="3732496"/>
            <a:chExt cx="2712455" cy="1086679"/>
          </a:xfrm>
          <a:effectLst>
            <a:outerShdw blurRad="88900" dist="76200" dir="8100000" algn="tr" rotWithShape="0">
              <a:prstClr val="black">
                <a:alpha val="40000"/>
              </a:prstClr>
            </a:outerShdw>
          </a:effectLst>
        </p:grpSpPr>
        <p:sp>
          <p:nvSpPr>
            <p:cNvPr id="54" name="Freeform: Shape 53">
              <a:extLst/>
            </p:cNvPr>
            <p:cNvSpPr/>
            <p:nvPr/>
          </p:nvSpPr>
          <p:spPr>
            <a:xfrm flipH="1">
              <a:off x="4117339" y="3732496"/>
              <a:ext cx="2504271" cy="1086679"/>
            </a:xfrm>
            <a:custGeom>
              <a:avLst/>
              <a:gdLst>
                <a:gd name="connsiteX0" fmla="*/ 1533130 w 2504271"/>
                <a:gd name="connsiteY0" fmla="*/ 0 h 1086679"/>
                <a:gd name="connsiteX1" fmla="*/ 2504271 w 2504271"/>
                <a:gd name="connsiteY1" fmla="*/ 543340 h 1086679"/>
                <a:gd name="connsiteX2" fmla="*/ 1533130 w 2504271"/>
                <a:gd name="connsiteY2" fmla="*/ 1086679 h 1086679"/>
                <a:gd name="connsiteX3" fmla="*/ 1533130 w 2504271"/>
                <a:gd name="connsiteY3" fmla="*/ 942585 h 1086679"/>
                <a:gd name="connsiteX4" fmla="*/ 0 w 2504271"/>
                <a:gd name="connsiteY4" fmla="*/ 942585 h 1086679"/>
                <a:gd name="connsiteX5" fmla="*/ 798491 w 2504271"/>
                <a:gd name="connsiteY5" fmla="*/ 144094 h 1086679"/>
                <a:gd name="connsiteX6" fmla="*/ 1533130 w 2504271"/>
                <a:gd name="connsiteY6" fmla="*/ 144094 h 108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271" h="1086679">
                  <a:moveTo>
                    <a:pt x="1533130" y="0"/>
                  </a:moveTo>
                  <a:lnTo>
                    <a:pt x="2504271" y="543340"/>
                  </a:lnTo>
                  <a:lnTo>
                    <a:pt x="1533130" y="1086679"/>
                  </a:lnTo>
                  <a:lnTo>
                    <a:pt x="1533130" y="942585"/>
                  </a:lnTo>
                  <a:lnTo>
                    <a:pt x="0" y="942585"/>
                  </a:lnTo>
                  <a:lnTo>
                    <a:pt x="798491" y="144094"/>
                  </a:lnTo>
                  <a:lnTo>
                    <a:pt x="1533130" y="144094"/>
                  </a:lnTo>
                  <a:close/>
                </a:path>
              </a:pathLst>
            </a:custGeom>
            <a:gradFill flip="none" rotWithShape="1">
              <a:gsLst>
                <a:gs pos="0">
                  <a:srgbClr val="9DDFAF"/>
                </a:gs>
                <a:gs pos="76000">
                  <a:srgbClr val="5CB475"/>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Right Triangle 54">
              <a:extLst/>
            </p:cNvPr>
            <p:cNvSpPr/>
            <p:nvPr/>
          </p:nvSpPr>
          <p:spPr>
            <a:xfrm flipH="1" flipV="1">
              <a:off x="4117340" y="4275835"/>
              <a:ext cx="971550" cy="543339"/>
            </a:xfrm>
            <a:prstGeom prst="rtTriangle">
              <a:avLst/>
            </a:prstGeom>
            <a:gradFill flip="none" rotWithShape="1">
              <a:gsLst>
                <a:gs pos="0">
                  <a:srgbClr val="F2F4F3">
                    <a:alpha val="0"/>
                  </a:srgbClr>
                </a:gs>
                <a:gs pos="46028">
                  <a:srgbClr val="9DDFAF">
                    <a:alpha val="0"/>
                  </a:srgbClr>
                </a:gs>
                <a:gs pos="86000">
                  <a:srgbClr val="5CB47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a:extLst/>
            </p:cNvPr>
            <p:cNvSpPr/>
            <p:nvPr/>
          </p:nvSpPr>
          <p:spPr>
            <a:xfrm rot="18864124" flipH="1">
              <a:off x="6089091" y="3632344"/>
              <a:ext cx="209851" cy="1271555"/>
            </a:xfrm>
            <a:prstGeom prst="rect">
              <a:avLst/>
            </a:prstGeom>
            <a:solidFill>
              <a:schemeClr val="bg1">
                <a:alpha val="5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9" name="Group 48">
            <a:extLst/>
          </p:cNvPr>
          <p:cNvGrpSpPr/>
          <p:nvPr/>
        </p:nvGrpSpPr>
        <p:grpSpPr>
          <a:xfrm>
            <a:off x="5637796" y="3246849"/>
            <a:ext cx="2712455" cy="1086679"/>
            <a:chOff x="5488571" y="4714460"/>
            <a:chExt cx="2712455" cy="1086679"/>
          </a:xfrm>
          <a:effectLst>
            <a:outerShdw blurRad="127000" dist="76200" dir="2700000" algn="tl" rotWithShape="0">
              <a:prstClr val="black">
                <a:alpha val="40000"/>
              </a:prstClr>
            </a:outerShdw>
          </a:effectLst>
        </p:grpSpPr>
        <p:sp>
          <p:nvSpPr>
            <p:cNvPr id="50" name="Freeform: Shape 49">
              <a:extLst/>
            </p:cNvPr>
            <p:cNvSpPr/>
            <p:nvPr/>
          </p:nvSpPr>
          <p:spPr>
            <a:xfrm>
              <a:off x="5696755" y="4714460"/>
              <a:ext cx="2504271" cy="1086679"/>
            </a:xfrm>
            <a:custGeom>
              <a:avLst/>
              <a:gdLst>
                <a:gd name="connsiteX0" fmla="*/ 1533130 w 2504271"/>
                <a:gd name="connsiteY0" fmla="*/ 0 h 1086679"/>
                <a:gd name="connsiteX1" fmla="*/ 2504271 w 2504271"/>
                <a:gd name="connsiteY1" fmla="*/ 543340 h 1086679"/>
                <a:gd name="connsiteX2" fmla="*/ 1533130 w 2504271"/>
                <a:gd name="connsiteY2" fmla="*/ 1086679 h 1086679"/>
                <a:gd name="connsiteX3" fmla="*/ 1533130 w 2504271"/>
                <a:gd name="connsiteY3" fmla="*/ 942585 h 1086679"/>
                <a:gd name="connsiteX4" fmla="*/ 0 w 2504271"/>
                <a:gd name="connsiteY4" fmla="*/ 942585 h 1086679"/>
                <a:gd name="connsiteX5" fmla="*/ 798491 w 2504271"/>
                <a:gd name="connsiteY5" fmla="*/ 144094 h 1086679"/>
                <a:gd name="connsiteX6" fmla="*/ 1533130 w 2504271"/>
                <a:gd name="connsiteY6" fmla="*/ 144094 h 108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271" h="1086679">
                  <a:moveTo>
                    <a:pt x="1533130" y="0"/>
                  </a:moveTo>
                  <a:lnTo>
                    <a:pt x="2504271" y="543340"/>
                  </a:lnTo>
                  <a:lnTo>
                    <a:pt x="1533130" y="1086679"/>
                  </a:lnTo>
                  <a:lnTo>
                    <a:pt x="1533130" y="942585"/>
                  </a:lnTo>
                  <a:lnTo>
                    <a:pt x="0" y="942585"/>
                  </a:lnTo>
                  <a:lnTo>
                    <a:pt x="798491" y="144094"/>
                  </a:lnTo>
                  <a:lnTo>
                    <a:pt x="1533130" y="144094"/>
                  </a:lnTo>
                  <a:close/>
                </a:path>
              </a:pathLst>
            </a:custGeom>
            <a:gradFill flip="none" rotWithShape="1">
              <a:gsLst>
                <a:gs pos="0">
                  <a:srgbClr val="9DD9F3"/>
                </a:gs>
                <a:gs pos="76000">
                  <a:srgbClr val="4B99C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ight Triangle 50">
              <a:extLst/>
            </p:cNvPr>
            <p:cNvSpPr/>
            <p:nvPr/>
          </p:nvSpPr>
          <p:spPr>
            <a:xfrm flipV="1">
              <a:off x="7229475" y="5257799"/>
              <a:ext cx="971550" cy="543339"/>
            </a:xfrm>
            <a:prstGeom prst="rtTriangle">
              <a:avLst/>
            </a:prstGeom>
            <a:gradFill flip="none" rotWithShape="1">
              <a:gsLst>
                <a:gs pos="0">
                  <a:srgbClr val="F2F4F3">
                    <a:alpha val="0"/>
                  </a:srgbClr>
                </a:gs>
                <a:gs pos="46028">
                  <a:srgbClr val="8ABBD9">
                    <a:alpha val="0"/>
                  </a:srgbClr>
                </a:gs>
                <a:gs pos="86000">
                  <a:srgbClr val="4B99C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a:extLst/>
            </p:cNvPr>
            <p:cNvSpPr/>
            <p:nvPr/>
          </p:nvSpPr>
          <p:spPr>
            <a:xfrm rot="2735876">
              <a:off x="6019423" y="4614308"/>
              <a:ext cx="209851" cy="1271555"/>
            </a:xfrm>
            <a:prstGeom prst="rect">
              <a:avLst/>
            </a:prstGeom>
            <a:solidFill>
              <a:schemeClr val="bg1">
                <a:alpha val="5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0670" name="Rectangle 14"/>
          <p:cNvSpPr>
            <a:spLocks noChangeArrowheads="1"/>
          </p:cNvSpPr>
          <p:nvPr/>
        </p:nvSpPr>
        <p:spPr bwMode="auto">
          <a:xfrm>
            <a:off x="360363" y="4456113"/>
            <a:ext cx="3762375" cy="210185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200"/>
              <a:t>Theo em, vì sao công ty M cần có mức lương, thưởng cho các nhân viên có nhiều đóng góp cho công ty cao hơn so với các doanh nghiệp đối thủ cạnh tranh? </a:t>
            </a:r>
          </a:p>
        </p:txBody>
      </p:sp>
      <p:pic>
        <p:nvPicPr>
          <p:cNvPr id="70671" name="Picture 15" descr="hinh-anh-thi-truong-canh-tranh-hoan-ha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7363"/>
          </a:xfrm>
          <a:prstGeom prst="rect">
            <a:avLst/>
          </a:prstGeom>
          <a:noFill/>
          <a:extLst>
            <a:ext uri="{909E8E84-426E-40DD-AFC4-6F175D3DCCD1}">
              <a14:hiddenFill xmlns:a14="http://schemas.microsoft.com/office/drawing/2010/main">
                <a:solidFill>
                  <a:srgbClr val="FFFFFF"/>
                </a:solidFill>
              </a14:hiddenFill>
            </a:ext>
          </a:extLst>
        </p:spPr>
      </p:pic>
      <p:sp>
        <p:nvSpPr>
          <p:cNvPr id="70672" name="Rectangle 16"/>
          <p:cNvSpPr>
            <a:spLocks noChangeArrowheads="1"/>
          </p:cNvSpPr>
          <p:nvPr/>
        </p:nvSpPr>
        <p:spPr bwMode="auto">
          <a:xfrm>
            <a:off x="0" y="5508625"/>
            <a:ext cx="12192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500" b="1">
                <a:solidFill>
                  <a:schemeClr val="bg1"/>
                </a:solidFill>
              </a:rPr>
              <a:t>Câu </a:t>
            </a:r>
            <a:r>
              <a:rPr lang="en-US" altLang="en-US" sz="2500" b="1">
                <a:solidFill>
                  <a:schemeClr val="bg1"/>
                </a:solidFill>
              </a:rPr>
              <a:t>2</a:t>
            </a:r>
            <a:r>
              <a:rPr lang="vi-VN" altLang="en-US" sz="2500" b="1">
                <a:solidFill>
                  <a:schemeClr val="bg1"/>
                </a:solidFill>
              </a:rPr>
              <a:t>:</a:t>
            </a:r>
            <a:r>
              <a:rPr lang="vi-VN" altLang="en-US" sz="2500">
                <a:solidFill>
                  <a:schemeClr val="bg1"/>
                </a:solidFill>
              </a:rPr>
              <a:t> </a:t>
            </a:r>
            <a:r>
              <a:rPr lang="en-US" altLang="en-US" sz="2500">
                <a:solidFill>
                  <a:schemeClr val="bg1"/>
                </a:solidFill>
              </a:rPr>
              <a:t>Em hãy viết bài giới thiệu về thành công của một người Việt Nam đã làm rạng danh truyền thống dân tộc. Từ đó, em rút ra được bài học gì cho bản thân?</a:t>
            </a:r>
            <a:endParaRPr lang="vi-VN" altLang="en-US" sz="2500">
              <a:solidFill>
                <a:schemeClr val="bg1"/>
              </a:solidFill>
            </a:endParaRPr>
          </a:p>
        </p:txBody>
      </p:sp>
      <p:sp>
        <p:nvSpPr>
          <p:cNvPr id="70673" name="Rectangle 17"/>
          <p:cNvSpPr>
            <a:spLocks noChangeArrowheads="1"/>
          </p:cNvSpPr>
          <p:nvPr/>
        </p:nvSpPr>
        <p:spPr bwMode="auto">
          <a:xfrm>
            <a:off x="5518150" y="650875"/>
            <a:ext cx="32321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500" b="1">
                <a:solidFill>
                  <a:srgbClr val="FF0000"/>
                </a:solidFill>
              </a:rPr>
              <a:t>VẬN DỤNG</a:t>
            </a:r>
          </a:p>
        </p:txBody>
      </p:sp>
    </p:spTree>
    <p:extLst>
      <p:ext uri="{BB962C8B-B14F-4D97-AF65-F5344CB8AC3E}">
        <p14:creationId xmlns:p14="http://schemas.microsoft.com/office/powerpoint/2010/main" val="22770877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blinds(horizontal)">
                                      <p:cBhvr>
                                        <p:cTn id="7" dur="500"/>
                                        <p:tgtEl>
                                          <p:spTgt spid="706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cTn>
                              </p:par>
                              <p:par>
                                <p:cTn id="13" presetID="3" presetClass="entr" presetSubtype="1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linds(horizontal)">
                                      <p:cBhvr>
                                        <p:cTn id="15" dur="500"/>
                                        <p:tgtEl>
                                          <p:spTgt spid="5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0661"/>
                                        </p:tgtEl>
                                        <p:attrNameLst>
                                          <p:attrName>style.visibility</p:attrName>
                                        </p:attrNameLst>
                                      </p:cBhvr>
                                      <p:to>
                                        <p:strVal val="visible"/>
                                      </p:to>
                                    </p:set>
                                    <p:animEffect transition="in" filter="blinds(horizontal)">
                                      <p:cBhvr>
                                        <p:cTn id="20" dur="500"/>
                                        <p:tgtEl>
                                          <p:spTgt spid="706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0670"/>
                                        </p:tgtEl>
                                        <p:attrNameLst>
                                          <p:attrName>style.visibility</p:attrName>
                                        </p:attrNameLst>
                                      </p:cBhvr>
                                      <p:to>
                                        <p:strVal val="visible"/>
                                      </p:to>
                                    </p:set>
                                    <p:animEffect transition="in" filter="blinds(horizontal)">
                                      <p:cBhvr>
                                        <p:cTn id="25" dur="500"/>
                                        <p:tgtEl>
                                          <p:spTgt spid="7067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linds(horizontal)">
                                      <p:cBhvr>
                                        <p:cTn id="30" dur="500"/>
                                        <p:tgtEl>
                                          <p:spTgt spid="4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0663"/>
                                        </p:tgtEl>
                                        <p:attrNameLst>
                                          <p:attrName>style.visibility</p:attrName>
                                        </p:attrNameLst>
                                      </p:cBhvr>
                                      <p:to>
                                        <p:strVal val="visible"/>
                                      </p:to>
                                    </p:set>
                                    <p:animEffect transition="in" filter="blinds(horizontal)">
                                      <p:cBhvr>
                                        <p:cTn id="35" dur="500"/>
                                        <p:tgtEl>
                                          <p:spTgt spid="70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p:bldP spid="70662" grpId="0" animBg="1"/>
      <p:bldP spid="70663" grpId="0" animBg="1"/>
      <p:bldP spid="48" grpId="0" animBg="1"/>
      <p:bldP spid="7067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descr="Quyền tự do cạnh tranh của doanh nghiệp và kết cấu thị trường cạnh tran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87" name="Title 1"/>
          <p:cNvSpPr>
            <a:spLocks/>
          </p:cNvSpPr>
          <p:nvPr/>
        </p:nvSpPr>
        <p:spPr bwMode="auto">
          <a:xfrm>
            <a:off x="528638" y="3949700"/>
            <a:ext cx="11206162"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defRPr sz="4400">
                <a:solidFill>
                  <a:schemeClr val="tx1"/>
                </a:solidFill>
                <a:latin typeface="Arial" panose="020B0604020202020204" pitchFamily="34" charset="0"/>
                <a:cs typeface="Arial" panose="020B0604020202020204" pitchFamily="34" charset="0"/>
              </a:defRPr>
            </a:lvl1pPr>
            <a:lvl2pPr>
              <a:lnSpc>
                <a:spcPct val="90000"/>
              </a:lnSpc>
              <a:defRPr sz="4400">
                <a:solidFill>
                  <a:schemeClr val="tx1"/>
                </a:solidFill>
                <a:latin typeface="Arial" panose="020B0604020202020204" pitchFamily="34" charset="0"/>
                <a:cs typeface="Arial" panose="020B0604020202020204" pitchFamily="34" charset="0"/>
              </a:defRPr>
            </a:lvl2pPr>
            <a:lvl3pPr>
              <a:lnSpc>
                <a:spcPct val="90000"/>
              </a:lnSpc>
              <a:defRPr sz="4400">
                <a:solidFill>
                  <a:schemeClr val="tx1"/>
                </a:solidFill>
                <a:latin typeface="Arial" panose="020B0604020202020204" pitchFamily="34" charset="0"/>
                <a:cs typeface="Arial" panose="020B0604020202020204" pitchFamily="34" charset="0"/>
              </a:defRPr>
            </a:lvl3pPr>
            <a:lvl4pPr>
              <a:lnSpc>
                <a:spcPct val="90000"/>
              </a:lnSpc>
              <a:defRPr sz="4400">
                <a:solidFill>
                  <a:schemeClr val="tx1"/>
                </a:solidFill>
                <a:latin typeface="Arial" panose="020B0604020202020204" pitchFamily="34" charset="0"/>
                <a:cs typeface="Arial" panose="020B0604020202020204" pitchFamily="34" charset="0"/>
              </a:defRPr>
            </a:lvl4pPr>
            <a:lvl5pPr>
              <a:lnSpc>
                <a:spcPct val="90000"/>
              </a:lnSpc>
              <a:defRPr sz="4400">
                <a:solidFill>
                  <a:schemeClr val="tx1"/>
                </a:solidFill>
                <a:latin typeface="Arial" panose="020B0604020202020204" pitchFamily="34" charset="0"/>
                <a:cs typeface="Arial" panose="020B0604020202020204" pitchFamily="34" charset="0"/>
              </a:defRPr>
            </a:lvl5pPr>
            <a:lvl6pPr marL="45720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gn="ctr"/>
            <a:r>
              <a:rPr lang="en-US" altLang="en-US" sz="4500" b="1">
                <a:solidFill>
                  <a:srgbClr val="FF0000"/>
                </a:solidFill>
              </a:rPr>
              <a:t>BÀI 1: TIẾT 3</a:t>
            </a:r>
            <a:br>
              <a:rPr lang="en-US" altLang="en-US" sz="4500" b="1">
                <a:solidFill>
                  <a:srgbClr val="FF0000"/>
                </a:solidFill>
              </a:rPr>
            </a:br>
            <a:r>
              <a:rPr lang="en-US" altLang="en-US" sz="4500" b="1">
                <a:solidFill>
                  <a:srgbClr val="FF0000"/>
                </a:solidFill>
              </a:rPr>
              <a:t>TỰ HÀO VỀ TRUYỀN THỐNG DÂN TỘC VIỆT NAM</a:t>
            </a:r>
            <a:endParaRPr lang="en-US" altLang="en-US" sz="4500" b="1">
              <a:solidFill>
                <a:srgbClr val="0000FF"/>
              </a:solidFill>
            </a:endParaRPr>
          </a:p>
        </p:txBody>
      </p:sp>
      <p:pic>
        <p:nvPicPr>
          <p:cNvPr id="93188" name="Picture 4" descr="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28600"/>
            <a:ext cx="11925300" cy="340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10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blinds(horizontal)">
                                      <p:cBhvr>
                                        <p:cTn id="7"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hidden="1"/>
          <p:cNvCxnSpPr>
            <a:cxnSpLocks/>
          </p:cNvCxnSpPr>
          <p:nvPr/>
        </p:nvCxnSpPr>
        <p:spPr>
          <a:xfrm rot="3600000">
            <a:off x="6865938" y="2127250"/>
            <a:ext cx="3079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hidden="1"/>
          <p:cNvCxnSpPr>
            <a:cxnSpLocks/>
          </p:cNvCxnSpPr>
          <p:nvPr/>
        </p:nvCxnSpPr>
        <p:spPr>
          <a:xfrm rot="18000000" flipV="1">
            <a:off x="6865938" y="4794250"/>
            <a:ext cx="3079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hidden="1"/>
          <p:cNvCxnSpPr/>
          <p:nvPr/>
        </p:nvCxnSpPr>
        <p:spPr>
          <a:xfrm>
            <a:off x="4556125" y="792163"/>
            <a:ext cx="3079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hidden="1"/>
          <p:cNvCxnSpPr/>
          <p:nvPr/>
        </p:nvCxnSpPr>
        <p:spPr>
          <a:xfrm>
            <a:off x="4556125" y="6127750"/>
            <a:ext cx="3079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hidden="1"/>
          <p:cNvCxnSpPr>
            <a:cxnSpLocks/>
          </p:cNvCxnSpPr>
          <p:nvPr/>
        </p:nvCxnSpPr>
        <p:spPr>
          <a:xfrm rot="18000000" flipH="1">
            <a:off x="2246313" y="2127250"/>
            <a:ext cx="3079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hidden="1"/>
          <p:cNvCxnSpPr>
            <a:cxnSpLocks/>
          </p:cNvCxnSpPr>
          <p:nvPr/>
        </p:nvCxnSpPr>
        <p:spPr>
          <a:xfrm rot="3600000" flipH="1" flipV="1">
            <a:off x="2246313" y="4794250"/>
            <a:ext cx="307975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6264" name="Group 32"/>
          <p:cNvGrpSpPr>
            <a:grpSpLocks/>
          </p:cNvGrpSpPr>
          <p:nvPr/>
        </p:nvGrpSpPr>
        <p:grpSpPr bwMode="auto">
          <a:xfrm rot="18900000" flipV="1">
            <a:off x="1943101" y="1636712"/>
            <a:ext cx="2995612" cy="1306513"/>
            <a:chOff x="3909753" y="3162185"/>
            <a:chExt cx="4372494" cy="1070794"/>
          </a:xfrm>
        </p:grpSpPr>
        <p:sp>
          <p:nvSpPr>
            <p:cNvPr id="59" name="Freeform: Shape 58">
              <a:extLst/>
            </p:cNvPr>
            <p:cNvSpPr/>
            <p:nvPr/>
          </p:nvSpPr>
          <p:spPr>
            <a:xfrm>
              <a:off x="3909750" y="3163407"/>
              <a:ext cx="4372495" cy="534746"/>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FDA8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60" name="Freeform: Shape 59">
              <a:extLst/>
            </p:cNvPr>
            <p:cNvSpPr/>
            <p:nvPr/>
          </p:nvSpPr>
          <p:spPr>
            <a:xfrm flipV="1">
              <a:off x="3908932" y="3697740"/>
              <a:ext cx="4372495" cy="53604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D58E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grpSp>
        <p:nvGrpSpPr>
          <p:cNvPr id="96267" name="Group 33"/>
          <p:cNvGrpSpPr>
            <a:grpSpLocks/>
          </p:cNvGrpSpPr>
          <p:nvPr/>
        </p:nvGrpSpPr>
        <p:grpSpPr bwMode="auto">
          <a:xfrm rot="10800000" flipV="1">
            <a:off x="2355850" y="2774950"/>
            <a:ext cx="3022600" cy="1293813"/>
            <a:chOff x="3909753" y="3162185"/>
            <a:chExt cx="4372494" cy="1070794"/>
          </a:xfrm>
        </p:grpSpPr>
        <p:sp>
          <p:nvSpPr>
            <p:cNvPr id="57" name="Freeform: Shape 56">
              <a:extLst/>
            </p:cNvPr>
            <p:cNvSpPr/>
            <p:nvPr/>
          </p:nvSpPr>
          <p:spPr>
            <a:xfrm>
              <a:off x="3909753" y="3160872"/>
              <a:ext cx="4372494" cy="534739"/>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24A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8" name="Freeform: Shape 57">
              <a:extLst/>
            </p:cNvPr>
            <p:cNvSpPr/>
            <p:nvPr/>
          </p:nvSpPr>
          <p:spPr>
            <a:xfrm flipV="1">
              <a:off x="3909753" y="3698239"/>
              <a:ext cx="4372494" cy="536054"/>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28B7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grpSp>
        <p:nvGrpSpPr>
          <p:cNvPr id="96270" name="Group 34"/>
          <p:cNvGrpSpPr>
            <a:grpSpLocks/>
          </p:cNvGrpSpPr>
          <p:nvPr/>
        </p:nvGrpSpPr>
        <p:grpSpPr bwMode="auto">
          <a:xfrm rot="2700000" flipV="1">
            <a:off x="1911350" y="3832225"/>
            <a:ext cx="3024188" cy="1295400"/>
            <a:chOff x="3909753" y="3162185"/>
            <a:chExt cx="4372494" cy="1070794"/>
          </a:xfrm>
        </p:grpSpPr>
        <p:sp>
          <p:nvSpPr>
            <p:cNvPr id="55" name="Freeform: Shape 54">
              <a:extLst/>
            </p:cNvPr>
            <p:cNvSpPr/>
            <p:nvPr/>
          </p:nvSpPr>
          <p:spPr>
            <a:xfrm>
              <a:off x="3908131" y="3161721"/>
              <a:ext cx="4372493"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D82B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6" name="Freeform: Shape 55">
              <a:extLst/>
            </p:cNvPr>
            <p:cNvSpPr/>
            <p:nvPr/>
          </p:nvSpPr>
          <p:spPr>
            <a:xfrm flipV="1">
              <a:off x="3908131" y="3698974"/>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BF23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grpSp>
        <p:nvGrpSpPr>
          <p:cNvPr id="36" name="Oval 35"/>
          <p:cNvGrpSpPr>
            <a:grpSpLocks/>
          </p:cNvGrpSpPr>
          <p:nvPr/>
        </p:nvGrpSpPr>
        <p:grpSpPr bwMode="auto">
          <a:xfrm>
            <a:off x="468313" y="1566863"/>
            <a:ext cx="3914775" cy="3883025"/>
            <a:chOff x="2077" y="987"/>
            <a:chExt cx="2466" cy="2446"/>
          </a:xfrm>
        </p:grpSpPr>
        <p:pic>
          <p:nvPicPr>
            <p:cNvPr id="96274" name="Oval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 y="987"/>
              <a:ext cx="2466" cy="2446"/>
            </a:xfrm>
            <a:prstGeom prst="rect">
              <a:avLst/>
            </a:prstGeom>
            <a:noFill/>
            <a:extLst>
              <a:ext uri="{909E8E84-426E-40DD-AFC4-6F175D3DCCD1}">
                <a14:hiddenFill xmlns:a14="http://schemas.microsoft.com/office/drawing/2010/main">
                  <a:solidFill>
                    <a:srgbClr val="FFFFFF"/>
                  </a:solidFill>
                </a14:hiddenFill>
              </a:ext>
            </a:extLst>
          </p:spPr>
        </p:pic>
        <p:sp>
          <p:nvSpPr>
            <p:cNvPr id="96275" name="Text Box 19"/>
            <p:cNvSpPr txBox="1">
              <a:spLocks noChangeArrowheads="1"/>
            </p:cNvSpPr>
            <p:nvPr/>
          </p:nvSpPr>
          <p:spPr bwMode="auto">
            <a:xfrm rot="16200000">
              <a:off x="2558" y="1450"/>
              <a:ext cx="1397" cy="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IN" altLang="en-US">
                <a:solidFill>
                  <a:srgbClr val="FFFFFF"/>
                </a:solidFill>
                <a:latin typeface="Calibri" panose="020F0502020204030204" pitchFamily="34" charset="0"/>
              </a:endParaRPr>
            </a:p>
          </p:txBody>
        </p:sp>
      </p:grpSp>
      <p:grpSp>
        <p:nvGrpSpPr>
          <p:cNvPr id="96276" name="Group 37"/>
          <p:cNvGrpSpPr>
            <a:grpSpLocks/>
          </p:cNvGrpSpPr>
          <p:nvPr/>
        </p:nvGrpSpPr>
        <p:grpSpPr bwMode="auto">
          <a:xfrm rot="5400000" flipV="1">
            <a:off x="3825875" y="390526"/>
            <a:ext cx="1519237" cy="1535112"/>
            <a:chOff x="1965157" y="4479564"/>
            <a:chExt cx="1804738" cy="1804738"/>
          </a:xfrm>
        </p:grpSpPr>
        <p:sp>
          <p:nvSpPr>
            <p:cNvPr id="53" name="Oval 52"/>
            <p:cNvSpPr>
              <a:spLocks noChangeArrowheads="1"/>
            </p:cNvSpPr>
            <p:nvPr/>
          </p:nvSpPr>
          <p:spPr bwMode="auto">
            <a:xfrm>
              <a:off x="1965157" y="4479564"/>
              <a:ext cx="1804738" cy="1804738"/>
            </a:xfrm>
            <a:prstGeom prst="ellipse">
              <a:avLst/>
            </a:prstGeom>
            <a:gradFill rotWithShape="1">
              <a:gsLst>
                <a:gs pos="0">
                  <a:schemeClr val="bg1"/>
                </a:gs>
                <a:gs pos="100000">
                  <a:srgbClr val="F2F2F2"/>
                </a:gs>
              </a:gsLst>
              <a:lin ang="2700000" scaled="1"/>
            </a:gradFill>
            <a:ln>
              <a:noFill/>
            </a:ln>
            <a:effectLst>
              <a:outerShdw dist="127001" dir="2700000" algn="tl" rotWithShape="0">
                <a:srgbClr val="262626">
                  <a:alpha val="39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IN">
                <a:solidFill>
                  <a:schemeClr val="lt1"/>
                </a:solidFill>
                <a:latin typeface="+mn-lt"/>
                <a:cs typeface="+mn-cs"/>
              </a:endParaRPr>
            </a:p>
          </p:txBody>
        </p:sp>
        <p:sp>
          <p:nvSpPr>
            <p:cNvPr id="54" name="Oval 53"/>
            <p:cNvSpPr>
              <a:spLocks noChangeArrowheads="1"/>
            </p:cNvSpPr>
            <p:nvPr/>
          </p:nvSpPr>
          <p:spPr bwMode="auto">
            <a:xfrm>
              <a:off x="2099508" y="4638264"/>
              <a:ext cx="1540044" cy="1487338"/>
            </a:xfrm>
            <a:prstGeom prst="ellipse">
              <a:avLst/>
            </a:prstGeom>
            <a:gradFill rotWithShape="1">
              <a:gsLst>
                <a:gs pos="0">
                  <a:srgbClr val="D58E01"/>
                </a:gs>
                <a:gs pos="100000">
                  <a:srgbClr val="FEC148"/>
                </a:gs>
              </a:gsLst>
              <a:lin ang="2700000" scaled="1"/>
            </a:gradFill>
            <a:ln>
              <a:noFill/>
            </a:ln>
            <a:effectLst>
              <a:outerShdw dist="127001" dir="2700000" algn="tl" rotWithShape="0">
                <a:srgbClr val="262626">
                  <a:alpha val="39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IN">
                <a:solidFill>
                  <a:schemeClr val="lt1"/>
                </a:solidFill>
                <a:latin typeface="+mn-lt"/>
                <a:cs typeface="+mn-cs"/>
              </a:endParaRPr>
            </a:p>
          </p:txBody>
        </p:sp>
      </p:grpSp>
      <p:grpSp>
        <p:nvGrpSpPr>
          <p:cNvPr id="96279" name="Group 43"/>
          <p:cNvGrpSpPr>
            <a:grpSpLocks/>
          </p:cNvGrpSpPr>
          <p:nvPr/>
        </p:nvGrpSpPr>
        <p:grpSpPr bwMode="auto">
          <a:xfrm rot="5400000" flipV="1">
            <a:off x="4624388" y="2654300"/>
            <a:ext cx="1519237" cy="1535113"/>
            <a:chOff x="5205649" y="4805381"/>
            <a:chExt cx="1716288" cy="1732736"/>
          </a:xfrm>
        </p:grpSpPr>
        <p:sp>
          <p:nvSpPr>
            <p:cNvPr id="51" name="Oval 50"/>
            <p:cNvSpPr>
              <a:spLocks noChangeArrowheads="1"/>
            </p:cNvSpPr>
            <p:nvPr/>
          </p:nvSpPr>
          <p:spPr bwMode="auto">
            <a:xfrm>
              <a:off x="5205649" y="4805381"/>
              <a:ext cx="1716288" cy="1732736"/>
            </a:xfrm>
            <a:prstGeom prst="ellipse">
              <a:avLst/>
            </a:prstGeom>
            <a:gradFill rotWithShape="1">
              <a:gsLst>
                <a:gs pos="0">
                  <a:schemeClr val="bg1"/>
                </a:gs>
                <a:gs pos="100000">
                  <a:srgbClr val="F2F2F2"/>
                </a:gs>
              </a:gsLst>
              <a:lin ang="2700000" scaled="1"/>
            </a:gradFill>
            <a:ln>
              <a:noFill/>
            </a:ln>
            <a:effectLst>
              <a:outerShdw dist="127001" dir="2700000" algn="tl" rotWithShape="0">
                <a:srgbClr val="262626">
                  <a:alpha val="39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IN">
                <a:solidFill>
                  <a:schemeClr val="lt1"/>
                </a:solidFill>
                <a:latin typeface="+mn-lt"/>
                <a:cs typeface="+mn-cs"/>
              </a:endParaRPr>
            </a:p>
          </p:txBody>
        </p:sp>
        <p:sp>
          <p:nvSpPr>
            <p:cNvPr id="52" name="Oval 51"/>
            <p:cNvSpPr>
              <a:spLocks noChangeArrowheads="1"/>
            </p:cNvSpPr>
            <p:nvPr/>
          </p:nvSpPr>
          <p:spPr bwMode="auto">
            <a:xfrm>
              <a:off x="5331509" y="4969327"/>
              <a:ext cx="1464568" cy="1428000"/>
            </a:xfrm>
            <a:prstGeom prst="ellipse">
              <a:avLst/>
            </a:prstGeom>
            <a:gradFill rotWithShape="1">
              <a:gsLst>
                <a:gs pos="0">
                  <a:srgbClr val="24A882"/>
                </a:gs>
                <a:gs pos="100000">
                  <a:srgbClr val="4FD9B2"/>
                </a:gs>
              </a:gsLst>
              <a:lin ang="2700000" scaled="1"/>
            </a:gradFill>
            <a:ln>
              <a:noFill/>
            </a:ln>
            <a:effectLst>
              <a:outerShdw dist="127001" dir="2700000" algn="tl" rotWithShape="0">
                <a:srgbClr val="262626">
                  <a:alpha val="39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IN">
                <a:solidFill>
                  <a:schemeClr val="lt1"/>
                </a:solidFill>
                <a:latin typeface="+mn-lt"/>
                <a:cs typeface="+mn-cs"/>
              </a:endParaRPr>
            </a:p>
          </p:txBody>
        </p:sp>
      </p:grpSp>
      <p:grpSp>
        <p:nvGrpSpPr>
          <p:cNvPr id="96282" name="Group 44"/>
          <p:cNvGrpSpPr>
            <a:grpSpLocks/>
          </p:cNvGrpSpPr>
          <p:nvPr/>
        </p:nvGrpSpPr>
        <p:grpSpPr bwMode="auto">
          <a:xfrm rot="5400000" flipV="1">
            <a:off x="3825875" y="4932363"/>
            <a:ext cx="1519238" cy="1535112"/>
            <a:chOff x="8133347" y="4479564"/>
            <a:chExt cx="1804738" cy="1804738"/>
          </a:xfrm>
        </p:grpSpPr>
        <p:sp>
          <p:nvSpPr>
            <p:cNvPr id="49" name="Oval 48"/>
            <p:cNvSpPr>
              <a:spLocks noChangeArrowheads="1"/>
            </p:cNvSpPr>
            <p:nvPr/>
          </p:nvSpPr>
          <p:spPr bwMode="auto">
            <a:xfrm>
              <a:off x="8133347" y="4479564"/>
              <a:ext cx="1804738" cy="1804738"/>
            </a:xfrm>
            <a:prstGeom prst="ellipse">
              <a:avLst/>
            </a:prstGeom>
            <a:gradFill rotWithShape="1">
              <a:gsLst>
                <a:gs pos="0">
                  <a:schemeClr val="bg1"/>
                </a:gs>
                <a:gs pos="100000">
                  <a:srgbClr val="F2F2F2"/>
                </a:gs>
              </a:gsLst>
              <a:lin ang="2700000" scaled="1"/>
            </a:gradFill>
            <a:ln>
              <a:noFill/>
            </a:ln>
            <a:effectLst>
              <a:outerShdw dist="127001" dir="2700000" algn="tl" rotWithShape="0">
                <a:srgbClr val="262626">
                  <a:alpha val="39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IN">
                <a:solidFill>
                  <a:schemeClr val="lt1"/>
                </a:solidFill>
                <a:latin typeface="+mn-lt"/>
                <a:cs typeface="+mn-cs"/>
              </a:endParaRPr>
            </a:p>
          </p:txBody>
        </p:sp>
        <p:sp>
          <p:nvSpPr>
            <p:cNvPr id="50" name="Oval 49"/>
            <p:cNvSpPr>
              <a:spLocks noChangeArrowheads="1"/>
            </p:cNvSpPr>
            <p:nvPr/>
          </p:nvSpPr>
          <p:spPr bwMode="auto">
            <a:xfrm>
              <a:off x="8265694" y="4638264"/>
              <a:ext cx="1540044" cy="1487338"/>
            </a:xfrm>
            <a:prstGeom prst="ellipse">
              <a:avLst/>
            </a:prstGeom>
            <a:gradFill rotWithShape="1">
              <a:gsLst>
                <a:gs pos="0">
                  <a:srgbClr val="BF2323"/>
                </a:gs>
                <a:gs pos="100000">
                  <a:srgbClr val="E88484"/>
                </a:gs>
              </a:gsLst>
              <a:lin ang="2700000" scaled="1"/>
            </a:gradFill>
            <a:ln>
              <a:noFill/>
            </a:ln>
            <a:effectLst>
              <a:outerShdw dist="127001" dir="2700000" algn="tl" rotWithShape="0">
                <a:srgbClr val="262626">
                  <a:alpha val="39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IN">
                <a:solidFill>
                  <a:schemeClr val="lt1"/>
                </a:solidFill>
                <a:latin typeface="+mn-lt"/>
                <a:cs typeface="+mn-cs"/>
              </a:endParaRPr>
            </a:p>
          </p:txBody>
        </p:sp>
      </p:grpSp>
      <p:sp>
        <p:nvSpPr>
          <p:cNvPr id="46" name="Freeform: Shape 45">
            <a:extLst/>
          </p:cNvPr>
          <p:cNvSpPr/>
          <p:nvPr/>
        </p:nvSpPr>
        <p:spPr>
          <a:xfrm rot="5400000">
            <a:off x="415131" y="1850232"/>
            <a:ext cx="1101725" cy="950912"/>
          </a:xfrm>
          <a:custGeom>
            <a:avLst/>
            <a:gdLst>
              <a:gd name="connsiteX0" fmla="*/ 298968 w 1243699"/>
              <a:gd name="connsiteY0" fmla="*/ 0 h 1075112"/>
              <a:gd name="connsiteX1" fmla="*/ 308798 w 1243699"/>
              <a:gd name="connsiteY1" fmla="*/ 16179 h 1075112"/>
              <a:gd name="connsiteX2" fmla="*/ 1134118 w 1243699"/>
              <a:gd name="connsiteY2" fmla="*/ 695811 h 1075112"/>
              <a:gd name="connsiteX3" fmla="*/ 1243699 w 1243699"/>
              <a:gd name="connsiteY3" fmla="*/ 735919 h 1075112"/>
              <a:gd name="connsiteX4" fmla="*/ 1127210 w 1243699"/>
              <a:gd name="connsiteY4" fmla="*/ 1075112 h 1075112"/>
              <a:gd name="connsiteX5" fmla="*/ 994417 w 1243699"/>
              <a:gd name="connsiteY5" fmla="*/ 1026509 h 1075112"/>
              <a:gd name="connsiteX6" fmla="*/ 11190 w 1243699"/>
              <a:gd name="connsiteY6" fmla="*/ 216845 h 1075112"/>
              <a:gd name="connsiteX7" fmla="*/ 0 w 1243699"/>
              <a:gd name="connsiteY7" fmla="*/ 198425 h 10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99" h="1075112">
                <a:moveTo>
                  <a:pt x="298968" y="0"/>
                </a:moveTo>
                <a:lnTo>
                  <a:pt x="308798" y="16179"/>
                </a:lnTo>
                <a:cubicBezTo>
                  <a:pt x="511060" y="315568"/>
                  <a:pt x="797482" y="553426"/>
                  <a:pt x="1134118" y="695811"/>
                </a:cubicBezTo>
                <a:lnTo>
                  <a:pt x="1243699" y="735919"/>
                </a:lnTo>
                <a:lnTo>
                  <a:pt x="1127210" y="1075112"/>
                </a:lnTo>
                <a:lnTo>
                  <a:pt x="994417" y="1026509"/>
                </a:lnTo>
                <a:cubicBezTo>
                  <a:pt x="593373" y="856882"/>
                  <a:pt x="252151" y="573514"/>
                  <a:pt x="11190" y="216845"/>
                </a:cubicBezTo>
                <a:lnTo>
                  <a:pt x="0" y="198425"/>
                </a:lnTo>
                <a:close/>
              </a:path>
            </a:pathLst>
          </a:custGeom>
          <a:solidFill>
            <a:srgbClr val="E99C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solidFill>
                <a:schemeClr val="tx1"/>
              </a:solidFill>
            </a:endParaRPr>
          </a:p>
        </p:txBody>
      </p:sp>
      <p:sp>
        <p:nvSpPr>
          <p:cNvPr id="47" name="Freeform: Shape 46">
            <a:extLst/>
          </p:cNvPr>
          <p:cNvSpPr/>
          <p:nvPr/>
        </p:nvSpPr>
        <p:spPr>
          <a:xfrm rot="5400000">
            <a:off x="414338" y="3997325"/>
            <a:ext cx="1093788" cy="954087"/>
          </a:xfrm>
          <a:custGeom>
            <a:avLst/>
            <a:gdLst>
              <a:gd name="connsiteX0" fmla="*/ 935659 w 1234627"/>
              <a:gd name="connsiteY0" fmla="*/ 0 h 1077344"/>
              <a:gd name="connsiteX1" fmla="*/ 1234627 w 1234627"/>
              <a:gd name="connsiteY1" fmla="*/ 198425 h 1077344"/>
              <a:gd name="connsiteX2" fmla="*/ 1219100 w 1234627"/>
              <a:gd name="connsiteY2" fmla="*/ 223984 h 1077344"/>
              <a:gd name="connsiteX3" fmla="*/ 235874 w 1234627"/>
              <a:gd name="connsiteY3" fmla="*/ 1033648 h 1077344"/>
              <a:gd name="connsiteX4" fmla="*/ 116488 w 1234627"/>
              <a:gd name="connsiteY4" fmla="*/ 1077344 h 1077344"/>
              <a:gd name="connsiteX5" fmla="*/ 0 w 1234627"/>
              <a:gd name="connsiteY5" fmla="*/ 738150 h 1077344"/>
              <a:gd name="connsiteX6" fmla="*/ 96173 w 1234627"/>
              <a:gd name="connsiteY6" fmla="*/ 702950 h 1077344"/>
              <a:gd name="connsiteX7" fmla="*/ 921493 w 1234627"/>
              <a:gd name="connsiteY7" fmla="*/ 23318 h 10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627" h="1077344">
                <a:moveTo>
                  <a:pt x="935659" y="0"/>
                </a:moveTo>
                <a:lnTo>
                  <a:pt x="1234627" y="198425"/>
                </a:lnTo>
                <a:lnTo>
                  <a:pt x="1219100" y="223984"/>
                </a:lnTo>
                <a:cubicBezTo>
                  <a:pt x="978139" y="580653"/>
                  <a:pt x="636917" y="864021"/>
                  <a:pt x="235874" y="1033648"/>
                </a:cubicBezTo>
                <a:lnTo>
                  <a:pt x="116488" y="1077344"/>
                </a:lnTo>
                <a:lnTo>
                  <a:pt x="0" y="738150"/>
                </a:lnTo>
                <a:lnTo>
                  <a:pt x="96173" y="702950"/>
                </a:lnTo>
                <a:cubicBezTo>
                  <a:pt x="432809" y="560565"/>
                  <a:pt x="719230" y="322707"/>
                  <a:pt x="921493" y="23318"/>
                </a:cubicBezTo>
                <a:close/>
              </a:path>
            </a:pathLst>
          </a:custGeom>
          <a:solidFill>
            <a:srgbClr val="D82B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solidFill>
                <a:schemeClr val="tx1"/>
              </a:solidFill>
            </a:endParaRPr>
          </a:p>
        </p:txBody>
      </p:sp>
      <p:sp>
        <p:nvSpPr>
          <p:cNvPr id="48" name="Freeform: Shape 47">
            <a:extLst/>
          </p:cNvPr>
          <p:cNvSpPr/>
          <p:nvPr/>
        </p:nvSpPr>
        <p:spPr>
          <a:xfrm rot="5400000">
            <a:off x="-49212" y="3205163"/>
            <a:ext cx="1270000" cy="406400"/>
          </a:xfrm>
          <a:custGeom>
            <a:avLst/>
            <a:gdLst>
              <a:gd name="connsiteX0" fmla="*/ 115212 w 1434778"/>
              <a:gd name="connsiteY0" fmla="*/ 0 h 459471"/>
              <a:gd name="connsiteX1" fmla="*/ 159569 w 1434778"/>
              <a:gd name="connsiteY1" fmla="*/ 16235 h 459471"/>
              <a:gd name="connsiteX2" fmla="*/ 717390 w 1434778"/>
              <a:gd name="connsiteY2" fmla="*/ 100569 h 459471"/>
              <a:gd name="connsiteX3" fmla="*/ 1275212 w 1434778"/>
              <a:gd name="connsiteY3" fmla="*/ 16235 h 459471"/>
              <a:gd name="connsiteX4" fmla="*/ 1319566 w 1434778"/>
              <a:gd name="connsiteY4" fmla="*/ 1 h 459471"/>
              <a:gd name="connsiteX5" fmla="*/ 1434778 w 1434778"/>
              <a:gd name="connsiteY5" fmla="*/ 339661 h 459471"/>
              <a:gd name="connsiteX6" fmla="*/ 1381938 w 1434778"/>
              <a:gd name="connsiteY6" fmla="*/ 359001 h 459471"/>
              <a:gd name="connsiteX7" fmla="*/ 717390 w 1434778"/>
              <a:gd name="connsiteY7" fmla="*/ 459471 h 459471"/>
              <a:gd name="connsiteX8" fmla="*/ 52843 w 1434778"/>
              <a:gd name="connsiteY8" fmla="*/ 359001 h 459471"/>
              <a:gd name="connsiteX9" fmla="*/ 0 w 1434778"/>
              <a:gd name="connsiteY9" fmla="*/ 339660 h 45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778" h="459471">
                <a:moveTo>
                  <a:pt x="115212" y="0"/>
                </a:moveTo>
                <a:lnTo>
                  <a:pt x="159569" y="16235"/>
                </a:lnTo>
                <a:cubicBezTo>
                  <a:pt x="335785" y="71043"/>
                  <a:pt x="523139" y="100569"/>
                  <a:pt x="717390" y="100569"/>
                </a:cubicBezTo>
                <a:cubicBezTo>
                  <a:pt x="911641" y="100569"/>
                  <a:pt x="1098996" y="71043"/>
                  <a:pt x="1275212" y="16235"/>
                </a:cubicBezTo>
                <a:lnTo>
                  <a:pt x="1319566" y="1"/>
                </a:lnTo>
                <a:lnTo>
                  <a:pt x="1434778" y="339661"/>
                </a:lnTo>
                <a:lnTo>
                  <a:pt x="1381938" y="359001"/>
                </a:lnTo>
                <a:cubicBezTo>
                  <a:pt x="1172008" y="424296"/>
                  <a:pt x="948807" y="459471"/>
                  <a:pt x="717390" y="459471"/>
                </a:cubicBezTo>
                <a:cubicBezTo>
                  <a:pt x="485974" y="459471"/>
                  <a:pt x="262773" y="424296"/>
                  <a:pt x="52843" y="359001"/>
                </a:cubicBezTo>
                <a:lnTo>
                  <a:pt x="0" y="339660"/>
                </a:lnTo>
                <a:close/>
              </a:path>
            </a:pathLst>
          </a:custGeom>
          <a:solidFill>
            <a:srgbClr val="4FD9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solidFill>
                <a:schemeClr val="tx1"/>
              </a:solidFill>
            </a:endParaRPr>
          </a:p>
        </p:txBody>
      </p:sp>
      <p:sp>
        <p:nvSpPr>
          <p:cNvPr id="96288" name="TextBox 60"/>
          <p:cNvSpPr txBox="1">
            <a:spLocks noChangeArrowheads="1"/>
          </p:cNvSpPr>
          <p:nvPr/>
        </p:nvSpPr>
        <p:spPr bwMode="auto">
          <a:xfrm>
            <a:off x="3921125" y="874713"/>
            <a:ext cx="1392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4000">
                <a:solidFill>
                  <a:schemeClr val="bg1"/>
                </a:solidFill>
                <a:latin typeface="Arial "/>
                <a:cs typeface="Open Sans Semibold" pitchFamily="34" charset="0"/>
              </a:rPr>
              <a:t>1</a:t>
            </a:r>
            <a:endParaRPr lang="en-IN" altLang="en-US" sz="4000">
              <a:solidFill>
                <a:schemeClr val="bg1"/>
              </a:solidFill>
              <a:latin typeface="Arial "/>
            </a:endParaRPr>
          </a:p>
        </p:txBody>
      </p:sp>
      <p:sp>
        <p:nvSpPr>
          <p:cNvPr id="96289" name="TextBox 61"/>
          <p:cNvSpPr txBox="1">
            <a:spLocks noChangeArrowheads="1"/>
          </p:cNvSpPr>
          <p:nvPr/>
        </p:nvSpPr>
        <p:spPr bwMode="auto">
          <a:xfrm>
            <a:off x="4699000" y="3154363"/>
            <a:ext cx="1392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4000">
                <a:solidFill>
                  <a:schemeClr val="bg1"/>
                </a:solidFill>
                <a:latin typeface="Arial "/>
                <a:cs typeface="Open Sans Semibold" pitchFamily="34" charset="0"/>
              </a:rPr>
              <a:t>2</a:t>
            </a:r>
            <a:endParaRPr lang="en-IN" altLang="en-US" sz="4000">
              <a:solidFill>
                <a:schemeClr val="bg1"/>
              </a:solidFill>
              <a:latin typeface="Arial "/>
            </a:endParaRPr>
          </a:p>
        </p:txBody>
      </p:sp>
      <p:sp>
        <p:nvSpPr>
          <p:cNvPr id="96290" name="TextBox 62"/>
          <p:cNvSpPr txBox="1">
            <a:spLocks noChangeArrowheads="1"/>
          </p:cNvSpPr>
          <p:nvPr/>
        </p:nvSpPr>
        <p:spPr bwMode="auto">
          <a:xfrm>
            <a:off x="3930650" y="5414963"/>
            <a:ext cx="1392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4000">
                <a:solidFill>
                  <a:schemeClr val="bg1"/>
                </a:solidFill>
                <a:latin typeface="Arial "/>
                <a:cs typeface="Open Sans Semibold" pitchFamily="34" charset="0"/>
              </a:rPr>
              <a:t>3</a:t>
            </a:r>
            <a:endParaRPr lang="en-IN" altLang="en-US" sz="4000">
              <a:solidFill>
                <a:schemeClr val="bg1"/>
              </a:solidFill>
              <a:latin typeface="Arial "/>
            </a:endParaRPr>
          </a:p>
        </p:txBody>
      </p:sp>
      <p:sp>
        <p:nvSpPr>
          <p:cNvPr id="64" name="TextBox 63">
            <a:extLst/>
          </p:cNvPr>
          <p:cNvSpPr txBox="1"/>
          <p:nvPr/>
        </p:nvSpPr>
        <p:spPr>
          <a:xfrm>
            <a:off x="895350" y="2470150"/>
            <a:ext cx="2836863" cy="1616075"/>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2500" b="1">
                <a:latin typeface="Times New Roman" panose="02020603050405020304" pitchFamily="18" charset="0"/>
                <a:cs typeface="Times New Roman" panose="02020603050405020304" pitchFamily="18" charset="0"/>
              </a:rPr>
              <a:t>TỰ HÀO VỀ TRUYỀN THỐNG DÂN TỘC VIỆT NAM</a:t>
            </a:r>
          </a:p>
        </p:txBody>
      </p:sp>
      <p:sp>
        <p:nvSpPr>
          <p:cNvPr id="96294" name="Rectangle 38"/>
          <p:cNvSpPr>
            <a:spLocks noChangeArrowheads="1"/>
          </p:cNvSpPr>
          <p:nvPr/>
        </p:nvSpPr>
        <p:spPr bwMode="auto">
          <a:xfrm>
            <a:off x="5943600" y="519113"/>
            <a:ext cx="5705475" cy="48260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500" b="1">
                <a:solidFill>
                  <a:srgbClr val="FF0000"/>
                </a:solidFill>
              </a:rPr>
              <a:t>KHỞI ĐỘNG</a:t>
            </a:r>
          </a:p>
        </p:txBody>
      </p:sp>
      <p:sp>
        <p:nvSpPr>
          <p:cNvPr id="96295" name="Rectangle 39"/>
          <p:cNvSpPr>
            <a:spLocks noChangeArrowheads="1"/>
          </p:cNvSpPr>
          <p:nvPr/>
        </p:nvSpPr>
        <p:spPr bwMode="auto">
          <a:xfrm>
            <a:off x="5876925" y="5640388"/>
            <a:ext cx="5705475" cy="48260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500" b="1">
                <a:solidFill>
                  <a:srgbClr val="FF0000"/>
                </a:solidFill>
              </a:rPr>
              <a:t>THI GIẢI Ô CHỮ</a:t>
            </a:r>
          </a:p>
        </p:txBody>
      </p:sp>
      <p:sp>
        <p:nvSpPr>
          <p:cNvPr id="96297" name="Rectangle 41"/>
          <p:cNvSpPr>
            <a:spLocks noChangeArrowheads="1"/>
          </p:cNvSpPr>
          <p:nvPr/>
        </p:nvSpPr>
        <p:spPr bwMode="auto">
          <a:xfrm>
            <a:off x="6486525" y="2998788"/>
            <a:ext cx="5705475" cy="86360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500" b="1">
                <a:solidFill>
                  <a:srgbClr val="FF0000"/>
                </a:solidFill>
              </a:rPr>
              <a:t>THI VẼ TRANH THỂ</a:t>
            </a:r>
          </a:p>
          <a:p>
            <a:pPr algn="ctr"/>
            <a:r>
              <a:rPr lang="en-US" altLang="en-US" sz="2500" b="1">
                <a:solidFill>
                  <a:srgbClr val="FF0000"/>
                </a:solidFill>
              </a:rPr>
              <a:t>HIỆN TỰ HÀO VỀ DÂN TỘC</a:t>
            </a:r>
          </a:p>
        </p:txBody>
      </p:sp>
    </p:spTree>
    <p:extLst>
      <p:ext uri="{BB962C8B-B14F-4D97-AF65-F5344CB8AC3E}">
        <p14:creationId xmlns:p14="http://schemas.microsoft.com/office/powerpoint/2010/main" val="33754455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25438" y="200025"/>
            <a:ext cx="3429000" cy="14732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t>MỞ ĐẦU</a:t>
            </a:r>
          </a:p>
        </p:txBody>
      </p:sp>
      <p:sp>
        <p:nvSpPr>
          <p:cNvPr id="97283" name="Rectangle 3"/>
          <p:cNvSpPr>
            <a:spLocks noChangeArrowheads="1"/>
          </p:cNvSpPr>
          <p:nvPr/>
        </p:nvSpPr>
        <p:spPr bwMode="auto">
          <a:xfrm>
            <a:off x="265113" y="1916113"/>
            <a:ext cx="4899025" cy="1641475"/>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vi-VN" altLang="en-US" sz="2500"/>
              <a:t>Em hãy ghép các chữ cái chung nhóm màu thành những từ có ý nghĩa về truyền thống của dân tộc Việt Nam </a:t>
            </a:r>
          </a:p>
        </p:txBody>
      </p:sp>
      <p:sp>
        <p:nvSpPr>
          <p:cNvPr id="2" name="Oval 4"/>
          <p:cNvSpPr/>
          <p:nvPr/>
        </p:nvSpPr>
        <p:spPr>
          <a:xfrm>
            <a:off x="325438" y="200025"/>
            <a:ext cx="3429000" cy="14732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t>KHỞI ĐỘNG</a:t>
            </a:r>
          </a:p>
        </p:txBody>
      </p:sp>
      <p:pic>
        <p:nvPicPr>
          <p:cNvPr id="97285" name="Picture 5" descr="20230106080502_wm_shs-giao-duc-cong-dan-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0"/>
            <a:ext cx="6286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7286" name="Rectangle 6"/>
          <p:cNvSpPr>
            <a:spLocks noChangeArrowheads="1"/>
          </p:cNvSpPr>
          <p:nvPr/>
        </p:nvSpPr>
        <p:spPr bwMode="auto">
          <a:xfrm>
            <a:off x="1104900" y="3997325"/>
            <a:ext cx="4035425" cy="5492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3000"/>
              <a:t>Màu vàng: HIẾU HỌC </a:t>
            </a:r>
          </a:p>
        </p:txBody>
      </p:sp>
      <p:sp>
        <p:nvSpPr>
          <p:cNvPr id="97287" name="Rectangle 7"/>
          <p:cNvSpPr>
            <a:spLocks noChangeArrowheads="1"/>
          </p:cNvSpPr>
          <p:nvPr/>
        </p:nvSpPr>
        <p:spPr bwMode="auto">
          <a:xfrm>
            <a:off x="1112838" y="4883150"/>
            <a:ext cx="4248150" cy="54927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3000">
                <a:solidFill>
                  <a:schemeClr val="bg1"/>
                </a:solidFill>
              </a:rPr>
              <a:t>Màu xanh: HIẾU THẢO </a:t>
            </a:r>
          </a:p>
        </p:txBody>
      </p:sp>
      <p:sp>
        <p:nvSpPr>
          <p:cNvPr id="97288" name="Rectangle 8"/>
          <p:cNvSpPr>
            <a:spLocks noChangeArrowheads="1"/>
          </p:cNvSpPr>
          <p:nvPr/>
        </p:nvSpPr>
        <p:spPr bwMode="auto">
          <a:xfrm>
            <a:off x="1117600" y="5929313"/>
            <a:ext cx="4284663" cy="549275"/>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3000">
                <a:solidFill>
                  <a:schemeClr val="bg1"/>
                </a:solidFill>
              </a:rPr>
              <a:t>Màu hồng: YÊU NƯỚC </a:t>
            </a:r>
          </a:p>
        </p:txBody>
      </p:sp>
    </p:spTree>
    <p:extLst>
      <p:ext uri="{BB962C8B-B14F-4D97-AF65-F5344CB8AC3E}">
        <p14:creationId xmlns:p14="http://schemas.microsoft.com/office/powerpoint/2010/main" val="233511113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7285"/>
                                        </p:tgtEl>
                                        <p:attrNameLst>
                                          <p:attrName>style.visibility</p:attrName>
                                        </p:attrNameLst>
                                      </p:cBhvr>
                                      <p:to>
                                        <p:strVal val="visible"/>
                                      </p:to>
                                    </p:set>
                                    <p:animEffect transition="in" filter="blinds(horizontal)">
                                      <p:cBhvr>
                                        <p:cTn id="12" dur="500"/>
                                        <p:tgtEl>
                                          <p:spTgt spid="972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7283"/>
                                        </p:tgtEl>
                                        <p:attrNameLst>
                                          <p:attrName>style.visibility</p:attrName>
                                        </p:attrNameLst>
                                      </p:cBhvr>
                                      <p:to>
                                        <p:strVal val="visible"/>
                                      </p:to>
                                    </p:set>
                                    <p:animEffect transition="in" filter="blinds(horizontal)">
                                      <p:cBhvr>
                                        <p:cTn id="17" dur="500"/>
                                        <p:tgtEl>
                                          <p:spTgt spid="972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7286"/>
                                        </p:tgtEl>
                                        <p:attrNameLst>
                                          <p:attrName>style.visibility</p:attrName>
                                        </p:attrNameLst>
                                      </p:cBhvr>
                                      <p:to>
                                        <p:strVal val="visible"/>
                                      </p:to>
                                    </p:set>
                                    <p:animEffect transition="in" filter="blinds(horizontal)">
                                      <p:cBhvr>
                                        <p:cTn id="22" dur="500"/>
                                        <p:tgtEl>
                                          <p:spTgt spid="972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7287"/>
                                        </p:tgtEl>
                                        <p:attrNameLst>
                                          <p:attrName>style.visibility</p:attrName>
                                        </p:attrNameLst>
                                      </p:cBhvr>
                                      <p:to>
                                        <p:strVal val="visible"/>
                                      </p:to>
                                    </p:set>
                                    <p:animEffect transition="in" filter="blinds(horizontal)">
                                      <p:cBhvr>
                                        <p:cTn id="27" dur="500"/>
                                        <p:tgtEl>
                                          <p:spTgt spid="972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7288"/>
                                        </p:tgtEl>
                                        <p:attrNameLst>
                                          <p:attrName>style.visibility</p:attrName>
                                        </p:attrNameLst>
                                      </p:cBhvr>
                                      <p:to>
                                        <p:strVal val="visible"/>
                                      </p:to>
                                    </p:set>
                                    <p:animEffect transition="in" filter="blinds(horizontal)">
                                      <p:cBhvr>
                                        <p:cTn id="32" dur="500"/>
                                        <p:tgtEl>
                                          <p:spTgt spid="97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283" grpId="0" animBg="1"/>
      <p:bldP spid="97286" grpId="0" animBg="1"/>
      <p:bldP spid="97287" grpId="0" animBg="1"/>
      <p:bldP spid="9728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4" name="Rectangle 12"/>
          <p:cNvSpPr>
            <a:spLocks noChangeArrowheads="1"/>
          </p:cNvSpPr>
          <p:nvPr/>
        </p:nvSpPr>
        <p:spPr bwMode="auto">
          <a:xfrm>
            <a:off x="485775" y="330200"/>
            <a:ext cx="11177588" cy="86360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500" b="1">
                <a:solidFill>
                  <a:srgbClr val="FF0000"/>
                </a:solidFill>
              </a:rPr>
              <a:t>THI VẼ TRANH THỂ</a:t>
            </a:r>
          </a:p>
          <a:p>
            <a:pPr algn="ctr"/>
            <a:r>
              <a:rPr lang="en-US" altLang="en-US" sz="2500" b="1">
                <a:solidFill>
                  <a:srgbClr val="FF0000"/>
                </a:solidFill>
              </a:rPr>
              <a:t>HIỆN TỰ HÀO VỀ DÂN TỘC</a:t>
            </a:r>
          </a:p>
        </p:txBody>
      </p:sp>
      <p:sp>
        <p:nvSpPr>
          <p:cNvPr id="95245" name="Rectangle 13"/>
          <p:cNvSpPr>
            <a:spLocks noChangeArrowheads="1"/>
          </p:cNvSpPr>
          <p:nvPr/>
        </p:nvSpPr>
        <p:spPr bwMode="auto">
          <a:xfrm>
            <a:off x="0" y="1349375"/>
            <a:ext cx="12192000" cy="8540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500"/>
              <a:t>Lựa chọn 1 truyền thống mà bản thân nhóm cho là có giá trị to lớn cần phát huy, sau đó vẽ tranh để thể hiện được giá trị của truyền thống đó</a:t>
            </a:r>
          </a:p>
        </p:txBody>
      </p:sp>
      <p:sp>
        <p:nvSpPr>
          <p:cNvPr id="95246" name="Rectangle 14"/>
          <p:cNvSpPr>
            <a:spLocks noChangeArrowheads="1"/>
          </p:cNvSpPr>
          <p:nvPr/>
        </p:nvSpPr>
        <p:spPr bwMode="auto">
          <a:xfrm>
            <a:off x="1501775" y="3351213"/>
            <a:ext cx="8688388" cy="2540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4000"/>
              <a:t>Chuẩn bị của mỗi nhóm ( GV yêu cầu trước): Giấy A0, bút dạ, bút mầu, kéo….và các dụng cụ phục vụ cho việc vẽ tranh</a:t>
            </a:r>
          </a:p>
        </p:txBody>
      </p:sp>
    </p:spTree>
    <p:extLst>
      <p:ext uri="{BB962C8B-B14F-4D97-AF65-F5344CB8AC3E}">
        <p14:creationId xmlns:p14="http://schemas.microsoft.com/office/powerpoint/2010/main" val="4480393"/>
      </p:ext>
    </p:extLst>
  </p:cSld>
  <p:clrMapOvr>
    <a:masterClrMapping/>
  </p:clrMapOvr>
  <p:transition spd="slow">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p:cNvPr>
          <p:cNvCxnSpPr>
            <a:cxnSpLocks/>
          </p:cNvCxnSpPr>
          <p:nvPr/>
        </p:nvCxnSpPr>
        <p:spPr>
          <a:xfrm flipH="1">
            <a:off x="2430463" y="1114425"/>
            <a:ext cx="50800" cy="352425"/>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Freeform: Shape 2">
            <a:extLst/>
          </p:cNvPr>
          <p:cNvSpPr/>
          <p:nvPr/>
        </p:nvSpPr>
        <p:spPr>
          <a:xfrm rot="5400000">
            <a:off x="1324769" y="1327944"/>
            <a:ext cx="2311400" cy="2182812"/>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FF2121"/>
              </a:gs>
              <a:gs pos="97000">
                <a:srgbClr val="C0000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cxnSp>
        <p:nvCxnSpPr>
          <p:cNvPr id="4" name="Straight Connector 3">
            <a:extLst/>
          </p:cNvPr>
          <p:cNvCxnSpPr>
            <a:cxnSpLocks/>
          </p:cNvCxnSpPr>
          <p:nvPr/>
        </p:nvCxnSpPr>
        <p:spPr>
          <a:xfrm>
            <a:off x="2481263" y="-12700"/>
            <a:ext cx="0" cy="1135063"/>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p:cNvPr>
          <p:cNvCxnSpPr>
            <a:cxnSpLocks/>
          </p:cNvCxnSpPr>
          <p:nvPr/>
        </p:nvCxnSpPr>
        <p:spPr>
          <a:xfrm>
            <a:off x="2481263" y="1114425"/>
            <a:ext cx="55562" cy="387350"/>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p:cNvPr>
          <p:cNvCxnSpPr>
            <a:cxnSpLocks/>
          </p:cNvCxnSpPr>
          <p:nvPr/>
        </p:nvCxnSpPr>
        <p:spPr>
          <a:xfrm>
            <a:off x="2430463" y="1454150"/>
            <a:ext cx="106362"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p:cNvPr>
          <p:cNvCxnSpPr>
            <a:cxnSpLocks/>
          </p:cNvCxnSpPr>
          <p:nvPr/>
        </p:nvCxnSpPr>
        <p:spPr>
          <a:xfrm flipH="1">
            <a:off x="2430463" y="1114425"/>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Arc 7">
            <a:extLst/>
          </p:cNvPr>
          <p:cNvSpPr/>
          <p:nvPr/>
        </p:nvSpPr>
        <p:spPr>
          <a:xfrm>
            <a:off x="2349500" y="1054100"/>
            <a:ext cx="106363" cy="115888"/>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a:p>
        </p:txBody>
      </p:sp>
      <p:cxnSp>
        <p:nvCxnSpPr>
          <p:cNvPr id="10" name="Straight Connector 9">
            <a:extLst/>
          </p:cNvPr>
          <p:cNvCxnSpPr>
            <a:cxnSpLocks/>
          </p:cNvCxnSpPr>
          <p:nvPr/>
        </p:nvCxnSpPr>
        <p:spPr>
          <a:xfrm flipH="1">
            <a:off x="6099175" y="1114425"/>
            <a:ext cx="50800" cy="352425"/>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Freeform: Shape 10">
            <a:extLst/>
          </p:cNvPr>
          <p:cNvSpPr/>
          <p:nvPr/>
        </p:nvSpPr>
        <p:spPr>
          <a:xfrm rot="5400000">
            <a:off x="4993482" y="1327943"/>
            <a:ext cx="2311400" cy="2182813"/>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FFFF00"/>
              </a:gs>
              <a:gs pos="97000">
                <a:srgbClr val="FFC00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cxnSp>
        <p:nvCxnSpPr>
          <p:cNvPr id="12" name="Straight Connector 11">
            <a:extLst/>
          </p:cNvPr>
          <p:cNvCxnSpPr>
            <a:cxnSpLocks/>
          </p:cNvCxnSpPr>
          <p:nvPr/>
        </p:nvCxnSpPr>
        <p:spPr>
          <a:xfrm>
            <a:off x="6149975" y="-12700"/>
            <a:ext cx="0" cy="1135063"/>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p:cNvPr>
          <p:cNvCxnSpPr>
            <a:cxnSpLocks/>
          </p:cNvCxnSpPr>
          <p:nvPr/>
        </p:nvCxnSpPr>
        <p:spPr>
          <a:xfrm>
            <a:off x="6149975" y="1114425"/>
            <a:ext cx="55563" cy="387350"/>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p:cNvPr>
          <p:cNvCxnSpPr>
            <a:cxnSpLocks/>
          </p:cNvCxnSpPr>
          <p:nvPr/>
        </p:nvCxnSpPr>
        <p:spPr>
          <a:xfrm>
            <a:off x="6099175" y="1454150"/>
            <a:ext cx="106363"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cxnSpLocks/>
          </p:cNvCxnSpPr>
          <p:nvPr/>
        </p:nvCxnSpPr>
        <p:spPr>
          <a:xfrm flipH="1">
            <a:off x="9769475" y="1114425"/>
            <a:ext cx="50800" cy="352425"/>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Freeform: Shape 16">
            <a:extLst/>
          </p:cNvPr>
          <p:cNvSpPr/>
          <p:nvPr/>
        </p:nvSpPr>
        <p:spPr>
          <a:xfrm rot="5400000">
            <a:off x="8663782" y="1327943"/>
            <a:ext cx="2311400" cy="2182813"/>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92D050"/>
              </a:gs>
              <a:gs pos="97000">
                <a:srgbClr val="00B05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cxnSp>
        <p:nvCxnSpPr>
          <p:cNvPr id="18" name="Straight Connector 17">
            <a:extLst/>
          </p:cNvPr>
          <p:cNvCxnSpPr>
            <a:cxnSpLocks/>
          </p:cNvCxnSpPr>
          <p:nvPr/>
        </p:nvCxnSpPr>
        <p:spPr>
          <a:xfrm>
            <a:off x="9820275" y="-12700"/>
            <a:ext cx="0" cy="1135063"/>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p:cNvPr>
          <p:cNvCxnSpPr>
            <a:cxnSpLocks/>
          </p:cNvCxnSpPr>
          <p:nvPr/>
        </p:nvCxnSpPr>
        <p:spPr>
          <a:xfrm>
            <a:off x="9820275" y="1114425"/>
            <a:ext cx="55563" cy="387350"/>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p:cNvPr>
          <p:cNvCxnSpPr>
            <a:cxnSpLocks/>
          </p:cNvCxnSpPr>
          <p:nvPr/>
        </p:nvCxnSpPr>
        <p:spPr>
          <a:xfrm>
            <a:off x="9769475" y="1454150"/>
            <a:ext cx="106363"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p:cNvPr>
          <p:cNvCxnSpPr>
            <a:cxnSpLocks/>
          </p:cNvCxnSpPr>
          <p:nvPr/>
        </p:nvCxnSpPr>
        <p:spPr>
          <a:xfrm flipH="1">
            <a:off x="9769475" y="1114425"/>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Arc 21">
            <a:extLst/>
          </p:cNvPr>
          <p:cNvSpPr/>
          <p:nvPr/>
        </p:nvSpPr>
        <p:spPr>
          <a:xfrm>
            <a:off x="9688513" y="1054100"/>
            <a:ext cx="106362" cy="115888"/>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a:p>
        </p:txBody>
      </p:sp>
      <p:cxnSp>
        <p:nvCxnSpPr>
          <p:cNvPr id="24" name="Straight Connector 23">
            <a:extLst/>
          </p:cNvPr>
          <p:cNvCxnSpPr>
            <a:cxnSpLocks/>
          </p:cNvCxnSpPr>
          <p:nvPr/>
        </p:nvCxnSpPr>
        <p:spPr>
          <a:xfrm flipH="1">
            <a:off x="4268788" y="3517900"/>
            <a:ext cx="52387" cy="35083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Freeform: Shape 24">
            <a:extLst/>
          </p:cNvPr>
          <p:cNvSpPr/>
          <p:nvPr/>
        </p:nvSpPr>
        <p:spPr>
          <a:xfrm rot="5400000">
            <a:off x="3164682" y="3731418"/>
            <a:ext cx="2311400" cy="2182813"/>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00B0F0"/>
              </a:gs>
              <a:gs pos="97000">
                <a:srgbClr val="0070C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cxnSp>
        <p:nvCxnSpPr>
          <p:cNvPr id="26" name="Straight Connector 25">
            <a:extLst/>
          </p:cNvPr>
          <p:cNvCxnSpPr>
            <a:cxnSpLocks/>
          </p:cNvCxnSpPr>
          <p:nvPr/>
        </p:nvCxnSpPr>
        <p:spPr>
          <a:xfrm>
            <a:off x="4321175" y="-12700"/>
            <a:ext cx="0" cy="3538538"/>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p:cNvPr>
          <p:cNvCxnSpPr>
            <a:cxnSpLocks/>
          </p:cNvCxnSpPr>
          <p:nvPr/>
        </p:nvCxnSpPr>
        <p:spPr>
          <a:xfrm>
            <a:off x="4321175" y="3517900"/>
            <a:ext cx="55563" cy="385763"/>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p:cNvPr>
          <p:cNvCxnSpPr>
            <a:cxnSpLocks/>
          </p:cNvCxnSpPr>
          <p:nvPr/>
        </p:nvCxnSpPr>
        <p:spPr>
          <a:xfrm>
            <a:off x="4268788" y="3856038"/>
            <a:ext cx="107950"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p:cNvPr>
          <p:cNvCxnSpPr>
            <a:cxnSpLocks/>
          </p:cNvCxnSpPr>
          <p:nvPr/>
        </p:nvCxnSpPr>
        <p:spPr>
          <a:xfrm flipH="1">
            <a:off x="4268788" y="3517900"/>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Arc 29">
            <a:extLst/>
          </p:cNvPr>
          <p:cNvSpPr/>
          <p:nvPr/>
        </p:nvSpPr>
        <p:spPr>
          <a:xfrm>
            <a:off x="4189413" y="3457575"/>
            <a:ext cx="104775" cy="114300"/>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a:p>
        </p:txBody>
      </p:sp>
      <p:cxnSp>
        <p:nvCxnSpPr>
          <p:cNvPr id="32" name="Straight Connector 31">
            <a:extLst/>
          </p:cNvPr>
          <p:cNvCxnSpPr>
            <a:cxnSpLocks/>
          </p:cNvCxnSpPr>
          <p:nvPr/>
        </p:nvCxnSpPr>
        <p:spPr>
          <a:xfrm flipH="1">
            <a:off x="7927975" y="3517900"/>
            <a:ext cx="50800" cy="35083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Freeform: Shape 32">
            <a:extLst/>
          </p:cNvPr>
          <p:cNvSpPr/>
          <p:nvPr/>
        </p:nvSpPr>
        <p:spPr>
          <a:xfrm rot="5400000">
            <a:off x="6822282" y="3731418"/>
            <a:ext cx="2311400" cy="2182813"/>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9C5BCD"/>
              </a:gs>
              <a:gs pos="97000">
                <a:srgbClr val="7030A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cxnSp>
        <p:nvCxnSpPr>
          <p:cNvPr id="34" name="Straight Connector 33">
            <a:extLst/>
          </p:cNvPr>
          <p:cNvCxnSpPr>
            <a:cxnSpLocks/>
          </p:cNvCxnSpPr>
          <p:nvPr/>
        </p:nvCxnSpPr>
        <p:spPr>
          <a:xfrm>
            <a:off x="7978775" y="-12700"/>
            <a:ext cx="0" cy="3538538"/>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p:cNvPr>
          <p:cNvCxnSpPr>
            <a:cxnSpLocks/>
          </p:cNvCxnSpPr>
          <p:nvPr/>
        </p:nvCxnSpPr>
        <p:spPr>
          <a:xfrm>
            <a:off x="7978775" y="3517900"/>
            <a:ext cx="55563" cy="385763"/>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p:cNvPr>
          <p:cNvCxnSpPr>
            <a:cxnSpLocks/>
          </p:cNvCxnSpPr>
          <p:nvPr/>
        </p:nvCxnSpPr>
        <p:spPr>
          <a:xfrm>
            <a:off x="7927975" y="3856038"/>
            <a:ext cx="106363"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p:cNvPr>
          <p:cNvCxnSpPr>
            <a:cxnSpLocks/>
          </p:cNvCxnSpPr>
          <p:nvPr/>
        </p:nvCxnSpPr>
        <p:spPr>
          <a:xfrm flipH="1">
            <a:off x="7927975" y="3517900"/>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Arc 37">
            <a:extLst/>
          </p:cNvPr>
          <p:cNvSpPr/>
          <p:nvPr/>
        </p:nvSpPr>
        <p:spPr>
          <a:xfrm>
            <a:off x="7847013" y="3457575"/>
            <a:ext cx="106362" cy="114300"/>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a:p>
        </p:txBody>
      </p:sp>
      <p:cxnSp>
        <p:nvCxnSpPr>
          <p:cNvPr id="50" name="Straight Connector 49">
            <a:extLst/>
          </p:cNvPr>
          <p:cNvCxnSpPr>
            <a:cxnSpLocks/>
          </p:cNvCxnSpPr>
          <p:nvPr/>
        </p:nvCxnSpPr>
        <p:spPr>
          <a:xfrm flipH="1">
            <a:off x="6102350" y="1114425"/>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Arc 50">
            <a:extLst/>
          </p:cNvPr>
          <p:cNvSpPr/>
          <p:nvPr/>
        </p:nvSpPr>
        <p:spPr>
          <a:xfrm>
            <a:off x="6022975" y="1054100"/>
            <a:ext cx="104775" cy="115888"/>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a:p>
        </p:txBody>
      </p:sp>
      <p:sp>
        <p:nvSpPr>
          <p:cNvPr id="98369" name="Rectangle 65"/>
          <p:cNvSpPr>
            <a:spLocks noChangeArrowheads="1"/>
          </p:cNvSpPr>
          <p:nvPr/>
        </p:nvSpPr>
        <p:spPr bwMode="auto">
          <a:xfrm>
            <a:off x="1681163" y="2122488"/>
            <a:ext cx="1741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500">
                <a:solidFill>
                  <a:schemeClr val="bg1"/>
                </a:solidFill>
              </a:rPr>
              <a:t>Nhóm 1</a:t>
            </a:r>
            <a:endParaRPr lang="vi-VN" altLang="en-US" sz="3500">
              <a:solidFill>
                <a:schemeClr val="bg1"/>
              </a:solidFill>
            </a:endParaRPr>
          </a:p>
        </p:txBody>
      </p:sp>
      <p:sp>
        <p:nvSpPr>
          <p:cNvPr id="98370" name="Rectangle 66"/>
          <p:cNvSpPr>
            <a:spLocks noChangeArrowheads="1"/>
          </p:cNvSpPr>
          <p:nvPr/>
        </p:nvSpPr>
        <p:spPr bwMode="auto">
          <a:xfrm>
            <a:off x="5321300" y="2106613"/>
            <a:ext cx="174148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500"/>
              <a:t>Nhóm 2</a:t>
            </a:r>
            <a:endParaRPr lang="vi-VN" altLang="en-US" sz="3500"/>
          </a:p>
        </p:txBody>
      </p:sp>
      <p:sp>
        <p:nvSpPr>
          <p:cNvPr id="98371" name="Rectangle 67"/>
          <p:cNvSpPr>
            <a:spLocks noChangeArrowheads="1"/>
          </p:cNvSpPr>
          <p:nvPr/>
        </p:nvSpPr>
        <p:spPr bwMode="auto">
          <a:xfrm>
            <a:off x="9034463" y="2049463"/>
            <a:ext cx="1741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500"/>
              <a:t>Nhóm 3</a:t>
            </a:r>
            <a:endParaRPr lang="vi-VN" altLang="en-US" sz="3500"/>
          </a:p>
        </p:txBody>
      </p:sp>
      <p:sp>
        <p:nvSpPr>
          <p:cNvPr id="98372" name="Rectangle 68"/>
          <p:cNvSpPr>
            <a:spLocks noChangeArrowheads="1"/>
          </p:cNvSpPr>
          <p:nvPr/>
        </p:nvSpPr>
        <p:spPr bwMode="auto">
          <a:xfrm>
            <a:off x="3503613" y="4659313"/>
            <a:ext cx="1741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500"/>
              <a:t>Nhóm 4</a:t>
            </a:r>
            <a:endParaRPr lang="vi-VN" altLang="en-US" sz="3500"/>
          </a:p>
        </p:txBody>
      </p:sp>
      <p:sp>
        <p:nvSpPr>
          <p:cNvPr id="98373" name="Rectangle 69"/>
          <p:cNvSpPr>
            <a:spLocks noChangeArrowheads="1"/>
          </p:cNvSpPr>
          <p:nvPr/>
        </p:nvSpPr>
        <p:spPr bwMode="auto">
          <a:xfrm>
            <a:off x="7246938" y="4629150"/>
            <a:ext cx="1741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500"/>
              <a:t>Nhóm 5</a:t>
            </a:r>
            <a:endParaRPr lang="vi-VN" altLang="en-US" sz="3500"/>
          </a:p>
        </p:txBody>
      </p:sp>
      <p:sp>
        <p:nvSpPr>
          <p:cNvPr id="98374" name="Rectangle 70"/>
          <p:cNvSpPr>
            <a:spLocks noChangeArrowheads="1"/>
          </p:cNvSpPr>
          <p:nvPr/>
        </p:nvSpPr>
        <p:spPr bwMode="auto">
          <a:xfrm>
            <a:off x="1674813" y="6156325"/>
            <a:ext cx="8870950" cy="5492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000">
                <a:solidFill>
                  <a:schemeClr val="bg1"/>
                </a:solidFill>
              </a:rPr>
              <a:t>Thời gian vẽ, 20 phút, Thời gian thuyết trình: 2 phút</a:t>
            </a:r>
          </a:p>
        </p:txBody>
      </p:sp>
    </p:spTree>
    <p:extLst>
      <p:ext uri="{BB962C8B-B14F-4D97-AF65-F5344CB8AC3E}">
        <p14:creationId xmlns:p14="http://schemas.microsoft.com/office/powerpoint/2010/main" val="1111877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xmlns=""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xmlns="" id="{1E0C486D-D96B-0079-E992-0C8E2DBF0EE3}"/>
              </a:ext>
            </a:extLst>
          </p:cNvPr>
          <p:cNvSpPr txBox="1"/>
          <p:nvPr/>
        </p:nvSpPr>
        <p:spPr>
          <a:xfrm>
            <a:off x="2066925" y="2001242"/>
            <a:ext cx="8448675" cy="1539139"/>
          </a:xfrm>
          <a:prstGeom prst="rect">
            <a:avLst/>
          </a:prstGeom>
          <a:noFill/>
        </p:spPr>
        <p:txBody>
          <a:bodyPr wrap="square">
            <a:spAutoFit/>
          </a:bodyPr>
          <a:lstStyle/>
          <a:p>
            <a:pPr algn="just">
              <a:lnSpc>
                <a:spcPct val="115000"/>
              </a:lnSpc>
              <a:tabLst>
                <a:tab pos="644525" algn="l"/>
              </a:tabLs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Em hãy chỉ ra những truyền thống của dân tộc Việt Nam được thể hiện trong bài </a:t>
            </a:r>
            <a:r>
              <a:rPr lang="vi-VN" sz="2800" dirty="0" smtClean="0">
                <a:effectLst/>
                <a:latin typeface="Times New Roman" panose="02020603050405020304" pitchFamily="18" charset="0"/>
                <a:ea typeface="Arial" panose="020B0604020202020204" pitchFamily="34" charset="0"/>
                <a:cs typeface="Times New Roman" panose="02020603050405020304" pitchFamily="18" charset="0"/>
              </a:rPr>
              <a:t>đồng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dao và các hình ảnh. Hãy nêu giá trị của những truyền thống đó.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Times New Roman" panose="02020603050405020304" pitchFamily="18" charset="0"/>
                <a:cs typeface="Times New Roman" panose="02020603050405020304" pitchFamily="18" charset="0"/>
              </a:rPr>
              <a:t>Nhiệm</a:t>
            </a:r>
            <a:r>
              <a:rPr lang="en-US" sz="3600" dirty="0">
                <a:solidFill>
                  <a:srgbClr val="FA3B52"/>
                </a:solidFill>
                <a:latin typeface="Times New Roman" panose="02020603050405020304" pitchFamily="18" charset="0"/>
                <a:cs typeface="Times New Roman" panose="02020603050405020304" pitchFamily="18" charset="0"/>
              </a:rPr>
              <a:t> </a:t>
            </a:r>
            <a:r>
              <a:rPr lang="en-US" sz="3600" dirty="0" err="1">
                <a:solidFill>
                  <a:srgbClr val="FA3B52"/>
                </a:solidFill>
                <a:latin typeface="Times New Roman" panose="02020603050405020304" pitchFamily="18" charset="0"/>
                <a:cs typeface="Times New Roman" panose="02020603050405020304" pitchFamily="18" charset="0"/>
              </a:rPr>
              <a:t>vụ</a:t>
            </a:r>
            <a:r>
              <a:rPr lang="en-US" sz="3600" dirty="0">
                <a:solidFill>
                  <a:srgbClr val="FA3B52"/>
                </a:solidFill>
                <a:latin typeface="Times New Roman" panose="02020603050405020304" pitchFamily="18" charset="0"/>
                <a:cs typeface="Times New Roman" panose="02020603050405020304" pitchFamily="18" charset="0"/>
              </a:rPr>
              <a:t> 1</a:t>
            </a:r>
          </a:p>
        </p:txBody>
      </p:sp>
      <p:sp>
        <p:nvSpPr>
          <p:cNvPr id="12" name="TextBox 11">
            <a:extLst>
              <a:ext uri="{FF2B5EF4-FFF2-40B4-BE49-F238E27FC236}">
                <a16:creationId xmlns:a16="http://schemas.microsoft.com/office/drawing/2014/main" xmlns="" id="{A15C7422-FB48-C104-B2D9-59A025AEBA85}"/>
              </a:ext>
            </a:extLst>
          </p:cNvPr>
          <p:cNvSpPr txBox="1"/>
          <p:nvPr/>
        </p:nvSpPr>
        <p:spPr>
          <a:xfrm>
            <a:off x="2066925" y="3958808"/>
            <a:ext cx="7820025" cy="1043619"/>
          </a:xfrm>
          <a:prstGeom prst="rect">
            <a:avLst/>
          </a:prstGeom>
          <a:noFill/>
        </p:spPr>
        <p:txBody>
          <a:bodyPr wrap="square">
            <a:spAutoFit/>
          </a:bodyPr>
          <a:lstStyle/>
          <a:p>
            <a:pPr algn="just">
              <a:lnSpc>
                <a:spcPct val="115000"/>
              </a:lnSpc>
              <a:tabLst>
                <a:tab pos="644525" algn="l"/>
              </a:tabLst>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nêu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thống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khác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tộc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Nam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p>
        </p:txBody>
      </p:sp>
      <p:pic>
        <p:nvPicPr>
          <p:cNvPr id="13" name="图片 7">
            <a:extLst>
              <a:ext uri="{FF2B5EF4-FFF2-40B4-BE49-F238E27FC236}">
                <a16:creationId xmlns:a16="http://schemas.microsoft.com/office/drawing/2014/main" xmlns=""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xmlns=""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xmlns="" id="{F6636FCA-55FF-FBFF-D2D5-87DF03CFC2F9}"/>
              </a:ext>
            </a:extLst>
          </p:cNvPr>
          <p:cNvSpPr txBox="1"/>
          <p:nvPr/>
        </p:nvSpPr>
        <p:spPr>
          <a:xfrm>
            <a:off x="11906" y="1092758"/>
            <a:ext cx="12180094" cy="523220"/>
          </a:xfrm>
          <a:prstGeom prst="rect">
            <a:avLst/>
          </a:prstGeom>
          <a:solidFill>
            <a:schemeClr val="accent4">
              <a:lumMod val="20000"/>
              <a:lumOff val="80000"/>
            </a:schemeClr>
          </a:solid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quan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ảnh</a:t>
            </a:r>
            <a:r>
              <a:rPr lang="vi-VN" sz="2800" b="1" dirty="0" smtClean="0">
                <a:solidFill>
                  <a:srgbClr val="0070C0"/>
                </a:solidFill>
                <a:latin typeface="Times New Roman" panose="02020603050405020304" pitchFamily="18" charset="0"/>
                <a:cs typeface="Times New Roman" panose="02020603050405020304" pitchFamily="18" charset="0"/>
              </a:rPr>
              <a:t> sau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hiện yêu </a:t>
            </a:r>
            <a:r>
              <a:rPr lang="en-US" sz="2800" b="1" dirty="0" err="1">
                <a:solidFill>
                  <a:srgbClr val="0070C0"/>
                </a:solidFill>
                <a:latin typeface="Times New Roman" panose="02020603050405020304" pitchFamily="18" charset="0"/>
                <a:cs typeface="Times New Roman" panose="02020603050405020304" pitchFamily="18" charset="0"/>
              </a:rPr>
              <a:t>cầu</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78288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Oval 2"/>
          <p:cNvSpPr>
            <a:spLocks noChangeArrowheads="1"/>
          </p:cNvSpPr>
          <p:nvPr/>
        </p:nvSpPr>
        <p:spPr bwMode="auto">
          <a:xfrm>
            <a:off x="508000" y="1524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1</a:t>
            </a:r>
          </a:p>
        </p:txBody>
      </p:sp>
      <p:graphicFrame>
        <p:nvGraphicFramePr>
          <p:cNvPr id="94211" name="Group 3"/>
          <p:cNvGraphicFramePr>
            <a:graphicFrameLocks noGrp="1"/>
          </p:cNvGraphicFramePr>
          <p:nvPr/>
        </p:nvGraphicFramePr>
        <p:xfrm>
          <a:off x="4267200" y="152400"/>
          <a:ext cx="3454400" cy="420624"/>
        </p:xfrm>
        <a:graphic>
          <a:graphicData uri="http://schemas.openxmlformats.org/drawingml/2006/table">
            <a:tbl>
              <a:tblPr/>
              <a:tblGrid>
                <a:gridCol w="690563">
                  <a:extLst>
                    <a:ext uri="{9D8B030D-6E8A-4147-A177-3AD203B41FA5}">
                      <a16:colId xmlns:a16="http://schemas.microsoft.com/office/drawing/2014/main" xmlns="" val="3282825406"/>
                    </a:ext>
                  </a:extLst>
                </a:gridCol>
                <a:gridCol w="692150">
                  <a:extLst>
                    <a:ext uri="{9D8B030D-6E8A-4147-A177-3AD203B41FA5}">
                      <a16:colId xmlns:a16="http://schemas.microsoft.com/office/drawing/2014/main" xmlns="" val="2329483565"/>
                    </a:ext>
                  </a:extLst>
                </a:gridCol>
                <a:gridCol w="688975">
                  <a:extLst>
                    <a:ext uri="{9D8B030D-6E8A-4147-A177-3AD203B41FA5}">
                      <a16:colId xmlns:a16="http://schemas.microsoft.com/office/drawing/2014/main" xmlns="" val="650072152"/>
                    </a:ext>
                  </a:extLst>
                </a:gridCol>
                <a:gridCol w="692150">
                  <a:extLst>
                    <a:ext uri="{9D8B030D-6E8A-4147-A177-3AD203B41FA5}">
                      <a16:colId xmlns:a16="http://schemas.microsoft.com/office/drawing/2014/main" xmlns="" val="3569962868"/>
                    </a:ext>
                  </a:extLst>
                </a:gridCol>
                <a:gridCol w="690562">
                  <a:extLst>
                    <a:ext uri="{9D8B030D-6E8A-4147-A177-3AD203B41FA5}">
                      <a16:colId xmlns:a16="http://schemas.microsoft.com/office/drawing/2014/main" xmlns="" val="3592552495"/>
                    </a:ext>
                  </a:extLst>
                </a:gridCol>
              </a:tblGrid>
              <a:tr h="3048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3021313442"/>
                  </a:ext>
                </a:extLst>
              </a:tr>
            </a:tbl>
          </a:graphicData>
        </a:graphic>
      </p:graphicFrame>
      <p:graphicFrame>
        <p:nvGraphicFramePr>
          <p:cNvPr id="94225" name="Group 17"/>
          <p:cNvGraphicFramePr>
            <a:graphicFrameLocks noGrp="1"/>
          </p:cNvGraphicFramePr>
          <p:nvPr/>
        </p:nvGraphicFramePr>
        <p:xfrm>
          <a:off x="3556000" y="685800"/>
          <a:ext cx="3454400" cy="420624"/>
        </p:xfrm>
        <a:graphic>
          <a:graphicData uri="http://schemas.openxmlformats.org/drawingml/2006/table">
            <a:tbl>
              <a:tblPr/>
              <a:tblGrid>
                <a:gridCol w="690563">
                  <a:extLst>
                    <a:ext uri="{9D8B030D-6E8A-4147-A177-3AD203B41FA5}">
                      <a16:colId xmlns:a16="http://schemas.microsoft.com/office/drawing/2014/main" xmlns="" val="1986194088"/>
                    </a:ext>
                  </a:extLst>
                </a:gridCol>
                <a:gridCol w="692150">
                  <a:extLst>
                    <a:ext uri="{9D8B030D-6E8A-4147-A177-3AD203B41FA5}">
                      <a16:colId xmlns:a16="http://schemas.microsoft.com/office/drawing/2014/main" xmlns="" val="3771204365"/>
                    </a:ext>
                  </a:extLst>
                </a:gridCol>
                <a:gridCol w="688975">
                  <a:extLst>
                    <a:ext uri="{9D8B030D-6E8A-4147-A177-3AD203B41FA5}">
                      <a16:colId xmlns:a16="http://schemas.microsoft.com/office/drawing/2014/main" xmlns="" val="3555156965"/>
                    </a:ext>
                  </a:extLst>
                </a:gridCol>
                <a:gridCol w="692150">
                  <a:extLst>
                    <a:ext uri="{9D8B030D-6E8A-4147-A177-3AD203B41FA5}">
                      <a16:colId xmlns:a16="http://schemas.microsoft.com/office/drawing/2014/main" xmlns="" val="2343139741"/>
                    </a:ext>
                  </a:extLst>
                </a:gridCol>
                <a:gridCol w="690562">
                  <a:extLst>
                    <a:ext uri="{9D8B030D-6E8A-4147-A177-3AD203B41FA5}">
                      <a16:colId xmlns:a16="http://schemas.microsoft.com/office/drawing/2014/main" xmlns="" val="2333291772"/>
                    </a:ext>
                  </a:extLst>
                </a:gridCol>
              </a:tblGrid>
              <a:tr h="3048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1209766584"/>
                  </a:ext>
                </a:extLst>
              </a:tr>
            </a:tbl>
          </a:graphicData>
        </a:graphic>
      </p:graphicFrame>
      <p:graphicFrame>
        <p:nvGraphicFramePr>
          <p:cNvPr id="94239" name="Group 31"/>
          <p:cNvGraphicFramePr>
            <a:graphicFrameLocks noGrp="1"/>
          </p:cNvGraphicFramePr>
          <p:nvPr/>
        </p:nvGraphicFramePr>
        <p:xfrm>
          <a:off x="2844800" y="1235075"/>
          <a:ext cx="6299200" cy="457200"/>
        </p:xfrm>
        <a:graphic>
          <a:graphicData uri="http://schemas.openxmlformats.org/drawingml/2006/table">
            <a:tbl>
              <a:tblPr/>
              <a:tblGrid>
                <a:gridCol w="700088">
                  <a:extLst>
                    <a:ext uri="{9D8B030D-6E8A-4147-A177-3AD203B41FA5}">
                      <a16:colId xmlns:a16="http://schemas.microsoft.com/office/drawing/2014/main" xmlns="" val="2097006693"/>
                    </a:ext>
                  </a:extLst>
                </a:gridCol>
                <a:gridCol w="698500">
                  <a:extLst>
                    <a:ext uri="{9D8B030D-6E8A-4147-A177-3AD203B41FA5}">
                      <a16:colId xmlns:a16="http://schemas.microsoft.com/office/drawing/2014/main" xmlns="" val="1310956963"/>
                    </a:ext>
                  </a:extLst>
                </a:gridCol>
                <a:gridCol w="701675">
                  <a:extLst>
                    <a:ext uri="{9D8B030D-6E8A-4147-A177-3AD203B41FA5}">
                      <a16:colId xmlns:a16="http://schemas.microsoft.com/office/drawing/2014/main" xmlns="" val="2377693409"/>
                    </a:ext>
                  </a:extLst>
                </a:gridCol>
                <a:gridCol w="700087">
                  <a:extLst>
                    <a:ext uri="{9D8B030D-6E8A-4147-A177-3AD203B41FA5}">
                      <a16:colId xmlns:a16="http://schemas.microsoft.com/office/drawing/2014/main" xmlns="" val="3880604603"/>
                    </a:ext>
                  </a:extLst>
                </a:gridCol>
                <a:gridCol w="698500">
                  <a:extLst>
                    <a:ext uri="{9D8B030D-6E8A-4147-A177-3AD203B41FA5}">
                      <a16:colId xmlns:a16="http://schemas.microsoft.com/office/drawing/2014/main" xmlns="" val="437326592"/>
                    </a:ext>
                  </a:extLst>
                </a:gridCol>
                <a:gridCol w="700088">
                  <a:extLst>
                    <a:ext uri="{9D8B030D-6E8A-4147-A177-3AD203B41FA5}">
                      <a16:colId xmlns:a16="http://schemas.microsoft.com/office/drawing/2014/main" xmlns="" val="3236040831"/>
                    </a:ext>
                  </a:extLst>
                </a:gridCol>
                <a:gridCol w="701675">
                  <a:extLst>
                    <a:ext uri="{9D8B030D-6E8A-4147-A177-3AD203B41FA5}">
                      <a16:colId xmlns:a16="http://schemas.microsoft.com/office/drawing/2014/main" xmlns="" val="3817453792"/>
                    </a:ext>
                  </a:extLst>
                </a:gridCol>
                <a:gridCol w="698500">
                  <a:extLst>
                    <a:ext uri="{9D8B030D-6E8A-4147-A177-3AD203B41FA5}">
                      <a16:colId xmlns:a16="http://schemas.microsoft.com/office/drawing/2014/main" xmlns="" val="527186593"/>
                    </a:ext>
                  </a:extLst>
                </a:gridCol>
                <a:gridCol w="700087">
                  <a:extLst>
                    <a:ext uri="{9D8B030D-6E8A-4147-A177-3AD203B41FA5}">
                      <a16:colId xmlns:a16="http://schemas.microsoft.com/office/drawing/2014/main" xmlns="" val="1277207189"/>
                    </a:ext>
                  </a:extLst>
                </a:gridCol>
              </a:tblGrid>
              <a:tr h="4572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1432162702"/>
                  </a:ext>
                </a:extLst>
              </a:tr>
            </a:tbl>
          </a:graphicData>
        </a:graphic>
      </p:graphicFrame>
      <p:graphicFrame>
        <p:nvGraphicFramePr>
          <p:cNvPr id="94261" name="Group 53"/>
          <p:cNvGraphicFramePr>
            <a:graphicFrameLocks noGrp="1"/>
          </p:cNvGraphicFramePr>
          <p:nvPr/>
        </p:nvGraphicFramePr>
        <p:xfrm>
          <a:off x="4267200" y="1752600"/>
          <a:ext cx="4165600" cy="420624"/>
        </p:xfrm>
        <a:graphic>
          <a:graphicData uri="http://schemas.openxmlformats.org/drawingml/2006/table">
            <a:tbl>
              <a:tblPr/>
              <a:tblGrid>
                <a:gridCol w="693738">
                  <a:extLst>
                    <a:ext uri="{9D8B030D-6E8A-4147-A177-3AD203B41FA5}">
                      <a16:colId xmlns:a16="http://schemas.microsoft.com/office/drawing/2014/main" xmlns="" val="449306928"/>
                    </a:ext>
                  </a:extLst>
                </a:gridCol>
                <a:gridCol w="695325">
                  <a:extLst>
                    <a:ext uri="{9D8B030D-6E8A-4147-A177-3AD203B41FA5}">
                      <a16:colId xmlns:a16="http://schemas.microsoft.com/office/drawing/2014/main" xmlns="" val="1417386976"/>
                    </a:ext>
                  </a:extLst>
                </a:gridCol>
                <a:gridCol w="693737">
                  <a:extLst>
                    <a:ext uri="{9D8B030D-6E8A-4147-A177-3AD203B41FA5}">
                      <a16:colId xmlns:a16="http://schemas.microsoft.com/office/drawing/2014/main" xmlns="" val="875307482"/>
                    </a:ext>
                  </a:extLst>
                </a:gridCol>
                <a:gridCol w="693738">
                  <a:extLst>
                    <a:ext uri="{9D8B030D-6E8A-4147-A177-3AD203B41FA5}">
                      <a16:colId xmlns:a16="http://schemas.microsoft.com/office/drawing/2014/main" xmlns="" val="1892020416"/>
                    </a:ext>
                  </a:extLst>
                </a:gridCol>
                <a:gridCol w="695325">
                  <a:extLst>
                    <a:ext uri="{9D8B030D-6E8A-4147-A177-3AD203B41FA5}">
                      <a16:colId xmlns:a16="http://schemas.microsoft.com/office/drawing/2014/main" xmlns="" val="3971162630"/>
                    </a:ext>
                  </a:extLst>
                </a:gridCol>
                <a:gridCol w="693737">
                  <a:extLst>
                    <a:ext uri="{9D8B030D-6E8A-4147-A177-3AD203B41FA5}">
                      <a16:colId xmlns:a16="http://schemas.microsoft.com/office/drawing/2014/main" xmlns="" val="3792085122"/>
                    </a:ext>
                  </a:extLst>
                </a:gridCol>
              </a:tblGrid>
              <a:tr h="3048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1981794165"/>
                  </a:ext>
                </a:extLst>
              </a:tr>
            </a:tbl>
          </a:graphicData>
        </a:graphic>
      </p:graphicFrame>
      <p:graphicFrame>
        <p:nvGraphicFramePr>
          <p:cNvPr id="94277" name="Group 69"/>
          <p:cNvGraphicFramePr>
            <a:graphicFrameLocks noGrp="1"/>
          </p:cNvGraphicFramePr>
          <p:nvPr/>
        </p:nvGraphicFramePr>
        <p:xfrm>
          <a:off x="4267200" y="2286000"/>
          <a:ext cx="4876800" cy="420624"/>
        </p:xfrm>
        <a:graphic>
          <a:graphicData uri="http://schemas.openxmlformats.org/drawingml/2006/table">
            <a:tbl>
              <a:tblPr/>
              <a:tblGrid>
                <a:gridCol w="696913">
                  <a:extLst>
                    <a:ext uri="{9D8B030D-6E8A-4147-A177-3AD203B41FA5}">
                      <a16:colId xmlns:a16="http://schemas.microsoft.com/office/drawing/2014/main" xmlns="" val="4038835115"/>
                    </a:ext>
                  </a:extLst>
                </a:gridCol>
                <a:gridCol w="696912">
                  <a:extLst>
                    <a:ext uri="{9D8B030D-6E8A-4147-A177-3AD203B41FA5}">
                      <a16:colId xmlns:a16="http://schemas.microsoft.com/office/drawing/2014/main" xmlns="" val="3761431614"/>
                    </a:ext>
                  </a:extLst>
                </a:gridCol>
                <a:gridCol w="696913">
                  <a:extLst>
                    <a:ext uri="{9D8B030D-6E8A-4147-A177-3AD203B41FA5}">
                      <a16:colId xmlns:a16="http://schemas.microsoft.com/office/drawing/2014/main" xmlns="" val="2057445350"/>
                    </a:ext>
                  </a:extLst>
                </a:gridCol>
                <a:gridCol w="695325">
                  <a:extLst>
                    <a:ext uri="{9D8B030D-6E8A-4147-A177-3AD203B41FA5}">
                      <a16:colId xmlns:a16="http://schemas.microsoft.com/office/drawing/2014/main" xmlns="" val="1460339963"/>
                    </a:ext>
                  </a:extLst>
                </a:gridCol>
                <a:gridCol w="696912">
                  <a:extLst>
                    <a:ext uri="{9D8B030D-6E8A-4147-A177-3AD203B41FA5}">
                      <a16:colId xmlns:a16="http://schemas.microsoft.com/office/drawing/2014/main" xmlns="" val="694891633"/>
                    </a:ext>
                  </a:extLst>
                </a:gridCol>
                <a:gridCol w="696913">
                  <a:extLst>
                    <a:ext uri="{9D8B030D-6E8A-4147-A177-3AD203B41FA5}">
                      <a16:colId xmlns:a16="http://schemas.microsoft.com/office/drawing/2014/main" xmlns="" val="3919959463"/>
                    </a:ext>
                  </a:extLst>
                </a:gridCol>
                <a:gridCol w="696912">
                  <a:extLst>
                    <a:ext uri="{9D8B030D-6E8A-4147-A177-3AD203B41FA5}">
                      <a16:colId xmlns:a16="http://schemas.microsoft.com/office/drawing/2014/main" xmlns="" val="388203298"/>
                    </a:ext>
                  </a:extLst>
                </a:gridCol>
              </a:tblGrid>
              <a:tr h="3048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3558312803"/>
                  </a:ext>
                </a:extLst>
              </a:tr>
            </a:tbl>
          </a:graphicData>
        </a:graphic>
      </p:graphicFrame>
      <p:graphicFrame>
        <p:nvGraphicFramePr>
          <p:cNvPr id="94295" name="Group 87"/>
          <p:cNvGraphicFramePr>
            <a:graphicFrameLocks noGrp="1"/>
          </p:cNvGraphicFramePr>
          <p:nvPr/>
        </p:nvGraphicFramePr>
        <p:xfrm>
          <a:off x="4978400" y="2819400"/>
          <a:ext cx="2743200" cy="420624"/>
        </p:xfrm>
        <a:graphic>
          <a:graphicData uri="http://schemas.openxmlformats.org/drawingml/2006/table">
            <a:tbl>
              <a:tblPr/>
              <a:tblGrid>
                <a:gridCol w="685800">
                  <a:extLst>
                    <a:ext uri="{9D8B030D-6E8A-4147-A177-3AD203B41FA5}">
                      <a16:colId xmlns:a16="http://schemas.microsoft.com/office/drawing/2014/main" xmlns="" val="1906897308"/>
                    </a:ext>
                  </a:extLst>
                </a:gridCol>
                <a:gridCol w="685800">
                  <a:extLst>
                    <a:ext uri="{9D8B030D-6E8A-4147-A177-3AD203B41FA5}">
                      <a16:colId xmlns:a16="http://schemas.microsoft.com/office/drawing/2014/main" xmlns="" val="2500745799"/>
                    </a:ext>
                  </a:extLst>
                </a:gridCol>
                <a:gridCol w="685800">
                  <a:extLst>
                    <a:ext uri="{9D8B030D-6E8A-4147-A177-3AD203B41FA5}">
                      <a16:colId xmlns:a16="http://schemas.microsoft.com/office/drawing/2014/main" xmlns="" val="2328176501"/>
                    </a:ext>
                  </a:extLst>
                </a:gridCol>
                <a:gridCol w="685800">
                  <a:extLst>
                    <a:ext uri="{9D8B030D-6E8A-4147-A177-3AD203B41FA5}">
                      <a16:colId xmlns:a16="http://schemas.microsoft.com/office/drawing/2014/main" xmlns="" val="1616056597"/>
                    </a:ext>
                  </a:extLst>
                </a:gridCol>
              </a:tblGrid>
              <a:tr h="2794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3444096655"/>
                  </a:ext>
                </a:extLst>
              </a:tr>
            </a:tbl>
          </a:graphicData>
        </a:graphic>
      </p:graphicFrame>
      <p:graphicFrame>
        <p:nvGraphicFramePr>
          <p:cNvPr id="94307" name="Group 99"/>
          <p:cNvGraphicFramePr>
            <a:graphicFrameLocks noGrp="1"/>
          </p:cNvGraphicFramePr>
          <p:nvPr/>
        </p:nvGraphicFramePr>
        <p:xfrm>
          <a:off x="2133600" y="3352800"/>
          <a:ext cx="6299200" cy="457200"/>
        </p:xfrm>
        <a:graphic>
          <a:graphicData uri="http://schemas.openxmlformats.org/drawingml/2006/table">
            <a:tbl>
              <a:tblPr/>
              <a:tblGrid>
                <a:gridCol w="700088">
                  <a:extLst>
                    <a:ext uri="{9D8B030D-6E8A-4147-A177-3AD203B41FA5}">
                      <a16:colId xmlns:a16="http://schemas.microsoft.com/office/drawing/2014/main" xmlns="" val="265148065"/>
                    </a:ext>
                  </a:extLst>
                </a:gridCol>
                <a:gridCol w="698500">
                  <a:extLst>
                    <a:ext uri="{9D8B030D-6E8A-4147-A177-3AD203B41FA5}">
                      <a16:colId xmlns:a16="http://schemas.microsoft.com/office/drawing/2014/main" xmlns="" val="4145389081"/>
                    </a:ext>
                  </a:extLst>
                </a:gridCol>
                <a:gridCol w="701675">
                  <a:extLst>
                    <a:ext uri="{9D8B030D-6E8A-4147-A177-3AD203B41FA5}">
                      <a16:colId xmlns:a16="http://schemas.microsoft.com/office/drawing/2014/main" xmlns="" val="3233422295"/>
                    </a:ext>
                  </a:extLst>
                </a:gridCol>
                <a:gridCol w="700087">
                  <a:extLst>
                    <a:ext uri="{9D8B030D-6E8A-4147-A177-3AD203B41FA5}">
                      <a16:colId xmlns:a16="http://schemas.microsoft.com/office/drawing/2014/main" xmlns="" val="584331206"/>
                    </a:ext>
                  </a:extLst>
                </a:gridCol>
                <a:gridCol w="698500">
                  <a:extLst>
                    <a:ext uri="{9D8B030D-6E8A-4147-A177-3AD203B41FA5}">
                      <a16:colId xmlns:a16="http://schemas.microsoft.com/office/drawing/2014/main" xmlns="" val="2932711099"/>
                    </a:ext>
                  </a:extLst>
                </a:gridCol>
                <a:gridCol w="700088">
                  <a:extLst>
                    <a:ext uri="{9D8B030D-6E8A-4147-A177-3AD203B41FA5}">
                      <a16:colId xmlns:a16="http://schemas.microsoft.com/office/drawing/2014/main" xmlns="" val="3661522686"/>
                    </a:ext>
                  </a:extLst>
                </a:gridCol>
                <a:gridCol w="701675">
                  <a:extLst>
                    <a:ext uri="{9D8B030D-6E8A-4147-A177-3AD203B41FA5}">
                      <a16:colId xmlns:a16="http://schemas.microsoft.com/office/drawing/2014/main" xmlns="" val="3191958029"/>
                    </a:ext>
                  </a:extLst>
                </a:gridCol>
                <a:gridCol w="698500">
                  <a:extLst>
                    <a:ext uri="{9D8B030D-6E8A-4147-A177-3AD203B41FA5}">
                      <a16:colId xmlns:a16="http://schemas.microsoft.com/office/drawing/2014/main" xmlns="" val="141669201"/>
                    </a:ext>
                  </a:extLst>
                </a:gridCol>
                <a:gridCol w="700087">
                  <a:extLst>
                    <a:ext uri="{9D8B030D-6E8A-4147-A177-3AD203B41FA5}">
                      <a16:colId xmlns:a16="http://schemas.microsoft.com/office/drawing/2014/main" xmlns="" val="2873813047"/>
                    </a:ext>
                  </a:extLst>
                </a:gridCol>
              </a:tblGrid>
              <a:tr h="4572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3934157629"/>
                  </a:ext>
                </a:extLst>
              </a:tr>
            </a:tbl>
          </a:graphicData>
        </a:graphic>
      </p:graphicFrame>
      <p:graphicFrame>
        <p:nvGraphicFramePr>
          <p:cNvPr id="94329" name="Group 121"/>
          <p:cNvGraphicFramePr>
            <a:graphicFrameLocks noGrp="1"/>
          </p:cNvGraphicFramePr>
          <p:nvPr/>
        </p:nvGraphicFramePr>
        <p:xfrm>
          <a:off x="2133600" y="3886200"/>
          <a:ext cx="7721600" cy="420624"/>
        </p:xfrm>
        <a:graphic>
          <a:graphicData uri="http://schemas.openxmlformats.org/drawingml/2006/table">
            <a:tbl>
              <a:tblPr/>
              <a:tblGrid>
                <a:gridCol w="701675">
                  <a:extLst>
                    <a:ext uri="{9D8B030D-6E8A-4147-A177-3AD203B41FA5}">
                      <a16:colId xmlns:a16="http://schemas.microsoft.com/office/drawing/2014/main" xmlns="" val="3939353521"/>
                    </a:ext>
                  </a:extLst>
                </a:gridCol>
                <a:gridCol w="701675">
                  <a:extLst>
                    <a:ext uri="{9D8B030D-6E8A-4147-A177-3AD203B41FA5}">
                      <a16:colId xmlns:a16="http://schemas.microsoft.com/office/drawing/2014/main" xmlns="" val="334780469"/>
                    </a:ext>
                  </a:extLst>
                </a:gridCol>
                <a:gridCol w="701675">
                  <a:extLst>
                    <a:ext uri="{9D8B030D-6E8A-4147-A177-3AD203B41FA5}">
                      <a16:colId xmlns:a16="http://schemas.microsoft.com/office/drawing/2014/main" xmlns="" val="2953942062"/>
                    </a:ext>
                  </a:extLst>
                </a:gridCol>
                <a:gridCol w="701675">
                  <a:extLst>
                    <a:ext uri="{9D8B030D-6E8A-4147-A177-3AD203B41FA5}">
                      <a16:colId xmlns:a16="http://schemas.microsoft.com/office/drawing/2014/main" xmlns="" val="603347751"/>
                    </a:ext>
                  </a:extLst>
                </a:gridCol>
                <a:gridCol w="701675">
                  <a:extLst>
                    <a:ext uri="{9D8B030D-6E8A-4147-A177-3AD203B41FA5}">
                      <a16:colId xmlns:a16="http://schemas.microsoft.com/office/drawing/2014/main" xmlns="" val="4248634135"/>
                    </a:ext>
                  </a:extLst>
                </a:gridCol>
                <a:gridCol w="704850">
                  <a:extLst>
                    <a:ext uri="{9D8B030D-6E8A-4147-A177-3AD203B41FA5}">
                      <a16:colId xmlns:a16="http://schemas.microsoft.com/office/drawing/2014/main" xmlns="" val="2599221126"/>
                    </a:ext>
                  </a:extLst>
                </a:gridCol>
                <a:gridCol w="701675">
                  <a:extLst>
                    <a:ext uri="{9D8B030D-6E8A-4147-A177-3AD203B41FA5}">
                      <a16:colId xmlns:a16="http://schemas.microsoft.com/office/drawing/2014/main" xmlns="" val="2154274083"/>
                    </a:ext>
                  </a:extLst>
                </a:gridCol>
                <a:gridCol w="701675">
                  <a:extLst>
                    <a:ext uri="{9D8B030D-6E8A-4147-A177-3AD203B41FA5}">
                      <a16:colId xmlns:a16="http://schemas.microsoft.com/office/drawing/2014/main" xmlns="" val="2855971203"/>
                    </a:ext>
                  </a:extLst>
                </a:gridCol>
                <a:gridCol w="701675">
                  <a:extLst>
                    <a:ext uri="{9D8B030D-6E8A-4147-A177-3AD203B41FA5}">
                      <a16:colId xmlns:a16="http://schemas.microsoft.com/office/drawing/2014/main" xmlns="" val="21244342"/>
                    </a:ext>
                  </a:extLst>
                </a:gridCol>
                <a:gridCol w="701675">
                  <a:extLst>
                    <a:ext uri="{9D8B030D-6E8A-4147-A177-3AD203B41FA5}">
                      <a16:colId xmlns:a16="http://schemas.microsoft.com/office/drawing/2014/main" xmlns="" val="1743619942"/>
                    </a:ext>
                  </a:extLst>
                </a:gridCol>
                <a:gridCol w="701675">
                  <a:extLst>
                    <a:ext uri="{9D8B030D-6E8A-4147-A177-3AD203B41FA5}">
                      <a16:colId xmlns:a16="http://schemas.microsoft.com/office/drawing/2014/main" xmlns="" val="2465303358"/>
                    </a:ext>
                  </a:extLst>
                </a:gridCol>
              </a:tblGrid>
              <a:tr h="3810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1421955662"/>
                  </a:ext>
                </a:extLst>
              </a:tr>
            </a:tbl>
          </a:graphicData>
        </a:graphic>
      </p:graphicFrame>
      <p:graphicFrame>
        <p:nvGraphicFramePr>
          <p:cNvPr id="94355" name="Group 147"/>
          <p:cNvGraphicFramePr>
            <a:graphicFrameLocks noGrp="1"/>
          </p:cNvGraphicFramePr>
          <p:nvPr/>
        </p:nvGraphicFramePr>
        <p:xfrm>
          <a:off x="2844800" y="4419600"/>
          <a:ext cx="6299200" cy="457200"/>
        </p:xfrm>
        <a:graphic>
          <a:graphicData uri="http://schemas.openxmlformats.org/drawingml/2006/table">
            <a:tbl>
              <a:tblPr/>
              <a:tblGrid>
                <a:gridCol w="700088">
                  <a:extLst>
                    <a:ext uri="{9D8B030D-6E8A-4147-A177-3AD203B41FA5}">
                      <a16:colId xmlns:a16="http://schemas.microsoft.com/office/drawing/2014/main" xmlns="" val="603511350"/>
                    </a:ext>
                  </a:extLst>
                </a:gridCol>
                <a:gridCol w="698500">
                  <a:extLst>
                    <a:ext uri="{9D8B030D-6E8A-4147-A177-3AD203B41FA5}">
                      <a16:colId xmlns:a16="http://schemas.microsoft.com/office/drawing/2014/main" xmlns="" val="485134723"/>
                    </a:ext>
                  </a:extLst>
                </a:gridCol>
                <a:gridCol w="701675">
                  <a:extLst>
                    <a:ext uri="{9D8B030D-6E8A-4147-A177-3AD203B41FA5}">
                      <a16:colId xmlns:a16="http://schemas.microsoft.com/office/drawing/2014/main" xmlns="" val="2411948659"/>
                    </a:ext>
                  </a:extLst>
                </a:gridCol>
                <a:gridCol w="700087">
                  <a:extLst>
                    <a:ext uri="{9D8B030D-6E8A-4147-A177-3AD203B41FA5}">
                      <a16:colId xmlns:a16="http://schemas.microsoft.com/office/drawing/2014/main" xmlns="" val="1518702381"/>
                    </a:ext>
                  </a:extLst>
                </a:gridCol>
                <a:gridCol w="698500">
                  <a:extLst>
                    <a:ext uri="{9D8B030D-6E8A-4147-A177-3AD203B41FA5}">
                      <a16:colId xmlns:a16="http://schemas.microsoft.com/office/drawing/2014/main" xmlns="" val="415756253"/>
                    </a:ext>
                  </a:extLst>
                </a:gridCol>
                <a:gridCol w="700088">
                  <a:extLst>
                    <a:ext uri="{9D8B030D-6E8A-4147-A177-3AD203B41FA5}">
                      <a16:colId xmlns:a16="http://schemas.microsoft.com/office/drawing/2014/main" xmlns="" val="4263872690"/>
                    </a:ext>
                  </a:extLst>
                </a:gridCol>
                <a:gridCol w="701675">
                  <a:extLst>
                    <a:ext uri="{9D8B030D-6E8A-4147-A177-3AD203B41FA5}">
                      <a16:colId xmlns:a16="http://schemas.microsoft.com/office/drawing/2014/main" xmlns="" val="30968012"/>
                    </a:ext>
                  </a:extLst>
                </a:gridCol>
                <a:gridCol w="698500">
                  <a:extLst>
                    <a:ext uri="{9D8B030D-6E8A-4147-A177-3AD203B41FA5}">
                      <a16:colId xmlns:a16="http://schemas.microsoft.com/office/drawing/2014/main" xmlns="" val="3515117189"/>
                    </a:ext>
                  </a:extLst>
                </a:gridCol>
                <a:gridCol w="700087">
                  <a:extLst>
                    <a:ext uri="{9D8B030D-6E8A-4147-A177-3AD203B41FA5}">
                      <a16:colId xmlns:a16="http://schemas.microsoft.com/office/drawing/2014/main" xmlns="" val="2269391463"/>
                    </a:ext>
                  </a:extLst>
                </a:gridCol>
              </a:tblGrid>
              <a:tr h="4572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2910623507"/>
                  </a:ext>
                </a:extLst>
              </a:tr>
            </a:tbl>
          </a:graphicData>
        </a:graphic>
      </p:graphicFrame>
      <p:graphicFrame>
        <p:nvGraphicFramePr>
          <p:cNvPr id="94377" name="Group 169"/>
          <p:cNvGraphicFramePr>
            <a:graphicFrameLocks noGrp="1"/>
          </p:cNvGraphicFramePr>
          <p:nvPr/>
        </p:nvGraphicFramePr>
        <p:xfrm>
          <a:off x="2133600" y="4953000"/>
          <a:ext cx="7010400" cy="420624"/>
        </p:xfrm>
        <a:graphic>
          <a:graphicData uri="http://schemas.openxmlformats.org/drawingml/2006/table">
            <a:tbl>
              <a:tblPr/>
              <a:tblGrid>
                <a:gridCol w="701675">
                  <a:extLst>
                    <a:ext uri="{9D8B030D-6E8A-4147-A177-3AD203B41FA5}">
                      <a16:colId xmlns:a16="http://schemas.microsoft.com/office/drawing/2014/main" xmlns="" val="3351209922"/>
                    </a:ext>
                  </a:extLst>
                </a:gridCol>
                <a:gridCol w="700088">
                  <a:extLst>
                    <a:ext uri="{9D8B030D-6E8A-4147-A177-3AD203B41FA5}">
                      <a16:colId xmlns:a16="http://schemas.microsoft.com/office/drawing/2014/main" xmlns="" val="2507368871"/>
                    </a:ext>
                  </a:extLst>
                </a:gridCol>
                <a:gridCol w="701675">
                  <a:extLst>
                    <a:ext uri="{9D8B030D-6E8A-4147-A177-3AD203B41FA5}">
                      <a16:colId xmlns:a16="http://schemas.microsoft.com/office/drawing/2014/main" xmlns="" val="2794085302"/>
                    </a:ext>
                  </a:extLst>
                </a:gridCol>
                <a:gridCol w="700087">
                  <a:extLst>
                    <a:ext uri="{9D8B030D-6E8A-4147-A177-3AD203B41FA5}">
                      <a16:colId xmlns:a16="http://schemas.microsoft.com/office/drawing/2014/main" xmlns="" val="3351365901"/>
                    </a:ext>
                  </a:extLst>
                </a:gridCol>
                <a:gridCol w="701675">
                  <a:extLst>
                    <a:ext uri="{9D8B030D-6E8A-4147-A177-3AD203B41FA5}">
                      <a16:colId xmlns:a16="http://schemas.microsoft.com/office/drawing/2014/main" xmlns="" val="773290389"/>
                    </a:ext>
                  </a:extLst>
                </a:gridCol>
                <a:gridCol w="701675">
                  <a:extLst>
                    <a:ext uri="{9D8B030D-6E8A-4147-A177-3AD203B41FA5}">
                      <a16:colId xmlns:a16="http://schemas.microsoft.com/office/drawing/2014/main" xmlns="" val="2247405755"/>
                    </a:ext>
                  </a:extLst>
                </a:gridCol>
                <a:gridCol w="700088">
                  <a:extLst>
                    <a:ext uri="{9D8B030D-6E8A-4147-A177-3AD203B41FA5}">
                      <a16:colId xmlns:a16="http://schemas.microsoft.com/office/drawing/2014/main" xmlns="" val="323574521"/>
                    </a:ext>
                  </a:extLst>
                </a:gridCol>
                <a:gridCol w="701675">
                  <a:extLst>
                    <a:ext uri="{9D8B030D-6E8A-4147-A177-3AD203B41FA5}">
                      <a16:colId xmlns:a16="http://schemas.microsoft.com/office/drawing/2014/main" xmlns="" val="2132275672"/>
                    </a:ext>
                  </a:extLst>
                </a:gridCol>
                <a:gridCol w="700087">
                  <a:extLst>
                    <a:ext uri="{9D8B030D-6E8A-4147-A177-3AD203B41FA5}">
                      <a16:colId xmlns:a16="http://schemas.microsoft.com/office/drawing/2014/main" xmlns="" val="2681572280"/>
                    </a:ext>
                  </a:extLst>
                </a:gridCol>
                <a:gridCol w="701675">
                  <a:extLst>
                    <a:ext uri="{9D8B030D-6E8A-4147-A177-3AD203B41FA5}">
                      <a16:colId xmlns:a16="http://schemas.microsoft.com/office/drawing/2014/main" xmlns="" val="1686881361"/>
                    </a:ext>
                  </a:extLst>
                </a:gridCol>
              </a:tblGrid>
              <a:tr h="3556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2224807790"/>
                  </a:ext>
                </a:extLst>
              </a:tr>
            </a:tbl>
          </a:graphicData>
        </a:graphic>
      </p:graphicFrame>
      <p:sp>
        <p:nvSpPr>
          <p:cNvPr id="94401" name="Oval 193"/>
          <p:cNvSpPr>
            <a:spLocks noChangeArrowheads="1"/>
          </p:cNvSpPr>
          <p:nvPr/>
        </p:nvSpPr>
        <p:spPr bwMode="auto">
          <a:xfrm>
            <a:off x="508000" y="6858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2</a:t>
            </a:r>
          </a:p>
        </p:txBody>
      </p:sp>
      <p:sp>
        <p:nvSpPr>
          <p:cNvPr id="94402" name="Oval 194"/>
          <p:cNvSpPr>
            <a:spLocks noChangeArrowheads="1"/>
          </p:cNvSpPr>
          <p:nvPr/>
        </p:nvSpPr>
        <p:spPr bwMode="auto">
          <a:xfrm>
            <a:off x="508000" y="12192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3</a:t>
            </a:r>
          </a:p>
        </p:txBody>
      </p:sp>
      <p:sp>
        <p:nvSpPr>
          <p:cNvPr id="94403" name="Oval 195"/>
          <p:cNvSpPr>
            <a:spLocks noChangeArrowheads="1"/>
          </p:cNvSpPr>
          <p:nvPr/>
        </p:nvSpPr>
        <p:spPr bwMode="auto">
          <a:xfrm>
            <a:off x="508000" y="22860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5</a:t>
            </a:r>
          </a:p>
        </p:txBody>
      </p:sp>
      <p:sp>
        <p:nvSpPr>
          <p:cNvPr id="94404" name="Oval 196"/>
          <p:cNvSpPr>
            <a:spLocks noChangeArrowheads="1"/>
          </p:cNvSpPr>
          <p:nvPr/>
        </p:nvSpPr>
        <p:spPr bwMode="auto">
          <a:xfrm>
            <a:off x="508000" y="17526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4</a:t>
            </a:r>
          </a:p>
        </p:txBody>
      </p:sp>
      <p:sp>
        <p:nvSpPr>
          <p:cNvPr id="94405" name="Oval 197"/>
          <p:cNvSpPr>
            <a:spLocks noChangeArrowheads="1"/>
          </p:cNvSpPr>
          <p:nvPr/>
        </p:nvSpPr>
        <p:spPr bwMode="auto">
          <a:xfrm>
            <a:off x="508000" y="28194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6</a:t>
            </a:r>
          </a:p>
        </p:txBody>
      </p:sp>
      <p:sp>
        <p:nvSpPr>
          <p:cNvPr id="94406" name="Oval 198"/>
          <p:cNvSpPr>
            <a:spLocks noChangeArrowheads="1"/>
          </p:cNvSpPr>
          <p:nvPr/>
        </p:nvSpPr>
        <p:spPr bwMode="auto">
          <a:xfrm>
            <a:off x="508000" y="33528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7</a:t>
            </a:r>
          </a:p>
        </p:txBody>
      </p:sp>
      <p:sp>
        <p:nvSpPr>
          <p:cNvPr id="94407" name="Oval 199"/>
          <p:cNvSpPr>
            <a:spLocks noChangeArrowheads="1"/>
          </p:cNvSpPr>
          <p:nvPr/>
        </p:nvSpPr>
        <p:spPr bwMode="auto">
          <a:xfrm>
            <a:off x="508000" y="38862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8</a:t>
            </a:r>
          </a:p>
        </p:txBody>
      </p:sp>
      <p:sp>
        <p:nvSpPr>
          <p:cNvPr id="94408" name="Oval 200"/>
          <p:cNvSpPr>
            <a:spLocks noChangeArrowheads="1"/>
          </p:cNvSpPr>
          <p:nvPr/>
        </p:nvSpPr>
        <p:spPr bwMode="auto">
          <a:xfrm>
            <a:off x="508000" y="44196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9</a:t>
            </a:r>
          </a:p>
        </p:txBody>
      </p:sp>
      <p:sp>
        <p:nvSpPr>
          <p:cNvPr id="94409" name="Oval 201"/>
          <p:cNvSpPr>
            <a:spLocks noChangeArrowheads="1"/>
          </p:cNvSpPr>
          <p:nvPr/>
        </p:nvSpPr>
        <p:spPr bwMode="auto">
          <a:xfrm>
            <a:off x="508000" y="4953000"/>
            <a:ext cx="711200" cy="533400"/>
          </a:xfrm>
          <a:prstGeom prst="ellipse">
            <a:avLst/>
          </a:prstGeom>
          <a:gradFill rotWithShape="1">
            <a:gsLst>
              <a:gs pos="0">
                <a:srgbClr val="0000FF"/>
              </a:gs>
              <a:gs pos="100000">
                <a:srgbClr val="00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ahoma" panose="020B0604030504040204" pitchFamily="34" charset="0"/>
              </a:rPr>
              <a:t>10</a:t>
            </a:r>
          </a:p>
        </p:txBody>
      </p:sp>
      <p:sp>
        <p:nvSpPr>
          <p:cNvPr id="94410" name="AutoShape 202"/>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rgbClr val="010203"/>
                </a:solidFill>
                <a:latin typeface="VNI-Times" pitchFamily="2" charset="0"/>
              </a:rPr>
              <a:t>1. M</a:t>
            </a:r>
            <a:r>
              <a:rPr lang="en-US" altLang="en-US">
                <a:solidFill>
                  <a:srgbClr val="010203"/>
                </a:solidFill>
                <a:latin typeface="Tahoma" panose="020B0604030504040204" pitchFamily="34" charset="0"/>
              </a:rPr>
              <a:t>ón ăn nổi tiếng ở Malaysia</a:t>
            </a:r>
            <a:r>
              <a:rPr lang="en-US" altLang="en-US">
                <a:solidFill>
                  <a:srgbClr val="163B84"/>
                </a:solidFill>
                <a:latin typeface="Tahoma" panose="020B0604030504040204" pitchFamily="34" charset="0"/>
              </a:rPr>
              <a:t> </a:t>
            </a:r>
            <a:r>
              <a:rPr lang="en-US" altLang="en-US">
                <a:solidFill>
                  <a:srgbClr val="010203"/>
                </a:solidFill>
                <a:latin typeface="Tahoma" panose="020B0604030504040204" pitchFamily="34" charset="0"/>
              </a:rPr>
              <a:t>?</a:t>
            </a:r>
          </a:p>
        </p:txBody>
      </p:sp>
      <p:graphicFrame>
        <p:nvGraphicFramePr>
          <p:cNvPr id="94411" name="Group 203"/>
          <p:cNvGraphicFramePr>
            <a:graphicFrameLocks noGrp="1"/>
          </p:cNvGraphicFramePr>
          <p:nvPr/>
        </p:nvGraphicFramePr>
        <p:xfrm>
          <a:off x="4267200" y="152400"/>
          <a:ext cx="3454400" cy="420624"/>
        </p:xfrm>
        <a:graphic>
          <a:graphicData uri="http://schemas.openxmlformats.org/drawingml/2006/table">
            <a:tbl>
              <a:tblPr/>
              <a:tblGrid>
                <a:gridCol w="690563">
                  <a:extLst>
                    <a:ext uri="{9D8B030D-6E8A-4147-A177-3AD203B41FA5}">
                      <a16:colId xmlns:a16="http://schemas.microsoft.com/office/drawing/2014/main" xmlns="" val="2263769441"/>
                    </a:ext>
                  </a:extLst>
                </a:gridCol>
                <a:gridCol w="692150">
                  <a:extLst>
                    <a:ext uri="{9D8B030D-6E8A-4147-A177-3AD203B41FA5}">
                      <a16:colId xmlns:a16="http://schemas.microsoft.com/office/drawing/2014/main" xmlns="" val="3588297367"/>
                    </a:ext>
                  </a:extLst>
                </a:gridCol>
                <a:gridCol w="688975">
                  <a:extLst>
                    <a:ext uri="{9D8B030D-6E8A-4147-A177-3AD203B41FA5}">
                      <a16:colId xmlns:a16="http://schemas.microsoft.com/office/drawing/2014/main" xmlns="" val="1452879185"/>
                    </a:ext>
                  </a:extLst>
                </a:gridCol>
                <a:gridCol w="692150">
                  <a:extLst>
                    <a:ext uri="{9D8B030D-6E8A-4147-A177-3AD203B41FA5}">
                      <a16:colId xmlns:a16="http://schemas.microsoft.com/office/drawing/2014/main" xmlns="" val="750724243"/>
                    </a:ext>
                  </a:extLst>
                </a:gridCol>
                <a:gridCol w="690562">
                  <a:extLst>
                    <a:ext uri="{9D8B030D-6E8A-4147-A177-3AD203B41FA5}">
                      <a16:colId xmlns:a16="http://schemas.microsoft.com/office/drawing/2014/main" xmlns="" val="4045995236"/>
                    </a:ext>
                  </a:extLst>
                </a:gridCol>
              </a:tblGrid>
              <a:tr h="3048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extLst>
                  <a:ext uri="{0D108BD9-81ED-4DB2-BD59-A6C34878D82A}">
                    <a16:rowId xmlns:a16="http://schemas.microsoft.com/office/drawing/2014/main" xmlns="" val="2001267866"/>
                  </a:ext>
                </a:extLst>
              </a:tr>
            </a:tbl>
          </a:graphicData>
        </a:graphic>
      </p:graphicFrame>
      <p:sp>
        <p:nvSpPr>
          <p:cNvPr id="94425" name="AutoShape 217"/>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10203"/>
                </a:solidFill>
                <a:latin typeface="Tahoma" panose="020B0604030504040204" pitchFamily="34" charset="0"/>
              </a:rPr>
              <a:t>2. Biểu tượng hiệp hội các quốc gia Đông Nam Á là gì ?</a:t>
            </a:r>
          </a:p>
        </p:txBody>
      </p:sp>
      <p:graphicFrame>
        <p:nvGraphicFramePr>
          <p:cNvPr id="94426" name="Group 218"/>
          <p:cNvGraphicFramePr>
            <a:graphicFrameLocks noGrp="1"/>
          </p:cNvGraphicFramePr>
          <p:nvPr/>
        </p:nvGraphicFramePr>
        <p:xfrm>
          <a:off x="3556000" y="685800"/>
          <a:ext cx="3454400" cy="420624"/>
        </p:xfrm>
        <a:graphic>
          <a:graphicData uri="http://schemas.openxmlformats.org/drawingml/2006/table">
            <a:tbl>
              <a:tblPr/>
              <a:tblGrid>
                <a:gridCol w="690563">
                  <a:extLst>
                    <a:ext uri="{9D8B030D-6E8A-4147-A177-3AD203B41FA5}">
                      <a16:colId xmlns:a16="http://schemas.microsoft.com/office/drawing/2014/main" xmlns="" val="1617017996"/>
                    </a:ext>
                  </a:extLst>
                </a:gridCol>
                <a:gridCol w="692150">
                  <a:extLst>
                    <a:ext uri="{9D8B030D-6E8A-4147-A177-3AD203B41FA5}">
                      <a16:colId xmlns:a16="http://schemas.microsoft.com/office/drawing/2014/main" xmlns="" val="817893789"/>
                    </a:ext>
                  </a:extLst>
                </a:gridCol>
                <a:gridCol w="688975">
                  <a:extLst>
                    <a:ext uri="{9D8B030D-6E8A-4147-A177-3AD203B41FA5}">
                      <a16:colId xmlns:a16="http://schemas.microsoft.com/office/drawing/2014/main" xmlns="" val="3443324367"/>
                    </a:ext>
                  </a:extLst>
                </a:gridCol>
                <a:gridCol w="692150">
                  <a:extLst>
                    <a:ext uri="{9D8B030D-6E8A-4147-A177-3AD203B41FA5}">
                      <a16:colId xmlns:a16="http://schemas.microsoft.com/office/drawing/2014/main" xmlns="" val="1322661174"/>
                    </a:ext>
                  </a:extLst>
                </a:gridCol>
                <a:gridCol w="690562">
                  <a:extLst>
                    <a:ext uri="{9D8B030D-6E8A-4147-A177-3AD203B41FA5}">
                      <a16:colId xmlns:a16="http://schemas.microsoft.com/office/drawing/2014/main" xmlns="" val="559820616"/>
                    </a:ext>
                  </a:extLst>
                </a:gridCol>
              </a:tblGrid>
              <a:tr h="3048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Ú</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2633971627"/>
                  </a:ext>
                </a:extLst>
              </a:tr>
            </a:tbl>
          </a:graphicData>
        </a:graphic>
      </p:graphicFrame>
      <p:sp>
        <p:nvSpPr>
          <p:cNvPr id="94440" name="AutoShape 232"/>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10203"/>
                </a:solidFill>
                <a:latin typeface="Tahoma" panose="020B0604030504040204" pitchFamily="34" charset="0"/>
              </a:rPr>
              <a:t>3. Lễ hội cầu mưa của đồng bào dân tộc Sán Dìu ở Việt Nam có tên gọi là gì ?</a:t>
            </a:r>
          </a:p>
        </p:txBody>
      </p:sp>
      <p:graphicFrame>
        <p:nvGraphicFramePr>
          <p:cNvPr id="94441" name="Group 233"/>
          <p:cNvGraphicFramePr>
            <a:graphicFrameLocks noGrp="1"/>
          </p:cNvGraphicFramePr>
          <p:nvPr/>
        </p:nvGraphicFramePr>
        <p:xfrm>
          <a:off x="2844800" y="1219200"/>
          <a:ext cx="6299200" cy="457200"/>
        </p:xfrm>
        <a:graphic>
          <a:graphicData uri="http://schemas.openxmlformats.org/drawingml/2006/table">
            <a:tbl>
              <a:tblPr/>
              <a:tblGrid>
                <a:gridCol w="700088">
                  <a:extLst>
                    <a:ext uri="{9D8B030D-6E8A-4147-A177-3AD203B41FA5}">
                      <a16:colId xmlns:a16="http://schemas.microsoft.com/office/drawing/2014/main" xmlns="" val="414480195"/>
                    </a:ext>
                  </a:extLst>
                </a:gridCol>
                <a:gridCol w="698500">
                  <a:extLst>
                    <a:ext uri="{9D8B030D-6E8A-4147-A177-3AD203B41FA5}">
                      <a16:colId xmlns:a16="http://schemas.microsoft.com/office/drawing/2014/main" xmlns="" val="2870859181"/>
                    </a:ext>
                  </a:extLst>
                </a:gridCol>
                <a:gridCol w="701675">
                  <a:extLst>
                    <a:ext uri="{9D8B030D-6E8A-4147-A177-3AD203B41FA5}">
                      <a16:colId xmlns:a16="http://schemas.microsoft.com/office/drawing/2014/main" xmlns="" val="1502290511"/>
                    </a:ext>
                  </a:extLst>
                </a:gridCol>
                <a:gridCol w="700087">
                  <a:extLst>
                    <a:ext uri="{9D8B030D-6E8A-4147-A177-3AD203B41FA5}">
                      <a16:colId xmlns:a16="http://schemas.microsoft.com/office/drawing/2014/main" xmlns="" val="2910698048"/>
                    </a:ext>
                  </a:extLst>
                </a:gridCol>
                <a:gridCol w="698500">
                  <a:extLst>
                    <a:ext uri="{9D8B030D-6E8A-4147-A177-3AD203B41FA5}">
                      <a16:colId xmlns:a16="http://schemas.microsoft.com/office/drawing/2014/main" xmlns="" val="3150667177"/>
                    </a:ext>
                  </a:extLst>
                </a:gridCol>
                <a:gridCol w="700088">
                  <a:extLst>
                    <a:ext uri="{9D8B030D-6E8A-4147-A177-3AD203B41FA5}">
                      <a16:colId xmlns:a16="http://schemas.microsoft.com/office/drawing/2014/main" xmlns="" val="1331092112"/>
                    </a:ext>
                  </a:extLst>
                </a:gridCol>
                <a:gridCol w="701675">
                  <a:extLst>
                    <a:ext uri="{9D8B030D-6E8A-4147-A177-3AD203B41FA5}">
                      <a16:colId xmlns:a16="http://schemas.microsoft.com/office/drawing/2014/main" xmlns="" val="1983537822"/>
                    </a:ext>
                  </a:extLst>
                </a:gridCol>
                <a:gridCol w="698500">
                  <a:extLst>
                    <a:ext uri="{9D8B030D-6E8A-4147-A177-3AD203B41FA5}">
                      <a16:colId xmlns:a16="http://schemas.microsoft.com/office/drawing/2014/main" xmlns="" val="3683535192"/>
                    </a:ext>
                  </a:extLst>
                </a:gridCol>
                <a:gridCol w="700087">
                  <a:extLst>
                    <a:ext uri="{9D8B030D-6E8A-4147-A177-3AD203B41FA5}">
                      <a16:colId xmlns:a16="http://schemas.microsoft.com/office/drawing/2014/main" xmlns="" val="278298070"/>
                    </a:ext>
                  </a:extLst>
                </a:gridCol>
              </a:tblGrid>
              <a:tr h="4572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Ễ</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3715482502"/>
                  </a:ext>
                </a:extLst>
              </a:tr>
            </a:tbl>
          </a:graphicData>
        </a:graphic>
      </p:graphicFrame>
      <p:sp>
        <p:nvSpPr>
          <p:cNvPr id="94463" name="AutoShape 255"/>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10203"/>
                </a:solidFill>
                <a:latin typeface="Tahoma" panose="020B0604030504040204" pitchFamily="34" charset="0"/>
              </a:rPr>
              <a:t>4. Lào mỗi năm có mấy lần tết ?</a:t>
            </a:r>
          </a:p>
        </p:txBody>
      </p:sp>
      <p:graphicFrame>
        <p:nvGraphicFramePr>
          <p:cNvPr id="94464" name="Group 256"/>
          <p:cNvGraphicFramePr>
            <a:graphicFrameLocks noGrp="1"/>
          </p:cNvGraphicFramePr>
          <p:nvPr/>
        </p:nvGraphicFramePr>
        <p:xfrm>
          <a:off x="4267200" y="1752600"/>
          <a:ext cx="4165600" cy="420624"/>
        </p:xfrm>
        <a:graphic>
          <a:graphicData uri="http://schemas.openxmlformats.org/drawingml/2006/table">
            <a:tbl>
              <a:tblPr/>
              <a:tblGrid>
                <a:gridCol w="693738">
                  <a:extLst>
                    <a:ext uri="{9D8B030D-6E8A-4147-A177-3AD203B41FA5}">
                      <a16:colId xmlns:a16="http://schemas.microsoft.com/office/drawing/2014/main" xmlns="" val="4153321663"/>
                    </a:ext>
                  </a:extLst>
                </a:gridCol>
                <a:gridCol w="695325">
                  <a:extLst>
                    <a:ext uri="{9D8B030D-6E8A-4147-A177-3AD203B41FA5}">
                      <a16:colId xmlns:a16="http://schemas.microsoft.com/office/drawing/2014/main" xmlns="" val="434594019"/>
                    </a:ext>
                  </a:extLst>
                </a:gridCol>
                <a:gridCol w="693737">
                  <a:extLst>
                    <a:ext uri="{9D8B030D-6E8A-4147-A177-3AD203B41FA5}">
                      <a16:colId xmlns:a16="http://schemas.microsoft.com/office/drawing/2014/main" xmlns="" val="2633195192"/>
                    </a:ext>
                  </a:extLst>
                </a:gridCol>
                <a:gridCol w="693738">
                  <a:extLst>
                    <a:ext uri="{9D8B030D-6E8A-4147-A177-3AD203B41FA5}">
                      <a16:colId xmlns:a16="http://schemas.microsoft.com/office/drawing/2014/main" xmlns="" val="3290663056"/>
                    </a:ext>
                  </a:extLst>
                </a:gridCol>
                <a:gridCol w="695325">
                  <a:extLst>
                    <a:ext uri="{9D8B030D-6E8A-4147-A177-3AD203B41FA5}">
                      <a16:colId xmlns:a16="http://schemas.microsoft.com/office/drawing/2014/main" xmlns="" val="4101726204"/>
                    </a:ext>
                  </a:extLst>
                </a:gridCol>
                <a:gridCol w="693737">
                  <a:extLst>
                    <a:ext uri="{9D8B030D-6E8A-4147-A177-3AD203B41FA5}">
                      <a16:colId xmlns:a16="http://schemas.microsoft.com/office/drawing/2014/main" xmlns="" val="3248748276"/>
                    </a:ext>
                  </a:extLst>
                </a:gridCol>
              </a:tblGrid>
              <a:tr h="3048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1338151316"/>
                  </a:ext>
                </a:extLst>
              </a:tr>
            </a:tbl>
          </a:graphicData>
        </a:graphic>
      </p:graphicFrame>
      <p:sp>
        <p:nvSpPr>
          <p:cNvPr id="94480" name="AutoShape 272"/>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10203"/>
                </a:solidFill>
                <a:latin typeface="Tahoma" panose="020B0604030504040204" pitchFamily="34" charset="0"/>
              </a:rPr>
              <a:t>5. Trong 3 miền (Bắc – Trung – Nam) của Việt Nam miền nào ẩm thực chịu </a:t>
            </a:r>
          </a:p>
          <a:p>
            <a:pPr algn="ctr"/>
            <a:r>
              <a:rPr lang="en-US" altLang="en-US">
                <a:solidFill>
                  <a:srgbClr val="010203"/>
                </a:solidFill>
                <a:latin typeface="Tahoma" panose="020B0604030504040204" pitchFamily="34" charset="0"/>
              </a:rPr>
              <a:t>ảnh hưởng nhiều của ẩm thực Trung Quốc, Campuchia, Thái Lan ?</a:t>
            </a:r>
          </a:p>
        </p:txBody>
      </p:sp>
      <p:graphicFrame>
        <p:nvGraphicFramePr>
          <p:cNvPr id="94481" name="Group 273"/>
          <p:cNvGraphicFramePr>
            <a:graphicFrameLocks noGrp="1"/>
          </p:cNvGraphicFramePr>
          <p:nvPr/>
        </p:nvGraphicFramePr>
        <p:xfrm>
          <a:off x="4267200" y="2286000"/>
          <a:ext cx="4876800" cy="420624"/>
        </p:xfrm>
        <a:graphic>
          <a:graphicData uri="http://schemas.openxmlformats.org/drawingml/2006/table">
            <a:tbl>
              <a:tblPr/>
              <a:tblGrid>
                <a:gridCol w="696913">
                  <a:extLst>
                    <a:ext uri="{9D8B030D-6E8A-4147-A177-3AD203B41FA5}">
                      <a16:colId xmlns:a16="http://schemas.microsoft.com/office/drawing/2014/main" xmlns="" val="261491948"/>
                    </a:ext>
                  </a:extLst>
                </a:gridCol>
                <a:gridCol w="695325">
                  <a:extLst>
                    <a:ext uri="{9D8B030D-6E8A-4147-A177-3AD203B41FA5}">
                      <a16:colId xmlns:a16="http://schemas.microsoft.com/office/drawing/2014/main" xmlns="" val="3857857690"/>
                    </a:ext>
                  </a:extLst>
                </a:gridCol>
                <a:gridCol w="698500">
                  <a:extLst>
                    <a:ext uri="{9D8B030D-6E8A-4147-A177-3AD203B41FA5}">
                      <a16:colId xmlns:a16="http://schemas.microsoft.com/office/drawing/2014/main" xmlns="" val="2004536772"/>
                    </a:ext>
                  </a:extLst>
                </a:gridCol>
                <a:gridCol w="695325">
                  <a:extLst>
                    <a:ext uri="{9D8B030D-6E8A-4147-A177-3AD203B41FA5}">
                      <a16:colId xmlns:a16="http://schemas.microsoft.com/office/drawing/2014/main" xmlns="" val="1569684468"/>
                    </a:ext>
                  </a:extLst>
                </a:gridCol>
                <a:gridCol w="698500">
                  <a:extLst>
                    <a:ext uri="{9D8B030D-6E8A-4147-A177-3AD203B41FA5}">
                      <a16:colId xmlns:a16="http://schemas.microsoft.com/office/drawing/2014/main" xmlns="" val="4124728769"/>
                    </a:ext>
                  </a:extLst>
                </a:gridCol>
                <a:gridCol w="695325">
                  <a:extLst>
                    <a:ext uri="{9D8B030D-6E8A-4147-A177-3AD203B41FA5}">
                      <a16:colId xmlns:a16="http://schemas.microsoft.com/office/drawing/2014/main" xmlns="" val="171125828"/>
                    </a:ext>
                  </a:extLst>
                </a:gridCol>
                <a:gridCol w="696912">
                  <a:extLst>
                    <a:ext uri="{9D8B030D-6E8A-4147-A177-3AD203B41FA5}">
                      <a16:colId xmlns:a16="http://schemas.microsoft.com/office/drawing/2014/main" xmlns="" val="3423319694"/>
                    </a:ext>
                  </a:extLst>
                </a:gridCol>
              </a:tblGrid>
              <a:tr h="3048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4181440329"/>
                  </a:ext>
                </a:extLst>
              </a:tr>
            </a:tbl>
          </a:graphicData>
        </a:graphic>
      </p:graphicFrame>
      <p:sp>
        <p:nvSpPr>
          <p:cNvPr id="94499" name="AutoShape 291"/>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10203"/>
                </a:solidFill>
                <a:latin typeface="Tahoma" panose="020B0604030504040204" pitchFamily="34" charset="0"/>
              </a:rPr>
              <a:t>6. Cộng đồng người Việt được tổ chức theo đơn vị cơ bản là gì ?</a:t>
            </a:r>
          </a:p>
        </p:txBody>
      </p:sp>
      <p:graphicFrame>
        <p:nvGraphicFramePr>
          <p:cNvPr id="94500" name="Group 292"/>
          <p:cNvGraphicFramePr>
            <a:graphicFrameLocks noGrp="1"/>
          </p:cNvGraphicFramePr>
          <p:nvPr/>
        </p:nvGraphicFramePr>
        <p:xfrm>
          <a:off x="4978400" y="2819400"/>
          <a:ext cx="2743200" cy="420624"/>
        </p:xfrm>
        <a:graphic>
          <a:graphicData uri="http://schemas.openxmlformats.org/drawingml/2006/table">
            <a:tbl>
              <a:tblPr/>
              <a:tblGrid>
                <a:gridCol w="685800">
                  <a:extLst>
                    <a:ext uri="{9D8B030D-6E8A-4147-A177-3AD203B41FA5}">
                      <a16:colId xmlns:a16="http://schemas.microsoft.com/office/drawing/2014/main" xmlns="" val="3522539509"/>
                    </a:ext>
                  </a:extLst>
                </a:gridCol>
                <a:gridCol w="685800">
                  <a:extLst>
                    <a:ext uri="{9D8B030D-6E8A-4147-A177-3AD203B41FA5}">
                      <a16:colId xmlns:a16="http://schemas.microsoft.com/office/drawing/2014/main" xmlns="" val="3359398024"/>
                    </a:ext>
                  </a:extLst>
                </a:gridCol>
                <a:gridCol w="685800">
                  <a:extLst>
                    <a:ext uri="{9D8B030D-6E8A-4147-A177-3AD203B41FA5}">
                      <a16:colId xmlns:a16="http://schemas.microsoft.com/office/drawing/2014/main" xmlns="" val="1799312189"/>
                    </a:ext>
                  </a:extLst>
                </a:gridCol>
                <a:gridCol w="685800">
                  <a:extLst>
                    <a:ext uri="{9D8B030D-6E8A-4147-A177-3AD203B41FA5}">
                      <a16:colId xmlns:a16="http://schemas.microsoft.com/office/drawing/2014/main" xmlns="" val="2228947749"/>
                    </a:ext>
                  </a:extLst>
                </a:gridCol>
              </a:tblGrid>
              <a:tr h="2794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3931424600"/>
                  </a:ext>
                </a:extLst>
              </a:tr>
            </a:tbl>
          </a:graphicData>
        </a:graphic>
      </p:graphicFrame>
      <p:sp>
        <p:nvSpPr>
          <p:cNvPr id="94512" name="AutoShape 304"/>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10203"/>
                </a:solidFill>
                <a:latin typeface="Tahoma" panose="020B0604030504040204" pitchFamily="34" charset="0"/>
              </a:rPr>
              <a:t>7. Hủ Tiếu Nam Vang có nguồn gốc từ đâu ?</a:t>
            </a:r>
          </a:p>
        </p:txBody>
      </p:sp>
      <p:graphicFrame>
        <p:nvGraphicFramePr>
          <p:cNvPr id="94513" name="Group 305"/>
          <p:cNvGraphicFramePr>
            <a:graphicFrameLocks noGrp="1"/>
          </p:cNvGraphicFramePr>
          <p:nvPr/>
        </p:nvGraphicFramePr>
        <p:xfrm>
          <a:off x="2133600" y="3352800"/>
          <a:ext cx="6299200" cy="457200"/>
        </p:xfrm>
        <a:graphic>
          <a:graphicData uri="http://schemas.openxmlformats.org/drawingml/2006/table">
            <a:tbl>
              <a:tblPr/>
              <a:tblGrid>
                <a:gridCol w="700088">
                  <a:extLst>
                    <a:ext uri="{9D8B030D-6E8A-4147-A177-3AD203B41FA5}">
                      <a16:colId xmlns:a16="http://schemas.microsoft.com/office/drawing/2014/main" xmlns="" val="897677857"/>
                    </a:ext>
                  </a:extLst>
                </a:gridCol>
                <a:gridCol w="698500">
                  <a:extLst>
                    <a:ext uri="{9D8B030D-6E8A-4147-A177-3AD203B41FA5}">
                      <a16:colId xmlns:a16="http://schemas.microsoft.com/office/drawing/2014/main" xmlns="" val="1519843831"/>
                    </a:ext>
                  </a:extLst>
                </a:gridCol>
                <a:gridCol w="701675">
                  <a:extLst>
                    <a:ext uri="{9D8B030D-6E8A-4147-A177-3AD203B41FA5}">
                      <a16:colId xmlns:a16="http://schemas.microsoft.com/office/drawing/2014/main" xmlns="" val="588169806"/>
                    </a:ext>
                  </a:extLst>
                </a:gridCol>
                <a:gridCol w="700087">
                  <a:extLst>
                    <a:ext uri="{9D8B030D-6E8A-4147-A177-3AD203B41FA5}">
                      <a16:colId xmlns:a16="http://schemas.microsoft.com/office/drawing/2014/main" xmlns="" val="3164379625"/>
                    </a:ext>
                  </a:extLst>
                </a:gridCol>
                <a:gridCol w="698500">
                  <a:extLst>
                    <a:ext uri="{9D8B030D-6E8A-4147-A177-3AD203B41FA5}">
                      <a16:colId xmlns:a16="http://schemas.microsoft.com/office/drawing/2014/main" xmlns="" val="354166987"/>
                    </a:ext>
                  </a:extLst>
                </a:gridCol>
                <a:gridCol w="700088">
                  <a:extLst>
                    <a:ext uri="{9D8B030D-6E8A-4147-A177-3AD203B41FA5}">
                      <a16:colId xmlns:a16="http://schemas.microsoft.com/office/drawing/2014/main" xmlns="" val="2320443006"/>
                    </a:ext>
                  </a:extLst>
                </a:gridCol>
                <a:gridCol w="701675">
                  <a:extLst>
                    <a:ext uri="{9D8B030D-6E8A-4147-A177-3AD203B41FA5}">
                      <a16:colId xmlns:a16="http://schemas.microsoft.com/office/drawing/2014/main" xmlns="" val="2132605448"/>
                    </a:ext>
                  </a:extLst>
                </a:gridCol>
                <a:gridCol w="698500">
                  <a:extLst>
                    <a:ext uri="{9D8B030D-6E8A-4147-A177-3AD203B41FA5}">
                      <a16:colId xmlns:a16="http://schemas.microsoft.com/office/drawing/2014/main" xmlns="" val="1082849977"/>
                    </a:ext>
                  </a:extLst>
                </a:gridCol>
                <a:gridCol w="700087">
                  <a:extLst>
                    <a:ext uri="{9D8B030D-6E8A-4147-A177-3AD203B41FA5}">
                      <a16:colId xmlns:a16="http://schemas.microsoft.com/office/drawing/2014/main" xmlns="" val="2618104880"/>
                    </a:ext>
                  </a:extLst>
                </a:gridCol>
              </a:tblGrid>
              <a:tr h="4572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2548982574"/>
                  </a:ext>
                </a:extLst>
              </a:tr>
            </a:tbl>
          </a:graphicData>
        </a:graphic>
      </p:graphicFrame>
      <p:sp>
        <p:nvSpPr>
          <p:cNvPr id="94535" name="AutoShape 327"/>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10203"/>
                </a:solidFill>
                <a:latin typeface="Tahoma" panose="020B0604030504040204" pitchFamily="34" charset="0"/>
              </a:rPr>
              <a:t>8. Lễ hội Bunpimay ở Lào còn có tên gọi là gì ?</a:t>
            </a:r>
            <a:r>
              <a:rPr lang="en-US" altLang="en-US">
                <a:latin typeface="Tahoma" panose="020B0604030504040204" pitchFamily="34" charset="0"/>
              </a:rPr>
              <a:t> </a:t>
            </a:r>
          </a:p>
        </p:txBody>
      </p:sp>
      <p:graphicFrame>
        <p:nvGraphicFramePr>
          <p:cNvPr id="94536" name="Group 328"/>
          <p:cNvGraphicFramePr>
            <a:graphicFrameLocks noGrp="1"/>
          </p:cNvGraphicFramePr>
          <p:nvPr/>
        </p:nvGraphicFramePr>
        <p:xfrm>
          <a:off x="2133600" y="3886200"/>
          <a:ext cx="7721600" cy="420624"/>
        </p:xfrm>
        <a:graphic>
          <a:graphicData uri="http://schemas.openxmlformats.org/drawingml/2006/table">
            <a:tbl>
              <a:tblPr/>
              <a:tblGrid>
                <a:gridCol w="703263">
                  <a:extLst>
                    <a:ext uri="{9D8B030D-6E8A-4147-A177-3AD203B41FA5}">
                      <a16:colId xmlns:a16="http://schemas.microsoft.com/office/drawing/2014/main" xmlns="" val="2131520396"/>
                    </a:ext>
                  </a:extLst>
                </a:gridCol>
                <a:gridCol w="700087">
                  <a:extLst>
                    <a:ext uri="{9D8B030D-6E8A-4147-A177-3AD203B41FA5}">
                      <a16:colId xmlns:a16="http://schemas.microsoft.com/office/drawing/2014/main" xmlns="" val="4163747772"/>
                    </a:ext>
                  </a:extLst>
                </a:gridCol>
                <a:gridCol w="703263">
                  <a:extLst>
                    <a:ext uri="{9D8B030D-6E8A-4147-A177-3AD203B41FA5}">
                      <a16:colId xmlns:a16="http://schemas.microsoft.com/office/drawing/2014/main" xmlns="" val="2670587829"/>
                    </a:ext>
                  </a:extLst>
                </a:gridCol>
                <a:gridCol w="700087">
                  <a:extLst>
                    <a:ext uri="{9D8B030D-6E8A-4147-A177-3AD203B41FA5}">
                      <a16:colId xmlns:a16="http://schemas.microsoft.com/office/drawing/2014/main" xmlns="" val="3567357488"/>
                    </a:ext>
                  </a:extLst>
                </a:gridCol>
                <a:gridCol w="703263">
                  <a:extLst>
                    <a:ext uri="{9D8B030D-6E8A-4147-A177-3AD203B41FA5}">
                      <a16:colId xmlns:a16="http://schemas.microsoft.com/office/drawing/2014/main" xmlns="" val="1176846613"/>
                    </a:ext>
                  </a:extLst>
                </a:gridCol>
                <a:gridCol w="701675">
                  <a:extLst>
                    <a:ext uri="{9D8B030D-6E8A-4147-A177-3AD203B41FA5}">
                      <a16:colId xmlns:a16="http://schemas.microsoft.com/office/drawing/2014/main" xmlns="" val="1920813752"/>
                    </a:ext>
                  </a:extLst>
                </a:gridCol>
                <a:gridCol w="703262">
                  <a:extLst>
                    <a:ext uri="{9D8B030D-6E8A-4147-A177-3AD203B41FA5}">
                      <a16:colId xmlns:a16="http://schemas.microsoft.com/office/drawing/2014/main" xmlns="" val="3097065008"/>
                    </a:ext>
                  </a:extLst>
                </a:gridCol>
                <a:gridCol w="700088">
                  <a:extLst>
                    <a:ext uri="{9D8B030D-6E8A-4147-A177-3AD203B41FA5}">
                      <a16:colId xmlns:a16="http://schemas.microsoft.com/office/drawing/2014/main" xmlns="" val="2083229593"/>
                    </a:ext>
                  </a:extLst>
                </a:gridCol>
                <a:gridCol w="703262">
                  <a:extLst>
                    <a:ext uri="{9D8B030D-6E8A-4147-A177-3AD203B41FA5}">
                      <a16:colId xmlns:a16="http://schemas.microsoft.com/office/drawing/2014/main" xmlns="" val="2690364705"/>
                    </a:ext>
                  </a:extLst>
                </a:gridCol>
                <a:gridCol w="700088">
                  <a:extLst>
                    <a:ext uri="{9D8B030D-6E8A-4147-A177-3AD203B41FA5}">
                      <a16:colId xmlns:a16="http://schemas.microsoft.com/office/drawing/2014/main" xmlns="" val="3842974606"/>
                    </a:ext>
                  </a:extLst>
                </a:gridCol>
                <a:gridCol w="703262">
                  <a:extLst>
                    <a:ext uri="{9D8B030D-6E8A-4147-A177-3AD203B41FA5}">
                      <a16:colId xmlns:a16="http://schemas.microsoft.com/office/drawing/2014/main" xmlns="" val="3886726897"/>
                    </a:ext>
                  </a:extLst>
                </a:gridCol>
              </a:tblGrid>
              <a:tr h="3810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Ớ</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1214935205"/>
                  </a:ext>
                </a:extLst>
              </a:tr>
            </a:tbl>
          </a:graphicData>
        </a:graphic>
      </p:graphicFrame>
      <p:sp>
        <p:nvSpPr>
          <p:cNvPr id="94562" name="AutoShape 354"/>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10203"/>
                </a:solidFill>
                <a:latin typeface="Tahoma" panose="020B0604030504040204" pitchFamily="34" charset="0"/>
              </a:rPr>
              <a:t>9. Ở Thái Lan nơi nào được mệnh danh là “Bông Hồng phương bắc” ?</a:t>
            </a:r>
          </a:p>
        </p:txBody>
      </p:sp>
      <p:graphicFrame>
        <p:nvGraphicFramePr>
          <p:cNvPr id="94563" name="Group 355"/>
          <p:cNvGraphicFramePr>
            <a:graphicFrameLocks noGrp="1"/>
          </p:cNvGraphicFramePr>
          <p:nvPr/>
        </p:nvGraphicFramePr>
        <p:xfrm>
          <a:off x="2844800" y="4419600"/>
          <a:ext cx="6299200" cy="457200"/>
        </p:xfrm>
        <a:graphic>
          <a:graphicData uri="http://schemas.openxmlformats.org/drawingml/2006/table">
            <a:tbl>
              <a:tblPr/>
              <a:tblGrid>
                <a:gridCol w="700088">
                  <a:extLst>
                    <a:ext uri="{9D8B030D-6E8A-4147-A177-3AD203B41FA5}">
                      <a16:colId xmlns:a16="http://schemas.microsoft.com/office/drawing/2014/main" xmlns="" val="2229121708"/>
                    </a:ext>
                  </a:extLst>
                </a:gridCol>
                <a:gridCol w="698500">
                  <a:extLst>
                    <a:ext uri="{9D8B030D-6E8A-4147-A177-3AD203B41FA5}">
                      <a16:colId xmlns:a16="http://schemas.microsoft.com/office/drawing/2014/main" xmlns="" val="2158853285"/>
                    </a:ext>
                  </a:extLst>
                </a:gridCol>
                <a:gridCol w="701675">
                  <a:extLst>
                    <a:ext uri="{9D8B030D-6E8A-4147-A177-3AD203B41FA5}">
                      <a16:colId xmlns:a16="http://schemas.microsoft.com/office/drawing/2014/main" xmlns="" val="1418544348"/>
                    </a:ext>
                  </a:extLst>
                </a:gridCol>
                <a:gridCol w="700087">
                  <a:extLst>
                    <a:ext uri="{9D8B030D-6E8A-4147-A177-3AD203B41FA5}">
                      <a16:colId xmlns:a16="http://schemas.microsoft.com/office/drawing/2014/main" xmlns="" val="3197906095"/>
                    </a:ext>
                  </a:extLst>
                </a:gridCol>
                <a:gridCol w="698500">
                  <a:extLst>
                    <a:ext uri="{9D8B030D-6E8A-4147-A177-3AD203B41FA5}">
                      <a16:colId xmlns:a16="http://schemas.microsoft.com/office/drawing/2014/main" xmlns="" val="1746155578"/>
                    </a:ext>
                  </a:extLst>
                </a:gridCol>
                <a:gridCol w="700088">
                  <a:extLst>
                    <a:ext uri="{9D8B030D-6E8A-4147-A177-3AD203B41FA5}">
                      <a16:colId xmlns:a16="http://schemas.microsoft.com/office/drawing/2014/main" xmlns="" val="2131288774"/>
                    </a:ext>
                  </a:extLst>
                </a:gridCol>
                <a:gridCol w="701675">
                  <a:extLst>
                    <a:ext uri="{9D8B030D-6E8A-4147-A177-3AD203B41FA5}">
                      <a16:colId xmlns:a16="http://schemas.microsoft.com/office/drawing/2014/main" xmlns="" val="225910176"/>
                    </a:ext>
                  </a:extLst>
                </a:gridCol>
                <a:gridCol w="698500">
                  <a:extLst>
                    <a:ext uri="{9D8B030D-6E8A-4147-A177-3AD203B41FA5}">
                      <a16:colId xmlns:a16="http://schemas.microsoft.com/office/drawing/2014/main" xmlns="" val="3018197533"/>
                    </a:ext>
                  </a:extLst>
                </a:gridCol>
                <a:gridCol w="700087">
                  <a:extLst>
                    <a:ext uri="{9D8B030D-6E8A-4147-A177-3AD203B41FA5}">
                      <a16:colId xmlns:a16="http://schemas.microsoft.com/office/drawing/2014/main" xmlns="" val="3205129966"/>
                    </a:ext>
                  </a:extLst>
                </a:gridCol>
              </a:tblGrid>
              <a:tr h="4572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191746707"/>
                  </a:ext>
                </a:extLst>
              </a:tr>
            </a:tbl>
          </a:graphicData>
        </a:graphic>
      </p:graphicFrame>
      <p:sp>
        <p:nvSpPr>
          <p:cNvPr id="94585" name="AutoShape 377"/>
          <p:cNvSpPr>
            <a:spLocks noChangeArrowheads="1"/>
          </p:cNvSpPr>
          <p:nvPr/>
        </p:nvSpPr>
        <p:spPr bwMode="auto">
          <a:xfrm>
            <a:off x="203200" y="5638800"/>
            <a:ext cx="11887200" cy="533400"/>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10203"/>
                </a:solidFill>
                <a:latin typeface="Tahoma" panose="020B0604030504040204" pitchFamily="34" charset="0"/>
              </a:rPr>
              <a:t>10. Trái cây đặc sản của tỉnh Vĩnh Long ở Việt Nam là gì ?</a:t>
            </a:r>
          </a:p>
        </p:txBody>
      </p:sp>
      <p:graphicFrame>
        <p:nvGraphicFramePr>
          <p:cNvPr id="94586" name="Group 378"/>
          <p:cNvGraphicFramePr>
            <a:graphicFrameLocks noGrp="1"/>
          </p:cNvGraphicFramePr>
          <p:nvPr/>
        </p:nvGraphicFramePr>
        <p:xfrm>
          <a:off x="2133600" y="4968875"/>
          <a:ext cx="7010400" cy="420624"/>
        </p:xfrm>
        <a:graphic>
          <a:graphicData uri="http://schemas.openxmlformats.org/drawingml/2006/table">
            <a:tbl>
              <a:tblPr/>
              <a:tblGrid>
                <a:gridCol w="700088">
                  <a:extLst>
                    <a:ext uri="{9D8B030D-6E8A-4147-A177-3AD203B41FA5}">
                      <a16:colId xmlns:a16="http://schemas.microsoft.com/office/drawing/2014/main" xmlns="" val="235247596"/>
                    </a:ext>
                  </a:extLst>
                </a:gridCol>
                <a:gridCol w="701675">
                  <a:extLst>
                    <a:ext uri="{9D8B030D-6E8A-4147-A177-3AD203B41FA5}">
                      <a16:colId xmlns:a16="http://schemas.microsoft.com/office/drawing/2014/main" xmlns="" val="1065701058"/>
                    </a:ext>
                  </a:extLst>
                </a:gridCol>
                <a:gridCol w="701675">
                  <a:extLst>
                    <a:ext uri="{9D8B030D-6E8A-4147-A177-3AD203B41FA5}">
                      <a16:colId xmlns:a16="http://schemas.microsoft.com/office/drawing/2014/main" xmlns="" val="543294876"/>
                    </a:ext>
                  </a:extLst>
                </a:gridCol>
                <a:gridCol w="701675">
                  <a:extLst>
                    <a:ext uri="{9D8B030D-6E8A-4147-A177-3AD203B41FA5}">
                      <a16:colId xmlns:a16="http://schemas.microsoft.com/office/drawing/2014/main" xmlns="" val="1027936719"/>
                    </a:ext>
                  </a:extLst>
                </a:gridCol>
                <a:gridCol w="700087">
                  <a:extLst>
                    <a:ext uri="{9D8B030D-6E8A-4147-A177-3AD203B41FA5}">
                      <a16:colId xmlns:a16="http://schemas.microsoft.com/office/drawing/2014/main" xmlns="" val="923401995"/>
                    </a:ext>
                  </a:extLst>
                </a:gridCol>
                <a:gridCol w="700088">
                  <a:extLst>
                    <a:ext uri="{9D8B030D-6E8A-4147-A177-3AD203B41FA5}">
                      <a16:colId xmlns:a16="http://schemas.microsoft.com/office/drawing/2014/main" xmlns="" val="2806051210"/>
                    </a:ext>
                  </a:extLst>
                </a:gridCol>
                <a:gridCol w="701675">
                  <a:extLst>
                    <a:ext uri="{9D8B030D-6E8A-4147-A177-3AD203B41FA5}">
                      <a16:colId xmlns:a16="http://schemas.microsoft.com/office/drawing/2014/main" xmlns="" val="2530592042"/>
                    </a:ext>
                  </a:extLst>
                </a:gridCol>
                <a:gridCol w="701675">
                  <a:extLst>
                    <a:ext uri="{9D8B030D-6E8A-4147-A177-3AD203B41FA5}">
                      <a16:colId xmlns:a16="http://schemas.microsoft.com/office/drawing/2014/main" xmlns="" val="113937642"/>
                    </a:ext>
                  </a:extLst>
                </a:gridCol>
                <a:gridCol w="701675">
                  <a:extLst>
                    <a:ext uri="{9D8B030D-6E8A-4147-A177-3AD203B41FA5}">
                      <a16:colId xmlns:a16="http://schemas.microsoft.com/office/drawing/2014/main" xmlns="" val="1751895851"/>
                    </a:ext>
                  </a:extLst>
                </a:gridCol>
                <a:gridCol w="700087">
                  <a:extLst>
                    <a:ext uri="{9D8B030D-6E8A-4147-A177-3AD203B41FA5}">
                      <a16:colId xmlns:a16="http://schemas.microsoft.com/office/drawing/2014/main" xmlns="" val="1210071910"/>
                    </a:ext>
                  </a:extLst>
                </a:gridCol>
              </a:tblGrid>
              <a:tr h="3556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6600"/>
                        </a:gs>
                        <a:gs pos="100000">
                          <a:srgbClr val="FF6600">
                            <a:gamma/>
                            <a:shade val="46275"/>
                            <a:invGamma/>
                          </a:srgb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chemeClr val="accent2">
                            <a:gamma/>
                            <a:shade val="46275"/>
                            <a:invGamma/>
                          </a:schemeClr>
                        </a:gs>
                      </a:gsLst>
                      <a:path path="shape">
                        <a:fillToRect l="50000" t="50000" r="50000" b="50000"/>
                      </a:path>
                    </a:gradFill>
                  </a:tcPr>
                </a:tc>
                <a:extLst>
                  <a:ext uri="{0D108BD9-81ED-4DB2-BD59-A6C34878D82A}">
                    <a16:rowId xmlns:a16="http://schemas.microsoft.com/office/drawing/2014/main" xmlns="" val="3956695103"/>
                  </a:ext>
                </a:extLst>
              </a:tr>
            </a:tbl>
          </a:graphicData>
        </a:graphic>
      </p:graphicFrame>
      <p:grpSp>
        <p:nvGrpSpPr>
          <p:cNvPr id="94610" name="Group 402"/>
          <p:cNvGrpSpPr>
            <a:grpSpLocks/>
          </p:cNvGrpSpPr>
          <p:nvPr/>
        </p:nvGrpSpPr>
        <p:grpSpPr bwMode="auto">
          <a:xfrm>
            <a:off x="508000" y="6272213"/>
            <a:ext cx="11131550" cy="585787"/>
            <a:chOff x="192" y="3951"/>
            <a:chExt cx="5259" cy="369"/>
          </a:xfrm>
        </p:grpSpPr>
        <p:grpSp>
          <p:nvGrpSpPr>
            <p:cNvPr id="94611" name="Group 403"/>
            <p:cNvGrpSpPr>
              <a:grpSpLocks/>
            </p:cNvGrpSpPr>
            <p:nvPr/>
          </p:nvGrpSpPr>
          <p:grpSpPr bwMode="auto">
            <a:xfrm>
              <a:off x="192" y="3951"/>
              <a:ext cx="2016" cy="369"/>
              <a:chOff x="1008" y="3855"/>
              <a:chExt cx="2352" cy="465"/>
            </a:xfrm>
          </p:grpSpPr>
          <p:sp>
            <p:nvSpPr>
              <p:cNvPr id="94612" name="AutoShape 404">
                <a:hlinkClick r:id="" action="ppaction://noaction" highlightClick="1"/>
              </p:cNvPr>
              <p:cNvSpPr>
                <a:spLocks noChangeArrowheads="1"/>
              </p:cNvSpPr>
              <p:nvPr/>
            </p:nvSpPr>
            <p:spPr bwMode="auto">
              <a:xfrm>
                <a:off x="1008"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13" name="AutoShape 405">
                <a:hlinkClick r:id="" action="ppaction://noaction" highlightClick="1"/>
              </p:cNvPr>
              <p:cNvSpPr>
                <a:spLocks noChangeArrowheads="1"/>
              </p:cNvSpPr>
              <p:nvPr/>
            </p:nvSpPr>
            <p:spPr bwMode="auto">
              <a:xfrm>
                <a:off x="1440"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14" name="AutoShape 406">
                <a:hlinkClick r:id="" action="ppaction://noaction" highlightClick="1"/>
              </p:cNvPr>
              <p:cNvSpPr>
                <a:spLocks noChangeArrowheads="1"/>
              </p:cNvSpPr>
              <p:nvPr/>
            </p:nvSpPr>
            <p:spPr bwMode="auto">
              <a:xfrm>
                <a:off x="1920"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15" name="AutoShape 407">
                <a:hlinkClick r:id="" action="ppaction://noaction" highlightClick="1"/>
              </p:cNvPr>
              <p:cNvSpPr>
                <a:spLocks noChangeArrowheads="1"/>
              </p:cNvSpPr>
              <p:nvPr/>
            </p:nvSpPr>
            <p:spPr bwMode="auto">
              <a:xfrm>
                <a:off x="2400"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16" name="AutoShape 408">
                <a:hlinkClick r:id="" action="ppaction://noaction" highlightClick="1"/>
              </p:cNvPr>
              <p:cNvSpPr>
                <a:spLocks noChangeArrowheads="1"/>
              </p:cNvSpPr>
              <p:nvPr/>
            </p:nvSpPr>
            <p:spPr bwMode="auto">
              <a:xfrm>
                <a:off x="2880"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grpSp>
        <p:grpSp>
          <p:nvGrpSpPr>
            <p:cNvPr id="94617" name="Group 409"/>
            <p:cNvGrpSpPr>
              <a:grpSpLocks/>
            </p:cNvGrpSpPr>
            <p:nvPr/>
          </p:nvGrpSpPr>
          <p:grpSpPr bwMode="auto">
            <a:xfrm>
              <a:off x="2208" y="3951"/>
              <a:ext cx="2016" cy="369"/>
              <a:chOff x="1008" y="3855"/>
              <a:chExt cx="2352" cy="465"/>
            </a:xfrm>
          </p:grpSpPr>
          <p:sp>
            <p:nvSpPr>
              <p:cNvPr id="94618" name="AutoShape 410">
                <a:hlinkClick r:id="" action="ppaction://noaction" highlightClick="1"/>
              </p:cNvPr>
              <p:cNvSpPr>
                <a:spLocks noChangeArrowheads="1"/>
              </p:cNvSpPr>
              <p:nvPr/>
            </p:nvSpPr>
            <p:spPr bwMode="auto">
              <a:xfrm>
                <a:off x="1008"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19" name="AutoShape 411">
                <a:hlinkClick r:id="" action="ppaction://noaction" highlightClick="1"/>
              </p:cNvPr>
              <p:cNvSpPr>
                <a:spLocks noChangeArrowheads="1"/>
              </p:cNvSpPr>
              <p:nvPr/>
            </p:nvSpPr>
            <p:spPr bwMode="auto">
              <a:xfrm>
                <a:off x="1440"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20" name="AutoShape 412">
                <a:hlinkClick r:id="" action="ppaction://noaction" highlightClick="1"/>
              </p:cNvPr>
              <p:cNvSpPr>
                <a:spLocks noChangeArrowheads="1"/>
              </p:cNvSpPr>
              <p:nvPr/>
            </p:nvSpPr>
            <p:spPr bwMode="auto">
              <a:xfrm>
                <a:off x="1920"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21" name="AutoShape 413">
                <a:hlinkClick r:id="" action="ppaction://noaction" highlightClick="1"/>
              </p:cNvPr>
              <p:cNvSpPr>
                <a:spLocks noChangeArrowheads="1"/>
              </p:cNvSpPr>
              <p:nvPr/>
            </p:nvSpPr>
            <p:spPr bwMode="auto">
              <a:xfrm>
                <a:off x="2400"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22" name="AutoShape 414">
                <a:hlinkClick r:id="" action="ppaction://noaction" highlightClick="1"/>
              </p:cNvPr>
              <p:cNvSpPr>
                <a:spLocks noChangeArrowheads="1"/>
              </p:cNvSpPr>
              <p:nvPr/>
            </p:nvSpPr>
            <p:spPr bwMode="auto">
              <a:xfrm>
                <a:off x="2880" y="3855"/>
                <a:ext cx="480" cy="465"/>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grpSp>
        <p:sp>
          <p:nvSpPr>
            <p:cNvPr id="94623" name="AutoShape 415">
              <a:hlinkClick r:id="" action="ppaction://noaction" highlightClick="1"/>
            </p:cNvPr>
            <p:cNvSpPr>
              <a:spLocks noChangeArrowheads="1"/>
            </p:cNvSpPr>
            <p:nvPr/>
          </p:nvSpPr>
          <p:spPr bwMode="auto">
            <a:xfrm>
              <a:off x="5040"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24" name="AutoShape 416">
              <a:hlinkClick r:id="" action="ppaction://noaction" highlightClick="1"/>
            </p:cNvPr>
            <p:cNvSpPr>
              <a:spLocks noChangeArrowheads="1"/>
            </p:cNvSpPr>
            <p:nvPr/>
          </p:nvSpPr>
          <p:spPr bwMode="auto">
            <a:xfrm>
              <a:off x="4628" y="3951"/>
              <a:ext cx="412"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sp>
          <p:nvSpPr>
            <p:cNvPr id="94625" name="AutoShape 417">
              <a:hlinkClick r:id="" action="ppaction://noaction" highlightClick="1"/>
            </p:cNvPr>
            <p:cNvSpPr>
              <a:spLocks noChangeArrowheads="1"/>
            </p:cNvSpPr>
            <p:nvPr/>
          </p:nvSpPr>
          <p:spPr bwMode="auto">
            <a:xfrm>
              <a:off x="4224"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ahoma" panose="020B0604030504040204" pitchFamily="34" charset="0"/>
              </a:endParaRPr>
            </a:p>
          </p:txBody>
        </p:sp>
      </p:grpSp>
      <p:grpSp>
        <p:nvGrpSpPr>
          <p:cNvPr id="94626" name="Group 418"/>
          <p:cNvGrpSpPr>
            <a:grpSpLocks/>
          </p:cNvGrpSpPr>
          <p:nvPr/>
        </p:nvGrpSpPr>
        <p:grpSpPr bwMode="auto">
          <a:xfrm>
            <a:off x="406400" y="6272213"/>
            <a:ext cx="11277600" cy="585787"/>
            <a:chOff x="192" y="3951"/>
            <a:chExt cx="5328" cy="369"/>
          </a:xfrm>
        </p:grpSpPr>
        <p:sp>
          <p:nvSpPr>
            <p:cNvPr id="94627" name="AutoShape 419">
              <a:hlinkClick r:id="" action="ppaction://noaction" highlightClick="1"/>
            </p:cNvPr>
            <p:cNvSpPr>
              <a:spLocks noChangeArrowheads="1"/>
            </p:cNvSpPr>
            <p:nvPr/>
          </p:nvSpPr>
          <p:spPr bwMode="auto">
            <a:xfrm>
              <a:off x="192"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S</a:t>
              </a:r>
            </a:p>
          </p:txBody>
        </p:sp>
        <p:sp>
          <p:nvSpPr>
            <p:cNvPr id="94628" name="AutoShape 420">
              <a:hlinkClick r:id="" action="ppaction://noaction" highlightClick="1"/>
            </p:cNvPr>
            <p:cNvSpPr>
              <a:spLocks noChangeArrowheads="1"/>
            </p:cNvSpPr>
            <p:nvPr/>
          </p:nvSpPr>
          <p:spPr bwMode="auto">
            <a:xfrm>
              <a:off x="610" y="3951"/>
              <a:ext cx="412"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A</a:t>
              </a:r>
            </a:p>
          </p:txBody>
        </p:sp>
        <p:sp>
          <p:nvSpPr>
            <p:cNvPr id="94629" name="AutoShape 421">
              <a:hlinkClick r:id="" action="ppaction://noaction" highlightClick="1"/>
            </p:cNvPr>
            <p:cNvSpPr>
              <a:spLocks noChangeArrowheads="1"/>
            </p:cNvSpPr>
            <p:nvPr/>
          </p:nvSpPr>
          <p:spPr bwMode="auto">
            <a:xfrm>
              <a:off x="1022"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U</a:t>
              </a:r>
            </a:p>
          </p:txBody>
        </p:sp>
        <p:sp>
          <p:nvSpPr>
            <p:cNvPr id="94630" name="AutoShape 422">
              <a:hlinkClick r:id="" action="ppaction://noaction" highlightClick="1"/>
            </p:cNvPr>
            <p:cNvSpPr>
              <a:spLocks noChangeArrowheads="1"/>
            </p:cNvSpPr>
            <p:nvPr/>
          </p:nvSpPr>
          <p:spPr bwMode="auto">
            <a:xfrm>
              <a:off x="1433" y="3951"/>
              <a:ext cx="412"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L</a:t>
              </a:r>
            </a:p>
          </p:txBody>
        </p:sp>
        <p:sp>
          <p:nvSpPr>
            <p:cNvPr id="94631" name="AutoShape 423">
              <a:hlinkClick r:id="" action="ppaction://noaction" highlightClick="1"/>
            </p:cNvPr>
            <p:cNvSpPr>
              <a:spLocks noChangeArrowheads="1"/>
            </p:cNvSpPr>
            <p:nvPr/>
          </p:nvSpPr>
          <p:spPr bwMode="auto">
            <a:xfrm>
              <a:off x="1845"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Ũ</a:t>
              </a:r>
            </a:p>
          </p:txBody>
        </p:sp>
        <p:sp>
          <p:nvSpPr>
            <p:cNvPr id="94632" name="AutoShape 424">
              <a:hlinkClick r:id="" action="ppaction://noaction" highlightClick="1"/>
            </p:cNvPr>
            <p:cNvSpPr>
              <a:spLocks noChangeArrowheads="1"/>
            </p:cNvSpPr>
            <p:nvPr/>
          </p:nvSpPr>
          <p:spPr bwMode="auto">
            <a:xfrm>
              <a:off x="2256"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Y</a:t>
              </a:r>
            </a:p>
          </p:txBody>
        </p:sp>
        <p:sp>
          <p:nvSpPr>
            <p:cNvPr id="94633" name="AutoShape 425">
              <a:hlinkClick r:id="" action="ppaction://noaction" highlightClick="1"/>
            </p:cNvPr>
            <p:cNvSpPr>
              <a:spLocks noChangeArrowheads="1"/>
            </p:cNvSpPr>
            <p:nvPr/>
          </p:nvSpPr>
          <p:spPr bwMode="auto">
            <a:xfrm>
              <a:off x="2660" y="3951"/>
              <a:ext cx="412"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T</a:t>
              </a:r>
            </a:p>
          </p:txBody>
        </p:sp>
        <p:sp>
          <p:nvSpPr>
            <p:cNvPr id="94634" name="AutoShape 426">
              <a:hlinkClick r:id="" action="ppaction://noaction" highlightClick="1"/>
            </p:cNvPr>
            <p:cNvSpPr>
              <a:spLocks noChangeArrowheads="1"/>
            </p:cNvSpPr>
            <p:nvPr/>
          </p:nvSpPr>
          <p:spPr bwMode="auto">
            <a:xfrm>
              <a:off x="3072"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R</a:t>
              </a:r>
            </a:p>
          </p:txBody>
        </p:sp>
        <p:sp>
          <p:nvSpPr>
            <p:cNvPr id="94635" name="AutoShape 427">
              <a:hlinkClick r:id="" action="ppaction://noaction" highlightClick="1"/>
            </p:cNvPr>
            <p:cNvSpPr>
              <a:spLocks noChangeArrowheads="1"/>
            </p:cNvSpPr>
            <p:nvPr/>
          </p:nvSpPr>
          <p:spPr bwMode="auto">
            <a:xfrm>
              <a:off x="3476" y="3951"/>
              <a:ext cx="412"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E</a:t>
              </a:r>
            </a:p>
          </p:txBody>
        </p:sp>
        <p:sp>
          <p:nvSpPr>
            <p:cNvPr id="94636" name="AutoShape 428">
              <a:hlinkClick r:id="" action="ppaction://noaction" highlightClick="1"/>
            </p:cNvPr>
            <p:cNvSpPr>
              <a:spLocks noChangeArrowheads="1"/>
            </p:cNvSpPr>
            <p:nvPr/>
          </p:nvSpPr>
          <p:spPr bwMode="auto">
            <a:xfrm>
              <a:off x="3888"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L</a:t>
              </a:r>
            </a:p>
          </p:txBody>
        </p:sp>
        <p:sp>
          <p:nvSpPr>
            <p:cNvPr id="94637" name="AutoShape 429">
              <a:hlinkClick r:id="" action="ppaction://noaction" highlightClick="1"/>
            </p:cNvPr>
            <p:cNvSpPr>
              <a:spLocks noChangeArrowheads="1"/>
            </p:cNvSpPr>
            <p:nvPr/>
          </p:nvSpPr>
          <p:spPr bwMode="auto">
            <a:xfrm>
              <a:off x="5109"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G</a:t>
              </a:r>
            </a:p>
          </p:txBody>
        </p:sp>
        <p:sp>
          <p:nvSpPr>
            <p:cNvPr id="94638" name="AutoShape 430">
              <a:hlinkClick r:id="" action="ppaction://noaction" highlightClick="1"/>
            </p:cNvPr>
            <p:cNvSpPr>
              <a:spLocks noChangeArrowheads="1"/>
            </p:cNvSpPr>
            <p:nvPr/>
          </p:nvSpPr>
          <p:spPr bwMode="auto">
            <a:xfrm>
              <a:off x="4704" y="3951"/>
              <a:ext cx="412"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N</a:t>
              </a:r>
            </a:p>
          </p:txBody>
        </p:sp>
        <p:sp>
          <p:nvSpPr>
            <p:cNvPr id="94639" name="AutoShape 431">
              <a:hlinkClick r:id="" action="ppaction://noaction" highlightClick="1"/>
            </p:cNvPr>
            <p:cNvSpPr>
              <a:spLocks noChangeArrowheads="1"/>
            </p:cNvSpPr>
            <p:nvPr/>
          </p:nvSpPr>
          <p:spPr bwMode="auto">
            <a:xfrm>
              <a:off x="4293" y="3951"/>
              <a:ext cx="411" cy="369"/>
            </a:xfrm>
            <a:prstGeom prst="actionButtonBlank">
              <a:avLst/>
            </a:prstGeom>
            <a:gradFill rotWithShape="1">
              <a:gsLst>
                <a:gs pos="0">
                  <a:srgbClr val="00FFFF"/>
                </a:gs>
                <a:gs pos="100000">
                  <a:srgbClr val="00FFFF">
                    <a:gamma/>
                    <a:shade val="46275"/>
                    <a:invGamma/>
                  </a:srgbClr>
                </a:gs>
              </a:gsLst>
              <a:lin ang="5400000" scaled="1"/>
            </a:gra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a:solidFill>
                    <a:srgbClr val="0000FF"/>
                  </a:solidFill>
                  <a:latin typeface="Tahoma" panose="020B0604030504040204" pitchFamily="34" charset="0"/>
                </a:rPr>
                <a:t>À</a:t>
              </a:r>
            </a:p>
          </p:txBody>
        </p:sp>
      </p:grpSp>
      <p:sp>
        <p:nvSpPr>
          <p:cNvPr id="94640" name="AutoShape 432"/>
          <p:cNvSpPr>
            <a:spLocks noChangeArrowheads="1"/>
          </p:cNvSpPr>
          <p:nvPr/>
        </p:nvSpPr>
        <p:spPr bwMode="auto">
          <a:xfrm>
            <a:off x="10972800" y="0"/>
            <a:ext cx="1219200" cy="914400"/>
          </a:xfrm>
          <a:prstGeom prst="sun">
            <a:avLst>
              <a:gd name="adj" fmla="val 25000"/>
            </a:avLst>
          </a:prstGeom>
          <a:gradFill rotWithShape="1">
            <a:gsLst>
              <a:gs pos="0">
                <a:srgbClr val="FF0000"/>
              </a:gs>
              <a:gs pos="100000">
                <a:srgbClr val="FF0000">
                  <a:gamma/>
                  <a:shade val="46275"/>
                  <a:invGamma/>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33788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42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94211"/>
                                        </p:tgtEl>
                                        <p:attrNameLst>
                                          <p:attrName>style.opacity</p:attrName>
                                        </p:attrNameLst>
                                      </p:cBhvr>
                                      <p:to>
                                        <p:strVal val="0.5"/>
                                      </p:to>
                                    </p:set>
                                    <p:animEffect filter="image" prLst="opacity: 0.5">
                                      <p:cBhvr rctx="IE">
                                        <p:cTn id="7" dur="indefinite"/>
                                        <p:tgtEl>
                                          <p:spTgt spid="94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4410"/>
                                        </p:tgtEl>
                                        <p:attrNameLst>
                                          <p:attrName>style.visibility</p:attrName>
                                        </p:attrNameLst>
                                      </p:cBhvr>
                                      <p:to>
                                        <p:strVal val="visible"/>
                                      </p:to>
                                    </p:set>
                                    <p:animEffect transition="in" filter="blinds(horizontal)">
                                      <p:cBhvr>
                                        <p:cTn id="12" dur="500"/>
                                        <p:tgtEl>
                                          <p:spTgt spid="944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94410"/>
                                        </p:tgtEl>
                                      </p:cBhvr>
                                    </p:animEffect>
                                    <p:set>
                                      <p:cBhvr>
                                        <p:cTn id="17" dur="1" fill="hold">
                                          <p:stCondLst>
                                            <p:cond delay="499"/>
                                          </p:stCondLst>
                                        </p:cTn>
                                        <p:tgtEl>
                                          <p:spTgt spid="944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4411"/>
                                        </p:tgtEl>
                                        <p:attrNameLst>
                                          <p:attrName>style.visibility</p:attrName>
                                        </p:attrNameLst>
                                      </p:cBhvr>
                                      <p:to>
                                        <p:strVal val="visible"/>
                                      </p:to>
                                    </p:set>
                                    <p:animEffect transition="in" filter="blinds(horizontal)">
                                      <p:cBhvr>
                                        <p:cTn id="22" dur="500"/>
                                        <p:tgtEl>
                                          <p:spTgt spid="94411"/>
                                        </p:tgtEl>
                                      </p:cBhvr>
                                    </p:animEffect>
                                  </p:childTnLst>
                                </p:cTn>
                              </p:par>
                            </p:childTnLst>
                          </p:cTn>
                        </p:par>
                      </p:childTnLst>
                    </p:cTn>
                  </p:par>
                </p:childTnLst>
              </p:cTn>
              <p:nextCondLst>
                <p:cond evt="onClick" delay="0">
                  <p:tgtEl>
                    <p:spTgt spid="94210"/>
                  </p:tgtEl>
                </p:cond>
              </p:nextCondLst>
            </p:seq>
            <p:seq concurrent="1" nextAc="seek">
              <p:cTn id="23" restart="whenNotActive" fill="hold" evtFilter="cancelBubble" nodeType="interactiveSeq">
                <p:stCondLst>
                  <p:cond evt="onClick" delay="0">
                    <p:tgtEl>
                      <p:spTgt spid="9440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9" presetClass="emph" presetSubtype="0" nodeType="clickEffect">
                                  <p:stCondLst>
                                    <p:cond delay="0"/>
                                  </p:stCondLst>
                                  <p:childTnLst>
                                    <p:set>
                                      <p:cBhvr rctx="PPT">
                                        <p:cTn id="27" dur="indefinite"/>
                                        <p:tgtEl>
                                          <p:spTgt spid="94225"/>
                                        </p:tgtEl>
                                        <p:attrNameLst>
                                          <p:attrName>style.opacity</p:attrName>
                                        </p:attrNameLst>
                                      </p:cBhvr>
                                      <p:to>
                                        <p:strVal val="0.5"/>
                                      </p:to>
                                    </p:set>
                                    <p:animEffect filter="image" prLst="opacity: 0.5">
                                      <p:cBhvr rctx="IE">
                                        <p:cTn id="28" dur="indefinite"/>
                                        <p:tgtEl>
                                          <p:spTgt spid="942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4425"/>
                                        </p:tgtEl>
                                        <p:attrNameLst>
                                          <p:attrName>style.visibility</p:attrName>
                                        </p:attrNameLst>
                                      </p:cBhvr>
                                      <p:to>
                                        <p:strVal val="visible"/>
                                      </p:to>
                                    </p:set>
                                    <p:animEffect transition="in" filter="blinds(horizontal)">
                                      <p:cBhvr>
                                        <p:cTn id="33" dur="500"/>
                                        <p:tgtEl>
                                          <p:spTgt spid="9442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grpId="1" nodeType="clickEffect">
                                  <p:stCondLst>
                                    <p:cond delay="0"/>
                                  </p:stCondLst>
                                  <p:childTnLst>
                                    <p:animEffect transition="out" filter="blinds(horizontal)">
                                      <p:cBhvr>
                                        <p:cTn id="37" dur="500"/>
                                        <p:tgtEl>
                                          <p:spTgt spid="94425"/>
                                        </p:tgtEl>
                                      </p:cBhvr>
                                    </p:animEffect>
                                    <p:set>
                                      <p:cBhvr>
                                        <p:cTn id="38" dur="1" fill="hold">
                                          <p:stCondLst>
                                            <p:cond delay="499"/>
                                          </p:stCondLst>
                                        </p:cTn>
                                        <p:tgtEl>
                                          <p:spTgt spid="94425"/>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94426"/>
                                        </p:tgtEl>
                                        <p:attrNameLst>
                                          <p:attrName>style.visibility</p:attrName>
                                        </p:attrNameLst>
                                      </p:cBhvr>
                                      <p:to>
                                        <p:strVal val="visible"/>
                                      </p:to>
                                    </p:set>
                                    <p:animEffect transition="in" filter="blinds(horizontal)">
                                      <p:cBhvr>
                                        <p:cTn id="43" dur="500"/>
                                        <p:tgtEl>
                                          <p:spTgt spid="94426"/>
                                        </p:tgtEl>
                                      </p:cBhvr>
                                    </p:animEffect>
                                  </p:childTnLst>
                                </p:cTn>
                              </p:par>
                            </p:childTnLst>
                          </p:cTn>
                        </p:par>
                      </p:childTnLst>
                    </p:cTn>
                  </p:par>
                </p:childTnLst>
              </p:cTn>
              <p:nextCondLst>
                <p:cond evt="onClick" delay="0">
                  <p:tgtEl>
                    <p:spTgt spid="94401"/>
                  </p:tgtEl>
                </p:cond>
              </p:nextCondLst>
            </p:seq>
            <p:seq concurrent="1" nextAc="seek">
              <p:cTn id="44" restart="whenNotActive" fill="hold" evtFilter="cancelBubble" nodeType="interactiveSeq">
                <p:stCondLst>
                  <p:cond evt="onClick" delay="0">
                    <p:tgtEl>
                      <p:spTgt spid="9440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9" presetClass="emph" presetSubtype="0" nodeType="clickEffect">
                                  <p:stCondLst>
                                    <p:cond delay="0"/>
                                  </p:stCondLst>
                                  <p:childTnLst>
                                    <p:set>
                                      <p:cBhvr rctx="PPT">
                                        <p:cTn id="48" dur="indefinite"/>
                                        <p:tgtEl>
                                          <p:spTgt spid="94239"/>
                                        </p:tgtEl>
                                        <p:attrNameLst>
                                          <p:attrName>style.opacity</p:attrName>
                                        </p:attrNameLst>
                                      </p:cBhvr>
                                      <p:to>
                                        <p:strVal val="0.5"/>
                                      </p:to>
                                    </p:set>
                                    <p:animEffect filter="image" prLst="opacity: 0.5">
                                      <p:cBhvr rctx="IE">
                                        <p:cTn id="49" dur="indefinite"/>
                                        <p:tgtEl>
                                          <p:spTgt spid="9423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94440"/>
                                        </p:tgtEl>
                                        <p:attrNameLst>
                                          <p:attrName>style.visibility</p:attrName>
                                        </p:attrNameLst>
                                      </p:cBhvr>
                                      <p:to>
                                        <p:strVal val="visible"/>
                                      </p:to>
                                    </p:set>
                                    <p:animEffect transition="in" filter="blinds(horizontal)">
                                      <p:cBhvr>
                                        <p:cTn id="54" dur="500"/>
                                        <p:tgtEl>
                                          <p:spTgt spid="9444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grpId="1" nodeType="clickEffect">
                                  <p:stCondLst>
                                    <p:cond delay="0"/>
                                  </p:stCondLst>
                                  <p:childTnLst>
                                    <p:animEffect transition="out" filter="blinds(horizontal)">
                                      <p:cBhvr>
                                        <p:cTn id="58" dur="500"/>
                                        <p:tgtEl>
                                          <p:spTgt spid="94440"/>
                                        </p:tgtEl>
                                      </p:cBhvr>
                                    </p:animEffect>
                                    <p:set>
                                      <p:cBhvr>
                                        <p:cTn id="59" dur="1" fill="hold">
                                          <p:stCondLst>
                                            <p:cond delay="499"/>
                                          </p:stCondLst>
                                        </p:cTn>
                                        <p:tgtEl>
                                          <p:spTgt spid="94440"/>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94441"/>
                                        </p:tgtEl>
                                        <p:attrNameLst>
                                          <p:attrName>style.visibility</p:attrName>
                                        </p:attrNameLst>
                                      </p:cBhvr>
                                      <p:to>
                                        <p:strVal val="visible"/>
                                      </p:to>
                                    </p:set>
                                    <p:animEffect transition="in" filter="blinds(horizontal)">
                                      <p:cBhvr>
                                        <p:cTn id="64" dur="500"/>
                                        <p:tgtEl>
                                          <p:spTgt spid="94441"/>
                                        </p:tgtEl>
                                      </p:cBhvr>
                                    </p:animEffect>
                                  </p:childTnLst>
                                </p:cTn>
                              </p:par>
                            </p:childTnLst>
                          </p:cTn>
                        </p:par>
                      </p:childTnLst>
                    </p:cTn>
                  </p:par>
                </p:childTnLst>
              </p:cTn>
              <p:nextCondLst>
                <p:cond evt="onClick" delay="0">
                  <p:tgtEl>
                    <p:spTgt spid="94402"/>
                  </p:tgtEl>
                </p:cond>
              </p:nextCondLst>
            </p:seq>
            <p:seq concurrent="1" nextAc="seek">
              <p:cTn id="65" restart="whenNotActive" fill="hold" evtFilter="cancelBubble" nodeType="interactiveSeq">
                <p:stCondLst>
                  <p:cond evt="onClick" delay="0">
                    <p:tgtEl>
                      <p:spTgt spid="94404"/>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9" presetClass="emph" presetSubtype="0" nodeType="clickEffect">
                                  <p:stCondLst>
                                    <p:cond delay="0"/>
                                  </p:stCondLst>
                                  <p:childTnLst>
                                    <p:set>
                                      <p:cBhvr rctx="PPT">
                                        <p:cTn id="69" dur="indefinite"/>
                                        <p:tgtEl>
                                          <p:spTgt spid="94261"/>
                                        </p:tgtEl>
                                        <p:attrNameLst>
                                          <p:attrName>style.opacity</p:attrName>
                                        </p:attrNameLst>
                                      </p:cBhvr>
                                      <p:to>
                                        <p:strVal val="0.5"/>
                                      </p:to>
                                    </p:set>
                                    <p:animEffect filter="image" prLst="opacity: 0.5">
                                      <p:cBhvr rctx="IE">
                                        <p:cTn id="70" dur="indefinite"/>
                                        <p:tgtEl>
                                          <p:spTgt spid="9426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94463"/>
                                        </p:tgtEl>
                                        <p:attrNameLst>
                                          <p:attrName>style.visibility</p:attrName>
                                        </p:attrNameLst>
                                      </p:cBhvr>
                                      <p:to>
                                        <p:strVal val="visible"/>
                                      </p:to>
                                    </p:set>
                                    <p:animEffect transition="in" filter="blinds(horizontal)">
                                      <p:cBhvr>
                                        <p:cTn id="75" dur="500"/>
                                        <p:tgtEl>
                                          <p:spTgt spid="9446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xit" presetSubtype="10" fill="hold" grpId="1" nodeType="clickEffect">
                                  <p:stCondLst>
                                    <p:cond delay="0"/>
                                  </p:stCondLst>
                                  <p:childTnLst>
                                    <p:animEffect transition="out" filter="blinds(horizontal)">
                                      <p:cBhvr>
                                        <p:cTn id="79" dur="500"/>
                                        <p:tgtEl>
                                          <p:spTgt spid="94463"/>
                                        </p:tgtEl>
                                      </p:cBhvr>
                                    </p:animEffect>
                                    <p:set>
                                      <p:cBhvr>
                                        <p:cTn id="80" dur="1" fill="hold">
                                          <p:stCondLst>
                                            <p:cond delay="499"/>
                                          </p:stCondLst>
                                        </p:cTn>
                                        <p:tgtEl>
                                          <p:spTgt spid="94463"/>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nodeType="clickEffect">
                                  <p:stCondLst>
                                    <p:cond delay="0"/>
                                  </p:stCondLst>
                                  <p:childTnLst>
                                    <p:set>
                                      <p:cBhvr>
                                        <p:cTn id="84" dur="1" fill="hold">
                                          <p:stCondLst>
                                            <p:cond delay="0"/>
                                          </p:stCondLst>
                                        </p:cTn>
                                        <p:tgtEl>
                                          <p:spTgt spid="94464"/>
                                        </p:tgtEl>
                                        <p:attrNameLst>
                                          <p:attrName>style.visibility</p:attrName>
                                        </p:attrNameLst>
                                      </p:cBhvr>
                                      <p:to>
                                        <p:strVal val="visible"/>
                                      </p:to>
                                    </p:set>
                                    <p:animEffect transition="in" filter="blinds(horizontal)">
                                      <p:cBhvr>
                                        <p:cTn id="85" dur="500"/>
                                        <p:tgtEl>
                                          <p:spTgt spid="94464"/>
                                        </p:tgtEl>
                                      </p:cBhvr>
                                    </p:animEffect>
                                  </p:childTnLst>
                                </p:cTn>
                              </p:par>
                            </p:childTnLst>
                          </p:cTn>
                        </p:par>
                      </p:childTnLst>
                    </p:cTn>
                  </p:par>
                </p:childTnLst>
              </p:cTn>
              <p:nextCondLst>
                <p:cond evt="onClick" delay="0">
                  <p:tgtEl>
                    <p:spTgt spid="94404"/>
                  </p:tgtEl>
                </p:cond>
              </p:nextCondLst>
            </p:seq>
            <p:seq concurrent="1" nextAc="seek">
              <p:cTn id="86" restart="whenNotActive" fill="hold" evtFilter="cancelBubble" nodeType="interactiveSeq">
                <p:stCondLst>
                  <p:cond evt="onClick" delay="0">
                    <p:tgtEl>
                      <p:spTgt spid="9440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9" presetClass="emph" presetSubtype="0" nodeType="clickEffect">
                                  <p:stCondLst>
                                    <p:cond delay="0"/>
                                  </p:stCondLst>
                                  <p:childTnLst>
                                    <p:set>
                                      <p:cBhvr rctx="PPT">
                                        <p:cTn id="90" dur="indefinite"/>
                                        <p:tgtEl>
                                          <p:spTgt spid="94277"/>
                                        </p:tgtEl>
                                        <p:attrNameLst>
                                          <p:attrName>style.opacity</p:attrName>
                                        </p:attrNameLst>
                                      </p:cBhvr>
                                      <p:to>
                                        <p:strVal val="0.5"/>
                                      </p:to>
                                    </p:set>
                                    <p:animEffect filter="image" prLst="opacity: 0.5">
                                      <p:cBhvr rctx="IE">
                                        <p:cTn id="91" dur="indefinite"/>
                                        <p:tgtEl>
                                          <p:spTgt spid="9427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94480"/>
                                        </p:tgtEl>
                                        <p:attrNameLst>
                                          <p:attrName>style.visibility</p:attrName>
                                        </p:attrNameLst>
                                      </p:cBhvr>
                                      <p:to>
                                        <p:strVal val="visible"/>
                                      </p:to>
                                    </p:set>
                                    <p:animEffect transition="in" filter="blinds(horizontal)">
                                      <p:cBhvr>
                                        <p:cTn id="96" dur="500"/>
                                        <p:tgtEl>
                                          <p:spTgt spid="9448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94480"/>
                                        </p:tgtEl>
                                      </p:cBhvr>
                                    </p:animEffect>
                                    <p:set>
                                      <p:cBhvr>
                                        <p:cTn id="101" dur="1" fill="hold">
                                          <p:stCondLst>
                                            <p:cond delay="499"/>
                                          </p:stCondLst>
                                        </p:cTn>
                                        <p:tgtEl>
                                          <p:spTgt spid="94480"/>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nodeType="clickEffect">
                                  <p:stCondLst>
                                    <p:cond delay="0"/>
                                  </p:stCondLst>
                                  <p:childTnLst>
                                    <p:set>
                                      <p:cBhvr>
                                        <p:cTn id="105" dur="1" fill="hold">
                                          <p:stCondLst>
                                            <p:cond delay="0"/>
                                          </p:stCondLst>
                                        </p:cTn>
                                        <p:tgtEl>
                                          <p:spTgt spid="94481"/>
                                        </p:tgtEl>
                                        <p:attrNameLst>
                                          <p:attrName>style.visibility</p:attrName>
                                        </p:attrNameLst>
                                      </p:cBhvr>
                                      <p:to>
                                        <p:strVal val="visible"/>
                                      </p:to>
                                    </p:set>
                                    <p:animEffect transition="in" filter="blinds(horizontal)">
                                      <p:cBhvr>
                                        <p:cTn id="106" dur="500"/>
                                        <p:tgtEl>
                                          <p:spTgt spid="94481"/>
                                        </p:tgtEl>
                                      </p:cBhvr>
                                    </p:animEffect>
                                  </p:childTnLst>
                                </p:cTn>
                              </p:par>
                            </p:childTnLst>
                          </p:cTn>
                        </p:par>
                      </p:childTnLst>
                    </p:cTn>
                  </p:par>
                </p:childTnLst>
              </p:cTn>
              <p:nextCondLst>
                <p:cond evt="onClick" delay="0">
                  <p:tgtEl>
                    <p:spTgt spid="94403"/>
                  </p:tgtEl>
                </p:cond>
              </p:nextCondLst>
            </p:seq>
            <p:seq concurrent="1" nextAc="seek">
              <p:cTn id="107" restart="whenNotActive" fill="hold" evtFilter="cancelBubble" nodeType="interactiveSeq">
                <p:stCondLst>
                  <p:cond evt="onClick" delay="0">
                    <p:tgtEl>
                      <p:spTgt spid="94405"/>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9" presetClass="emph" presetSubtype="0" nodeType="clickEffect">
                                  <p:stCondLst>
                                    <p:cond delay="0"/>
                                  </p:stCondLst>
                                  <p:childTnLst>
                                    <p:set>
                                      <p:cBhvr rctx="PPT">
                                        <p:cTn id="111" dur="indefinite"/>
                                        <p:tgtEl>
                                          <p:spTgt spid="94295"/>
                                        </p:tgtEl>
                                        <p:attrNameLst>
                                          <p:attrName>style.opacity</p:attrName>
                                        </p:attrNameLst>
                                      </p:cBhvr>
                                      <p:to>
                                        <p:strVal val="0.5"/>
                                      </p:to>
                                    </p:set>
                                    <p:animEffect filter="image" prLst="opacity: 0.5">
                                      <p:cBhvr rctx="IE">
                                        <p:cTn id="112" dur="indefinite"/>
                                        <p:tgtEl>
                                          <p:spTgt spid="9429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94499"/>
                                        </p:tgtEl>
                                        <p:attrNameLst>
                                          <p:attrName>style.visibility</p:attrName>
                                        </p:attrNameLst>
                                      </p:cBhvr>
                                      <p:to>
                                        <p:strVal val="visible"/>
                                      </p:to>
                                    </p:set>
                                    <p:animEffect transition="in" filter="blinds(horizontal)">
                                      <p:cBhvr>
                                        <p:cTn id="117" dur="500"/>
                                        <p:tgtEl>
                                          <p:spTgt spid="94499"/>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xit" presetSubtype="10" fill="hold" grpId="1" nodeType="clickEffect">
                                  <p:stCondLst>
                                    <p:cond delay="0"/>
                                  </p:stCondLst>
                                  <p:childTnLst>
                                    <p:animEffect transition="out" filter="blinds(horizontal)">
                                      <p:cBhvr>
                                        <p:cTn id="121" dur="500"/>
                                        <p:tgtEl>
                                          <p:spTgt spid="94499"/>
                                        </p:tgtEl>
                                      </p:cBhvr>
                                    </p:animEffect>
                                    <p:set>
                                      <p:cBhvr>
                                        <p:cTn id="122" dur="1" fill="hold">
                                          <p:stCondLst>
                                            <p:cond delay="499"/>
                                          </p:stCondLst>
                                        </p:cTn>
                                        <p:tgtEl>
                                          <p:spTgt spid="94499"/>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nodeType="clickEffect">
                                  <p:stCondLst>
                                    <p:cond delay="0"/>
                                  </p:stCondLst>
                                  <p:childTnLst>
                                    <p:set>
                                      <p:cBhvr>
                                        <p:cTn id="126" dur="1" fill="hold">
                                          <p:stCondLst>
                                            <p:cond delay="0"/>
                                          </p:stCondLst>
                                        </p:cTn>
                                        <p:tgtEl>
                                          <p:spTgt spid="94500"/>
                                        </p:tgtEl>
                                        <p:attrNameLst>
                                          <p:attrName>style.visibility</p:attrName>
                                        </p:attrNameLst>
                                      </p:cBhvr>
                                      <p:to>
                                        <p:strVal val="visible"/>
                                      </p:to>
                                    </p:set>
                                    <p:animEffect transition="in" filter="blinds(horizontal)">
                                      <p:cBhvr>
                                        <p:cTn id="127" dur="500"/>
                                        <p:tgtEl>
                                          <p:spTgt spid="94500"/>
                                        </p:tgtEl>
                                      </p:cBhvr>
                                    </p:animEffect>
                                  </p:childTnLst>
                                </p:cTn>
                              </p:par>
                            </p:childTnLst>
                          </p:cTn>
                        </p:par>
                      </p:childTnLst>
                    </p:cTn>
                  </p:par>
                </p:childTnLst>
              </p:cTn>
              <p:nextCondLst>
                <p:cond evt="onClick" delay="0">
                  <p:tgtEl>
                    <p:spTgt spid="94405"/>
                  </p:tgtEl>
                </p:cond>
              </p:nextCondLst>
            </p:seq>
            <p:seq concurrent="1" nextAc="seek">
              <p:cTn id="128" restart="whenNotActive" fill="hold" evtFilter="cancelBubble" nodeType="interactiveSeq">
                <p:stCondLst>
                  <p:cond evt="onClick" delay="0">
                    <p:tgtEl>
                      <p:spTgt spid="94406"/>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9" presetClass="emph" presetSubtype="0" nodeType="clickEffect">
                                  <p:stCondLst>
                                    <p:cond delay="0"/>
                                  </p:stCondLst>
                                  <p:childTnLst>
                                    <p:set>
                                      <p:cBhvr rctx="PPT">
                                        <p:cTn id="132" dur="indefinite"/>
                                        <p:tgtEl>
                                          <p:spTgt spid="94307"/>
                                        </p:tgtEl>
                                        <p:attrNameLst>
                                          <p:attrName>style.opacity</p:attrName>
                                        </p:attrNameLst>
                                      </p:cBhvr>
                                      <p:to>
                                        <p:strVal val="0.5"/>
                                      </p:to>
                                    </p:set>
                                    <p:animEffect filter="image" prLst="opacity: 0.5">
                                      <p:cBhvr rctx="IE">
                                        <p:cTn id="133" dur="indefinite"/>
                                        <p:tgtEl>
                                          <p:spTgt spid="94307"/>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3" presetClass="entr" presetSubtype="10" fill="hold" grpId="0" nodeType="clickEffect">
                                  <p:stCondLst>
                                    <p:cond delay="0"/>
                                  </p:stCondLst>
                                  <p:childTnLst>
                                    <p:set>
                                      <p:cBhvr>
                                        <p:cTn id="137" dur="1" fill="hold">
                                          <p:stCondLst>
                                            <p:cond delay="0"/>
                                          </p:stCondLst>
                                        </p:cTn>
                                        <p:tgtEl>
                                          <p:spTgt spid="94512"/>
                                        </p:tgtEl>
                                        <p:attrNameLst>
                                          <p:attrName>style.visibility</p:attrName>
                                        </p:attrNameLst>
                                      </p:cBhvr>
                                      <p:to>
                                        <p:strVal val="visible"/>
                                      </p:to>
                                    </p:set>
                                    <p:animEffect transition="in" filter="blinds(horizontal)">
                                      <p:cBhvr>
                                        <p:cTn id="138" dur="500"/>
                                        <p:tgtEl>
                                          <p:spTgt spid="94512"/>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3" presetClass="exit" presetSubtype="10" fill="hold" grpId="1" nodeType="clickEffect">
                                  <p:stCondLst>
                                    <p:cond delay="0"/>
                                  </p:stCondLst>
                                  <p:childTnLst>
                                    <p:animEffect transition="out" filter="blinds(horizontal)">
                                      <p:cBhvr>
                                        <p:cTn id="142" dur="500"/>
                                        <p:tgtEl>
                                          <p:spTgt spid="94512"/>
                                        </p:tgtEl>
                                      </p:cBhvr>
                                    </p:animEffect>
                                    <p:set>
                                      <p:cBhvr>
                                        <p:cTn id="143" dur="1" fill="hold">
                                          <p:stCondLst>
                                            <p:cond delay="499"/>
                                          </p:stCondLst>
                                        </p:cTn>
                                        <p:tgtEl>
                                          <p:spTgt spid="94512"/>
                                        </p:tgtEl>
                                        <p:attrNameLst>
                                          <p:attrName>style.visibility</p:attrName>
                                        </p:attrNameLst>
                                      </p:cBhvr>
                                      <p:to>
                                        <p:strVal val="hidden"/>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3" presetClass="entr" presetSubtype="10" fill="hold" nodeType="clickEffect">
                                  <p:stCondLst>
                                    <p:cond delay="0"/>
                                  </p:stCondLst>
                                  <p:childTnLst>
                                    <p:set>
                                      <p:cBhvr>
                                        <p:cTn id="147" dur="1" fill="hold">
                                          <p:stCondLst>
                                            <p:cond delay="0"/>
                                          </p:stCondLst>
                                        </p:cTn>
                                        <p:tgtEl>
                                          <p:spTgt spid="94513"/>
                                        </p:tgtEl>
                                        <p:attrNameLst>
                                          <p:attrName>style.visibility</p:attrName>
                                        </p:attrNameLst>
                                      </p:cBhvr>
                                      <p:to>
                                        <p:strVal val="visible"/>
                                      </p:to>
                                    </p:set>
                                    <p:animEffect transition="in" filter="blinds(horizontal)">
                                      <p:cBhvr>
                                        <p:cTn id="148" dur="500"/>
                                        <p:tgtEl>
                                          <p:spTgt spid="94513"/>
                                        </p:tgtEl>
                                      </p:cBhvr>
                                    </p:animEffect>
                                  </p:childTnLst>
                                </p:cTn>
                              </p:par>
                            </p:childTnLst>
                          </p:cTn>
                        </p:par>
                      </p:childTnLst>
                    </p:cTn>
                  </p:par>
                </p:childTnLst>
              </p:cTn>
              <p:nextCondLst>
                <p:cond evt="onClick" delay="0">
                  <p:tgtEl>
                    <p:spTgt spid="94406"/>
                  </p:tgtEl>
                </p:cond>
              </p:nextCondLst>
            </p:seq>
            <p:seq concurrent="1" nextAc="seek">
              <p:cTn id="149" restart="whenNotActive" fill="hold" evtFilter="cancelBubble" nodeType="interactiveSeq">
                <p:stCondLst>
                  <p:cond evt="onClick" delay="0">
                    <p:tgtEl>
                      <p:spTgt spid="94407"/>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9" presetClass="emph" presetSubtype="0" nodeType="clickEffect">
                                  <p:stCondLst>
                                    <p:cond delay="0"/>
                                  </p:stCondLst>
                                  <p:childTnLst>
                                    <p:set>
                                      <p:cBhvr rctx="PPT">
                                        <p:cTn id="153" dur="indefinite"/>
                                        <p:tgtEl>
                                          <p:spTgt spid="94329"/>
                                        </p:tgtEl>
                                        <p:attrNameLst>
                                          <p:attrName>style.opacity</p:attrName>
                                        </p:attrNameLst>
                                      </p:cBhvr>
                                      <p:to>
                                        <p:strVal val="0.5"/>
                                      </p:to>
                                    </p:set>
                                    <p:animEffect filter="image" prLst="opacity: 0.5">
                                      <p:cBhvr rctx="IE">
                                        <p:cTn id="154" dur="indefinite"/>
                                        <p:tgtEl>
                                          <p:spTgt spid="94329"/>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3" presetClass="entr" presetSubtype="10" fill="hold" grpId="0" nodeType="clickEffect">
                                  <p:stCondLst>
                                    <p:cond delay="0"/>
                                  </p:stCondLst>
                                  <p:childTnLst>
                                    <p:set>
                                      <p:cBhvr>
                                        <p:cTn id="158" dur="1" fill="hold">
                                          <p:stCondLst>
                                            <p:cond delay="0"/>
                                          </p:stCondLst>
                                        </p:cTn>
                                        <p:tgtEl>
                                          <p:spTgt spid="94535"/>
                                        </p:tgtEl>
                                        <p:attrNameLst>
                                          <p:attrName>style.visibility</p:attrName>
                                        </p:attrNameLst>
                                      </p:cBhvr>
                                      <p:to>
                                        <p:strVal val="visible"/>
                                      </p:to>
                                    </p:set>
                                    <p:animEffect transition="in" filter="blinds(horizontal)">
                                      <p:cBhvr>
                                        <p:cTn id="159" dur="500"/>
                                        <p:tgtEl>
                                          <p:spTgt spid="94535"/>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3" presetClass="exit" presetSubtype="10" fill="hold" grpId="1" nodeType="clickEffect">
                                  <p:stCondLst>
                                    <p:cond delay="0"/>
                                  </p:stCondLst>
                                  <p:childTnLst>
                                    <p:animEffect transition="out" filter="blinds(horizontal)">
                                      <p:cBhvr>
                                        <p:cTn id="163" dur="500"/>
                                        <p:tgtEl>
                                          <p:spTgt spid="94535"/>
                                        </p:tgtEl>
                                      </p:cBhvr>
                                    </p:animEffect>
                                    <p:set>
                                      <p:cBhvr>
                                        <p:cTn id="164" dur="1" fill="hold">
                                          <p:stCondLst>
                                            <p:cond delay="499"/>
                                          </p:stCondLst>
                                        </p:cTn>
                                        <p:tgtEl>
                                          <p:spTgt spid="94535"/>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3" presetClass="entr" presetSubtype="10" fill="hold" nodeType="clickEffect">
                                  <p:stCondLst>
                                    <p:cond delay="0"/>
                                  </p:stCondLst>
                                  <p:childTnLst>
                                    <p:set>
                                      <p:cBhvr>
                                        <p:cTn id="168" dur="1" fill="hold">
                                          <p:stCondLst>
                                            <p:cond delay="0"/>
                                          </p:stCondLst>
                                        </p:cTn>
                                        <p:tgtEl>
                                          <p:spTgt spid="94536"/>
                                        </p:tgtEl>
                                        <p:attrNameLst>
                                          <p:attrName>style.visibility</p:attrName>
                                        </p:attrNameLst>
                                      </p:cBhvr>
                                      <p:to>
                                        <p:strVal val="visible"/>
                                      </p:to>
                                    </p:set>
                                    <p:animEffect transition="in" filter="blinds(horizontal)">
                                      <p:cBhvr>
                                        <p:cTn id="169" dur="500"/>
                                        <p:tgtEl>
                                          <p:spTgt spid="94536"/>
                                        </p:tgtEl>
                                      </p:cBhvr>
                                    </p:animEffect>
                                  </p:childTnLst>
                                </p:cTn>
                              </p:par>
                            </p:childTnLst>
                          </p:cTn>
                        </p:par>
                      </p:childTnLst>
                    </p:cTn>
                  </p:par>
                </p:childTnLst>
              </p:cTn>
              <p:nextCondLst>
                <p:cond evt="onClick" delay="0">
                  <p:tgtEl>
                    <p:spTgt spid="94407"/>
                  </p:tgtEl>
                </p:cond>
              </p:nextCondLst>
            </p:seq>
            <p:seq concurrent="1" nextAc="seek">
              <p:cTn id="170" restart="whenNotActive" fill="hold" evtFilter="cancelBubble" nodeType="interactiveSeq">
                <p:stCondLst>
                  <p:cond evt="onClick" delay="0">
                    <p:tgtEl>
                      <p:spTgt spid="94408"/>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9" presetClass="emph" presetSubtype="0" nodeType="clickEffect">
                                  <p:stCondLst>
                                    <p:cond delay="0"/>
                                  </p:stCondLst>
                                  <p:childTnLst>
                                    <p:set>
                                      <p:cBhvr rctx="PPT">
                                        <p:cTn id="174" dur="indefinite"/>
                                        <p:tgtEl>
                                          <p:spTgt spid="94355"/>
                                        </p:tgtEl>
                                        <p:attrNameLst>
                                          <p:attrName>style.opacity</p:attrName>
                                        </p:attrNameLst>
                                      </p:cBhvr>
                                      <p:to>
                                        <p:strVal val="0.5"/>
                                      </p:to>
                                    </p:set>
                                    <p:animEffect filter="image" prLst="opacity: 0.5">
                                      <p:cBhvr rctx="IE">
                                        <p:cTn id="175" dur="indefinite"/>
                                        <p:tgtEl>
                                          <p:spTgt spid="94355"/>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3" presetClass="entr" presetSubtype="10" fill="hold" grpId="0" nodeType="clickEffect">
                                  <p:stCondLst>
                                    <p:cond delay="0"/>
                                  </p:stCondLst>
                                  <p:childTnLst>
                                    <p:set>
                                      <p:cBhvr>
                                        <p:cTn id="179" dur="1" fill="hold">
                                          <p:stCondLst>
                                            <p:cond delay="0"/>
                                          </p:stCondLst>
                                        </p:cTn>
                                        <p:tgtEl>
                                          <p:spTgt spid="94562"/>
                                        </p:tgtEl>
                                        <p:attrNameLst>
                                          <p:attrName>style.visibility</p:attrName>
                                        </p:attrNameLst>
                                      </p:cBhvr>
                                      <p:to>
                                        <p:strVal val="visible"/>
                                      </p:to>
                                    </p:set>
                                    <p:animEffect transition="in" filter="blinds(horizontal)">
                                      <p:cBhvr>
                                        <p:cTn id="180" dur="500"/>
                                        <p:tgtEl>
                                          <p:spTgt spid="94562"/>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3" presetClass="exit" presetSubtype="10" fill="hold" grpId="1" nodeType="clickEffect">
                                  <p:stCondLst>
                                    <p:cond delay="0"/>
                                  </p:stCondLst>
                                  <p:childTnLst>
                                    <p:animEffect transition="out" filter="blinds(horizontal)">
                                      <p:cBhvr>
                                        <p:cTn id="184" dur="500"/>
                                        <p:tgtEl>
                                          <p:spTgt spid="94562"/>
                                        </p:tgtEl>
                                      </p:cBhvr>
                                    </p:animEffect>
                                    <p:set>
                                      <p:cBhvr>
                                        <p:cTn id="185" dur="1" fill="hold">
                                          <p:stCondLst>
                                            <p:cond delay="499"/>
                                          </p:stCondLst>
                                        </p:cTn>
                                        <p:tgtEl>
                                          <p:spTgt spid="94562"/>
                                        </p:tgtEl>
                                        <p:attrNameLst>
                                          <p:attrName>style.visibility</p:attrName>
                                        </p:attrNameLst>
                                      </p:cBhvr>
                                      <p:to>
                                        <p:strVal val="hidden"/>
                                      </p:to>
                                    </p:se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3" presetClass="entr" presetSubtype="10" fill="hold" nodeType="clickEffect">
                                  <p:stCondLst>
                                    <p:cond delay="0"/>
                                  </p:stCondLst>
                                  <p:childTnLst>
                                    <p:set>
                                      <p:cBhvr>
                                        <p:cTn id="189" dur="1" fill="hold">
                                          <p:stCondLst>
                                            <p:cond delay="0"/>
                                          </p:stCondLst>
                                        </p:cTn>
                                        <p:tgtEl>
                                          <p:spTgt spid="94563"/>
                                        </p:tgtEl>
                                        <p:attrNameLst>
                                          <p:attrName>style.visibility</p:attrName>
                                        </p:attrNameLst>
                                      </p:cBhvr>
                                      <p:to>
                                        <p:strVal val="visible"/>
                                      </p:to>
                                    </p:set>
                                    <p:animEffect transition="in" filter="blinds(horizontal)">
                                      <p:cBhvr>
                                        <p:cTn id="190" dur="500"/>
                                        <p:tgtEl>
                                          <p:spTgt spid="94563"/>
                                        </p:tgtEl>
                                      </p:cBhvr>
                                    </p:animEffect>
                                  </p:childTnLst>
                                </p:cTn>
                              </p:par>
                            </p:childTnLst>
                          </p:cTn>
                        </p:par>
                      </p:childTnLst>
                    </p:cTn>
                  </p:par>
                </p:childTnLst>
              </p:cTn>
              <p:nextCondLst>
                <p:cond evt="onClick" delay="0">
                  <p:tgtEl>
                    <p:spTgt spid="94408"/>
                  </p:tgtEl>
                </p:cond>
              </p:nextCondLst>
            </p:seq>
            <p:seq concurrent="1" nextAc="seek">
              <p:cTn id="191" restart="whenNotActive" fill="hold" evtFilter="cancelBubble" nodeType="interactiveSeq">
                <p:stCondLst>
                  <p:cond evt="onClick" delay="0">
                    <p:tgtEl>
                      <p:spTgt spid="94409"/>
                    </p:tgtEl>
                  </p:cond>
                </p:stCondLst>
                <p:endSync evt="end" delay="0">
                  <p:rtn val="all"/>
                </p:endSync>
                <p:childTnLst>
                  <p:par>
                    <p:cTn id="192" fill="hold" nodeType="clickPar">
                      <p:stCondLst>
                        <p:cond delay="0"/>
                      </p:stCondLst>
                      <p:childTnLst>
                        <p:par>
                          <p:cTn id="193" fill="hold" nodeType="withGroup">
                            <p:stCondLst>
                              <p:cond delay="0"/>
                            </p:stCondLst>
                            <p:childTnLst>
                              <p:par>
                                <p:cTn id="194" presetID="9" presetClass="emph" presetSubtype="0" nodeType="clickEffect">
                                  <p:stCondLst>
                                    <p:cond delay="0"/>
                                  </p:stCondLst>
                                  <p:childTnLst>
                                    <p:set>
                                      <p:cBhvr rctx="PPT">
                                        <p:cTn id="195" dur="indefinite"/>
                                        <p:tgtEl>
                                          <p:spTgt spid="94377"/>
                                        </p:tgtEl>
                                        <p:attrNameLst>
                                          <p:attrName>style.opacity</p:attrName>
                                        </p:attrNameLst>
                                      </p:cBhvr>
                                      <p:to>
                                        <p:strVal val="0.5"/>
                                      </p:to>
                                    </p:set>
                                    <p:animEffect filter="image" prLst="opacity: 0.5">
                                      <p:cBhvr rctx="IE">
                                        <p:cTn id="196" dur="indefinite"/>
                                        <p:tgtEl>
                                          <p:spTgt spid="94377"/>
                                        </p:tgtEl>
                                      </p:cBhvr>
                                    </p:animEffec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3" presetClass="entr" presetSubtype="10" fill="hold" grpId="0" nodeType="clickEffect">
                                  <p:stCondLst>
                                    <p:cond delay="0"/>
                                  </p:stCondLst>
                                  <p:childTnLst>
                                    <p:set>
                                      <p:cBhvr>
                                        <p:cTn id="200" dur="1" fill="hold">
                                          <p:stCondLst>
                                            <p:cond delay="0"/>
                                          </p:stCondLst>
                                        </p:cTn>
                                        <p:tgtEl>
                                          <p:spTgt spid="94585"/>
                                        </p:tgtEl>
                                        <p:attrNameLst>
                                          <p:attrName>style.visibility</p:attrName>
                                        </p:attrNameLst>
                                      </p:cBhvr>
                                      <p:to>
                                        <p:strVal val="visible"/>
                                      </p:to>
                                    </p:set>
                                    <p:animEffect transition="in" filter="blinds(horizontal)">
                                      <p:cBhvr>
                                        <p:cTn id="201" dur="500"/>
                                        <p:tgtEl>
                                          <p:spTgt spid="94585"/>
                                        </p:tgtEl>
                                      </p:cBhvr>
                                    </p:animEffect>
                                  </p:childTnLst>
                                </p:cTn>
                              </p:par>
                            </p:childTnLst>
                          </p:cTn>
                        </p:par>
                      </p:childTnLst>
                    </p:cTn>
                  </p:par>
                  <p:par>
                    <p:cTn id="202" fill="hold" nodeType="clickPar">
                      <p:stCondLst>
                        <p:cond delay="indefinite"/>
                      </p:stCondLst>
                      <p:childTnLst>
                        <p:par>
                          <p:cTn id="203" fill="hold" nodeType="withGroup">
                            <p:stCondLst>
                              <p:cond delay="0"/>
                            </p:stCondLst>
                            <p:childTnLst>
                              <p:par>
                                <p:cTn id="204" presetID="3" presetClass="exit" presetSubtype="10" fill="hold" grpId="1" nodeType="clickEffect">
                                  <p:stCondLst>
                                    <p:cond delay="0"/>
                                  </p:stCondLst>
                                  <p:childTnLst>
                                    <p:animEffect transition="out" filter="blinds(horizontal)">
                                      <p:cBhvr>
                                        <p:cTn id="205" dur="500"/>
                                        <p:tgtEl>
                                          <p:spTgt spid="94585"/>
                                        </p:tgtEl>
                                      </p:cBhvr>
                                    </p:animEffect>
                                    <p:set>
                                      <p:cBhvr>
                                        <p:cTn id="206" dur="1" fill="hold">
                                          <p:stCondLst>
                                            <p:cond delay="499"/>
                                          </p:stCondLst>
                                        </p:cTn>
                                        <p:tgtEl>
                                          <p:spTgt spid="94585"/>
                                        </p:tgtEl>
                                        <p:attrNameLst>
                                          <p:attrName>style.visibility</p:attrName>
                                        </p:attrNameLst>
                                      </p:cBhvr>
                                      <p:to>
                                        <p:strVal val="hidden"/>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3" presetClass="entr" presetSubtype="10" fill="hold" nodeType="clickEffect">
                                  <p:stCondLst>
                                    <p:cond delay="0"/>
                                  </p:stCondLst>
                                  <p:childTnLst>
                                    <p:set>
                                      <p:cBhvr>
                                        <p:cTn id="210" dur="1" fill="hold">
                                          <p:stCondLst>
                                            <p:cond delay="0"/>
                                          </p:stCondLst>
                                        </p:cTn>
                                        <p:tgtEl>
                                          <p:spTgt spid="94586"/>
                                        </p:tgtEl>
                                        <p:attrNameLst>
                                          <p:attrName>style.visibility</p:attrName>
                                        </p:attrNameLst>
                                      </p:cBhvr>
                                      <p:to>
                                        <p:strVal val="visible"/>
                                      </p:to>
                                    </p:set>
                                    <p:animEffect transition="in" filter="blinds(horizontal)">
                                      <p:cBhvr>
                                        <p:cTn id="211" dur="500"/>
                                        <p:tgtEl>
                                          <p:spTgt spid="94586"/>
                                        </p:tgtEl>
                                      </p:cBhvr>
                                    </p:animEffect>
                                  </p:childTnLst>
                                </p:cTn>
                              </p:par>
                            </p:childTnLst>
                          </p:cTn>
                        </p:par>
                      </p:childTnLst>
                    </p:cTn>
                  </p:par>
                </p:childTnLst>
              </p:cTn>
              <p:nextCondLst>
                <p:cond evt="onClick" delay="0">
                  <p:tgtEl>
                    <p:spTgt spid="94409"/>
                  </p:tgtEl>
                </p:cond>
              </p:nextCondLst>
            </p:seq>
            <p:seq concurrent="1" nextAc="seek">
              <p:cTn id="212" restart="whenNotActive" fill="hold" evtFilter="cancelBubble" nodeType="interactiveSeq">
                <p:stCondLst>
                  <p:cond evt="onClick" delay="0">
                    <p:tgtEl>
                      <p:spTgt spid="94640"/>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3" presetClass="entr" presetSubtype="10" fill="hold" nodeType="clickEffect">
                                  <p:stCondLst>
                                    <p:cond delay="0"/>
                                  </p:stCondLst>
                                  <p:childTnLst>
                                    <p:set>
                                      <p:cBhvr>
                                        <p:cTn id="216" dur="1" fill="hold">
                                          <p:stCondLst>
                                            <p:cond delay="0"/>
                                          </p:stCondLst>
                                        </p:cTn>
                                        <p:tgtEl>
                                          <p:spTgt spid="94626"/>
                                        </p:tgtEl>
                                        <p:attrNameLst>
                                          <p:attrName>style.visibility</p:attrName>
                                        </p:attrNameLst>
                                      </p:cBhvr>
                                      <p:to>
                                        <p:strVal val="visible"/>
                                      </p:to>
                                    </p:set>
                                    <p:animEffect transition="in" filter="blinds(horizontal)">
                                      <p:cBhvr>
                                        <p:cTn id="217" dur="500"/>
                                        <p:tgtEl>
                                          <p:spTgt spid="94626"/>
                                        </p:tgtEl>
                                      </p:cBhvr>
                                    </p:animEffect>
                                  </p:childTnLst>
                                </p:cTn>
                              </p:par>
                            </p:childTnLst>
                          </p:cTn>
                        </p:par>
                      </p:childTnLst>
                    </p:cTn>
                  </p:par>
                </p:childTnLst>
              </p:cTn>
              <p:nextCondLst>
                <p:cond evt="onClick" delay="0">
                  <p:tgtEl>
                    <p:spTgt spid="94640"/>
                  </p:tgtEl>
                </p:cond>
              </p:nextCondLst>
            </p:seq>
          </p:childTnLst>
        </p:cTn>
      </p:par>
    </p:tnLst>
    <p:bldLst>
      <p:bldP spid="94410" grpId="0" animBg="1"/>
      <p:bldP spid="94410" grpId="1" animBg="1"/>
      <p:bldP spid="94425" grpId="0" animBg="1"/>
      <p:bldP spid="94425" grpId="1" animBg="1"/>
      <p:bldP spid="94440" grpId="0" animBg="1"/>
      <p:bldP spid="94440" grpId="1" animBg="1"/>
      <p:bldP spid="94463" grpId="0" animBg="1"/>
      <p:bldP spid="94463" grpId="1" animBg="1"/>
      <p:bldP spid="94480" grpId="0" animBg="1"/>
      <p:bldP spid="94480" grpId="1" animBg="1"/>
      <p:bldP spid="94499" grpId="0" animBg="1"/>
      <p:bldP spid="94499" grpId="1" animBg="1"/>
      <p:bldP spid="94512" grpId="0" animBg="1"/>
      <p:bldP spid="94512" grpId="1" animBg="1"/>
      <p:bldP spid="94535" grpId="0" animBg="1"/>
      <p:bldP spid="94535" grpId="1" animBg="1"/>
      <p:bldP spid="94562" grpId="0" animBg="1"/>
      <p:bldP spid="94562" grpId="1" animBg="1"/>
      <p:bldP spid="94585" grpId="0" animBg="1"/>
      <p:bldP spid="94585"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45BD756-60DA-20A5-6213-F20192430532}"/>
              </a:ext>
            </a:extLst>
          </p:cNvPr>
          <p:cNvSpPr txBox="1"/>
          <p:nvPr/>
        </p:nvSpPr>
        <p:spPr>
          <a:xfrm>
            <a:off x="1432214" y="1274040"/>
            <a:ext cx="9512012"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Dân tộc Việt Nam có nhiều truyền thống đáng tự hào như: yêu nước, đoàn kết, hiếu thảo, tôn sư trọng đạo, hiếu học, nhân nghĩa, cần cù lao động,... </a:t>
            </a:r>
            <a:endParaRPr lang="en-US" sz="20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xmlns="" id="{4ED87365-9A10-3844-2DEC-CB695A3C5DD4}"/>
              </a:ext>
            </a:extLst>
          </p:cNvPr>
          <p:cNvSpPr txBox="1"/>
          <p:nvPr/>
        </p:nvSpPr>
        <p:spPr>
          <a:xfrm>
            <a:off x="4189501" y="203880"/>
            <a:ext cx="3812997"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A3B52"/>
                </a:solidFill>
                <a:latin typeface="SVN-Revolution" panose="02040603050506020204" pitchFamily="18" charset="0"/>
              </a:rPr>
              <a:t>TỔNG KẾT</a:t>
            </a:r>
          </a:p>
        </p:txBody>
      </p:sp>
      <p:sp>
        <p:nvSpPr>
          <p:cNvPr id="11" name="TextBox 10">
            <a:extLst>
              <a:ext uri="{FF2B5EF4-FFF2-40B4-BE49-F238E27FC236}">
                <a16:creationId xmlns:a16="http://schemas.microsoft.com/office/drawing/2014/main" xmlns="" id="{1FC0DB97-0965-AC51-54BB-7FAD398C501E}"/>
              </a:ext>
            </a:extLst>
          </p:cNvPr>
          <p:cNvSpPr txBox="1"/>
          <p:nvPr/>
        </p:nvSpPr>
        <p:spPr>
          <a:xfrm>
            <a:off x="1432213" y="3397686"/>
            <a:ext cx="10383550"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Tự hào về truyền thống của dân tộc được biểu hiện qua sự trân trọng, hãnh diện và giữ gìn, phát huy các giá trị tốt đẹp của truyền thống. </a:t>
            </a:r>
            <a:endParaRPr lang="en-US" sz="2000" dirty="0">
              <a:effectLst/>
              <a:latin typeface="Arial" panose="020B0604020202020204" pitchFamily="34" charset="0"/>
              <a:ea typeface="Arial" panose="020B0604020202020204" pitchFamily="34" charset="0"/>
            </a:endParaRPr>
          </a:p>
        </p:txBody>
      </p:sp>
      <p:pic>
        <p:nvPicPr>
          <p:cNvPr id="15" name="图片 11">
            <a:extLst>
              <a:ext uri="{FF2B5EF4-FFF2-40B4-BE49-F238E27FC236}">
                <a16:creationId xmlns:a16="http://schemas.microsoft.com/office/drawing/2014/main" xmlns="" id="{EFE837AB-E589-54F3-D72C-469CABE0CF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074" y="1307762"/>
            <a:ext cx="1055139" cy="760848"/>
          </a:xfrm>
          <a:prstGeom prst="rect">
            <a:avLst/>
          </a:prstGeom>
        </p:spPr>
      </p:pic>
      <p:pic>
        <p:nvPicPr>
          <p:cNvPr id="17" name="图片 11">
            <a:extLst>
              <a:ext uri="{FF2B5EF4-FFF2-40B4-BE49-F238E27FC236}">
                <a16:creationId xmlns:a16="http://schemas.microsoft.com/office/drawing/2014/main" xmlns="" id="{F5215BA7-B60F-8282-58DD-22F8E96D2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05" y="3465513"/>
            <a:ext cx="1055139" cy="760848"/>
          </a:xfrm>
          <a:prstGeom prst="rect">
            <a:avLst/>
          </a:prstGeom>
        </p:spPr>
      </p:pic>
      <p:pic>
        <p:nvPicPr>
          <p:cNvPr id="2" name="图片 11">
            <a:extLst>
              <a:ext uri="{FF2B5EF4-FFF2-40B4-BE49-F238E27FC236}">
                <a16:creationId xmlns:a16="http://schemas.microsoft.com/office/drawing/2014/main" xmlns="" id="{C854565E-816B-930A-9B48-E283803B44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05" y="4846108"/>
            <a:ext cx="1055139" cy="760848"/>
          </a:xfrm>
          <a:prstGeom prst="rect">
            <a:avLst/>
          </a:prstGeom>
        </p:spPr>
      </p:pic>
      <p:sp>
        <p:nvSpPr>
          <p:cNvPr id="3" name="TextBox 2">
            <a:extLst>
              <a:ext uri="{FF2B5EF4-FFF2-40B4-BE49-F238E27FC236}">
                <a16:creationId xmlns:a16="http://schemas.microsoft.com/office/drawing/2014/main" xmlns="" id="{A66B85B6-A8D1-D34A-EE9B-2EED72D2CFB9}"/>
              </a:ext>
            </a:extLst>
          </p:cNvPr>
          <p:cNvSpPr txBox="1"/>
          <p:nvPr/>
        </p:nvSpPr>
        <p:spPr>
          <a:xfrm>
            <a:off x="1432213" y="4751185"/>
            <a:ext cx="10383550" cy="1124090"/>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Học sinh cần tìm hiểu, tôn trọng, giữ gìn và phát huy các truyền thống tốt đẹp, góp phần xây dựng nền văn </a:t>
            </a:r>
            <a:r>
              <a:rPr lang="vi-VN" sz="2000" dirty="0" err="1">
                <a:ea typeface="Arial" panose="020B0604020202020204" pitchFamily="34" charset="0"/>
              </a:rPr>
              <a:t>hoá</a:t>
            </a:r>
            <a:r>
              <a:rPr lang="vi-VN" sz="2000" dirty="0">
                <a:ea typeface="Arial" panose="020B0604020202020204" pitchFamily="34" charset="0"/>
              </a:rPr>
              <a:t> Việt Nam “tiên tiến, đậm đà bản sắc dân tộc”.  Đồng thời, cần phải phê phán, lên án, ngăn chặn những hành vi làm tổn hại đến truyền thống dân tộc. </a:t>
            </a:r>
            <a:endParaRPr lang="en-US"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712966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randombar(horizontal)">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5" dur="500"/>
                                        <p:tgtEl>
                                          <p:spTgt spid="7">
                                            <p:txEl>
                                              <p:pRg st="0" end="0"/>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bg/>
                                          </p:spTgt>
                                        </p:tgtEl>
                                        <p:attrNameLst>
                                          <p:attrName>style.visibility</p:attrName>
                                        </p:attrNameLst>
                                      </p:cBhvr>
                                      <p:to>
                                        <p:strVal val="visible"/>
                                      </p:to>
                                    </p:set>
                                    <p:animEffect transition="in" filter="randombar(horizontal)">
                                      <p:cBhvr>
                                        <p:cTn id="28" dur="500"/>
                                        <p:tgtEl>
                                          <p:spTgt spid="11">
                                            <p:bg/>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3" dur="500"/>
                                        <p:tgtEl>
                                          <p:spTgt spid="11">
                                            <p:txEl>
                                              <p:pRg st="0" end="0"/>
                                            </p:txEl>
                                          </p:spTgt>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
                                            <p:bg/>
                                          </p:spTgt>
                                        </p:tgtEl>
                                        <p:attrNameLst>
                                          <p:attrName>style.visibility</p:attrName>
                                        </p:attrNameLst>
                                      </p:cBhvr>
                                      <p:to>
                                        <p:strVal val="visible"/>
                                      </p:to>
                                    </p:set>
                                    <p:animEffect transition="in" filter="randombar(horizontal)">
                                      <p:cBhvr>
                                        <p:cTn id="42" dur="500"/>
                                        <p:tgtEl>
                                          <p:spTgt spid="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4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1" grpId="0" build="p" animBg="1"/>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F5F4C3D-08FF-D52D-52B5-F092D304CE82}"/>
              </a:ext>
            </a:extLst>
          </p:cNvPr>
          <p:cNvSpPr txBox="1"/>
          <p:nvPr/>
        </p:nvSpPr>
        <p:spPr>
          <a:xfrm>
            <a:off x="254000" y="73895"/>
            <a:ext cx="11610975" cy="1200329"/>
          </a:xfrm>
          <a:prstGeom prst="rect">
            <a:avLst/>
          </a:prstGeom>
          <a:solidFill>
            <a:schemeClr val="accent4">
              <a:lumMod val="20000"/>
              <a:lumOff val="80000"/>
            </a:schemeClr>
          </a:solidFill>
        </p:spPr>
        <p:txBody>
          <a:bodyPr wrap="square">
            <a:spAutoFit/>
          </a:bodyPr>
          <a:lstStyle/>
          <a:p>
            <a:pPr marL="342900" indent="-342900" algn="just">
              <a:buFont typeface="Wingdings" panose="05000000000000000000" pitchFamily="2" charset="2"/>
              <a:buChar char="§"/>
            </a:pPr>
            <a:r>
              <a:rPr lang="vi-VN" sz="2400" b="1" dirty="0">
                <a:solidFill>
                  <a:srgbClr val="C00000"/>
                </a:solidFill>
                <a:latin typeface="Times New Roman" panose="02020603050405020304" pitchFamily="18" charset="0"/>
                <a:cs typeface="Times New Roman" panose="02020603050405020304" pitchFamily="18" charset="0"/>
              </a:rPr>
              <a:t>Em hãy</a:t>
            </a:r>
            <a:r>
              <a:rPr lang="en-US" sz="2400" b="1" dirty="0">
                <a:solidFill>
                  <a:srgbClr val="C00000"/>
                </a:solidFill>
                <a:latin typeface="Times New Roman" panose="02020603050405020304" pitchFamily="18" charset="0"/>
                <a:cs typeface="Times New Roman" panose="02020603050405020304" pitchFamily="18" charset="0"/>
              </a:rPr>
              <a:t> </a:t>
            </a:r>
            <a:r>
              <a:rPr lang="vi-VN" sz="2400" b="1" dirty="0">
                <a:solidFill>
                  <a:srgbClr val="C00000"/>
                </a:solidFill>
                <a:latin typeface="Times New Roman" panose="02020603050405020304" pitchFamily="18" charset="0"/>
                <a:cs typeface="Times New Roman" panose="02020603050405020304" pitchFamily="18" charset="0"/>
              </a:rPr>
              <a:t>chỉ ra những truyền thống của dân tộc Việt Nam được thể hiện trong bài đồng dao và các hình ảnh </a:t>
            </a:r>
            <a:r>
              <a:rPr lang="en-US" sz="2400" b="1" dirty="0" err="1">
                <a:solidFill>
                  <a:srgbClr val="C00000"/>
                </a:solidFill>
                <a:latin typeface="Times New Roman" panose="02020603050405020304" pitchFamily="18" charset="0"/>
                <a:cs typeface="Times New Roman" panose="02020603050405020304" pitchFamily="18" charset="0"/>
              </a:rPr>
              <a:t>sau</a:t>
            </a:r>
            <a:r>
              <a:rPr lang="vi-VN" sz="2400" b="1" dirty="0">
                <a:solidFill>
                  <a:srgbClr val="C00000"/>
                </a:solidFill>
                <a:latin typeface="Times New Roman" panose="02020603050405020304" pitchFamily="18" charset="0"/>
                <a:cs typeface="Times New Roman" panose="020206030504050203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vi-VN" sz="2400" b="1" dirty="0">
                <a:solidFill>
                  <a:srgbClr val="C00000"/>
                </a:solidFill>
                <a:latin typeface="Times New Roman" panose="02020603050405020304" pitchFamily="18" charset="0"/>
                <a:cs typeface="Times New Roman" panose="02020603050405020304" pitchFamily="18" charset="0"/>
              </a:rPr>
              <a:t>Hãy nêu giá trị của những truyền thống đó.</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6F6D91D-2398-6982-BE2A-9974D8FFAEC7}"/>
              </a:ext>
            </a:extLst>
          </p:cNvPr>
          <p:cNvPicPr>
            <a:picLocks noChangeAspect="1"/>
          </p:cNvPicPr>
          <p:nvPr/>
        </p:nvPicPr>
        <p:blipFill>
          <a:blip r:embed="rId2">
            <a:grayscl/>
          </a:blip>
          <a:stretch>
            <a:fillRect/>
          </a:stretch>
        </p:blipFill>
        <p:spPr>
          <a:xfrm>
            <a:off x="395287" y="1458643"/>
            <a:ext cx="3076783" cy="51993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59576551-D39D-B6A6-FA0F-1268E82DD49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4514" b="1"/>
          <a:stretch/>
        </p:blipFill>
        <p:spPr>
          <a:xfrm>
            <a:off x="4352925" y="1458643"/>
            <a:ext cx="3486150" cy="2619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xmlns="" id="{27BFCD0B-7679-1B43-53A8-B16A44B02A9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161339" y="1571625"/>
            <a:ext cx="3429000" cy="2486025"/>
          </a:xfrm>
          <a:prstGeom prst="snip2DiagRect">
            <a:avLst>
              <a:gd name="adj1" fmla="val 0"/>
              <a:gd name="adj2" fmla="val 11303"/>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xmlns="" id="{64EDDC6E-455B-6D7B-B8D9-993FEAB99A05}"/>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383087" y="4262437"/>
            <a:ext cx="3352800" cy="24479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xmlns="" id="{51573C75-3775-D846-4471-E917B0FA920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8310563" y="4262437"/>
            <a:ext cx="3352800" cy="2466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102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xmlns="" id="{AC224184-7080-6491-1D84-2A6F4CCB3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0672">
            <a:off x="1835572" y="186140"/>
            <a:ext cx="7759415" cy="4445543"/>
          </a:xfrm>
          <a:prstGeom prst="rect">
            <a:avLst/>
          </a:prstGeom>
        </p:spPr>
      </p:pic>
      <p:pic>
        <p:nvPicPr>
          <p:cNvPr id="12" name="Picture 11" descr="Icon&#10;&#10;Description automatically generated">
            <a:extLst>
              <a:ext uri="{FF2B5EF4-FFF2-40B4-BE49-F238E27FC236}">
                <a16:creationId xmlns:a16="http://schemas.microsoft.com/office/drawing/2014/main" xmlns="" id="{A157D7E5-1E39-0525-69D1-E3B36294B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0240">
            <a:off x="8809262" y="3071643"/>
            <a:ext cx="2979042" cy="2979042"/>
          </a:xfrm>
          <a:prstGeom prst="rect">
            <a:avLst/>
          </a:prstGeom>
        </p:spPr>
      </p:pic>
      <p:sp>
        <p:nvSpPr>
          <p:cNvPr id="13" name="TextBox 12">
            <a:extLst>
              <a:ext uri="{FF2B5EF4-FFF2-40B4-BE49-F238E27FC236}">
                <a16:creationId xmlns:a16="http://schemas.microsoft.com/office/drawing/2014/main" xmlns="" id="{2E191267-2A6C-8F26-547C-D608C177CA76}"/>
              </a:ext>
            </a:extLst>
          </p:cNvPr>
          <p:cNvSpPr txBox="1"/>
          <p:nvPr/>
        </p:nvSpPr>
        <p:spPr>
          <a:xfrm>
            <a:off x="2509213" y="1859340"/>
            <a:ext cx="5882311" cy="1754326"/>
          </a:xfrm>
          <a:prstGeom prst="rect">
            <a:avLst/>
          </a:prstGeom>
          <a:noFill/>
        </p:spPr>
        <p:txBody>
          <a:bodyPr wrap="square">
            <a:spAutoFit/>
          </a:bodyPr>
          <a:lstStyle/>
          <a:p>
            <a:pPr algn="ct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nêu</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truyền</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thống</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khác</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tộc</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Việt</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Nam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mà</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155954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p:cNvPr>
          <p:cNvSpPr/>
          <p:nvPr/>
        </p:nvSpPr>
        <p:spPr>
          <a:xfrm>
            <a:off x="6742113" y="4549775"/>
            <a:ext cx="595312" cy="5953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23" name="Rectangle 22">
            <a:extLst/>
          </p:cNvPr>
          <p:cNvSpPr/>
          <p:nvPr/>
        </p:nvSpPr>
        <p:spPr>
          <a:xfrm>
            <a:off x="6742113" y="3627438"/>
            <a:ext cx="595312" cy="59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24" name="Rectangle 23">
            <a:extLst/>
          </p:cNvPr>
          <p:cNvSpPr/>
          <p:nvPr/>
        </p:nvSpPr>
        <p:spPr>
          <a:xfrm>
            <a:off x="6742113" y="2703513"/>
            <a:ext cx="595312" cy="5953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26" name="Rectangle 25">
            <a:extLst/>
          </p:cNvPr>
          <p:cNvSpPr/>
          <p:nvPr/>
        </p:nvSpPr>
        <p:spPr>
          <a:xfrm>
            <a:off x="6742113" y="5472113"/>
            <a:ext cx="595312" cy="5953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27" name="Rectangle 26">
            <a:extLst/>
          </p:cNvPr>
          <p:cNvSpPr/>
          <p:nvPr/>
        </p:nvSpPr>
        <p:spPr>
          <a:xfrm>
            <a:off x="6742113" y="1781175"/>
            <a:ext cx="595312" cy="595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28" name="Down Arrow 1">
            <a:extLst/>
          </p:cNvPr>
          <p:cNvSpPr/>
          <p:nvPr/>
        </p:nvSpPr>
        <p:spPr>
          <a:xfrm rot="10800000" flipH="1">
            <a:off x="6853238" y="5559425"/>
            <a:ext cx="373062" cy="420688"/>
          </a:xfrm>
          <a:custGeom>
            <a:avLst/>
            <a:gdLst/>
            <a:ahLst/>
            <a:cxnLst/>
            <a:rect l="l" t="t" r="r" b="b"/>
            <a:pathLst>
              <a:path w="3496146" h="3926159">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solidFill>
                <a:schemeClr val="tx1"/>
              </a:solidFill>
              <a:latin typeface="Times New Roman" panose="02020603050405020304" pitchFamily="18" charset="0"/>
              <a:cs typeface="Times New Roman" panose="02020603050405020304" pitchFamily="18" charset="0"/>
            </a:endParaRPr>
          </a:p>
        </p:txBody>
      </p:sp>
      <p:sp>
        <p:nvSpPr>
          <p:cNvPr id="29" name="Donut 15">
            <a:extLst/>
          </p:cNvPr>
          <p:cNvSpPr/>
          <p:nvPr/>
        </p:nvSpPr>
        <p:spPr>
          <a:xfrm>
            <a:off x="6867525" y="1905000"/>
            <a:ext cx="344488" cy="346075"/>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solidFill>
                <a:schemeClr val="tx1"/>
              </a:solidFill>
              <a:latin typeface="Times New Roman" panose="02020603050405020304" pitchFamily="18" charset="0"/>
              <a:cs typeface="Times New Roman" panose="02020603050405020304" pitchFamily="18" charset="0"/>
            </a:endParaRPr>
          </a:p>
        </p:txBody>
      </p:sp>
      <p:sp>
        <p:nvSpPr>
          <p:cNvPr id="30" name="Rectangle 1">
            <a:extLst/>
          </p:cNvPr>
          <p:cNvSpPr>
            <a:spLocks noChangeAspect="1"/>
          </p:cNvSpPr>
          <p:nvPr/>
        </p:nvSpPr>
        <p:spPr>
          <a:xfrm>
            <a:off x="6870700" y="4646613"/>
            <a:ext cx="352425" cy="350837"/>
          </a:xfrm>
          <a:custGeom>
            <a:avLst/>
            <a:gdLst/>
            <a:ahLst/>
            <a:cxnLst/>
            <a:rect l="l" t="t" r="r" b="b"/>
            <a:pathLst>
              <a:path w="4020621" h="4012920">
                <a:moveTo>
                  <a:pt x="780213" y="3724888"/>
                </a:moveTo>
                <a:lnTo>
                  <a:pt x="2868445" y="3724888"/>
                </a:lnTo>
                <a:lnTo>
                  <a:pt x="2868445" y="4012920"/>
                </a:lnTo>
                <a:lnTo>
                  <a:pt x="780213" y="4012920"/>
                </a:lnTo>
                <a:close/>
                <a:moveTo>
                  <a:pt x="4020621" y="2152587"/>
                </a:moveTo>
                <a:lnTo>
                  <a:pt x="4020621" y="3448731"/>
                </a:lnTo>
                <a:lnTo>
                  <a:pt x="3903908" y="3386593"/>
                </a:lnTo>
                <a:lnTo>
                  <a:pt x="3903908" y="2214725"/>
                </a:lnTo>
                <a:close/>
                <a:moveTo>
                  <a:pt x="1582587" y="1544569"/>
                </a:moveTo>
                <a:cubicBezTo>
                  <a:pt x="1525677" y="1652847"/>
                  <a:pt x="1434945" y="1739939"/>
                  <a:pt x="1324158" y="1792547"/>
                </a:cubicBezTo>
                <a:lnTo>
                  <a:pt x="1790243" y="1792547"/>
                </a:lnTo>
                <a:cubicBezTo>
                  <a:pt x="1708293" y="1721838"/>
                  <a:pt x="1638004" y="1638154"/>
                  <a:pt x="1582587" y="1544569"/>
                </a:cubicBezTo>
                <a:close/>
                <a:moveTo>
                  <a:pt x="1238323" y="1312673"/>
                </a:moveTo>
                <a:cubicBezTo>
                  <a:pt x="1173622" y="1312673"/>
                  <a:pt x="1121172" y="1365123"/>
                  <a:pt x="1121172" y="1429824"/>
                </a:cubicBezTo>
                <a:cubicBezTo>
                  <a:pt x="1121172" y="1494525"/>
                  <a:pt x="1173622" y="1546975"/>
                  <a:pt x="1238323" y="1546975"/>
                </a:cubicBezTo>
                <a:cubicBezTo>
                  <a:pt x="1303024" y="1546975"/>
                  <a:pt x="1355474" y="1494525"/>
                  <a:pt x="1355474" y="1429824"/>
                </a:cubicBezTo>
                <a:cubicBezTo>
                  <a:pt x="1355474" y="1365123"/>
                  <a:pt x="1303024" y="1312673"/>
                  <a:pt x="1238323" y="1312673"/>
                </a:cubicBezTo>
                <a:close/>
                <a:moveTo>
                  <a:pt x="870057" y="1312673"/>
                </a:moveTo>
                <a:cubicBezTo>
                  <a:pt x="805356" y="1312673"/>
                  <a:pt x="752906" y="1365123"/>
                  <a:pt x="752906" y="1429824"/>
                </a:cubicBezTo>
                <a:cubicBezTo>
                  <a:pt x="752906" y="1494525"/>
                  <a:pt x="805356" y="1546975"/>
                  <a:pt x="870057" y="1546975"/>
                </a:cubicBezTo>
                <a:cubicBezTo>
                  <a:pt x="934758" y="1546975"/>
                  <a:pt x="987208" y="1494525"/>
                  <a:pt x="987208" y="1429824"/>
                </a:cubicBezTo>
                <a:cubicBezTo>
                  <a:pt x="987208" y="1365123"/>
                  <a:pt x="934758" y="1312673"/>
                  <a:pt x="870057" y="1312673"/>
                </a:cubicBezTo>
                <a:close/>
                <a:moveTo>
                  <a:pt x="2775838" y="1127627"/>
                </a:moveTo>
                <a:cubicBezTo>
                  <a:pt x="2666578" y="1127627"/>
                  <a:pt x="2578006" y="1216199"/>
                  <a:pt x="2578006" y="1325459"/>
                </a:cubicBezTo>
                <a:cubicBezTo>
                  <a:pt x="2578006" y="1434719"/>
                  <a:pt x="2666578" y="1523291"/>
                  <a:pt x="2775838" y="1523291"/>
                </a:cubicBezTo>
                <a:cubicBezTo>
                  <a:pt x="2885098" y="1523291"/>
                  <a:pt x="2973670" y="1434719"/>
                  <a:pt x="2973670" y="1325459"/>
                </a:cubicBezTo>
                <a:cubicBezTo>
                  <a:pt x="2973670" y="1216199"/>
                  <a:pt x="2885098" y="1127627"/>
                  <a:pt x="2775838" y="1127627"/>
                </a:cubicBezTo>
                <a:close/>
                <a:moveTo>
                  <a:pt x="2153949" y="1127627"/>
                </a:moveTo>
                <a:cubicBezTo>
                  <a:pt x="2044689" y="1127627"/>
                  <a:pt x="1956117" y="1216199"/>
                  <a:pt x="1956117" y="1325459"/>
                </a:cubicBezTo>
                <a:cubicBezTo>
                  <a:pt x="1956117" y="1434719"/>
                  <a:pt x="2044689" y="1523291"/>
                  <a:pt x="2153949" y="1523291"/>
                </a:cubicBezTo>
                <a:cubicBezTo>
                  <a:pt x="2263209" y="1523291"/>
                  <a:pt x="2351781" y="1434719"/>
                  <a:pt x="2351781" y="1325459"/>
                </a:cubicBezTo>
                <a:cubicBezTo>
                  <a:pt x="2351781" y="1216199"/>
                  <a:pt x="2263209" y="1127627"/>
                  <a:pt x="2153949" y="1127627"/>
                </a:cubicBezTo>
                <a:close/>
                <a:moveTo>
                  <a:pt x="1238323" y="956510"/>
                </a:moveTo>
                <a:cubicBezTo>
                  <a:pt x="1173622" y="956510"/>
                  <a:pt x="1121172" y="1008960"/>
                  <a:pt x="1121172" y="1073661"/>
                </a:cubicBezTo>
                <a:cubicBezTo>
                  <a:pt x="1121172" y="1138362"/>
                  <a:pt x="1173622" y="1190812"/>
                  <a:pt x="1238323" y="1190812"/>
                </a:cubicBezTo>
                <a:cubicBezTo>
                  <a:pt x="1303024" y="1190812"/>
                  <a:pt x="1355474" y="1138362"/>
                  <a:pt x="1355474" y="1073661"/>
                </a:cubicBezTo>
                <a:cubicBezTo>
                  <a:pt x="1355474" y="1008960"/>
                  <a:pt x="1303024" y="956510"/>
                  <a:pt x="1238323" y="956510"/>
                </a:cubicBezTo>
                <a:close/>
                <a:moveTo>
                  <a:pt x="870057" y="956510"/>
                </a:moveTo>
                <a:cubicBezTo>
                  <a:pt x="805356" y="956510"/>
                  <a:pt x="752906" y="1008960"/>
                  <a:pt x="752906" y="1073661"/>
                </a:cubicBezTo>
                <a:cubicBezTo>
                  <a:pt x="752906" y="1138362"/>
                  <a:pt x="805356" y="1190812"/>
                  <a:pt x="870057" y="1190812"/>
                </a:cubicBezTo>
                <a:cubicBezTo>
                  <a:pt x="934758" y="1190812"/>
                  <a:pt x="987208" y="1138362"/>
                  <a:pt x="987208" y="1073661"/>
                </a:cubicBezTo>
                <a:cubicBezTo>
                  <a:pt x="987208" y="1008960"/>
                  <a:pt x="934758" y="956510"/>
                  <a:pt x="870057" y="956510"/>
                </a:cubicBezTo>
                <a:close/>
                <a:moveTo>
                  <a:pt x="2775838" y="526176"/>
                </a:moveTo>
                <a:cubicBezTo>
                  <a:pt x="2666578" y="526176"/>
                  <a:pt x="2578006" y="614748"/>
                  <a:pt x="2578006" y="724008"/>
                </a:cubicBezTo>
                <a:cubicBezTo>
                  <a:pt x="2578006" y="833268"/>
                  <a:pt x="2666578" y="921840"/>
                  <a:pt x="2775838" y="921840"/>
                </a:cubicBezTo>
                <a:cubicBezTo>
                  <a:pt x="2885098" y="921840"/>
                  <a:pt x="2973670" y="833268"/>
                  <a:pt x="2973670" y="724008"/>
                </a:cubicBezTo>
                <a:cubicBezTo>
                  <a:pt x="2973670" y="614748"/>
                  <a:pt x="2885098" y="526176"/>
                  <a:pt x="2775838" y="526176"/>
                </a:cubicBezTo>
                <a:close/>
                <a:moveTo>
                  <a:pt x="2153949" y="526176"/>
                </a:moveTo>
                <a:cubicBezTo>
                  <a:pt x="2044689" y="526176"/>
                  <a:pt x="1956117" y="614748"/>
                  <a:pt x="1956117" y="724008"/>
                </a:cubicBezTo>
                <a:cubicBezTo>
                  <a:pt x="1956117" y="833268"/>
                  <a:pt x="2044689" y="921840"/>
                  <a:pt x="2153949" y="921840"/>
                </a:cubicBezTo>
                <a:cubicBezTo>
                  <a:pt x="2263209" y="921840"/>
                  <a:pt x="2351781" y="833268"/>
                  <a:pt x="2351781" y="724008"/>
                </a:cubicBezTo>
                <a:cubicBezTo>
                  <a:pt x="2351781" y="614748"/>
                  <a:pt x="2263209" y="526176"/>
                  <a:pt x="2153949" y="526176"/>
                </a:cubicBezTo>
                <a:close/>
                <a:moveTo>
                  <a:pt x="2464893" y="0"/>
                </a:moveTo>
                <a:cubicBezTo>
                  <a:pt x="3030837" y="0"/>
                  <a:pt x="3489626" y="458789"/>
                  <a:pt x="3489626" y="1024733"/>
                </a:cubicBezTo>
                <a:cubicBezTo>
                  <a:pt x="3489626" y="1442455"/>
                  <a:pt x="3239684" y="1801800"/>
                  <a:pt x="2880320" y="1959209"/>
                </a:cubicBezTo>
                <a:lnTo>
                  <a:pt x="2880320" y="2008571"/>
                </a:lnTo>
                <a:lnTo>
                  <a:pt x="3250857" y="2008571"/>
                </a:lnTo>
                <a:lnTo>
                  <a:pt x="3250857" y="2359970"/>
                </a:lnTo>
                <a:lnTo>
                  <a:pt x="3437294" y="2359970"/>
                </a:lnTo>
                <a:lnTo>
                  <a:pt x="3437294" y="2360694"/>
                </a:lnTo>
                <a:lnTo>
                  <a:pt x="3852060" y="2233461"/>
                </a:lnTo>
                <a:lnTo>
                  <a:pt x="3852060" y="3367858"/>
                </a:lnTo>
                <a:lnTo>
                  <a:pt x="3437294" y="3240624"/>
                </a:lnTo>
                <a:lnTo>
                  <a:pt x="3437294" y="3241349"/>
                </a:lnTo>
                <a:lnTo>
                  <a:pt x="3250857" y="3241349"/>
                </a:lnTo>
                <a:lnTo>
                  <a:pt x="3250857" y="3633063"/>
                </a:lnTo>
                <a:lnTo>
                  <a:pt x="298529" y="3633063"/>
                </a:lnTo>
                <a:lnTo>
                  <a:pt x="298529" y="2431730"/>
                </a:lnTo>
                <a:lnTo>
                  <a:pt x="0" y="2008571"/>
                </a:lnTo>
                <a:lnTo>
                  <a:pt x="298529" y="2008571"/>
                </a:lnTo>
                <a:lnTo>
                  <a:pt x="792088" y="2008571"/>
                </a:lnTo>
                <a:lnTo>
                  <a:pt x="792088" y="1796817"/>
                </a:lnTo>
                <a:cubicBezTo>
                  <a:pt x="587745" y="1700755"/>
                  <a:pt x="447370" y="1492642"/>
                  <a:pt x="447370" y="1251742"/>
                </a:cubicBezTo>
                <a:cubicBezTo>
                  <a:pt x="447370" y="916605"/>
                  <a:pt x="719053" y="644923"/>
                  <a:pt x="1054190" y="644923"/>
                </a:cubicBezTo>
                <a:cubicBezTo>
                  <a:pt x="1212753" y="644923"/>
                  <a:pt x="1357112" y="705740"/>
                  <a:pt x="1463939" y="806702"/>
                </a:cubicBezTo>
                <a:cubicBezTo>
                  <a:pt x="1563407" y="345444"/>
                  <a:pt x="1973809" y="0"/>
                  <a:pt x="24648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1" name="Rounded Rectangle 24">
            <a:extLst/>
          </p:cNvPr>
          <p:cNvSpPr>
            <a:spLocks noChangeAspect="1"/>
          </p:cNvSpPr>
          <p:nvPr/>
        </p:nvSpPr>
        <p:spPr>
          <a:xfrm>
            <a:off x="6873875" y="3794125"/>
            <a:ext cx="338138" cy="260350"/>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2" name="Freeform 35">
            <a:extLst/>
          </p:cNvPr>
          <p:cNvSpPr>
            <a:spLocks noChangeAspect="1"/>
          </p:cNvSpPr>
          <p:nvPr/>
        </p:nvSpPr>
        <p:spPr>
          <a:xfrm rot="8580000">
            <a:off x="6873875" y="2836863"/>
            <a:ext cx="331788" cy="330200"/>
          </a:xfrm>
          <a:custGeom>
            <a:avLst/>
            <a:gdLst/>
            <a:ahLst/>
            <a:cxnLst/>
            <a:rect l="l" t="t" r="r" b="b"/>
            <a:pathLst>
              <a:path w="3872365" h="3862045">
                <a:moveTo>
                  <a:pt x="1786489" y="808318"/>
                </a:moveTo>
                <a:cubicBezTo>
                  <a:pt x="1525809" y="610106"/>
                  <a:pt x="1257124" y="397966"/>
                  <a:pt x="1040385" y="230829"/>
                </a:cubicBezTo>
                <a:cubicBezTo>
                  <a:pt x="1905215" y="-194386"/>
                  <a:pt x="2650439" y="24572"/>
                  <a:pt x="3162062" y="429660"/>
                </a:cubicBezTo>
                <a:cubicBezTo>
                  <a:pt x="3007351" y="875340"/>
                  <a:pt x="2905932" y="1443216"/>
                  <a:pt x="2745609" y="1410478"/>
                </a:cubicBezTo>
                <a:cubicBezTo>
                  <a:pt x="2633182" y="1430335"/>
                  <a:pt x="2220955" y="1138671"/>
                  <a:pt x="1786489" y="808318"/>
                </a:cubicBezTo>
                <a:close/>
                <a:moveTo>
                  <a:pt x="2701004" y="2590217"/>
                </a:moveTo>
                <a:cubicBezTo>
                  <a:pt x="2682933" y="2576481"/>
                  <a:pt x="2672282" y="2559744"/>
                  <a:pt x="2670336" y="2539383"/>
                </a:cubicBezTo>
                <a:cubicBezTo>
                  <a:pt x="2587360" y="2376647"/>
                  <a:pt x="3042640" y="1246798"/>
                  <a:pt x="3299881" y="563773"/>
                </a:cubicBezTo>
                <a:cubicBezTo>
                  <a:pt x="3959368" y="1266493"/>
                  <a:pt x="3967860" y="2043171"/>
                  <a:pt x="3730056" y="2650875"/>
                </a:cubicBezTo>
                <a:cubicBezTo>
                  <a:pt x="3317547" y="2635434"/>
                  <a:pt x="2827499" y="2686366"/>
                  <a:pt x="2701004" y="2590217"/>
                </a:cubicBezTo>
                <a:close/>
                <a:moveTo>
                  <a:pt x="19691" y="2248546"/>
                </a:moveTo>
                <a:cubicBezTo>
                  <a:pt x="-100797" y="1292396"/>
                  <a:pt x="348853" y="659059"/>
                  <a:pt x="898439" y="307194"/>
                </a:cubicBezTo>
                <a:cubicBezTo>
                  <a:pt x="1269469" y="598575"/>
                  <a:pt x="1773388" y="879352"/>
                  <a:pt x="1690237" y="1020281"/>
                </a:cubicBezTo>
                <a:cubicBezTo>
                  <a:pt x="1661713" y="1200709"/>
                  <a:pt x="629275" y="1847170"/>
                  <a:pt x="19691" y="2248546"/>
                </a:cubicBezTo>
                <a:close/>
                <a:moveTo>
                  <a:pt x="1805382" y="3858278"/>
                </a:moveTo>
                <a:cubicBezTo>
                  <a:pt x="1676483" y="3404460"/>
                  <a:pt x="1433840" y="2881111"/>
                  <a:pt x="1583946" y="2815971"/>
                </a:cubicBezTo>
                <a:cubicBezTo>
                  <a:pt x="1713076" y="2686769"/>
                  <a:pt x="2928316" y="2770622"/>
                  <a:pt x="3657403" y="2804207"/>
                </a:cubicBezTo>
                <a:cubicBezTo>
                  <a:pt x="3192869" y="3648569"/>
                  <a:pt x="2456828" y="3896652"/>
                  <a:pt x="1805382" y="3858278"/>
                </a:cubicBezTo>
                <a:close/>
                <a:moveTo>
                  <a:pt x="762284" y="3480575"/>
                </a:moveTo>
                <a:cubicBezTo>
                  <a:pt x="380940" y="3198297"/>
                  <a:pt x="161300" y="2806810"/>
                  <a:pt x="58293" y="2412172"/>
                </a:cubicBezTo>
                <a:cubicBezTo>
                  <a:pt x="450067" y="2149344"/>
                  <a:pt x="872820" y="1756853"/>
                  <a:pt x="981158" y="1879484"/>
                </a:cubicBezTo>
                <a:cubicBezTo>
                  <a:pt x="1143940" y="1962367"/>
                  <a:pt x="1439720" y="3144041"/>
                  <a:pt x="1633080" y="3847823"/>
                </a:cubicBezTo>
                <a:cubicBezTo>
                  <a:pt x="1278110" y="3779994"/>
                  <a:pt x="991090" y="3649942"/>
                  <a:pt x="762284" y="348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8" name="Freeform 47">
            <a:extLst/>
          </p:cNvPr>
          <p:cNvSpPr/>
          <p:nvPr/>
        </p:nvSpPr>
        <p:spPr>
          <a:xfrm>
            <a:off x="5538788" y="1781175"/>
            <a:ext cx="1204912" cy="2019300"/>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49" name="Freeform 48">
            <a:extLst/>
          </p:cNvPr>
          <p:cNvSpPr/>
          <p:nvPr/>
        </p:nvSpPr>
        <p:spPr>
          <a:xfrm>
            <a:off x="5538788" y="2703513"/>
            <a:ext cx="1204912" cy="1171575"/>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50" name="Freeform 49">
            <a:extLst/>
          </p:cNvPr>
          <p:cNvSpPr/>
          <p:nvPr/>
        </p:nvSpPr>
        <p:spPr>
          <a:xfrm>
            <a:off x="5538788" y="3627438"/>
            <a:ext cx="1204912" cy="593725"/>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51" name="Freeform 50">
            <a:extLst/>
          </p:cNvPr>
          <p:cNvSpPr/>
          <p:nvPr/>
        </p:nvSpPr>
        <p:spPr>
          <a:xfrm flipV="1">
            <a:off x="5541963" y="4049713"/>
            <a:ext cx="1201737" cy="2017712"/>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0768 h 1953837"/>
              <a:gd name="connsiteX3" fmla="*/ 0 w 1183065"/>
              <a:gd name="connsiteY3" fmla="*/ 1953837 h 1953837"/>
              <a:gd name="connsiteX4" fmla="*/ 457 w 1183065"/>
              <a:gd name="connsiteY4" fmla="*/ 1903679 h 1953837"/>
              <a:gd name="connsiteX0" fmla="*/ 457 w 1186612"/>
              <a:gd name="connsiteY0" fmla="*/ 1903679 h 1953837"/>
              <a:gd name="connsiteX1" fmla="*/ 1186462 w 1186612"/>
              <a:gd name="connsiteY1" fmla="*/ 0 h 1953837"/>
              <a:gd name="connsiteX2" fmla="*/ 1183065 w 1186612"/>
              <a:gd name="connsiteY2" fmla="*/ 560768 h 1953837"/>
              <a:gd name="connsiteX3" fmla="*/ 0 w 1186612"/>
              <a:gd name="connsiteY3" fmla="*/ 1953837 h 1953837"/>
              <a:gd name="connsiteX4" fmla="*/ 457 w 1186612"/>
              <a:gd name="connsiteY4" fmla="*/ 1903679 h 1953837"/>
              <a:gd name="connsiteX0" fmla="*/ 457 w 1183065"/>
              <a:gd name="connsiteY0" fmla="*/ 1903679 h 1953837"/>
              <a:gd name="connsiteX1" fmla="*/ 1180112 w 1183065"/>
              <a:gd name="connsiteY1" fmla="*/ 0 h 1953837"/>
              <a:gd name="connsiteX2" fmla="*/ 1183065 w 1183065"/>
              <a:gd name="connsiteY2" fmla="*/ 560768 h 1953837"/>
              <a:gd name="connsiteX3" fmla="*/ 0 w 1183065"/>
              <a:gd name="connsiteY3" fmla="*/ 1953837 h 1953837"/>
              <a:gd name="connsiteX4" fmla="*/ 457 w 1183065"/>
              <a:gd name="connsiteY4" fmla="*/ 1903679 h 1953837"/>
              <a:gd name="connsiteX0" fmla="*/ 457 w 1183262"/>
              <a:gd name="connsiteY0" fmla="*/ 1912094 h 1962252"/>
              <a:gd name="connsiteX1" fmla="*/ 1182917 w 1183262"/>
              <a:gd name="connsiteY1" fmla="*/ 0 h 1962252"/>
              <a:gd name="connsiteX2" fmla="*/ 1183065 w 1183262"/>
              <a:gd name="connsiteY2" fmla="*/ 569183 h 1962252"/>
              <a:gd name="connsiteX3" fmla="*/ 0 w 1183262"/>
              <a:gd name="connsiteY3" fmla="*/ 1962252 h 1962252"/>
              <a:gd name="connsiteX4" fmla="*/ 457 w 1183262"/>
              <a:gd name="connsiteY4" fmla="*/ 1912094 h 1962252"/>
              <a:gd name="connsiteX0" fmla="*/ 457 w 1183262"/>
              <a:gd name="connsiteY0" fmla="*/ 1912094 h 1962252"/>
              <a:gd name="connsiteX1" fmla="*/ 1182917 w 1183262"/>
              <a:gd name="connsiteY1" fmla="*/ 0 h 1962252"/>
              <a:gd name="connsiteX2" fmla="*/ 1183065 w 1183262"/>
              <a:gd name="connsiteY2" fmla="*/ 574518 h 1962252"/>
              <a:gd name="connsiteX3" fmla="*/ 0 w 1183262"/>
              <a:gd name="connsiteY3" fmla="*/ 1962252 h 1962252"/>
              <a:gd name="connsiteX4" fmla="*/ 457 w 1183262"/>
              <a:gd name="connsiteY4" fmla="*/ 1912094 h 1962252"/>
              <a:gd name="connsiteX0" fmla="*/ 3 w 1182808"/>
              <a:gd name="connsiteY0" fmla="*/ 1912094 h 1946110"/>
              <a:gd name="connsiteX1" fmla="*/ 1182463 w 1182808"/>
              <a:gd name="connsiteY1" fmla="*/ 0 h 1946110"/>
              <a:gd name="connsiteX2" fmla="*/ 1182611 w 1182808"/>
              <a:gd name="connsiteY2" fmla="*/ 574518 h 1946110"/>
              <a:gd name="connsiteX3" fmla="*/ 6561 w 1182808"/>
              <a:gd name="connsiteY3" fmla="*/ 1946110 h 1946110"/>
              <a:gd name="connsiteX4" fmla="*/ 3 w 1182808"/>
              <a:gd name="connsiteY4" fmla="*/ 1912094 h 1946110"/>
              <a:gd name="connsiteX0" fmla="*/ 8 w 1178136"/>
              <a:gd name="connsiteY0" fmla="*/ 1895953 h 1946110"/>
              <a:gd name="connsiteX1" fmla="*/ 1177791 w 1178136"/>
              <a:gd name="connsiteY1" fmla="*/ 0 h 1946110"/>
              <a:gd name="connsiteX2" fmla="*/ 1177939 w 1178136"/>
              <a:gd name="connsiteY2" fmla="*/ 574518 h 1946110"/>
              <a:gd name="connsiteX3" fmla="*/ 1889 w 1178136"/>
              <a:gd name="connsiteY3" fmla="*/ 1946110 h 1946110"/>
              <a:gd name="connsiteX4" fmla="*/ 8 w 1178136"/>
              <a:gd name="connsiteY4" fmla="*/ 1895953 h 1946110"/>
              <a:gd name="connsiteX0" fmla="*/ 457 w 1178585"/>
              <a:gd name="connsiteY0" fmla="*/ 1895953 h 1953027"/>
              <a:gd name="connsiteX1" fmla="*/ 1178240 w 1178585"/>
              <a:gd name="connsiteY1" fmla="*/ 0 h 1953027"/>
              <a:gd name="connsiteX2" fmla="*/ 1178388 w 1178585"/>
              <a:gd name="connsiteY2" fmla="*/ 574518 h 1953027"/>
              <a:gd name="connsiteX3" fmla="*/ 0 w 1178585"/>
              <a:gd name="connsiteY3" fmla="*/ 1953027 h 1953027"/>
              <a:gd name="connsiteX4" fmla="*/ 457 w 1178585"/>
              <a:gd name="connsiteY4" fmla="*/ 1895953 h 1953027"/>
              <a:gd name="connsiteX0" fmla="*/ 457 w 1178585"/>
              <a:gd name="connsiteY0" fmla="*/ 1895953 h 1953027"/>
              <a:gd name="connsiteX1" fmla="*/ 1178240 w 1178585"/>
              <a:gd name="connsiteY1" fmla="*/ 0 h 1953027"/>
              <a:gd name="connsiteX2" fmla="*/ 1178388 w 1178585"/>
              <a:gd name="connsiteY2" fmla="*/ 574518 h 1953027"/>
              <a:gd name="connsiteX3" fmla="*/ 0 w 1178585"/>
              <a:gd name="connsiteY3" fmla="*/ 1953027 h 1953027"/>
              <a:gd name="connsiteX4" fmla="*/ 457 w 1178585"/>
              <a:gd name="connsiteY4" fmla="*/ 1895953 h 1953027"/>
              <a:gd name="connsiteX0" fmla="*/ 2795 w 1180923"/>
              <a:gd name="connsiteY0" fmla="*/ 1895953 h 1948415"/>
              <a:gd name="connsiteX1" fmla="*/ 1180578 w 1180923"/>
              <a:gd name="connsiteY1" fmla="*/ 0 h 1948415"/>
              <a:gd name="connsiteX2" fmla="*/ 1180726 w 1180923"/>
              <a:gd name="connsiteY2" fmla="*/ 574518 h 1948415"/>
              <a:gd name="connsiteX3" fmla="*/ 0 w 1180923"/>
              <a:gd name="connsiteY3" fmla="*/ 1948415 h 1948415"/>
              <a:gd name="connsiteX4" fmla="*/ 2795 w 1180923"/>
              <a:gd name="connsiteY4" fmla="*/ 1895953 h 1948415"/>
              <a:gd name="connsiteX0" fmla="*/ 2795 w 1180923"/>
              <a:gd name="connsiteY0" fmla="*/ 1895953 h 1953027"/>
              <a:gd name="connsiteX1" fmla="*/ 1180578 w 1180923"/>
              <a:gd name="connsiteY1" fmla="*/ 0 h 1953027"/>
              <a:gd name="connsiteX2" fmla="*/ 1180726 w 1180923"/>
              <a:gd name="connsiteY2" fmla="*/ 574518 h 1953027"/>
              <a:gd name="connsiteX3" fmla="*/ 0 w 1180923"/>
              <a:gd name="connsiteY3" fmla="*/ 1953027 h 1953027"/>
              <a:gd name="connsiteX4" fmla="*/ 2795 w 1180923"/>
              <a:gd name="connsiteY4" fmla="*/ 1895953 h 1953027"/>
              <a:gd name="connsiteX0" fmla="*/ 456 w 1180923"/>
              <a:gd name="connsiteY0" fmla="*/ 1895953 h 1953027"/>
              <a:gd name="connsiteX1" fmla="*/ 1180578 w 1180923"/>
              <a:gd name="connsiteY1" fmla="*/ 0 h 1953027"/>
              <a:gd name="connsiteX2" fmla="*/ 1180726 w 1180923"/>
              <a:gd name="connsiteY2" fmla="*/ 574518 h 1953027"/>
              <a:gd name="connsiteX3" fmla="*/ 0 w 1180923"/>
              <a:gd name="connsiteY3" fmla="*/ 1953027 h 1953027"/>
              <a:gd name="connsiteX4" fmla="*/ 456 w 1180923"/>
              <a:gd name="connsiteY4" fmla="*/ 1895953 h 195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923" h="1953027">
                <a:moveTo>
                  <a:pt x="456" y="1895953"/>
                </a:moveTo>
                <a:lnTo>
                  <a:pt x="1180578" y="0"/>
                </a:lnTo>
                <a:cubicBezTo>
                  <a:pt x="1181711" y="193422"/>
                  <a:pt x="1179593" y="381096"/>
                  <a:pt x="1180726" y="574518"/>
                </a:cubicBezTo>
                <a:lnTo>
                  <a:pt x="0" y="1953027"/>
                </a:lnTo>
                <a:cubicBezTo>
                  <a:pt x="152" y="1936308"/>
                  <a:pt x="304" y="1912672"/>
                  <a:pt x="456" y="189595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52" name="Freeform 51">
            <a:extLst/>
          </p:cNvPr>
          <p:cNvSpPr/>
          <p:nvPr/>
        </p:nvSpPr>
        <p:spPr>
          <a:xfrm flipV="1">
            <a:off x="5538788" y="3973513"/>
            <a:ext cx="1204912" cy="1174750"/>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5422 h 1137365"/>
              <a:gd name="connsiteX1" fmla="*/ 1182019 w 1182972"/>
              <a:gd name="connsiteY1" fmla="*/ 0 h 1137365"/>
              <a:gd name="connsiteX2" fmla="*/ 1182972 w 1182972"/>
              <a:gd name="connsiteY2" fmla="*/ 576306 h 1137365"/>
              <a:gd name="connsiteX3" fmla="*/ 1522 w 1182972"/>
              <a:gd name="connsiteY3" fmla="*/ 1137365 h 1137365"/>
              <a:gd name="connsiteX4" fmla="*/ 32 w 1182972"/>
              <a:gd name="connsiteY4" fmla="*/ 1085422 h 113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7365">
                <a:moveTo>
                  <a:pt x="32" y="1085422"/>
                </a:moveTo>
                <a:lnTo>
                  <a:pt x="1182019" y="0"/>
                </a:lnTo>
                <a:cubicBezTo>
                  <a:pt x="1182337" y="191213"/>
                  <a:pt x="1182654" y="385093"/>
                  <a:pt x="1182972" y="576306"/>
                </a:cubicBezTo>
                <a:lnTo>
                  <a:pt x="1522" y="1137365"/>
                </a:lnTo>
                <a:cubicBezTo>
                  <a:pt x="1840" y="1119236"/>
                  <a:pt x="-286" y="1103551"/>
                  <a:pt x="32" y="10854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2701">
              <a:latin typeface="Times New Roman" panose="02020603050405020304" pitchFamily="18" charset="0"/>
              <a:cs typeface="Times New Roman" panose="02020603050405020304" pitchFamily="18" charset="0"/>
            </a:endParaRPr>
          </a:p>
        </p:txBody>
      </p:sp>
      <p:sp>
        <p:nvSpPr>
          <p:cNvPr id="74802" name="Rectangle 50"/>
          <p:cNvSpPr>
            <a:spLocks noChangeArrowheads="1"/>
          </p:cNvSpPr>
          <p:nvPr/>
        </p:nvSpPr>
        <p:spPr bwMode="auto">
          <a:xfrm>
            <a:off x="7627938" y="1858963"/>
            <a:ext cx="36750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b="1">
                <a:latin typeface="Times New Roman" panose="02020603050405020304" pitchFamily="18" charset="0"/>
                <a:cs typeface="Times New Roman" panose="02020603050405020304" pitchFamily="18" charset="0"/>
              </a:rPr>
              <a:t>Yêu nước, đoàn kết  </a:t>
            </a:r>
          </a:p>
        </p:txBody>
      </p:sp>
      <p:sp>
        <p:nvSpPr>
          <p:cNvPr id="74804" name="Rectangle 52"/>
          <p:cNvSpPr>
            <a:spLocks noChangeArrowheads="1"/>
          </p:cNvSpPr>
          <p:nvPr/>
        </p:nvSpPr>
        <p:spPr bwMode="auto">
          <a:xfrm>
            <a:off x="7634288" y="2742799"/>
            <a:ext cx="185820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2500" b="1">
                <a:latin typeface="Times New Roman" panose="02020603050405020304" pitchFamily="18" charset="0"/>
                <a:cs typeface="Times New Roman" panose="02020603050405020304" pitchFamily="18" charset="0"/>
              </a:rPr>
              <a:t>Nhân nghĩa </a:t>
            </a:r>
          </a:p>
        </p:txBody>
      </p:sp>
      <p:sp>
        <p:nvSpPr>
          <p:cNvPr id="74805" name="Rectangle 53"/>
          <p:cNvSpPr>
            <a:spLocks noChangeArrowheads="1"/>
          </p:cNvSpPr>
          <p:nvPr/>
        </p:nvSpPr>
        <p:spPr bwMode="auto">
          <a:xfrm>
            <a:off x="7659688" y="3728636"/>
            <a:ext cx="248177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2500" b="1">
                <a:latin typeface="Times New Roman" panose="02020603050405020304" pitchFamily="18" charset="0"/>
                <a:cs typeface="Times New Roman" panose="02020603050405020304" pitchFamily="18" charset="0"/>
              </a:rPr>
              <a:t>Cần cù lao động </a:t>
            </a:r>
          </a:p>
        </p:txBody>
      </p:sp>
      <p:sp>
        <p:nvSpPr>
          <p:cNvPr id="74806" name="Rectangle 54"/>
          <p:cNvSpPr>
            <a:spLocks noChangeArrowheads="1"/>
          </p:cNvSpPr>
          <p:nvPr/>
        </p:nvSpPr>
        <p:spPr bwMode="auto">
          <a:xfrm>
            <a:off x="7589838" y="4612873"/>
            <a:ext cx="4337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b="1">
                <a:latin typeface="Times New Roman" panose="02020603050405020304" pitchFamily="18" charset="0"/>
                <a:cs typeface="Times New Roman" panose="02020603050405020304" pitchFamily="18" charset="0"/>
              </a:rPr>
              <a:t>Tôn sư trọng đạo, hiếu thảo </a:t>
            </a:r>
          </a:p>
        </p:txBody>
      </p:sp>
      <p:sp>
        <p:nvSpPr>
          <p:cNvPr id="74807" name="Rectangle 55"/>
          <p:cNvSpPr>
            <a:spLocks noChangeArrowheads="1"/>
          </p:cNvSpPr>
          <p:nvPr/>
        </p:nvSpPr>
        <p:spPr bwMode="auto">
          <a:xfrm>
            <a:off x="7661275" y="5543149"/>
            <a:ext cx="3313728"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2500" b="1">
                <a:latin typeface="Times New Roman" panose="02020603050405020304" pitchFamily="18" charset="0"/>
                <a:cs typeface="Times New Roman" panose="02020603050405020304" pitchFamily="18" charset="0"/>
              </a:rPr>
              <a:t>Uống nước nhớ nguồn </a:t>
            </a:r>
          </a:p>
        </p:txBody>
      </p:sp>
      <p:sp>
        <p:nvSpPr>
          <p:cNvPr id="74808" name="Rectangle 56"/>
          <p:cNvSpPr>
            <a:spLocks noChangeArrowheads="1"/>
          </p:cNvSpPr>
          <p:nvPr/>
        </p:nvSpPr>
        <p:spPr bwMode="auto">
          <a:xfrm>
            <a:off x="404813" y="373063"/>
            <a:ext cx="1154271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vi-VN" altLang="en-US" sz="2500" b="1">
                <a:latin typeface="Times New Roman" panose="02020603050405020304" pitchFamily="18" charset="0"/>
                <a:cs typeface="Times New Roman" panose="02020603050405020304" pitchFamily="18" charset="0"/>
              </a:rPr>
              <a:t>TRUYỀN THỐNG CỦA DÂN TỘC VIỆT NAM VÀ GIÁ TRỊ CỦA NHỮNG TRUYỀN THỐNG ĐÓ. </a:t>
            </a:r>
          </a:p>
        </p:txBody>
      </p:sp>
      <p:sp>
        <p:nvSpPr>
          <p:cNvPr id="74809" name="Rectangle 57"/>
          <p:cNvSpPr>
            <a:spLocks noChangeArrowheads="1"/>
          </p:cNvSpPr>
          <p:nvPr/>
        </p:nvSpPr>
        <p:spPr bwMode="auto">
          <a:xfrm>
            <a:off x="227013" y="2177053"/>
            <a:ext cx="5292725" cy="35548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500">
                <a:latin typeface="Times New Roman" panose="02020603050405020304" pitchFamily="18" charset="0"/>
                <a:cs typeface="Times New Roman" panose="02020603050405020304" pitchFamily="18" charset="0"/>
              </a:rPr>
              <a:t>Truyền thống dân tộc góp phần tích cực vào quá trình phát triển của mỗi cá nhân, là nền tảng cho lòng tự hào, tự tôn, cho sự phát triển lành mạnh và hạnh phúc của mỗi người. Giá trị các truyền thống là nền tảng để xây dựng đất nước phát triển vững mạnh, là sức mạnh và bản sắc riêng của Việt Nam trong quả trình hội nhập quốc tế </a:t>
            </a:r>
          </a:p>
        </p:txBody>
      </p:sp>
    </p:spTree>
    <p:extLst>
      <p:ext uri="{BB962C8B-B14F-4D97-AF65-F5344CB8AC3E}">
        <p14:creationId xmlns:p14="http://schemas.microsoft.com/office/powerpoint/2010/main" val="211274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808"/>
                                        </p:tgtEl>
                                        <p:attrNameLst>
                                          <p:attrName>style.visibility</p:attrName>
                                        </p:attrNameLst>
                                      </p:cBhvr>
                                      <p:to>
                                        <p:strVal val="visible"/>
                                      </p:to>
                                    </p:set>
                                    <p:animEffect transition="in" filter="blinds(horizontal)">
                                      <p:cBhvr>
                                        <p:cTn id="7" dur="500"/>
                                        <p:tgtEl>
                                          <p:spTgt spid="748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par>
                                <p:cTn id="13" presetID="3"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4802"/>
                                        </p:tgtEl>
                                        <p:attrNameLst>
                                          <p:attrName>style.visibility</p:attrName>
                                        </p:attrNameLst>
                                      </p:cBhvr>
                                      <p:to>
                                        <p:strVal val="visible"/>
                                      </p:to>
                                    </p:set>
                                    <p:animEffect transition="in" filter="blinds(horizontal)">
                                      <p:cBhvr>
                                        <p:cTn id="18" dur="500"/>
                                        <p:tgtEl>
                                          <p:spTgt spid="74802"/>
                                        </p:tgtEl>
                                      </p:cBhvr>
                                    </p:animEffect>
                                  </p:childTnLst>
                                </p:cTn>
                              </p:par>
                              <p:par>
                                <p:cTn id="19" presetID="3" presetClass="entr" presetSubtype="1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linds(horizontal)">
                                      <p:cBhvr>
                                        <p:cTn id="21" dur="500"/>
                                        <p:tgtEl>
                                          <p:spTgt spid="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par>
                                <p:cTn id="27" presetID="3" presetClass="entr" presetSubtype="1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linds(horizontal)">
                                      <p:cBhvr>
                                        <p:cTn id="29" dur="500"/>
                                        <p:tgtEl>
                                          <p:spTgt spid="3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74804"/>
                                        </p:tgtEl>
                                        <p:attrNameLst>
                                          <p:attrName>style.visibility</p:attrName>
                                        </p:attrNameLst>
                                      </p:cBhvr>
                                      <p:to>
                                        <p:strVal val="visible"/>
                                      </p:to>
                                    </p:set>
                                    <p:animEffect transition="in" filter="blinds(horizontal)">
                                      <p:cBhvr>
                                        <p:cTn id="32" dur="500"/>
                                        <p:tgtEl>
                                          <p:spTgt spid="74804"/>
                                        </p:tgtEl>
                                      </p:cBhvr>
                                    </p:animEffect>
                                  </p:childTnLst>
                                </p:cTn>
                              </p:par>
                              <p:par>
                                <p:cTn id="33" presetID="3" presetClass="entr" presetSubtype="1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linds(horizontal)">
                                      <p:cBhvr>
                                        <p:cTn id="35" dur="500"/>
                                        <p:tgtEl>
                                          <p:spTgt spid="4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linds(horizontal)">
                                      <p:cBhvr>
                                        <p:cTn id="40" dur="500"/>
                                        <p:tgtEl>
                                          <p:spTgt spid="23"/>
                                        </p:tgtEl>
                                      </p:cBhvr>
                                    </p:animEffect>
                                  </p:childTnLst>
                                </p:cTn>
                              </p:par>
                              <p:par>
                                <p:cTn id="41" presetID="3" presetClass="entr" presetSubtype="1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linds(horizontal)">
                                      <p:cBhvr>
                                        <p:cTn id="43" dur="500"/>
                                        <p:tgtEl>
                                          <p:spTgt spid="31"/>
                                        </p:tgtEl>
                                      </p:cBhvr>
                                    </p:animEffect>
                                  </p:childTnLst>
                                </p:cTn>
                              </p:par>
                              <p:par>
                                <p:cTn id="44" presetID="3" presetClass="entr" presetSubtype="1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linds(horizontal)">
                                      <p:cBhvr>
                                        <p:cTn id="46" dur="500"/>
                                        <p:tgtEl>
                                          <p:spTgt spid="50"/>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74805"/>
                                        </p:tgtEl>
                                        <p:attrNameLst>
                                          <p:attrName>style.visibility</p:attrName>
                                        </p:attrNameLst>
                                      </p:cBhvr>
                                      <p:to>
                                        <p:strVal val="visible"/>
                                      </p:to>
                                    </p:set>
                                    <p:animEffect transition="in" filter="blinds(horizontal)">
                                      <p:cBhvr>
                                        <p:cTn id="49" dur="500"/>
                                        <p:tgtEl>
                                          <p:spTgt spid="7480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linds(horizontal)">
                                      <p:cBhvr>
                                        <p:cTn id="54" dur="500"/>
                                        <p:tgtEl>
                                          <p:spTgt spid="22"/>
                                        </p:tgtEl>
                                      </p:cBhvr>
                                    </p:animEffect>
                                  </p:childTnLst>
                                </p:cTn>
                              </p:par>
                              <p:par>
                                <p:cTn id="55" presetID="3" presetClass="entr" presetSubtype="1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linds(horizontal)">
                                      <p:cBhvr>
                                        <p:cTn id="57" dur="500"/>
                                        <p:tgtEl>
                                          <p:spTgt spid="30"/>
                                        </p:tgtEl>
                                      </p:cBhvr>
                                    </p:animEffect>
                                  </p:childTnLst>
                                </p:cTn>
                              </p:par>
                              <p:par>
                                <p:cTn id="58" presetID="3" presetClass="entr" presetSubtype="1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blinds(horizontal)">
                                      <p:cBhvr>
                                        <p:cTn id="60" dur="500"/>
                                        <p:tgtEl>
                                          <p:spTgt spid="52"/>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74806"/>
                                        </p:tgtEl>
                                        <p:attrNameLst>
                                          <p:attrName>style.visibility</p:attrName>
                                        </p:attrNameLst>
                                      </p:cBhvr>
                                      <p:to>
                                        <p:strVal val="visible"/>
                                      </p:to>
                                    </p:set>
                                    <p:animEffect transition="in" filter="blinds(horizontal)">
                                      <p:cBhvr>
                                        <p:cTn id="63" dur="500"/>
                                        <p:tgtEl>
                                          <p:spTgt spid="7480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blinds(horizontal)">
                                      <p:cBhvr>
                                        <p:cTn id="68" dur="500"/>
                                        <p:tgtEl>
                                          <p:spTgt spid="2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74809"/>
                                        </p:tgtEl>
                                        <p:attrNameLst>
                                          <p:attrName>style.visibility</p:attrName>
                                        </p:attrNameLst>
                                      </p:cBhvr>
                                      <p:to>
                                        <p:strVal val="visible"/>
                                      </p:to>
                                    </p:set>
                                    <p:animEffect transition="in" filter="blinds(horizontal)">
                                      <p:cBhvr>
                                        <p:cTn id="73" dur="500"/>
                                        <p:tgtEl>
                                          <p:spTgt spid="74809"/>
                                        </p:tgtEl>
                                      </p:cBhvr>
                                    </p:animEffect>
                                  </p:childTnLst>
                                </p:cTn>
                              </p:par>
                              <p:par>
                                <p:cTn id="74" presetID="3" presetClass="entr" presetSubtype="1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74807"/>
                                        </p:tgtEl>
                                        <p:attrNameLst>
                                          <p:attrName>style.visibility</p:attrName>
                                        </p:attrNameLst>
                                      </p:cBhvr>
                                      <p:to>
                                        <p:strVal val="visible"/>
                                      </p:to>
                                    </p:set>
                                    <p:animEffect transition="in" filter="blinds(horizontal)">
                                      <p:cBhvr>
                                        <p:cTn id="79" dur="500"/>
                                        <p:tgtEl>
                                          <p:spTgt spid="74807"/>
                                        </p:tgtEl>
                                      </p:cBhvr>
                                    </p:animEffect>
                                  </p:childTnLst>
                                </p:cTn>
                              </p:par>
                              <p:par>
                                <p:cTn id="80" presetID="3" presetClass="entr" presetSubtype="10"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blinds(horizontal)">
                                      <p:cBhvr>
                                        <p:cTn id="8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P spid="74802" grpId="0"/>
      <p:bldP spid="74804" grpId="0"/>
      <p:bldP spid="74805" grpId="0"/>
      <p:bldP spid="74806" grpId="0"/>
      <p:bldP spid="74807" grpId="0"/>
      <p:bldP spid="74808" grpId="0"/>
      <p:bldP spid="748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xmlns=""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10" name="TextBox 9">
            <a:extLst>
              <a:ext uri="{FF2B5EF4-FFF2-40B4-BE49-F238E27FC236}">
                <a16:creationId xmlns:a16="http://schemas.microsoft.com/office/drawing/2014/main" xmlns=""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Times New Roman" panose="02020603050405020304" pitchFamily="18" charset="0"/>
                <a:cs typeface="Times New Roman" panose="02020603050405020304" pitchFamily="18" charset="0"/>
              </a:rPr>
              <a:t>Nhiệm</a:t>
            </a:r>
            <a:r>
              <a:rPr lang="en-US" sz="3600" dirty="0">
                <a:solidFill>
                  <a:srgbClr val="FA3B52"/>
                </a:solidFill>
                <a:latin typeface="Times New Roman" panose="02020603050405020304" pitchFamily="18" charset="0"/>
                <a:cs typeface="Times New Roman" panose="02020603050405020304" pitchFamily="18" charset="0"/>
              </a:rPr>
              <a:t> </a:t>
            </a:r>
            <a:r>
              <a:rPr lang="en-US" sz="3600" dirty="0" err="1">
                <a:solidFill>
                  <a:srgbClr val="FA3B52"/>
                </a:solidFill>
                <a:latin typeface="Times New Roman" panose="02020603050405020304" pitchFamily="18" charset="0"/>
                <a:cs typeface="Times New Roman" panose="02020603050405020304" pitchFamily="18" charset="0"/>
              </a:rPr>
              <a:t>vụ</a:t>
            </a:r>
            <a:r>
              <a:rPr lang="en-US" sz="3600" dirty="0">
                <a:solidFill>
                  <a:srgbClr val="FA3B52"/>
                </a:solidFill>
                <a:latin typeface="Times New Roman" panose="02020603050405020304" pitchFamily="18" charset="0"/>
                <a:cs typeface="Times New Roman" panose="02020603050405020304" pitchFamily="18" charset="0"/>
              </a:rPr>
              <a:t> 2</a:t>
            </a:r>
          </a:p>
        </p:txBody>
      </p:sp>
      <p:pic>
        <p:nvPicPr>
          <p:cNvPr id="13" name="图片 7">
            <a:extLst>
              <a:ext uri="{FF2B5EF4-FFF2-40B4-BE49-F238E27FC236}">
                <a16:creationId xmlns:a16="http://schemas.microsoft.com/office/drawing/2014/main" xmlns=""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xmlns=""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xmlns="" id="{F6636FCA-55FF-FBFF-D2D5-87DF03CFC2F9}"/>
              </a:ext>
            </a:extLst>
          </p:cNvPr>
          <p:cNvSpPr txBox="1"/>
          <p:nvPr/>
        </p:nvSpPr>
        <p:spPr>
          <a:xfrm>
            <a:off x="11906" y="943616"/>
            <a:ext cx="12180094" cy="523220"/>
          </a:xfrm>
          <a:prstGeom prst="rect">
            <a:avLst/>
          </a:prstGeom>
          <a:solidFill>
            <a:schemeClr val="accent4">
              <a:lumMod val="20000"/>
              <a:lumOff val="80000"/>
            </a:schemeClr>
          </a:solidFill>
        </p:spPr>
        <p:txBody>
          <a:bodyPr wrap="square">
            <a:spAutoFit/>
          </a:bodyPr>
          <a:lstStyle/>
          <a:p>
            <a:pPr algn="ctr"/>
            <a:r>
              <a:rPr lang="vi-VN" sz="2800" b="1" dirty="0">
                <a:solidFill>
                  <a:srgbClr val="0070C0"/>
                </a:solidFill>
                <a:latin typeface="Times New Roman" panose="02020603050405020304" pitchFamily="18" charset="0"/>
                <a:cs typeface="Times New Roman" panose="02020603050405020304" pitchFamily="18" charset="0"/>
              </a:rPr>
              <a:t>Em hãy đọc các trường hợp </a:t>
            </a:r>
            <a:r>
              <a:rPr lang="vi-VN" sz="2800" b="1" dirty="0" smtClean="0">
                <a:solidFill>
                  <a:srgbClr val="0070C0"/>
                </a:solidFill>
                <a:latin typeface="Times New Roman" panose="02020603050405020304" pitchFamily="18" charset="0"/>
                <a:cs typeface="Times New Roman" panose="02020603050405020304" pitchFamily="18" charset="0"/>
              </a:rPr>
              <a:t>và </a:t>
            </a:r>
            <a:r>
              <a:rPr lang="vi-VN" sz="2800" b="1" dirty="0">
                <a:solidFill>
                  <a:srgbClr val="0070C0"/>
                </a:solidFill>
                <a:latin typeface="Times New Roman" panose="02020603050405020304" pitchFamily="18" charset="0"/>
                <a:cs typeface="Times New Roman" panose="02020603050405020304" pitchFamily="18" charset="0"/>
              </a:rPr>
              <a:t>thực hiện yêu cầu</a:t>
            </a:r>
            <a:r>
              <a:rPr lang="en-US" sz="2800" b="1" dirty="0">
                <a:solidFill>
                  <a:srgbClr val="0070C0"/>
                </a:solidFill>
                <a:latin typeface="Times New Roman" panose="02020603050405020304" pitchFamily="18" charset="0"/>
                <a:cs typeface="Times New Roman" panose="02020603050405020304" pitchFamily="18" charset="0"/>
              </a:rPr>
              <a:t>:</a:t>
            </a:r>
            <a:r>
              <a:rPr lang="vi-VN" sz="2800" b="1" dirty="0">
                <a:solidFill>
                  <a:srgbClr val="0070C0"/>
                </a:solidFill>
                <a:latin typeface="Times New Roman" panose="02020603050405020304" pitchFamily="18" charset="0"/>
                <a:cs typeface="Times New Roman" panose="02020603050405020304" pitchFamily="18" charset="0"/>
              </a:rPr>
              <a:t> </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9" name="image8.png"/>
          <p:cNvPicPr/>
          <p:nvPr/>
        </p:nvPicPr>
        <p:blipFill rotWithShape="1">
          <a:blip r:embed="rId4" cstate="print"/>
          <a:srcRect l="16713" t="78326" r="8027" b="8150"/>
          <a:stretch/>
        </p:blipFill>
        <p:spPr>
          <a:xfrm>
            <a:off x="2040835" y="1789766"/>
            <a:ext cx="9594574" cy="3491560"/>
          </a:xfrm>
          <a:prstGeom prst="rect">
            <a:avLst/>
          </a:prstGeom>
        </p:spPr>
      </p:pic>
    </p:spTree>
    <p:extLst>
      <p:ext uri="{BB962C8B-B14F-4D97-AF65-F5344CB8AC3E}">
        <p14:creationId xmlns:p14="http://schemas.microsoft.com/office/powerpoint/2010/main" val="2933398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1176</TotalTime>
  <Words>3733</Words>
  <Application>Microsoft Office PowerPoint</Application>
  <PresentationFormat>Widescreen</PresentationFormat>
  <Paragraphs>341</Paragraphs>
  <Slides>51</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51</vt:i4>
      </vt:variant>
    </vt:vector>
  </HeadingPairs>
  <TitlesOfParts>
    <vt:vector size="68" baseType="lpstr">
      <vt:lpstr>Open Sans Semibold</vt:lpstr>
      <vt:lpstr>VNI-Times</vt:lpstr>
      <vt:lpstr>맑은 고딕</vt:lpstr>
      <vt:lpstr>Arial</vt:lpstr>
      <vt:lpstr>inpin heiti</vt:lpstr>
      <vt:lpstr>Arial Unicode MS</vt:lpstr>
      <vt:lpstr>Tahoma</vt:lpstr>
      <vt:lpstr>Calibri</vt:lpstr>
      <vt:lpstr>字魂36号-正文宋楷</vt:lpstr>
      <vt:lpstr>等线</vt:lpstr>
      <vt:lpstr>Times New Roman</vt:lpstr>
      <vt:lpstr>Wingdings</vt:lpstr>
      <vt:lpstr>印品黑体</vt:lpstr>
      <vt:lpstr>SVN-Revolution</vt:lpstr>
      <vt:lpstr>等线 Light</vt:lpstr>
      <vt:lpstr>Arial </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H2</cp:lastModifiedBy>
  <cp:revision>151</cp:revision>
  <dcterms:created xsi:type="dcterms:W3CDTF">2017-09-04T05:20:56Z</dcterms:created>
  <dcterms:modified xsi:type="dcterms:W3CDTF">2023-09-07T14:09:08Z</dcterms:modified>
</cp:coreProperties>
</file>