
<file path=[Content_Types].xml><?xml version="1.0" encoding="utf-8"?>
<Types xmlns="http://schemas.openxmlformats.org/package/2006/content-types">
  <Default Extension="bin" ContentType="application/vnd.openxmlformats-officedocument.oleObject"/>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9"/>
  </p:notesMasterIdLst>
  <p:sldIdLst>
    <p:sldId id="256" r:id="rId5"/>
    <p:sldId id="257" r:id="rId6"/>
    <p:sldId id="284" r:id="rId7"/>
    <p:sldId id="264" r:id="rId8"/>
    <p:sldId id="265" r:id="rId9"/>
    <p:sldId id="270" r:id="rId10"/>
    <p:sldId id="271" r:id="rId11"/>
    <p:sldId id="278" r:id="rId12"/>
    <p:sldId id="285" r:id="rId13"/>
    <p:sldId id="286" r:id="rId14"/>
    <p:sldId id="287" r:id="rId15"/>
    <p:sldId id="288" r:id="rId16"/>
    <p:sldId id="289" r:id="rId17"/>
    <p:sldId id="26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AD47"/>
    <a:srgbClr val="15142A"/>
    <a:srgbClr val="FAED3B"/>
    <a:srgbClr val="A7FDFF"/>
    <a:srgbClr val="3CDFE6"/>
    <a:srgbClr val="0C0D0E"/>
    <a:srgbClr val="1F4E79"/>
    <a:srgbClr val="ED7D31"/>
    <a:srgbClr val="C55A11"/>
    <a:srgbClr val="FFD3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56" autoAdjust="0"/>
    <p:restoredTop sz="84954" autoAdjust="0"/>
  </p:normalViewPr>
  <p:slideViewPr>
    <p:cSldViewPr snapToGrid="0">
      <p:cViewPr varScale="1">
        <p:scale>
          <a:sx n="65" d="100"/>
          <a:sy n="65" d="100"/>
        </p:scale>
        <p:origin x="704" y="5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9B0E6-B9BF-4E2D-AE08-8C7EBB196A2E}" type="datetimeFigureOut">
              <a:rPr lang="en-US" smtClean="0"/>
              <a:pPr/>
              <a:t>6/7/2022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3816F-A1CF-4485-B308-1B9F14B36EAD}" type="slidenum">
              <a:rPr lang="en-US" smtClean="0"/>
              <a:pPr/>
              <a:t>‹#›</a:t>
            </a:fld>
            <a:endParaRPr lang="en-US"/>
          </a:p>
        </p:txBody>
      </p:sp>
    </p:spTree>
    <p:extLst>
      <p:ext uri="{BB962C8B-B14F-4D97-AF65-F5344CB8AC3E}">
        <p14:creationId xmlns:p14="http://schemas.microsoft.com/office/powerpoint/2010/main" val="1726839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pPr/>
              <a:t>6</a:t>
            </a:fld>
            <a:endParaRPr lang="en-US"/>
          </a:p>
        </p:txBody>
      </p:sp>
    </p:spTree>
    <p:extLst>
      <p:ext uri="{BB962C8B-B14F-4D97-AF65-F5344CB8AC3E}">
        <p14:creationId xmlns:p14="http://schemas.microsoft.com/office/powerpoint/2010/main" val="1592015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pPr/>
              <a:t>7</a:t>
            </a:fld>
            <a:endParaRPr lang="en-US"/>
          </a:p>
        </p:txBody>
      </p:sp>
    </p:spTree>
    <p:extLst>
      <p:ext uri="{BB962C8B-B14F-4D97-AF65-F5344CB8AC3E}">
        <p14:creationId xmlns:p14="http://schemas.microsoft.com/office/powerpoint/2010/main" val="245356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pPr/>
              <a:t>8</a:t>
            </a:fld>
            <a:endParaRPr lang="en-US"/>
          </a:p>
        </p:txBody>
      </p:sp>
    </p:spTree>
    <p:extLst>
      <p:ext uri="{BB962C8B-B14F-4D97-AF65-F5344CB8AC3E}">
        <p14:creationId xmlns:p14="http://schemas.microsoft.com/office/powerpoint/2010/main" val="1849529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0C5E7-B1A1-4648-89D2-17B0F1E7F5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D140298-3E00-4E73-B947-697E69282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BB99EB-0E86-4FEA-A9C4-501D4E755A2B}"/>
              </a:ext>
            </a:extLst>
          </p:cNvPr>
          <p:cNvSpPr>
            <a:spLocks noGrp="1"/>
          </p:cNvSpPr>
          <p:nvPr>
            <p:ph type="dt" sz="half" idx="10"/>
          </p:nvPr>
        </p:nvSpPr>
        <p:spPr/>
        <p:txBody>
          <a:bodyPr/>
          <a:lstStyle/>
          <a:p>
            <a:fld id="{3133F5E9-5DAC-4C4A-9DF5-C2B87276BCC8}" type="datetimeFigureOut">
              <a:rPr lang="en-US" smtClean="0"/>
              <a:pPr/>
              <a:t>6/7/2022</a:t>
            </a:fld>
            <a:endParaRPr lang="en-US" dirty="0"/>
          </a:p>
        </p:txBody>
      </p:sp>
      <p:sp>
        <p:nvSpPr>
          <p:cNvPr id="5" name="Footer Placeholder 4">
            <a:extLst>
              <a:ext uri="{FF2B5EF4-FFF2-40B4-BE49-F238E27FC236}">
                <a16:creationId xmlns:a16="http://schemas.microsoft.com/office/drawing/2014/main" id="{6731F536-58DF-4935-AE3B-7A08C03124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995127-BE30-42B7-9BE5-B83CC6A2E685}"/>
              </a:ext>
            </a:extLst>
          </p:cNvPr>
          <p:cNvSpPr>
            <a:spLocks noGrp="1"/>
          </p:cNvSpPr>
          <p:nvPr>
            <p:ph type="sldNum" sz="quarter" idx="12"/>
          </p:nvPr>
        </p:nvSpPr>
        <p:spPr/>
        <p:txBody>
          <a:bodyPr/>
          <a:lstStyle/>
          <a:p>
            <a:fld id="{ACEC5C30-0B3A-4B13-ADDD-7C63C8AA921B}" type="slidenum">
              <a:rPr lang="en-US" smtClean="0"/>
              <a:pPr/>
              <a:t>‹#›</a:t>
            </a:fld>
            <a:endParaRPr lang="en-US" dirty="0"/>
          </a:p>
        </p:txBody>
      </p:sp>
    </p:spTree>
    <p:extLst>
      <p:ext uri="{BB962C8B-B14F-4D97-AF65-F5344CB8AC3E}">
        <p14:creationId xmlns:p14="http://schemas.microsoft.com/office/powerpoint/2010/main" val="3009751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AE108-9C7F-4CDC-AD71-B576580A1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103746-779A-435F-995A-5BF82C86C2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84E866-B322-455F-AC32-8C164B8CD9C7}"/>
              </a:ext>
            </a:extLst>
          </p:cNvPr>
          <p:cNvSpPr>
            <a:spLocks noGrp="1"/>
          </p:cNvSpPr>
          <p:nvPr>
            <p:ph type="dt" sz="half" idx="10"/>
          </p:nvPr>
        </p:nvSpPr>
        <p:spPr/>
        <p:txBody>
          <a:bodyPr/>
          <a:lstStyle/>
          <a:p>
            <a:fld id="{3133F5E9-5DAC-4C4A-9DF5-C2B87276BCC8}" type="datetimeFigureOut">
              <a:rPr lang="en-US" smtClean="0"/>
              <a:pPr/>
              <a:t>6/7/2022</a:t>
            </a:fld>
            <a:endParaRPr lang="en-US" dirty="0"/>
          </a:p>
        </p:txBody>
      </p:sp>
      <p:sp>
        <p:nvSpPr>
          <p:cNvPr id="5" name="Footer Placeholder 4">
            <a:extLst>
              <a:ext uri="{FF2B5EF4-FFF2-40B4-BE49-F238E27FC236}">
                <a16:creationId xmlns:a16="http://schemas.microsoft.com/office/drawing/2014/main" id="{AC0D61E0-F80F-48E7-A817-F1CECBEE9A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BF34AFC-4299-43F1-A312-79EF0102CEFF}"/>
              </a:ext>
            </a:extLst>
          </p:cNvPr>
          <p:cNvSpPr>
            <a:spLocks noGrp="1"/>
          </p:cNvSpPr>
          <p:nvPr>
            <p:ph type="sldNum" sz="quarter" idx="12"/>
          </p:nvPr>
        </p:nvSpPr>
        <p:spPr/>
        <p:txBody>
          <a:bodyPr/>
          <a:lstStyle/>
          <a:p>
            <a:fld id="{ACEC5C30-0B3A-4B13-ADDD-7C63C8AA921B}" type="slidenum">
              <a:rPr lang="en-US" smtClean="0"/>
              <a:pPr/>
              <a:t>‹#›</a:t>
            </a:fld>
            <a:endParaRPr lang="en-US" dirty="0"/>
          </a:p>
        </p:txBody>
      </p:sp>
    </p:spTree>
    <p:extLst>
      <p:ext uri="{BB962C8B-B14F-4D97-AF65-F5344CB8AC3E}">
        <p14:creationId xmlns:p14="http://schemas.microsoft.com/office/powerpoint/2010/main" val="1552746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E1D3E-E4B6-4EAA-BFB4-25A0557A6C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7E0856-45A8-4EAD-A9D6-8A993968A1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0EEBE1-2BAF-4C94-8403-6E8454F9BC46}"/>
              </a:ext>
            </a:extLst>
          </p:cNvPr>
          <p:cNvSpPr>
            <a:spLocks noGrp="1"/>
          </p:cNvSpPr>
          <p:nvPr>
            <p:ph type="dt" sz="half" idx="10"/>
          </p:nvPr>
        </p:nvSpPr>
        <p:spPr/>
        <p:txBody>
          <a:bodyPr/>
          <a:lstStyle/>
          <a:p>
            <a:fld id="{3133F5E9-5DAC-4C4A-9DF5-C2B87276BCC8}" type="datetimeFigureOut">
              <a:rPr lang="en-US" smtClean="0"/>
              <a:pPr/>
              <a:t>6/7/2022</a:t>
            </a:fld>
            <a:endParaRPr lang="en-US" dirty="0"/>
          </a:p>
        </p:txBody>
      </p:sp>
      <p:sp>
        <p:nvSpPr>
          <p:cNvPr id="5" name="Footer Placeholder 4">
            <a:extLst>
              <a:ext uri="{FF2B5EF4-FFF2-40B4-BE49-F238E27FC236}">
                <a16:creationId xmlns:a16="http://schemas.microsoft.com/office/drawing/2014/main" id="{F3358F46-E931-4D79-94A5-037AFD07333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5130D95-EF5F-4A0A-93BD-73AEE2C2FF1B}"/>
              </a:ext>
            </a:extLst>
          </p:cNvPr>
          <p:cNvSpPr>
            <a:spLocks noGrp="1"/>
          </p:cNvSpPr>
          <p:nvPr>
            <p:ph type="sldNum" sz="quarter" idx="12"/>
          </p:nvPr>
        </p:nvSpPr>
        <p:spPr/>
        <p:txBody>
          <a:bodyPr/>
          <a:lstStyle/>
          <a:p>
            <a:fld id="{ACEC5C30-0B3A-4B13-ADDD-7C63C8AA921B}" type="slidenum">
              <a:rPr lang="en-US" smtClean="0"/>
              <a:pPr/>
              <a:t>‹#›</a:t>
            </a:fld>
            <a:endParaRPr lang="en-US" dirty="0"/>
          </a:p>
        </p:txBody>
      </p:sp>
    </p:spTree>
    <p:extLst>
      <p:ext uri="{BB962C8B-B14F-4D97-AF65-F5344CB8AC3E}">
        <p14:creationId xmlns:p14="http://schemas.microsoft.com/office/powerpoint/2010/main" val="3601256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ABEC0-6253-4360-B586-B9D20933DE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46E20B-8661-4C60-84FB-4892E8B486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32BE45-79E4-479B-BD2F-46CCB0BEE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89105E-DF25-4F38-BDE2-9B00C2C44FC6}"/>
              </a:ext>
            </a:extLst>
          </p:cNvPr>
          <p:cNvSpPr>
            <a:spLocks noGrp="1"/>
          </p:cNvSpPr>
          <p:nvPr>
            <p:ph type="dt" sz="half" idx="10"/>
          </p:nvPr>
        </p:nvSpPr>
        <p:spPr/>
        <p:txBody>
          <a:bodyPr/>
          <a:lstStyle/>
          <a:p>
            <a:fld id="{3133F5E9-5DAC-4C4A-9DF5-C2B87276BCC8}" type="datetimeFigureOut">
              <a:rPr lang="en-US" smtClean="0"/>
              <a:pPr/>
              <a:t>6/7/2022</a:t>
            </a:fld>
            <a:endParaRPr lang="en-US" dirty="0"/>
          </a:p>
        </p:txBody>
      </p:sp>
      <p:sp>
        <p:nvSpPr>
          <p:cNvPr id="6" name="Footer Placeholder 5">
            <a:extLst>
              <a:ext uri="{FF2B5EF4-FFF2-40B4-BE49-F238E27FC236}">
                <a16:creationId xmlns:a16="http://schemas.microsoft.com/office/drawing/2014/main" id="{B1D9C4A8-7467-4BAD-98A2-0B63CAC19B6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BC5C5C0-08E4-4F7B-9E80-8925539D221B}"/>
              </a:ext>
            </a:extLst>
          </p:cNvPr>
          <p:cNvSpPr>
            <a:spLocks noGrp="1"/>
          </p:cNvSpPr>
          <p:nvPr>
            <p:ph type="sldNum" sz="quarter" idx="12"/>
          </p:nvPr>
        </p:nvSpPr>
        <p:spPr/>
        <p:txBody>
          <a:bodyPr/>
          <a:lstStyle/>
          <a:p>
            <a:fld id="{ACEC5C30-0B3A-4B13-ADDD-7C63C8AA921B}" type="slidenum">
              <a:rPr lang="en-US" smtClean="0"/>
              <a:pPr/>
              <a:t>‹#›</a:t>
            </a:fld>
            <a:endParaRPr lang="en-US" dirty="0"/>
          </a:p>
        </p:txBody>
      </p:sp>
    </p:spTree>
    <p:extLst>
      <p:ext uri="{BB962C8B-B14F-4D97-AF65-F5344CB8AC3E}">
        <p14:creationId xmlns:p14="http://schemas.microsoft.com/office/powerpoint/2010/main" val="243840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FF641-A5CC-4263-A394-2112D623A8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4D6865-C632-473C-AEC8-8D3F71562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FDBD19-4D33-4F6A-9938-6A04B3888E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97E46-CE4D-480E-A997-2B53B2DF5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8B7E36-823F-4FD4-B826-E450A12480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BB3B14-C886-4F84-9FD5-11C8320E1FED}"/>
              </a:ext>
            </a:extLst>
          </p:cNvPr>
          <p:cNvSpPr>
            <a:spLocks noGrp="1"/>
          </p:cNvSpPr>
          <p:nvPr>
            <p:ph type="dt" sz="half" idx="10"/>
          </p:nvPr>
        </p:nvSpPr>
        <p:spPr/>
        <p:txBody>
          <a:bodyPr/>
          <a:lstStyle/>
          <a:p>
            <a:fld id="{3133F5E9-5DAC-4C4A-9DF5-C2B87276BCC8}" type="datetimeFigureOut">
              <a:rPr lang="en-US" smtClean="0"/>
              <a:pPr/>
              <a:t>6/7/2022</a:t>
            </a:fld>
            <a:endParaRPr lang="en-US" dirty="0"/>
          </a:p>
        </p:txBody>
      </p:sp>
      <p:sp>
        <p:nvSpPr>
          <p:cNvPr id="8" name="Footer Placeholder 7">
            <a:extLst>
              <a:ext uri="{FF2B5EF4-FFF2-40B4-BE49-F238E27FC236}">
                <a16:creationId xmlns:a16="http://schemas.microsoft.com/office/drawing/2014/main" id="{DF9AF591-4BBF-4BF2-9EF7-F8B114DFA1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52B1A04-B244-4AE3-8997-9B075B105971}"/>
              </a:ext>
            </a:extLst>
          </p:cNvPr>
          <p:cNvSpPr>
            <a:spLocks noGrp="1"/>
          </p:cNvSpPr>
          <p:nvPr>
            <p:ph type="sldNum" sz="quarter" idx="12"/>
          </p:nvPr>
        </p:nvSpPr>
        <p:spPr/>
        <p:txBody>
          <a:bodyPr/>
          <a:lstStyle/>
          <a:p>
            <a:fld id="{ACEC5C30-0B3A-4B13-ADDD-7C63C8AA921B}" type="slidenum">
              <a:rPr lang="en-US" smtClean="0"/>
              <a:pPr/>
              <a:t>‹#›</a:t>
            </a:fld>
            <a:endParaRPr lang="en-US" dirty="0"/>
          </a:p>
        </p:txBody>
      </p:sp>
    </p:spTree>
    <p:extLst>
      <p:ext uri="{BB962C8B-B14F-4D97-AF65-F5344CB8AC3E}">
        <p14:creationId xmlns:p14="http://schemas.microsoft.com/office/powerpoint/2010/main" val="111044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408F1-BB29-4C6F-91C9-653A730BEC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54FEF9-8D09-4091-BE99-B6264EBD34B3}"/>
              </a:ext>
            </a:extLst>
          </p:cNvPr>
          <p:cNvSpPr>
            <a:spLocks noGrp="1"/>
          </p:cNvSpPr>
          <p:nvPr>
            <p:ph type="dt" sz="half" idx="10"/>
          </p:nvPr>
        </p:nvSpPr>
        <p:spPr/>
        <p:txBody>
          <a:bodyPr/>
          <a:lstStyle/>
          <a:p>
            <a:fld id="{3133F5E9-5DAC-4C4A-9DF5-C2B87276BCC8}" type="datetimeFigureOut">
              <a:rPr lang="en-US" smtClean="0"/>
              <a:pPr/>
              <a:t>6/7/2022</a:t>
            </a:fld>
            <a:endParaRPr lang="en-US" dirty="0"/>
          </a:p>
        </p:txBody>
      </p:sp>
      <p:sp>
        <p:nvSpPr>
          <p:cNvPr id="4" name="Footer Placeholder 3">
            <a:extLst>
              <a:ext uri="{FF2B5EF4-FFF2-40B4-BE49-F238E27FC236}">
                <a16:creationId xmlns:a16="http://schemas.microsoft.com/office/drawing/2014/main" id="{0B5F49AA-83D5-4063-9CDE-AA7763048B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2A2B27C-3C99-4208-B425-775413C53651}"/>
              </a:ext>
            </a:extLst>
          </p:cNvPr>
          <p:cNvSpPr>
            <a:spLocks noGrp="1"/>
          </p:cNvSpPr>
          <p:nvPr>
            <p:ph type="sldNum" sz="quarter" idx="12"/>
          </p:nvPr>
        </p:nvSpPr>
        <p:spPr/>
        <p:txBody>
          <a:bodyPr/>
          <a:lstStyle/>
          <a:p>
            <a:fld id="{ACEC5C30-0B3A-4B13-ADDD-7C63C8AA921B}" type="slidenum">
              <a:rPr lang="en-US" smtClean="0"/>
              <a:pPr/>
              <a:t>‹#›</a:t>
            </a:fld>
            <a:endParaRPr lang="en-US" dirty="0"/>
          </a:p>
        </p:txBody>
      </p:sp>
    </p:spTree>
    <p:extLst>
      <p:ext uri="{BB962C8B-B14F-4D97-AF65-F5344CB8AC3E}">
        <p14:creationId xmlns:p14="http://schemas.microsoft.com/office/powerpoint/2010/main" val="16140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2A62B2-A6D1-4A6F-8B20-80606F478544}"/>
              </a:ext>
            </a:extLst>
          </p:cNvPr>
          <p:cNvSpPr>
            <a:spLocks noGrp="1"/>
          </p:cNvSpPr>
          <p:nvPr>
            <p:ph type="dt" sz="half" idx="10"/>
          </p:nvPr>
        </p:nvSpPr>
        <p:spPr/>
        <p:txBody>
          <a:bodyPr/>
          <a:lstStyle/>
          <a:p>
            <a:fld id="{3133F5E9-5DAC-4C4A-9DF5-C2B87276BCC8}" type="datetimeFigureOut">
              <a:rPr lang="en-US" smtClean="0"/>
              <a:pPr/>
              <a:t>6/7/2022</a:t>
            </a:fld>
            <a:endParaRPr lang="en-US" dirty="0"/>
          </a:p>
        </p:txBody>
      </p:sp>
      <p:sp>
        <p:nvSpPr>
          <p:cNvPr id="3" name="Footer Placeholder 2">
            <a:extLst>
              <a:ext uri="{FF2B5EF4-FFF2-40B4-BE49-F238E27FC236}">
                <a16:creationId xmlns:a16="http://schemas.microsoft.com/office/drawing/2014/main" id="{C02E4958-7A46-4331-B2D8-2C31D8FCBD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5C8548B-339B-46B2-BF01-1EE3DDC72AAD}"/>
              </a:ext>
            </a:extLst>
          </p:cNvPr>
          <p:cNvSpPr>
            <a:spLocks noGrp="1"/>
          </p:cNvSpPr>
          <p:nvPr>
            <p:ph type="sldNum" sz="quarter" idx="12"/>
          </p:nvPr>
        </p:nvSpPr>
        <p:spPr/>
        <p:txBody>
          <a:bodyPr/>
          <a:lstStyle/>
          <a:p>
            <a:fld id="{ACEC5C30-0B3A-4B13-ADDD-7C63C8AA921B}" type="slidenum">
              <a:rPr lang="en-US" smtClean="0"/>
              <a:pPr/>
              <a:t>‹#›</a:t>
            </a:fld>
            <a:endParaRPr lang="en-US" dirty="0"/>
          </a:p>
        </p:txBody>
      </p:sp>
    </p:spTree>
    <p:extLst>
      <p:ext uri="{BB962C8B-B14F-4D97-AF65-F5344CB8AC3E}">
        <p14:creationId xmlns:p14="http://schemas.microsoft.com/office/powerpoint/2010/main" val="191466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F408F-8083-4F07-9628-074C7AFE4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0477E0-A333-439D-A531-30B39A813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D59501-D187-414C-AACE-F83872003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35F890-BB8A-49E1-880A-924FD6FE4026}"/>
              </a:ext>
            </a:extLst>
          </p:cNvPr>
          <p:cNvSpPr>
            <a:spLocks noGrp="1"/>
          </p:cNvSpPr>
          <p:nvPr>
            <p:ph type="dt" sz="half" idx="10"/>
          </p:nvPr>
        </p:nvSpPr>
        <p:spPr/>
        <p:txBody>
          <a:bodyPr/>
          <a:lstStyle/>
          <a:p>
            <a:fld id="{3133F5E9-5DAC-4C4A-9DF5-C2B87276BCC8}" type="datetimeFigureOut">
              <a:rPr lang="en-US" smtClean="0"/>
              <a:pPr/>
              <a:t>6/7/2022</a:t>
            </a:fld>
            <a:endParaRPr lang="en-US" dirty="0"/>
          </a:p>
        </p:txBody>
      </p:sp>
      <p:sp>
        <p:nvSpPr>
          <p:cNvPr id="6" name="Footer Placeholder 5">
            <a:extLst>
              <a:ext uri="{FF2B5EF4-FFF2-40B4-BE49-F238E27FC236}">
                <a16:creationId xmlns:a16="http://schemas.microsoft.com/office/drawing/2014/main" id="{51CA38FE-429A-41E7-942D-ECCE639D3C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01D9BC-0038-4041-AE2C-657BF99D41E9}"/>
              </a:ext>
            </a:extLst>
          </p:cNvPr>
          <p:cNvSpPr>
            <a:spLocks noGrp="1"/>
          </p:cNvSpPr>
          <p:nvPr>
            <p:ph type="sldNum" sz="quarter" idx="12"/>
          </p:nvPr>
        </p:nvSpPr>
        <p:spPr/>
        <p:txBody>
          <a:bodyPr/>
          <a:lstStyle/>
          <a:p>
            <a:fld id="{ACEC5C30-0B3A-4B13-ADDD-7C63C8AA921B}" type="slidenum">
              <a:rPr lang="en-US" smtClean="0"/>
              <a:pPr/>
              <a:t>‹#›</a:t>
            </a:fld>
            <a:endParaRPr lang="en-US" dirty="0"/>
          </a:p>
        </p:txBody>
      </p:sp>
    </p:spTree>
    <p:extLst>
      <p:ext uri="{BB962C8B-B14F-4D97-AF65-F5344CB8AC3E}">
        <p14:creationId xmlns:p14="http://schemas.microsoft.com/office/powerpoint/2010/main" val="1287561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56CFD-7F35-482C-A50F-B3D43ACB0A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D7F3EF-0FE9-46C4-A116-5DA6E26B0D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10B4041-0F17-42D8-AF16-AB099A39F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AF67FF-F8F1-4B22-A471-9317ED3A25F0}"/>
              </a:ext>
            </a:extLst>
          </p:cNvPr>
          <p:cNvSpPr>
            <a:spLocks noGrp="1"/>
          </p:cNvSpPr>
          <p:nvPr>
            <p:ph type="dt" sz="half" idx="10"/>
          </p:nvPr>
        </p:nvSpPr>
        <p:spPr/>
        <p:txBody>
          <a:bodyPr/>
          <a:lstStyle/>
          <a:p>
            <a:fld id="{3133F5E9-5DAC-4C4A-9DF5-C2B87276BCC8}" type="datetimeFigureOut">
              <a:rPr lang="en-US" smtClean="0"/>
              <a:pPr/>
              <a:t>6/7/2022</a:t>
            </a:fld>
            <a:endParaRPr lang="en-US" dirty="0"/>
          </a:p>
        </p:txBody>
      </p:sp>
      <p:sp>
        <p:nvSpPr>
          <p:cNvPr id="6" name="Footer Placeholder 5">
            <a:extLst>
              <a:ext uri="{FF2B5EF4-FFF2-40B4-BE49-F238E27FC236}">
                <a16:creationId xmlns:a16="http://schemas.microsoft.com/office/drawing/2014/main" id="{A73D6993-98F8-4234-B24A-02D4DB41CE9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A34037-0E7D-4379-ACA0-98611B2F76ED}"/>
              </a:ext>
            </a:extLst>
          </p:cNvPr>
          <p:cNvSpPr>
            <a:spLocks noGrp="1"/>
          </p:cNvSpPr>
          <p:nvPr>
            <p:ph type="sldNum" sz="quarter" idx="12"/>
          </p:nvPr>
        </p:nvSpPr>
        <p:spPr/>
        <p:txBody>
          <a:bodyPr/>
          <a:lstStyle/>
          <a:p>
            <a:fld id="{ACEC5C30-0B3A-4B13-ADDD-7C63C8AA921B}" type="slidenum">
              <a:rPr lang="en-US" smtClean="0"/>
              <a:pPr/>
              <a:t>‹#›</a:t>
            </a:fld>
            <a:endParaRPr lang="en-US" dirty="0"/>
          </a:p>
        </p:txBody>
      </p:sp>
    </p:spTree>
    <p:extLst>
      <p:ext uri="{BB962C8B-B14F-4D97-AF65-F5344CB8AC3E}">
        <p14:creationId xmlns:p14="http://schemas.microsoft.com/office/powerpoint/2010/main" val="393919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3F5E9-5DAC-4C4A-9DF5-C2B87276BCC8}" type="datetimeFigureOut">
              <a:rPr lang="en-US" smtClean="0"/>
              <a:pPr/>
              <a:t>6/7/2022</a:t>
            </a:fld>
            <a:endParaRPr lang="en-US" dirty="0"/>
          </a:p>
        </p:txBody>
      </p:sp>
      <p:sp>
        <p:nvSpPr>
          <p:cNvPr id="5" name="Footer Placeholder 4">
            <a:extLst>
              <a:ext uri="{FF2B5EF4-FFF2-40B4-BE49-F238E27FC236}">
                <a16:creationId xmlns:a16="http://schemas.microsoft.com/office/drawing/2014/main"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C5C30-0B3A-4B13-ADDD-7C63C8AA921B}" type="slidenum">
              <a:rPr lang="en-US" smtClean="0"/>
              <a:pPr/>
              <a:t>‹#›</a:t>
            </a:fld>
            <a:endParaRPr lang="en-US" dirty="0"/>
          </a:p>
        </p:txBody>
      </p:sp>
      <p:pic>
        <p:nvPicPr>
          <p:cNvPr id="7" name="Picture 6" descr="Logo, company name&#10;&#10;Description automatically generated">
            <a:extLst>
              <a:ext uri="{FF2B5EF4-FFF2-40B4-BE49-F238E27FC236}">
                <a16:creationId xmlns:a16="http://schemas.microsoft.com/office/drawing/2014/main" id="{C617D0E3-7879-4E51-9843-14E11D752E40}"/>
              </a:ext>
            </a:extLst>
          </p:cNvPr>
          <p:cNvPicPr>
            <a:picLocks noChangeAspect="1"/>
          </p:cNvPicPr>
          <p:nvPr userDrawn="1"/>
        </p:nvPicPr>
        <p:blipFill>
          <a:blip r:embed="rId11"/>
          <a:stretch>
            <a:fillRect/>
          </a:stretch>
        </p:blipFill>
        <p:spPr>
          <a:xfrm>
            <a:off x="9411307" y="5438588"/>
            <a:ext cx="2086303" cy="1656138"/>
          </a:xfrm>
          <a:prstGeom prst="rect">
            <a:avLst/>
          </a:prstGeom>
        </p:spPr>
      </p:pic>
    </p:spTree>
    <p:extLst>
      <p:ext uri="{BB962C8B-B14F-4D97-AF65-F5344CB8AC3E}">
        <p14:creationId xmlns:p14="http://schemas.microsoft.com/office/powerpoint/2010/main" val="412203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8" Type="http://schemas.openxmlformats.org/officeDocument/2006/relationships/image" Target="../media/image23.png"/><Relationship Id="rId13" Type="http://schemas.openxmlformats.org/officeDocument/2006/relationships/image" Target="../media/image26.wmf"/><Relationship Id="rId3" Type="http://schemas.openxmlformats.org/officeDocument/2006/relationships/image" Target="../media/image21.wmf"/><Relationship Id="rId7" Type="http://schemas.openxmlformats.org/officeDocument/2006/relationships/image" Target="../media/image20.png"/><Relationship Id="rId12" Type="http://schemas.openxmlformats.org/officeDocument/2006/relationships/oleObject" Target="../embeddings/oleObject6.bin"/><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image" Target="../media/image19.png"/><Relationship Id="rId11" Type="http://schemas.openxmlformats.org/officeDocument/2006/relationships/image" Target="../media/image25.wmf"/><Relationship Id="rId5" Type="http://schemas.openxmlformats.org/officeDocument/2006/relationships/image" Target="../media/image22.wmf"/><Relationship Id="rId10" Type="http://schemas.openxmlformats.org/officeDocument/2006/relationships/oleObject" Target="../embeddings/oleObject5.bin"/><Relationship Id="rId4" Type="http://schemas.openxmlformats.org/officeDocument/2006/relationships/oleObject" Target="../embeddings/oleObject4.bin"/><Relationship Id="rId9" Type="http://schemas.openxmlformats.org/officeDocument/2006/relationships/image" Target="../media/image2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danso.org/viet-na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oleObject" Target="../embeddings/oleObject1.bin"/><Relationship Id="rId7" Type="http://schemas.openxmlformats.org/officeDocument/2006/relationships/image" Target="../media/image19.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18.wmf"/><Relationship Id="rId5" Type="http://schemas.openxmlformats.org/officeDocument/2006/relationships/oleObject" Target="../embeddings/oleObject2.bin"/><Relationship Id="rId4" Type="http://schemas.openxmlformats.org/officeDocument/2006/relationships/image" Target="../media/image17.w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2">
            <a:extLst>
              <a:ext uri="{FF2B5EF4-FFF2-40B4-BE49-F238E27FC236}">
                <a16:creationId xmlns:a16="http://schemas.microsoft.com/office/drawing/2014/main" id="{F4B5F415-7490-4054-85B4-10F7AE6D3385}"/>
              </a:ext>
            </a:extLst>
          </p:cNvPr>
          <p:cNvSpPr>
            <a:spLocks noGrp="1"/>
          </p:cNvSpPr>
          <p:nvPr>
            <p:ph type="ctrTitle"/>
          </p:nvPr>
        </p:nvSpPr>
        <p:spPr>
          <a:xfrm>
            <a:off x="239628" y="2323835"/>
            <a:ext cx="11952372" cy="1417123"/>
          </a:xfrm>
        </p:spPr>
        <p:txBody>
          <a:bodyPr>
            <a:noAutofit/>
          </a:bodyPr>
          <a:lstStyle/>
          <a:p>
            <a:br>
              <a:rPr lang="en-US" sz="5000" b="1">
                <a:solidFill>
                  <a:schemeClr val="accent2">
                    <a:lumMod val="75000"/>
                  </a:schemeClr>
                </a:solidFill>
                <a:latin typeface="Times New Roman" panose="02020603050405020304" pitchFamily="18" charset="0"/>
                <a:cs typeface="Times New Roman" panose="02020603050405020304" pitchFamily="18" charset="0"/>
              </a:rPr>
            </a:br>
            <a:r>
              <a:rPr lang="en-US" sz="5000" b="1">
                <a:solidFill>
                  <a:schemeClr val="accent2">
                    <a:lumMod val="75000"/>
                  </a:schemeClr>
                </a:solidFill>
                <a:latin typeface="Arial" pitchFamily="34" charset="0"/>
                <a:cs typeface="Arial" pitchFamily="34" charset="0"/>
              </a:rPr>
              <a:t>LÀM TRÒN VÀ ƯỚC LƯỢNG</a:t>
            </a:r>
            <a:endParaRPr lang="en-US" sz="5000" b="1" dirty="0">
              <a:solidFill>
                <a:schemeClr val="accent2">
                  <a:lumMod val="75000"/>
                </a:schemeClr>
              </a:solidFill>
              <a:latin typeface="Arial" pitchFamily="34" charset="0"/>
              <a:cs typeface="Arial" pitchFamily="34" charset="0"/>
            </a:endParaRPr>
          </a:p>
        </p:txBody>
      </p:sp>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579677" y="4747910"/>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1465127" y="5177912"/>
            <a:ext cx="9144000" cy="1655762"/>
          </a:xfrm>
        </p:spPr>
        <p:txBody>
          <a:bodyPr>
            <a:normAutofit/>
          </a:bodyPr>
          <a:lstStyle/>
          <a:p>
            <a:r>
              <a:rPr lang="en-US" sz="2800">
                <a:solidFill>
                  <a:schemeClr val="bg1"/>
                </a:solidFill>
                <a:latin typeface="Times New Roman" panose="02020603050405020304" pitchFamily="18" charset="0"/>
                <a:ea typeface="Tahoma" panose="020B0604030504040204" pitchFamily="34" charset="0"/>
                <a:cs typeface="Times New Roman" panose="02020603050405020304" pitchFamily="18" charset="0"/>
              </a:rPr>
              <a:t>Giáo viên:……………………………</a:t>
            </a:r>
            <a:endPar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p:txBody>
      </p:sp>
      <p:pic>
        <p:nvPicPr>
          <p:cNvPr id="15" name="1"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631394">
            <a:off x="-634327" y="3883012"/>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520790">
            <a:off x="10917677" y="783939"/>
            <a:ext cx="1488402" cy="1488402"/>
          </a:xfrm>
          <a:prstGeom prst="rect">
            <a:avLst/>
          </a:prstGeom>
        </p:spPr>
      </p:pic>
      <p:sp>
        <p:nvSpPr>
          <p:cNvPr id="12" name="Subtitle 2">
            <a:extLst>
              <a:ext uri="{FF2B5EF4-FFF2-40B4-BE49-F238E27FC236}">
                <a16:creationId xmlns:a16="http://schemas.microsoft.com/office/drawing/2014/main" id="{CF2EB805-B981-47B9-9661-CF05DB551677}"/>
              </a:ext>
            </a:extLst>
          </p:cNvPr>
          <p:cNvSpPr txBox="1">
            <a:spLocks/>
          </p:cNvSpPr>
          <p:nvPr/>
        </p:nvSpPr>
        <p:spPr>
          <a:xfrm>
            <a:off x="262360" y="160893"/>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2800">
                <a:solidFill>
                  <a:schemeClr val="bg1"/>
                </a:solidFill>
                <a:latin typeface="Times New Roman" panose="02020603050405020304" pitchFamily="18" charset="0"/>
                <a:ea typeface="Tahoma" panose="020B0604030504040204" pitchFamily="34" charset="0"/>
                <a:cs typeface="Times New Roman" panose="02020603050405020304" pitchFamily="18" charset="0"/>
              </a:rPr>
              <a:t>    </a:t>
            </a:r>
            <a:r>
              <a:rPr lang="en-US" sz="2800">
                <a:solidFill>
                  <a:schemeClr val="bg1"/>
                </a:solidFill>
                <a:latin typeface="Arial" pitchFamily="34" charset="0"/>
                <a:ea typeface="Tahoma" panose="020B0604030504040204" pitchFamily="34" charset="0"/>
                <a:cs typeface="Arial" pitchFamily="34" charset="0"/>
              </a:rPr>
              <a:t>PHÒNG GD&amp;ĐT………..</a:t>
            </a:r>
          </a:p>
          <a:p>
            <a:pPr algn="l"/>
            <a:r>
              <a:rPr lang="en-US" sz="2800">
                <a:solidFill>
                  <a:schemeClr val="bg1"/>
                </a:solidFill>
                <a:latin typeface="Arial" pitchFamily="34" charset="0"/>
                <a:ea typeface="Tahoma" panose="020B0604030504040204" pitchFamily="34" charset="0"/>
                <a:cs typeface="Arial" pitchFamily="34" charset="0"/>
              </a:rPr>
              <a:t>TRƯỜNG THCS ………….……</a:t>
            </a:r>
            <a:endParaRPr lang="en-US" sz="2800" dirty="0">
              <a:solidFill>
                <a:schemeClr val="bg1"/>
              </a:solidFill>
              <a:latin typeface="Arial" pitchFamily="34" charset="0"/>
              <a:ea typeface="Tahoma" panose="020B0604030504040204" pitchFamily="34" charset="0"/>
              <a:cs typeface="Arial" pitchFamily="34" charset="0"/>
            </a:endParaRPr>
          </a:p>
        </p:txBody>
      </p:sp>
      <p:sp>
        <p:nvSpPr>
          <p:cNvPr id="14" name="!!1">
            <a:extLst>
              <a:ext uri="{FF2B5EF4-FFF2-40B4-BE49-F238E27FC236}">
                <a16:creationId xmlns:a16="http://schemas.microsoft.com/office/drawing/2014/main" id="{0E246211-C9C9-4B3E-9DDF-914AB989AE93}"/>
              </a:ext>
            </a:extLst>
          </p:cNvPr>
          <p:cNvSpPr txBox="1"/>
          <p:nvPr/>
        </p:nvSpPr>
        <p:spPr>
          <a:xfrm>
            <a:off x="4196169" y="2114480"/>
            <a:ext cx="6762750" cy="861774"/>
          </a:xfrm>
          <a:prstGeom prst="rect">
            <a:avLst/>
          </a:prstGeom>
          <a:noFill/>
        </p:spPr>
        <p:txBody>
          <a:bodyPr wrap="square">
            <a:spAutoFit/>
          </a:bodyPr>
          <a:lstStyle/>
          <a:p>
            <a:r>
              <a:rPr lang="en-US" sz="4800" b="1" dirty="0">
                <a:solidFill>
                  <a:schemeClr val="accent2">
                    <a:lumMod val="75000"/>
                  </a:schemeClr>
                </a:solidFill>
                <a:latin typeface="Arial" pitchFamily="34" charset="0"/>
                <a:cs typeface="Arial" pitchFamily="34" charset="0"/>
              </a:rPr>
              <a:t>Đ7-C..-T…</a:t>
            </a:r>
            <a:endParaRPr lang="en-US" sz="4800" dirty="0">
              <a:latin typeface="Arial" pitchFamily="34" charset="0"/>
              <a:cs typeface="Arial" pitchFamily="34" charset="0"/>
            </a:endParaRPr>
          </a:p>
        </p:txBody>
      </p:sp>
    </p:spTree>
    <p:extLst>
      <p:ext uri="{BB962C8B-B14F-4D97-AF65-F5344CB8AC3E}">
        <p14:creationId xmlns:p14="http://schemas.microsoft.com/office/powerpoint/2010/main" val="2906397050"/>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5598" y="-18229"/>
            <a:ext cx="11627709" cy="3108543"/>
          </a:xfrm>
          <a:prstGeom prst="rect">
            <a:avLst/>
          </a:prstGeom>
          <a:noFill/>
        </p:spPr>
        <p:txBody>
          <a:bodyPr wrap="square" rtlCol="0">
            <a:spAutoFit/>
          </a:bodyPr>
          <a:lstStyle/>
          <a:p>
            <a:r>
              <a:rPr lang="en-US" sz="2800" b="1" dirty="0" err="1">
                <a:latin typeface="Arial" pitchFamily="34" charset="0"/>
                <a:cs typeface="Arial" pitchFamily="34" charset="0"/>
              </a:rPr>
              <a:t>Bài</a:t>
            </a:r>
            <a:r>
              <a:rPr lang="en-US" sz="2800" b="1" dirty="0">
                <a:latin typeface="Arial" pitchFamily="34" charset="0"/>
                <a:cs typeface="Arial" pitchFamily="34" charset="0"/>
              </a:rPr>
              <a:t> 7 (</a:t>
            </a:r>
            <a:r>
              <a:rPr lang="en-US" sz="2800" b="1" dirty="0" err="1">
                <a:latin typeface="Arial" pitchFamily="34" charset="0"/>
                <a:cs typeface="Arial" pitchFamily="34" charset="0"/>
              </a:rPr>
              <a:t>Bài</a:t>
            </a:r>
            <a:r>
              <a:rPr lang="en-US" sz="2800" b="1" dirty="0">
                <a:latin typeface="Arial" pitchFamily="34" charset="0"/>
                <a:cs typeface="Arial" pitchFamily="34" charset="0"/>
              </a:rPr>
              <a:t> 3 ( SGK)</a:t>
            </a:r>
            <a:endParaRPr lang="en-US" sz="2800" dirty="0">
              <a:latin typeface="Arial" pitchFamily="34" charset="0"/>
              <a:cs typeface="Arial" pitchFamily="34" charset="0"/>
            </a:endParaRPr>
          </a:p>
          <a:p>
            <a:pPr marL="514350" indent="-514350">
              <a:lnSpc>
                <a:spcPct val="150000"/>
              </a:lnSpc>
              <a:buAutoNum type="alphaLcParenR"/>
            </a:pPr>
            <a:r>
              <a:rPr lang="en-US" sz="2800" dirty="0" err="1">
                <a:latin typeface="Arial" pitchFamily="34" charset="0"/>
                <a:cs typeface="Arial" pitchFamily="34" charset="0"/>
              </a:rPr>
              <a:t>Sử</a:t>
            </a:r>
            <a:r>
              <a:rPr lang="en-US" sz="2800" dirty="0">
                <a:latin typeface="Arial" pitchFamily="34" charset="0"/>
                <a:cs typeface="Arial" pitchFamily="34" charset="0"/>
              </a:rPr>
              <a:t> </a:t>
            </a:r>
            <a:r>
              <a:rPr lang="en-US" sz="2800" dirty="0" err="1">
                <a:latin typeface="Arial" pitchFamily="34" charset="0"/>
                <a:cs typeface="Arial" pitchFamily="34" charset="0"/>
              </a:rPr>
              <a:t>dụng</a:t>
            </a:r>
            <a:r>
              <a:rPr lang="en-US" sz="2800" dirty="0">
                <a:latin typeface="Arial" pitchFamily="34" charset="0"/>
                <a:cs typeface="Arial" pitchFamily="34" charset="0"/>
              </a:rPr>
              <a:t> </a:t>
            </a:r>
            <a:r>
              <a:rPr lang="en-US" sz="2800" dirty="0" err="1">
                <a:latin typeface="Arial" pitchFamily="34" charset="0"/>
                <a:cs typeface="Arial" pitchFamily="34" charset="0"/>
              </a:rPr>
              <a:t>máy</a:t>
            </a:r>
            <a:r>
              <a:rPr lang="en-US" sz="2800" dirty="0">
                <a:latin typeface="Arial" pitchFamily="34" charset="0"/>
                <a:cs typeface="Arial" pitchFamily="34" charset="0"/>
              </a:rPr>
              <a:t> </a:t>
            </a:r>
            <a:r>
              <a:rPr lang="en-US" sz="2800" dirty="0" err="1">
                <a:latin typeface="Arial" pitchFamily="34" charset="0"/>
                <a:cs typeface="Arial" pitchFamily="34" charset="0"/>
              </a:rPr>
              <a:t>tính</a:t>
            </a:r>
            <a:r>
              <a:rPr lang="en-US" sz="2800" dirty="0">
                <a:latin typeface="Arial" pitchFamily="34" charset="0"/>
                <a:cs typeface="Arial" pitchFamily="34" charset="0"/>
              </a:rPr>
              <a:t> </a:t>
            </a:r>
            <a:r>
              <a:rPr lang="en-US" sz="2800" dirty="0" err="1">
                <a:latin typeface="Arial" pitchFamily="34" charset="0"/>
                <a:cs typeface="Arial" pitchFamily="34" charset="0"/>
              </a:rPr>
              <a:t>cầm</a:t>
            </a:r>
            <a:r>
              <a:rPr lang="en-US" sz="2800" dirty="0">
                <a:latin typeface="Arial" pitchFamily="34" charset="0"/>
                <a:cs typeface="Arial" pitchFamily="34" charset="0"/>
              </a:rPr>
              <a:t> </a:t>
            </a:r>
            <a:r>
              <a:rPr lang="en-US" sz="2800" dirty="0" err="1">
                <a:latin typeface="Arial" pitchFamily="34" charset="0"/>
                <a:cs typeface="Arial" pitchFamily="34" charset="0"/>
              </a:rPr>
              <a:t>tay</a:t>
            </a:r>
            <a:r>
              <a:rPr lang="en-US" sz="2800" dirty="0">
                <a:latin typeface="Arial" pitchFamily="34" charset="0"/>
                <a:cs typeface="Arial" pitchFamily="34" charset="0"/>
              </a:rPr>
              <a:t> </a:t>
            </a:r>
            <a:r>
              <a:rPr lang="en-US" sz="2800" dirty="0" err="1">
                <a:latin typeface="Arial" pitchFamily="34" charset="0"/>
                <a:cs typeface="Arial" pitchFamily="34" charset="0"/>
              </a:rPr>
              <a:t>để</a:t>
            </a:r>
            <a:r>
              <a:rPr lang="en-US" sz="2800" dirty="0">
                <a:latin typeface="Arial" pitchFamily="34" charset="0"/>
                <a:cs typeface="Arial" pitchFamily="34" charset="0"/>
              </a:rPr>
              <a:t> </a:t>
            </a:r>
            <a:r>
              <a:rPr lang="en-US" sz="2800" dirty="0" err="1">
                <a:latin typeface="Arial" pitchFamily="34" charset="0"/>
                <a:cs typeface="Arial" pitchFamily="34" charset="0"/>
              </a:rPr>
              <a:t>tính</a:t>
            </a:r>
            <a:r>
              <a:rPr lang="en-US" sz="2800" dirty="0">
                <a:latin typeface="Arial" pitchFamily="34" charset="0"/>
                <a:cs typeface="Arial" pitchFamily="34" charset="0"/>
              </a:rPr>
              <a:t> </a:t>
            </a:r>
            <a:r>
              <a:rPr lang="en-US" sz="2800" dirty="0" err="1">
                <a:latin typeface="Arial" pitchFamily="34" charset="0"/>
                <a:cs typeface="Arial" pitchFamily="34" charset="0"/>
              </a:rPr>
              <a:t>rồi</a:t>
            </a:r>
            <a:r>
              <a:rPr lang="en-US" sz="2800" dirty="0">
                <a:latin typeface="Arial" pitchFamily="34" charset="0"/>
                <a:cs typeface="Arial" pitchFamily="34" charset="0"/>
              </a:rPr>
              <a:t> </a:t>
            </a:r>
            <a:r>
              <a:rPr lang="en-US" sz="2800" dirty="0" err="1">
                <a:latin typeface="Arial" pitchFamily="34" charset="0"/>
                <a:cs typeface="Arial" pitchFamily="34" charset="0"/>
              </a:rPr>
              <a:t>viết</a:t>
            </a:r>
            <a:r>
              <a:rPr lang="en-US" sz="2800" dirty="0">
                <a:latin typeface="Arial" pitchFamily="34" charset="0"/>
                <a:cs typeface="Arial" pitchFamily="34" charset="0"/>
              </a:rPr>
              <a:t> </a:t>
            </a:r>
            <a:r>
              <a:rPr lang="en-US" sz="2800" dirty="0" err="1">
                <a:latin typeface="Arial" pitchFamily="34" charset="0"/>
                <a:cs typeface="Arial" pitchFamily="34" charset="0"/>
              </a:rPr>
              <a:t>mỗi</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sau</a:t>
            </a:r>
            <a:r>
              <a:rPr lang="en-US" sz="2800" dirty="0">
                <a:latin typeface="Arial" pitchFamily="34" charset="0"/>
                <a:cs typeface="Arial" pitchFamily="34" charset="0"/>
              </a:rPr>
              <a:t> </a:t>
            </a:r>
            <a:r>
              <a:rPr lang="en-US" sz="2800" dirty="0" err="1">
                <a:latin typeface="Arial" pitchFamily="34" charset="0"/>
                <a:cs typeface="Arial" pitchFamily="34" charset="0"/>
              </a:rPr>
              <a:t>dưới</a:t>
            </a:r>
            <a:r>
              <a:rPr lang="en-US" sz="2800" dirty="0">
                <a:latin typeface="Arial" pitchFamily="34" charset="0"/>
                <a:cs typeface="Arial" pitchFamily="34" charset="0"/>
              </a:rPr>
              <a:t> </a:t>
            </a:r>
            <a:r>
              <a:rPr lang="en-US" sz="2800" err="1">
                <a:latin typeface="Arial" pitchFamily="34" charset="0"/>
                <a:cs typeface="Arial" pitchFamily="34" charset="0"/>
              </a:rPr>
              <a:t>dạng</a:t>
            </a:r>
            <a:r>
              <a:rPr lang="en-US" sz="2800">
                <a:latin typeface="Arial" pitchFamily="34" charset="0"/>
                <a:cs typeface="Arial" pitchFamily="34" charset="0"/>
              </a:rPr>
              <a:t> số thập </a:t>
            </a:r>
            <a:r>
              <a:rPr lang="en-US" sz="2800" dirty="0" err="1">
                <a:latin typeface="Arial" pitchFamily="34" charset="0"/>
                <a:cs typeface="Arial" pitchFamily="34" charset="0"/>
              </a:rPr>
              <a:t>phân</a:t>
            </a:r>
            <a:r>
              <a:rPr lang="en-US" sz="2800" dirty="0">
                <a:latin typeface="Arial" pitchFamily="34" charset="0"/>
                <a:cs typeface="Arial" pitchFamily="34" charset="0"/>
              </a:rPr>
              <a:t> </a:t>
            </a:r>
            <a:r>
              <a:rPr lang="en-US" sz="2800" dirty="0" err="1">
                <a:latin typeface="Arial" pitchFamily="34" charset="0"/>
                <a:cs typeface="Arial" pitchFamily="34" charset="0"/>
              </a:rPr>
              <a:t>vô</a:t>
            </a:r>
            <a:r>
              <a:rPr lang="en-US" sz="2800" dirty="0">
                <a:latin typeface="Arial" pitchFamily="34" charset="0"/>
                <a:cs typeface="Arial" pitchFamily="34" charset="0"/>
              </a:rPr>
              <a:t> </a:t>
            </a:r>
            <a:r>
              <a:rPr lang="en-US" sz="2800" dirty="0" err="1">
                <a:latin typeface="Arial" pitchFamily="34" charset="0"/>
                <a:cs typeface="Arial" pitchFamily="34" charset="0"/>
              </a:rPr>
              <a:t>hạn</a:t>
            </a:r>
            <a:r>
              <a:rPr lang="en-US" sz="2800" dirty="0">
                <a:latin typeface="Arial" pitchFamily="34" charset="0"/>
                <a:cs typeface="Arial" pitchFamily="34" charset="0"/>
              </a:rPr>
              <a:t> (</a:t>
            </a:r>
            <a:r>
              <a:rPr lang="en-US" sz="2800" dirty="0" err="1">
                <a:latin typeface="Arial" pitchFamily="34" charset="0"/>
                <a:cs typeface="Arial" pitchFamily="34" charset="0"/>
              </a:rPr>
              <a:t>tuần</a:t>
            </a:r>
            <a:r>
              <a:rPr lang="en-US" sz="2800" dirty="0">
                <a:latin typeface="Arial" pitchFamily="34" charset="0"/>
                <a:cs typeface="Arial" pitchFamily="34" charset="0"/>
              </a:rPr>
              <a:t> </a:t>
            </a:r>
            <a:r>
              <a:rPr lang="en-US" sz="2800" dirty="0" err="1">
                <a:latin typeface="Arial" pitchFamily="34" charset="0"/>
                <a:cs typeface="Arial" pitchFamily="34" charset="0"/>
              </a:rPr>
              <a:t>hoàn</a:t>
            </a:r>
            <a:r>
              <a:rPr lang="en-US" sz="2800" dirty="0">
                <a:latin typeface="Arial" pitchFamily="34" charset="0"/>
                <a:cs typeface="Arial" pitchFamily="34" charset="0"/>
              </a:rPr>
              <a:t> </a:t>
            </a:r>
            <a:r>
              <a:rPr lang="en-US" sz="2800" dirty="0" err="1">
                <a:latin typeface="Arial" pitchFamily="34" charset="0"/>
                <a:cs typeface="Arial" pitchFamily="34" charset="0"/>
              </a:rPr>
              <a:t>hoặc</a:t>
            </a:r>
            <a:r>
              <a:rPr lang="en-US" sz="2800" dirty="0">
                <a:latin typeface="Arial" pitchFamily="34" charset="0"/>
                <a:cs typeface="Arial" pitchFamily="34" charset="0"/>
              </a:rPr>
              <a:t> </a:t>
            </a:r>
            <a:r>
              <a:rPr lang="en-US" sz="2800" dirty="0" err="1">
                <a:latin typeface="Arial" pitchFamily="34" charset="0"/>
                <a:cs typeface="Arial" pitchFamily="34" charset="0"/>
              </a:rPr>
              <a:t>không</a:t>
            </a:r>
            <a:r>
              <a:rPr lang="en-US" sz="2800" dirty="0">
                <a:latin typeface="Arial" pitchFamily="34" charset="0"/>
                <a:cs typeface="Arial" pitchFamily="34" charset="0"/>
              </a:rPr>
              <a:t> </a:t>
            </a:r>
            <a:r>
              <a:rPr lang="en-US" sz="2800" err="1">
                <a:latin typeface="Arial" pitchFamily="34" charset="0"/>
                <a:cs typeface="Arial" pitchFamily="34" charset="0"/>
              </a:rPr>
              <a:t>tuần</a:t>
            </a:r>
            <a:r>
              <a:rPr lang="en-US" sz="2800">
                <a:latin typeface="Arial" pitchFamily="34" charset="0"/>
                <a:cs typeface="Arial" pitchFamily="34" charset="0"/>
              </a:rPr>
              <a:t> hoàn                         )                                              </a:t>
            </a:r>
            <a:endParaRPr lang="en-US" sz="2800" dirty="0">
              <a:latin typeface="Arial" pitchFamily="34" charset="0"/>
              <a:cs typeface="Arial" pitchFamily="34" charset="0"/>
            </a:endParaRPr>
          </a:p>
          <a:p>
            <a:pPr marL="514350" indent="-514350">
              <a:lnSpc>
                <a:spcPct val="150000"/>
              </a:lnSpc>
            </a:pPr>
            <a:r>
              <a:rPr lang="en-US" sz="2800">
                <a:latin typeface="Arial" pitchFamily="34" charset="0"/>
                <a:cs typeface="Arial" pitchFamily="34" charset="0"/>
              </a:rPr>
              <a:t>b</a:t>
            </a:r>
            <a:r>
              <a:rPr lang="en-US" sz="2800" dirty="0">
                <a:latin typeface="Arial" pitchFamily="34" charset="0"/>
                <a:cs typeface="Arial" pitchFamily="34" charset="0"/>
              </a:rPr>
              <a:t>) </a:t>
            </a:r>
            <a:r>
              <a:rPr lang="en-US" sz="2800" dirty="0" err="1">
                <a:latin typeface="Arial" pitchFamily="34" charset="0"/>
                <a:cs typeface="Arial" pitchFamily="34" charset="0"/>
              </a:rPr>
              <a:t>Làm</a:t>
            </a:r>
            <a:r>
              <a:rPr lang="en-US" sz="2800" dirty="0">
                <a:latin typeface="Arial" pitchFamily="34" charset="0"/>
                <a:cs typeface="Arial" pitchFamily="34" charset="0"/>
              </a:rPr>
              <a:t> </a:t>
            </a:r>
            <a:r>
              <a:rPr lang="en-US" sz="2800" err="1">
                <a:latin typeface="Arial" pitchFamily="34" charset="0"/>
                <a:cs typeface="Arial" pitchFamily="34" charset="0"/>
              </a:rPr>
              <a:t>tròn</a:t>
            </a:r>
            <a:r>
              <a:rPr lang="en-US" sz="280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với</a:t>
            </a:r>
            <a:r>
              <a:rPr lang="en-US" sz="2800" dirty="0">
                <a:latin typeface="Arial" pitchFamily="34" charset="0"/>
                <a:cs typeface="Arial" pitchFamily="34" charset="0"/>
              </a:rPr>
              <a:t> </a:t>
            </a:r>
            <a:r>
              <a:rPr lang="en-US" sz="2800" dirty="0" err="1">
                <a:latin typeface="Arial" pitchFamily="34" charset="0"/>
                <a:cs typeface="Arial" pitchFamily="34" charset="0"/>
              </a:rPr>
              <a:t>độ</a:t>
            </a:r>
            <a:r>
              <a:rPr lang="en-US" sz="2800" dirty="0">
                <a:latin typeface="Arial" pitchFamily="34" charset="0"/>
                <a:cs typeface="Arial" pitchFamily="34" charset="0"/>
              </a:rPr>
              <a:t> </a:t>
            </a:r>
            <a:r>
              <a:rPr lang="en-US" sz="2800" err="1">
                <a:latin typeface="Arial" pitchFamily="34" charset="0"/>
                <a:cs typeface="Arial" pitchFamily="34" charset="0"/>
              </a:rPr>
              <a:t>chính</a:t>
            </a:r>
            <a:r>
              <a:rPr lang="en-US" sz="2800">
                <a:latin typeface="Arial" pitchFamily="34" charset="0"/>
                <a:cs typeface="Arial" pitchFamily="34" charset="0"/>
              </a:rPr>
              <a:t> xác  0,05</a:t>
            </a:r>
            <a:r>
              <a:rPr lang="en-US" sz="2800" dirty="0">
                <a:latin typeface="Arial" pitchFamily="34" charset="0"/>
                <a:cs typeface="Arial" pitchFamily="34" charset="0"/>
              </a:rPr>
              <a:t>.</a:t>
            </a:r>
          </a:p>
          <a:p>
            <a:pPr marL="514350" indent="-514350">
              <a:lnSpc>
                <a:spcPct val="150000"/>
              </a:lnSpc>
            </a:pPr>
            <a:endParaRPr lang="en-US" sz="2800" dirty="0">
              <a:latin typeface="Times New Roman" pitchFamily="18" charset="0"/>
              <a:cs typeface="Times New Roman" pitchFamily="18" charset="0"/>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4179509254"/>
              </p:ext>
            </p:extLst>
          </p:nvPr>
        </p:nvGraphicFramePr>
        <p:xfrm>
          <a:off x="8822723" y="1132610"/>
          <a:ext cx="2333921" cy="726598"/>
        </p:xfrm>
        <a:graphic>
          <a:graphicData uri="http://schemas.openxmlformats.org/presentationml/2006/ole">
            <mc:AlternateContent xmlns:mc="http://schemas.openxmlformats.org/markup-compatibility/2006">
              <mc:Choice xmlns:v="urn:schemas-microsoft-com:vml" Requires="v">
                <p:oleObj name="Equation" r:id="rId2" imgW="2692080" imgH="838080" progId="Equation.DSMT4">
                  <p:embed/>
                </p:oleObj>
              </mc:Choice>
              <mc:Fallback>
                <p:oleObj name="Equation" r:id="rId2" imgW="26920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22723" y="1132610"/>
                        <a:ext cx="2333921" cy="726598"/>
                      </a:xfrm>
                      <a:prstGeom prst="rect">
                        <a:avLst/>
                      </a:prstGeom>
                      <a:noFill/>
                    </p:spPr>
                  </p:pic>
                </p:oleObj>
              </mc:Fallback>
            </mc:AlternateContent>
          </a:graphicData>
        </a:graphic>
      </p:graphicFrame>
      <p:sp>
        <p:nvSpPr>
          <p:cNvPr id="66565" name="Rectangle 5"/>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6564" name="Object 4"/>
          <p:cNvGraphicFramePr>
            <a:graphicFrameLocks noChangeAspect="1"/>
          </p:cNvGraphicFramePr>
          <p:nvPr>
            <p:extLst>
              <p:ext uri="{D42A27DB-BD31-4B8C-83A1-F6EECF244321}">
                <p14:modId xmlns:p14="http://schemas.microsoft.com/office/powerpoint/2010/main" val="2877179511"/>
              </p:ext>
            </p:extLst>
          </p:nvPr>
        </p:nvGraphicFramePr>
        <p:xfrm>
          <a:off x="1892165" y="1823720"/>
          <a:ext cx="825500" cy="444500"/>
        </p:xfrm>
        <a:graphic>
          <a:graphicData uri="http://schemas.openxmlformats.org/presentationml/2006/ole">
            <mc:AlternateContent xmlns:mc="http://schemas.openxmlformats.org/markup-compatibility/2006">
              <mc:Choice xmlns:v="urn:schemas-microsoft-com:vml" Requires="v">
                <p:oleObj name="Equation" r:id="rId4" imgW="825480" imgH="444240" progId="Equation.DSMT4">
                  <p:embed/>
                </p:oleObj>
              </mc:Choice>
              <mc:Fallback>
                <p:oleObj name="Equation" r:id="rId4" imgW="825480" imgH="4442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92165" y="1823720"/>
                        <a:ext cx="8255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66567" name="Picture 7"/>
          <p:cNvPicPr>
            <a:picLocks noChangeAspect="1" noChangeArrowheads="1"/>
          </p:cNvPicPr>
          <p:nvPr/>
        </p:nvPicPr>
        <p:blipFill>
          <a:blip r:embed="rId6"/>
          <a:srcRect/>
          <a:stretch>
            <a:fillRect/>
          </a:stretch>
        </p:blipFill>
        <p:spPr bwMode="auto">
          <a:xfrm>
            <a:off x="172995" y="2436180"/>
            <a:ext cx="3851660" cy="1549871"/>
          </a:xfrm>
          <a:prstGeom prst="rect">
            <a:avLst/>
          </a:prstGeom>
          <a:noFill/>
          <a:ln w="9525">
            <a:noFill/>
            <a:miter lim="800000"/>
            <a:headEnd/>
            <a:tailEnd/>
          </a:ln>
          <a:effectLst/>
        </p:spPr>
      </p:pic>
      <p:pic>
        <p:nvPicPr>
          <p:cNvPr id="66568" name="Picture 8"/>
          <p:cNvPicPr>
            <a:picLocks noChangeAspect="1" noChangeArrowheads="1"/>
          </p:cNvPicPr>
          <p:nvPr/>
        </p:nvPicPr>
        <p:blipFill>
          <a:blip r:embed="rId7"/>
          <a:srcRect/>
          <a:stretch>
            <a:fillRect/>
          </a:stretch>
        </p:blipFill>
        <p:spPr bwMode="auto">
          <a:xfrm>
            <a:off x="4714906" y="2919943"/>
            <a:ext cx="6543764" cy="1017244"/>
          </a:xfrm>
          <a:prstGeom prst="rect">
            <a:avLst/>
          </a:prstGeom>
          <a:noFill/>
          <a:ln w="9525">
            <a:noFill/>
            <a:miter lim="800000"/>
            <a:headEnd/>
            <a:tailEnd/>
          </a:ln>
          <a:effectLst/>
        </p:spPr>
      </p:pic>
      <p:pic>
        <p:nvPicPr>
          <p:cNvPr id="67588" name="Picture 4"/>
          <p:cNvPicPr>
            <a:picLocks noChangeAspect="1" noChangeArrowheads="1"/>
          </p:cNvPicPr>
          <p:nvPr/>
        </p:nvPicPr>
        <p:blipFill rotWithShape="1">
          <a:blip r:embed="rId8"/>
          <a:srcRect t="31798"/>
          <a:stretch/>
        </p:blipFill>
        <p:spPr bwMode="auto">
          <a:xfrm>
            <a:off x="172995" y="4116846"/>
            <a:ext cx="3632011" cy="613978"/>
          </a:xfrm>
          <a:prstGeom prst="rect">
            <a:avLst/>
          </a:prstGeom>
          <a:noFill/>
          <a:ln w="9525">
            <a:noFill/>
            <a:miter lim="800000"/>
            <a:headEnd/>
            <a:tailEnd/>
          </a:ln>
          <a:effectLst/>
        </p:spPr>
      </p:pic>
      <p:pic>
        <p:nvPicPr>
          <p:cNvPr id="67589" name="Picture 5"/>
          <p:cNvPicPr>
            <a:picLocks noChangeAspect="1" noChangeArrowheads="1"/>
          </p:cNvPicPr>
          <p:nvPr/>
        </p:nvPicPr>
        <p:blipFill>
          <a:blip r:embed="rId9"/>
          <a:srcRect/>
          <a:stretch>
            <a:fillRect/>
          </a:stretch>
        </p:blipFill>
        <p:spPr bwMode="auto">
          <a:xfrm>
            <a:off x="4751121" y="4107256"/>
            <a:ext cx="4040145" cy="633157"/>
          </a:xfrm>
          <a:prstGeom prst="rect">
            <a:avLst/>
          </a:prstGeom>
          <a:noFill/>
          <a:ln w="9525">
            <a:noFill/>
            <a:miter lim="800000"/>
            <a:headEnd/>
            <a:tailEnd/>
          </a:ln>
          <a:effectLst/>
        </p:spPr>
      </p:pic>
      <p:sp>
        <p:nvSpPr>
          <p:cNvPr id="12" name="TextBox 11"/>
          <p:cNvSpPr txBox="1"/>
          <p:nvPr/>
        </p:nvSpPr>
        <p:spPr>
          <a:xfrm>
            <a:off x="172995" y="4957912"/>
            <a:ext cx="11627708" cy="954107"/>
          </a:xfrm>
          <a:prstGeom prst="rect">
            <a:avLst/>
          </a:prstGeom>
          <a:noFill/>
        </p:spPr>
        <p:txBody>
          <a:bodyPr wrap="square" rtlCol="0">
            <a:spAutoFit/>
          </a:bodyPr>
          <a:lstStyle/>
          <a:p>
            <a:r>
              <a:rPr lang="en-US" sz="2800">
                <a:latin typeface="Arial" pitchFamily="34" charset="0"/>
                <a:cs typeface="Arial" pitchFamily="34" charset="0"/>
              </a:rPr>
              <a:t>b) Để </a:t>
            </a:r>
            <a:r>
              <a:rPr lang="en-US" sz="2800" dirty="0" err="1">
                <a:latin typeface="Arial" pitchFamily="34" charset="0"/>
                <a:cs typeface="Arial" pitchFamily="34" charset="0"/>
              </a:rPr>
              <a:t>làm</a:t>
            </a:r>
            <a:r>
              <a:rPr lang="en-US" sz="2800" dirty="0">
                <a:latin typeface="Arial" pitchFamily="34" charset="0"/>
                <a:cs typeface="Arial" pitchFamily="34" charset="0"/>
              </a:rPr>
              <a:t> </a:t>
            </a:r>
            <a:r>
              <a:rPr lang="en-US" sz="2800" dirty="0" err="1">
                <a:latin typeface="Arial" pitchFamily="34" charset="0"/>
                <a:cs typeface="Arial" pitchFamily="34" charset="0"/>
              </a:rPr>
              <a:t>tròn</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với</a:t>
            </a:r>
            <a:r>
              <a:rPr lang="en-US" sz="2800" dirty="0">
                <a:latin typeface="Arial" pitchFamily="34" charset="0"/>
                <a:cs typeface="Arial" pitchFamily="34" charset="0"/>
              </a:rPr>
              <a:t> </a:t>
            </a:r>
            <a:r>
              <a:rPr lang="en-US" sz="2800" dirty="0" err="1">
                <a:latin typeface="Arial" pitchFamily="34" charset="0"/>
                <a:cs typeface="Arial" pitchFamily="34" charset="0"/>
              </a:rPr>
              <a:t>độ</a:t>
            </a:r>
            <a:r>
              <a:rPr lang="en-US" sz="2800" dirty="0">
                <a:latin typeface="Arial" pitchFamily="34" charset="0"/>
                <a:cs typeface="Arial" pitchFamily="34" charset="0"/>
              </a:rPr>
              <a:t> </a:t>
            </a:r>
            <a:r>
              <a:rPr lang="en-US" sz="2800" dirty="0" err="1">
                <a:latin typeface="Arial" pitchFamily="34" charset="0"/>
                <a:cs typeface="Arial" pitchFamily="34" charset="0"/>
              </a:rPr>
              <a:t>chính</a:t>
            </a:r>
            <a:r>
              <a:rPr lang="en-US" sz="2800" dirty="0">
                <a:latin typeface="Arial" pitchFamily="34" charset="0"/>
                <a:cs typeface="Arial" pitchFamily="34" charset="0"/>
              </a:rPr>
              <a:t> </a:t>
            </a:r>
            <a:r>
              <a:rPr lang="en-US" sz="2800" dirty="0" err="1">
                <a:latin typeface="Arial" pitchFamily="34" charset="0"/>
                <a:cs typeface="Arial" pitchFamily="34" charset="0"/>
              </a:rPr>
              <a:t>xác</a:t>
            </a:r>
            <a:r>
              <a:rPr lang="en-US" sz="2800" dirty="0">
                <a:latin typeface="Arial" pitchFamily="34" charset="0"/>
                <a:cs typeface="Arial" pitchFamily="34" charset="0"/>
              </a:rPr>
              <a:t> 0,05 </a:t>
            </a:r>
            <a:r>
              <a:rPr lang="en-US" sz="2800" dirty="0" err="1">
                <a:latin typeface="Arial" pitchFamily="34" charset="0"/>
                <a:cs typeface="Arial" pitchFamily="34" charset="0"/>
              </a:rPr>
              <a:t>ta</a:t>
            </a:r>
            <a:r>
              <a:rPr lang="en-US" sz="2800" dirty="0">
                <a:latin typeface="Arial" pitchFamily="34" charset="0"/>
                <a:cs typeface="Arial" pitchFamily="34" charset="0"/>
              </a:rPr>
              <a:t> </a:t>
            </a:r>
            <a:r>
              <a:rPr lang="en-US" sz="2800" dirty="0" err="1">
                <a:latin typeface="Arial" pitchFamily="34" charset="0"/>
                <a:cs typeface="Arial" pitchFamily="34" charset="0"/>
              </a:rPr>
              <a:t>sẽ</a:t>
            </a:r>
            <a:r>
              <a:rPr lang="en-US" sz="2800" dirty="0">
                <a:latin typeface="Arial" pitchFamily="34" charset="0"/>
                <a:cs typeface="Arial" pitchFamily="34" charset="0"/>
              </a:rPr>
              <a:t> </a:t>
            </a:r>
            <a:r>
              <a:rPr lang="en-US" sz="2800" dirty="0" err="1">
                <a:latin typeface="Arial" pitchFamily="34" charset="0"/>
                <a:cs typeface="Arial" pitchFamily="34" charset="0"/>
              </a:rPr>
              <a:t>làm</a:t>
            </a:r>
            <a:r>
              <a:rPr lang="en-US" sz="2800" dirty="0">
                <a:latin typeface="Arial" pitchFamily="34" charset="0"/>
                <a:cs typeface="Arial" pitchFamily="34" charset="0"/>
              </a:rPr>
              <a:t> </a:t>
            </a:r>
            <a:r>
              <a:rPr lang="en-US" sz="2800" dirty="0" err="1">
                <a:latin typeface="Arial" pitchFamily="34" charset="0"/>
                <a:cs typeface="Arial" pitchFamily="34" charset="0"/>
              </a:rPr>
              <a:t>tròn</a:t>
            </a:r>
            <a:r>
              <a:rPr lang="en-US" sz="2800" dirty="0">
                <a:latin typeface="Arial" pitchFamily="34" charset="0"/>
                <a:cs typeface="Arial" pitchFamily="34" charset="0"/>
              </a:rPr>
              <a:t> </a:t>
            </a:r>
            <a:r>
              <a:rPr lang="en-US" sz="2800" dirty="0" err="1">
                <a:latin typeface="Arial" pitchFamily="34" charset="0"/>
                <a:cs typeface="Arial" pitchFamily="34" charset="0"/>
              </a:rPr>
              <a:t>đến</a:t>
            </a:r>
            <a:r>
              <a:rPr lang="en-US" sz="2800" dirty="0">
                <a:latin typeface="Arial" pitchFamily="34" charset="0"/>
                <a:cs typeface="Arial" pitchFamily="34" charset="0"/>
              </a:rPr>
              <a:t> </a:t>
            </a:r>
            <a:r>
              <a:rPr lang="en-US" sz="2800" dirty="0" err="1">
                <a:latin typeface="Arial" pitchFamily="34" charset="0"/>
                <a:cs typeface="Arial" pitchFamily="34" charset="0"/>
              </a:rPr>
              <a:t>hàng</a:t>
            </a:r>
            <a:r>
              <a:rPr lang="en-US" sz="2800" dirty="0">
                <a:latin typeface="Arial" pitchFamily="34" charset="0"/>
                <a:cs typeface="Arial" pitchFamily="34" charset="0"/>
              </a:rPr>
              <a:t> </a:t>
            </a:r>
            <a:r>
              <a:rPr lang="en-US" sz="2800" dirty="0" err="1">
                <a:latin typeface="Arial" pitchFamily="34" charset="0"/>
                <a:cs typeface="Arial" pitchFamily="34" charset="0"/>
              </a:rPr>
              <a:t>phần</a:t>
            </a:r>
            <a:r>
              <a:rPr lang="en-US" sz="2800" dirty="0">
                <a:latin typeface="Arial" pitchFamily="34" charset="0"/>
                <a:cs typeface="Arial" pitchFamily="34" charset="0"/>
              </a:rPr>
              <a:t> </a:t>
            </a:r>
            <a:r>
              <a:rPr lang="en-US" sz="2800" dirty="0" err="1">
                <a:latin typeface="Arial" pitchFamily="34" charset="0"/>
                <a:cs typeface="Arial" pitchFamily="34" charset="0"/>
              </a:rPr>
              <a:t>mười</a:t>
            </a:r>
            <a:r>
              <a:rPr lang="en-US" sz="2800" dirty="0">
                <a:latin typeface="Arial" pitchFamily="34" charset="0"/>
                <a:cs typeface="Arial" pitchFamily="34" charset="0"/>
              </a:rPr>
              <a:t>. </a:t>
            </a:r>
            <a:r>
              <a:rPr lang="en-US" sz="2800" dirty="0" err="1">
                <a:latin typeface="Arial" pitchFamily="34" charset="0"/>
                <a:cs typeface="Arial" pitchFamily="34" charset="0"/>
              </a:rPr>
              <a:t>Áp</a:t>
            </a:r>
            <a:r>
              <a:rPr lang="en-US" sz="2800" dirty="0">
                <a:latin typeface="Arial" pitchFamily="34" charset="0"/>
                <a:cs typeface="Arial" pitchFamily="34" charset="0"/>
              </a:rPr>
              <a:t> </a:t>
            </a:r>
            <a:r>
              <a:rPr lang="en-US" sz="2800" dirty="0" err="1">
                <a:latin typeface="Arial" pitchFamily="34" charset="0"/>
                <a:cs typeface="Arial" pitchFamily="34" charset="0"/>
              </a:rPr>
              <a:t>dụng</a:t>
            </a:r>
            <a:r>
              <a:rPr lang="en-US" sz="2800" dirty="0">
                <a:latin typeface="Arial" pitchFamily="34" charset="0"/>
                <a:cs typeface="Arial" pitchFamily="34" charset="0"/>
              </a:rPr>
              <a:t> </a:t>
            </a:r>
            <a:r>
              <a:rPr lang="en-US" sz="2800" dirty="0" err="1">
                <a:latin typeface="Arial" pitchFamily="34" charset="0"/>
                <a:cs typeface="Arial" pitchFamily="34" charset="0"/>
              </a:rPr>
              <a:t>quy</a:t>
            </a:r>
            <a:r>
              <a:rPr lang="en-US" sz="2800" dirty="0">
                <a:latin typeface="Arial" pitchFamily="34" charset="0"/>
                <a:cs typeface="Arial" pitchFamily="34" charset="0"/>
              </a:rPr>
              <a:t> </a:t>
            </a:r>
            <a:r>
              <a:rPr lang="en-US" sz="2800" dirty="0" err="1">
                <a:latin typeface="Arial" pitchFamily="34" charset="0"/>
                <a:cs typeface="Arial" pitchFamily="34" charset="0"/>
              </a:rPr>
              <a:t>tắc</a:t>
            </a:r>
            <a:r>
              <a:rPr lang="en-US" sz="2800" dirty="0">
                <a:latin typeface="Arial" pitchFamily="34" charset="0"/>
                <a:cs typeface="Arial" pitchFamily="34" charset="0"/>
              </a:rPr>
              <a:t> </a:t>
            </a:r>
            <a:r>
              <a:rPr lang="en-US" sz="2800" dirty="0" err="1">
                <a:latin typeface="Arial" pitchFamily="34" charset="0"/>
                <a:cs typeface="Arial" pitchFamily="34" charset="0"/>
              </a:rPr>
              <a:t>làm</a:t>
            </a:r>
            <a:r>
              <a:rPr lang="en-US" sz="2800" dirty="0">
                <a:latin typeface="Arial" pitchFamily="34" charset="0"/>
                <a:cs typeface="Arial" pitchFamily="34" charset="0"/>
              </a:rPr>
              <a:t> </a:t>
            </a:r>
            <a:r>
              <a:rPr lang="en-US" sz="2800" dirty="0" err="1">
                <a:latin typeface="Arial" pitchFamily="34" charset="0"/>
                <a:cs typeface="Arial" pitchFamily="34" charset="0"/>
              </a:rPr>
              <a:t>tròn</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ta</a:t>
            </a:r>
            <a:r>
              <a:rPr lang="en-US" sz="2800" dirty="0">
                <a:latin typeface="Arial" pitchFamily="34" charset="0"/>
                <a:cs typeface="Arial" pitchFamily="34" charset="0"/>
              </a:rPr>
              <a:t> </a:t>
            </a:r>
            <a:r>
              <a:rPr lang="en-US" sz="2800" dirty="0" err="1">
                <a:latin typeface="Arial" pitchFamily="34" charset="0"/>
                <a:cs typeface="Arial" pitchFamily="34" charset="0"/>
              </a:rPr>
              <a:t>được</a:t>
            </a:r>
            <a:endParaRPr lang="en-US" sz="2800" dirty="0">
              <a:latin typeface="Arial" pitchFamily="34" charset="0"/>
              <a:cs typeface="Arial" pitchFamily="34" charset="0"/>
            </a:endParaRPr>
          </a:p>
        </p:txBody>
      </p:sp>
      <p:graphicFrame>
        <p:nvGraphicFramePr>
          <p:cNvPr id="67591" name="Object 7"/>
          <p:cNvGraphicFramePr>
            <a:graphicFrameLocks noChangeAspect="1"/>
          </p:cNvGraphicFramePr>
          <p:nvPr>
            <p:extLst>
              <p:ext uri="{D42A27DB-BD31-4B8C-83A1-F6EECF244321}">
                <p14:modId xmlns:p14="http://schemas.microsoft.com/office/powerpoint/2010/main" val="570028322"/>
              </p:ext>
            </p:extLst>
          </p:nvPr>
        </p:nvGraphicFramePr>
        <p:xfrm>
          <a:off x="3055706" y="5028565"/>
          <a:ext cx="749300" cy="406400"/>
        </p:xfrm>
        <a:graphic>
          <a:graphicData uri="http://schemas.openxmlformats.org/presentationml/2006/ole">
            <mc:AlternateContent xmlns:mc="http://schemas.openxmlformats.org/markup-compatibility/2006">
              <mc:Choice xmlns:v="urn:schemas-microsoft-com:vml" Requires="v">
                <p:oleObj name="Equation" r:id="rId10" imgW="749160" imgH="406080" progId="Equation.DSMT4">
                  <p:embed/>
                </p:oleObj>
              </mc:Choice>
              <mc:Fallback>
                <p:oleObj name="Equation" r:id="rId10" imgW="749160" imgH="406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55706" y="5028565"/>
                        <a:ext cx="749300" cy="406400"/>
                      </a:xfrm>
                      <a:prstGeom prst="rect">
                        <a:avLst/>
                      </a:prstGeom>
                      <a:noFill/>
                    </p:spPr>
                  </p:pic>
                </p:oleObj>
              </mc:Fallback>
            </mc:AlternateContent>
          </a:graphicData>
        </a:graphic>
      </p:graphicFrame>
      <p:sp>
        <p:nvSpPr>
          <p:cNvPr id="67593" name="Rectangle 9"/>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7592" name="Object 8"/>
          <p:cNvGraphicFramePr>
            <a:graphicFrameLocks noChangeAspect="1"/>
          </p:cNvGraphicFramePr>
          <p:nvPr>
            <p:extLst>
              <p:ext uri="{D42A27DB-BD31-4B8C-83A1-F6EECF244321}">
                <p14:modId xmlns:p14="http://schemas.microsoft.com/office/powerpoint/2010/main" val="262262613"/>
              </p:ext>
            </p:extLst>
          </p:nvPr>
        </p:nvGraphicFramePr>
        <p:xfrm>
          <a:off x="2982566" y="5912019"/>
          <a:ext cx="4051300" cy="442913"/>
        </p:xfrm>
        <a:graphic>
          <a:graphicData uri="http://schemas.openxmlformats.org/presentationml/2006/ole">
            <mc:AlternateContent xmlns:mc="http://schemas.openxmlformats.org/markup-compatibility/2006">
              <mc:Choice xmlns:v="urn:schemas-microsoft-com:vml" Requires="v">
                <p:oleObj name="Equation" r:id="rId12" imgW="4051080" imgH="431640" progId="Equation.DSMT4">
                  <p:embed/>
                </p:oleObj>
              </mc:Choice>
              <mc:Fallback>
                <p:oleObj name="Equation" r:id="rId12" imgW="4051080" imgH="43164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982566" y="5912019"/>
                        <a:ext cx="4051300" cy="442913"/>
                      </a:xfrm>
                      <a:prstGeom prst="rect">
                        <a:avLst/>
                      </a:prstGeom>
                      <a:noFill/>
                    </p:spPr>
                  </p:pic>
                </p:oleObj>
              </mc:Fallback>
            </mc:AlternateContent>
          </a:graphicData>
        </a:graphic>
      </p:graphicFrame>
      <p:sp>
        <p:nvSpPr>
          <p:cNvPr id="14" name="Rectangle: Rounded Corners 28">
            <a:extLst>
              <a:ext uri="{FF2B5EF4-FFF2-40B4-BE49-F238E27FC236}">
                <a16:creationId xmlns:a16="http://schemas.microsoft.com/office/drawing/2014/main" id="{8F343863-9DC9-48EE-8845-A5B504C915DF}"/>
              </a:ext>
            </a:extLst>
          </p:cNvPr>
          <p:cNvSpPr/>
          <p:nvPr/>
        </p:nvSpPr>
        <p:spPr>
          <a:xfrm rot="5400000">
            <a:off x="9064224" y="3600856"/>
            <a:ext cx="5631181"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5" name="TextBox 14">
            <a:extLst>
              <a:ext uri="{FF2B5EF4-FFF2-40B4-BE49-F238E27FC236}">
                <a16:creationId xmlns:a16="http://schemas.microsoft.com/office/drawing/2014/main" id="{CEF5EE85-C87E-4391-B9D7-C957829925F2}"/>
              </a:ext>
            </a:extLst>
          </p:cNvPr>
          <p:cNvSpPr txBox="1"/>
          <p:nvPr/>
        </p:nvSpPr>
        <p:spPr>
          <a:xfrm rot="5400000">
            <a:off x="9028670" y="3994337"/>
            <a:ext cx="5531651"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LUYỆN TẬP</a:t>
            </a:r>
            <a:endParaRPr lang="en-US" sz="24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65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656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6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58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58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759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675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VẬN DỤNG</a:t>
              </a:r>
              <a:endParaRPr lang="en-US" sz="2400" dirty="0">
                <a:solidFill>
                  <a:srgbClr val="FFFF00"/>
                </a:solidFill>
              </a:endParaRPr>
            </a:p>
          </p:txBody>
        </p:sp>
      </p:grpSp>
      <p:sp>
        <p:nvSpPr>
          <p:cNvPr id="26" name="TextBox 25"/>
          <p:cNvSpPr txBox="1"/>
          <p:nvPr/>
        </p:nvSpPr>
        <p:spPr>
          <a:xfrm>
            <a:off x="203200" y="254000"/>
            <a:ext cx="11061700" cy="954107"/>
          </a:xfrm>
          <a:prstGeom prst="rect">
            <a:avLst/>
          </a:prstGeom>
          <a:noFill/>
        </p:spPr>
        <p:txBody>
          <a:bodyPr wrap="square" rtlCol="0">
            <a:spAutoFit/>
          </a:bodyPr>
          <a:lstStyle/>
          <a:p>
            <a:r>
              <a:rPr lang="en-US" sz="2800" b="1" dirty="0" err="1">
                <a:solidFill>
                  <a:schemeClr val="accent1"/>
                </a:solidFill>
                <a:latin typeface="Arial" pitchFamily="34" charset="0"/>
                <a:cs typeface="Arial" pitchFamily="34" charset="0"/>
              </a:rPr>
              <a:t>Bài</a:t>
            </a:r>
            <a:r>
              <a:rPr lang="en-US" sz="2800" b="1" dirty="0">
                <a:solidFill>
                  <a:schemeClr val="accent1"/>
                </a:solidFill>
                <a:latin typeface="Arial" pitchFamily="34" charset="0"/>
                <a:cs typeface="Arial" pitchFamily="34" charset="0"/>
              </a:rPr>
              <a:t> 1:Áp </a:t>
            </a:r>
            <a:r>
              <a:rPr lang="en-US" sz="2800" b="1" dirty="0" err="1">
                <a:solidFill>
                  <a:schemeClr val="accent1"/>
                </a:solidFill>
                <a:latin typeface="Arial" pitchFamily="34" charset="0"/>
                <a:cs typeface="Arial" pitchFamily="34" charset="0"/>
              </a:rPr>
              <a:t>dụng</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quy</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tắc</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làm</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tròn</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số</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để</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ước</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lượng</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kết</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quả</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của</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mỗi</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phép</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tính</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sau</a:t>
            </a:r>
            <a:r>
              <a:rPr lang="en-US" sz="2800" b="1" dirty="0">
                <a:solidFill>
                  <a:schemeClr val="accent1"/>
                </a:solidFill>
                <a:latin typeface="Arial" pitchFamily="34" charset="0"/>
                <a:cs typeface="Arial" pitchFamily="34" charset="0"/>
              </a:rPr>
              <a:t>:</a:t>
            </a:r>
          </a:p>
        </p:txBody>
      </p:sp>
      <p:sp>
        <p:nvSpPr>
          <p:cNvPr id="27" name="TextBox 26"/>
          <p:cNvSpPr txBox="1"/>
          <p:nvPr/>
        </p:nvSpPr>
        <p:spPr>
          <a:xfrm>
            <a:off x="292100" y="1257300"/>
            <a:ext cx="3898900" cy="523220"/>
          </a:xfrm>
          <a:prstGeom prst="rect">
            <a:avLst/>
          </a:prstGeom>
          <a:noFill/>
        </p:spPr>
        <p:txBody>
          <a:bodyPr wrap="square" rtlCol="0">
            <a:spAutoFit/>
          </a:bodyPr>
          <a:lstStyle/>
          <a:p>
            <a:r>
              <a:rPr lang="en-US" sz="2800" dirty="0">
                <a:latin typeface="Arial" pitchFamily="34" charset="0"/>
                <a:cs typeface="Arial" pitchFamily="34" charset="0"/>
              </a:rPr>
              <a:t>a) 14,61 - 7,15 + 3,2</a:t>
            </a:r>
          </a:p>
        </p:txBody>
      </p:sp>
      <p:sp>
        <p:nvSpPr>
          <p:cNvPr id="28" name="TextBox 27"/>
          <p:cNvSpPr txBox="1"/>
          <p:nvPr/>
        </p:nvSpPr>
        <p:spPr>
          <a:xfrm>
            <a:off x="3911600" y="1282700"/>
            <a:ext cx="3238500" cy="523220"/>
          </a:xfrm>
          <a:prstGeom prst="rect">
            <a:avLst/>
          </a:prstGeom>
          <a:noFill/>
        </p:spPr>
        <p:txBody>
          <a:bodyPr wrap="square" rtlCol="0">
            <a:spAutoFit/>
          </a:bodyPr>
          <a:lstStyle/>
          <a:p>
            <a:r>
              <a:rPr lang="en-US" sz="2800" dirty="0">
                <a:latin typeface="Arial" pitchFamily="34" charset="0"/>
                <a:cs typeface="Arial" pitchFamily="34" charset="0"/>
              </a:rPr>
              <a:t>b) 7,56.5,173</a:t>
            </a:r>
          </a:p>
        </p:txBody>
      </p:sp>
      <p:sp>
        <p:nvSpPr>
          <p:cNvPr id="31" name="TextBox 30"/>
          <p:cNvSpPr txBox="1"/>
          <p:nvPr/>
        </p:nvSpPr>
        <p:spPr>
          <a:xfrm>
            <a:off x="7035800" y="1244600"/>
            <a:ext cx="3594100" cy="523220"/>
          </a:xfrm>
          <a:prstGeom prst="rect">
            <a:avLst/>
          </a:prstGeom>
          <a:noFill/>
        </p:spPr>
        <p:txBody>
          <a:bodyPr wrap="square" rtlCol="0">
            <a:spAutoFit/>
          </a:bodyPr>
          <a:lstStyle/>
          <a:p>
            <a:r>
              <a:rPr lang="en-US" sz="2800">
                <a:latin typeface="Arial" pitchFamily="34" charset="0"/>
                <a:cs typeface="Arial" pitchFamily="34" charset="0"/>
              </a:rPr>
              <a:t>c) 73,95:14,2</a:t>
            </a:r>
            <a:endParaRPr lang="en-US" sz="2800" dirty="0">
              <a:latin typeface="Arial" pitchFamily="34" charset="0"/>
              <a:cs typeface="Arial" pitchFamily="34" charset="0"/>
            </a:endParaRPr>
          </a:p>
        </p:txBody>
      </p:sp>
      <p:sp>
        <p:nvSpPr>
          <p:cNvPr id="33" name="TextBox 32"/>
          <p:cNvSpPr txBox="1"/>
          <p:nvPr/>
        </p:nvSpPr>
        <p:spPr>
          <a:xfrm>
            <a:off x="304800" y="2108200"/>
            <a:ext cx="10058400" cy="954107"/>
          </a:xfrm>
          <a:prstGeom prst="rect">
            <a:avLst/>
          </a:prstGeom>
          <a:noFill/>
        </p:spPr>
        <p:txBody>
          <a:bodyPr wrap="square" rtlCol="0">
            <a:spAutoFit/>
          </a:bodyPr>
          <a:lstStyle/>
          <a:p>
            <a:r>
              <a:rPr lang="en-US" sz="2800" dirty="0" err="1">
                <a:latin typeface="Arial" pitchFamily="34" charset="0"/>
                <a:cs typeface="Arial" pitchFamily="34" charset="0"/>
              </a:rPr>
              <a:t>Giải</a:t>
            </a:r>
            <a:endParaRPr lang="en-US" sz="2800" dirty="0">
              <a:latin typeface="Arial" pitchFamily="34" charset="0"/>
              <a:cs typeface="Arial" pitchFamily="34" charset="0"/>
            </a:endParaRPr>
          </a:p>
          <a:p>
            <a:r>
              <a:rPr lang="en-US" sz="2800" dirty="0">
                <a:latin typeface="Arial" pitchFamily="34" charset="0"/>
                <a:cs typeface="Arial" pitchFamily="34" charset="0"/>
              </a:rPr>
              <a:t>a) 14,61 - 7,15 + 3,2 </a:t>
            </a:r>
            <a:r>
              <a:rPr lang="en-US" sz="2800" b="1" dirty="0">
                <a:latin typeface="Arial" pitchFamily="34" charset="0"/>
                <a:cs typeface="Arial" pitchFamily="34" charset="0"/>
              </a:rPr>
              <a:t>≈ </a:t>
            </a:r>
            <a:r>
              <a:rPr lang="en-US" sz="2800" dirty="0">
                <a:latin typeface="Arial" pitchFamily="34" charset="0"/>
                <a:cs typeface="Arial" pitchFamily="34" charset="0"/>
              </a:rPr>
              <a:t>15 – 7 + 3 = 11</a:t>
            </a:r>
          </a:p>
        </p:txBody>
      </p:sp>
      <p:sp>
        <p:nvSpPr>
          <p:cNvPr id="34" name="TextBox 33"/>
          <p:cNvSpPr txBox="1"/>
          <p:nvPr/>
        </p:nvSpPr>
        <p:spPr>
          <a:xfrm>
            <a:off x="323850" y="3159909"/>
            <a:ext cx="7175500" cy="523220"/>
          </a:xfrm>
          <a:prstGeom prst="rect">
            <a:avLst/>
          </a:prstGeom>
          <a:noFill/>
        </p:spPr>
        <p:txBody>
          <a:bodyPr wrap="square" rtlCol="0">
            <a:spAutoFit/>
          </a:bodyPr>
          <a:lstStyle/>
          <a:p>
            <a:r>
              <a:rPr lang="en-US" sz="2800" dirty="0">
                <a:latin typeface="Arial" pitchFamily="34" charset="0"/>
                <a:cs typeface="Arial" pitchFamily="34" charset="0"/>
              </a:rPr>
              <a:t>b) 7,56.5,173 ≈ 8.5 = 40</a:t>
            </a:r>
          </a:p>
        </p:txBody>
      </p:sp>
      <p:sp>
        <p:nvSpPr>
          <p:cNvPr id="35" name="TextBox 34"/>
          <p:cNvSpPr txBox="1"/>
          <p:nvPr/>
        </p:nvSpPr>
        <p:spPr>
          <a:xfrm>
            <a:off x="457200" y="3848100"/>
            <a:ext cx="6057900" cy="523220"/>
          </a:xfrm>
          <a:prstGeom prst="rect">
            <a:avLst/>
          </a:prstGeom>
          <a:noFill/>
        </p:spPr>
        <p:txBody>
          <a:bodyPr wrap="square" rtlCol="0">
            <a:spAutoFit/>
          </a:bodyPr>
          <a:lstStyle/>
          <a:p>
            <a:r>
              <a:rPr lang="en-US" sz="2800" dirty="0">
                <a:latin typeface="Arial" pitchFamily="34" charset="0"/>
                <a:cs typeface="Arial" pitchFamily="34" charset="0"/>
              </a:rPr>
              <a:t>c) 73,95:14,2 ≈ 74:14 = 5</a:t>
            </a:r>
          </a:p>
        </p:txBody>
      </p:sp>
    </p:spTree>
    <p:extLst>
      <p:ext uri="{BB962C8B-B14F-4D97-AF65-F5344CB8AC3E}">
        <p14:creationId xmlns:p14="http://schemas.microsoft.com/office/powerpoint/2010/main" val="185269398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7" grpId="0"/>
      <p:bldP spid="28" grpId="0"/>
      <p:bldP spid="31" grpId="0"/>
      <p:bldP spid="33" grpId="0"/>
      <p:bldP spid="34" grpId="0"/>
      <p:bldP spid="3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VẬN DỤNG</a:t>
              </a:r>
              <a:endParaRPr lang="en-US" sz="2400" dirty="0">
                <a:solidFill>
                  <a:srgbClr val="FFFF00"/>
                </a:solidFill>
              </a:endParaRPr>
            </a:p>
          </p:txBody>
        </p:sp>
      </p:grpSp>
      <p:sp>
        <p:nvSpPr>
          <p:cNvPr id="18" name="TextBox 17"/>
          <p:cNvSpPr txBox="1"/>
          <p:nvPr/>
        </p:nvSpPr>
        <p:spPr>
          <a:xfrm>
            <a:off x="228600" y="254000"/>
            <a:ext cx="11112500" cy="1384995"/>
          </a:xfrm>
          <a:prstGeom prst="rect">
            <a:avLst/>
          </a:prstGeom>
          <a:noFill/>
        </p:spPr>
        <p:txBody>
          <a:bodyPr wrap="square" rtlCol="0">
            <a:spAutoFit/>
          </a:bodyPr>
          <a:lstStyle/>
          <a:p>
            <a:r>
              <a:rPr lang="en-US" sz="2800" b="1" dirty="0" err="1">
                <a:solidFill>
                  <a:schemeClr val="accent1"/>
                </a:solidFill>
                <a:latin typeface="Arial" pitchFamily="34" charset="0"/>
                <a:cs typeface="Arial" pitchFamily="34" charset="0"/>
              </a:rPr>
              <a:t>Bài</a:t>
            </a:r>
            <a:r>
              <a:rPr lang="en-US" sz="2800" b="1" dirty="0">
                <a:solidFill>
                  <a:schemeClr val="accent1"/>
                </a:solidFill>
                <a:latin typeface="Arial" pitchFamily="34" charset="0"/>
                <a:cs typeface="Arial" pitchFamily="34" charset="0"/>
              </a:rPr>
              <a:t> 2:  </a:t>
            </a:r>
            <a:r>
              <a:rPr lang="en-US" sz="2800" b="1" dirty="0" err="1">
                <a:solidFill>
                  <a:schemeClr val="accent1"/>
                </a:solidFill>
                <a:latin typeface="Arial" pitchFamily="34" charset="0"/>
                <a:cs typeface="Arial" pitchFamily="34" charset="0"/>
              </a:rPr>
              <a:t>Pao</a:t>
            </a:r>
            <a:r>
              <a:rPr lang="en-US" sz="2800" b="1" dirty="0">
                <a:solidFill>
                  <a:schemeClr val="accent1"/>
                </a:solidFill>
                <a:latin typeface="Arial" pitchFamily="34" charset="0"/>
                <a:cs typeface="Arial" pitchFamily="34" charset="0"/>
              </a:rPr>
              <a:t> (pound ) </a:t>
            </a:r>
            <a:r>
              <a:rPr lang="en-US" sz="2800" b="1" dirty="0" err="1">
                <a:solidFill>
                  <a:schemeClr val="accent1"/>
                </a:solidFill>
                <a:latin typeface="Arial" pitchFamily="34" charset="0"/>
                <a:cs typeface="Arial" pitchFamily="34" charset="0"/>
              </a:rPr>
              <a:t>kí</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hiệu</a:t>
            </a:r>
            <a:r>
              <a:rPr lang="en-US" sz="2800" b="1" dirty="0">
                <a:solidFill>
                  <a:schemeClr val="accent1"/>
                </a:solidFill>
                <a:latin typeface="Arial" pitchFamily="34" charset="0"/>
                <a:cs typeface="Arial" pitchFamily="34" charset="0"/>
              </a:rPr>
              <a:t> "lb" </a:t>
            </a:r>
            <a:r>
              <a:rPr lang="en-US" sz="2800" b="1" dirty="0" err="1">
                <a:solidFill>
                  <a:schemeClr val="accent1"/>
                </a:solidFill>
                <a:latin typeface="Arial" pitchFamily="34" charset="0"/>
                <a:cs typeface="Arial" pitchFamily="34" charset="0"/>
              </a:rPr>
              <a:t>còn</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gọi</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là</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cânAnh</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là</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đơn</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vị</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đo</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khối</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lượng</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Anh</a:t>
            </a:r>
            <a:r>
              <a:rPr lang="en-US" sz="2800" b="1" dirty="0">
                <a:solidFill>
                  <a:schemeClr val="accent1"/>
                </a:solidFill>
                <a:latin typeface="Arial" pitchFamily="34" charset="0"/>
                <a:cs typeface="Arial" pitchFamily="34" charset="0"/>
              </a:rPr>
              <a:t> 1</a:t>
            </a:r>
            <a:r>
              <a:rPr lang="en-US" sz="2800" b="1" i="1" dirty="0">
                <a:solidFill>
                  <a:schemeClr val="accent1"/>
                </a:solidFill>
                <a:latin typeface="Arial" pitchFamily="34" charset="0"/>
                <a:cs typeface="Arial" pitchFamily="34" charset="0"/>
              </a:rPr>
              <a:t>lb</a:t>
            </a:r>
            <a:r>
              <a:rPr lang="en-US" sz="2800" b="1" dirty="0">
                <a:solidFill>
                  <a:schemeClr val="accent1"/>
                </a:solidFill>
                <a:latin typeface="Arial" pitchFamily="34" charset="0"/>
                <a:cs typeface="Arial" pitchFamily="34" charset="0"/>
              </a:rPr>
              <a:t> ≈ 0,45kg.Hỏi1kg </a:t>
            </a:r>
            <a:r>
              <a:rPr lang="en-US" sz="2800" b="1" dirty="0" err="1">
                <a:solidFill>
                  <a:schemeClr val="accent1"/>
                </a:solidFill>
                <a:latin typeface="Arial" pitchFamily="34" charset="0"/>
                <a:cs typeface="Arial" pitchFamily="34" charset="0"/>
              </a:rPr>
              <a:t>gần</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bằng</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bao</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nhiêu</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pao</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làm</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tròn</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với</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độ</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chính</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xác</a:t>
            </a:r>
            <a:r>
              <a:rPr lang="en-US" sz="2800" b="1" dirty="0">
                <a:solidFill>
                  <a:schemeClr val="accent1"/>
                </a:solidFill>
                <a:latin typeface="Arial" pitchFamily="34" charset="0"/>
                <a:cs typeface="Arial" pitchFamily="34" charset="0"/>
              </a:rPr>
              <a:t> 0,05)</a:t>
            </a:r>
          </a:p>
        </p:txBody>
      </p:sp>
      <p:sp>
        <p:nvSpPr>
          <p:cNvPr id="19" name="TextBox 18"/>
          <p:cNvSpPr txBox="1"/>
          <p:nvPr/>
        </p:nvSpPr>
        <p:spPr>
          <a:xfrm>
            <a:off x="469900" y="1841500"/>
            <a:ext cx="9207500" cy="1384995"/>
          </a:xfrm>
          <a:prstGeom prst="rect">
            <a:avLst/>
          </a:prstGeom>
          <a:noFill/>
        </p:spPr>
        <p:txBody>
          <a:bodyPr wrap="square" rtlCol="0">
            <a:spAutoFit/>
          </a:bodyPr>
          <a:lstStyle/>
          <a:p>
            <a:r>
              <a:rPr lang="en-US" sz="2800" dirty="0" err="1">
                <a:latin typeface="Arial" pitchFamily="34" charset="0"/>
                <a:cs typeface="Arial" pitchFamily="34" charset="0"/>
              </a:rPr>
              <a:t>Gải</a:t>
            </a:r>
            <a:r>
              <a:rPr lang="en-US" sz="2800" dirty="0">
                <a:latin typeface="Arial" pitchFamily="34" charset="0"/>
                <a:cs typeface="Arial" pitchFamily="34" charset="0"/>
              </a:rPr>
              <a:t> </a:t>
            </a:r>
          </a:p>
          <a:p>
            <a:r>
              <a:rPr lang="en-US" sz="2800" dirty="0">
                <a:latin typeface="Arial" pitchFamily="34" charset="0"/>
                <a:cs typeface="Arial" pitchFamily="34" charset="0"/>
              </a:rPr>
              <a:t>Ta </a:t>
            </a:r>
            <a:r>
              <a:rPr lang="en-US" sz="2800" dirty="0" err="1">
                <a:latin typeface="Arial" pitchFamily="34" charset="0"/>
                <a:cs typeface="Arial" pitchFamily="34" charset="0"/>
              </a:rPr>
              <a:t>có</a:t>
            </a:r>
            <a:r>
              <a:rPr lang="en-US" sz="2800" dirty="0">
                <a:latin typeface="Arial" pitchFamily="34" charset="0"/>
                <a:cs typeface="Arial" pitchFamily="34" charset="0"/>
              </a:rPr>
              <a:t> 1</a:t>
            </a:r>
            <a:r>
              <a:rPr lang="en-US" sz="2800" i="1" dirty="0">
                <a:latin typeface="Arial" pitchFamily="34" charset="0"/>
                <a:cs typeface="Arial" pitchFamily="34" charset="0"/>
              </a:rPr>
              <a:t>lb</a:t>
            </a:r>
            <a:r>
              <a:rPr lang="en-US" sz="2800" dirty="0">
                <a:latin typeface="Arial" pitchFamily="34" charset="0"/>
                <a:cs typeface="Arial" pitchFamily="34" charset="0"/>
              </a:rPr>
              <a:t>  ≈ 0,45 </a:t>
            </a:r>
            <a:r>
              <a:rPr lang="en-US" sz="2800" i="1" dirty="0">
                <a:latin typeface="Arial" pitchFamily="34" charset="0"/>
                <a:cs typeface="Arial" pitchFamily="34" charset="0"/>
              </a:rPr>
              <a:t>kg</a:t>
            </a:r>
          </a:p>
          <a:p>
            <a:r>
              <a:rPr lang="en-US" sz="2800" dirty="0">
                <a:latin typeface="Arial" pitchFamily="34" charset="0"/>
                <a:cs typeface="Arial" pitchFamily="34" charset="0"/>
              </a:rPr>
              <a:t>⇒ 1</a:t>
            </a:r>
            <a:r>
              <a:rPr lang="en-US" sz="2800" i="1" dirty="0">
                <a:latin typeface="Arial" pitchFamily="34" charset="0"/>
                <a:cs typeface="Arial" pitchFamily="34" charset="0"/>
              </a:rPr>
              <a:t>kg</a:t>
            </a:r>
            <a:r>
              <a:rPr lang="en-US" sz="2800" dirty="0">
                <a:latin typeface="Arial" pitchFamily="34" charset="0"/>
                <a:cs typeface="Arial" pitchFamily="34" charset="0"/>
              </a:rPr>
              <a:t> ≈ 1 : 0,45 ≈ 2,(2) </a:t>
            </a:r>
            <a:r>
              <a:rPr lang="en-US" sz="2800" i="1" dirty="0">
                <a:latin typeface="Arial" pitchFamily="34" charset="0"/>
                <a:cs typeface="Arial" pitchFamily="34" charset="0"/>
              </a:rPr>
              <a:t>lb</a:t>
            </a:r>
            <a:r>
              <a:rPr lang="en-US" sz="2800" dirty="0">
                <a:latin typeface="Arial" pitchFamily="34" charset="0"/>
                <a:cs typeface="Arial" pitchFamily="34" charset="0"/>
              </a:rPr>
              <a:t> </a:t>
            </a:r>
          </a:p>
        </p:txBody>
      </p:sp>
      <p:sp>
        <p:nvSpPr>
          <p:cNvPr id="20" name="TextBox 19"/>
          <p:cNvSpPr txBox="1"/>
          <p:nvPr/>
        </p:nvSpPr>
        <p:spPr>
          <a:xfrm>
            <a:off x="558800" y="3530600"/>
            <a:ext cx="9448800" cy="954107"/>
          </a:xfrm>
          <a:prstGeom prst="rect">
            <a:avLst/>
          </a:prstGeom>
          <a:noFill/>
        </p:spPr>
        <p:txBody>
          <a:bodyPr wrap="square" rtlCol="0">
            <a:spAutoFit/>
          </a:bodyPr>
          <a:lstStyle/>
          <a:p>
            <a:r>
              <a:rPr lang="en-US" sz="2800" dirty="0" err="1">
                <a:latin typeface="Arial" pitchFamily="34" charset="0"/>
                <a:cs typeface="Arial" pitchFamily="34" charset="0"/>
              </a:rPr>
              <a:t>Kết</a:t>
            </a:r>
            <a:r>
              <a:rPr lang="en-US" sz="2800" dirty="0">
                <a:latin typeface="Arial" pitchFamily="34" charset="0"/>
                <a:cs typeface="Arial" pitchFamily="34" charset="0"/>
              </a:rPr>
              <a:t> </a:t>
            </a:r>
            <a:r>
              <a:rPr lang="en-US" sz="2800" dirty="0" err="1">
                <a:latin typeface="Arial" pitchFamily="34" charset="0"/>
                <a:cs typeface="Arial" pitchFamily="34" charset="0"/>
              </a:rPr>
              <a:t>quả</a:t>
            </a:r>
            <a:r>
              <a:rPr lang="en-US" sz="2800" dirty="0">
                <a:latin typeface="Arial" pitchFamily="34" charset="0"/>
                <a:cs typeface="Arial" pitchFamily="34" charset="0"/>
              </a:rPr>
              <a:t> </a:t>
            </a:r>
            <a:r>
              <a:rPr lang="en-US" sz="2800" dirty="0" err="1">
                <a:latin typeface="Arial" pitchFamily="34" charset="0"/>
                <a:cs typeface="Arial" pitchFamily="34" charset="0"/>
              </a:rPr>
              <a:t>ta</a:t>
            </a:r>
            <a:r>
              <a:rPr lang="en-US" sz="2800" dirty="0">
                <a:latin typeface="Arial" pitchFamily="34" charset="0"/>
                <a:cs typeface="Arial" pitchFamily="34" charset="0"/>
              </a:rPr>
              <a:t> </a:t>
            </a:r>
            <a:r>
              <a:rPr lang="en-US" sz="2800" dirty="0" err="1">
                <a:latin typeface="Arial" pitchFamily="34" charset="0"/>
                <a:cs typeface="Arial" pitchFamily="34" charset="0"/>
              </a:rPr>
              <a:t>làm</a:t>
            </a:r>
            <a:r>
              <a:rPr lang="en-US" sz="2800" dirty="0">
                <a:latin typeface="Arial" pitchFamily="34" charset="0"/>
                <a:cs typeface="Arial" pitchFamily="34" charset="0"/>
              </a:rPr>
              <a:t> </a:t>
            </a:r>
            <a:r>
              <a:rPr lang="en-US" sz="2800" dirty="0" err="1">
                <a:latin typeface="Arial" pitchFamily="34" charset="0"/>
                <a:cs typeface="Arial" pitchFamily="34" charset="0"/>
              </a:rPr>
              <a:t>tròn</a:t>
            </a:r>
            <a:r>
              <a:rPr lang="en-US" sz="2800" dirty="0">
                <a:latin typeface="Arial" pitchFamily="34" charset="0"/>
                <a:cs typeface="Arial" pitchFamily="34" charset="0"/>
              </a:rPr>
              <a:t> </a:t>
            </a:r>
            <a:r>
              <a:rPr lang="en-US" sz="2800" dirty="0" err="1">
                <a:latin typeface="Arial" pitchFamily="34" charset="0"/>
                <a:cs typeface="Arial" pitchFamily="34" charset="0"/>
              </a:rPr>
              <a:t>với</a:t>
            </a:r>
            <a:r>
              <a:rPr lang="en-US" sz="2800" dirty="0">
                <a:latin typeface="Arial" pitchFamily="34" charset="0"/>
                <a:cs typeface="Arial" pitchFamily="34" charset="0"/>
              </a:rPr>
              <a:t> </a:t>
            </a:r>
            <a:r>
              <a:rPr lang="en-US" sz="2800" dirty="0" err="1">
                <a:latin typeface="Arial" pitchFamily="34" charset="0"/>
                <a:cs typeface="Arial" pitchFamily="34" charset="0"/>
              </a:rPr>
              <a:t>độ</a:t>
            </a:r>
            <a:r>
              <a:rPr lang="en-US" sz="2800" dirty="0">
                <a:latin typeface="Arial" pitchFamily="34" charset="0"/>
                <a:cs typeface="Arial" pitchFamily="34" charset="0"/>
              </a:rPr>
              <a:t> </a:t>
            </a:r>
            <a:r>
              <a:rPr lang="en-US" sz="2800" dirty="0" err="1">
                <a:latin typeface="Arial" pitchFamily="34" charset="0"/>
                <a:cs typeface="Arial" pitchFamily="34" charset="0"/>
              </a:rPr>
              <a:t>chính</a:t>
            </a:r>
            <a:r>
              <a:rPr lang="en-US" sz="2800" dirty="0">
                <a:latin typeface="Arial" pitchFamily="34" charset="0"/>
                <a:cs typeface="Arial" pitchFamily="34" charset="0"/>
              </a:rPr>
              <a:t> </a:t>
            </a:r>
            <a:r>
              <a:rPr lang="en-US" sz="2800" dirty="0" err="1">
                <a:latin typeface="Arial" pitchFamily="34" charset="0"/>
                <a:cs typeface="Arial" pitchFamily="34" charset="0"/>
              </a:rPr>
              <a:t>xác</a:t>
            </a:r>
            <a:r>
              <a:rPr lang="en-US" sz="2800" dirty="0">
                <a:latin typeface="Arial" pitchFamily="34" charset="0"/>
                <a:cs typeface="Arial" pitchFamily="34" charset="0"/>
              </a:rPr>
              <a:t> 0,05 </a:t>
            </a:r>
            <a:r>
              <a:rPr lang="en-US" sz="2800" dirty="0" err="1">
                <a:latin typeface="Arial" pitchFamily="34" charset="0"/>
                <a:cs typeface="Arial" pitchFamily="34" charset="0"/>
              </a:rPr>
              <a:t>là</a:t>
            </a:r>
            <a:r>
              <a:rPr lang="en-US" sz="2800" dirty="0">
                <a:latin typeface="Arial" pitchFamily="34" charset="0"/>
                <a:cs typeface="Arial" pitchFamily="34" charset="0"/>
              </a:rPr>
              <a:t> 2,(2) ≈ 2,2  </a:t>
            </a:r>
          </a:p>
          <a:p>
            <a:r>
              <a:rPr lang="en-US" sz="2800" dirty="0" err="1">
                <a:latin typeface="Arial" pitchFamily="34" charset="0"/>
                <a:cs typeface="Arial" pitchFamily="34" charset="0"/>
              </a:rPr>
              <a:t>Vậy</a:t>
            </a:r>
            <a:r>
              <a:rPr lang="en-US" sz="2800" dirty="0">
                <a:latin typeface="Arial" pitchFamily="34" charset="0"/>
                <a:cs typeface="Arial" pitchFamily="34" charset="0"/>
              </a:rPr>
              <a:t> 1kg  ≈ 2,2 </a:t>
            </a:r>
            <a:r>
              <a:rPr lang="en-US" sz="2800" i="1" dirty="0">
                <a:latin typeface="Arial" pitchFamily="34" charset="0"/>
                <a:cs typeface="Arial" pitchFamily="34" charset="0"/>
              </a:rPr>
              <a:t>lb</a:t>
            </a:r>
          </a:p>
        </p:txBody>
      </p:sp>
      <p:sp>
        <p:nvSpPr>
          <p:cNvPr id="68610"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85269398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45315C-B32D-43F3-9466-10A6D61E3CA7}"/>
              </a:ext>
            </a:extLst>
          </p:cNvPr>
          <p:cNvSpPr txBox="1"/>
          <p:nvPr/>
        </p:nvSpPr>
        <p:spPr>
          <a:xfrm>
            <a:off x="345989" y="1173893"/>
            <a:ext cx="11602995" cy="3452740"/>
          </a:xfrm>
          <a:prstGeom prst="rect">
            <a:avLst/>
          </a:prstGeom>
          <a:noFill/>
        </p:spPr>
        <p:txBody>
          <a:bodyPr wrap="square">
            <a:spAutoFit/>
          </a:bodyPr>
          <a:lstStyle/>
          <a:p>
            <a:pPr marL="0" marR="0" algn="just">
              <a:lnSpc>
                <a:spcPct val="130000"/>
              </a:lnSpc>
              <a:spcBef>
                <a:spcPts val="600"/>
              </a:spcBef>
              <a:spcAft>
                <a:spcPts val="600"/>
              </a:spcAft>
            </a:pPr>
            <a:r>
              <a:rPr lang="vi-VN" sz="2800" b="1" dirty="0">
                <a:solidFill>
                  <a:srgbClr val="000000"/>
                </a:solidFill>
                <a:effectLst/>
                <a:latin typeface="Times New Roman" pitchFamily="18" charset="0"/>
                <a:ea typeface="Calibri" panose="020F0502020204030204" pitchFamily="34" charset="0"/>
                <a:cs typeface="Times New Roman" pitchFamily="18" charset="0"/>
              </a:rPr>
              <a:t>* HƯỚNG DẪN VỀ NHÀ</a:t>
            </a:r>
            <a:endParaRPr lang="en-US" sz="2800" dirty="0">
              <a:solidFill>
                <a:srgbClr val="000000"/>
              </a:solidFill>
              <a:effectLst/>
              <a:latin typeface="Times New Roman" pitchFamily="18" charset="0"/>
              <a:ea typeface="Calibri" panose="020F0502020204030204" pitchFamily="34" charset="0"/>
              <a:cs typeface="Times New Roman" pitchFamily="18" charset="0"/>
            </a:endParaRPr>
          </a:p>
          <a:p>
            <a:pPr marL="0" marR="0" algn="just">
              <a:lnSpc>
                <a:spcPct val="130000"/>
              </a:lnSpc>
              <a:spcBef>
                <a:spcPts val="600"/>
              </a:spcBef>
              <a:spcAft>
                <a:spcPts val="600"/>
              </a:spcAft>
            </a:pPr>
            <a:r>
              <a:rPr lang="en-GB" sz="2800" dirty="0">
                <a:solidFill>
                  <a:srgbClr val="000000"/>
                </a:solidFill>
                <a:effectLst/>
                <a:latin typeface="Times New Roman" pitchFamily="18" charset="0"/>
                <a:ea typeface="Calibri" panose="020F0502020204030204" pitchFamily="34" charset="0"/>
                <a:cs typeface="Times New Roman" pitchFamily="18" charset="0"/>
              </a:rPr>
              <a:t>- </a:t>
            </a:r>
            <a:r>
              <a:rPr lang="en-GB" sz="2800" dirty="0" err="1">
                <a:solidFill>
                  <a:srgbClr val="000000"/>
                </a:solidFill>
                <a:effectLst/>
                <a:latin typeface="Times New Roman" pitchFamily="18" charset="0"/>
                <a:ea typeface="Calibri" panose="020F0502020204030204" pitchFamily="34" charset="0"/>
                <a:cs typeface="Times New Roman" pitchFamily="18" charset="0"/>
              </a:rPr>
              <a:t>Dặn</a:t>
            </a:r>
            <a:r>
              <a:rPr lang="en-GB" sz="2800" dirty="0">
                <a:solidFill>
                  <a:srgbClr val="000000"/>
                </a:solidFill>
                <a:effectLst/>
                <a:latin typeface="Times New Roman" pitchFamily="18" charset="0"/>
                <a:ea typeface="Calibri" panose="020F0502020204030204" pitchFamily="34" charset="0"/>
                <a:cs typeface="Times New Roman" pitchFamily="18" charset="0"/>
              </a:rPr>
              <a:t> HS </a:t>
            </a:r>
            <a:r>
              <a:rPr lang="en-GB" sz="2800" dirty="0" err="1">
                <a:solidFill>
                  <a:srgbClr val="000000"/>
                </a:solidFill>
                <a:effectLst/>
                <a:latin typeface="Times New Roman" pitchFamily="18" charset="0"/>
                <a:ea typeface="Calibri" panose="020F0502020204030204" pitchFamily="34" charset="0"/>
                <a:cs typeface="Times New Roman" pitchFamily="18" charset="0"/>
              </a:rPr>
              <a:t>về</a:t>
            </a:r>
            <a:r>
              <a:rPr lang="en-GB" sz="2800" dirty="0">
                <a:solidFill>
                  <a:srgbClr val="000000"/>
                </a:solidFill>
                <a:effectLst/>
                <a:latin typeface="Times New Roman" pitchFamily="18" charset="0"/>
                <a:ea typeface="Calibri" panose="020F0502020204030204" pitchFamily="34" charset="0"/>
                <a:cs typeface="Times New Roman" pitchFamily="18" charset="0"/>
              </a:rPr>
              <a:t> </a:t>
            </a:r>
            <a:r>
              <a:rPr lang="en-GB" sz="2800" dirty="0" err="1">
                <a:solidFill>
                  <a:srgbClr val="000000"/>
                </a:solidFill>
                <a:effectLst/>
                <a:latin typeface="Times New Roman" pitchFamily="18" charset="0"/>
                <a:ea typeface="Calibri" panose="020F0502020204030204" pitchFamily="34" charset="0"/>
                <a:cs typeface="Times New Roman" pitchFamily="18" charset="0"/>
              </a:rPr>
              <a:t>nhà</a:t>
            </a:r>
            <a:r>
              <a:rPr lang="en-GB" sz="2800" dirty="0">
                <a:solidFill>
                  <a:srgbClr val="000000"/>
                </a:solidFill>
                <a:effectLst/>
                <a:latin typeface="Times New Roman" pitchFamily="18" charset="0"/>
                <a:ea typeface="Calibri" panose="020F0502020204030204" pitchFamily="34" charset="0"/>
                <a:cs typeface="Times New Roman" pitchFamily="18" charset="0"/>
              </a:rPr>
              <a:t> </a:t>
            </a:r>
            <a:r>
              <a:rPr lang="en-GB" sz="2800" dirty="0" err="1">
                <a:solidFill>
                  <a:srgbClr val="000000"/>
                </a:solidFill>
                <a:effectLst/>
                <a:latin typeface="Times New Roman" pitchFamily="18" charset="0"/>
                <a:ea typeface="Calibri" panose="020F0502020204030204" pitchFamily="34" charset="0"/>
                <a:cs typeface="Times New Roman" pitchFamily="18" charset="0"/>
              </a:rPr>
              <a:t>ôn</a:t>
            </a:r>
            <a:r>
              <a:rPr lang="en-GB" sz="2800" dirty="0">
                <a:solidFill>
                  <a:srgbClr val="000000"/>
                </a:solidFill>
                <a:effectLst/>
                <a:latin typeface="Times New Roman" pitchFamily="18" charset="0"/>
                <a:ea typeface="Calibri" panose="020F0502020204030204" pitchFamily="34" charset="0"/>
                <a:cs typeface="Times New Roman" pitchFamily="18" charset="0"/>
              </a:rPr>
              <a:t> </a:t>
            </a:r>
            <a:r>
              <a:rPr lang="en-GB" sz="2800" dirty="0" err="1">
                <a:solidFill>
                  <a:srgbClr val="000000"/>
                </a:solidFill>
                <a:effectLst/>
                <a:latin typeface="Times New Roman" pitchFamily="18" charset="0"/>
                <a:ea typeface="Calibri" panose="020F0502020204030204" pitchFamily="34" charset="0"/>
                <a:cs typeface="Times New Roman" pitchFamily="18" charset="0"/>
              </a:rPr>
              <a:t>lại</a:t>
            </a:r>
            <a:r>
              <a:rPr lang="en-GB" sz="2800" dirty="0">
                <a:solidFill>
                  <a:srgbClr val="000000"/>
                </a:solidFill>
                <a:effectLst/>
                <a:latin typeface="Times New Roman" pitchFamily="18" charset="0"/>
                <a:ea typeface="Calibri" panose="020F0502020204030204" pitchFamily="34" charset="0"/>
                <a:cs typeface="Times New Roman" pitchFamily="18" charset="0"/>
              </a:rPr>
              <a:t> </a:t>
            </a:r>
            <a:r>
              <a:rPr lang="en-GB" sz="2800" dirty="0" err="1">
                <a:solidFill>
                  <a:srgbClr val="000000"/>
                </a:solidFill>
                <a:effectLst/>
                <a:latin typeface="Times New Roman" pitchFamily="18" charset="0"/>
                <a:ea typeface="Calibri" panose="020F0502020204030204" pitchFamily="34" charset="0"/>
                <a:cs typeface="Times New Roman" pitchFamily="18" charset="0"/>
              </a:rPr>
              <a:t>những</a:t>
            </a:r>
            <a:r>
              <a:rPr lang="en-GB" sz="2800" dirty="0">
                <a:solidFill>
                  <a:srgbClr val="000000"/>
                </a:solidFill>
                <a:effectLst/>
                <a:latin typeface="Times New Roman" pitchFamily="18" charset="0"/>
                <a:ea typeface="Calibri" panose="020F0502020204030204" pitchFamily="34" charset="0"/>
                <a:cs typeface="Times New Roman" pitchFamily="18" charset="0"/>
              </a:rPr>
              <a:t> </a:t>
            </a:r>
            <a:r>
              <a:rPr lang="en-GB" sz="2800" dirty="0" err="1">
                <a:solidFill>
                  <a:srgbClr val="000000"/>
                </a:solidFill>
                <a:effectLst/>
                <a:latin typeface="Times New Roman" pitchFamily="18" charset="0"/>
                <a:ea typeface="Calibri" panose="020F0502020204030204" pitchFamily="34" charset="0"/>
                <a:cs typeface="Times New Roman" pitchFamily="18" charset="0"/>
              </a:rPr>
              <a:t>kiến</a:t>
            </a:r>
            <a:r>
              <a:rPr lang="en-GB" sz="2800" dirty="0">
                <a:solidFill>
                  <a:srgbClr val="000000"/>
                </a:solidFill>
                <a:effectLst/>
                <a:latin typeface="Times New Roman" pitchFamily="18" charset="0"/>
                <a:ea typeface="Calibri" panose="020F0502020204030204" pitchFamily="34" charset="0"/>
                <a:cs typeface="Times New Roman" pitchFamily="18" charset="0"/>
              </a:rPr>
              <a:t> </a:t>
            </a:r>
            <a:r>
              <a:rPr lang="en-GB" sz="2800" dirty="0" err="1">
                <a:solidFill>
                  <a:srgbClr val="000000"/>
                </a:solidFill>
                <a:effectLst/>
                <a:latin typeface="Times New Roman" pitchFamily="18" charset="0"/>
                <a:ea typeface="Calibri" panose="020F0502020204030204" pitchFamily="34" charset="0"/>
                <a:cs typeface="Times New Roman" pitchFamily="18" charset="0"/>
              </a:rPr>
              <a:t>thức</a:t>
            </a:r>
            <a:r>
              <a:rPr lang="en-GB" sz="2800" dirty="0">
                <a:solidFill>
                  <a:srgbClr val="000000"/>
                </a:solidFill>
                <a:effectLst/>
                <a:latin typeface="Times New Roman" pitchFamily="18" charset="0"/>
                <a:ea typeface="Calibri" panose="020F0502020204030204" pitchFamily="34" charset="0"/>
                <a:cs typeface="Times New Roman" pitchFamily="18" charset="0"/>
              </a:rPr>
              <a:t> </a:t>
            </a:r>
            <a:r>
              <a:rPr lang="en-GB" sz="2800" dirty="0" err="1">
                <a:solidFill>
                  <a:srgbClr val="000000"/>
                </a:solidFill>
                <a:effectLst/>
                <a:latin typeface="Times New Roman" pitchFamily="18" charset="0"/>
                <a:ea typeface="Calibri" panose="020F0502020204030204" pitchFamily="34" charset="0"/>
                <a:cs typeface="Times New Roman" pitchFamily="18" charset="0"/>
              </a:rPr>
              <a:t>đã</a:t>
            </a:r>
            <a:r>
              <a:rPr lang="en-GB" sz="2800" dirty="0">
                <a:solidFill>
                  <a:srgbClr val="000000"/>
                </a:solidFill>
                <a:effectLst/>
                <a:latin typeface="Times New Roman" pitchFamily="18" charset="0"/>
                <a:ea typeface="Calibri" panose="020F0502020204030204" pitchFamily="34" charset="0"/>
                <a:cs typeface="Times New Roman" pitchFamily="18" charset="0"/>
              </a:rPr>
              <a:t> </a:t>
            </a:r>
            <a:r>
              <a:rPr lang="en-GB" sz="2800" dirty="0" err="1">
                <a:solidFill>
                  <a:srgbClr val="000000"/>
                </a:solidFill>
                <a:effectLst/>
                <a:latin typeface="Times New Roman" pitchFamily="18" charset="0"/>
                <a:ea typeface="Calibri" panose="020F0502020204030204" pitchFamily="34" charset="0"/>
                <a:cs typeface="Times New Roman" pitchFamily="18" charset="0"/>
              </a:rPr>
              <a:t>học</a:t>
            </a:r>
            <a:r>
              <a:rPr lang="en-GB" sz="2800" dirty="0">
                <a:solidFill>
                  <a:srgbClr val="000000"/>
                </a:solidFill>
                <a:effectLst/>
                <a:latin typeface="Times New Roman" pitchFamily="18" charset="0"/>
                <a:ea typeface="Calibri" panose="020F0502020204030204" pitchFamily="34" charset="0"/>
                <a:cs typeface="Times New Roman" pitchFamily="18" charset="0"/>
              </a:rPr>
              <a:t> </a:t>
            </a:r>
            <a:r>
              <a:rPr lang="en-GB" sz="2800" dirty="0" err="1">
                <a:solidFill>
                  <a:srgbClr val="000000"/>
                </a:solidFill>
                <a:effectLst/>
                <a:latin typeface="Times New Roman" pitchFamily="18" charset="0"/>
                <a:ea typeface="Calibri" panose="020F0502020204030204" pitchFamily="34" charset="0"/>
                <a:cs typeface="Times New Roman" pitchFamily="18" charset="0"/>
              </a:rPr>
              <a:t>trong</a:t>
            </a:r>
            <a:r>
              <a:rPr lang="en-GB" sz="2800" dirty="0">
                <a:solidFill>
                  <a:srgbClr val="000000"/>
                </a:solidFill>
                <a:effectLst/>
                <a:latin typeface="Times New Roman" pitchFamily="18" charset="0"/>
                <a:ea typeface="Calibri" panose="020F0502020204030204" pitchFamily="34" charset="0"/>
                <a:cs typeface="Times New Roman" pitchFamily="18" charset="0"/>
              </a:rPr>
              <a:t> </a:t>
            </a:r>
            <a:r>
              <a:rPr lang="en-GB" sz="2800" dirty="0" err="1">
                <a:solidFill>
                  <a:srgbClr val="000000"/>
                </a:solidFill>
                <a:effectLst/>
                <a:latin typeface="Times New Roman" pitchFamily="18" charset="0"/>
                <a:ea typeface="Calibri" panose="020F0502020204030204" pitchFamily="34" charset="0"/>
                <a:cs typeface="Times New Roman" pitchFamily="18" charset="0"/>
              </a:rPr>
              <a:t>bài</a:t>
            </a:r>
            <a:endParaRPr lang="en-US" sz="2800" dirty="0">
              <a:solidFill>
                <a:srgbClr val="000000"/>
              </a:solidFill>
              <a:effectLst/>
              <a:latin typeface="Times New Roman" pitchFamily="18" charset="0"/>
              <a:ea typeface="Calibri" panose="020F0502020204030204" pitchFamily="34" charset="0"/>
              <a:cs typeface="Times New Roman" pitchFamily="18" charset="0"/>
            </a:endParaRPr>
          </a:p>
          <a:p>
            <a:pPr marL="0" marR="0" algn="just">
              <a:lnSpc>
                <a:spcPct val="130000"/>
              </a:lnSpc>
              <a:spcBef>
                <a:spcPts val="600"/>
              </a:spcBef>
              <a:spcAft>
                <a:spcPts val="600"/>
              </a:spcAft>
            </a:pPr>
            <a:r>
              <a:rPr lang="en-GB" sz="2800" dirty="0">
                <a:solidFill>
                  <a:srgbClr val="000000"/>
                </a:solidFill>
                <a:effectLst/>
                <a:latin typeface="Times New Roman" pitchFamily="18" charset="0"/>
                <a:ea typeface="Calibri" panose="020F0502020204030204" pitchFamily="34" charset="0"/>
                <a:cs typeface="Times New Roman" pitchFamily="18" charset="0"/>
              </a:rPr>
              <a:t>- </a:t>
            </a:r>
            <a:r>
              <a:rPr lang="en-GB" sz="2800" dirty="0" err="1">
                <a:solidFill>
                  <a:srgbClr val="000000"/>
                </a:solidFill>
                <a:effectLst/>
                <a:latin typeface="Times New Roman" pitchFamily="18" charset="0"/>
                <a:ea typeface="Calibri" panose="020F0502020204030204" pitchFamily="34" charset="0"/>
                <a:cs typeface="Times New Roman" pitchFamily="18" charset="0"/>
              </a:rPr>
              <a:t>Đọc</a:t>
            </a:r>
            <a:r>
              <a:rPr lang="en-GB" sz="2800" dirty="0">
                <a:solidFill>
                  <a:srgbClr val="000000"/>
                </a:solidFill>
                <a:effectLst/>
                <a:latin typeface="Times New Roman" pitchFamily="18" charset="0"/>
                <a:ea typeface="Calibri" panose="020F0502020204030204" pitchFamily="34" charset="0"/>
                <a:cs typeface="Times New Roman" pitchFamily="18" charset="0"/>
              </a:rPr>
              <a:t> </a:t>
            </a:r>
            <a:r>
              <a:rPr lang="en-GB" sz="2800" dirty="0" err="1">
                <a:solidFill>
                  <a:srgbClr val="000000"/>
                </a:solidFill>
                <a:effectLst/>
                <a:latin typeface="Times New Roman" pitchFamily="18" charset="0"/>
                <a:ea typeface="Calibri" panose="020F0502020204030204" pitchFamily="34" charset="0"/>
                <a:cs typeface="Times New Roman" pitchFamily="18" charset="0"/>
              </a:rPr>
              <a:t>phần</a:t>
            </a:r>
            <a:r>
              <a:rPr lang="en-GB" sz="2800" dirty="0">
                <a:solidFill>
                  <a:srgbClr val="000000"/>
                </a:solidFill>
                <a:effectLst/>
                <a:latin typeface="Times New Roman" pitchFamily="18" charset="0"/>
                <a:ea typeface="Calibri" panose="020F0502020204030204" pitchFamily="34" charset="0"/>
                <a:cs typeface="Times New Roman" pitchFamily="18" charset="0"/>
              </a:rPr>
              <a:t> </a:t>
            </a:r>
            <a:r>
              <a:rPr lang="en-GB" sz="2800" b="1" dirty="0">
                <a:solidFill>
                  <a:srgbClr val="002060"/>
                </a:solidFill>
                <a:effectLst/>
                <a:latin typeface="Times New Roman" pitchFamily="18" charset="0"/>
                <a:ea typeface="Calibri" panose="020F0502020204030204" pitchFamily="34" charset="0"/>
                <a:cs typeface="Times New Roman" pitchFamily="18" charset="0"/>
              </a:rPr>
              <a:t>CÓ THỂ EM CHƯA BIẾT</a:t>
            </a:r>
            <a:endParaRPr lang="en-US" sz="2800" b="1" dirty="0">
              <a:solidFill>
                <a:srgbClr val="002060"/>
              </a:solidFill>
              <a:effectLst/>
              <a:latin typeface="Times New Roman" pitchFamily="18" charset="0"/>
              <a:ea typeface="Calibri" panose="020F0502020204030204" pitchFamily="34" charset="0"/>
              <a:cs typeface="Times New Roman" pitchFamily="18" charset="0"/>
            </a:endParaRPr>
          </a:p>
          <a:p>
            <a:pPr marL="0" marR="0" algn="just">
              <a:lnSpc>
                <a:spcPct val="130000"/>
              </a:lnSpc>
              <a:spcBef>
                <a:spcPts val="600"/>
              </a:spcBef>
              <a:spcAft>
                <a:spcPts val="600"/>
              </a:spcAft>
            </a:pPr>
            <a:r>
              <a:rPr lang="en-GB" sz="2800" dirty="0">
                <a:solidFill>
                  <a:srgbClr val="000000"/>
                </a:solidFill>
                <a:effectLst/>
                <a:latin typeface="Times New Roman" pitchFamily="18" charset="0"/>
                <a:ea typeface="Calibri" panose="020F0502020204030204" pitchFamily="34" charset="0"/>
                <a:cs typeface="Times New Roman" pitchFamily="18" charset="0"/>
              </a:rPr>
              <a:t>-</a:t>
            </a:r>
            <a:r>
              <a:rPr lang="vi-VN" sz="2800" dirty="0">
                <a:solidFill>
                  <a:srgbClr val="000000"/>
                </a:solidFill>
                <a:effectLst/>
                <a:latin typeface="Times New Roman" pitchFamily="18" charset="0"/>
                <a:ea typeface="Calibri" panose="020F0502020204030204" pitchFamily="34" charset="0"/>
                <a:cs typeface="Times New Roman" pitchFamily="18" charset="0"/>
              </a:rPr>
              <a:t> Hoàn thành bài tập </a:t>
            </a:r>
            <a:r>
              <a:rPr lang="en-GB" sz="2800" dirty="0" err="1">
                <a:solidFill>
                  <a:srgbClr val="000000"/>
                </a:solidFill>
                <a:effectLst/>
                <a:latin typeface="Times New Roman" pitchFamily="18" charset="0"/>
                <a:ea typeface="Calibri" panose="020F0502020204030204" pitchFamily="34" charset="0"/>
                <a:cs typeface="Times New Roman" pitchFamily="18" charset="0"/>
              </a:rPr>
              <a:t>còn</a:t>
            </a:r>
            <a:r>
              <a:rPr lang="en-GB" sz="2800" dirty="0">
                <a:solidFill>
                  <a:srgbClr val="000000"/>
                </a:solidFill>
                <a:effectLst/>
                <a:latin typeface="Times New Roman" pitchFamily="18" charset="0"/>
                <a:ea typeface="Calibri" panose="020F0502020204030204" pitchFamily="34" charset="0"/>
                <a:cs typeface="Times New Roman" pitchFamily="18" charset="0"/>
              </a:rPr>
              <a:t> </a:t>
            </a:r>
            <a:r>
              <a:rPr lang="en-GB" sz="2800" dirty="0" err="1">
                <a:solidFill>
                  <a:srgbClr val="000000"/>
                </a:solidFill>
                <a:effectLst/>
                <a:latin typeface="Times New Roman" pitchFamily="18" charset="0"/>
                <a:ea typeface="Calibri" panose="020F0502020204030204" pitchFamily="34" charset="0"/>
                <a:cs typeface="Times New Roman" pitchFamily="18" charset="0"/>
              </a:rPr>
              <a:t>lại</a:t>
            </a:r>
            <a:r>
              <a:rPr lang="vi-VN" sz="2800" dirty="0">
                <a:solidFill>
                  <a:srgbClr val="000000"/>
                </a:solidFill>
                <a:effectLst/>
                <a:latin typeface="Times New Roman" pitchFamily="18" charset="0"/>
                <a:ea typeface="Calibri" panose="020F0502020204030204" pitchFamily="34" charset="0"/>
                <a:cs typeface="Times New Roman" pitchFamily="18" charset="0"/>
              </a:rPr>
              <a:t> trong </a:t>
            </a:r>
            <a:r>
              <a:rPr lang="en-GB" sz="2800" dirty="0">
                <a:solidFill>
                  <a:srgbClr val="000000"/>
                </a:solidFill>
                <a:effectLst/>
                <a:latin typeface="Times New Roman" pitchFamily="18" charset="0"/>
                <a:ea typeface="Calibri" panose="020F0502020204030204" pitchFamily="34" charset="0"/>
                <a:cs typeface="Times New Roman" pitchFamily="18" charset="0"/>
              </a:rPr>
              <a:t>SGK </a:t>
            </a:r>
            <a:r>
              <a:rPr lang="en-GB" sz="2800" dirty="0" err="1">
                <a:solidFill>
                  <a:srgbClr val="000000"/>
                </a:solidFill>
                <a:effectLst/>
                <a:latin typeface="Times New Roman" pitchFamily="18" charset="0"/>
                <a:ea typeface="Calibri" panose="020F0502020204030204" pitchFamily="34" charset="0"/>
                <a:cs typeface="Times New Roman" pitchFamily="18" charset="0"/>
              </a:rPr>
              <a:t>và</a:t>
            </a:r>
            <a:r>
              <a:rPr lang="en-GB" sz="2800" dirty="0">
                <a:solidFill>
                  <a:srgbClr val="000000"/>
                </a:solidFill>
                <a:effectLst/>
                <a:latin typeface="Times New Roman" pitchFamily="18" charset="0"/>
                <a:ea typeface="Calibri" panose="020F0502020204030204" pitchFamily="34" charset="0"/>
                <a:cs typeface="Times New Roman" pitchFamily="18" charset="0"/>
              </a:rPr>
              <a:t> </a:t>
            </a:r>
            <a:r>
              <a:rPr lang="en-GB" sz="2800" dirty="0" err="1">
                <a:solidFill>
                  <a:srgbClr val="000000"/>
                </a:solidFill>
                <a:effectLst/>
                <a:latin typeface="Times New Roman" pitchFamily="18" charset="0"/>
                <a:ea typeface="Calibri" panose="020F0502020204030204" pitchFamily="34" charset="0"/>
                <a:cs typeface="Times New Roman" pitchFamily="18" charset="0"/>
              </a:rPr>
              <a:t>các</a:t>
            </a:r>
            <a:r>
              <a:rPr lang="en-GB" sz="2800" dirty="0">
                <a:solidFill>
                  <a:srgbClr val="000000"/>
                </a:solidFill>
                <a:effectLst/>
                <a:latin typeface="Times New Roman" pitchFamily="18" charset="0"/>
                <a:ea typeface="Calibri" panose="020F0502020204030204" pitchFamily="34" charset="0"/>
                <a:cs typeface="Times New Roman" pitchFamily="18" charset="0"/>
              </a:rPr>
              <a:t> </a:t>
            </a:r>
            <a:r>
              <a:rPr lang="en-GB" sz="2800" dirty="0" err="1">
                <a:solidFill>
                  <a:srgbClr val="000000"/>
                </a:solidFill>
                <a:effectLst/>
                <a:latin typeface="Times New Roman" pitchFamily="18" charset="0"/>
                <a:ea typeface="Calibri" panose="020F0502020204030204" pitchFamily="34" charset="0"/>
                <a:cs typeface="Times New Roman" pitchFamily="18" charset="0"/>
              </a:rPr>
              <a:t>bài</a:t>
            </a:r>
            <a:r>
              <a:rPr lang="en-GB" sz="2800" dirty="0">
                <a:solidFill>
                  <a:srgbClr val="000000"/>
                </a:solidFill>
                <a:effectLst/>
                <a:latin typeface="Times New Roman" pitchFamily="18" charset="0"/>
                <a:ea typeface="Calibri" panose="020F0502020204030204" pitchFamily="34" charset="0"/>
                <a:cs typeface="Times New Roman" pitchFamily="18" charset="0"/>
              </a:rPr>
              <a:t> </a:t>
            </a:r>
            <a:r>
              <a:rPr lang="en-GB" sz="2800" dirty="0" err="1">
                <a:solidFill>
                  <a:srgbClr val="000000"/>
                </a:solidFill>
                <a:effectLst/>
                <a:latin typeface="Times New Roman" pitchFamily="18" charset="0"/>
                <a:ea typeface="Calibri" panose="020F0502020204030204" pitchFamily="34" charset="0"/>
                <a:cs typeface="Times New Roman" pitchFamily="18" charset="0"/>
              </a:rPr>
              <a:t>tập</a:t>
            </a:r>
            <a:r>
              <a:rPr lang="en-GB" sz="2800" dirty="0">
                <a:solidFill>
                  <a:srgbClr val="000000"/>
                </a:solidFill>
                <a:effectLst/>
                <a:latin typeface="Times New Roman" pitchFamily="18" charset="0"/>
                <a:ea typeface="Calibri" panose="020F0502020204030204" pitchFamily="34" charset="0"/>
                <a:cs typeface="Times New Roman" pitchFamily="18" charset="0"/>
              </a:rPr>
              <a:t> </a:t>
            </a:r>
            <a:r>
              <a:rPr lang="en-GB" sz="2800" dirty="0" err="1">
                <a:solidFill>
                  <a:srgbClr val="000000"/>
                </a:solidFill>
                <a:effectLst/>
                <a:latin typeface="Times New Roman" pitchFamily="18" charset="0"/>
                <a:ea typeface="Calibri" panose="020F0502020204030204" pitchFamily="34" charset="0"/>
                <a:cs typeface="Times New Roman" pitchFamily="18" charset="0"/>
              </a:rPr>
              <a:t>trong</a:t>
            </a:r>
            <a:r>
              <a:rPr lang="en-GB" sz="2800" dirty="0">
                <a:solidFill>
                  <a:srgbClr val="000000"/>
                </a:solidFill>
                <a:effectLst/>
                <a:latin typeface="Times New Roman" pitchFamily="18" charset="0"/>
                <a:ea typeface="Calibri" panose="020F0502020204030204" pitchFamily="34" charset="0"/>
                <a:cs typeface="Times New Roman" pitchFamily="18" charset="0"/>
              </a:rPr>
              <a:t> SBT</a:t>
            </a:r>
            <a:endParaRPr lang="en-US" sz="2800" dirty="0">
              <a:solidFill>
                <a:srgbClr val="000000"/>
              </a:solidFill>
              <a:effectLst/>
              <a:latin typeface="Times New Roman" pitchFamily="18" charset="0"/>
              <a:ea typeface="Calibri" panose="020F0502020204030204" pitchFamily="34" charset="0"/>
              <a:cs typeface="Times New Roman" pitchFamily="18" charset="0"/>
            </a:endParaRPr>
          </a:p>
          <a:p>
            <a:pPr marL="0" marR="0" algn="just">
              <a:lnSpc>
                <a:spcPct val="130000"/>
              </a:lnSpc>
              <a:spcBef>
                <a:spcPts val="600"/>
              </a:spcBef>
              <a:spcAft>
                <a:spcPts val="600"/>
              </a:spcAft>
            </a:pPr>
            <a:r>
              <a:rPr lang="vi-VN" sz="2800" dirty="0">
                <a:solidFill>
                  <a:srgbClr val="000000"/>
                </a:solidFill>
                <a:effectLst/>
                <a:latin typeface="Times New Roman" pitchFamily="18" charset="0"/>
                <a:ea typeface="Calibri" panose="020F0502020204030204" pitchFamily="34" charset="0"/>
                <a:cs typeface="Times New Roman" pitchFamily="18" charset="0"/>
              </a:rPr>
              <a:t>- Chuẩn bị bài mới “</a:t>
            </a:r>
            <a:r>
              <a:rPr lang="en-GB" sz="2800" b="1" dirty="0" err="1">
                <a:solidFill>
                  <a:srgbClr val="000000"/>
                </a:solidFill>
                <a:effectLst/>
                <a:latin typeface="Times New Roman" pitchFamily="18" charset="0"/>
                <a:ea typeface="Calibri" panose="020F0502020204030204" pitchFamily="34" charset="0"/>
                <a:cs typeface="Times New Roman" pitchFamily="18" charset="0"/>
              </a:rPr>
              <a:t>Tỉ</a:t>
            </a:r>
            <a:r>
              <a:rPr lang="en-GB" sz="2800" b="1" dirty="0">
                <a:solidFill>
                  <a:srgbClr val="000000"/>
                </a:solidFill>
                <a:effectLst/>
                <a:latin typeface="Times New Roman" pitchFamily="18" charset="0"/>
                <a:ea typeface="Calibri" panose="020F0502020204030204" pitchFamily="34" charset="0"/>
                <a:cs typeface="Times New Roman" pitchFamily="18" charset="0"/>
              </a:rPr>
              <a:t> </a:t>
            </a:r>
            <a:r>
              <a:rPr lang="en-GB" sz="2800" b="1" dirty="0" err="1">
                <a:solidFill>
                  <a:srgbClr val="000000"/>
                </a:solidFill>
                <a:effectLst/>
                <a:latin typeface="Times New Roman" pitchFamily="18" charset="0"/>
                <a:ea typeface="Calibri" panose="020F0502020204030204" pitchFamily="34" charset="0"/>
                <a:cs typeface="Times New Roman" pitchFamily="18" charset="0"/>
              </a:rPr>
              <a:t>số</a:t>
            </a:r>
            <a:r>
              <a:rPr lang="en-GB" sz="2800" b="1" dirty="0">
                <a:solidFill>
                  <a:srgbClr val="000000"/>
                </a:solidFill>
                <a:effectLst/>
                <a:latin typeface="Times New Roman" pitchFamily="18" charset="0"/>
                <a:ea typeface="Calibri" panose="020F0502020204030204" pitchFamily="34" charset="0"/>
                <a:cs typeface="Times New Roman" pitchFamily="18" charset="0"/>
              </a:rPr>
              <a:t>. </a:t>
            </a:r>
            <a:r>
              <a:rPr lang="en-GB" sz="2800" b="1" dirty="0" err="1">
                <a:solidFill>
                  <a:srgbClr val="000000"/>
                </a:solidFill>
                <a:effectLst/>
                <a:latin typeface="Times New Roman" pitchFamily="18" charset="0"/>
                <a:ea typeface="Calibri" panose="020F0502020204030204" pitchFamily="34" charset="0"/>
                <a:cs typeface="Times New Roman" pitchFamily="18" charset="0"/>
              </a:rPr>
              <a:t>Tỉ</a:t>
            </a:r>
            <a:r>
              <a:rPr lang="en-GB" sz="2800" b="1" dirty="0">
                <a:solidFill>
                  <a:srgbClr val="000000"/>
                </a:solidFill>
                <a:effectLst/>
                <a:latin typeface="Times New Roman" pitchFamily="18" charset="0"/>
                <a:ea typeface="Calibri" panose="020F0502020204030204" pitchFamily="34" charset="0"/>
                <a:cs typeface="Times New Roman" pitchFamily="18" charset="0"/>
              </a:rPr>
              <a:t> </a:t>
            </a:r>
            <a:r>
              <a:rPr lang="en-GB" sz="2800" b="1" dirty="0" err="1">
                <a:solidFill>
                  <a:srgbClr val="000000"/>
                </a:solidFill>
                <a:effectLst/>
                <a:latin typeface="Times New Roman" pitchFamily="18" charset="0"/>
                <a:ea typeface="Calibri" panose="020F0502020204030204" pitchFamily="34" charset="0"/>
                <a:cs typeface="Times New Roman" pitchFamily="18" charset="0"/>
              </a:rPr>
              <a:t>số</a:t>
            </a:r>
            <a:r>
              <a:rPr lang="en-GB" sz="2800" b="1" dirty="0">
                <a:solidFill>
                  <a:srgbClr val="000000"/>
                </a:solidFill>
                <a:effectLst/>
                <a:latin typeface="Times New Roman" pitchFamily="18" charset="0"/>
                <a:ea typeface="Calibri" panose="020F0502020204030204" pitchFamily="34" charset="0"/>
                <a:cs typeface="Times New Roman" pitchFamily="18" charset="0"/>
              </a:rPr>
              <a:t> </a:t>
            </a:r>
            <a:r>
              <a:rPr lang="en-GB" sz="2800" b="1" dirty="0" err="1">
                <a:solidFill>
                  <a:srgbClr val="000000"/>
                </a:solidFill>
                <a:effectLst/>
                <a:latin typeface="Times New Roman" pitchFamily="18" charset="0"/>
                <a:ea typeface="Calibri" panose="020F0502020204030204" pitchFamily="34" charset="0"/>
                <a:cs typeface="Times New Roman" pitchFamily="18" charset="0"/>
              </a:rPr>
              <a:t>phần</a:t>
            </a:r>
            <a:r>
              <a:rPr lang="en-GB" sz="2800" b="1" dirty="0">
                <a:solidFill>
                  <a:srgbClr val="000000"/>
                </a:solidFill>
                <a:effectLst/>
                <a:latin typeface="Times New Roman" pitchFamily="18" charset="0"/>
                <a:ea typeface="Calibri" panose="020F0502020204030204" pitchFamily="34" charset="0"/>
                <a:cs typeface="Times New Roman" pitchFamily="18" charset="0"/>
              </a:rPr>
              <a:t> </a:t>
            </a:r>
            <a:r>
              <a:rPr lang="en-GB" sz="2800" b="1" dirty="0" err="1">
                <a:solidFill>
                  <a:srgbClr val="000000"/>
                </a:solidFill>
                <a:effectLst/>
                <a:latin typeface="Times New Roman" pitchFamily="18" charset="0"/>
                <a:ea typeface="Calibri" panose="020F0502020204030204" pitchFamily="34" charset="0"/>
                <a:cs typeface="Times New Roman" pitchFamily="18" charset="0"/>
              </a:rPr>
              <a:t>trăm</a:t>
            </a:r>
            <a:r>
              <a:rPr lang="vi-VN" sz="2800" dirty="0">
                <a:solidFill>
                  <a:srgbClr val="000000"/>
                </a:solidFill>
                <a:effectLst/>
                <a:latin typeface="Times New Roman" pitchFamily="18" charset="0"/>
                <a:ea typeface="Calibri" panose="020F0502020204030204" pitchFamily="34" charset="0"/>
                <a:cs typeface="Times New Roman" pitchFamily="18" charset="0"/>
              </a:rPr>
              <a:t>”.</a:t>
            </a:r>
            <a:endParaRPr lang="en-US" sz="2800" dirty="0">
              <a:solidFill>
                <a:srgbClr val="000000"/>
              </a:solidFill>
              <a:effectLst/>
              <a:latin typeface="Times New Roman" pitchFamily="18" charset="0"/>
              <a:ea typeface="Calibri" panose="020F0502020204030204"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calcmode="lin" valueType="num">
                                      <p:cBhvr additive="base">
                                        <p:cTn id="12"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 calcmode="lin" valueType="num">
                                      <p:cBhvr additive="base">
                                        <p:cTn id="22"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 calcmode="lin" valueType="num">
                                      <p:cBhvr additive="base">
                                        <p:cTn id="2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5F415-7490-4054-85B4-10F7AE6D3385}"/>
              </a:ext>
            </a:extLst>
          </p:cNvPr>
          <p:cNvSpPr>
            <a:spLocks noGrp="1"/>
          </p:cNvSpPr>
          <p:nvPr>
            <p:ph type="ctrTitle"/>
          </p:nvPr>
        </p:nvSpPr>
        <p:spPr>
          <a:xfrm>
            <a:off x="1524000" y="852207"/>
            <a:ext cx="9144000" cy="2387600"/>
          </a:xfrm>
        </p:spPr>
        <p:txBody>
          <a:bodyPr>
            <a:normAutofit/>
          </a:bodyPr>
          <a:lstStyle/>
          <a:p>
            <a:r>
              <a:rPr lang="en-US" sz="8000" dirty="0">
                <a:solidFill>
                  <a:schemeClr val="bg1"/>
                </a:solidFill>
                <a:latin typeface="Rockwell" panose="02060603020205020403" pitchFamily="18" charset="0"/>
              </a:rPr>
              <a:t>Remember…</a:t>
            </a:r>
            <a:br>
              <a:rPr lang="en-US" sz="8000" dirty="0">
                <a:solidFill>
                  <a:schemeClr val="bg1"/>
                </a:solidFill>
                <a:latin typeface="Rockwell" panose="02060603020205020403" pitchFamily="18" charset="0"/>
              </a:rPr>
            </a:br>
            <a:r>
              <a:rPr lang="en-US" sz="8000" dirty="0">
                <a:solidFill>
                  <a:schemeClr val="bg1"/>
                </a:solidFill>
                <a:latin typeface="Rockwell" panose="02060603020205020403" pitchFamily="18" charset="0"/>
              </a:rPr>
              <a:t>Safety First!</a:t>
            </a:r>
          </a:p>
        </p:txBody>
      </p:sp>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579677" y="327833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1465127" y="3620366"/>
            <a:ext cx="9144000" cy="1655762"/>
          </a:xfrm>
        </p:spPr>
        <p:txBody>
          <a:bodyPr>
            <a:normAutofit/>
          </a:bodyPr>
          <a:lstStyle/>
          <a:p>
            <a:r>
              <a:rPr lang="en-US" sz="2000">
                <a:solidFill>
                  <a:schemeClr val="bg1"/>
                </a:solidFill>
                <a:latin typeface="Tahoma" panose="020B0604030504040204" pitchFamily="34" charset="0"/>
                <a:ea typeface="Tahoma" panose="020B0604030504040204" pitchFamily="34" charset="0"/>
                <a:cs typeface="Tahoma" panose="020B0604030504040204" pitchFamily="34" charset="0"/>
              </a:rPr>
              <a:t>Thank you!</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15" name="Graphic 14"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631394">
            <a:off x="-514584" y="4127150"/>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520790">
            <a:off x="10917677" y="783939"/>
            <a:ext cx="1488402" cy="1488402"/>
          </a:xfrm>
          <a:prstGeom prst="rect">
            <a:avLst/>
          </a:prstGeom>
        </p:spPr>
      </p:pic>
    </p:spTree>
    <p:extLst>
      <p:ext uri="{BB962C8B-B14F-4D97-AF65-F5344CB8AC3E}">
        <p14:creationId xmlns:p14="http://schemas.microsoft.com/office/powerpoint/2010/main" val="3889313593"/>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83518" y="49875"/>
            <a:ext cx="4189224"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259494" y="974959"/>
            <a:ext cx="5498756" cy="3263409"/>
          </a:xfrm>
        </p:spPr>
        <p:txBody>
          <a:bodyPr>
            <a:normAutofit fontScale="90000"/>
          </a:bodyPr>
          <a:lstStyle/>
          <a:p>
            <a:r>
              <a:rPr lang="en-US" sz="3100" b="1" dirty="0" err="1">
                <a:solidFill>
                  <a:schemeClr val="accent1"/>
                </a:solidFill>
                <a:latin typeface="Arial" pitchFamily="34" charset="0"/>
                <a:cs typeface="Arial" pitchFamily="34" charset="0"/>
              </a:rPr>
              <a:t>Bài</a:t>
            </a:r>
            <a:r>
              <a:rPr lang="en-US" sz="3100" b="1" dirty="0">
                <a:solidFill>
                  <a:schemeClr val="accent1"/>
                </a:solidFill>
                <a:latin typeface="Arial" pitchFamily="34" charset="0"/>
                <a:cs typeface="Arial" pitchFamily="34" charset="0"/>
              </a:rPr>
              <a:t> </a:t>
            </a:r>
            <a:r>
              <a:rPr lang="en-US" sz="3100" b="1" dirty="0" err="1">
                <a:solidFill>
                  <a:schemeClr val="accent1"/>
                </a:solidFill>
                <a:latin typeface="Arial" pitchFamily="34" charset="0"/>
                <a:cs typeface="Arial" pitchFamily="34" charset="0"/>
              </a:rPr>
              <a:t>toán</a:t>
            </a:r>
            <a:r>
              <a:rPr lang="en-US" sz="3100" b="1" dirty="0">
                <a:solidFill>
                  <a:schemeClr val="accent1"/>
                </a:solidFill>
                <a:latin typeface="Arial" pitchFamily="34" charset="0"/>
                <a:cs typeface="Arial" pitchFamily="34" charset="0"/>
              </a:rPr>
              <a:t> 1: </a:t>
            </a:r>
            <a:r>
              <a:rPr lang="en-US" sz="3100" dirty="0" err="1">
                <a:latin typeface="Arial" pitchFamily="34" charset="0"/>
                <a:cs typeface="Arial" pitchFamily="34" charset="0"/>
              </a:rPr>
              <a:t>Để</a:t>
            </a:r>
            <a:r>
              <a:rPr lang="en-US" sz="3100" dirty="0">
                <a:latin typeface="Arial" pitchFamily="34" charset="0"/>
                <a:cs typeface="Arial" pitchFamily="34" charset="0"/>
              </a:rPr>
              <a:t> </a:t>
            </a:r>
            <a:r>
              <a:rPr lang="en-US" sz="3100" dirty="0" err="1">
                <a:latin typeface="Arial" pitchFamily="34" charset="0"/>
                <a:cs typeface="Arial" pitchFamily="34" charset="0"/>
              </a:rPr>
              <a:t>đo</a:t>
            </a:r>
            <a:r>
              <a:rPr lang="en-US" sz="3100" dirty="0">
                <a:latin typeface="Arial" pitchFamily="34" charset="0"/>
                <a:cs typeface="Arial" pitchFamily="34" charset="0"/>
              </a:rPr>
              <a:t> </a:t>
            </a:r>
            <a:r>
              <a:rPr lang="en-US" sz="3100" dirty="0" err="1">
                <a:latin typeface="Arial" pitchFamily="34" charset="0"/>
                <a:cs typeface="Arial" pitchFamily="34" charset="0"/>
              </a:rPr>
              <a:t>khoảng</a:t>
            </a:r>
            <a:r>
              <a:rPr lang="en-US" sz="3100" dirty="0">
                <a:latin typeface="Arial" pitchFamily="34" charset="0"/>
                <a:cs typeface="Arial" pitchFamily="34" charset="0"/>
              </a:rPr>
              <a:t> </a:t>
            </a:r>
            <a:r>
              <a:rPr lang="en-US" sz="3100" dirty="0" err="1">
                <a:latin typeface="Arial" pitchFamily="34" charset="0"/>
                <a:cs typeface="Arial" pitchFamily="34" charset="0"/>
              </a:rPr>
              <a:t>cách</a:t>
            </a:r>
            <a:r>
              <a:rPr lang="en-US" sz="3100" dirty="0">
                <a:latin typeface="Arial" pitchFamily="34" charset="0"/>
                <a:cs typeface="Arial" pitchFamily="34" charset="0"/>
              </a:rPr>
              <a:t> </a:t>
            </a:r>
            <a:r>
              <a:rPr lang="en-US" sz="3100" dirty="0" err="1">
                <a:latin typeface="Arial" pitchFamily="34" charset="0"/>
                <a:cs typeface="Arial" pitchFamily="34" charset="0"/>
              </a:rPr>
              <a:t>giữa</a:t>
            </a:r>
            <a:r>
              <a:rPr lang="en-US" sz="3100" dirty="0">
                <a:latin typeface="Arial" pitchFamily="34" charset="0"/>
                <a:cs typeface="Arial" pitchFamily="34" charset="0"/>
              </a:rPr>
              <a:t> </a:t>
            </a:r>
            <a:r>
              <a:rPr lang="en-US" sz="3100" dirty="0" err="1">
                <a:latin typeface="Arial" pitchFamily="34" charset="0"/>
                <a:cs typeface="Arial" pitchFamily="34" charset="0"/>
              </a:rPr>
              <a:t>các</a:t>
            </a:r>
            <a:r>
              <a:rPr lang="en-US" sz="3100" dirty="0">
                <a:latin typeface="Arial" pitchFamily="34" charset="0"/>
                <a:cs typeface="Arial" pitchFamily="34" charset="0"/>
              </a:rPr>
              <a:t> </a:t>
            </a:r>
            <a:r>
              <a:rPr lang="en-US" sz="3100" dirty="0" err="1">
                <a:latin typeface="Arial" pitchFamily="34" charset="0"/>
                <a:cs typeface="Arial" pitchFamily="34" charset="0"/>
              </a:rPr>
              <a:t>hành</a:t>
            </a:r>
            <a:r>
              <a:rPr lang="en-US" sz="3100" dirty="0">
                <a:latin typeface="Arial" pitchFamily="34" charset="0"/>
                <a:cs typeface="Arial" pitchFamily="34" charset="0"/>
              </a:rPr>
              <a:t> </a:t>
            </a:r>
            <a:r>
              <a:rPr lang="en-US" sz="3100" dirty="0" err="1">
                <a:latin typeface="Arial" pitchFamily="34" charset="0"/>
                <a:cs typeface="Arial" pitchFamily="34" charset="0"/>
              </a:rPr>
              <a:t>tinh</a:t>
            </a:r>
            <a:r>
              <a:rPr lang="en-US" sz="3100" dirty="0">
                <a:latin typeface="Arial" pitchFamily="34" charset="0"/>
                <a:cs typeface="Arial" pitchFamily="34" charset="0"/>
              </a:rPr>
              <a:t> </a:t>
            </a:r>
            <a:r>
              <a:rPr lang="en-US" sz="3100" dirty="0" err="1">
                <a:latin typeface="Arial" pitchFamily="34" charset="0"/>
                <a:cs typeface="Arial" pitchFamily="34" charset="0"/>
              </a:rPr>
              <a:t>trong</a:t>
            </a:r>
            <a:r>
              <a:rPr lang="en-US" sz="3100" dirty="0">
                <a:latin typeface="Arial" pitchFamily="34" charset="0"/>
                <a:cs typeface="Arial" pitchFamily="34" charset="0"/>
              </a:rPr>
              <a:t> </a:t>
            </a:r>
            <a:r>
              <a:rPr lang="en-US" sz="3100" dirty="0" err="1">
                <a:latin typeface="Arial" pitchFamily="34" charset="0"/>
                <a:cs typeface="Arial" pitchFamily="34" charset="0"/>
              </a:rPr>
              <a:t>Hệ</a:t>
            </a:r>
            <a:r>
              <a:rPr lang="en-US" sz="3100" dirty="0">
                <a:latin typeface="Arial" pitchFamily="34" charset="0"/>
                <a:cs typeface="Arial" pitchFamily="34" charset="0"/>
              </a:rPr>
              <a:t> </a:t>
            </a:r>
            <a:r>
              <a:rPr lang="en-US" sz="3100" dirty="0" err="1">
                <a:latin typeface="Arial" pitchFamily="34" charset="0"/>
                <a:cs typeface="Arial" pitchFamily="34" charset="0"/>
              </a:rPr>
              <a:t>Mặt</a:t>
            </a:r>
            <a:r>
              <a:rPr lang="en-US" sz="3100" dirty="0">
                <a:latin typeface="Arial" pitchFamily="34" charset="0"/>
                <a:cs typeface="Arial" pitchFamily="34" charset="0"/>
              </a:rPr>
              <a:t> </a:t>
            </a:r>
            <a:r>
              <a:rPr lang="en-US" sz="3100" dirty="0" err="1">
                <a:latin typeface="Arial" pitchFamily="34" charset="0"/>
                <a:cs typeface="Arial" pitchFamily="34" charset="0"/>
              </a:rPr>
              <a:t>Trời</a:t>
            </a:r>
            <a:r>
              <a:rPr lang="en-US" sz="3100" dirty="0">
                <a:latin typeface="Arial" pitchFamily="34" charset="0"/>
                <a:cs typeface="Arial" pitchFamily="34" charset="0"/>
              </a:rPr>
              <a:t>, </a:t>
            </a:r>
            <a:r>
              <a:rPr lang="en-US" sz="3100" dirty="0" err="1">
                <a:latin typeface="Arial" pitchFamily="34" charset="0"/>
                <a:cs typeface="Arial" pitchFamily="34" charset="0"/>
              </a:rPr>
              <a:t>người</a:t>
            </a:r>
            <a:r>
              <a:rPr lang="en-US" sz="3100" dirty="0">
                <a:latin typeface="Arial" pitchFamily="34" charset="0"/>
                <a:cs typeface="Arial" pitchFamily="34" charset="0"/>
              </a:rPr>
              <a:t> </a:t>
            </a:r>
            <a:r>
              <a:rPr lang="en-US" sz="3100" dirty="0" err="1">
                <a:latin typeface="Arial" pitchFamily="34" charset="0"/>
                <a:cs typeface="Arial" pitchFamily="34" charset="0"/>
              </a:rPr>
              <a:t>ta</a:t>
            </a:r>
            <a:r>
              <a:rPr lang="en-US" sz="3100" dirty="0">
                <a:latin typeface="Arial" pitchFamily="34" charset="0"/>
                <a:cs typeface="Arial" pitchFamily="34" charset="0"/>
              </a:rPr>
              <a:t> </a:t>
            </a:r>
            <a:r>
              <a:rPr lang="en-US" sz="3100" dirty="0" err="1">
                <a:latin typeface="Arial" pitchFamily="34" charset="0"/>
                <a:cs typeface="Arial" pitchFamily="34" charset="0"/>
              </a:rPr>
              <a:t>sử</a:t>
            </a:r>
            <a:r>
              <a:rPr lang="en-US" sz="3100" dirty="0">
                <a:latin typeface="Arial" pitchFamily="34" charset="0"/>
                <a:cs typeface="Arial" pitchFamily="34" charset="0"/>
              </a:rPr>
              <a:t> </a:t>
            </a:r>
            <a:r>
              <a:rPr lang="en-US" sz="3100" dirty="0" err="1">
                <a:latin typeface="Arial" pitchFamily="34" charset="0"/>
                <a:cs typeface="Arial" pitchFamily="34" charset="0"/>
              </a:rPr>
              <a:t>dụng</a:t>
            </a:r>
            <a:r>
              <a:rPr lang="en-US" sz="3100" dirty="0">
                <a:latin typeface="Arial" pitchFamily="34" charset="0"/>
                <a:cs typeface="Arial" pitchFamily="34" charset="0"/>
              </a:rPr>
              <a:t> </a:t>
            </a:r>
            <a:r>
              <a:rPr lang="en-US" sz="3100" dirty="0" err="1">
                <a:latin typeface="Arial" pitchFamily="34" charset="0"/>
                <a:cs typeface="Arial" pitchFamily="34" charset="0"/>
              </a:rPr>
              <a:t>đơn</a:t>
            </a:r>
            <a:r>
              <a:rPr lang="en-US" sz="3100" dirty="0">
                <a:latin typeface="Arial" pitchFamily="34" charset="0"/>
                <a:cs typeface="Arial" pitchFamily="34" charset="0"/>
              </a:rPr>
              <a:t> </a:t>
            </a:r>
            <a:r>
              <a:rPr lang="en-US" sz="3100" dirty="0" err="1">
                <a:latin typeface="Arial" pitchFamily="34" charset="0"/>
                <a:cs typeface="Arial" pitchFamily="34" charset="0"/>
              </a:rPr>
              <a:t>vị</a:t>
            </a:r>
            <a:r>
              <a:rPr lang="en-US" sz="3100" dirty="0">
                <a:latin typeface="Arial" pitchFamily="34" charset="0"/>
                <a:cs typeface="Arial" pitchFamily="34" charset="0"/>
              </a:rPr>
              <a:t> </a:t>
            </a:r>
            <a:r>
              <a:rPr lang="en-US" sz="3100" dirty="0" err="1">
                <a:latin typeface="Arial" pitchFamily="34" charset="0"/>
                <a:cs typeface="Arial" pitchFamily="34" charset="0"/>
              </a:rPr>
              <a:t>thiên</a:t>
            </a:r>
            <a:r>
              <a:rPr lang="en-US" sz="3100" dirty="0">
                <a:latin typeface="Arial" pitchFamily="34" charset="0"/>
                <a:cs typeface="Arial" pitchFamily="34" charset="0"/>
              </a:rPr>
              <a:t> </a:t>
            </a:r>
            <a:r>
              <a:rPr lang="en-US" sz="3100" dirty="0" err="1">
                <a:latin typeface="Arial" pitchFamily="34" charset="0"/>
                <a:cs typeface="Arial" pitchFamily="34" charset="0"/>
              </a:rPr>
              <a:t>văn</a:t>
            </a:r>
            <a:r>
              <a:rPr lang="en-US" sz="3100" dirty="0">
                <a:latin typeface="Arial" pitchFamily="34" charset="0"/>
                <a:cs typeface="Arial" pitchFamily="34" charset="0"/>
              </a:rPr>
              <a:t> </a:t>
            </a:r>
            <a:r>
              <a:rPr lang="en-US" sz="3100" dirty="0" err="1">
                <a:latin typeface="Arial" pitchFamily="34" charset="0"/>
                <a:cs typeface="Arial" pitchFamily="34" charset="0"/>
              </a:rPr>
              <a:t>là</a:t>
            </a:r>
            <a:r>
              <a:rPr lang="en-US" sz="3100" dirty="0">
                <a:latin typeface="Arial" pitchFamily="34" charset="0"/>
                <a:cs typeface="Arial" pitchFamily="34" charset="0"/>
              </a:rPr>
              <a:t> </a:t>
            </a:r>
            <a:r>
              <a:rPr lang="en-US" sz="3100" i="1" dirty="0">
                <a:latin typeface="Arial" pitchFamily="34" charset="0"/>
                <a:cs typeface="Arial" pitchFamily="34" charset="0"/>
              </a:rPr>
              <a:t>AU</a:t>
            </a:r>
            <a:r>
              <a:rPr lang="en-US" sz="3100" dirty="0">
                <a:latin typeface="Arial" pitchFamily="34" charset="0"/>
                <a:cs typeface="Arial" pitchFamily="34" charset="0"/>
              </a:rPr>
              <a:t> (1 </a:t>
            </a:r>
            <a:r>
              <a:rPr lang="en-US" sz="3100" i="1" dirty="0">
                <a:latin typeface="Arial" pitchFamily="34" charset="0"/>
                <a:cs typeface="Arial" pitchFamily="34" charset="0"/>
              </a:rPr>
              <a:t>AU</a:t>
            </a:r>
            <a:r>
              <a:rPr lang="en-US" sz="3100" dirty="0">
                <a:latin typeface="Arial" pitchFamily="34" charset="0"/>
                <a:cs typeface="Arial" pitchFamily="34" charset="0"/>
              </a:rPr>
              <a:t> </a:t>
            </a:r>
            <a:r>
              <a:rPr lang="en-US" sz="3100" dirty="0" err="1">
                <a:latin typeface="Arial" pitchFamily="34" charset="0"/>
                <a:cs typeface="Arial" pitchFamily="34" charset="0"/>
              </a:rPr>
              <a:t>xấp</a:t>
            </a:r>
            <a:r>
              <a:rPr lang="en-US" sz="3100" dirty="0">
                <a:latin typeface="Arial" pitchFamily="34" charset="0"/>
                <a:cs typeface="Arial" pitchFamily="34" charset="0"/>
              </a:rPr>
              <a:t> </a:t>
            </a:r>
            <a:r>
              <a:rPr lang="en-US" sz="3100" dirty="0" err="1">
                <a:latin typeface="Arial" pitchFamily="34" charset="0"/>
                <a:cs typeface="Arial" pitchFamily="34" charset="0"/>
              </a:rPr>
              <a:t>xỉ</a:t>
            </a:r>
            <a:r>
              <a:rPr lang="en-US" sz="3100" dirty="0">
                <a:latin typeface="Arial" pitchFamily="34" charset="0"/>
                <a:cs typeface="Arial" pitchFamily="34" charset="0"/>
              </a:rPr>
              <a:t> </a:t>
            </a:r>
            <a:r>
              <a:rPr lang="en-US" sz="3100" dirty="0" err="1">
                <a:latin typeface="Arial" pitchFamily="34" charset="0"/>
                <a:cs typeface="Arial" pitchFamily="34" charset="0"/>
              </a:rPr>
              <a:t>bằng</a:t>
            </a:r>
            <a:r>
              <a:rPr lang="en-US" sz="3100" dirty="0">
                <a:latin typeface="Arial" pitchFamily="34" charset="0"/>
                <a:cs typeface="Arial" pitchFamily="34" charset="0"/>
              </a:rPr>
              <a:t> </a:t>
            </a:r>
            <a:r>
              <a:rPr lang="en-US" sz="3100" dirty="0" err="1">
                <a:latin typeface="Arial" pitchFamily="34" charset="0"/>
                <a:cs typeface="Arial" pitchFamily="34" charset="0"/>
              </a:rPr>
              <a:t>khoảng</a:t>
            </a:r>
            <a:r>
              <a:rPr lang="en-US" sz="3100" dirty="0">
                <a:latin typeface="Arial" pitchFamily="34" charset="0"/>
                <a:cs typeface="Arial" pitchFamily="34" charset="0"/>
              </a:rPr>
              <a:t> </a:t>
            </a:r>
            <a:r>
              <a:rPr lang="en-US" sz="3100" dirty="0" err="1">
                <a:latin typeface="Arial" pitchFamily="34" charset="0"/>
                <a:cs typeface="Arial" pitchFamily="34" charset="0"/>
              </a:rPr>
              <a:t>cách</a:t>
            </a:r>
            <a:r>
              <a:rPr lang="en-US" sz="3100" dirty="0">
                <a:latin typeface="Arial" pitchFamily="34" charset="0"/>
                <a:cs typeface="Arial" pitchFamily="34" charset="0"/>
              </a:rPr>
              <a:t> </a:t>
            </a:r>
            <a:r>
              <a:rPr lang="en-US" sz="3100" dirty="0" err="1">
                <a:latin typeface="Arial" pitchFamily="34" charset="0"/>
                <a:cs typeface="Arial" pitchFamily="34" charset="0"/>
              </a:rPr>
              <a:t>giữa</a:t>
            </a:r>
            <a:r>
              <a:rPr lang="en-US" sz="3100" dirty="0">
                <a:latin typeface="Arial" pitchFamily="34" charset="0"/>
                <a:cs typeface="Arial" pitchFamily="34" charset="0"/>
              </a:rPr>
              <a:t> </a:t>
            </a:r>
            <a:r>
              <a:rPr lang="en-US" sz="3100" dirty="0" err="1">
                <a:latin typeface="Arial" pitchFamily="34" charset="0"/>
                <a:cs typeface="Arial" pitchFamily="34" charset="0"/>
              </a:rPr>
              <a:t>Trái</a:t>
            </a:r>
            <a:r>
              <a:rPr lang="en-US" sz="3100" dirty="0">
                <a:latin typeface="Arial" pitchFamily="34" charset="0"/>
                <a:cs typeface="Arial" pitchFamily="34" charset="0"/>
              </a:rPr>
              <a:t> </a:t>
            </a:r>
            <a:r>
              <a:rPr lang="en-US" sz="3100" dirty="0" err="1">
                <a:latin typeface="Arial" pitchFamily="34" charset="0"/>
                <a:cs typeface="Arial" pitchFamily="34" charset="0"/>
              </a:rPr>
              <a:t>Đất</a:t>
            </a:r>
            <a:r>
              <a:rPr lang="en-US" sz="3100" dirty="0">
                <a:latin typeface="Arial" pitchFamily="34" charset="0"/>
                <a:cs typeface="Arial" pitchFamily="34" charset="0"/>
              </a:rPr>
              <a:t> </a:t>
            </a:r>
            <a:r>
              <a:rPr lang="en-US" sz="3100" dirty="0" err="1">
                <a:latin typeface="Arial" pitchFamily="34" charset="0"/>
                <a:cs typeface="Arial" pitchFamily="34" charset="0"/>
              </a:rPr>
              <a:t>và</a:t>
            </a:r>
            <a:r>
              <a:rPr lang="en-US" sz="3100" dirty="0">
                <a:latin typeface="Arial" pitchFamily="34" charset="0"/>
                <a:cs typeface="Arial" pitchFamily="34" charset="0"/>
              </a:rPr>
              <a:t> </a:t>
            </a:r>
            <a:r>
              <a:rPr lang="en-US" sz="3100" dirty="0" err="1">
                <a:latin typeface="Arial" pitchFamily="34" charset="0"/>
                <a:cs typeface="Arial" pitchFamily="34" charset="0"/>
              </a:rPr>
              <a:t>Mặt</a:t>
            </a:r>
            <a:r>
              <a:rPr lang="en-US" sz="3100" dirty="0">
                <a:latin typeface="Arial" pitchFamily="34" charset="0"/>
                <a:cs typeface="Arial" pitchFamily="34" charset="0"/>
              </a:rPr>
              <a:t> </a:t>
            </a:r>
            <a:r>
              <a:rPr lang="en-US" sz="3100" dirty="0" err="1">
                <a:latin typeface="Arial" pitchFamily="34" charset="0"/>
                <a:cs typeface="Arial" pitchFamily="34" charset="0"/>
              </a:rPr>
              <a:t>Trời</a:t>
            </a:r>
            <a:r>
              <a:rPr lang="en-US" sz="3100" dirty="0">
                <a:latin typeface="Arial" pitchFamily="34" charset="0"/>
                <a:cs typeface="Arial" pitchFamily="34" charset="0"/>
              </a:rPr>
              <a:t>, </a:t>
            </a:r>
            <a:r>
              <a:rPr lang="en-US" sz="3100" dirty="0" err="1">
                <a:latin typeface="Arial" pitchFamily="34" charset="0"/>
                <a:cs typeface="Arial" pitchFamily="34" charset="0"/>
              </a:rPr>
              <a:t>được</a:t>
            </a:r>
            <a:r>
              <a:rPr lang="en-US" sz="3100" dirty="0">
                <a:latin typeface="Arial" pitchFamily="34" charset="0"/>
                <a:cs typeface="Arial" pitchFamily="34" charset="0"/>
              </a:rPr>
              <a:t> </a:t>
            </a:r>
            <a:r>
              <a:rPr lang="en-US" sz="3100" dirty="0" err="1">
                <a:latin typeface="Arial" pitchFamily="34" charset="0"/>
                <a:cs typeface="Arial" pitchFamily="34" charset="0"/>
              </a:rPr>
              <a:t>tính</a:t>
            </a:r>
            <a:r>
              <a:rPr lang="en-US" sz="3100" dirty="0">
                <a:latin typeface="Arial" pitchFamily="34" charset="0"/>
                <a:cs typeface="Arial" pitchFamily="34" charset="0"/>
              </a:rPr>
              <a:t> </a:t>
            </a:r>
            <a:r>
              <a:rPr lang="en-US" sz="3100" dirty="0" err="1">
                <a:latin typeface="Arial" pitchFamily="34" charset="0"/>
                <a:cs typeface="Arial" pitchFamily="34" charset="0"/>
              </a:rPr>
              <a:t>chính</a:t>
            </a:r>
            <a:r>
              <a:rPr lang="en-US" sz="3100" dirty="0">
                <a:latin typeface="Arial" pitchFamily="34" charset="0"/>
                <a:cs typeface="Arial" pitchFamily="34" charset="0"/>
              </a:rPr>
              <a:t> </a:t>
            </a:r>
            <a:r>
              <a:rPr lang="en-US" sz="3100" dirty="0" err="1">
                <a:latin typeface="Arial" pitchFamily="34" charset="0"/>
                <a:cs typeface="Arial" pitchFamily="34" charset="0"/>
              </a:rPr>
              <a:t>xác</a:t>
            </a:r>
            <a:r>
              <a:rPr lang="en-US" sz="3100" dirty="0">
                <a:latin typeface="Arial" pitchFamily="34" charset="0"/>
                <a:cs typeface="Arial" pitchFamily="34" charset="0"/>
              </a:rPr>
              <a:t> </a:t>
            </a:r>
            <a:r>
              <a:rPr lang="en-US" sz="3100" dirty="0" err="1">
                <a:latin typeface="Arial" pitchFamily="34" charset="0"/>
                <a:cs typeface="Arial" pitchFamily="34" charset="0"/>
              </a:rPr>
              <a:t>là</a:t>
            </a:r>
            <a:r>
              <a:rPr lang="en-US" sz="3100" dirty="0">
                <a:latin typeface="Arial" pitchFamily="34" charset="0"/>
                <a:cs typeface="Arial" pitchFamily="34" charset="0"/>
              </a:rPr>
              <a:t> 149597870700 ). </a:t>
            </a:r>
            <a:r>
              <a:rPr lang="en-US" sz="3100" dirty="0" err="1">
                <a:latin typeface="Arial" pitchFamily="34" charset="0"/>
                <a:cs typeface="Arial" pitchFamily="34" charset="0"/>
              </a:rPr>
              <a:t>Để</a:t>
            </a:r>
            <a:r>
              <a:rPr lang="en-US" sz="3100" dirty="0">
                <a:latin typeface="Arial" pitchFamily="34" charset="0"/>
                <a:cs typeface="Arial" pitchFamily="34" charset="0"/>
              </a:rPr>
              <a:t> </a:t>
            </a:r>
            <a:r>
              <a:rPr lang="en-US" sz="3100" dirty="0" err="1">
                <a:latin typeface="Arial" pitchFamily="34" charset="0"/>
                <a:cs typeface="Arial" pitchFamily="34" charset="0"/>
              </a:rPr>
              <a:t>dễ</a:t>
            </a:r>
            <a:r>
              <a:rPr lang="en-US" sz="3100" dirty="0">
                <a:latin typeface="Arial" pitchFamily="34" charset="0"/>
                <a:cs typeface="Arial" pitchFamily="34" charset="0"/>
              </a:rPr>
              <a:t> </a:t>
            </a:r>
            <a:r>
              <a:rPr lang="en-US" sz="3100" dirty="0" err="1">
                <a:latin typeface="Arial" pitchFamily="34" charset="0"/>
                <a:cs typeface="Arial" pitchFamily="34" charset="0"/>
              </a:rPr>
              <a:t>viết</a:t>
            </a:r>
            <a:r>
              <a:rPr lang="en-US" sz="3100" dirty="0">
                <a:latin typeface="Arial" pitchFamily="34" charset="0"/>
                <a:cs typeface="Arial" pitchFamily="34" charset="0"/>
              </a:rPr>
              <a:t>, </a:t>
            </a:r>
            <a:r>
              <a:rPr lang="en-US" sz="3100" dirty="0" err="1">
                <a:latin typeface="Arial" pitchFamily="34" charset="0"/>
                <a:cs typeface="Arial" pitchFamily="34" charset="0"/>
              </a:rPr>
              <a:t>dễ</a:t>
            </a:r>
            <a:r>
              <a:rPr lang="en-US" sz="3100" dirty="0">
                <a:latin typeface="Arial" pitchFamily="34" charset="0"/>
                <a:cs typeface="Arial" pitchFamily="34" charset="0"/>
              </a:rPr>
              <a:t> </a:t>
            </a:r>
            <a:r>
              <a:rPr lang="en-US" sz="3100" dirty="0" err="1">
                <a:latin typeface="Arial" pitchFamily="34" charset="0"/>
                <a:cs typeface="Arial" pitchFamily="34" charset="0"/>
              </a:rPr>
              <a:t>nhớ</a:t>
            </a:r>
            <a:r>
              <a:rPr lang="en-US" sz="3100" dirty="0">
                <a:latin typeface="Arial" pitchFamily="34" charset="0"/>
                <a:cs typeface="Arial" pitchFamily="34" charset="0"/>
              </a:rPr>
              <a:t>, </a:t>
            </a:r>
            <a:r>
              <a:rPr lang="en-US" sz="3100" dirty="0" err="1">
                <a:latin typeface="Arial" pitchFamily="34" charset="0"/>
                <a:cs typeface="Arial" pitchFamily="34" charset="0"/>
              </a:rPr>
              <a:t>người</a:t>
            </a:r>
            <a:r>
              <a:rPr lang="en-US" sz="3100" dirty="0">
                <a:latin typeface="Arial" pitchFamily="34" charset="0"/>
                <a:cs typeface="Arial" pitchFamily="34" charset="0"/>
              </a:rPr>
              <a:t> </a:t>
            </a:r>
            <a:r>
              <a:rPr lang="en-US" sz="3100" dirty="0" err="1">
                <a:latin typeface="Arial" pitchFamily="34" charset="0"/>
                <a:cs typeface="Arial" pitchFamily="34" charset="0"/>
              </a:rPr>
              <a:t>ta</a:t>
            </a:r>
            <a:r>
              <a:rPr lang="en-US" sz="3100" dirty="0">
                <a:latin typeface="Arial" pitchFamily="34" charset="0"/>
                <a:cs typeface="Arial" pitchFamily="34" charset="0"/>
              </a:rPr>
              <a:t> </a:t>
            </a:r>
            <a:r>
              <a:rPr lang="en-US" sz="3100" dirty="0" err="1">
                <a:latin typeface="Arial" pitchFamily="34" charset="0"/>
                <a:cs typeface="Arial" pitchFamily="34" charset="0"/>
              </a:rPr>
              <a:t>nói</a:t>
            </a:r>
            <a:r>
              <a:rPr lang="en-US" sz="3100" dirty="0">
                <a:latin typeface="Arial" pitchFamily="34" charset="0"/>
                <a:cs typeface="Arial" pitchFamily="34" charset="0"/>
              </a:rPr>
              <a:t> 1 AU </a:t>
            </a:r>
            <a:r>
              <a:rPr lang="en-US" sz="3100" dirty="0" err="1">
                <a:latin typeface="Arial" pitchFamily="34" charset="0"/>
                <a:cs typeface="Arial" pitchFamily="34" charset="0"/>
              </a:rPr>
              <a:t>bằng</a:t>
            </a:r>
            <a:r>
              <a:rPr lang="en-US" sz="3100" dirty="0">
                <a:latin typeface="Arial" pitchFamily="34" charset="0"/>
                <a:cs typeface="Arial" pitchFamily="34" charset="0"/>
              </a:rPr>
              <a:t> </a:t>
            </a:r>
            <a:r>
              <a:rPr lang="en-US" sz="3100" dirty="0" err="1">
                <a:latin typeface="Arial" pitchFamily="34" charset="0"/>
                <a:cs typeface="Arial" pitchFamily="34" charset="0"/>
              </a:rPr>
              <a:t>khoảng</a:t>
            </a:r>
            <a:r>
              <a:rPr lang="en-US" sz="3100" dirty="0">
                <a:latin typeface="Arial" pitchFamily="34" charset="0"/>
                <a:cs typeface="Arial" pitchFamily="34" charset="0"/>
              </a:rPr>
              <a:t> 150 </a:t>
            </a:r>
            <a:r>
              <a:rPr lang="en-US" sz="3100" dirty="0" err="1">
                <a:latin typeface="Arial" pitchFamily="34" charset="0"/>
                <a:cs typeface="Arial" pitchFamily="34" charset="0"/>
              </a:rPr>
              <a:t>triệu</a:t>
            </a:r>
            <a:r>
              <a:rPr lang="en-US" sz="3100" dirty="0">
                <a:latin typeface="Arial" pitchFamily="34" charset="0"/>
                <a:cs typeface="Arial" pitchFamily="34" charset="0"/>
              </a:rPr>
              <a:t> </a:t>
            </a:r>
            <a:r>
              <a:rPr lang="en-US" sz="3100" dirty="0" err="1">
                <a:latin typeface="Arial" pitchFamily="34" charset="0"/>
                <a:cs typeface="Arial" pitchFamily="34" charset="0"/>
              </a:rPr>
              <a:t>kilômét</a:t>
            </a:r>
            <a:r>
              <a:rPr lang="en-US" sz="3100" dirty="0">
                <a:latin typeface="Arial" pitchFamily="34" charset="0"/>
                <a:cs typeface="Arial" pitchFamily="34" charset="0"/>
              </a:rPr>
              <a:t>.</a:t>
            </a:r>
          </a:p>
        </p:txBody>
      </p:sp>
      <p:sp>
        <p:nvSpPr>
          <p:cNvPr id="35" name="!!1">
            <a:extLst>
              <a:ext uri="{FF2B5EF4-FFF2-40B4-BE49-F238E27FC236}">
                <a16:creationId xmlns:a16="http://schemas.microsoft.com/office/drawing/2014/main" id="{4D3CFCA8-27ED-41FB-92A9-BA8CC0500364}"/>
              </a:ext>
            </a:extLst>
          </p:cNvPr>
          <p:cNvSpPr txBox="1"/>
          <p:nvPr/>
        </p:nvSpPr>
        <p:spPr>
          <a:xfrm>
            <a:off x="244204" y="107270"/>
            <a:ext cx="4028538" cy="523220"/>
          </a:xfrm>
          <a:prstGeom prst="rect">
            <a:avLst/>
          </a:prstGeom>
          <a:noFill/>
        </p:spPr>
        <p:txBody>
          <a:bodyPr wrap="square">
            <a:spAutoFit/>
          </a:bodyPr>
          <a:lstStyle/>
          <a:p>
            <a:r>
              <a:rPr lang="en-US" sz="2800" b="1" dirty="0">
                <a:solidFill>
                  <a:srgbClr val="C55A11"/>
                </a:solidFill>
                <a:latin typeface="Arial" pitchFamily="34" charset="0"/>
                <a:cs typeface="Arial" pitchFamily="34" charset="0"/>
              </a:rPr>
              <a:t>HOẠT ĐỘNG MỞ ĐẦU</a:t>
            </a:r>
            <a:endParaRPr lang="en-US" sz="2800" dirty="0">
              <a:solidFill>
                <a:srgbClr val="C55A11"/>
              </a:solidFill>
              <a:latin typeface="Arial" pitchFamily="34" charset="0"/>
              <a:cs typeface="Arial" pitchFamily="34" charset="0"/>
            </a:endParaRPr>
          </a:p>
        </p:txBody>
      </p:sp>
      <p:sp>
        <p:nvSpPr>
          <p:cNvPr id="8" name="TextBox 7"/>
          <p:cNvSpPr txBox="1"/>
          <p:nvPr/>
        </p:nvSpPr>
        <p:spPr>
          <a:xfrm>
            <a:off x="244204" y="5496857"/>
            <a:ext cx="12031361" cy="1338828"/>
          </a:xfrm>
          <a:prstGeom prst="rect">
            <a:avLst/>
          </a:prstGeom>
          <a:noFill/>
        </p:spPr>
        <p:txBody>
          <a:bodyPr wrap="square" rtlCol="0">
            <a:spAutoFit/>
          </a:bodyPr>
          <a:lstStyle/>
          <a:p>
            <a:r>
              <a:rPr lang="en-US" sz="2700" dirty="0" err="1">
                <a:latin typeface="Arial" pitchFamily="34" charset="0"/>
                <a:cs typeface="Arial" pitchFamily="34" charset="0"/>
              </a:rPr>
              <a:t>Giải</a:t>
            </a:r>
            <a:endParaRPr lang="en-US" sz="2700" dirty="0">
              <a:latin typeface="Arial" pitchFamily="34" charset="0"/>
              <a:cs typeface="Arial" pitchFamily="34" charset="0"/>
            </a:endParaRPr>
          </a:p>
          <a:p>
            <a:r>
              <a:rPr lang="en-US" sz="2700" dirty="0" err="1">
                <a:latin typeface="Arial" pitchFamily="34" charset="0"/>
                <a:cs typeface="Arial" pitchFamily="34" charset="0"/>
              </a:rPr>
              <a:t>Người</a:t>
            </a:r>
            <a:r>
              <a:rPr lang="en-US" sz="2700" dirty="0">
                <a:latin typeface="Arial" pitchFamily="34" charset="0"/>
                <a:cs typeface="Arial" pitchFamily="34" charset="0"/>
              </a:rPr>
              <a:t> </a:t>
            </a:r>
            <a:r>
              <a:rPr lang="en-US" sz="2700" dirty="0" err="1">
                <a:latin typeface="Arial" pitchFamily="34" charset="0"/>
                <a:cs typeface="Arial" pitchFamily="34" charset="0"/>
              </a:rPr>
              <a:t>ta</a:t>
            </a:r>
            <a:r>
              <a:rPr lang="en-US" sz="2700" dirty="0">
                <a:latin typeface="Arial" pitchFamily="34" charset="0"/>
                <a:cs typeface="Arial" pitchFamily="34" charset="0"/>
              </a:rPr>
              <a:t> </a:t>
            </a:r>
            <a:r>
              <a:rPr lang="en-US" sz="2700" dirty="0" err="1">
                <a:latin typeface="Arial" pitchFamily="34" charset="0"/>
                <a:cs typeface="Arial" pitchFamily="34" charset="0"/>
              </a:rPr>
              <a:t>nói</a:t>
            </a:r>
            <a:r>
              <a:rPr lang="en-US" sz="2700" dirty="0">
                <a:latin typeface="Arial" pitchFamily="34" charset="0"/>
                <a:cs typeface="Arial" pitchFamily="34" charset="0"/>
              </a:rPr>
              <a:t> 1 </a:t>
            </a:r>
            <a:r>
              <a:rPr lang="en-US" sz="2700" i="1" dirty="0">
                <a:latin typeface="Arial" pitchFamily="34" charset="0"/>
                <a:cs typeface="Arial" pitchFamily="34" charset="0"/>
              </a:rPr>
              <a:t>AU</a:t>
            </a:r>
            <a:r>
              <a:rPr lang="en-US" sz="2700" dirty="0">
                <a:latin typeface="Arial" pitchFamily="34" charset="0"/>
                <a:cs typeface="Arial" pitchFamily="34" charset="0"/>
              </a:rPr>
              <a:t> </a:t>
            </a:r>
            <a:r>
              <a:rPr lang="en-US" sz="2700" dirty="0" err="1">
                <a:latin typeface="Arial" pitchFamily="34" charset="0"/>
                <a:cs typeface="Arial" pitchFamily="34" charset="0"/>
              </a:rPr>
              <a:t>bằng</a:t>
            </a:r>
            <a:r>
              <a:rPr lang="en-US" sz="2700" dirty="0">
                <a:latin typeface="Arial" pitchFamily="34" charset="0"/>
                <a:cs typeface="Arial" pitchFamily="34" charset="0"/>
              </a:rPr>
              <a:t> </a:t>
            </a:r>
            <a:r>
              <a:rPr lang="en-US" sz="2700" dirty="0" err="1">
                <a:latin typeface="Arial" pitchFamily="34" charset="0"/>
                <a:cs typeface="Arial" pitchFamily="34" charset="0"/>
              </a:rPr>
              <a:t>khoảng</a:t>
            </a:r>
            <a:r>
              <a:rPr lang="en-US" sz="2700" dirty="0">
                <a:latin typeface="Arial" pitchFamily="34" charset="0"/>
                <a:cs typeface="Arial" pitchFamily="34" charset="0"/>
              </a:rPr>
              <a:t> 150 </a:t>
            </a:r>
            <a:r>
              <a:rPr lang="en-US" sz="2700" dirty="0" err="1">
                <a:latin typeface="Arial" pitchFamily="34" charset="0"/>
                <a:cs typeface="Arial" pitchFamily="34" charset="0"/>
              </a:rPr>
              <a:t>triệu</a:t>
            </a:r>
            <a:r>
              <a:rPr lang="en-US" sz="2700" dirty="0">
                <a:latin typeface="Arial" pitchFamily="34" charset="0"/>
                <a:cs typeface="Arial" pitchFamily="34" charset="0"/>
              </a:rPr>
              <a:t> </a:t>
            </a:r>
            <a:r>
              <a:rPr lang="en-US" sz="2700" dirty="0" err="1">
                <a:latin typeface="Arial" pitchFamily="34" charset="0"/>
                <a:cs typeface="Arial" pitchFamily="34" charset="0"/>
              </a:rPr>
              <a:t>kilomet</a:t>
            </a:r>
            <a:r>
              <a:rPr lang="en-US" sz="2700" dirty="0">
                <a:latin typeface="Arial" pitchFamily="34" charset="0"/>
                <a:cs typeface="Arial" pitchFamily="34" charset="0"/>
              </a:rPr>
              <a:t> </a:t>
            </a:r>
            <a:r>
              <a:rPr lang="en-US" sz="2700" dirty="0" err="1">
                <a:latin typeface="Arial" pitchFamily="34" charset="0"/>
                <a:cs typeface="Arial" pitchFamily="34" charset="0"/>
              </a:rPr>
              <a:t>thì</a:t>
            </a:r>
            <a:r>
              <a:rPr lang="en-US" sz="2700" dirty="0">
                <a:latin typeface="Arial" pitchFamily="34" charset="0"/>
                <a:cs typeface="Arial" pitchFamily="34" charset="0"/>
              </a:rPr>
              <a:t> </a:t>
            </a:r>
            <a:r>
              <a:rPr lang="en-US" sz="2700" dirty="0" err="1">
                <a:latin typeface="Arial" pitchFamily="34" charset="0"/>
                <a:cs typeface="Arial" pitchFamily="34" charset="0"/>
              </a:rPr>
              <a:t>số</a:t>
            </a:r>
            <a:r>
              <a:rPr lang="en-US" sz="2700" dirty="0">
                <a:latin typeface="Arial" pitchFamily="34" charset="0"/>
                <a:cs typeface="Arial" pitchFamily="34" charset="0"/>
              </a:rPr>
              <a:t> </a:t>
            </a:r>
            <a:r>
              <a:rPr lang="en-US" sz="2700" dirty="0" err="1">
                <a:latin typeface="Arial" pitchFamily="34" charset="0"/>
                <a:cs typeface="Arial" pitchFamily="34" charset="0"/>
              </a:rPr>
              <a:t>liệu</a:t>
            </a:r>
            <a:r>
              <a:rPr lang="en-US" sz="2700" dirty="0">
                <a:latin typeface="Arial" pitchFamily="34" charset="0"/>
                <a:cs typeface="Arial" pitchFamily="34" charset="0"/>
              </a:rPr>
              <a:t> </a:t>
            </a:r>
            <a:r>
              <a:rPr lang="en-US" sz="2700" dirty="0" err="1">
                <a:latin typeface="Arial" pitchFamily="34" charset="0"/>
                <a:cs typeface="Arial" pitchFamily="34" charset="0"/>
              </a:rPr>
              <a:t>làm</a:t>
            </a:r>
            <a:r>
              <a:rPr lang="en-US" sz="2700" dirty="0">
                <a:latin typeface="Arial" pitchFamily="34" charset="0"/>
                <a:cs typeface="Arial" pitchFamily="34" charset="0"/>
              </a:rPr>
              <a:t> </a:t>
            </a:r>
            <a:r>
              <a:rPr lang="en-US" sz="2700" dirty="0" err="1">
                <a:latin typeface="Arial" pitchFamily="34" charset="0"/>
                <a:cs typeface="Arial" pitchFamily="34" charset="0"/>
              </a:rPr>
              <a:t>tròn</a:t>
            </a:r>
            <a:r>
              <a:rPr lang="en-US" sz="2700" dirty="0">
                <a:latin typeface="Arial" pitchFamily="34" charset="0"/>
                <a:cs typeface="Arial" pitchFamily="34" charset="0"/>
              </a:rPr>
              <a:t> </a:t>
            </a:r>
            <a:r>
              <a:rPr lang="en-US" sz="2700" dirty="0" err="1">
                <a:latin typeface="Arial" pitchFamily="34" charset="0"/>
                <a:cs typeface="Arial" pitchFamily="34" charset="0"/>
              </a:rPr>
              <a:t>đến</a:t>
            </a:r>
            <a:r>
              <a:rPr lang="en-US" sz="2700" dirty="0">
                <a:latin typeface="Arial" pitchFamily="34" charset="0"/>
                <a:cs typeface="Arial" pitchFamily="34" charset="0"/>
              </a:rPr>
              <a:t> </a:t>
            </a:r>
            <a:r>
              <a:rPr lang="en-US" sz="2700" dirty="0" err="1">
                <a:latin typeface="Arial" pitchFamily="34" charset="0"/>
                <a:cs typeface="Arial" pitchFamily="34" charset="0"/>
              </a:rPr>
              <a:t>hàng</a:t>
            </a:r>
            <a:r>
              <a:rPr lang="en-US" sz="2700" dirty="0">
                <a:latin typeface="Arial" pitchFamily="34" charset="0"/>
                <a:cs typeface="Arial" pitchFamily="34" charset="0"/>
              </a:rPr>
              <a:t> </a:t>
            </a:r>
            <a:r>
              <a:rPr lang="en-US" sz="2700" dirty="0" err="1">
                <a:latin typeface="Arial" pitchFamily="34" charset="0"/>
                <a:cs typeface="Arial" pitchFamily="34" charset="0"/>
              </a:rPr>
              <a:t>triệu</a:t>
            </a:r>
            <a:r>
              <a:rPr lang="en-US" sz="2700" dirty="0">
                <a:latin typeface="Arial" pitchFamily="34" charset="0"/>
                <a:cs typeface="Arial" pitchFamily="34" charset="0"/>
              </a:rPr>
              <a:t>.</a:t>
            </a:r>
          </a:p>
        </p:txBody>
      </p:sp>
      <p:pic>
        <p:nvPicPr>
          <p:cNvPr id="76801" name="Picture 1"/>
          <p:cNvPicPr>
            <a:picLocks noChangeAspect="1" noChangeArrowheads="1"/>
          </p:cNvPicPr>
          <p:nvPr/>
        </p:nvPicPr>
        <p:blipFill>
          <a:blip r:embed="rId2"/>
          <a:srcRect/>
          <a:stretch>
            <a:fillRect/>
          </a:stretch>
        </p:blipFill>
        <p:spPr bwMode="auto">
          <a:xfrm>
            <a:off x="5791840" y="0"/>
            <a:ext cx="6400159" cy="4139514"/>
          </a:xfrm>
          <a:prstGeom prst="rect">
            <a:avLst/>
          </a:prstGeom>
          <a:noFill/>
          <a:ln w="9525">
            <a:noFill/>
            <a:miter lim="800000"/>
            <a:headEnd/>
            <a:tailEnd/>
          </a:ln>
          <a:effectLst/>
        </p:spPr>
      </p:pic>
      <p:sp>
        <p:nvSpPr>
          <p:cNvPr id="7" name="TextBox 6"/>
          <p:cNvSpPr txBox="1"/>
          <p:nvPr/>
        </p:nvSpPr>
        <p:spPr>
          <a:xfrm>
            <a:off x="244204" y="4542750"/>
            <a:ext cx="11701848" cy="954107"/>
          </a:xfrm>
          <a:prstGeom prst="rect">
            <a:avLst/>
          </a:prstGeom>
          <a:noFill/>
        </p:spPr>
        <p:txBody>
          <a:bodyPr wrap="square" rtlCol="0">
            <a:spAutoFit/>
          </a:bodyPr>
          <a:lstStyle/>
          <a:p>
            <a:r>
              <a:rPr lang="en-US" sz="2800" dirty="0" err="1">
                <a:solidFill>
                  <a:schemeClr val="accent1"/>
                </a:solidFill>
                <a:latin typeface="Arial" pitchFamily="34" charset="0"/>
                <a:cs typeface="Arial" pitchFamily="34" charset="0"/>
              </a:rPr>
              <a:t>Nói</a:t>
            </a:r>
            <a:r>
              <a:rPr lang="en-US" sz="2800" dirty="0">
                <a:solidFill>
                  <a:schemeClr val="accent1"/>
                </a:solidFill>
                <a:latin typeface="Arial" pitchFamily="34" charset="0"/>
                <a:cs typeface="Arial" pitchFamily="34" charset="0"/>
              </a:rPr>
              <a:t> </a:t>
            </a:r>
            <a:r>
              <a:rPr lang="en-US" sz="2800" dirty="0" err="1">
                <a:solidFill>
                  <a:schemeClr val="accent1"/>
                </a:solidFill>
                <a:latin typeface="Arial" pitchFamily="34" charset="0"/>
                <a:cs typeface="Arial" pitchFamily="34" charset="0"/>
              </a:rPr>
              <a:t>như</a:t>
            </a:r>
            <a:r>
              <a:rPr lang="en-US" sz="2800" dirty="0">
                <a:solidFill>
                  <a:schemeClr val="accent1"/>
                </a:solidFill>
                <a:latin typeface="Arial" pitchFamily="34" charset="0"/>
                <a:cs typeface="Arial" pitchFamily="34" charset="0"/>
              </a:rPr>
              <a:t> </a:t>
            </a:r>
            <a:r>
              <a:rPr lang="en-US" sz="2800" dirty="0" err="1">
                <a:solidFill>
                  <a:schemeClr val="accent1"/>
                </a:solidFill>
                <a:latin typeface="Arial" pitchFamily="34" charset="0"/>
                <a:cs typeface="Arial" pitchFamily="34" charset="0"/>
              </a:rPr>
              <a:t>vậy</a:t>
            </a:r>
            <a:r>
              <a:rPr lang="en-US" sz="2800" dirty="0">
                <a:solidFill>
                  <a:schemeClr val="accent1"/>
                </a:solidFill>
                <a:latin typeface="Arial" pitchFamily="34" charset="0"/>
                <a:cs typeface="Arial" pitchFamily="34" charset="0"/>
              </a:rPr>
              <a:t> </a:t>
            </a:r>
            <a:r>
              <a:rPr lang="en-US" sz="2800" dirty="0" err="1">
                <a:solidFill>
                  <a:schemeClr val="accent1"/>
                </a:solidFill>
                <a:latin typeface="Arial" pitchFamily="34" charset="0"/>
                <a:cs typeface="Arial" pitchFamily="34" charset="0"/>
              </a:rPr>
              <a:t>nghĩa</a:t>
            </a:r>
            <a:r>
              <a:rPr lang="en-US" sz="2800" dirty="0">
                <a:solidFill>
                  <a:schemeClr val="accent1"/>
                </a:solidFill>
                <a:latin typeface="Arial" pitchFamily="34" charset="0"/>
                <a:cs typeface="Arial" pitchFamily="34" charset="0"/>
              </a:rPr>
              <a:t> </a:t>
            </a:r>
            <a:r>
              <a:rPr lang="en-US" sz="2800" dirty="0" err="1">
                <a:solidFill>
                  <a:schemeClr val="accent1"/>
                </a:solidFill>
                <a:latin typeface="Arial" pitchFamily="34" charset="0"/>
                <a:cs typeface="Arial" pitchFamily="34" charset="0"/>
              </a:rPr>
              <a:t>là</a:t>
            </a:r>
            <a:r>
              <a:rPr lang="en-US" sz="2800" dirty="0">
                <a:solidFill>
                  <a:schemeClr val="accent1"/>
                </a:solidFill>
                <a:latin typeface="Arial" pitchFamily="34" charset="0"/>
                <a:cs typeface="Arial" pitchFamily="34" charset="0"/>
              </a:rPr>
              <a:t> </a:t>
            </a:r>
            <a:r>
              <a:rPr lang="en-US" sz="2800" dirty="0" err="1">
                <a:solidFill>
                  <a:schemeClr val="accent1"/>
                </a:solidFill>
                <a:latin typeface="Arial" pitchFamily="34" charset="0"/>
                <a:cs typeface="Arial" pitchFamily="34" charset="0"/>
              </a:rPr>
              <a:t>ta</a:t>
            </a:r>
            <a:r>
              <a:rPr lang="en-US" sz="2800" dirty="0">
                <a:solidFill>
                  <a:schemeClr val="accent1"/>
                </a:solidFill>
                <a:latin typeface="Arial" pitchFamily="34" charset="0"/>
                <a:cs typeface="Arial" pitchFamily="34" charset="0"/>
              </a:rPr>
              <a:t> </a:t>
            </a:r>
            <a:r>
              <a:rPr lang="en-US" sz="2800" dirty="0" err="1">
                <a:solidFill>
                  <a:schemeClr val="accent1"/>
                </a:solidFill>
                <a:latin typeface="Arial" pitchFamily="34" charset="0"/>
                <a:cs typeface="Arial" pitchFamily="34" charset="0"/>
              </a:rPr>
              <a:t>đã</a:t>
            </a:r>
            <a:r>
              <a:rPr lang="en-US" sz="2800" dirty="0">
                <a:solidFill>
                  <a:schemeClr val="accent1"/>
                </a:solidFill>
                <a:latin typeface="Arial" pitchFamily="34" charset="0"/>
                <a:cs typeface="Arial" pitchFamily="34" charset="0"/>
              </a:rPr>
              <a:t> </a:t>
            </a:r>
            <a:r>
              <a:rPr lang="en-US" sz="2800" dirty="0" err="1">
                <a:solidFill>
                  <a:schemeClr val="accent1"/>
                </a:solidFill>
                <a:latin typeface="Arial" pitchFamily="34" charset="0"/>
                <a:cs typeface="Arial" pitchFamily="34" charset="0"/>
              </a:rPr>
              <a:t>làm</a:t>
            </a:r>
            <a:r>
              <a:rPr lang="en-US" sz="2800" dirty="0">
                <a:solidFill>
                  <a:schemeClr val="accent1"/>
                </a:solidFill>
                <a:latin typeface="Arial" pitchFamily="34" charset="0"/>
                <a:cs typeface="Arial" pitchFamily="34" charset="0"/>
              </a:rPr>
              <a:t> </a:t>
            </a:r>
            <a:r>
              <a:rPr lang="en-US" sz="2800" dirty="0" err="1">
                <a:solidFill>
                  <a:schemeClr val="accent1"/>
                </a:solidFill>
                <a:latin typeface="Arial" pitchFamily="34" charset="0"/>
                <a:cs typeface="Arial" pitchFamily="34" charset="0"/>
              </a:rPr>
              <a:t>tròn</a:t>
            </a:r>
            <a:r>
              <a:rPr lang="en-US" sz="2800" dirty="0">
                <a:solidFill>
                  <a:schemeClr val="accent1"/>
                </a:solidFill>
                <a:latin typeface="Arial" pitchFamily="34" charset="0"/>
                <a:cs typeface="Arial" pitchFamily="34" charset="0"/>
              </a:rPr>
              <a:t> </a:t>
            </a:r>
            <a:r>
              <a:rPr lang="en-US" sz="2800" dirty="0" err="1">
                <a:solidFill>
                  <a:schemeClr val="accent1"/>
                </a:solidFill>
                <a:latin typeface="Arial" pitchFamily="34" charset="0"/>
                <a:cs typeface="Arial" pitchFamily="34" charset="0"/>
              </a:rPr>
              <a:t>số</a:t>
            </a:r>
            <a:r>
              <a:rPr lang="en-US" sz="2800" dirty="0">
                <a:solidFill>
                  <a:schemeClr val="accent1"/>
                </a:solidFill>
                <a:latin typeface="Arial" pitchFamily="34" charset="0"/>
                <a:cs typeface="Arial" pitchFamily="34" charset="0"/>
              </a:rPr>
              <a:t> </a:t>
            </a:r>
            <a:r>
              <a:rPr lang="en-US" sz="2800" dirty="0" err="1">
                <a:solidFill>
                  <a:schemeClr val="accent1"/>
                </a:solidFill>
                <a:latin typeface="Arial" pitchFamily="34" charset="0"/>
                <a:cs typeface="Arial" pitchFamily="34" charset="0"/>
              </a:rPr>
              <a:t>liệu</a:t>
            </a:r>
            <a:r>
              <a:rPr lang="en-US" sz="2800" dirty="0">
                <a:solidFill>
                  <a:schemeClr val="accent1"/>
                </a:solidFill>
                <a:latin typeface="Arial" pitchFamily="34" charset="0"/>
                <a:cs typeface="Arial" pitchFamily="34" charset="0"/>
              </a:rPr>
              <a:t> </a:t>
            </a:r>
            <a:r>
              <a:rPr lang="en-US" sz="2800" dirty="0" err="1">
                <a:solidFill>
                  <a:schemeClr val="accent1"/>
                </a:solidFill>
                <a:latin typeface="Arial" pitchFamily="34" charset="0"/>
                <a:cs typeface="Arial" pitchFamily="34" charset="0"/>
              </a:rPr>
              <a:t>trên</a:t>
            </a:r>
            <a:r>
              <a:rPr lang="en-US" sz="2800" dirty="0">
                <a:solidFill>
                  <a:schemeClr val="accent1"/>
                </a:solidFill>
                <a:latin typeface="Arial" pitchFamily="34" charset="0"/>
                <a:cs typeface="Arial" pitchFamily="34" charset="0"/>
              </a:rPr>
              <a:t> </a:t>
            </a:r>
            <a:r>
              <a:rPr lang="en-US" sz="2800" dirty="0" err="1">
                <a:solidFill>
                  <a:schemeClr val="accent1"/>
                </a:solidFill>
                <a:latin typeface="Arial" pitchFamily="34" charset="0"/>
                <a:cs typeface="Arial" pitchFamily="34" charset="0"/>
              </a:rPr>
              <a:t>đến</a:t>
            </a:r>
            <a:r>
              <a:rPr lang="en-US" sz="2800" dirty="0">
                <a:solidFill>
                  <a:schemeClr val="accent1"/>
                </a:solidFill>
                <a:latin typeface="Arial" pitchFamily="34" charset="0"/>
                <a:cs typeface="Arial" pitchFamily="34" charset="0"/>
              </a:rPr>
              <a:t> </a:t>
            </a:r>
            <a:r>
              <a:rPr lang="en-US" sz="2800" dirty="0" err="1">
                <a:solidFill>
                  <a:schemeClr val="accent1"/>
                </a:solidFill>
                <a:latin typeface="Arial" pitchFamily="34" charset="0"/>
                <a:cs typeface="Arial" pitchFamily="34" charset="0"/>
              </a:rPr>
              <a:t>độ</a:t>
            </a:r>
            <a:r>
              <a:rPr lang="en-US" sz="2800" dirty="0">
                <a:solidFill>
                  <a:schemeClr val="accent1"/>
                </a:solidFill>
                <a:latin typeface="Arial" pitchFamily="34" charset="0"/>
                <a:cs typeface="Arial" pitchFamily="34" charset="0"/>
              </a:rPr>
              <a:t> </a:t>
            </a:r>
            <a:r>
              <a:rPr lang="en-US" sz="2800" dirty="0" err="1">
                <a:solidFill>
                  <a:schemeClr val="accent1"/>
                </a:solidFill>
                <a:latin typeface="Arial" pitchFamily="34" charset="0"/>
                <a:cs typeface="Arial" pitchFamily="34" charset="0"/>
              </a:rPr>
              <a:t>chính</a:t>
            </a:r>
            <a:r>
              <a:rPr lang="en-US" sz="2800" dirty="0">
                <a:solidFill>
                  <a:schemeClr val="accent1"/>
                </a:solidFill>
                <a:latin typeface="Arial" pitchFamily="34" charset="0"/>
                <a:cs typeface="Arial" pitchFamily="34" charset="0"/>
              </a:rPr>
              <a:t> </a:t>
            </a:r>
            <a:r>
              <a:rPr lang="en-US" sz="2800" dirty="0" err="1">
                <a:solidFill>
                  <a:schemeClr val="accent1"/>
                </a:solidFill>
                <a:latin typeface="Arial" pitchFamily="34" charset="0"/>
                <a:cs typeface="Arial" pitchFamily="34" charset="0"/>
              </a:rPr>
              <a:t>xác</a:t>
            </a:r>
            <a:r>
              <a:rPr lang="en-US" sz="2800" dirty="0">
                <a:solidFill>
                  <a:schemeClr val="accent1"/>
                </a:solidFill>
                <a:latin typeface="Arial" pitchFamily="34" charset="0"/>
                <a:cs typeface="Arial" pitchFamily="34" charset="0"/>
              </a:rPr>
              <a:t> </a:t>
            </a:r>
            <a:r>
              <a:rPr lang="en-US" sz="2800" dirty="0" err="1">
                <a:solidFill>
                  <a:schemeClr val="accent1"/>
                </a:solidFill>
                <a:latin typeface="Arial" pitchFamily="34" charset="0"/>
                <a:cs typeface="Arial" pitchFamily="34" charset="0"/>
              </a:rPr>
              <a:t>đến</a:t>
            </a:r>
            <a:r>
              <a:rPr lang="en-US" sz="2800" dirty="0">
                <a:solidFill>
                  <a:schemeClr val="accent1"/>
                </a:solidFill>
                <a:latin typeface="Arial" pitchFamily="34" charset="0"/>
                <a:cs typeface="Arial" pitchFamily="34" charset="0"/>
              </a:rPr>
              <a:t> </a:t>
            </a:r>
            <a:r>
              <a:rPr lang="en-US" sz="2800" dirty="0" err="1">
                <a:solidFill>
                  <a:schemeClr val="accent1"/>
                </a:solidFill>
                <a:latin typeface="Arial" pitchFamily="34" charset="0"/>
                <a:cs typeface="Arial" pitchFamily="34" charset="0"/>
              </a:rPr>
              <a:t>hàng</a:t>
            </a:r>
            <a:r>
              <a:rPr lang="en-US" sz="2800" dirty="0">
                <a:solidFill>
                  <a:schemeClr val="accent1"/>
                </a:solidFill>
                <a:latin typeface="Arial" pitchFamily="34" charset="0"/>
                <a:cs typeface="Arial" pitchFamily="34" charset="0"/>
              </a:rPr>
              <a:t> </a:t>
            </a:r>
            <a:r>
              <a:rPr lang="en-US" sz="2800" dirty="0" err="1">
                <a:solidFill>
                  <a:schemeClr val="accent1"/>
                </a:solidFill>
                <a:latin typeface="Arial" pitchFamily="34" charset="0"/>
                <a:cs typeface="Arial" pitchFamily="34" charset="0"/>
              </a:rPr>
              <a:t>nào</a:t>
            </a:r>
            <a:r>
              <a:rPr lang="en-US" sz="2800" dirty="0">
                <a:solidFill>
                  <a:schemeClr val="accent1"/>
                </a:solidFill>
                <a:latin typeface="Arial" pitchFamily="34" charset="0"/>
                <a:cs typeface="Arial" pitchFamily="34" charset="0"/>
              </a:rPr>
              <a:t>?</a:t>
            </a:r>
            <a:endParaRPr lang="en-US" sz="2800" dirty="0">
              <a:latin typeface="Arial" pitchFamily="34" charset="0"/>
              <a:cs typeface="Arial" pitchFamily="34" charset="0"/>
            </a:endParaRPr>
          </a:p>
        </p:txBody>
      </p:sp>
    </p:spTree>
    <p:extLst>
      <p:ext uri="{BB962C8B-B14F-4D97-AF65-F5344CB8AC3E}">
        <p14:creationId xmlns:p14="http://schemas.microsoft.com/office/powerpoint/2010/main" val="249049914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680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5" grpId="0"/>
      <p:bldP spid="8"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9" name="Picture 3"/>
          <p:cNvPicPr>
            <a:picLocks noChangeAspect="1" noChangeArrowheads="1"/>
          </p:cNvPicPr>
          <p:nvPr/>
        </p:nvPicPr>
        <p:blipFill>
          <a:blip r:embed="rId2"/>
          <a:srcRect/>
          <a:stretch>
            <a:fillRect/>
          </a:stretch>
        </p:blipFill>
        <p:spPr bwMode="auto">
          <a:xfrm>
            <a:off x="48721" y="249452"/>
            <a:ext cx="12160365" cy="3408148"/>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55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3">
            <a:extLst>
              <a:ext uri="{FF2B5EF4-FFF2-40B4-BE49-F238E27FC236}">
                <a16:creationId xmlns:a16="http://schemas.microsoft.com/office/drawing/2014/main" id="{83F1A94D-48D5-4D73-BDAA-9118478F5E60}"/>
              </a:ext>
            </a:extLst>
          </p:cNvPr>
          <p:cNvPicPr>
            <a:picLocks noChangeAspect="1"/>
          </p:cNvPicPr>
          <p:nvPr/>
        </p:nvPicPr>
        <p:blipFill>
          <a:blip r:embed="rId2"/>
          <a:stretch>
            <a:fillRect/>
          </a:stretch>
        </p:blipFill>
        <p:spPr>
          <a:xfrm>
            <a:off x="161915" y="157087"/>
            <a:ext cx="2857500" cy="2571750"/>
          </a:xfrm>
          <a:prstGeom prst="rect">
            <a:avLst/>
          </a:prstGeom>
        </p:spPr>
      </p:pic>
      <p:grpSp>
        <p:nvGrpSpPr>
          <p:cNvPr id="10"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LUYỆN TẬP</a:t>
              </a:r>
              <a:endParaRPr lang="en-US" sz="2400" dirty="0">
                <a:solidFill>
                  <a:srgbClr val="FFFF00"/>
                </a:solidFill>
              </a:endParaRPr>
            </a:p>
          </p:txBody>
        </p:sp>
      </p:grpSp>
      <p:sp>
        <p:nvSpPr>
          <p:cNvPr id="18" name="TextBox 17"/>
          <p:cNvSpPr txBox="1"/>
          <p:nvPr/>
        </p:nvSpPr>
        <p:spPr>
          <a:xfrm>
            <a:off x="2781300" y="419100"/>
            <a:ext cx="8763000" cy="523220"/>
          </a:xfrm>
          <a:prstGeom prst="rect">
            <a:avLst/>
          </a:prstGeom>
          <a:noFill/>
        </p:spPr>
        <p:txBody>
          <a:bodyPr wrap="square" rtlCol="0">
            <a:spAutoFit/>
          </a:bodyPr>
          <a:lstStyle/>
          <a:p>
            <a:r>
              <a:rPr lang="en-US" sz="2800" b="1" dirty="0" err="1">
                <a:solidFill>
                  <a:schemeClr val="accent1"/>
                </a:solidFill>
                <a:latin typeface="Arial" pitchFamily="34" charset="0"/>
                <a:cs typeface="Arial" pitchFamily="34" charset="0"/>
              </a:rPr>
              <a:t>Bài</a:t>
            </a:r>
            <a:r>
              <a:rPr lang="en-US" sz="2800" b="1" dirty="0">
                <a:solidFill>
                  <a:schemeClr val="accent1"/>
                </a:solidFill>
                <a:latin typeface="Arial" pitchFamily="34" charset="0"/>
                <a:cs typeface="Arial" pitchFamily="34" charset="0"/>
              </a:rPr>
              <a:t> 1. </a:t>
            </a:r>
            <a:r>
              <a:rPr lang="en-US" sz="2800" b="1" dirty="0" err="1">
                <a:solidFill>
                  <a:schemeClr val="accent1"/>
                </a:solidFill>
                <a:latin typeface="Arial" pitchFamily="34" charset="0"/>
                <a:cs typeface="Arial" pitchFamily="34" charset="0"/>
              </a:rPr>
              <a:t>Làm</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tròn</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số</a:t>
            </a:r>
            <a:r>
              <a:rPr lang="en-US" sz="2800" b="1" dirty="0">
                <a:solidFill>
                  <a:schemeClr val="accent1"/>
                </a:solidFill>
                <a:latin typeface="Arial" pitchFamily="34" charset="0"/>
                <a:cs typeface="Arial" pitchFamily="34" charset="0"/>
              </a:rPr>
              <a:t> 12735599với </a:t>
            </a:r>
            <a:r>
              <a:rPr lang="en-US" sz="2800" b="1" dirty="0" err="1">
                <a:solidFill>
                  <a:schemeClr val="accent1"/>
                </a:solidFill>
                <a:latin typeface="Arial" pitchFamily="34" charset="0"/>
                <a:cs typeface="Arial" pitchFamily="34" charset="0"/>
              </a:rPr>
              <a:t>độ</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chính</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xác</a:t>
            </a:r>
            <a:r>
              <a:rPr lang="en-US" sz="2800" b="1" dirty="0">
                <a:solidFill>
                  <a:schemeClr val="accent1"/>
                </a:solidFill>
                <a:latin typeface="Arial" pitchFamily="34" charset="0"/>
                <a:cs typeface="Arial" pitchFamily="34" charset="0"/>
              </a:rPr>
              <a:t> 500.</a:t>
            </a:r>
          </a:p>
        </p:txBody>
      </p:sp>
      <p:sp>
        <p:nvSpPr>
          <p:cNvPr id="19" name="TextBox 18"/>
          <p:cNvSpPr txBox="1"/>
          <p:nvPr/>
        </p:nvSpPr>
        <p:spPr>
          <a:xfrm>
            <a:off x="2959100" y="1041400"/>
            <a:ext cx="8496300" cy="1384995"/>
          </a:xfrm>
          <a:prstGeom prst="rect">
            <a:avLst/>
          </a:prstGeom>
          <a:noFill/>
        </p:spPr>
        <p:txBody>
          <a:bodyPr wrap="square" rtlCol="0">
            <a:spAutoFit/>
          </a:bodyPr>
          <a:lstStyle/>
          <a:p>
            <a:r>
              <a:rPr lang="en-US" sz="2800" dirty="0" err="1">
                <a:latin typeface="Arial" pitchFamily="34" charset="0"/>
                <a:cs typeface="Arial" pitchFamily="34" charset="0"/>
              </a:rPr>
              <a:t>Giải</a:t>
            </a:r>
            <a:endParaRPr lang="en-US" sz="2800" dirty="0">
              <a:latin typeface="Arial" pitchFamily="34" charset="0"/>
              <a:cs typeface="Arial" pitchFamily="34" charset="0"/>
            </a:endParaRPr>
          </a:p>
          <a:p>
            <a:r>
              <a:rPr lang="en-US" sz="2800" dirty="0" err="1">
                <a:latin typeface="Arial" pitchFamily="34" charset="0"/>
                <a:cs typeface="Arial" pitchFamily="34" charset="0"/>
              </a:rPr>
              <a:t>Để</a:t>
            </a:r>
            <a:r>
              <a:rPr lang="en-US" sz="2800" dirty="0">
                <a:latin typeface="Arial" pitchFamily="34" charset="0"/>
                <a:cs typeface="Arial" pitchFamily="34" charset="0"/>
              </a:rPr>
              <a:t> </a:t>
            </a:r>
            <a:r>
              <a:rPr lang="en-US" sz="2800" dirty="0" err="1">
                <a:latin typeface="Arial" pitchFamily="34" charset="0"/>
                <a:cs typeface="Arial" pitchFamily="34" charset="0"/>
              </a:rPr>
              <a:t>làm</a:t>
            </a:r>
            <a:r>
              <a:rPr lang="en-US" sz="2800" dirty="0">
                <a:latin typeface="Arial" pitchFamily="34" charset="0"/>
                <a:cs typeface="Arial" pitchFamily="34" charset="0"/>
              </a:rPr>
              <a:t> </a:t>
            </a:r>
            <a:r>
              <a:rPr lang="en-US" sz="2800" dirty="0" err="1">
                <a:latin typeface="Arial" pitchFamily="34" charset="0"/>
                <a:cs typeface="Arial" pitchFamily="34" charset="0"/>
              </a:rPr>
              <a:t>tròn</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12735599 </a:t>
            </a:r>
            <a:r>
              <a:rPr lang="en-US" sz="2800" dirty="0" err="1">
                <a:latin typeface="Arial" pitchFamily="34" charset="0"/>
                <a:cs typeface="Arial" pitchFamily="34" charset="0"/>
              </a:rPr>
              <a:t>với</a:t>
            </a:r>
            <a:r>
              <a:rPr lang="en-US" sz="2800" dirty="0">
                <a:latin typeface="Arial" pitchFamily="34" charset="0"/>
                <a:cs typeface="Arial" pitchFamily="34" charset="0"/>
              </a:rPr>
              <a:t> </a:t>
            </a:r>
            <a:r>
              <a:rPr lang="en-US" sz="2800" dirty="0" err="1">
                <a:latin typeface="Arial" pitchFamily="34" charset="0"/>
                <a:cs typeface="Arial" pitchFamily="34" charset="0"/>
              </a:rPr>
              <a:t>độ</a:t>
            </a:r>
            <a:r>
              <a:rPr lang="en-US" sz="2800" dirty="0">
                <a:latin typeface="Arial" pitchFamily="34" charset="0"/>
                <a:cs typeface="Arial" pitchFamily="34" charset="0"/>
              </a:rPr>
              <a:t> </a:t>
            </a:r>
            <a:r>
              <a:rPr lang="en-US" sz="2800" dirty="0" err="1">
                <a:latin typeface="Arial" pitchFamily="34" charset="0"/>
                <a:cs typeface="Arial" pitchFamily="34" charset="0"/>
              </a:rPr>
              <a:t>chính</a:t>
            </a:r>
            <a:r>
              <a:rPr lang="en-US" sz="2800" dirty="0">
                <a:latin typeface="Arial" pitchFamily="34" charset="0"/>
                <a:cs typeface="Arial" pitchFamily="34" charset="0"/>
              </a:rPr>
              <a:t> </a:t>
            </a:r>
            <a:r>
              <a:rPr lang="en-US" sz="2800" dirty="0" err="1">
                <a:latin typeface="Arial" pitchFamily="34" charset="0"/>
                <a:cs typeface="Arial" pitchFamily="34" charset="0"/>
              </a:rPr>
              <a:t>xác</a:t>
            </a:r>
            <a:r>
              <a:rPr lang="en-US" sz="2800" dirty="0">
                <a:latin typeface="Arial" pitchFamily="34" charset="0"/>
                <a:cs typeface="Arial" pitchFamily="34" charset="0"/>
              </a:rPr>
              <a:t> 500 </a:t>
            </a:r>
            <a:r>
              <a:rPr lang="en-US" sz="2800" dirty="0" err="1">
                <a:latin typeface="Arial" pitchFamily="34" charset="0"/>
                <a:cs typeface="Arial" pitchFamily="34" charset="0"/>
              </a:rPr>
              <a:t>ta</a:t>
            </a:r>
            <a:r>
              <a:rPr lang="en-US" sz="2800" dirty="0">
                <a:latin typeface="Arial" pitchFamily="34" charset="0"/>
                <a:cs typeface="Arial" pitchFamily="34" charset="0"/>
              </a:rPr>
              <a:t> </a:t>
            </a:r>
            <a:r>
              <a:rPr lang="en-US" sz="2800" dirty="0" err="1">
                <a:latin typeface="Arial" pitchFamily="34" charset="0"/>
                <a:cs typeface="Arial" pitchFamily="34" charset="0"/>
              </a:rPr>
              <a:t>sẽ</a:t>
            </a:r>
            <a:r>
              <a:rPr lang="en-US" sz="2800" dirty="0">
                <a:latin typeface="Arial" pitchFamily="34" charset="0"/>
                <a:cs typeface="Arial" pitchFamily="34" charset="0"/>
              </a:rPr>
              <a:t> </a:t>
            </a:r>
            <a:r>
              <a:rPr lang="en-US" sz="2800" dirty="0" err="1">
                <a:latin typeface="Arial" pitchFamily="34" charset="0"/>
                <a:cs typeface="Arial" pitchFamily="34" charset="0"/>
              </a:rPr>
              <a:t>làm</a:t>
            </a:r>
            <a:r>
              <a:rPr lang="en-US" sz="2800" dirty="0">
                <a:latin typeface="Arial" pitchFamily="34" charset="0"/>
                <a:cs typeface="Arial" pitchFamily="34" charset="0"/>
              </a:rPr>
              <a:t> </a:t>
            </a:r>
            <a:r>
              <a:rPr lang="en-US" sz="2800" dirty="0" err="1">
                <a:latin typeface="Arial" pitchFamily="34" charset="0"/>
                <a:cs typeface="Arial" pitchFamily="34" charset="0"/>
              </a:rPr>
              <a:t>tròn</a:t>
            </a:r>
            <a:r>
              <a:rPr lang="en-US" sz="2800" dirty="0">
                <a:latin typeface="Arial" pitchFamily="34" charset="0"/>
                <a:cs typeface="Arial" pitchFamily="34" charset="0"/>
              </a:rPr>
              <a:t> </a:t>
            </a:r>
            <a:r>
              <a:rPr lang="en-US" sz="2800" dirty="0" err="1">
                <a:latin typeface="Arial" pitchFamily="34" charset="0"/>
                <a:cs typeface="Arial" pitchFamily="34" charset="0"/>
              </a:rPr>
              <a:t>đến</a:t>
            </a:r>
            <a:r>
              <a:rPr lang="en-US" sz="2800" dirty="0">
                <a:latin typeface="Arial" pitchFamily="34" charset="0"/>
                <a:cs typeface="Arial" pitchFamily="34" charset="0"/>
              </a:rPr>
              <a:t> </a:t>
            </a:r>
            <a:r>
              <a:rPr lang="en-US" sz="2800" dirty="0" err="1">
                <a:latin typeface="Arial" pitchFamily="34" charset="0"/>
                <a:cs typeface="Arial" pitchFamily="34" charset="0"/>
              </a:rPr>
              <a:t>hàng</a:t>
            </a:r>
            <a:r>
              <a:rPr lang="en-US" sz="2800" dirty="0">
                <a:latin typeface="Arial" pitchFamily="34" charset="0"/>
                <a:cs typeface="Arial" pitchFamily="34" charset="0"/>
              </a:rPr>
              <a:t> </a:t>
            </a:r>
            <a:r>
              <a:rPr lang="en-US" sz="2800" dirty="0" err="1">
                <a:latin typeface="Arial" pitchFamily="34" charset="0"/>
                <a:cs typeface="Arial" pitchFamily="34" charset="0"/>
              </a:rPr>
              <a:t>nghìn</a:t>
            </a:r>
            <a:r>
              <a:rPr lang="en-US" sz="2800" dirty="0">
                <a:latin typeface="Arial" pitchFamily="34" charset="0"/>
                <a:cs typeface="Arial" pitchFamily="34" charset="0"/>
              </a:rPr>
              <a:t>. </a:t>
            </a:r>
          </a:p>
        </p:txBody>
      </p:sp>
      <p:sp>
        <p:nvSpPr>
          <p:cNvPr id="20" name="TextBox 19"/>
          <p:cNvSpPr txBox="1"/>
          <p:nvPr/>
        </p:nvSpPr>
        <p:spPr>
          <a:xfrm>
            <a:off x="2101556" y="2474164"/>
            <a:ext cx="9692939" cy="523220"/>
          </a:xfrm>
          <a:prstGeom prst="rect">
            <a:avLst/>
          </a:prstGeom>
          <a:noFill/>
        </p:spPr>
        <p:txBody>
          <a:bodyPr wrap="square" rtlCol="0">
            <a:spAutoFit/>
          </a:bodyPr>
          <a:lstStyle/>
          <a:p>
            <a:r>
              <a:rPr lang="en-US" sz="2800" dirty="0" err="1">
                <a:latin typeface="Arial" pitchFamily="34" charset="0"/>
                <a:cs typeface="Arial" pitchFamily="34" charset="0"/>
              </a:rPr>
              <a:t>Áp</a:t>
            </a:r>
            <a:r>
              <a:rPr lang="en-US" sz="2800" dirty="0">
                <a:latin typeface="Arial" pitchFamily="34" charset="0"/>
                <a:cs typeface="Arial" pitchFamily="34" charset="0"/>
              </a:rPr>
              <a:t> </a:t>
            </a:r>
            <a:r>
              <a:rPr lang="en-US" sz="2800" dirty="0" err="1">
                <a:latin typeface="Arial" pitchFamily="34" charset="0"/>
                <a:cs typeface="Arial" pitchFamily="34" charset="0"/>
              </a:rPr>
              <a:t>dụng</a:t>
            </a:r>
            <a:r>
              <a:rPr lang="en-US" sz="2800" dirty="0">
                <a:latin typeface="Arial" pitchFamily="34" charset="0"/>
                <a:cs typeface="Arial" pitchFamily="34" charset="0"/>
              </a:rPr>
              <a:t> </a:t>
            </a:r>
            <a:r>
              <a:rPr lang="en-US" sz="2800" dirty="0" err="1">
                <a:latin typeface="Arial" pitchFamily="34" charset="0"/>
                <a:cs typeface="Arial" pitchFamily="34" charset="0"/>
              </a:rPr>
              <a:t>quy</a:t>
            </a:r>
            <a:r>
              <a:rPr lang="en-US" sz="2800" dirty="0">
                <a:latin typeface="Arial" pitchFamily="34" charset="0"/>
                <a:cs typeface="Arial" pitchFamily="34" charset="0"/>
              </a:rPr>
              <a:t> </a:t>
            </a:r>
            <a:r>
              <a:rPr lang="en-US" sz="2800" dirty="0" err="1">
                <a:latin typeface="Arial" pitchFamily="34" charset="0"/>
                <a:cs typeface="Arial" pitchFamily="34" charset="0"/>
              </a:rPr>
              <a:t>tắc</a:t>
            </a:r>
            <a:r>
              <a:rPr lang="en-US" sz="2800" dirty="0">
                <a:latin typeface="Arial" pitchFamily="34" charset="0"/>
                <a:cs typeface="Arial" pitchFamily="34" charset="0"/>
              </a:rPr>
              <a:t> </a:t>
            </a:r>
            <a:r>
              <a:rPr lang="en-US" sz="2800" dirty="0" err="1">
                <a:latin typeface="Arial" pitchFamily="34" charset="0"/>
                <a:cs typeface="Arial" pitchFamily="34" charset="0"/>
              </a:rPr>
              <a:t>làm</a:t>
            </a:r>
            <a:r>
              <a:rPr lang="en-US" sz="2800" dirty="0">
                <a:latin typeface="Arial" pitchFamily="34" charset="0"/>
                <a:cs typeface="Arial" pitchFamily="34" charset="0"/>
              </a:rPr>
              <a:t> </a:t>
            </a:r>
            <a:r>
              <a:rPr lang="en-US" sz="2800" dirty="0" err="1">
                <a:latin typeface="Arial" pitchFamily="34" charset="0"/>
                <a:cs typeface="Arial" pitchFamily="34" charset="0"/>
              </a:rPr>
              <a:t>tròn</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ta</a:t>
            </a:r>
            <a:r>
              <a:rPr lang="en-US" sz="2800" dirty="0">
                <a:latin typeface="Arial" pitchFamily="34" charset="0"/>
                <a:cs typeface="Arial" pitchFamily="34" charset="0"/>
              </a:rPr>
              <a:t> </a:t>
            </a:r>
            <a:r>
              <a:rPr lang="en-US" sz="2800" dirty="0" err="1">
                <a:latin typeface="Arial" pitchFamily="34" charset="0"/>
                <a:cs typeface="Arial" pitchFamily="34" charset="0"/>
              </a:rPr>
              <a:t>được</a:t>
            </a:r>
            <a:r>
              <a:rPr lang="en-US" sz="2800" dirty="0">
                <a:latin typeface="Arial" pitchFamily="34" charset="0"/>
                <a:cs typeface="Arial" pitchFamily="34" charset="0"/>
              </a:rPr>
              <a:t> 12735599 ≈ 12736000 </a:t>
            </a:r>
          </a:p>
        </p:txBody>
      </p:sp>
      <p:sp>
        <p:nvSpPr>
          <p:cNvPr id="51202"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2" name="TextBox 21"/>
          <p:cNvSpPr txBox="1"/>
          <p:nvPr/>
        </p:nvSpPr>
        <p:spPr>
          <a:xfrm>
            <a:off x="863600" y="3327400"/>
            <a:ext cx="9194800" cy="523220"/>
          </a:xfrm>
          <a:prstGeom prst="rect">
            <a:avLst/>
          </a:prstGeom>
          <a:noFill/>
        </p:spPr>
        <p:txBody>
          <a:bodyPr wrap="square" rtlCol="0">
            <a:spAutoFit/>
          </a:bodyPr>
          <a:lstStyle/>
          <a:p>
            <a:r>
              <a:rPr lang="en-US" sz="2800" b="1" dirty="0" err="1">
                <a:solidFill>
                  <a:schemeClr val="accent1"/>
                </a:solidFill>
                <a:latin typeface="Arial" pitchFamily="34" charset="0"/>
                <a:cs typeface="Arial" pitchFamily="34" charset="0"/>
              </a:rPr>
              <a:t>Bài</a:t>
            </a:r>
            <a:r>
              <a:rPr lang="en-US" sz="2800" b="1" dirty="0">
                <a:solidFill>
                  <a:schemeClr val="accent1"/>
                </a:solidFill>
                <a:latin typeface="Arial" pitchFamily="34" charset="0"/>
                <a:cs typeface="Arial" pitchFamily="34" charset="0"/>
              </a:rPr>
              <a:t> 2. </a:t>
            </a:r>
            <a:r>
              <a:rPr lang="en-US" sz="2800" b="1" dirty="0" err="1">
                <a:solidFill>
                  <a:schemeClr val="accent1"/>
                </a:solidFill>
                <a:latin typeface="Arial" pitchFamily="34" charset="0"/>
                <a:cs typeface="Arial" pitchFamily="34" charset="0"/>
              </a:rPr>
              <a:t>Làm</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tròn</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số</a:t>
            </a:r>
            <a:r>
              <a:rPr lang="en-US" sz="2800" b="1" dirty="0">
                <a:solidFill>
                  <a:schemeClr val="accent1"/>
                </a:solidFill>
                <a:latin typeface="Arial" pitchFamily="34" charset="0"/>
                <a:cs typeface="Arial" pitchFamily="34" charset="0"/>
              </a:rPr>
              <a:t> -4,3456 </a:t>
            </a:r>
            <a:r>
              <a:rPr lang="en-US" sz="2800" b="1" dirty="0" err="1">
                <a:solidFill>
                  <a:schemeClr val="accent1"/>
                </a:solidFill>
                <a:latin typeface="Arial" pitchFamily="34" charset="0"/>
                <a:cs typeface="Arial" pitchFamily="34" charset="0"/>
              </a:rPr>
              <a:t>với</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độ</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chính</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xác</a:t>
            </a:r>
            <a:r>
              <a:rPr lang="en-US" sz="2800" b="1" dirty="0">
                <a:solidFill>
                  <a:schemeClr val="accent1"/>
                </a:solidFill>
                <a:latin typeface="Arial" pitchFamily="34" charset="0"/>
                <a:cs typeface="Arial" pitchFamily="34" charset="0"/>
              </a:rPr>
              <a:t> 0,005.</a:t>
            </a:r>
          </a:p>
        </p:txBody>
      </p:sp>
      <p:sp>
        <p:nvSpPr>
          <p:cNvPr id="23" name="TextBox 22"/>
          <p:cNvSpPr txBox="1"/>
          <p:nvPr/>
        </p:nvSpPr>
        <p:spPr>
          <a:xfrm>
            <a:off x="927100" y="4013200"/>
            <a:ext cx="10515600" cy="954107"/>
          </a:xfrm>
          <a:prstGeom prst="rect">
            <a:avLst/>
          </a:prstGeom>
          <a:noFill/>
        </p:spPr>
        <p:txBody>
          <a:bodyPr wrap="square" rtlCol="0">
            <a:spAutoFit/>
          </a:bodyPr>
          <a:lstStyle/>
          <a:p>
            <a:r>
              <a:rPr lang="en-US" sz="2800" dirty="0" err="1">
                <a:latin typeface="Arial" pitchFamily="34" charset="0"/>
                <a:cs typeface="Arial" pitchFamily="34" charset="0"/>
              </a:rPr>
              <a:t>Để</a:t>
            </a:r>
            <a:r>
              <a:rPr lang="en-US" sz="2800" dirty="0">
                <a:latin typeface="Arial" pitchFamily="34" charset="0"/>
                <a:cs typeface="Arial" pitchFamily="34" charset="0"/>
              </a:rPr>
              <a:t>  </a:t>
            </a:r>
            <a:r>
              <a:rPr lang="en-US" sz="2800" dirty="0" err="1">
                <a:latin typeface="Arial" pitchFamily="34" charset="0"/>
                <a:cs typeface="Arial" pitchFamily="34" charset="0"/>
              </a:rPr>
              <a:t>làm</a:t>
            </a:r>
            <a:r>
              <a:rPr lang="en-US" sz="2800" dirty="0">
                <a:latin typeface="Arial" pitchFamily="34" charset="0"/>
                <a:cs typeface="Arial" pitchFamily="34" charset="0"/>
              </a:rPr>
              <a:t> </a:t>
            </a:r>
            <a:r>
              <a:rPr lang="en-US" sz="2800" dirty="0" err="1">
                <a:latin typeface="Arial" pitchFamily="34" charset="0"/>
                <a:cs typeface="Arial" pitchFamily="34" charset="0"/>
              </a:rPr>
              <a:t>tròn</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-4,3456 </a:t>
            </a:r>
            <a:r>
              <a:rPr lang="en-US" sz="2800" dirty="0" err="1">
                <a:latin typeface="Arial" pitchFamily="34" charset="0"/>
                <a:cs typeface="Arial" pitchFamily="34" charset="0"/>
              </a:rPr>
              <a:t>với</a:t>
            </a:r>
            <a:r>
              <a:rPr lang="en-US" sz="2800" dirty="0">
                <a:latin typeface="Arial" pitchFamily="34" charset="0"/>
                <a:cs typeface="Arial" pitchFamily="34" charset="0"/>
              </a:rPr>
              <a:t> </a:t>
            </a:r>
            <a:r>
              <a:rPr lang="en-US" sz="2800" dirty="0" err="1">
                <a:latin typeface="Arial" pitchFamily="34" charset="0"/>
                <a:cs typeface="Arial" pitchFamily="34" charset="0"/>
              </a:rPr>
              <a:t>độ</a:t>
            </a:r>
            <a:r>
              <a:rPr lang="en-US" sz="2800" dirty="0">
                <a:latin typeface="Arial" pitchFamily="34" charset="0"/>
                <a:cs typeface="Arial" pitchFamily="34" charset="0"/>
              </a:rPr>
              <a:t> </a:t>
            </a:r>
            <a:r>
              <a:rPr lang="en-US" sz="2800" dirty="0" err="1">
                <a:latin typeface="Arial" pitchFamily="34" charset="0"/>
                <a:cs typeface="Arial" pitchFamily="34" charset="0"/>
              </a:rPr>
              <a:t>chính</a:t>
            </a:r>
            <a:r>
              <a:rPr lang="en-US" sz="2800" dirty="0">
                <a:latin typeface="Arial" pitchFamily="34" charset="0"/>
                <a:cs typeface="Arial" pitchFamily="34" charset="0"/>
              </a:rPr>
              <a:t> </a:t>
            </a:r>
            <a:r>
              <a:rPr lang="en-US" sz="2800" dirty="0" err="1">
                <a:latin typeface="Arial" pitchFamily="34" charset="0"/>
                <a:cs typeface="Arial" pitchFamily="34" charset="0"/>
              </a:rPr>
              <a:t>xác</a:t>
            </a:r>
            <a:r>
              <a:rPr lang="en-US" sz="2800" dirty="0">
                <a:latin typeface="Arial" pitchFamily="34" charset="0"/>
                <a:cs typeface="Arial" pitchFamily="34" charset="0"/>
              </a:rPr>
              <a:t> 0,005 </a:t>
            </a:r>
            <a:r>
              <a:rPr lang="en-US" sz="2800" dirty="0" err="1">
                <a:latin typeface="Arial" pitchFamily="34" charset="0"/>
                <a:cs typeface="Arial" pitchFamily="34" charset="0"/>
              </a:rPr>
              <a:t>ta</a:t>
            </a:r>
            <a:r>
              <a:rPr lang="en-US" sz="2800" dirty="0">
                <a:latin typeface="Arial" pitchFamily="34" charset="0"/>
                <a:cs typeface="Arial" pitchFamily="34" charset="0"/>
              </a:rPr>
              <a:t> </a:t>
            </a:r>
            <a:r>
              <a:rPr lang="en-US" sz="2800" dirty="0" err="1">
                <a:latin typeface="Arial" pitchFamily="34" charset="0"/>
                <a:cs typeface="Arial" pitchFamily="34" charset="0"/>
              </a:rPr>
              <a:t>làm</a:t>
            </a:r>
            <a:r>
              <a:rPr lang="en-US" sz="2800" dirty="0">
                <a:latin typeface="Arial" pitchFamily="34" charset="0"/>
                <a:cs typeface="Arial" pitchFamily="34" charset="0"/>
              </a:rPr>
              <a:t> </a:t>
            </a:r>
            <a:r>
              <a:rPr lang="en-US" sz="2800" dirty="0" err="1">
                <a:latin typeface="Arial" pitchFamily="34" charset="0"/>
                <a:cs typeface="Arial" pitchFamily="34" charset="0"/>
              </a:rPr>
              <a:t>tròn</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-4,3456 </a:t>
            </a:r>
            <a:r>
              <a:rPr lang="en-US" sz="2800" dirty="0" err="1">
                <a:latin typeface="Arial" pitchFamily="34" charset="0"/>
                <a:cs typeface="Arial" pitchFamily="34" charset="0"/>
              </a:rPr>
              <a:t>đến</a:t>
            </a:r>
            <a:r>
              <a:rPr lang="en-US" sz="2800" dirty="0">
                <a:latin typeface="Arial" pitchFamily="34" charset="0"/>
                <a:cs typeface="Arial" pitchFamily="34" charset="0"/>
              </a:rPr>
              <a:t> </a:t>
            </a:r>
            <a:r>
              <a:rPr lang="en-US" sz="2800" dirty="0" err="1">
                <a:latin typeface="Arial" pitchFamily="34" charset="0"/>
                <a:cs typeface="Arial" pitchFamily="34" charset="0"/>
              </a:rPr>
              <a:t>hàng</a:t>
            </a:r>
            <a:r>
              <a:rPr lang="en-US" sz="2800" dirty="0">
                <a:latin typeface="Arial" pitchFamily="34" charset="0"/>
                <a:cs typeface="Arial" pitchFamily="34" charset="0"/>
              </a:rPr>
              <a:t> </a:t>
            </a:r>
            <a:r>
              <a:rPr lang="en-US" sz="2800" dirty="0" err="1">
                <a:latin typeface="Arial" pitchFamily="34" charset="0"/>
                <a:cs typeface="Arial" pitchFamily="34" charset="0"/>
              </a:rPr>
              <a:t>phần</a:t>
            </a:r>
            <a:r>
              <a:rPr lang="en-US" sz="2800" dirty="0">
                <a:latin typeface="Arial" pitchFamily="34" charset="0"/>
                <a:cs typeface="Arial" pitchFamily="34" charset="0"/>
              </a:rPr>
              <a:t> </a:t>
            </a:r>
            <a:r>
              <a:rPr lang="en-US" sz="2800" dirty="0" err="1">
                <a:latin typeface="Arial" pitchFamily="34" charset="0"/>
                <a:cs typeface="Arial" pitchFamily="34" charset="0"/>
              </a:rPr>
              <a:t>trăm</a:t>
            </a:r>
            <a:r>
              <a:rPr lang="en-US" sz="2800" dirty="0">
                <a:latin typeface="Arial" pitchFamily="34" charset="0"/>
                <a:cs typeface="Arial" pitchFamily="34" charset="0"/>
              </a:rPr>
              <a:t>. </a:t>
            </a:r>
          </a:p>
        </p:txBody>
      </p:sp>
      <p:sp>
        <p:nvSpPr>
          <p:cNvPr id="24" name="TextBox 23"/>
          <p:cNvSpPr txBox="1"/>
          <p:nvPr/>
        </p:nvSpPr>
        <p:spPr>
          <a:xfrm>
            <a:off x="1016000" y="5041900"/>
            <a:ext cx="9194800" cy="523220"/>
          </a:xfrm>
          <a:prstGeom prst="rect">
            <a:avLst/>
          </a:prstGeom>
          <a:noFill/>
        </p:spPr>
        <p:txBody>
          <a:bodyPr wrap="square" rtlCol="0">
            <a:spAutoFit/>
          </a:bodyPr>
          <a:lstStyle/>
          <a:p>
            <a:r>
              <a:rPr lang="en-US" sz="2800" dirty="0" err="1">
                <a:latin typeface="Arial" pitchFamily="34" charset="0"/>
                <a:cs typeface="Arial" pitchFamily="34" charset="0"/>
              </a:rPr>
              <a:t>Áp</a:t>
            </a:r>
            <a:r>
              <a:rPr lang="en-US" sz="2800" dirty="0">
                <a:latin typeface="Arial" pitchFamily="34" charset="0"/>
                <a:cs typeface="Arial" pitchFamily="34" charset="0"/>
              </a:rPr>
              <a:t> </a:t>
            </a:r>
            <a:r>
              <a:rPr lang="en-US" sz="2800" dirty="0" err="1">
                <a:latin typeface="Arial" pitchFamily="34" charset="0"/>
                <a:cs typeface="Arial" pitchFamily="34" charset="0"/>
              </a:rPr>
              <a:t>dụng</a:t>
            </a:r>
            <a:r>
              <a:rPr lang="en-US" sz="2800" dirty="0">
                <a:latin typeface="Arial" pitchFamily="34" charset="0"/>
                <a:cs typeface="Arial" pitchFamily="34" charset="0"/>
              </a:rPr>
              <a:t> </a:t>
            </a:r>
            <a:r>
              <a:rPr lang="en-US" sz="2800" dirty="0" err="1">
                <a:latin typeface="Arial" pitchFamily="34" charset="0"/>
                <a:cs typeface="Arial" pitchFamily="34" charset="0"/>
              </a:rPr>
              <a:t>quy</a:t>
            </a:r>
            <a:r>
              <a:rPr lang="en-US" sz="2800" dirty="0">
                <a:latin typeface="Arial" pitchFamily="34" charset="0"/>
                <a:cs typeface="Arial" pitchFamily="34" charset="0"/>
              </a:rPr>
              <a:t> </a:t>
            </a:r>
            <a:r>
              <a:rPr lang="en-US" sz="2800" dirty="0" err="1">
                <a:latin typeface="Arial" pitchFamily="34" charset="0"/>
                <a:cs typeface="Arial" pitchFamily="34" charset="0"/>
              </a:rPr>
              <a:t>tắc</a:t>
            </a:r>
            <a:r>
              <a:rPr lang="en-US" sz="2800" dirty="0">
                <a:latin typeface="Arial" pitchFamily="34" charset="0"/>
                <a:cs typeface="Arial" pitchFamily="34" charset="0"/>
              </a:rPr>
              <a:t> </a:t>
            </a:r>
            <a:r>
              <a:rPr lang="en-US" sz="2800" dirty="0" err="1">
                <a:latin typeface="Arial" pitchFamily="34" charset="0"/>
                <a:cs typeface="Arial" pitchFamily="34" charset="0"/>
              </a:rPr>
              <a:t>làm</a:t>
            </a:r>
            <a:r>
              <a:rPr lang="en-US" sz="2800" dirty="0">
                <a:latin typeface="Arial" pitchFamily="34" charset="0"/>
                <a:cs typeface="Arial" pitchFamily="34" charset="0"/>
              </a:rPr>
              <a:t> </a:t>
            </a:r>
            <a:r>
              <a:rPr lang="en-US" sz="2800" dirty="0" err="1">
                <a:latin typeface="Arial" pitchFamily="34" charset="0"/>
                <a:cs typeface="Arial" pitchFamily="34" charset="0"/>
              </a:rPr>
              <a:t>tròn</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ta</a:t>
            </a:r>
            <a:r>
              <a:rPr lang="en-US" sz="2800" dirty="0">
                <a:latin typeface="Arial" pitchFamily="34" charset="0"/>
                <a:cs typeface="Arial" pitchFamily="34" charset="0"/>
              </a:rPr>
              <a:t> </a:t>
            </a:r>
            <a:r>
              <a:rPr lang="en-US" sz="2800" dirty="0" err="1">
                <a:latin typeface="Arial" pitchFamily="34" charset="0"/>
                <a:cs typeface="Arial" pitchFamily="34" charset="0"/>
              </a:rPr>
              <a:t>được</a:t>
            </a:r>
            <a:r>
              <a:rPr lang="en-US" sz="2800" dirty="0">
                <a:latin typeface="Arial" pitchFamily="34" charset="0"/>
                <a:cs typeface="Arial" pitchFamily="34" charset="0"/>
              </a:rPr>
              <a:t>  -4,3456 </a:t>
            </a:r>
            <a:r>
              <a:rPr lang="en-US" sz="2800" b="1" dirty="0">
                <a:latin typeface="Arial" pitchFamily="34" charset="0"/>
                <a:cs typeface="Arial" pitchFamily="34" charset="0"/>
              </a:rPr>
              <a:t>≈ </a:t>
            </a:r>
            <a:r>
              <a:rPr lang="en-US" sz="2800" dirty="0">
                <a:latin typeface="Arial" pitchFamily="34" charset="0"/>
                <a:cs typeface="Arial" pitchFamily="34" charset="0"/>
              </a:rPr>
              <a:t>-4,346</a:t>
            </a:r>
          </a:p>
        </p:txBody>
      </p:sp>
    </p:spTree>
    <p:extLst>
      <p:ext uri="{BB962C8B-B14F-4D97-AF65-F5344CB8AC3E}">
        <p14:creationId xmlns:p14="http://schemas.microsoft.com/office/powerpoint/2010/main" val="22841500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0" grpId="0"/>
      <p:bldP spid="22" grpId="0"/>
      <p:bldP spid="23" grpId="0"/>
      <p:bldP spid="2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id="{CA5C00B0-B2B6-4792-8C67-F8C09471186E}"/>
              </a:ext>
            </a:extLst>
          </p:cNvPr>
          <p:cNvGrpSpPr/>
          <p:nvPr/>
        </p:nvGrpSpPr>
        <p:grpSpPr>
          <a:xfrm rot="5400000">
            <a:off x="8434193" y="3218530"/>
            <a:ext cx="6891246" cy="653685"/>
            <a:chOff x="4871257" y="323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32328"/>
              <a:ext cx="7232071"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LUYỆN TẬP</a:t>
              </a:r>
              <a:endParaRPr lang="en-US" sz="2400" dirty="0">
                <a:solidFill>
                  <a:srgbClr val="FFFF00"/>
                </a:solidFill>
              </a:endParaRPr>
            </a:p>
          </p:txBody>
        </p:sp>
      </p:grpSp>
      <p:pic>
        <p:nvPicPr>
          <p:cNvPr id="50177" name="Picture 1"/>
          <p:cNvPicPr>
            <a:picLocks noChangeAspect="1" noChangeArrowheads="1"/>
          </p:cNvPicPr>
          <p:nvPr/>
        </p:nvPicPr>
        <p:blipFill>
          <a:blip r:embed="rId2"/>
          <a:srcRect/>
          <a:stretch>
            <a:fillRect/>
          </a:stretch>
        </p:blipFill>
        <p:spPr bwMode="auto">
          <a:xfrm>
            <a:off x="446678" y="193675"/>
            <a:ext cx="11238622" cy="1482725"/>
          </a:xfrm>
          <a:prstGeom prst="rect">
            <a:avLst/>
          </a:prstGeom>
          <a:noFill/>
          <a:ln w="9525">
            <a:noFill/>
            <a:miter lim="800000"/>
            <a:headEnd/>
            <a:tailEnd/>
          </a:ln>
          <a:effectLst/>
        </p:spPr>
      </p:pic>
      <p:sp>
        <p:nvSpPr>
          <p:cNvPr id="18" name="TextBox 17"/>
          <p:cNvSpPr txBox="1"/>
          <p:nvPr/>
        </p:nvSpPr>
        <p:spPr>
          <a:xfrm>
            <a:off x="330200" y="1676400"/>
            <a:ext cx="11176000" cy="954107"/>
          </a:xfrm>
          <a:prstGeom prst="rect">
            <a:avLst/>
          </a:prstGeom>
          <a:noFill/>
        </p:spPr>
        <p:txBody>
          <a:bodyPr wrap="square" rtlCol="0">
            <a:spAutoFit/>
          </a:bodyPr>
          <a:lstStyle/>
          <a:p>
            <a:r>
              <a:rPr lang="en-US" sz="2800" b="1" dirty="0" err="1">
                <a:solidFill>
                  <a:schemeClr val="accent1"/>
                </a:solidFill>
                <a:latin typeface="Arial" pitchFamily="34" charset="0"/>
                <a:cs typeface="Arial" pitchFamily="34" charset="0"/>
              </a:rPr>
              <a:t>Bài</a:t>
            </a:r>
            <a:r>
              <a:rPr lang="en-US" sz="2800" b="1" dirty="0">
                <a:solidFill>
                  <a:schemeClr val="accent1"/>
                </a:solidFill>
                <a:latin typeface="Arial" pitchFamily="34" charset="0"/>
                <a:cs typeface="Arial" pitchFamily="34" charset="0"/>
              </a:rPr>
              <a:t> 3. </a:t>
            </a:r>
            <a:r>
              <a:rPr lang="en-US" sz="2800" b="1" dirty="0" err="1">
                <a:solidFill>
                  <a:schemeClr val="accent1"/>
                </a:solidFill>
                <a:latin typeface="Arial" pitchFamily="34" charset="0"/>
                <a:cs typeface="Arial" pitchFamily="34" charset="0"/>
              </a:rPr>
              <a:t>Áp</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dụng</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quy</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tắc</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làm</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tròn</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số</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để</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ước</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lượng</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kết</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quả</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của</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mỗi</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phép</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tính</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sau</a:t>
            </a:r>
            <a:r>
              <a:rPr lang="en-US" sz="2800" b="1" dirty="0">
                <a:solidFill>
                  <a:schemeClr val="accent1"/>
                </a:solidFill>
                <a:latin typeface="Arial" pitchFamily="34" charset="0"/>
                <a:cs typeface="Arial" pitchFamily="34" charset="0"/>
              </a:rPr>
              <a:t>:</a:t>
            </a:r>
          </a:p>
        </p:txBody>
      </p:sp>
      <p:sp>
        <p:nvSpPr>
          <p:cNvPr id="19" name="TextBox 18"/>
          <p:cNvSpPr txBox="1"/>
          <p:nvPr/>
        </p:nvSpPr>
        <p:spPr>
          <a:xfrm>
            <a:off x="330200" y="2820758"/>
            <a:ext cx="2641600" cy="523220"/>
          </a:xfrm>
          <a:prstGeom prst="rect">
            <a:avLst/>
          </a:prstGeom>
          <a:noFill/>
        </p:spPr>
        <p:txBody>
          <a:bodyPr wrap="square" rtlCol="0">
            <a:spAutoFit/>
          </a:bodyPr>
          <a:lstStyle/>
          <a:p>
            <a:r>
              <a:rPr lang="en-US" sz="2800" dirty="0">
                <a:latin typeface="Arial" pitchFamily="34" charset="0"/>
                <a:cs typeface="Arial" pitchFamily="34" charset="0"/>
              </a:rPr>
              <a:t>a) 6121 + 99;</a:t>
            </a:r>
          </a:p>
        </p:txBody>
      </p:sp>
      <p:sp>
        <p:nvSpPr>
          <p:cNvPr id="20" name="TextBox 19"/>
          <p:cNvSpPr txBox="1"/>
          <p:nvPr/>
        </p:nvSpPr>
        <p:spPr>
          <a:xfrm>
            <a:off x="2971800" y="2946291"/>
            <a:ext cx="4241800" cy="523220"/>
          </a:xfrm>
          <a:prstGeom prst="rect">
            <a:avLst/>
          </a:prstGeom>
          <a:noFill/>
        </p:spPr>
        <p:txBody>
          <a:bodyPr wrap="square" rtlCol="0">
            <a:spAutoFit/>
          </a:bodyPr>
          <a:lstStyle/>
          <a:p>
            <a:r>
              <a:rPr lang="en-US" sz="2800" dirty="0">
                <a:latin typeface="Arial" pitchFamily="34" charset="0"/>
                <a:cs typeface="Arial" pitchFamily="34" charset="0"/>
              </a:rPr>
              <a:t>b) (-922,11) - (-59,38)</a:t>
            </a:r>
            <a:r>
              <a:rPr lang="en-US" sz="2800" dirty="0">
                <a:latin typeface="Times New Roman" pitchFamily="18" charset="0"/>
                <a:cs typeface="Times New Roman" pitchFamily="18" charset="0"/>
              </a:rPr>
              <a:t>	</a:t>
            </a:r>
          </a:p>
        </p:txBody>
      </p:sp>
      <p:sp>
        <p:nvSpPr>
          <p:cNvPr id="21" name="TextBox 20"/>
          <p:cNvSpPr txBox="1"/>
          <p:nvPr/>
        </p:nvSpPr>
        <p:spPr>
          <a:xfrm>
            <a:off x="7480300" y="2898299"/>
            <a:ext cx="3479800" cy="523220"/>
          </a:xfrm>
          <a:prstGeom prst="rect">
            <a:avLst/>
          </a:prstGeom>
          <a:noFill/>
        </p:spPr>
        <p:txBody>
          <a:bodyPr wrap="square" rtlCol="0">
            <a:spAutoFit/>
          </a:bodyPr>
          <a:lstStyle/>
          <a:p>
            <a:r>
              <a:rPr lang="en-US" sz="2800" dirty="0">
                <a:latin typeface="Arial" pitchFamily="34" charset="0"/>
                <a:cs typeface="Arial" pitchFamily="34" charset="0"/>
              </a:rPr>
              <a:t>c) (-591).8314</a:t>
            </a:r>
          </a:p>
        </p:txBody>
      </p:sp>
      <p:sp>
        <p:nvSpPr>
          <p:cNvPr id="22" name="TextBox 21"/>
          <p:cNvSpPr txBox="1"/>
          <p:nvPr/>
        </p:nvSpPr>
        <p:spPr>
          <a:xfrm>
            <a:off x="266700" y="3469511"/>
            <a:ext cx="11087100" cy="1384995"/>
          </a:xfrm>
          <a:prstGeom prst="rect">
            <a:avLst/>
          </a:prstGeom>
          <a:noFill/>
        </p:spPr>
        <p:txBody>
          <a:bodyPr wrap="square" rtlCol="0">
            <a:spAutoFit/>
          </a:bodyPr>
          <a:lstStyle/>
          <a:p>
            <a:r>
              <a:rPr lang="en-US" sz="2800" dirty="0" err="1">
                <a:latin typeface="Arial" pitchFamily="34" charset="0"/>
                <a:cs typeface="Arial" pitchFamily="34" charset="0"/>
              </a:rPr>
              <a:t>Giải</a:t>
            </a:r>
            <a:endParaRPr lang="en-US" sz="2800" dirty="0">
              <a:latin typeface="Arial" pitchFamily="34" charset="0"/>
              <a:cs typeface="Arial" pitchFamily="34" charset="0"/>
            </a:endParaRPr>
          </a:p>
          <a:p>
            <a:r>
              <a:rPr lang="en-US" sz="2800" dirty="0" err="1">
                <a:latin typeface="Arial" pitchFamily="34" charset="0"/>
                <a:cs typeface="Arial" pitchFamily="34" charset="0"/>
              </a:rPr>
              <a:t>Áp</a:t>
            </a:r>
            <a:r>
              <a:rPr lang="en-US" sz="2800" dirty="0">
                <a:latin typeface="Arial" pitchFamily="34" charset="0"/>
                <a:cs typeface="Arial" pitchFamily="34" charset="0"/>
              </a:rPr>
              <a:t> </a:t>
            </a:r>
            <a:r>
              <a:rPr lang="en-US" sz="2800" dirty="0" err="1">
                <a:latin typeface="Arial" pitchFamily="34" charset="0"/>
                <a:cs typeface="Arial" pitchFamily="34" charset="0"/>
              </a:rPr>
              <a:t>dụng</a:t>
            </a:r>
            <a:r>
              <a:rPr lang="en-US" sz="2800" dirty="0">
                <a:latin typeface="Arial" pitchFamily="34" charset="0"/>
                <a:cs typeface="Arial" pitchFamily="34" charset="0"/>
              </a:rPr>
              <a:t> </a:t>
            </a:r>
            <a:r>
              <a:rPr lang="en-US" sz="2800" dirty="0" err="1">
                <a:latin typeface="Arial" pitchFamily="34" charset="0"/>
                <a:cs typeface="Arial" pitchFamily="34" charset="0"/>
              </a:rPr>
              <a:t>quy</a:t>
            </a:r>
            <a:r>
              <a:rPr lang="en-US" sz="2800" dirty="0">
                <a:latin typeface="Arial" pitchFamily="34" charset="0"/>
                <a:cs typeface="Arial" pitchFamily="34" charset="0"/>
              </a:rPr>
              <a:t> </a:t>
            </a:r>
            <a:r>
              <a:rPr lang="en-US" sz="2800" dirty="0" err="1">
                <a:latin typeface="Arial" pitchFamily="34" charset="0"/>
                <a:cs typeface="Arial" pitchFamily="34" charset="0"/>
              </a:rPr>
              <a:t>tắc</a:t>
            </a:r>
            <a:r>
              <a:rPr lang="en-US" sz="2800" dirty="0">
                <a:latin typeface="Arial" pitchFamily="34" charset="0"/>
                <a:cs typeface="Arial" pitchFamily="34" charset="0"/>
              </a:rPr>
              <a:t> </a:t>
            </a:r>
            <a:r>
              <a:rPr lang="en-US" sz="2800" dirty="0" err="1">
                <a:latin typeface="Arial" pitchFamily="34" charset="0"/>
                <a:cs typeface="Arial" pitchFamily="34" charset="0"/>
              </a:rPr>
              <a:t>làm</a:t>
            </a:r>
            <a:r>
              <a:rPr lang="en-US" sz="2800" dirty="0">
                <a:latin typeface="Arial" pitchFamily="34" charset="0"/>
                <a:cs typeface="Arial" pitchFamily="34" charset="0"/>
              </a:rPr>
              <a:t> </a:t>
            </a:r>
            <a:r>
              <a:rPr lang="en-US" sz="2800" dirty="0" err="1">
                <a:latin typeface="Arial" pitchFamily="34" charset="0"/>
                <a:cs typeface="Arial" pitchFamily="34" charset="0"/>
              </a:rPr>
              <a:t>tròn</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để</a:t>
            </a:r>
            <a:r>
              <a:rPr lang="en-US" sz="2800" dirty="0">
                <a:latin typeface="Arial" pitchFamily="34" charset="0"/>
                <a:cs typeface="Arial" pitchFamily="34" charset="0"/>
              </a:rPr>
              <a:t> </a:t>
            </a:r>
            <a:r>
              <a:rPr lang="en-US" sz="2800" dirty="0" err="1">
                <a:latin typeface="Arial" pitchFamily="34" charset="0"/>
                <a:cs typeface="Arial" pitchFamily="34" charset="0"/>
              </a:rPr>
              <a:t>ước</a:t>
            </a:r>
            <a:r>
              <a:rPr lang="en-US" sz="2800" dirty="0">
                <a:latin typeface="Arial" pitchFamily="34" charset="0"/>
                <a:cs typeface="Arial" pitchFamily="34" charset="0"/>
              </a:rPr>
              <a:t> </a:t>
            </a:r>
            <a:r>
              <a:rPr lang="en-US" sz="2800" dirty="0" err="1">
                <a:latin typeface="Arial" pitchFamily="34" charset="0"/>
                <a:cs typeface="Arial" pitchFamily="34" charset="0"/>
              </a:rPr>
              <a:t>lượng</a:t>
            </a:r>
            <a:r>
              <a:rPr lang="en-US" sz="2800" dirty="0">
                <a:latin typeface="Arial" pitchFamily="34" charset="0"/>
                <a:cs typeface="Arial" pitchFamily="34" charset="0"/>
              </a:rPr>
              <a:t> </a:t>
            </a:r>
            <a:r>
              <a:rPr lang="en-US" sz="2800" dirty="0" err="1">
                <a:latin typeface="Arial" pitchFamily="34" charset="0"/>
                <a:cs typeface="Arial" pitchFamily="34" charset="0"/>
              </a:rPr>
              <a:t>kết</a:t>
            </a:r>
            <a:r>
              <a:rPr lang="en-US" sz="2800" dirty="0">
                <a:latin typeface="Arial" pitchFamily="34" charset="0"/>
                <a:cs typeface="Arial" pitchFamily="34" charset="0"/>
              </a:rPr>
              <a:t> </a:t>
            </a:r>
            <a:r>
              <a:rPr lang="en-US" sz="2800" dirty="0" err="1">
                <a:latin typeface="Arial" pitchFamily="34" charset="0"/>
                <a:cs typeface="Arial" pitchFamily="34" charset="0"/>
              </a:rPr>
              <a:t>quả</a:t>
            </a:r>
            <a:r>
              <a:rPr lang="en-US" sz="2800" dirty="0">
                <a:latin typeface="Arial" pitchFamily="34" charset="0"/>
                <a:cs typeface="Arial" pitchFamily="34" charset="0"/>
              </a:rPr>
              <a:t> </a:t>
            </a:r>
            <a:r>
              <a:rPr lang="en-US" sz="2800" dirty="0" err="1">
                <a:latin typeface="Arial" pitchFamily="34" charset="0"/>
                <a:cs typeface="Arial" pitchFamily="34" charset="0"/>
              </a:rPr>
              <a:t>của</a:t>
            </a:r>
            <a:r>
              <a:rPr lang="en-US" sz="2800" dirty="0">
                <a:latin typeface="Arial" pitchFamily="34" charset="0"/>
                <a:cs typeface="Arial" pitchFamily="34" charset="0"/>
              </a:rPr>
              <a:t> </a:t>
            </a:r>
            <a:r>
              <a:rPr lang="en-US" sz="2800" dirty="0" err="1">
                <a:latin typeface="Arial" pitchFamily="34" charset="0"/>
                <a:cs typeface="Arial" pitchFamily="34" charset="0"/>
              </a:rPr>
              <a:t>mỗi</a:t>
            </a:r>
            <a:r>
              <a:rPr lang="en-US" sz="2800" dirty="0">
                <a:latin typeface="Arial" pitchFamily="34" charset="0"/>
                <a:cs typeface="Arial" pitchFamily="34" charset="0"/>
              </a:rPr>
              <a:t> </a:t>
            </a:r>
            <a:r>
              <a:rPr lang="en-US" sz="2800" dirty="0" err="1">
                <a:latin typeface="Arial" pitchFamily="34" charset="0"/>
                <a:cs typeface="Arial" pitchFamily="34" charset="0"/>
              </a:rPr>
              <a:t>phép</a:t>
            </a:r>
            <a:r>
              <a:rPr lang="en-US" sz="2800" dirty="0">
                <a:latin typeface="Arial" pitchFamily="34" charset="0"/>
                <a:cs typeface="Arial" pitchFamily="34" charset="0"/>
              </a:rPr>
              <a:t> </a:t>
            </a:r>
            <a:r>
              <a:rPr lang="en-US" sz="2800" dirty="0" err="1">
                <a:latin typeface="Arial" pitchFamily="34" charset="0"/>
                <a:cs typeface="Arial" pitchFamily="34" charset="0"/>
              </a:rPr>
              <a:t>tính</a:t>
            </a:r>
            <a:r>
              <a:rPr lang="en-US" sz="2800" dirty="0">
                <a:latin typeface="Arial" pitchFamily="34" charset="0"/>
                <a:cs typeface="Arial" pitchFamily="34" charset="0"/>
              </a:rPr>
              <a:t> </a:t>
            </a:r>
            <a:r>
              <a:rPr lang="en-US" sz="2800" dirty="0" err="1">
                <a:latin typeface="Arial" pitchFamily="34" charset="0"/>
                <a:cs typeface="Arial" pitchFamily="34" charset="0"/>
              </a:rPr>
              <a:t>sau</a:t>
            </a:r>
            <a:r>
              <a:rPr lang="en-US" sz="2800" dirty="0">
                <a:latin typeface="Arial" pitchFamily="34" charset="0"/>
                <a:cs typeface="Arial" pitchFamily="34" charset="0"/>
              </a:rPr>
              <a:t>:</a:t>
            </a:r>
          </a:p>
        </p:txBody>
      </p:sp>
      <p:sp>
        <p:nvSpPr>
          <p:cNvPr id="23" name="TextBox 22"/>
          <p:cNvSpPr txBox="1"/>
          <p:nvPr/>
        </p:nvSpPr>
        <p:spPr>
          <a:xfrm>
            <a:off x="987474" y="4854506"/>
            <a:ext cx="7086600" cy="523220"/>
          </a:xfrm>
          <a:prstGeom prst="rect">
            <a:avLst/>
          </a:prstGeom>
          <a:noFill/>
        </p:spPr>
        <p:txBody>
          <a:bodyPr wrap="square" rtlCol="0">
            <a:spAutoFit/>
          </a:bodyPr>
          <a:lstStyle/>
          <a:p>
            <a:r>
              <a:rPr lang="en-US" sz="2800" dirty="0">
                <a:latin typeface="Arial" pitchFamily="34" charset="0"/>
                <a:cs typeface="Arial" pitchFamily="34" charset="0"/>
              </a:rPr>
              <a:t>a) 6121 + 99 </a:t>
            </a:r>
            <a:r>
              <a:rPr lang="en-US" sz="2800" b="1" dirty="0">
                <a:latin typeface="Arial" pitchFamily="34" charset="0"/>
                <a:cs typeface="Arial" pitchFamily="34" charset="0"/>
              </a:rPr>
              <a:t>≈ </a:t>
            </a:r>
            <a:r>
              <a:rPr lang="en-US" sz="2800" dirty="0">
                <a:latin typeface="Arial" pitchFamily="34" charset="0"/>
                <a:cs typeface="Arial" pitchFamily="34" charset="0"/>
              </a:rPr>
              <a:t>6000 + 100 = 6100;</a:t>
            </a:r>
          </a:p>
        </p:txBody>
      </p:sp>
      <p:sp>
        <p:nvSpPr>
          <p:cNvPr id="24" name="TextBox 23"/>
          <p:cNvSpPr txBox="1"/>
          <p:nvPr/>
        </p:nvSpPr>
        <p:spPr>
          <a:xfrm>
            <a:off x="889000" y="5478976"/>
            <a:ext cx="9347200" cy="523220"/>
          </a:xfrm>
          <a:prstGeom prst="rect">
            <a:avLst/>
          </a:prstGeom>
          <a:noFill/>
        </p:spPr>
        <p:txBody>
          <a:bodyPr wrap="square" rtlCol="0">
            <a:spAutoFit/>
          </a:bodyPr>
          <a:lstStyle/>
          <a:p>
            <a:r>
              <a:rPr lang="en-US" sz="2800" dirty="0">
                <a:latin typeface="Arial" pitchFamily="34" charset="0"/>
                <a:cs typeface="Arial" pitchFamily="34" charset="0"/>
              </a:rPr>
              <a:t>b) (-922,11) - (-59,38) ≈ (-900) – (-60) = -840 	</a:t>
            </a:r>
          </a:p>
        </p:txBody>
      </p:sp>
      <p:sp>
        <p:nvSpPr>
          <p:cNvPr id="25" name="TextBox 24"/>
          <p:cNvSpPr txBox="1"/>
          <p:nvPr/>
        </p:nvSpPr>
        <p:spPr>
          <a:xfrm>
            <a:off x="1155700" y="6006885"/>
            <a:ext cx="7874000" cy="523220"/>
          </a:xfrm>
          <a:prstGeom prst="rect">
            <a:avLst/>
          </a:prstGeom>
          <a:noFill/>
        </p:spPr>
        <p:txBody>
          <a:bodyPr wrap="square" rtlCol="0">
            <a:spAutoFit/>
          </a:bodyPr>
          <a:lstStyle/>
          <a:p>
            <a:r>
              <a:rPr lang="en-US" sz="2800" dirty="0">
                <a:latin typeface="Arial" pitchFamily="34" charset="0"/>
                <a:cs typeface="Arial" pitchFamily="34" charset="0"/>
              </a:rPr>
              <a:t>c) (-591).8314 ≈ (-600).8000 = -4800000</a:t>
            </a:r>
          </a:p>
        </p:txBody>
      </p:sp>
    </p:spTree>
    <p:extLst>
      <p:ext uri="{BB962C8B-B14F-4D97-AF65-F5344CB8AC3E}">
        <p14:creationId xmlns:p14="http://schemas.microsoft.com/office/powerpoint/2010/main" val="185269398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0" grpId="0"/>
      <p:bldP spid="21" grpId="0"/>
      <p:bldP spid="22" grpId="0"/>
      <p:bldP spid="23" grpId="0"/>
      <p:bldP spid="24" grpId="0"/>
      <p:bldP spid="2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Graphic 27" descr="Clipboard">
            <a:extLst>
              <a:ext uri="{FF2B5EF4-FFF2-40B4-BE49-F238E27FC236}">
                <a16:creationId xmlns:a16="http://schemas.microsoft.com/office/drawing/2014/main" id="{69A6127C-44C4-4935-8488-02212BF0E6B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631394">
            <a:off x="7873351" y="3344218"/>
            <a:ext cx="2532753" cy="2532753"/>
          </a:xfrm>
          <a:prstGeom prst="rect">
            <a:avLst/>
          </a:prstGeom>
        </p:spPr>
      </p:pic>
      <p:pic>
        <p:nvPicPr>
          <p:cNvPr id="32" name="Graphic 31" descr="Pencil">
            <a:extLst>
              <a:ext uri="{FF2B5EF4-FFF2-40B4-BE49-F238E27FC236}">
                <a16:creationId xmlns:a16="http://schemas.microsoft.com/office/drawing/2014/main" id="{F21940DF-3AEF-4263-BDC6-04DEDCE8D6A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231180" y="3939943"/>
            <a:ext cx="1488402" cy="1488402"/>
          </a:xfrm>
          <a:prstGeom prst="rect">
            <a:avLst/>
          </a:prstGeom>
        </p:spPr>
      </p:pic>
      <p:sp>
        <p:nvSpPr>
          <p:cNvPr id="23554"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3556" name="Rectangle 4"/>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3558" name="Rectangle 6"/>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85319" y="192955"/>
            <a:ext cx="11794496" cy="954107"/>
          </a:xfrm>
          <a:prstGeom prst="rect">
            <a:avLst/>
          </a:prstGeom>
          <a:noFill/>
        </p:spPr>
        <p:txBody>
          <a:bodyPr wrap="square" rtlCol="0">
            <a:spAutoFit/>
          </a:bodyPr>
          <a:lstStyle/>
          <a:p>
            <a:r>
              <a:rPr lang="en-US" sz="2800" b="1" dirty="0" err="1">
                <a:solidFill>
                  <a:schemeClr val="accent1"/>
                </a:solidFill>
                <a:latin typeface="Arial" pitchFamily="34" charset="0"/>
                <a:cs typeface="Arial" pitchFamily="34" charset="0"/>
              </a:rPr>
              <a:t>Bài</a:t>
            </a:r>
            <a:r>
              <a:rPr lang="en-US" sz="2800" b="1" dirty="0">
                <a:solidFill>
                  <a:schemeClr val="accent1"/>
                </a:solidFill>
                <a:latin typeface="Arial" pitchFamily="34" charset="0"/>
                <a:cs typeface="Arial" pitchFamily="34" charset="0"/>
              </a:rPr>
              <a:t> 4. </a:t>
            </a:r>
            <a:r>
              <a:rPr lang="en-US" sz="2800" b="1" dirty="0" err="1">
                <a:solidFill>
                  <a:schemeClr val="accent1"/>
                </a:solidFill>
                <a:latin typeface="Arial" pitchFamily="34" charset="0"/>
                <a:cs typeface="Arial" pitchFamily="34" charset="0"/>
              </a:rPr>
              <a:t>Áp</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dụng</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quy</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tắc</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làm</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tròn</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số</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để</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ước</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lượng</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kết</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quả</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của</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mỗi</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phép</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tính</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sau</a:t>
            </a:r>
            <a:endParaRPr lang="en-US" sz="2800" b="1" dirty="0">
              <a:solidFill>
                <a:schemeClr val="accent1"/>
              </a:solidFill>
              <a:latin typeface="Arial" pitchFamily="34" charset="0"/>
              <a:cs typeface="Arial" pitchFamily="34" charset="0"/>
            </a:endParaRPr>
          </a:p>
        </p:txBody>
      </p:sp>
      <p:sp>
        <p:nvSpPr>
          <p:cNvPr id="16" name="TextBox 15"/>
          <p:cNvSpPr txBox="1"/>
          <p:nvPr/>
        </p:nvSpPr>
        <p:spPr>
          <a:xfrm>
            <a:off x="383058" y="1107872"/>
            <a:ext cx="4609071" cy="523220"/>
          </a:xfrm>
          <a:prstGeom prst="rect">
            <a:avLst/>
          </a:prstGeom>
          <a:noFill/>
        </p:spPr>
        <p:txBody>
          <a:bodyPr wrap="square" rtlCol="0">
            <a:spAutoFit/>
          </a:bodyPr>
          <a:lstStyle/>
          <a:p>
            <a:r>
              <a:rPr lang="en-US" sz="2800" dirty="0">
                <a:latin typeface="Arial" pitchFamily="34" charset="0"/>
                <a:cs typeface="Arial" pitchFamily="34" charset="0"/>
              </a:rPr>
              <a:t>a) (-4,95) - 52;</a:t>
            </a:r>
          </a:p>
        </p:txBody>
      </p:sp>
      <p:sp>
        <p:nvSpPr>
          <p:cNvPr id="18" name="TextBox 17"/>
          <p:cNvSpPr txBox="1"/>
          <p:nvPr/>
        </p:nvSpPr>
        <p:spPr>
          <a:xfrm>
            <a:off x="3262183" y="1113385"/>
            <a:ext cx="3459892" cy="523220"/>
          </a:xfrm>
          <a:prstGeom prst="rect">
            <a:avLst/>
          </a:prstGeom>
          <a:noFill/>
        </p:spPr>
        <p:txBody>
          <a:bodyPr wrap="square" rtlCol="0">
            <a:spAutoFit/>
          </a:bodyPr>
          <a:lstStyle/>
          <a:p>
            <a:r>
              <a:rPr lang="en-US" sz="2800" dirty="0">
                <a:latin typeface="Arial" pitchFamily="34" charset="0"/>
                <a:cs typeface="Arial" pitchFamily="34" charset="0"/>
              </a:rPr>
              <a:t>b) 82,36:(-5,1)	</a:t>
            </a:r>
          </a:p>
        </p:txBody>
      </p:sp>
      <p:sp>
        <p:nvSpPr>
          <p:cNvPr id="23" name="TextBox 22"/>
          <p:cNvSpPr txBox="1"/>
          <p:nvPr/>
        </p:nvSpPr>
        <p:spPr>
          <a:xfrm>
            <a:off x="6527846" y="1194778"/>
            <a:ext cx="3447535" cy="523220"/>
          </a:xfrm>
          <a:prstGeom prst="rect">
            <a:avLst/>
          </a:prstGeom>
          <a:noFill/>
        </p:spPr>
        <p:txBody>
          <a:bodyPr wrap="square" rtlCol="0">
            <a:spAutoFit/>
          </a:bodyPr>
          <a:lstStyle/>
          <a:p>
            <a:r>
              <a:rPr lang="en-US" sz="2800" dirty="0">
                <a:latin typeface="Arial" pitchFamily="34" charset="0"/>
                <a:cs typeface="Arial" pitchFamily="34" charset="0"/>
              </a:rPr>
              <a:t>c) 6730.48</a:t>
            </a:r>
          </a:p>
        </p:txBody>
      </p:sp>
      <p:sp>
        <p:nvSpPr>
          <p:cNvPr id="24" name="TextBox 23"/>
          <p:cNvSpPr txBox="1"/>
          <p:nvPr/>
        </p:nvSpPr>
        <p:spPr>
          <a:xfrm>
            <a:off x="383060" y="1631092"/>
            <a:ext cx="11331146" cy="1384995"/>
          </a:xfrm>
          <a:prstGeom prst="rect">
            <a:avLst/>
          </a:prstGeom>
          <a:noFill/>
        </p:spPr>
        <p:txBody>
          <a:bodyPr wrap="square" rtlCol="0">
            <a:spAutoFit/>
          </a:bodyPr>
          <a:lstStyle/>
          <a:p>
            <a:r>
              <a:rPr lang="en-US" sz="2800" dirty="0" err="1">
                <a:latin typeface="Arial" pitchFamily="34" charset="0"/>
                <a:cs typeface="Arial" pitchFamily="34" charset="0"/>
              </a:rPr>
              <a:t>Giải</a:t>
            </a:r>
            <a:endParaRPr lang="en-US" sz="2800" dirty="0">
              <a:latin typeface="Arial" pitchFamily="34" charset="0"/>
              <a:cs typeface="Arial" pitchFamily="34" charset="0"/>
            </a:endParaRPr>
          </a:p>
          <a:p>
            <a:r>
              <a:rPr lang="en-US" sz="2800" dirty="0" err="1">
                <a:latin typeface="Arial" pitchFamily="34" charset="0"/>
                <a:cs typeface="Arial" pitchFamily="34" charset="0"/>
              </a:rPr>
              <a:t>Áp</a:t>
            </a:r>
            <a:r>
              <a:rPr lang="en-US" sz="2800" dirty="0">
                <a:latin typeface="Arial" pitchFamily="34" charset="0"/>
                <a:cs typeface="Arial" pitchFamily="34" charset="0"/>
              </a:rPr>
              <a:t> </a:t>
            </a:r>
            <a:r>
              <a:rPr lang="en-US" sz="2800" dirty="0" err="1">
                <a:latin typeface="Arial" pitchFamily="34" charset="0"/>
                <a:cs typeface="Arial" pitchFamily="34" charset="0"/>
              </a:rPr>
              <a:t>dụng</a:t>
            </a:r>
            <a:r>
              <a:rPr lang="en-US" sz="2800" dirty="0">
                <a:latin typeface="Arial" pitchFamily="34" charset="0"/>
                <a:cs typeface="Arial" pitchFamily="34" charset="0"/>
              </a:rPr>
              <a:t> </a:t>
            </a:r>
            <a:r>
              <a:rPr lang="en-US" sz="2800" dirty="0" err="1">
                <a:latin typeface="Arial" pitchFamily="34" charset="0"/>
                <a:cs typeface="Arial" pitchFamily="34" charset="0"/>
              </a:rPr>
              <a:t>quy</a:t>
            </a:r>
            <a:r>
              <a:rPr lang="en-US" sz="2800" dirty="0">
                <a:latin typeface="Arial" pitchFamily="34" charset="0"/>
                <a:cs typeface="Arial" pitchFamily="34" charset="0"/>
              </a:rPr>
              <a:t> </a:t>
            </a:r>
            <a:r>
              <a:rPr lang="en-US" sz="2800" dirty="0" err="1">
                <a:latin typeface="Arial" pitchFamily="34" charset="0"/>
                <a:cs typeface="Arial" pitchFamily="34" charset="0"/>
              </a:rPr>
              <a:t>tắc</a:t>
            </a:r>
            <a:r>
              <a:rPr lang="en-US" sz="2800" dirty="0">
                <a:latin typeface="Arial" pitchFamily="34" charset="0"/>
                <a:cs typeface="Arial" pitchFamily="34" charset="0"/>
              </a:rPr>
              <a:t> </a:t>
            </a:r>
            <a:r>
              <a:rPr lang="en-US" sz="2800" dirty="0" err="1">
                <a:latin typeface="Arial" pitchFamily="34" charset="0"/>
                <a:cs typeface="Arial" pitchFamily="34" charset="0"/>
              </a:rPr>
              <a:t>làm</a:t>
            </a:r>
            <a:r>
              <a:rPr lang="en-US" sz="2800" dirty="0">
                <a:latin typeface="Arial" pitchFamily="34" charset="0"/>
                <a:cs typeface="Arial" pitchFamily="34" charset="0"/>
              </a:rPr>
              <a:t> </a:t>
            </a:r>
            <a:r>
              <a:rPr lang="en-US" sz="2800" dirty="0" err="1">
                <a:latin typeface="Arial" pitchFamily="34" charset="0"/>
                <a:cs typeface="Arial" pitchFamily="34" charset="0"/>
              </a:rPr>
              <a:t>tròn</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để</a:t>
            </a:r>
            <a:r>
              <a:rPr lang="en-US" sz="2800" dirty="0">
                <a:latin typeface="Arial" pitchFamily="34" charset="0"/>
                <a:cs typeface="Arial" pitchFamily="34" charset="0"/>
              </a:rPr>
              <a:t> </a:t>
            </a:r>
            <a:r>
              <a:rPr lang="en-US" sz="2800" dirty="0" err="1">
                <a:latin typeface="Arial" pitchFamily="34" charset="0"/>
                <a:cs typeface="Arial" pitchFamily="34" charset="0"/>
              </a:rPr>
              <a:t>ước</a:t>
            </a:r>
            <a:r>
              <a:rPr lang="en-US" sz="2800" dirty="0">
                <a:latin typeface="Arial" pitchFamily="34" charset="0"/>
                <a:cs typeface="Arial" pitchFamily="34" charset="0"/>
              </a:rPr>
              <a:t> </a:t>
            </a:r>
            <a:r>
              <a:rPr lang="en-US" sz="2800" dirty="0" err="1">
                <a:latin typeface="Arial" pitchFamily="34" charset="0"/>
                <a:cs typeface="Arial" pitchFamily="34" charset="0"/>
              </a:rPr>
              <a:t>lượng</a:t>
            </a:r>
            <a:r>
              <a:rPr lang="en-US" sz="2800" dirty="0">
                <a:latin typeface="Arial" pitchFamily="34" charset="0"/>
                <a:cs typeface="Arial" pitchFamily="34" charset="0"/>
              </a:rPr>
              <a:t> </a:t>
            </a:r>
            <a:r>
              <a:rPr lang="en-US" sz="2800" dirty="0" err="1">
                <a:latin typeface="Arial" pitchFamily="34" charset="0"/>
                <a:cs typeface="Arial" pitchFamily="34" charset="0"/>
              </a:rPr>
              <a:t>kết</a:t>
            </a:r>
            <a:r>
              <a:rPr lang="en-US" sz="2800" dirty="0">
                <a:latin typeface="Arial" pitchFamily="34" charset="0"/>
                <a:cs typeface="Arial" pitchFamily="34" charset="0"/>
              </a:rPr>
              <a:t> </a:t>
            </a:r>
            <a:r>
              <a:rPr lang="en-US" sz="2800" dirty="0" err="1">
                <a:latin typeface="Arial" pitchFamily="34" charset="0"/>
                <a:cs typeface="Arial" pitchFamily="34" charset="0"/>
              </a:rPr>
              <a:t>quả</a:t>
            </a:r>
            <a:r>
              <a:rPr lang="en-US" sz="2800" dirty="0">
                <a:latin typeface="Arial" pitchFamily="34" charset="0"/>
                <a:cs typeface="Arial" pitchFamily="34" charset="0"/>
              </a:rPr>
              <a:t> </a:t>
            </a:r>
            <a:r>
              <a:rPr lang="en-US" sz="2800" dirty="0" err="1">
                <a:latin typeface="Arial" pitchFamily="34" charset="0"/>
                <a:cs typeface="Arial" pitchFamily="34" charset="0"/>
              </a:rPr>
              <a:t>của</a:t>
            </a:r>
            <a:r>
              <a:rPr lang="en-US" sz="2800" dirty="0">
                <a:latin typeface="Arial" pitchFamily="34" charset="0"/>
                <a:cs typeface="Arial" pitchFamily="34" charset="0"/>
              </a:rPr>
              <a:t> </a:t>
            </a:r>
            <a:r>
              <a:rPr lang="en-US" sz="2800" dirty="0" err="1">
                <a:latin typeface="Arial" pitchFamily="34" charset="0"/>
                <a:cs typeface="Arial" pitchFamily="34" charset="0"/>
              </a:rPr>
              <a:t>mỗi</a:t>
            </a:r>
            <a:r>
              <a:rPr lang="en-US" sz="2800" dirty="0">
                <a:latin typeface="Arial" pitchFamily="34" charset="0"/>
                <a:cs typeface="Arial" pitchFamily="34" charset="0"/>
              </a:rPr>
              <a:t> </a:t>
            </a:r>
            <a:r>
              <a:rPr lang="en-US" sz="2800" dirty="0" err="1">
                <a:latin typeface="Arial" pitchFamily="34" charset="0"/>
                <a:cs typeface="Arial" pitchFamily="34" charset="0"/>
              </a:rPr>
              <a:t>phép</a:t>
            </a:r>
            <a:r>
              <a:rPr lang="en-US" sz="2800" dirty="0">
                <a:latin typeface="Arial" pitchFamily="34" charset="0"/>
                <a:cs typeface="Arial" pitchFamily="34" charset="0"/>
              </a:rPr>
              <a:t> </a:t>
            </a:r>
            <a:r>
              <a:rPr lang="en-US" sz="2800" dirty="0" err="1">
                <a:latin typeface="Arial" pitchFamily="34" charset="0"/>
                <a:cs typeface="Arial" pitchFamily="34" charset="0"/>
              </a:rPr>
              <a:t>tính</a:t>
            </a:r>
            <a:r>
              <a:rPr lang="en-US" sz="2800" dirty="0">
                <a:latin typeface="Arial" pitchFamily="34" charset="0"/>
                <a:cs typeface="Arial" pitchFamily="34" charset="0"/>
              </a:rPr>
              <a:t> </a:t>
            </a:r>
            <a:r>
              <a:rPr lang="en-US" sz="2800" dirty="0" err="1">
                <a:latin typeface="Arial" pitchFamily="34" charset="0"/>
                <a:cs typeface="Arial" pitchFamily="34" charset="0"/>
              </a:rPr>
              <a:t>sau</a:t>
            </a:r>
            <a:endParaRPr lang="en-US" sz="2800" dirty="0">
              <a:latin typeface="Arial" pitchFamily="34" charset="0"/>
              <a:cs typeface="Arial" pitchFamily="34" charset="0"/>
            </a:endParaRPr>
          </a:p>
        </p:txBody>
      </p:sp>
      <p:sp>
        <p:nvSpPr>
          <p:cNvPr id="25" name="TextBox 24"/>
          <p:cNvSpPr txBox="1"/>
          <p:nvPr/>
        </p:nvSpPr>
        <p:spPr>
          <a:xfrm>
            <a:off x="473675" y="3166486"/>
            <a:ext cx="7854779" cy="523220"/>
          </a:xfrm>
          <a:prstGeom prst="rect">
            <a:avLst/>
          </a:prstGeom>
          <a:noFill/>
        </p:spPr>
        <p:txBody>
          <a:bodyPr wrap="square" rtlCol="0">
            <a:spAutoFit/>
          </a:bodyPr>
          <a:lstStyle/>
          <a:p>
            <a:r>
              <a:rPr lang="en-US" sz="2800" dirty="0">
                <a:latin typeface="Arial" pitchFamily="34" charset="0"/>
                <a:cs typeface="Arial" pitchFamily="34" charset="0"/>
              </a:rPr>
              <a:t>a) (-4,95) – 52 </a:t>
            </a:r>
            <a:r>
              <a:rPr lang="en-US" sz="2800" b="1" dirty="0">
                <a:latin typeface="Arial" pitchFamily="34" charset="0"/>
                <a:cs typeface="Arial" pitchFamily="34" charset="0"/>
              </a:rPr>
              <a:t>≈ </a:t>
            </a:r>
            <a:r>
              <a:rPr lang="en-US" sz="2800" dirty="0">
                <a:latin typeface="Arial" pitchFamily="34" charset="0"/>
                <a:cs typeface="Arial" pitchFamily="34" charset="0"/>
              </a:rPr>
              <a:t>(-5) – 52 = -57;</a:t>
            </a:r>
          </a:p>
        </p:txBody>
      </p:sp>
      <p:sp>
        <p:nvSpPr>
          <p:cNvPr id="26" name="TextBox 25"/>
          <p:cNvSpPr txBox="1"/>
          <p:nvPr/>
        </p:nvSpPr>
        <p:spPr>
          <a:xfrm>
            <a:off x="473675" y="3879671"/>
            <a:ext cx="7286368" cy="523220"/>
          </a:xfrm>
          <a:prstGeom prst="rect">
            <a:avLst/>
          </a:prstGeom>
          <a:noFill/>
        </p:spPr>
        <p:txBody>
          <a:bodyPr wrap="square" rtlCol="0">
            <a:spAutoFit/>
          </a:bodyPr>
          <a:lstStyle/>
          <a:p>
            <a:r>
              <a:rPr lang="en-US" sz="2800" dirty="0">
                <a:latin typeface="Arial" pitchFamily="34" charset="0"/>
                <a:cs typeface="Arial" pitchFamily="34" charset="0"/>
              </a:rPr>
              <a:t>b) 82,66:(-5,1) ≈ 83.(-5) = -415	</a:t>
            </a:r>
          </a:p>
        </p:txBody>
      </p:sp>
      <p:sp>
        <p:nvSpPr>
          <p:cNvPr id="27" name="TextBox 26"/>
          <p:cNvSpPr txBox="1"/>
          <p:nvPr/>
        </p:nvSpPr>
        <p:spPr>
          <a:xfrm>
            <a:off x="473675" y="4422534"/>
            <a:ext cx="6421394" cy="523220"/>
          </a:xfrm>
          <a:prstGeom prst="rect">
            <a:avLst/>
          </a:prstGeom>
          <a:noFill/>
        </p:spPr>
        <p:txBody>
          <a:bodyPr wrap="square" rtlCol="0">
            <a:spAutoFit/>
          </a:bodyPr>
          <a:lstStyle/>
          <a:p>
            <a:r>
              <a:rPr lang="en-US" sz="2800" dirty="0">
                <a:latin typeface="Arial" pitchFamily="34" charset="0"/>
                <a:cs typeface="Arial" pitchFamily="34" charset="0"/>
              </a:rPr>
              <a:t>c) 6730.48 </a:t>
            </a:r>
            <a:r>
              <a:rPr lang="en-US" sz="2800" b="1" dirty="0">
                <a:latin typeface="Arial" pitchFamily="34" charset="0"/>
                <a:cs typeface="Arial" pitchFamily="34" charset="0"/>
              </a:rPr>
              <a:t>≈ </a:t>
            </a:r>
            <a:r>
              <a:rPr lang="en-US" sz="2800" dirty="0">
                <a:latin typeface="Arial" pitchFamily="34" charset="0"/>
                <a:cs typeface="Arial" pitchFamily="34" charset="0"/>
              </a:rPr>
              <a:t>7000:50 = 140</a:t>
            </a:r>
          </a:p>
        </p:txBody>
      </p:sp>
      <p:sp>
        <p:nvSpPr>
          <p:cNvPr id="17" name="Rectangle: Rounded Corners 28">
            <a:extLst>
              <a:ext uri="{FF2B5EF4-FFF2-40B4-BE49-F238E27FC236}">
                <a16:creationId xmlns:a16="http://schemas.microsoft.com/office/drawing/2014/main" id="{8F343863-9DC9-48EE-8845-A5B504C915DF}"/>
              </a:ext>
            </a:extLst>
          </p:cNvPr>
          <p:cNvSpPr/>
          <p:nvPr/>
        </p:nvSpPr>
        <p:spPr>
          <a:xfrm rot="5400000">
            <a:off x="9119830" y="3656461"/>
            <a:ext cx="5519970"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9" name="TextBox 18">
            <a:extLst>
              <a:ext uri="{FF2B5EF4-FFF2-40B4-BE49-F238E27FC236}">
                <a16:creationId xmlns:a16="http://schemas.microsoft.com/office/drawing/2014/main" id="{CEF5EE85-C87E-4391-B9D7-C957829925F2}"/>
              </a:ext>
            </a:extLst>
          </p:cNvPr>
          <p:cNvSpPr txBox="1"/>
          <p:nvPr/>
        </p:nvSpPr>
        <p:spPr>
          <a:xfrm rot="5400000">
            <a:off x="9083293" y="4048960"/>
            <a:ext cx="5422406"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LUYỆN TẬP</a:t>
            </a:r>
            <a:endParaRPr lang="en-US" sz="2400" dirty="0">
              <a:solidFill>
                <a:srgbClr val="FFFF00"/>
              </a:solidFill>
            </a:endParaRPr>
          </a:p>
        </p:txBody>
      </p:sp>
    </p:spTree>
    <p:extLst>
      <p:ext uri="{BB962C8B-B14F-4D97-AF65-F5344CB8AC3E}">
        <p14:creationId xmlns:p14="http://schemas.microsoft.com/office/powerpoint/2010/main" val="143519037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animEffect transition="in" filter="blinds(horizontal)">
                                      <p:cBhvr>
                                        <p:cTn id="23" dur="500"/>
                                        <p:tgtEl>
                                          <p:spTgt spid="24"/>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25"/>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6"/>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8" grpId="0"/>
      <p:bldP spid="23" grpId="0"/>
      <p:bldP spid="24" grpId="0"/>
      <p:bldP spid="25" grpId="0"/>
      <p:bldP spid="26" grpId="0"/>
      <p:bldP spid="2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4270" y="222422"/>
            <a:ext cx="11531058" cy="1384995"/>
          </a:xfrm>
          <a:prstGeom prst="rect">
            <a:avLst/>
          </a:prstGeom>
          <a:noFill/>
        </p:spPr>
        <p:txBody>
          <a:bodyPr wrap="square" rtlCol="0">
            <a:spAutoFit/>
          </a:bodyPr>
          <a:lstStyle/>
          <a:p>
            <a:r>
              <a:rPr lang="en-US" sz="2800" b="1" dirty="0" err="1">
                <a:solidFill>
                  <a:schemeClr val="accent1"/>
                </a:solidFill>
                <a:latin typeface="Arial" pitchFamily="34" charset="0"/>
                <a:cs typeface="Arial" pitchFamily="34" charset="0"/>
              </a:rPr>
              <a:t>Bài</a:t>
            </a:r>
            <a:r>
              <a:rPr lang="en-US" sz="2800" b="1" dirty="0">
                <a:solidFill>
                  <a:schemeClr val="accent1"/>
                </a:solidFill>
                <a:latin typeface="Arial" pitchFamily="34" charset="0"/>
                <a:cs typeface="Arial" pitchFamily="34" charset="0"/>
              </a:rPr>
              <a:t> 5. (</a:t>
            </a:r>
            <a:r>
              <a:rPr lang="en-US" sz="2800" b="1" dirty="0" err="1">
                <a:solidFill>
                  <a:schemeClr val="accent1"/>
                </a:solidFill>
                <a:latin typeface="Arial" pitchFamily="34" charset="0"/>
                <a:cs typeface="Arial" pitchFamily="34" charset="0"/>
              </a:rPr>
              <a:t>Bài</a:t>
            </a:r>
            <a:r>
              <a:rPr lang="en-US" sz="2800" b="1" dirty="0">
                <a:solidFill>
                  <a:schemeClr val="accent1"/>
                </a:solidFill>
                <a:latin typeface="Arial" pitchFamily="34" charset="0"/>
                <a:cs typeface="Arial" pitchFamily="34" charset="0"/>
              </a:rPr>
              <a:t> 5SGK): </a:t>
            </a:r>
            <a:r>
              <a:rPr lang="en-US" sz="2800" b="1" dirty="0" err="1">
                <a:solidFill>
                  <a:schemeClr val="accent1"/>
                </a:solidFill>
                <a:latin typeface="Arial" pitchFamily="34" charset="0"/>
                <a:cs typeface="Arial" pitchFamily="34" charset="0"/>
              </a:rPr>
              <a:t>Các</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nhà</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khoa</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học</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tính</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được</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vận</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tốc</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ánh</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sáng</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bằng</a:t>
            </a:r>
            <a:r>
              <a:rPr lang="en-US" sz="2800" b="1" dirty="0">
                <a:solidFill>
                  <a:schemeClr val="accent1"/>
                </a:solidFill>
                <a:latin typeface="Arial" pitchFamily="34" charset="0"/>
                <a:cs typeface="Arial" pitchFamily="34" charset="0"/>
              </a:rPr>
              <a:t> 299 792 458 m/s. </a:t>
            </a:r>
            <a:r>
              <a:rPr lang="en-US" sz="2800" b="1" dirty="0" err="1">
                <a:solidFill>
                  <a:schemeClr val="accent1"/>
                </a:solidFill>
                <a:latin typeface="Arial" pitchFamily="34" charset="0"/>
                <a:cs typeface="Arial" pitchFamily="34" charset="0"/>
              </a:rPr>
              <a:t>Để</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dễ</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nhớ</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người</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ta</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nói</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vậntốc</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ánh</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sáng</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là</a:t>
            </a:r>
            <a:r>
              <a:rPr lang="en-US" sz="2800" b="1" dirty="0">
                <a:solidFill>
                  <a:schemeClr val="accent1"/>
                </a:solidFill>
                <a:latin typeface="Arial" pitchFamily="34" charset="0"/>
                <a:cs typeface="Arial" pitchFamily="34" charset="0"/>
              </a:rPr>
              <a:t> 300 000 000 m/s. </a:t>
            </a:r>
            <a:r>
              <a:rPr lang="en-US" sz="2800" b="1" dirty="0" err="1">
                <a:solidFill>
                  <a:schemeClr val="accent1"/>
                </a:solidFill>
                <a:latin typeface="Arial" pitchFamily="34" charset="0"/>
                <a:cs typeface="Arial" pitchFamily="34" charset="0"/>
              </a:rPr>
              <a:t>số</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liệu</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đó</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đã</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được</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làm</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tròn</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đến</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hàng</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nào</a:t>
            </a:r>
            <a:r>
              <a:rPr lang="en-US" sz="2800" b="1" dirty="0">
                <a:solidFill>
                  <a:schemeClr val="accent1"/>
                </a:solidFill>
                <a:latin typeface="Arial" pitchFamily="34" charset="0"/>
                <a:cs typeface="Arial" pitchFamily="34" charset="0"/>
              </a:rPr>
              <a:t>?</a:t>
            </a:r>
          </a:p>
        </p:txBody>
      </p:sp>
      <p:sp>
        <p:nvSpPr>
          <p:cNvPr id="5" name="TextBox 4"/>
          <p:cNvSpPr txBox="1"/>
          <p:nvPr/>
        </p:nvSpPr>
        <p:spPr>
          <a:xfrm>
            <a:off x="296562" y="4473146"/>
            <a:ext cx="11158151" cy="1815882"/>
          </a:xfrm>
          <a:prstGeom prst="rect">
            <a:avLst/>
          </a:prstGeom>
          <a:noFill/>
        </p:spPr>
        <p:txBody>
          <a:bodyPr wrap="square" rtlCol="0">
            <a:spAutoFit/>
          </a:bodyPr>
          <a:lstStyle/>
          <a:p>
            <a:r>
              <a:rPr lang="en-US" sz="2800" dirty="0" err="1">
                <a:latin typeface="Arial" pitchFamily="34" charset="0"/>
                <a:cs typeface="Arial" pitchFamily="34" charset="0"/>
              </a:rPr>
              <a:t>Giải</a:t>
            </a:r>
            <a:r>
              <a:rPr lang="en-US" sz="2800" dirty="0">
                <a:latin typeface="Arial" pitchFamily="34" charset="0"/>
                <a:cs typeface="Arial" pitchFamily="34" charset="0"/>
              </a:rPr>
              <a:t>.</a:t>
            </a:r>
          </a:p>
          <a:p>
            <a:r>
              <a:rPr lang="en-US" sz="2800" dirty="0">
                <a:latin typeface="Arial" pitchFamily="34" charset="0"/>
                <a:cs typeface="Arial" pitchFamily="34" charset="0"/>
              </a:rPr>
              <a:t> </a:t>
            </a:r>
            <a:r>
              <a:rPr lang="en-US" sz="2800" dirty="0" err="1">
                <a:latin typeface="Arial" pitchFamily="34" charset="0"/>
                <a:cs typeface="Arial" pitchFamily="34" charset="0"/>
              </a:rPr>
              <a:t>Các</a:t>
            </a:r>
            <a:r>
              <a:rPr lang="en-US" sz="2800" dirty="0">
                <a:latin typeface="Arial" pitchFamily="34" charset="0"/>
                <a:cs typeface="Arial" pitchFamily="34" charset="0"/>
              </a:rPr>
              <a:t> </a:t>
            </a:r>
            <a:r>
              <a:rPr lang="en-US" sz="2800" dirty="0" err="1">
                <a:latin typeface="Arial" pitchFamily="34" charset="0"/>
                <a:cs typeface="Arial" pitchFamily="34" charset="0"/>
              </a:rPr>
              <a:t>nhà</a:t>
            </a:r>
            <a:r>
              <a:rPr lang="en-US" sz="2800" dirty="0">
                <a:latin typeface="Arial" pitchFamily="34" charset="0"/>
                <a:cs typeface="Arial" pitchFamily="34" charset="0"/>
              </a:rPr>
              <a:t> </a:t>
            </a:r>
            <a:r>
              <a:rPr lang="en-US" sz="2800" dirty="0" err="1">
                <a:latin typeface="Arial" pitchFamily="34" charset="0"/>
                <a:cs typeface="Arial" pitchFamily="34" charset="0"/>
              </a:rPr>
              <a:t>khoa</a:t>
            </a:r>
            <a:r>
              <a:rPr lang="en-US" sz="2800" dirty="0">
                <a:latin typeface="Arial" pitchFamily="34" charset="0"/>
                <a:cs typeface="Arial" pitchFamily="34" charset="0"/>
              </a:rPr>
              <a:t> </a:t>
            </a:r>
            <a:r>
              <a:rPr lang="en-US" sz="2800" dirty="0" err="1">
                <a:latin typeface="Arial" pitchFamily="34" charset="0"/>
                <a:cs typeface="Arial" pitchFamily="34" charset="0"/>
              </a:rPr>
              <a:t>học</a:t>
            </a:r>
            <a:r>
              <a:rPr lang="en-US" sz="2800" dirty="0">
                <a:latin typeface="Arial" pitchFamily="34" charset="0"/>
                <a:cs typeface="Arial" pitchFamily="34" charset="0"/>
              </a:rPr>
              <a:t> </a:t>
            </a:r>
            <a:r>
              <a:rPr lang="en-US" sz="2800" dirty="0" err="1">
                <a:latin typeface="Arial" pitchFamily="34" charset="0"/>
                <a:cs typeface="Arial" pitchFamily="34" charset="0"/>
              </a:rPr>
              <a:t>tính</a:t>
            </a:r>
            <a:r>
              <a:rPr lang="en-US" sz="2800" dirty="0">
                <a:latin typeface="Arial" pitchFamily="34" charset="0"/>
                <a:cs typeface="Arial" pitchFamily="34" charset="0"/>
              </a:rPr>
              <a:t> </a:t>
            </a:r>
            <a:r>
              <a:rPr lang="en-US" sz="2800" dirty="0" err="1">
                <a:latin typeface="Arial" pitchFamily="34" charset="0"/>
                <a:cs typeface="Arial" pitchFamily="34" charset="0"/>
              </a:rPr>
              <a:t>được</a:t>
            </a:r>
            <a:r>
              <a:rPr lang="en-US" sz="2800" dirty="0">
                <a:latin typeface="Arial" pitchFamily="34" charset="0"/>
                <a:cs typeface="Arial" pitchFamily="34" charset="0"/>
              </a:rPr>
              <a:t> </a:t>
            </a:r>
            <a:r>
              <a:rPr lang="en-US" sz="2800" dirty="0" err="1">
                <a:latin typeface="Arial" pitchFamily="34" charset="0"/>
                <a:cs typeface="Arial" pitchFamily="34" charset="0"/>
              </a:rPr>
              <a:t>vận</a:t>
            </a:r>
            <a:r>
              <a:rPr lang="en-US" sz="2800" dirty="0">
                <a:latin typeface="Arial" pitchFamily="34" charset="0"/>
                <a:cs typeface="Arial" pitchFamily="34" charset="0"/>
              </a:rPr>
              <a:t> </a:t>
            </a:r>
            <a:r>
              <a:rPr lang="en-US" sz="2800" dirty="0" err="1">
                <a:latin typeface="Arial" pitchFamily="34" charset="0"/>
                <a:cs typeface="Arial" pitchFamily="34" charset="0"/>
              </a:rPr>
              <a:t>tốc</a:t>
            </a:r>
            <a:r>
              <a:rPr lang="en-US" sz="2800" dirty="0">
                <a:latin typeface="Arial" pitchFamily="34" charset="0"/>
                <a:cs typeface="Arial" pitchFamily="34" charset="0"/>
              </a:rPr>
              <a:t> </a:t>
            </a:r>
            <a:r>
              <a:rPr lang="en-US" sz="2800" dirty="0" err="1">
                <a:latin typeface="Arial" pitchFamily="34" charset="0"/>
                <a:cs typeface="Arial" pitchFamily="34" charset="0"/>
              </a:rPr>
              <a:t>ánh</a:t>
            </a:r>
            <a:r>
              <a:rPr lang="en-US" sz="2800" dirty="0">
                <a:latin typeface="Arial" pitchFamily="34" charset="0"/>
                <a:cs typeface="Arial" pitchFamily="34" charset="0"/>
              </a:rPr>
              <a:t> </a:t>
            </a:r>
            <a:r>
              <a:rPr lang="en-US" sz="2800" dirty="0" err="1">
                <a:latin typeface="Arial" pitchFamily="34" charset="0"/>
                <a:cs typeface="Arial" pitchFamily="34" charset="0"/>
              </a:rPr>
              <a:t>sáng</a:t>
            </a:r>
            <a:r>
              <a:rPr lang="en-US" sz="2800" dirty="0">
                <a:latin typeface="Arial" pitchFamily="34" charset="0"/>
                <a:cs typeface="Arial" pitchFamily="34" charset="0"/>
              </a:rPr>
              <a:t> </a:t>
            </a:r>
            <a:r>
              <a:rPr lang="en-US" sz="2800" dirty="0" err="1">
                <a:latin typeface="Arial" pitchFamily="34" charset="0"/>
                <a:cs typeface="Arial" pitchFamily="34" charset="0"/>
              </a:rPr>
              <a:t>bằng</a:t>
            </a:r>
            <a:r>
              <a:rPr lang="en-US" sz="2800" dirty="0">
                <a:latin typeface="Arial" pitchFamily="34" charset="0"/>
                <a:cs typeface="Arial" pitchFamily="34" charset="0"/>
              </a:rPr>
              <a:t> 299792458 m/s. </a:t>
            </a:r>
            <a:r>
              <a:rPr lang="en-US" sz="2800" dirty="0" err="1">
                <a:latin typeface="Arial" pitchFamily="34" charset="0"/>
                <a:cs typeface="Arial" pitchFamily="34" charset="0"/>
              </a:rPr>
              <a:t>Để</a:t>
            </a:r>
            <a:r>
              <a:rPr lang="en-US" sz="2800" dirty="0">
                <a:latin typeface="Arial" pitchFamily="34" charset="0"/>
                <a:cs typeface="Arial" pitchFamily="34" charset="0"/>
              </a:rPr>
              <a:t> </a:t>
            </a:r>
            <a:r>
              <a:rPr lang="en-US" sz="2800" dirty="0" err="1">
                <a:latin typeface="Arial" pitchFamily="34" charset="0"/>
                <a:cs typeface="Arial" pitchFamily="34" charset="0"/>
              </a:rPr>
              <a:t>dễ</a:t>
            </a:r>
            <a:r>
              <a:rPr lang="en-US" sz="2800" dirty="0">
                <a:latin typeface="Arial" pitchFamily="34" charset="0"/>
                <a:cs typeface="Arial" pitchFamily="34" charset="0"/>
              </a:rPr>
              <a:t> </a:t>
            </a:r>
            <a:r>
              <a:rPr lang="en-US" sz="2800" dirty="0" err="1">
                <a:latin typeface="Arial" pitchFamily="34" charset="0"/>
                <a:cs typeface="Arial" pitchFamily="34" charset="0"/>
              </a:rPr>
              <a:t>nhớ</a:t>
            </a:r>
            <a:r>
              <a:rPr lang="en-US" sz="2800" dirty="0">
                <a:latin typeface="Arial" pitchFamily="34" charset="0"/>
                <a:cs typeface="Arial" pitchFamily="34" charset="0"/>
              </a:rPr>
              <a:t>, </a:t>
            </a:r>
            <a:r>
              <a:rPr lang="en-US" sz="2800" dirty="0" err="1">
                <a:latin typeface="Arial" pitchFamily="34" charset="0"/>
                <a:cs typeface="Arial" pitchFamily="34" charset="0"/>
              </a:rPr>
              <a:t>người</a:t>
            </a:r>
            <a:r>
              <a:rPr lang="en-US" sz="2800" dirty="0">
                <a:latin typeface="Arial" pitchFamily="34" charset="0"/>
                <a:cs typeface="Arial" pitchFamily="34" charset="0"/>
              </a:rPr>
              <a:t> </a:t>
            </a:r>
            <a:r>
              <a:rPr lang="en-US" sz="2800" dirty="0" err="1">
                <a:latin typeface="Arial" pitchFamily="34" charset="0"/>
                <a:cs typeface="Arial" pitchFamily="34" charset="0"/>
              </a:rPr>
              <a:t>ta</a:t>
            </a:r>
            <a:r>
              <a:rPr lang="en-US" sz="2800" dirty="0">
                <a:latin typeface="Arial" pitchFamily="34" charset="0"/>
                <a:cs typeface="Arial" pitchFamily="34" charset="0"/>
              </a:rPr>
              <a:t> </a:t>
            </a:r>
            <a:r>
              <a:rPr lang="en-US" sz="2800" dirty="0" err="1">
                <a:latin typeface="Arial" pitchFamily="34" charset="0"/>
                <a:cs typeface="Arial" pitchFamily="34" charset="0"/>
              </a:rPr>
              <a:t>nói</a:t>
            </a:r>
            <a:r>
              <a:rPr lang="en-US" sz="2800" dirty="0">
                <a:latin typeface="Arial" pitchFamily="34" charset="0"/>
                <a:cs typeface="Arial" pitchFamily="34" charset="0"/>
              </a:rPr>
              <a:t> </a:t>
            </a:r>
            <a:r>
              <a:rPr lang="en-US" sz="2800" dirty="0" err="1">
                <a:latin typeface="Arial" pitchFamily="34" charset="0"/>
                <a:cs typeface="Arial" pitchFamily="34" charset="0"/>
              </a:rPr>
              <a:t>vậntốc</a:t>
            </a:r>
            <a:r>
              <a:rPr lang="en-US" sz="2800" dirty="0">
                <a:latin typeface="Arial" pitchFamily="34" charset="0"/>
                <a:cs typeface="Arial" pitchFamily="34" charset="0"/>
              </a:rPr>
              <a:t> </a:t>
            </a:r>
            <a:r>
              <a:rPr lang="en-US" sz="2800" dirty="0" err="1">
                <a:latin typeface="Arial" pitchFamily="34" charset="0"/>
                <a:cs typeface="Arial" pitchFamily="34" charset="0"/>
              </a:rPr>
              <a:t>ánh</a:t>
            </a:r>
            <a:r>
              <a:rPr lang="en-US" sz="2800" dirty="0">
                <a:latin typeface="Arial" pitchFamily="34" charset="0"/>
                <a:cs typeface="Arial" pitchFamily="34" charset="0"/>
              </a:rPr>
              <a:t> </a:t>
            </a:r>
            <a:r>
              <a:rPr lang="en-US" sz="2800" dirty="0" err="1">
                <a:latin typeface="Arial" pitchFamily="34" charset="0"/>
                <a:cs typeface="Arial" pitchFamily="34" charset="0"/>
              </a:rPr>
              <a:t>sáng</a:t>
            </a:r>
            <a:r>
              <a:rPr lang="en-US" sz="2800" dirty="0">
                <a:latin typeface="Arial" pitchFamily="34" charset="0"/>
                <a:cs typeface="Arial" pitchFamily="34" charset="0"/>
              </a:rPr>
              <a:t> </a:t>
            </a:r>
            <a:r>
              <a:rPr lang="en-US" sz="2800" dirty="0" err="1">
                <a:latin typeface="Arial" pitchFamily="34" charset="0"/>
                <a:cs typeface="Arial" pitchFamily="34" charset="0"/>
              </a:rPr>
              <a:t>là</a:t>
            </a:r>
            <a:r>
              <a:rPr lang="en-US" sz="2800" dirty="0">
                <a:latin typeface="Arial" pitchFamily="34" charset="0"/>
                <a:cs typeface="Arial" pitchFamily="34" charset="0"/>
              </a:rPr>
              <a:t> 300000000 m/s.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liệu</a:t>
            </a:r>
            <a:r>
              <a:rPr lang="en-US" sz="2800" dirty="0">
                <a:latin typeface="Arial" pitchFamily="34" charset="0"/>
                <a:cs typeface="Arial" pitchFamily="34" charset="0"/>
              </a:rPr>
              <a:t> </a:t>
            </a:r>
            <a:r>
              <a:rPr lang="en-US" sz="2800" dirty="0" err="1">
                <a:latin typeface="Arial" pitchFamily="34" charset="0"/>
                <a:cs typeface="Arial" pitchFamily="34" charset="0"/>
              </a:rPr>
              <a:t>đó</a:t>
            </a:r>
            <a:r>
              <a:rPr lang="en-US" sz="2800" dirty="0">
                <a:latin typeface="Arial" pitchFamily="34" charset="0"/>
                <a:cs typeface="Arial" pitchFamily="34" charset="0"/>
              </a:rPr>
              <a:t> </a:t>
            </a:r>
            <a:r>
              <a:rPr lang="en-US" sz="2800" dirty="0" err="1">
                <a:latin typeface="Arial" pitchFamily="34" charset="0"/>
                <a:cs typeface="Arial" pitchFamily="34" charset="0"/>
              </a:rPr>
              <a:t>đã</a:t>
            </a:r>
            <a:r>
              <a:rPr lang="en-US" sz="2800" dirty="0">
                <a:latin typeface="Arial" pitchFamily="34" charset="0"/>
                <a:cs typeface="Arial" pitchFamily="34" charset="0"/>
              </a:rPr>
              <a:t> </a:t>
            </a:r>
            <a:r>
              <a:rPr lang="en-US" sz="2800" dirty="0" err="1">
                <a:latin typeface="Arial" pitchFamily="34" charset="0"/>
                <a:cs typeface="Arial" pitchFamily="34" charset="0"/>
              </a:rPr>
              <a:t>được</a:t>
            </a:r>
            <a:r>
              <a:rPr lang="en-US" sz="2800" dirty="0">
                <a:latin typeface="Arial" pitchFamily="34" charset="0"/>
                <a:cs typeface="Arial" pitchFamily="34" charset="0"/>
              </a:rPr>
              <a:t> </a:t>
            </a:r>
            <a:r>
              <a:rPr lang="en-US" sz="2800" dirty="0" err="1">
                <a:latin typeface="Arial" pitchFamily="34" charset="0"/>
                <a:cs typeface="Arial" pitchFamily="34" charset="0"/>
              </a:rPr>
              <a:t>làm</a:t>
            </a:r>
            <a:r>
              <a:rPr lang="en-US" sz="2800" dirty="0">
                <a:latin typeface="Arial" pitchFamily="34" charset="0"/>
                <a:cs typeface="Arial" pitchFamily="34" charset="0"/>
              </a:rPr>
              <a:t> </a:t>
            </a:r>
            <a:r>
              <a:rPr lang="en-US" sz="2800" dirty="0" err="1">
                <a:latin typeface="Arial" pitchFamily="34" charset="0"/>
                <a:cs typeface="Arial" pitchFamily="34" charset="0"/>
              </a:rPr>
              <a:t>tròn</a:t>
            </a:r>
            <a:r>
              <a:rPr lang="en-US" sz="2800" dirty="0">
                <a:latin typeface="Arial" pitchFamily="34" charset="0"/>
                <a:cs typeface="Arial" pitchFamily="34" charset="0"/>
              </a:rPr>
              <a:t> </a:t>
            </a:r>
            <a:r>
              <a:rPr lang="en-US" sz="2800" dirty="0" err="1">
                <a:latin typeface="Arial" pitchFamily="34" charset="0"/>
                <a:cs typeface="Arial" pitchFamily="34" charset="0"/>
              </a:rPr>
              <a:t>đến</a:t>
            </a:r>
            <a:r>
              <a:rPr lang="en-US" sz="2800" dirty="0">
                <a:latin typeface="Arial" pitchFamily="34" charset="0"/>
                <a:cs typeface="Arial" pitchFamily="34" charset="0"/>
              </a:rPr>
              <a:t> </a:t>
            </a:r>
            <a:r>
              <a:rPr lang="en-US" sz="2800" dirty="0" err="1">
                <a:latin typeface="Arial" pitchFamily="34" charset="0"/>
                <a:cs typeface="Arial" pitchFamily="34" charset="0"/>
              </a:rPr>
              <a:t>hàng</a:t>
            </a:r>
            <a:r>
              <a:rPr lang="en-US" sz="2800" dirty="0">
                <a:latin typeface="Arial" pitchFamily="34" charset="0"/>
                <a:cs typeface="Arial" pitchFamily="34" charset="0"/>
              </a:rPr>
              <a:t> </a:t>
            </a:r>
            <a:r>
              <a:rPr lang="en-US" sz="2800" dirty="0" err="1">
                <a:latin typeface="Arial" pitchFamily="34" charset="0"/>
                <a:cs typeface="Arial" pitchFamily="34" charset="0"/>
              </a:rPr>
              <a:t>trăm</a:t>
            </a:r>
            <a:r>
              <a:rPr lang="en-US" sz="2800" dirty="0">
                <a:latin typeface="Arial" pitchFamily="34" charset="0"/>
                <a:cs typeface="Arial" pitchFamily="34" charset="0"/>
              </a:rPr>
              <a:t> </a:t>
            </a:r>
            <a:r>
              <a:rPr lang="en-US" sz="2800" dirty="0" err="1">
                <a:latin typeface="Arial" pitchFamily="34" charset="0"/>
                <a:cs typeface="Arial" pitchFamily="34" charset="0"/>
              </a:rPr>
              <a:t>triệu</a:t>
            </a:r>
            <a:r>
              <a:rPr lang="en-US" sz="2800" dirty="0">
                <a:latin typeface="Arial" pitchFamily="34" charset="0"/>
                <a:cs typeface="Arial" pitchFamily="34" charset="0"/>
              </a:rPr>
              <a:t>.</a:t>
            </a:r>
          </a:p>
        </p:txBody>
      </p:sp>
      <p:sp>
        <p:nvSpPr>
          <p:cNvPr id="6" name="Rectangle: Rounded Corners 28">
            <a:extLst>
              <a:ext uri="{FF2B5EF4-FFF2-40B4-BE49-F238E27FC236}">
                <a16:creationId xmlns:a16="http://schemas.microsoft.com/office/drawing/2014/main" id="{8F343863-9DC9-48EE-8845-A5B504C915DF}"/>
              </a:ext>
            </a:extLst>
          </p:cNvPr>
          <p:cNvSpPr/>
          <p:nvPr/>
        </p:nvSpPr>
        <p:spPr>
          <a:xfrm rot="5400000">
            <a:off x="8508172" y="3044803"/>
            <a:ext cx="6743288"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7" name="TextBox 6">
            <a:extLst>
              <a:ext uri="{FF2B5EF4-FFF2-40B4-BE49-F238E27FC236}">
                <a16:creationId xmlns:a16="http://schemas.microsoft.com/office/drawing/2014/main" id="{CEF5EE85-C87E-4391-B9D7-C957829925F2}"/>
              </a:ext>
            </a:extLst>
          </p:cNvPr>
          <p:cNvSpPr txBox="1"/>
          <p:nvPr/>
        </p:nvSpPr>
        <p:spPr>
          <a:xfrm rot="5400000">
            <a:off x="8482442" y="3448111"/>
            <a:ext cx="6624106"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LUYỆN TẬP</a:t>
            </a:r>
            <a:endParaRPr lang="en-US" sz="2400" dirty="0">
              <a:solidFill>
                <a:srgbClr val="FFFF00"/>
              </a:solidFill>
            </a:endParaRPr>
          </a:p>
        </p:txBody>
      </p:sp>
      <p:pic>
        <p:nvPicPr>
          <p:cNvPr id="70657" name="Picture 1"/>
          <p:cNvPicPr>
            <a:picLocks noChangeAspect="1" noChangeArrowheads="1"/>
          </p:cNvPicPr>
          <p:nvPr/>
        </p:nvPicPr>
        <p:blipFill>
          <a:blip r:embed="rId3"/>
          <a:srcRect/>
          <a:stretch>
            <a:fillRect/>
          </a:stretch>
        </p:blipFill>
        <p:spPr bwMode="auto">
          <a:xfrm>
            <a:off x="469557" y="1581665"/>
            <a:ext cx="10923373" cy="2895600"/>
          </a:xfrm>
          <a:prstGeom prst="rect">
            <a:avLst/>
          </a:prstGeom>
          <a:noFill/>
          <a:ln w="9525">
            <a:noFill/>
            <a:miter lim="800000"/>
            <a:headEnd/>
            <a:tailEnd/>
          </a:ln>
          <a:effectLst/>
        </p:spPr>
      </p:pic>
    </p:spTree>
    <p:extLst>
      <p:ext uri="{BB962C8B-B14F-4D97-AF65-F5344CB8AC3E}">
        <p14:creationId xmlns:p14="http://schemas.microsoft.com/office/powerpoint/2010/main" val="135254349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65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9220" name="Rectangle 4"/>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9222" name="Rectangle 6"/>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2" name="TextBox 11"/>
          <p:cNvSpPr txBox="1"/>
          <p:nvPr/>
        </p:nvSpPr>
        <p:spPr>
          <a:xfrm>
            <a:off x="0" y="0"/>
            <a:ext cx="11794496" cy="1384995"/>
          </a:xfrm>
          <a:prstGeom prst="rect">
            <a:avLst/>
          </a:prstGeom>
          <a:noFill/>
        </p:spPr>
        <p:txBody>
          <a:bodyPr wrap="square" rtlCol="0">
            <a:spAutoFit/>
          </a:bodyPr>
          <a:lstStyle/>
          <a:p>
            <a:r>
              <a:rPr lang="en-US" sz="2800" b="1" dirty="0" err="1">
                <a:solidFill>
                  <a:schemeClr val="accent1"/>
                </a:solidFill>
                <a:latin typeface="Arial" pitchFamily="34" charset="0"/>
                <a:cs typeface="Arial" pitchFamily="34" charset="0"/>
              </a:rPr>
              <a:t>Bài</a:t>
            </a:r>
            <a:r>
              <a:rPr lang="en-US" sz="2800" b="1" dirty="0">
                <a:solidFill>
                  <a:schemeClr val="accent1"/>
                </a:solidFill>
                <a:latin typeface="Arial" pitchFamily="34" charset="0"/>
                <a:cs typeface="Arial" pitchFamily="34" charset="0"/>
              </a:rPr>
              <a:t> 6. </a:t>
            </a:r>
            <a:r>
              <a:rPr lang="en-US" sz="2800" b="1" dirty="0" err="1">
                <a:solidFill>
                  <a:schemeClr val="accent1"/>
                </a:solidFill>
                <a:latin typeface="Arial" pitchFamily="34" charset="0"/>
                <a:cs typeface="Arial" pitchFamily="34" charset="0"/>
              </a:rPr>
              <a:t>Dân</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số</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của</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Việt</a:t>
            </a:r>
            <a:r>
              <a:rPr lang="en-US" sz="2800" b="1" dirty="0">
                <a:solidFill>
                  <a:schemeClr val="accent1"/>
                </a:solidFill>
                <a:latin typeface="Arial" pitchFamily="34" charset="0"/>
                <a:cs typeface="Arial" pitchFamily="34" charset="0"/>
              </a:rPr>
              <a:t> Nam </a:t>
            </a:r>
            <a:r>
              <a:rPr lang="en-US" sz="2800" b="1" dirty="0" err="1">
                <a:solidFill>
                  <a:schemeClr val="accent1"/>
                </a:solidFill>
                <a:latin typeface="Arial" pitchFamily="34" charset="0"/>
                <a:cs typeface="Arial" pitchFamily="34" charset="0"/>
              </a:rPr>
              <a:t>tính</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đến</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ngày</a:t>
            </a:r>
            <a:r>
              <a:rPr lang="en-US" sz="2800" b="1" dirty="0">
                <a:solidFill>
                  <a:schemeClr val="accent1"/>
                </a:solidFill>
                <a:latin typeface="Arial" pitchFamily="34" charset="0"/>
                <a:cs typeface="Arial" pitchFamily="34" charset="0"/>
              </a:rPr>
              <a:t> 20/01/2021 </a:t>
            </a:r>
            <a:r>
              <a:rPr lang="en-US" sz="2800" b="1" dirty="0" err="1">
                <a:solidFill>
                  <a:schemeClr val="accent1"/>
                </a:solidFill>
                <a:latin typeface="Arial" pitchFamily="34" charset="0"/>
                <a:cs typeface="Arial" pitchFamily="34" charset="0"/>
              </a:rPr>
              <a:t>là</a:t>
            </a:r>
            <a:r>
              <a:rPr lang="en-US" sz="2800" b="1" dirty="0">
                <a:solidFill>
                  <a:schemeClr val="accent1"/>
                </a:solidFill>
                <a:latin typeface="Arial" pitchFamily="34" charset="0"/>
                <a:cs typeface="Arial" pitchFamily="34" charset="0"/>
              </a:rPr>
              <a:t> 97 800 744 </a:t>
            </a:r>
            <a:r>
              <a:rPr lang="en-US" sz="2800" b="1" dirty="0" err="1">
                <a:solidFill>
                  <a:schemeClr val="accent1"/>
                </a:solidFill>
                <a:latin typeface="Arial" pitchFamily="34" charset="0"/>
                <a:cs typeface="Arial" pitchFamily="34" charset="0"/>
              </a:rPr>
              <a:t>người</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nguồn</a:t>
            </a:r>
            <a:r>
              <a:rPr lang="en-US" sz="2800" dirty="0">
                <a:latin typeface="Arial" pitchFamily="34" charset="0"/>
                <a:cs typeface="Arial" pitchFamily="34" charset="0"/>
              </a:rPr>
              <a:t>: </a:t>
            </a:r>
            <a:r>
              <a:rPr lang="en-US" sz="2800" i="1" u="sng" dirty="0">
                <a:latin typeface="Arial" pitchFamily="34" charset="0"/>
                <a:cs typeface="Arial" pitchFamily="34" charset="0"/>
                <a:hlinkClick r:id="rId3"/>
              </a:rPr>
              <a:t>http://danso.org/viet-nam</a:t>
            </a:r>
            <a:r>
              <a:rPr lang="en-US" sz="2800" dirty="0">
                <a:latin typeface="Arial" pitchFamily="34" charset="0"/>
                <a:cs typeface="Arial" pitchFamily="34" charset="0"/>
              </a:rPr>
              <a:t>). </a:t>
            </a:r>
            <a:r>
              <a:rPr lang="en-US" sz="2800" b="1" dirty="0" err="1">
                <a:solidFill>
                  <a:schemeClr val="accent1"/>
                </a:solidFill>
                <a:latin typeface="Arial" pitchFamily="34" charset="0"/>
                <a:cs typeface="Arial" pitchFamily="34" charset="0"/>
              </a:rPr>
              <a:t>Hãy</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làm</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tròn</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số</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này</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đến</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hàng</a:t>
            </a:r>
            <a:r>
              <a:rPr lang="en-US" sz="2800" b="1" dirty="0">
                <a:solidFill>
                  <a:schemeClr val="accent1"/>
                </a:solidFill>
                <a:latin typeface="Arial" pitchFamily="34" charset="0"/>
                <a:cs typeface="Arial" pitchFamily="34" charset="0"/>
              </a:rPr>
              <a:t> </a:t>
            </a:r>
            <a:r>
              <a:rPr lang="en-US" sz="2800" b="1" dirty="0" err="1">
                <a:solidFill>
                  <a:schemeClr val="accent1"/>
                </a:solidFill>
                <a:latin typeface="Arial" pitchFamily="34" charset="0"/>
                <a:cs typeface="Arial" pitchFamily="34" charset="0"/>
              </a:rPr>
              <a:t>triệu</a:t>
            </a:r>
            <a:r>
              <a:rPr lang="en-US" sz="2800" b="1" dirty="0">
                <a:solidFill>
                  <a:schemeClr val="accent1"/>
                </a:solidFill>
                <a:latin typeface="Arial" pitchFamily="34" charset="0"/>
                <a:cs typeface="Arial" pitchFamily="34" charset="0"/>
              </a:rPr>
              <a:t>.</a:t>
            </a:r>
          </a:p>
        </p:txBody>
      </p:sp>
      <p:sp>
        <p:nvSpPr>
          <p:cNvPr id="13" name="TextBox 12"/>
          <p:cNvSpPr txBox="1"/>
          <p:nvPr/>
        </p:nvSpPr>
        <p:spPr>
          <a:xfrm>
            <a:off x="444843" y="4905632"/>
            <a:ext cx="11491783" cy="1815882"/>
          </a:xfrm>
          <a:prstGeom prst="rect">
            <a:avLst/>
          </a:prstGeom>
          <a:noFill/>
        </p:spPr>
        <p:txBody>
          <a:bodyPr wrap="square" rtlCol="0">
            <a:spAutoFit/>
          </a:bodyPr>
          <a:lstStyle/>
          <a:p>
            <a:endParaRPr lang="en-US" sz="2800">
              <a:latin typeface="Arial" pitchFamily="34" charset="0"/>
              <a:cs typeface="Arial" pitchFamily="34" charset="0"/>
            </a:endParaRPr>
          </a:p>
          <a:p>
            <a:r>
              <a:rPr lang="en-US" sz="2800">
                <a:latin typeface="Arial" pitchFamily="34" charset="0"/>
                <a:cs typeface="Arial" pitchFamily="34" charset="0"/>
              </a:rPr>
              <a:t>Giải.</a:t>
            </a:r>
            <a:endParaRPr lang="en-US" sz="2800" dirty="0">
              <a:latin typeface="Arial" pitchFamily="34" charset="0"/>
              <a:cs typeface="Arial" pitchFamily="34" charset="0"/>
            </a:endParaRPr>
          </a:p>
          <a:p>
            <a:r>
              <a:rPr lang="en-US" sz="2800" dirty="0" err="1">
                <a:latin typeface="Arial" pitchFamily="34" charset="0"/>
                <a:cs typeface="Arial" pitchFamily="34" charset="0"/>
              </a:rPr>
              <a:t>Khi</a:t>
            </a:r>
            <a:r>
              <a:rPr lang="en-US" sz="2800" dirty="0">
                <a:latin typeface="Arial" pitchFamily="34" charset="0"/>
                <a:cs typeface="Arial" pitchFamily="34" charset="0"/>
              </a:rPr>
              <a:t> </a:t>
            </a:r>
            <a:r>
              <a:rPr lang="en-US" sz="2800" dirty="0" err="1">
                <a:latin typeface="Arial" pitchFamily="34" charset="0"/>
                <a:cs typeface="Arial" pitchFamily="34" charset="0"/>
              </a:rPr>
              <a:t>làm</a:t>
            </a:r>
            <a:r>
              <a:rPr lang="en-US" sz="2800" dirty="0">
                <a:latin typeface="Arial" pitchFamily="34" charset="0"/>
                <a:cs typeface="Arial" pitchFamily="34" charset="0"/>
              </a:rPr>
              <a:t> </a:t>
            </a:r>
            <a:r>
              <a:rPr lang="en-US" sz="2800" dirty="0" err="1">
                <a:latin typeface="Arial" pitchFamily="34" charset="0"/>
                <a:cs typeface="Arial" pitchFamily="34" charset="0"/>
              </a:rPr>
              <a:t>tròn</a:t>
            </a:r>
            <a:r>
              <a:rPr lang="en-US" sz="2800" dirty="0">
                <a:latin typeface="Arial" pitchFamily="34" charset="0"/>
                <a:cs typeface="Arial" pitchFamily="34" charset="0"/>
              </a:rPr>
              <a:t> </a:t>
            </a:r>
            <a:r>
              <a:rPr lang="en-US" sz="2800" dirty="0" err="1">
                <a:latin typeface="Arial" pitchFamily="34" charset="0"/>
                <a:cs typeface="Arial" pitchFamily="34" charset="0"/>
              </a:rPr>
              <a:t>dân</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Việt</a:t>
            </a:r>
            <a:r>
              <a:rPr lang="en-US" sz="2800" dirty="0">
                <a:latin typeface="Arial" pitchFamily="34" charset="0"/>
                <a:cs typeface="Arial" pitchFamily="34" charset="0"/>
              </a:rPr>
              <a:t> Nam </a:t>
            </a:r>
            <a:r>
              <a:rPr lang="en-US" sz="2800" dirty="0" err="1">
                <a:latin typeface="Arial" pitchFamily="34" charset="0"/>
                <a:cs typeface="Arial" pitchFamily="34" charset="0"/>
              </a:rPr>
              <a:t>tính</a:t>
            </a:r>
            <a:r>
              <a:rPr lang="en-US" sz="2800" dirty="0">
                <a:latin typeface="Arial" pitchFamily="34" charset="0"/>
                <a:cs typeface="Arial" pitchFamily="34" charset="0"/>
              </a:rPr>
              <a:t> </a:t>
            </a:r>
            <a:r>
              <a:rPr lang="en-US" sz="2800" dirty="0" err="1">
                <a:latin typeface="Arial" pitchFamily="34" charset="0"/>
                <a:cs typeface="Arial" pitchFamily="34" charset="0"/>
              </a:rPr>
              <a:t>đến</a:t>
            </a:r>
            <a:r>
              <a:rPr lang="en-US" sz="2800" dirty="0">
                <a:latin typeface="Arial" pitchFamily="34" charset="0"/>
                <a:cs typeface="Arial" pitchFamily="34" charset="0"/>
              </a:rPr>
              <a:t> </a:t>
            </a:r>
            <a:r>
              <a:rPr lang="en-US" sz="2800" dirty="0" err="1">
                <a:latin typeface="Arial" pitchFamily="34" charset="0"/>
                <a:cs typeface="Arial" pitchFamily="34" charset="0"/>
              </a:rPr>
              <a:t>ngày</a:t>
            </a:r>
            <a:r>
              <a:rPr lang="en-US" sz="2800" dirty="0">
                <a:latin typeface="Arial" pitchFamily="34" charset="0"/>
                <a:cs typeface="Arial" pitchFamily="34" charset="0"/>
              </a:rPr>
              <a:t> 20/01/2021 </a:t>
            </a:r>
            <a:r>
              <a:rPr lang="en-US" sz="2800" dirty="0" err="1">
                <a:latin typeface="Arial" pitchFamily="34" charset="0"/>
                <a:cs typeface="Arial" pitchFamily="34" charset="0"/>
              </a:rPr>
              <a:t>đến</a:t>
            </a:r>
            <a:r>
              <a:rPr lang="en-US" sz="2800" dirty="0">
                <a:latin typeface="Arial" pitchFamily="34" charset="0"/>
                <a:cs typeface="Arial" pitchFamily="34" charset="0"/>
              </a:rPr>
              <a:t> </a:t>
            </a:r>
            <a:r>
              <a:rPr lang="en-US" sz="2800" dirty="0" err="1">
                <a:latin typeface="Arial" pitchFamily="34" charset="0"/>
                <a:cs typeface="Arial" pitchFamily="34" charset="0"/>
              </a:rPr>
              <a:t>hàng</a:t>
            </a:r>
            <a:r>
              <a:rPr lang="en-US" sz="2800" dirty="0">
                <a:latin typeface="Arial" pitchFamily="34" charset="0"/>
                <a:cs typeface="Arial" pitchFamily="34" charset="0"/>
              </a:rPr>
              <a:t> </a:t>
            </a:r>
            <a:r>
              <a:rPr lang="en-US" sz="2800" dirty="0" err="1">
                <a:latin typeface="Arial" pitchFamily="34" charset="0"/>
                <a:cs typeface="Arial" pitchFamily="34" charset="0"/>
              </a:rPr>
              <a:t>triệu</a:t>
            </a:r>
            <a:r>
              <a:rPr lang="en-US" sz="2800" dirty="0">
                <a:latin typeface="Arial" pitchFamily="34" charset="0"/>
                <a:cs typeface="Arial" pitchFamily="34" charset="0"/>
              </a:rPr>
              <a:t> </a:t>
            </a:r>
            <a:r>
              <a:rPr lang="en-US" sz="2800" dirty="0" err="1">
                <a:latin typeface="Arial" pitchFamily="34" charset="0"/>
                <a:cs typeface="Arial" pitchFamily="34" charset="0"/>
              </a:rPr>
              <a:t>ta</a:t>
            </a:r>
            <a:r>
              <a:rPr lang="en-US" sz="2800" dirty="0">
                <a:latin typeface="Arial" pitchFamily="34" charset="0"/>
                <a:cs typeface="Arial" pitchFamily="34" charset="0"/>
              </a:rPr>
              <a:t> </a:t>
            </a:r>
            <a:r>
              <a:rPr lang="en-US" sz="2800" dirty="0" err="1">
                <a:latin typeface="Arial" pitchFamily="34" charset="0"/>
                <a:cs typeface="Arial" pitchFamily="34" charset="0"/>
              </a:rPr>
              <a:t>được</a:t>
            </a:r>
            <a:r>
              <a:rPr lang="en-US" sz="2800" dirty="0">
                <a:latin typeface="Arial" pitchFamily="34" charset="0"/>
                <a:cs typeface="Arial" pitchFamily="34" charset="0"/>
              </a:rPr>
              <a:t>: 98000000 </a:t>
            </a:r>
            <a:r>
              <a:rPr lang="en-US" sz="2800" dirty="0" err="1">
                <a:latin typeface="Arial" pitchFamily="34" charset="0"/>
                <a:cs typeface="Arial" pitchFamily="34" charset="0"/>
              </a:rPr>
              <a:t>người</a:t>
            </a:r>
            <a:endParaRPr lang="en-US" sz="2800" dirty="0">
              <a:latin typeface="Arial" pitchFamily="34" charset="0"/>
              <a:cs typeface="Arial" pitchFamily="34" charset="0"/>
            </a:endParaRPr>
          </a:p>
        </p:txBody>
      </p:sp>
      <p:pic>
        <p:nvPicPr>
          <p:cNvPr id="57345" name="Picture 1"/>
          <p:cNvPicPr>
            <a:picLocks noChangeAspect="1" noChangeArrowheads="1"/>
          </p:cNvPicPr>
          <p:nvPr/>
        </p:nvPicPr>
        <p:blipFill>
          <a:blip r:embed="rId4"/>
          <a:srcRect/>
          <a:stretch>
            <a:fillRect/>
          </a:stretch>
        </p:blipFill>
        <p:spPr bwMode="auto">
          <a:xfrm>
            <a:off x="909134" y="1408293"/>
            <a:ext cx="8839778" cy="3619471"/>
          </a:xfrm>
          <a:prstGeom prst="rect">
            <a:avLst/>
          </a:prstGeom>
          <a:noFill/>
          <a:ln w="9525">
            <a:noFill/>
            <a:miter lim="800000"/>
            <a:headEnd/>
            <a:tailEnd/>
          </a:ln>
          <a:effectLst/>
        </p:spPr>
      </p:pic>
      <p:sp>
        <p:nvSpPr>
          <p:cNvPr id="8" name="Rectangle: Rounded Corners 28">
            <a:extLst>
              <a:ext uri="{FF2B5EF4-FFF2-40B4-BE49-F238E27FC236}">
                <a16:creationId xmlns:a16="http://schemas.microsoft.com/office/drawing/2014/main" id="{8F343863-9DC9-48EE-8845-A5B504C915DF}"/>
              </a:ext>
            </a:extLst>
          </p:cNvPr>
          <p:cNvSpPr/>
          <p:nvPr/>
        </p:nvSpPr>
        <p:spPr>
          <a:xfrm rot="5400000">
            <a:off x="8558046" y="3094677"/>
            <a:ext cx="6643540"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9" name="TextBox 8">
            <a:extLst>
              <a:ext uri="{FF2B5EF4-FFF2-40B4-BE49-F238E27FC236}">
                <a16:creationId xmlns:a16="http://schemas.microsoft.com/office/drawing/2014/main" id="{CEF5EE85-C87E-4391-B9D7-C957829925F2}"/>
              </a:ext>
            </a:extLst>
          </p:cNvPr>
          <p:cNvSpPr txBox="1"/>
          <p:nvPr/>
        </p:nvSpPr>
        <p:spPr>
          <a:xfrm rot="5400000">
            <a:off x="8531437" y="3497104"/>
            <a:ext cx="6526119"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LUYỆN TẬP</a:t>
            </a:r>
            <a:endParaRPr lang="en-US" sz="2400" dirty="0">
              <a:solidFill>
                <a:srgbClr val="FFFF00"/>
              </a:solidFill>
            </a:endParaRPr>
          </a:p>
        </p:txBody>
      </p:sp>
    </p:spTree>
    <p:extLst>
      <p:ext uri="{BB962C8B-B14F-4D97-AF65-F5344CB8AC3E}">
        <p14:creationId xmlns:p14="http://schemas.microsoft.com/office/powerpoint/2010/main" val="31754731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734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2" name="Picture 2"/>
          <p:cNvPicPr>
            <a:picLocks noChangeAspect="1" noChangeArrowheads="1"/>
          </p:cNvPicPr>
          <p:nvPr/>
        </p:nvPicPr>
        <p:blipFill>
          <a:blip r:embed="rId2"/>
          <a:srcRect/>
          <a:stretch>
            <a:fillRect/>
          </a:stretch>
        </p:blipFill>
        <p:spPr bwMode="auto">
          <a:xfrm>
            <a:off x="211351" y="254076"/>
            <a:ext cx="11830594" cy="1670774"/>
          </a:xfrm>
          <a:prstGeom prst="rect">
            <a:avLst/>
          </a:prstGeom>
          <a:noFill/>
          <a:ln w="9525">
            <a:noFill/>
            <a:miter lim="800000"/>
            <a:headEnd/>
            <a:tailEnd/>
          </a:ln>
          <a:effectLst/>
        </p:spPr>
      </p:pic>
      <p:sp>
        <p:nvSpPr>
          <p:cNvPr id="5" name="TextBox 4"/>
          <p:cNvSpPr txBox="1"/>
          <p:nvPr/>
        </p:nvSpPr>
        <p:spPr>
          <a:xfrm>
            <a:off x="0" y="1981120"/>
            <a:ext cx="12379568" cy="3108543"/>
          </a:xfrm>
          <a:prstGeom prst="rect">
            <a:avLst/>
          </a:prstGeom>
          <a:noFill/>
        </p:spPr>
        <p:txBody>
          <a:bodyPr wrap="square" rtlCol="0">
            <a:spAutoFit/>
          </a:bodyPr>
          <a:lstStyle/>
          <a:p>
            <a:r>
              <a:rPr lang="en-US" sz="2800" b="1" dirty="0" err="1">
                <a:latin typeface="Arial" pitchFamily="34" charset="0"/>
                <a:cs typeface="Arial" pitchFamily="34" charset="0"/>
              </a:rPr>
              <a:t>Bài</a:t>
            </a:r>
            <a:r>
              <a:rPr lang="en-US" sz="2800" b="1" dirty="0">
                <a:latin typeface="Arial" pitchFamily="34" charset="0"/>
                <a:cs typeface="Arial" pitchFamily="34" charset="0"/>
              </a:rPr>
              <a:t> 7 (</a:t>
            </a:r>
            <a:r>
              <a:rPr lang="en-US" sz="2800" b="1" dirty="0" err="1">
                <a:latin typeface="Arial" pitchFamily="34" charset="0"/>
                <a:cs typeface="Arial" pitchFamily="34" charset="0"/>
              </a:rPr>
              <a:t>Bài</a:t>
            </a:r>
            <a:r>
              <a:rPr lang="en-US" sz="2800" b="1" dirty="0">
                <a:latin typeface="Arial" pitchFamily="34" charset="0"/>
                <a:cs typeface="Arial" pitchFamily="34" charset="0"/>
              </a:rPr>
              <a:t> 3 ( SGK)</a:t>
            </a:r>
            <a:endParaRPr lang="en-US" sz="2800" dirty="0">
              <a:latin typeface="Arial" pitchFamily="34" charset="0"/>
              <a:cs typeface="Arial" pitchFamily="34" charset="0"/>
            </a:endParaRPr>
          </a:p>
          <a:p>
            <a:pPr marL="514350" indent="-514350">
              <a:lnSpc>
                <a:spcPct val="150000"/>
              </a:lnSpc>
              <a:buAutoNum type="alphaLcParenR"/>
            </a:pPr>
            <a:r>
              <a:rPr lang="en-US" sz="2800" dirty="0" err="1">
                <a:latin typeface="Arial" pitchFamily="34" charset="0"/>
                <a:cs typeface="Arial" pitchFamily="34" charset="0"/>
              </a:rPr>
              <a:t>Sử</a:t>
            </a:r>
            <a:r>
              <a:rPr lang="en-US" sz="2800" dirty="0">
                <a:latin typeface="Arial" pitchFamily="34" charset="0"/>
                <a:cs typeface="Arial" pitchFamily="34" charset="0"/>
              </a:rPr>
              <a:t> </a:t>
            </a:r>
            <a:r>
              <a:rPr lang="en-US" sz="2800" dirty="0" err="1">
                <a:latin typeface="Arial" pitchFamily="34" charset="0"/>
                <a:cs typeface="Arial" pitchFamily="34" charset="0"/>
              </a:rPr>
              <a:t>dụng</a:t>
            </a:r>
            <a:r>
              <a:rPr lang="en-US" sz="2800" dirty="0">
                <a:latin typeface="Arial" pitchFamily="34" charset="0"/>
                <a:cs typeface="Arial" pitchFamily="34" charset="0"/>
              </a:rPr>
              <a:t> </a:t>
            </a:r>
            <a:r>
              <a:rPr lang="en-US" sz="2800" dirty="0" err="1">
                <a:latin typeface="Arial" pitchFamily="34" charset="0"/>
                <a:cs typeface="Arial" pitchFamily="34" charset="0"/>
              </a:rPr>
              <a:t>máy</a:t>
            </a:r>
            <a:r>
              <a:rPr lang="en-US" sz="2800" dirty="0">
                <a:latin typeface="Arial" pitchFamily="34" charset="0"/>
                <a:cs typeface="Arial" pitchFamily="34" charset="0"/>
              </a:rPr>
              <a:t> </a:t>
            </a:r>
            <a:r>
              <a:rPr lang="en-US" sz="2800" dirty="0" err="1">
                <a:latin typeface="Arial" pitchFamily="34" charset="0"/>
                <a:cs typeface="Arial" pitchFamily="34" charset="0"/>
              </a:rPr>
              <a:t>tính</a:t>
            </a:r>
            <a:r>
              <a:rPr lang="en-US" sz="2800" dirty="0">
                <a:latin typeface="Arial" pitchFamily="34" charset="0"/>
                <a:cs typeface="Arial" pitchFamily="34" charset="0"/>
              </a:rPr>
              <a:t> </a:t>
            </a:r>
            <a:r>
              <a:rPr lang="en-US" sz="2800" dirty="0" err="1">
                <a:latin typeface="Arial" pitchFamily="34" charset="0"/>
                <a:cs typeface="Arial" pitchFamily="34" charset="0"/>
              </a:rPr>
              <a:t>cầm</a:t>
            </a:r>
            <a:r>
              <a:rPr lang="en-US" sz="2800" dirty="0">
                <a:latin typeface="Arial" pitchFamily="34" charset="0"/>
                <a:cs typeface="Arial" pitchFamily="34" charset="0"/>
              </a:rPr>
              <a:t> </a:t>
            </a:r>
            <a:r>
              <a:rPr lang="en-US" sz="2800" dirty="0" err="1">
                <a:latin typeface="Arial" pitchFamily="34" charset="0"/>
                <a:cs typeface="Arial" pitchFamily="34" charset="0"/>
              </a:rPr>
              <a:t>tay</a:t>
            </a:r>
            <a:r>
              <a:rPr lang="en-US" sz="2800" dirty="0">
                <a:latin typeface="Arial" pitchFamily="34" charset="0"/>
                <a:cs typeface="Arial" pitchFamily="34" charset="0"/>
              </a:rPr>
              <a:t> </a:t>
            </a:r>
            <a:r>
              <a:rPr lang="en-US" sz="2800" dirty="0" err="1">
                <a:latin typeface="Arial" pitchFamily="34" charset="0"/>
                <a:cs typeface="Arial" pitchFamily="34" charset="0"/>
              </a:rPr>
              <a:t>để</a:t>
            </a:r>
            <a:r>
              <a:rPr lang="en-US" sz="2800" dirty="0">
                <a:latin typeface="Arial" pitchFamily="34" charset="0"/>
                <a:cs typeface="Arial" pitchFamily="34" charset="0"/>
              </a:rPr>
              <a:t> </a:t>
            </a:r>
            <a:r>
              <a:rPr lang="en-US" sz="2800" dirty="0" err="1">
                <a:latin typeface="Arial" pitchFamily="34" charset="0"/>
                <a:cs typeface="Arial" pitchFamily="34" charset="0"/>
              </a:rPr>
              <a:t>tính</a:t>
            </a:r>
            <a:r>
              <a:rPr lang="en-US" sz="2800" dirty="0">
                <a:latin typeface="Arial" pitchFamily="34" charset="0"/>
                <a:cs typeface="Arial" pitchFamily="34" charset="0"/>
              </a:rPr>
              <a:t> </a:t>
            </a:r>
            <a:r>
              <a:rPr lang="en-US" sz="2800" dirty="0" err="1">
                <a:latin typeface="Arial" pitchFamily="34" charset="0"/>
                <a:cs typeface="Arial" pitchFamily="34" charset="0"/>
              </a:rPr>
              <a:t>rồi</a:t>
            </a:r>
            <a:r>
              <a:rPr lang="en-US" sz="2800" dirty="0">
                <a:latin typeface="Arial" pitchFamily="34" charset="0"/>
                <a:cs typeface="Arial" pitchFamily="34" charset="0"/>
              </a:rPr>
              <a:t> </a:t>
            </a:r>
            <a:r>
              <a:rPr lang="en-US" sz="2800" dirty="0" err="1">
                <a:latin typeface="Arial" pitchFamily="34" charset="0"/>
                <a:cs typeface="Arial" pitchFamily="34" charset="0"/>
              </a:rPr>
              <a:t>viết</a:t>
            </a:r>
            <a:r>
              <a:rPr lang="en-US" sz="2800" dirty="0">
                <a:latin typeface="Arial" pitchFamily="34" charset="0"/>
                <a:cs typeface="Arial" pitchFamily="34" charset="0"/>
              </a:rPr>
              <a:t> </a:t>
            </a:r>
            <a:r>
              <a:rPr lang="en-US" sz="2800" dirty="0" err="1">
                <a:latin typeface="Arial" pitchFamily="34" charset="0"/>
                <a:cs typeface="Arial" pitchFamily="34" charset="0"/>
              </a:rPr>
              <a:t>mỗi</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sau</a:t>
            </a:r>
            <a:r>
              <a:rPr lang="en-US" sz="2800" dirty="0">
                <a:latin typeface="Arial" pitchFamily="34" charset="0"/>
                <a:cs typeface="Arial" pitchFamily="34" charset="0"/>
              </a:rPr>
              <a:t> </a:t>
            </a:r>
            <a:r>
              <a:rPr lang="en-US" sz="2800" dirty="0" err="1">
                <a:latin typeface="Arial" pitchFamily="34" charset="0"/>
                <a:cs typeface="Arial" pitchFamily="34" charset="0"/>
              </a:rPr>
              <a:t>dưới</a:t>
            </a:r>
            <a:r>
              <a:rPr lang="en-US" sz="2800" dirty="0">
                <a:latin typeface="Arial" pitchFamily="34" charset="0"/>
                <a:cs typeface="Arial" pitchFamily="34" charset="0"/>
              </a:rPr>
              <a:t> </a:t>
            </a:r>
            <a:r>
              <a:rPr lang="en-US" sz="2800" dirty="0" err="1">
                <a:latin typeface="Arial" pitchFamily="34" charset="0"/>
                <a:cs typeface="Arial" pitchFamily="34" charset="0"/>
              </a:rPr>
              <a:t>dạng</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thập</a:t>
            </a:r>
            <a:r>
              <a:rPr lang="en-US" sz="2800" dirty="0">
                <a:latin typeface="Arial" pitchFamily="34" charset="0"/>
                <a:cs typeface="Arial" pitchFamily="34" charset="0"/>
              </a:rPr>
              <a:t> </a:t>
            </a:r>
            <a:r>
              <a:rPr lang="en-US" sz="2800" dirty="0" err="1">
                <a:latin typeface="Arial" pitchFamily="34" charset="0"/>
                <a:cs typeface="Arial" pitchFamily="34" charset="0"/>
              </a:rPr>
              <a:t>phân</a:t>
            </a:r>
            <a:r>
              <a:rPr lang="en-US" sz="2800" dirty="0">
                <a:latin typeface="Arial" pitchFamily="34" charset="0"/>
                <a:cs typeface="Arial" pitchFamily="34" charset="0"/>
              </a:rPr>
              <a:t> </a:t>
            </a:r>
            <a:r>
              <a:rPr lang="en-US" sz="2800" dirty="0" err="1">
                <a:latin typeface="Arial" pitchFamily="34" charset="0"/>
                <a:cs typeface="Arial" pitchFamily="34" charset="0"/>
              </a:rPr>
              <a:t>vô</a:t>
            </a:r>
            <a:r>
              <a:rPr lang="en-US" sz="2800" dirty="0">
                <a:latin typeface="Arial" pitchFamily="34" charset="0"/>
                <a:cs typeface="Arial" pitchFamily="34" charset="0"/>
              </a:rPr>
              <a:t> </a:t>
            </a:r>
            <a:r>
              <a:rPr lang="en-US" sz="2800" dirty="0" err="1">
                <a:latin typeface="Arial" pitchFamily="34" charset="0"/>
                <a:cs typeface="Arial" pitchFamily="34" charset="0"/>
              </a:rPr>
              <a:t>hạn</a:t>
            </a:r>
            <a:r>
              <a:rPr lang="en-US" sz="2800" dirty="0">
                <a:latin typeface="Arial" pitchFamily="34" charset="0"/>
                <a:cs typeface="Arial" pitchFamily="34" charset="0"/>
              </a:rPr>
              <a:t> (</a:t>
            </a:r>
            <a:r>
              <a:rPr lang="en-US" sz="2800" dirty="0" err="1">
                <a:latin typeface="Arial" pitchFamily="34" charset="0"/>
                <a:cs typeface="Arial" pitchFamily="34" charset="0"/>
              </a:rPr>
              <a:t>tuần</a:t>
            </a:r>
            <a:r>
              <a:rPr lang="en-US" sz="2800" dirty="0">
                <a:latin typeface="Arial" pitchFamily="34" charset="0"/>
                <a:cs typeface="Arial" pitchFamily="34" charset="0"/>
              </a:rPr>
              <a:t> </a:t>
            </a:r>
            <a:r>
              <a:rPr lang="en-US" sz="2800" dirty="0" err="1">
                <a:latin typeface="Arial" pitchFamily="34" charset="0"/>
                <a:cs typeface="Arial" pitchFamily="34" charset="0"/>
              </a:rPr>
              <a:t>hoàn</a:t>
            </a:r>
            <a:r>
              <a:rPr lang="en-US" sz="2800" dirty="0">
                <a:latin typeface="Arial" pitchFamily="34" charset="0"/>
                <a:cs typeface="Arial" pitchFamily="34" charset="0"/>
              </a:rPr>
              <a:t> </a:t>
            </a:r>
            <a:r>
              <a:rPr lang="en-US" sz="2800" dirty="0" err="1">
                <a:latin typeface="Arial" pitchFamily="34" charset="0"/>
                <a:cs typeface="Arial" pitchFamily="34" charset="0"/>
              </a:rPr>
              <a:t>hoặc</a:t>
            </a:r>
            <a:r>
              <a:rPr lang="en-US" sz="2800" dirty="0">
                <a:latin typeface="Arial" pitchFamily="34" charset="0"/>
                <a:cs typeface="Arial" pitchFamily="34" charset="0"/>
              </a:rPr>
              <a:t> </a:t>
            </a:r>
            <a:r>
              <a:rPr lang="en-US" sz="2800" dirty="0" err="1">
                <a:latin typeface="Arial" pitchFamily="34" charset="0"/>
                <a:cs typeface="Arial" pitchFamily="34" charset="0"/>
              </a:rPr>
              <a:t>không</a:t>
            </a:r>
            <a:r>
              <a:rPr lang="en-US" sz="2800" dirty="0">
                <a:latin typeface="Arial" pitchFamily="34" charset="0"/>
                <a:cs typeface="Arial" pitchFamily="34" charset="0"/>
              </a:rPr>
              <a:t> </a:t>
            </a:r>
            <a:r>
              <a:rPr lang="en-US" sz="2800" err="1">
                <a:latin typeface="Arial" pitchFamily="34" charset="0"/>
                <a:cs typeface="Arial" pitchFamily="34" charset="0"/>
              </a:rPr>
              <a:t>tuần</a:t>
            </a:r>
            <a:r>
              <a:rPr lang="en-US" sz="2800">
                <a:latin typeface="Arial" pitchFamily="34" charset="0"/>
                <a:cs typeface="Arial" pitchFamily="34" charset="0"/>
              </a:rPr>
              <a:t> hoàn                             )                                              </a:t>
            </a:r>
            <a:endParaRPr lang="en-US" sz="2800" dirty="0">
              <a:latin typeface="Arial" pitchFamily="34" charset="0"/>
              <a:cs typeface="Arial" pitchFamily="34" charset="0"/>
            </a:endParaRPr>
          </a:p>
          <a:p>
            <a:pPr marL="514350" indent="-514350">
              <a:lnSpc>
                <a:spcPct val="150000"/>
              </a:lnSpc>
            </a:pPr>
            <a:r>
              <a:rPr lang="en-US" sz="2800" dirty="0">
                <a:latin typeface="Arial" pitchFamily="34" charset="0"/>
                <a:cs typeface="Arial" pitchFamily="34" charset="0"/>
              </a:rPr>
              <a:t>b) </a:t>
            </a:r>
            <a:r>
              <a:rPr lang="en-US" sz="2800" dirty="0" err="1">
                <a:latin typeface="Arial" pitchFamily="34" charset="0"/>
                <a:cs typeface="Arial" pitchFamily="34" charset="0"/>
              </a:rPr>
              <a:t>Làm</a:t>
            </a:r>
            <a:r>
              <a:rPr lang="en-US" sz="2800" dirty="0">
                <a:latin typeface="Arial" pitchFamily="34" charset="0"/>
                <a:cs typeface="Arial" pitchFamily="34" charset="0"/>
              </a:rPr>
              <a:t> </a:t>
            </a:r>
            <a:r>
              <a:rPr lang="en-US" sz="2800" dirty="0" err="1">
                <a:latin typeface="Arial" pitchFamily="34" charset="0"/>
                <a:cs typeface="Arial" pitchFamily="34" charset="0"/>
              </a:rPr>
              <a:t>tròn</a:t>
            </a: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với</a:t>
            </a:r>
            <a:r>
              <a:rPr lang="en-US" sz="2800" dirty="0">
                <a:latin typeface="Arial" pitchFamily="34" charset="0"/>
                <a:cs typeface="Arial" pitchFamily="34" charset="0"/>
              </a:rPr>
              <a:t> </a:t>
            </a:r>
            <a:r>
              <a:rPr lang="en-US" sz="2800" dirty="0" err="1">
                <a:latin typeface="Arial" pitchFamily="34" charset="0"/>
                <a:cs typeface="Arial" pitchFamily="34" charset="0"/>
              </a:rPr>
              <a:t>độ</a:t>
            </a:r>
            <a:r>
              <a:rPr lang="en-US" sz="2800" dirty="0">
                <a:latin typeface="Arial" pitchFamily="34" charset="0"/>
                <a:cs typeface="Arial" pitchFamily="34" charset="0"/>
              </a:rPr>
              <a:t> </a:t>
            </a:r>
            <a:r>
              <a:rPr lang="en-US" sz="2800" dirty="0" err="1">
                <a:latin typeface="Arial" pitchFamily="34" charset="0"/>
                <a:cs typeface="Arial" pitchFamily="34" charset="0"/>
              </a:rPr>
              <a:t>chính</a:t>
            </a:r>
            <a:r>
              <a:rPr lang="en-US" sz="2800" dirty="0">
                <a:latin typeface="Arial" pitchFamily="34" charset="0"/>
                <a:cs typeface="Arial" pitchFamily="34" charset="0"/>
              </a:rPr>
              <a:t> </a:t>
            </a:r>
            <a:r>
              <a:rPr lang="en-US" sz="2800" dirty="0" err="1">
                <a:latin typeface="Arial" pitchFamily="34" charset="0"/>
                <a:cs typeface="Arial" pitchFamily="34" charset="0"/>
              </a:rPr>
              <a:t>xác</a:t>
            </a:r>
            <a:r>
              <a:rPr lang="en-US" sz="2800" dirty="0">
                <a:latin typeface="Arial" pitchFamily="34" charset="0"/>
                <a:cs typeface="Arial" pitchFamily="34" charset="0"/>
              </a:rPr>
              <a:t> 0,05.</a:t>
            </a:r>
          </a:p>
          <a:p>
            <a:pPr marL="514350" indent="-514350">
              <a:lnSpc>
                <a:spcPct val="150000"/>
              </a:lnSpc>
            </a:pPr>
            <a:endParaRPr lang="en-US" sz="2800" dirty="0">
              <a:latin typeface="Arial" pitchFamily="34" charset="0"/>
              <a:cs typeface="Arial" pitchFamily="34" charset="0"/>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498848092"/>
              </p:ext>
            </p:extLst>
          </p:nvPr>
        </p:nvGraphicFramePr>
        <p:xfrm>
          <a:off x="8158547" y="3080696"/>
          <a:ext cx="2692400" cy="838200"/>
        </p:xfrm>
        <a:graphic>
          <a:graphicData uri="http://schemas.openxmlformats.org/presentationml/2006/ole">
            <mc:AlternateContent xmlns:mc="http://schemas.openxmlformats.org/markup-compatibility/2006">
              <mc:Choice xmlns:v="urn:schemas-microsoft-com:vml" Requires="v">
                <p:oleObj name="Equation" r:id="rId3" imgW="2692080" imgH="838080" progId="Equation.DSMT4">
                  <p:embed/>
                </p:oleObj>
              </mc:Choice>
              <mc:Fallback>
                <p:oleObj name="Equation" r:id="rId3" imgW="269208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58547" y="3080696"/>
                        <a:ext cx="2692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6565" name="Rectangle 5"/>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6564" name="Object 4"/>
          <p:cNvGraphicFramePr>
            <a:graphicFrameLocks noChangeAspect="1"/>
          </p:cNvGraphicFramePr>
          <p:nvPr>
            <p:extLst>
              <p:ext uri="{D42A27DB-BD31-4B8C-83A1-F6EECF244321}">
                <p14:modId xmlns:p14="http://schemas.microsoft.com/office/powerpoint/2010/main" val="3045741288"/>
              </p:ext>
            </p:extLst>
          </p:nvPr>
        </p:nvGraphicFramePr>
        <p:xfrm>
          <a:off x="1982084" y="3857071"/>
          <a:ext cx="825500" cy="444500"/>
        </p:xfrm>
        <a:graphic>
          <a:graphicData uri="http://schemas.openxmlformats.org/presentationml/2006/ole">
            <mc:AlternateContent xmlns:mc="http://schemas.openxmlformats.org/markup-compatibility/2006">
              <mc:Choice xmlns:v="urn:schemas-microsoft-com:vml" Requires="v">
                <p:oleObj name="Equation" r:id="rId5" imgW="825480" imgH="444240" progId="Equation.DSMT4">
                  <p:embed/>
                </p:oleObj>
              </mc:Choice>
              <mc:Fallback>
                <p:oleObj name="Equation" r:id="rId5" imgW="825480" imgH="444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2084" y="3857071"/>
                        <a:ext cx="8255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66567" name="Picture 7"/>
          <p:cNvPicPr>
            <a:picLocks noChangeAspect="1" noChangeArrowheads="1"/>
          </p:cNvPicPr>
          <p:nvPr/>
        </p:nvPicPr>
        <p:blipFill>
          <a:blip r:embed="rId7"/>
          <a:srcRect/>
          <a:stretch>
            <a:fillRect/>
          </a:stretch>
        </p:blipFill>
        <p:spPr bwMode="auto">
          <a:xfrm>
            <a:off x="211351" y="4578198"/>
            <a:ext cx="3851660" cy="1549871"/>
          </a:xfrm>
          <a:prstGeom prst="rect">
            <a:avLst/>
          </a:prstGeom>
          <a:noFill/>
          <a:ln w="9525">
            <a:noFill/>
            <a:miter lim="800000"/>
            <a:headEnd/>
            <a:tailEnd/>
          </a:ln>
          <a:effectLst/>
        </p:spPr>
      </p:pic>
      <p:pic>
        <p:nvPicPr>
          <p:cNvPr id="66568" name="Picture 8"/>
          <p:cNvPicPr>
            <a:picLocks noChangeAspect="1" noChangeArrowheads="1"/>
          </p:cNvPicPr>
          <p:nvPr/>
        </p:nvPicPr>
        <p:blipFill>
          <a:blip r:embed="rId8"/>
          <a:srcRect/>
          <a:stretch>
            <a:fillRect/>
          </a:stretch>
        </p:blipFill>
        <p:spPr bwMode="auto">
          <a:xfrm>
            <a:off x="4760055" y="5085532"/>
            <a:ext cx="6543764" cy="1017244"/>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65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65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3787325_Lab safety_AAS_v3" id="{898BC5E2-691B-4B41-A97D-F35AD4FFF20D}" vid="{295F60D3-032D-43CA-A300-E4752067AD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9E59094-1E6F-42D5-A62B-D0344AFFFA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0096A91-93C8-4C7A-BF68-944591874A6D}">
  <ds:schemaRefs>
    <ds:schemaRef ds:uri="http://schemas.microsoft.com/office/2006/metadata/properties"/>
    <ds:schemaRef ds:uri="http://www.w3.org/XML/1998/namespace"/>
    <ds:schemaRef ds:uri="http://purl.org/dc/terms/"/>
    <ds:schemaRef ds:uri="http://purl.org/dc/elements/1.1/"/>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16c05727-aa75-4e4a-9b5f-8a80a1165891"/>
    <ds:schemaRef ds:uri="71af3243-3dd4-4a8d-8c0d-dd76da1f02a5"/>
  </ds:schemaRefs>
</ds:datastoreItem>
</file>

<file path=customXml/itemProps3.xml><?xml version="1.0" encoding="utf-8"?>
<ds:datastoreItem xmlns:ds="http://schemas.openxmlformats.org/officeDocument/2006/customXml" ds:itemID="{604BA817-A03C-4EA3-86C4-6E42BD37F52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Lab safety</Template>
  <TotalTime>652</TotalTime>
  <Words>959</Words>
  <Application>Microsoft Office PowerPoint</Application>
  <PresentationFormat>Màn hình rộng</PresentationFormat>
  <Paragraphs>81</Paragraphs>
  <Slides>14</Slides>
  <Notes>3</Notes>
  <HiddenSlides>0</HiddenSlides>
  <MMClips>0</MMClips>
  <ScaleCrop>false</ScaleCrop>
  <HeadingPairs>
    <vt:vector size="8" baseType="variant">
      <vt:variant>
        <vt:lpstr>Phông được Dùng</vt:lpstr>
      </vt:variant>
      <vt:variant>
        <vt:i4>6</vt:i4>
      </vt:variant>
      <vt:variant>
        <vt:lpstr>Chủ đề</vt:lpstr>
      </vt:variant>
      <vt:variant>
        <vt:i4>1</vt:i4>
      </vt:variant>
      <vt:variant>
        <vt:lpstr>Máy chủ nhúng OLE</vt:lpstr>
      </vt:variant>
      <vt:variant>
        <vt:i4>1</vt:i4>
      </vt:variant>
      <vt:variant>
        <vt:lpstr>Tiêu đề Bản chiếu</vt:lpstr>
      </vt:variant>
      <vt:variant>
        <vt:i4>14</vt:i4>
      </vt:variant>
    </vt:vector>
  </HeadingPairs>
  <TitlesOfParts>
    <vt:vector size="22" baseType="lpstr">
      <vt:lpstr>Arial</vt:lpstr>
      <vt:lpstr>Calibri</vt:lpstr>
      <vt:lpstr>Calibri Light</vt:lpstr>
      <vt:lpstr>Rockwell</vt:lpstr>
      <vt:lpstr>Tahoma</vt:lpstr>
      <vt:lpstr>Times New Roman</vt:lpstr>
      <vt:lpstr>Office Theme</vt:lpstr>
      <vt:lpstr>Equation</vt:lpstr>
      <vt:lpstr> LÀM TRÒN VÀ ƯỚC LƯỢNG</vt:lpstr>
      <vt:lpstr>Bài toán 1: Để đo khoảng cách giữa các hành tinh trong Hệ Mặt Trời, người ta sử dụng đơn vị thiên văn là AU (1 AU xấp xỉ bằng khoảng cách giữa Trái Đất và Mặt Trời, được tính chính xác là 149597870700 ). Để dễ viết, dễ nhớ, người ta nói 1 AU bằng khoảng 150 triệu kilômét.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Remember… Safety First!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Safety</dc:title>
  <dc:creator>Lê Hải</dc:creator>
  <cp:lastModifiedBy>DIEP HANG</cp:lastModifiedBy>
  <cp:revision>79</cp:revision>
  <dcterms:created xsi:type="dcterms:W3CDTF">2021-06-07T13:44:30Z</dcterms:created>
  <dcterms:modified xsi:type="dcterms:W3CDTF">2022-06-07T14:13:34Z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