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70" r:id="rId6"/>
    <p:sldId id="283" r:id="rId7"/>
    <p:sldId id="284" r:id="rId8"/>
    <p:sldId id="285" r:id="rId9"/>
    <p:sldId id="271" r:id="rId10"/>
    <p:sldId id="278" r:id="rId11"/>
    <p:sldId id="280" r:id="rId12"/>
    <p:sldId id="279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42A"/>
    <a:srgbClr val="FAED3B"/>
    <a:srgbClr val="70AD47"/>
    <a:srgbClr val="A7FDFF"/>
    <a:srgbClr val="3CDFE6"/>
    <a:srgbClr val="0C0D0E"/>
    <a:srgbClr val="1F4E79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954" autoAdjust="0"/>
  </p:normalViewPr>
  <p:slideViewPr>
    <p:cSldViewPr snapToGrid="0">
      <p:cViewPr>
        <p:scale>
          <a:sx n="50" d="100"/>
          <a:sy n="50" d="100"/>
        </p:scale>
        <p:origin x="-1468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2022-05-25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01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6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29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529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2022-05-25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2022-05-25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2022-05-25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2022-05-25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2022-05-25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2022-05-25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2022-05-25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2022-05-25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2022-05-25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2022-05-25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=""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2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sv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7" Type="http://schemas.openxmlformats.org/officeDocument/2006/relationships/image" Target="../media/image25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3.svg"/><Relationship Id="rId10" Type="http://schemas.openxmlformats.org/officeDocument/2006/relationships/image" Target="../media/image10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25.sv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3.svg"/><Relationship Id="rId10" Type="http://schemas.openxmlformats.org/officeDocument/2006/relationships/image" Target="../media/image15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7" Type="http://schemas.openxmlformats.org/officeDocument/2006/relationships/image" Target="../media/image25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svg"/><Relationship Id="rId10" Type="http://schemas.openxmlformats.org/officeDocument/2006/relationships/image" Target="../media/image20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23.wmf"/><Relationship Id="rId5" Type="http://schemas.microsoft.com/office/2007/relationships/hdphoto" Target="../media/hdphoto1.wdp"/><Relationship Id="rId10" Type="http://schemas.openxmlformats.org/officeDocument/2006/relationships/oleObject" Target="../embeddings/oleObject3.bin"/><Relationship Id="rId4" Type="http://schemas.openxmlformats.org/officeDocument/2006/relationships/image" Target="../media/image24.png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6219" y="2994395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=""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=""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Đ7-C2-B2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=""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10701830" y="-82158"/>
            <a:ext cx="1493903" cy="149390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335237" y="808170"/>
            <a:ext cx="83843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2/SGK/Tr42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!</a:t>
            </a:r>
            <a:endParaRPr lang="en-US" sz="3200" dirty="0"/>
          </a:p>
        </p:txBody>
      </p:sp>
      <p:pic>
        <p:nvPicPr>
          <p:cNvPr id="32" name="Graphic 31" descr="Pencil">
            <a:extLst>
              <a:ext uri="{FF2B5EF4-FFF2-40B4-BE49-F238E27FC236}">
                <a16:creationId xmlns=""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92252" y="548591"/>
            <a:ext cx="742280" cy="74228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DEAC0E1E-50D5-48F7-8449-EF3C31CD2512}"/>
              </a:ext>
            </a:extLst>
          </p:cNvPr>
          <p:cNvSpPr txBox="1"/>
          <p:nvPr/>
        </p:nvSpPr>
        <p:spPr>
          <a:xfrm>
            <a:off x="36141" y="6205868"/>
            <a:ext cx="83843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HS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hđ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cá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nhân</a:t>
            </a:r>
            <a:endParaRPr lang="en-US" b="1" i="1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HS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thi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đua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lên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bảng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trình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bày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nhận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xét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chéo</a:t>
            </a:r>
            <a:r>
              <a:rPr lang="en-US" b="1" i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.</a:t>
            </a:r>
            <a:endParaRPr lang="en-US" b="1" i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88" y="1392945"/>
            <a:ext cx="10863942" cy="1705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5462367" y="3241505"/>
            <a:ext cx="9522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Giải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045030" y="3984001"/>
                <a:ext cx="10207170" cy="1328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Số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đối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của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−8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35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−6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;−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;1,15;−21,54; −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sz="2800" b="0" i="1" smtClean="0">
                        <a:latin typeface="Cambria Math"/>
                      </a:rPr>
                      <m:t>; 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lần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lượt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là</a:t>
                </a:r>
                <a:endParaRPr lang="en-US" sz="2800" dirty="0" smtClean="0"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35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;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;</m:t>
                    </m:r>
                    <m:r>
                      <a:rPr lang="en-US" sz="2800" b="0" i="1" smtClean="0">
                        <a:latin typeface="Cambria Math"/>
                      </a:rPr>
                      <m:t>−</m:t>
                    </m:r>
                    <m:r>
                      <a:rPr lang="en-US" sz="2800" i="1">
                        <a:latin typeface="Cambria Math"/>
                      </a:rPr>
                      <m:t>1,15;21,54; </m:t>
                    </m:r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i="1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sz="2800" i="1">
                        <a:latin typeface="Cambria Math"/>
                      </a:rPr>
                      <m:t>;</m:t>
                    </m:r>
                    <m:r>
                      <a:rPr lang="en-US" sz="2800" b="0" i="1" smtClean="0">
                        <a:latin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i="1">
                            <a:latin typeface="Cambria Math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030" y="3984001"/>
                <a:ext cx="10207170" cy="1328569"/>
              </a:xfrm>
              <a:prstGeom prst="rect">
                <a:avLst/>
              </a:prstGeom>
              <a:blipFill rotWithShape="1">
                <a:blip r:embed="rId9"/>
                <a:stretch>
                  <a:fillRect l="-1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5190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27" descr="Clipboard">
            <a:extLst>
              <a:ext uri="{FF2B5EF4-FFF2-40B4-BE49-F238E27FC236}">
                <a16:creationId xmlns=""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10701830" y="-82158"/>
            <a:ext cx="1493903" cy="1493903"/>
          </a:xfrm>
          <a:prstGeom prst="rect">
            <a:avLst/>
          </a:prstGeom>
        </p:spPr>
      </p:pic>
      <p:sp>
        <p:nvSpPr>
          <p:cNvPr id="4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6" name="Graphic 31" descr="Pencil">
            <a:extLst>
              <a:ext uri="{FF2B5EF4-FFF2-40B4-BE49-F238E27FC236}">
                <a16:creationId xmlns=""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92252" y="548591"/>
            <a:ext cx="742280" cy="74228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5753435" y="2866720"/>
            <a:ext cx="9522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Giải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56" y="778363"/>
            <a:ext cx="10076218" cy="1852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31371" y="3940629"/>
                <a:ext cx="536965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−1,(81)</m:t>
                    </m:r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−1,812</m:t>
                    </m:r>
                  </m:oMath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71" y="3940629"/>
                <a:ext cx="5369652" cy="523220"/>
              </a:xfrm>
              <a:prstGeom prst="rect">
                <a:avLst/>
              </a:prstGeom>
              <a:blipFill rotWithShape="1">
                <a:blip r:embed="rId9"/>
                <a:stretch>
                  <a:fillRect l="-2386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6498771" y="3864518"/>
                <a:ext cx="5369652" cy="7013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</a:rPr>
                      <m:t>,142</m:t>
                    </m:r>
                  </m:oMath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8771" y="3864518"/>
                <a:ext cx="5369652" cy="701346"/>
              </a:xfrm>
              <a:prstGeom prst="rect">
                <a:avLst/>
              </a:prstGeom>
              <a:blipFill rotWithShape="1">
                <a:blip r:embed="rId10"/>
                <a:stretch>
                  <a:fillRect l="-2270" b="-9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590655" y="5268775"/>
                <a:ext cx="476874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−48,075…</m:t>
                    </m:r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cs typeface="Arial" pitchFamily="34" charset="0"/>
                      </a:rPr>
                      <m:t>−48,275…</m:t>
                    </m:r>
                  </m:oMath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655" y="5268775"/>
                <a:ext cx="4768745" cy="523220"/>
              </a:xfrm>
              <a:prstGeom prst="rect">
                <a:avLst/>
              </a:prstGeom>
              <a:blipFill rotWithShape="1">
                <a:blip r:embed="rId11"/>
                <a:stretch>
                  <a:fillRect l="-2685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6651170" y="5268775"/>
                <a:ext cx="3773635" cy="568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d)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	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Arial" pitchFamily="34" charset="0"/>
                          </a:rPr>
                          <m:t>8</m:t>
                        </m:r>
                      </m:e>
                    </m:rad>
                  </m:oMath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170" y="5268775"/>
                <a:ext cx="3773635" cy="568169"/>
              </a:xfrm>
              <a:prstGeom prst="rect">
                <a:avLst/>
              </a:prstGeom>
              <a:blipFill rotWithShape="1">
                <a:blip r:embed="rId12"/>
                <a:stretch>
                  <a:fillRect l="-3231" t="-3191" b="-27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2636663" y="5246592"/>
            <a:ext cx="662753" cy="4838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36327" y="3937869"/>
            <a:ext cx="662753" cy="4838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25485" y="3927305"/>
            <a:ext cx="662753" cy="4838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24426" y="5298529"/>
            <a:ext cx="662753" cy="4838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197408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/>
      <p:bldP spid="15" grpId="0"/>
      <p:bldP spid="17" grpId="0"/>
      <p:bldP spid="13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7" descr="Clipboard">
            <a:extLst>
              <a:ext uri="{FF2B5EF4-FFF2-40B4-BE49-F238E27FC236}">
                <a16:creationId xmlns=""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10701830" y="-82158"/>
            <a:ext cx="1493903" cy="1493903"/>
          </a:xfrm>
          <a:prstGeom prst="rect">
            <a:avLst/>
          </a:prstGeom>
        </p:spPr>
      </p:pic>
      <p:sp>
        <p:nvSpPr>
          <p:cNvPr id="4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5" name="Graphic 31" descr="Pencil">
            <a:extLst>
              <a:ext uri="{FF2B5EF4-FFF2-40B4-BE49-F238E27FC236}">
                <a16:creationId xmlns=""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92252" y="548591"/>
            <a:ext cx="742280" cy="742280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0" t="8915" r="11803" b="14593"/>
          <a:stretch/>
        </p:blipFill>
        <p:spPr bwMode="auto">
          <a:xfrm>
            <a:off x="330199" y="698632"/>
            <a:ext cx="10414001" cy="180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5753435" y="2866720"/>
            <a:ext cx="9522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Giải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889000" y="3738890"/>
                <a:ext cx="3505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−5,02</m:t>
                    </m:r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&lt;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−5,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en-US" sz="2800" b="0" i="1" smtClean="0">
                        <a:latin typeface="Cambria Math"/>
                      </a:rPr>
                      <m:t>1</m:t>
                    </m:r>
                  </m:oMath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000" y="3738890"/>
                <a:ext cx="3505200" cy="523220"/>
              </a:xfrm>
              <a:prstGeom prst="rect">
                <a:avLst/>
              </a:prstGeom>
              <a:blipFill rotWithShape="1">
                <a:blip r:embed="rId9"/>
                <a:stretch>
                  <a:fillRect l="-3652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7072774" y="3738890"/>
                <a:ext cx="3505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−3,7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en-US" sz="2800" b="0" i="1" smtClean="0">
                        <a:latin typeface="Cambria Math"/>
                      </a:rPr>
                      <m:t>8</m:t>
                    </m:r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&gt;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−3,</m:t>
                    </m:r>
                    <m:r>
                      <a:rPr lang="en-US" sz="2800" b="0" i="0" smtClean="0">
                        <a:latin typeface="Cambria Math"/>
                      </a:rPr>
                      <m:t>715</m:t>
                    </m:r>
                  </m:oMath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2774" y="3738890"/>
                <a:ext cx="3505200" cy="523220"/>
              </a:xfrm>
              <a:prstGeom prst="rect">
                <a:avLst/>
              </a:prstGeom>
              <a:blipFill rotWithShape="1">
                <a:blip r:embed="rId10"/>
                <a:stretch>
                  <a:fillRect l="-3478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888999" y="4795560"/>
                <a:ext cx="46481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−0,5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</a:rPr>
                      <m:t>𝟗</m:t>
                    </m:r>
                    <m:r>
                      <a:rPr lang="en-US" sz="2800" b="0" i="1" smtClean="0">
                        <a:latin typeface="Cambria Math"/>
                      </a:rPr>
                      <m:t>(742)</m:t>
                    </m:r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&lt;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−0,59653</m:t>
                    </m:r>
                  </m:oMath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999" y="4795560"/>
                <a:ext cx="4648199" cy="523220"/>
              </a:xfrm>
              <a:prstGeom prst="rect">
                <a:avLst/>
              </a:prstGeom>
              <a:blipFill rotWithShape="1">
                <a:blip r:embed="rId11"/>
                <a:stretch>
                  <a:fillRect l="-2756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7072774" y="4828570"/>
                <a:ext cx="3505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−1,(4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) &lt;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−1,49</m:t>
                    </m:r>
                  </m:oMath>
                </a14:m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2774" y="4828570"/>
                <a:ext cx="3505200" cy="523220"/>
              </a:xfrm>
              <a:prstGeom prst="rect">
                <a:avLst/>
              </a:prstGeom>
              <a:blipFill rotWithShape="1">
                <a:blip r:embed="rId12"/>
                <a:stretch>
                  <a:fillRect l="-3478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580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27" descr="Clipboard">
            <a:extLst>
              <a:ext uri="{FF2B5EF4-FFF2-40B4-BE49-F238E27FC236}">
                <a16:creationId xmlns=""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10701830" y="-82158"/>
            <a:ext cx="1493903" cy="1493903"/>
          </a:xfrm>
          <a:prstGeom prst="rect">
            <a:avLst/>
          </a:prstGeom>
        </p:spPr>
      </p:pic>
      <p:sp>
        <p:nvSpPr>
          <p:cNvPr id="3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4" name="Graphic 31" descr="Pencil">
            <a:extLst>
              <a:ext uri="{FF2B5EF4-FFF2-40B4-BE49-F238E27FC236}">
                <a16:creationId xmlns=""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392252" y="548591"/>
            <a:ext cx="742280" cy="74228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5" t="5350" r="2636" b="7769"/>
          <a:stretch/>
        </p:blipFill>
        <p:spPr bwMode="auto">
          <a:xfrm>
            <a:off x="292100" y="664792"/>
            <a:ext cx="10217438" cy="2319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5753435" y="3184220"/>
            <a:ext cx="9522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Giải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876300" y="3833480"/>
                <a:ext cx="87757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a)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Sắp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xếp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các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số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sau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theo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thứ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tự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tăng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dần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cs typeface="Arial" pitchFamily="34" charset="0"/>
                        </a:rPr>
                        <m:t>−2,75&lt;−2,63&lt;3,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  <m:t>3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  <a:cs typeface="Arial" pitchFamily="34" charset="0"/>
                        </a:rPr>
                        <m:t>&lt;4,62</m:t>
                      </m:r>
                    </m:oMath>
                  </m:oMathPara>
                </a14:m>
                <a:endParaRPr lang="en-US" sz="2800" dirty="0" smtClean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00" y="3833480"/>
                <a:ext cx="8775700" cy="954107"/>
              </a:xfrm>
              <a:prstGeom prst="rect">
                <a:avLst/>
              </a:prstGeom>
              <a:blipFill rotWithShape="1">
                <a:blip r:embed="rId9"/>
                <a:stretch>
                  <a:fillRect l="-1459" t="-6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873269" y="4939674"/>
                <a:ext cx="87757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b)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Sắp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xếp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các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số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sau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theo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thứ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tự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giảm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dần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cs typeface="Arial" pitchFamily="34" charset="0"/>
                        </a:rPr>
                        <m:t>−0,078&lt;1,371&lt;1,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  <a:cs typeface="Arial" pitchFamily="34" charset="0"/>
                            </a:rPr>
                            <m:t>37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  <a:cs typeface="Arial" pitchFamily="34" charset="0"/>
                        </a:rPr>
                        <m:t>&lt;2,056&lt;2,065</m:t>
                      </m:r>
                    </m:oMath>
                  </m:oMathPara>
                </a14:m>
                <a:endParaRPr lang="en-US" sz="2800" dirty="0" smtClean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269" y="4939674"/>
                <a:ext cx="8775700" cy="954107"/>
              </a:xfrm>
              <a:prstGeom prst="rect">
                <a:avLst/>
              </a:prstGeom>
              <a:blipFill rotWithShape="1">
                <a:blip r:embed="rId10"/>
                <a:stretch>
                  <a:fillRect l="-1389" t="-6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190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27679" y="-40973"/>
            <a:ext cx="972058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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Tìm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x,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biết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en-US" sz="3200" i="1" dirty="0">
              <a:solidFill>
                <a:srgbClr val="C00000"/>
              </a:solidFill>
            </a:endParaRPr>
          </a:p>
        </p:txBody>
      </p:sp>
      <p:pic>
        <p:nvPicPr>
          <p:cNvPr id="2050" name="Picture 2" descr="Icon Sewing Machine Pink Clipart - Full Size Clipart (#2306084) - PinClipart">
            <a:extLst>
              <a:ext uri="{FF2B5EF4-FFF2-40B4-BE49-F238E27FC236}">
                <a16:creationId xmlns="" xmlns:a16="http://schemas.microsoft.com/office/drawing/2014/main" id="{67AEA28B-2EF1-4E84-8AEB-B7A74475C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GlowEdges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7784" y="966824"/>
            <a:ext cx="2004272" cy="1734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872059"/>
              </p:ext>
            </p:extLst>
          </p:nvPr>
        </p:nvGraphicFramePr>
        <p:xfrm>
          <a:off x="1384300" y="1166813"/>
          <a:ext cx="336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6" imgW="3365280" imgH="368280" progId="Equation.DSMT4">
                  <p:embed/>
                </p:oleObj>
              </mc:Choice>
              <mc:Fallback>
                <p:oleObj name="Equation" r:id="rId6" imgW="3365280" imgH="368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1166813"/>
                        <a:ext cx="3365500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126240"/>
              </p:ext>
            </p:extLst>
          </p:nvPr>
        </p:nvGraphicFramePr>
        <p:xfrm>
          <a:off x="1435100" y="2444750"/>
          <a:ext cx="4191000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8" imgW="4190760" imgH="2501640" progId="Equation.DSMT4">
                  <p:embed/>
                </p:oleObj>
              </mc:Choice>
              <mc:Fallback>
                <p:oleObj name="Equation" r:id="rId8" imgW="4190760" imgH="250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444750"/>
                        <a:ext cx="4191000" cy="250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4521535" y="1698320"/>
            <a:ext cx="9522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Giải</a:t>
            </a:r>
            <a:endParaRPr lang="en-US" sz="28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909893"/>
              </p:ext>
            </p:extLst>
          </p:nvPr>
        </p:nvGraphicFramePr>
        <p:xfrm>
          <a:off x="2635250" y="5505450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0" imgW="1028520" imgH="368280" progId="Equation.DSMT4">
                  <p:embed/>
                </p:oleObj>
              </mc:Choice>
              <mc:Fallback>
                <p:oleObj name="Equation" r:id="rId10" imgW="102852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35250" y="5505450"/>
                        <a:ext cx="10287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41500" y="5427990"/>
            <a:ext cx="1384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Vậy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5434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xmlns:a14="http://schemas.microsoft.com/office/drawing/2010/main" xmlns:mc="http://schemas.openxmlformats.org/markup-compatibility/2006" id="{CE530CE9-79B6-4A34-9DE8-7F769B44A120}"/>
              </a:ext>
            </a:extLst>
          </p:cNvPr>
          <p:cNvSpPr txBox="1"/>
          <p:nvPr/>
        </p:nvSpPr>
        <p:spPr>
          <a:xfrm>
            <a:off x="863600" y="855805"/>
            <a:ext cx="43053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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Thực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hiện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phép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058975"/>
              </p:ext>
            </p:extLst>
          </p:nvPr>
        </p:nvGraphicFramePr>
        <p:xfrm>
          <a:off x="5254625" y="855805"/>
          <a:ext cx="346075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4" imgW="3822480" imgH="939600" progId="Equation.DSMT4">
                  <p:embed/>
                </p:oleObj>
              </mc:Choice>
              <mc:Fallback>
                <p:oleObj name="Equation" r:id="rId4" imgW="3822480" imgH="939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25" y="855805"/>
                        <a:ext cx="346075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5283451" y="1865940"/>
            <a:ext cx="9522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Giải</a:t>
            </a:r>
            <a:endParaRPr lang="en-US" sz="28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924247"/>
              </p:ext>
            </p:extLst>
          </p:nvPr>
        </p:nvGraphicFramePr>
        <p:xfrm>
          <a:off x="3883025" y="2503460"/>
          <a:ext cx="3460750" cy="398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6" imgW="3822480" imgH="3987720" progId="Equation.DSMT4">
                  <p:embed/>
                </p:oleObj>
              </mc:Choice>
              <mc:Fallback>
                <p:oleObj name="Equation" r:id="rId6" imgW="3822480" imgH="3987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025" y="2503460"/>
                        <a:ext cx="3460750" cy="398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5473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xmlns:a14="http://schemas.microsoft.com/office/drawing/2010/main" xmlns:mc="http://schemas.openxmlformats.org/markup-compatibility/2006" id="{CE530CE9-79B6-4A34-9DE8-7F769B44A120}"/>
              </a:ext>
            </a:extLst>
          </p:cNvPr>
          <p:cNvSpPr txBox="1"/>
          <p:nvPr/>
        </p:nvSpPr>
        <p:spPr>
          <a:xfrm>
            <a:off x="444500" y="957405"/>
            <a:ext cx="66548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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Tìm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đối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sau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/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869049"/>
              </p:ext>
            </p:extLst>
          </p:nvPr>
        </p:nvGraphicFramePr>
        <p:xfrm>
          <a:off x="5740400" y="957405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4" imgW="2031840" imgH="838080" progId="Equation.DSMT4">
                  <p:embed/>
                </p:oleObj>
              </mc:Choice>
              <mc:Fallback>
                <p:oleObj name="Equation" r:id="rId4" imgW="2031840" imgH="8380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400" y="957405"/>
                        <a:ext cx="203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5334251" y="2116410"/>
            <a:ext cx="9522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Giải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307849" y="2905780"/>
            <a:ext cx="4648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205954"/>
              </p:ext>
            </p:extLst>
          </p:nvPr>
        </p:nvGraphicFramePr>
        <p:xfrm>
          <a:off x="1307849" y="352299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6" imgW="2031840" imgH="838080" progId="Equation.DSMT4">
                  <p:embed/>
                </p:oleObj>
              </mc:Choice>
              <mc:Fallback>
                <p:oleObj name="Equation" r:id="rId6" imgW="203184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7849" y="352299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434372" y="3735288"/>
            <a:ext cx="18998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544008"/>
              </p:ext>
            </p:extLst>
          </p:nvPr>
        </p:nvGraphicFramePr>
        <p:xfrm>
          <a:off x="5378450" y="3577798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8" imgW="1434960" imgH="838080" progId="Equation.DSMT4">
                  <p:embed/>
                </p:oleObj>
              </mc:Choice>
              <mc:Fallback>
                <p:oleObj name="Equation" r:id="rId8" imgW="143496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3577798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42948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xmlns:a14="http://schemas.microsoft.com/office/drawing/2010/main" xmlns:mc="http://schemas.openxmlformats.org/markup-compatibility/2006" id="{CE530CE9-79B6-4A34-9DE8-7F769B44A120}"/>
              </a:ext>
            </a:extLst>
          </p:cNvPr>
          <p:cNvSpPr txBox="1"/>
          <p:nvPr/>
        </p:nvSpPr>
        <p:spPr>
          <a:xfrm>
            <a:off x="1638300" y="1690724"/>
            <a:ext cx="9601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Học bài theo SGK và vở ghi.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nl-NL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- Chuẩn bị bài mới “Giá trị tuyệt đối của một số thực”</a:t>
            </a:r>
            <a:endParaRPr lang="en-US" sz="40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527</TotalTime>
  <Words>314</Words>
  <Application>Microsoft Office PowerPoint</Application>
  <PresentationFormat>Custom</PresentationFormat>
  <Paragraphs>58</Paragraphs>
  <Slides>10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MathType 7.0 Equation</vt:lpstr>
      <vt:lpstr> Tập hợp R các số thực Tiết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13</cp:revision>
  <dcterms:created xsi:type="dcterms:W3CDTF">2021-06-07T13:44:30Z</dcterms:created>
  <dcterms:modified xsi:type="dcterms:W3CDTF">2022-05-25T14:20:02Z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