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83" r:id="rId8"/>
    <p:sldId id="264" r:id="rId9"/>
    <p:sldId id="284" r:id="rId10"/>
    <p:sldId id="285" r:id="rId11"/>
    <p:sldId id="265" r:id="rId12"/>
    <p:sldId id="268" r:id="rId13"/>
    <p:sldId id="266" r:id="rId14"/>
    <p:sldId id="267" r:id="rId15"/>
    <p:sldId id="269" r:id="rId16"/>
    <p:sldId id="286" r:id="rId17"/>
    <p:sldId id="27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8.jpe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Đ7-C2-B2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354" y="-126085"/>
            <a:ext cx="2732870" cy="24372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490394" y="-2578445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06024" y="3234407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77417" r="63027" b="15062"/>
          <a:stretch/>
        </p:blipFill>
        <p:spPr>
          <a:xfrm>
            <a:off x="4768943" y="480754"/>
            <a:ext cx="6457950" cy="1353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3380" y="5748031"/>
            <a:ext cx="7093464" cy="192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78859"/>
              </p:ext>
            </p:extLst>
          </p:nvPr>
        </p:nvGraphicFramePr>
        <p:xfrm>
          <a:off x="1520190" y="2682540"/>
          <a:ext cx="2771140" cy="42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6" imgW="1079032" imgH="203112" progId="Equation.DSMT4">
                  <p:embed/>
                </p:oleObj>
              </mc:Choice>
              <mc:Fallback>
                <p:oleObj r:id="rId6" imgW="1079032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190" y="2682540"/>
                        <a:ext cx="2771140" cy="423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92330" y="3099860"/>
            <a:ext cx="94719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61" y="221164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283" y="2596366"/>
            <a:ext cx="498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a)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1953" y="3068806"/>
            <a:ext cx="498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40518" y="614898"/>
            <a:ext cx="123914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so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sánh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2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1: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diễn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mỗi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rồi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sánh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17673" r="19091" b="72728"/>
          <a:stretch/>
        </p:blipFill>
        <p:spPr>
          <a:xfrm>
            <a:off x="640518" y="2239907"/>
            <a:ext cx="4441792" cy="1702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816" y="38081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283" y="4276576"/>
            <a:ext cx="498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a)</a:t>
            </a:r>
            <a:endParaRPr lang="en-US" sz="2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15124" y="436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6399"/>
              </p:ext>
            </p:extLst>
          </p:nvPr>
        </p:nvGraphicFramePr>
        <p:xfrm>
          <a:off x="1759792" y="4153030"/>
          <a:ext cx="1536786" cy="76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5" imgW="787058" imgH="393529" progId="Equation.DSMT4">
                  <p:embed/>
                </p:oleObj>
              </mc:Choice>
              <mc:Fallback>
                <p:oleObj r:id="rId5" imgW="78705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792" y="4153030"/>
                        <a:ext cx="1536786" cy="768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81953" y="4989046"/>
            <a:ext cx="498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b)</a:t>
            </a:r>
            <a:endParaRPr lang="en-US" sz="26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87303" y="5028054"/>
            <a:ext cx="2137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-1,(27) &lt; 1,272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70615" y="1460296"/>
                <a:ext cx="8516039" cy="99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Cách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2: </a:t>
                </a:r>
                <a:r>
                  <a:rPr lang="en-US" sz="2800" dirty="0" err="1">
                    <a:solidFill>
                      <a:schemeClr val="accent5">
                        <a:lumMod val="75000"/>
                      </a:schemeClr>
                    </a:solidFill>
                  </a:rPr>
                  <a:t>Quy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75000"/>
                      </a:schemeClr>
                    </a:solidFill>
                  </a:rPr>
                  <a:t>tắc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   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Với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a, b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hai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số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thực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dương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nếu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 &gt; b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thì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15" y="1460296"/>
                <a:ext cx="8516039" cy="998928"/>
              </a:xfrm>
              <a:prstGeom prst="rect">
                <a:avLst/>
              </a:prstGeom>
              <a:blipFill>
                <a:blip r:embed="rId3"/>
                <a:stretch>
                  <a:fillRect l="-1432" t="-6135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035312" y="3530685"/>
                <a:ext cx="8516039" cy="5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? So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sánh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12" y="3530685"/>
                <a:ext cx="8516039" cy="583750"/>
              </a:xfrm>
              <a:prstGeom prst="rect">
                <a:avLst/>
              </a:prstGeom>
              <a:blipFill>
                <a:blip r:embed="rId4"/>
                <a:stretch>
                  <a:fillRect l="-1503"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158924" y="-1968705"/>
            <a:ext cx="3136324" cy="6858000"/>
            <a:chOff x="9055676" y="0"/>
            <a:chExt cx="3136324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15124" y="43604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52929" r="17386" b="25656"/>
          <a:stretch/>
        </p:blipFill>
        <p:spPr>
          <a:xfrm>
            <a:off x="1177289" y="1485731"/>
            <a:ext cx="9521191" cy="36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55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453156" y="1806673"/>
            <a:ext cx="102247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2 -&gt; 5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SGK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/T41, các bài tập còn lại SBT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Tiết sau luyện tập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949928" y="838995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err="1"/>
              <a:t>Câu</a:t>
            </a:r>
            <a:r>
              <a:rPr lang="en-US" i="1" dirty="0"/>
              <a:t> 1: </a:t>
            </a: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kí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:</a:t>
            </a:r>
          </a:p>
          <a:p>
            <a:pPr marL="0" indent="0">
              <a:buNone/>
            </a:pPr>
            <a:r>
              <a:rPr lang="en-US" dirty="0" smtClean="0"/>
              <a:t>        A</a:t>
            </a:r>
            <a:r>
              <a:rPr lang="en-US" dirty="0"/>
              <a:t>. R        </a:t>
            </a:r>
            <a:r>
              <a:rPr lang="en-US" dirty="0" smtClean="0"/>
              <a:t>      B</a:t>
            </a:r>
            <a:r>
              <a:rPr lang="en-US" dirty="0"/>
              <a:t>. N      </a:t>
            </a:r>
            <a:r>
              <a:rPr lang="en-US" dirty="0" smtClean="0"/>
              <a:t>        </a:t>
            </a:r>
            <a:r>
              <a:rPr lang="en-US" dirty="0"/>
              <a:t>C. Z     </a:t>
            </a:r>
            <a:r>
              <a:rPr lang="en-US" dirty="0" smtClean="0"/>
              <a:t>        </a:t>
            </a:r>
            <a:r>
              <a:rPr lang="en-US" dirty="0"/>
              <a:t>D. Q  </a:t>
            </a:r>
          </a:p>
          <a:p>
            <a:pPr marL="0" indent="0"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359" y="2033586"/>
            <a:ext cx="8086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Câu</a:t>
            </a:r>
            <a:r>
              <a:rPr lang="en-US" sz="2800" i="1" dirty="0"/>
              <a:t> 2: </a:t>
            </a:r>
            <a:r>
              <a:rPr lang="en-US" sz="2800" i="1" dirty="0" err="1"/>
              <a:t>Sơ</a:t>
            </a:r>
            <a:r>
              <a:rPr lang="en-US" sz="2800" i="1" dirty="0"/>
              <a:t> </a:t>
            </a:r>
            <a:r>
              <a:rPr lang="en-US" sz="2800" i="1" dirty="0" err="1"/>
              <a:t>nào</a:t>
            </a:r>
            <a:r>
              <a:rPr lang="en-US" sz="2800" i="1" dirty="0"/>
              <a:t> </a:t>
            </a:r>
            <a:r>
              <a:rPr lang="en-US" sz="2800" i="1" dirty="0" err="1"/>
              <a:t>sau</a:t>
            </a:r>
            <a:r>
              <a:rPr lang="en-US" sz="2800" i="1" dirty="0"/>
              <a:t> </a:t>
            </a:r>
            <a:r>
              <a:rPr lang="en-US" sz="2800" i="1" dirty="0" err="1"/>
              <a:t>đây</a:t>
            </a:r>
            <a:r>
              <a:rPr lang="en-US" sz="2800" i="1" dirty="0"/>
              <a:t> </a:t>
            </a:r>
            <a:r>
              <a:rPr lang="en-US" sz="2800" i="1" dirty="0" err="1"/>
              <a:t>biểu</a:t>
            </a:r>
            <a:r>
              <a:rPr lang="en-US" sz="2800" i="1" dirty="0"/>
              <a:t> </a:t>
            </a:r>
            <a:r>
              <a:rPr lang="en-US" sz="2800" i="1" dirty="0" err="1"/>
              <a:t>thị</a:t>
            </a:r>
            <a:r>
              <a:rPr lang="en-US" sz="2800" i="1" dirty="0"/>
              <a:t> </a:t>
            </a:r>
            <a:r>
              <a:rPr lang="en-US" sz="2800" i="1" dirty="0" err="1"/>
              <a:t>đúng</a:t>
            </a:r>
            <a:r>
              <a:rPr lang="en-US" sz="2800" i="1" dirty="0"/>
              <a:t> </a:t>
            </a:r>
            <a:r>
              <a:rPr lang="en-US" sz="2800" i="1" dirty="0" err="1"/>
              <a:t>mối</a:t>
            </a:r>
            <a:r>
              <a:rPr lang="en-US" sz="2800" i="1" dirty="0"/>
              <a:t> </a:t>
            </a:r>
            <a:r>
              <a:rPr lang="en-US" sz="2800" i="1" dirty="0" err="1"/>
              <a:t>quan</a:t>
            </a:r>
            <a:r>
              <a:rPr lang="en-US" sz="2800" i="1" dirty="0"/>
              <a:t> </a:t>
            </a:r>
            <a:r>
              <a:rPr lang="en-US" sz="2800" i="1" dirty="0" err="1"/>
              <a:t>hệ</a:t>
            </a:r>
            <a:r>
              <a:rPr lang="en-US" sz="2800" i="1" dirty="0"/>
              <a:t> </a:t>
            </a:r>
            <a:r>
              <a:rPr lang="en-US" sz="2800" i="1" dirty="0" err="1"/>
              <a:t>giữa</a:t>
            </a:r>
            <a:r>
              <a:rPr lang="en-US" sz="2800" i="1" dirty="0"/>
              <a:t> </a:t>
            </a:r>
            <a:r>
              <a:rPr lang="en-US" sz="2800" i="1" dirty="0" err="1"/>
              <a:t>số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số</a:t>
            </a:r>
            <a:r>
              <a:rPr lang="en-US" sz="2800" i="1" dirty="0"/>
              <a:t> </a:t>
            </a:r>
            <a:r>
              <a:rPr lang="en-US" sz="2800" i="1" dirty="0" err="1"/>
              <a:t>hữu</a:t>
            </a:r>
            <a:r>
              <a:rPr lang="en-US" sz="2800" i="1" dirty="0"/>
              <a:t> </a:t>
            </a:r>
            <a:r>
              <a:rPr lang="en-US" sz="2800" i="1" dirty="0" err="1"/>
              <a:t>tỉ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số</a:t>
            </a:r>
            <a:r>
              <a:rPr lang="en-US" sz="2800" i="1" dirty="0"/>
              <a:t> </a:t>
            </a:r>
            <a:r>
              <a:rPr lang="en-US" sz="2800" i="1" dirty="0" err="1"/>
              <a:t>vô</a:t>
            </a:r>
            <a:r>
              <a:rPr lang="en-US" sz="2800" i="1" dirty="0"/>
              <a:t> </a:t>
            </a:r>
            <a:r>
              <a:rPr lang="en-US" sz="2800" i="1" dirty="0" err="1"/>
              <a:t>tỉ</a:t>
            </a:r>
            <a:r>
              <a:rPr lang="en-US" sz="2800" i="1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4501" r="47646" b="55605"/>
          <a:stretch/>
        </p:blipFill>
        <p:spPr>
          <a:xfrm>
            <a:off x="949928" y="3404207"/>
            <a:ext cx="2740723" cy="1217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44006" r="47316" b="31459"/>
          <a:stretch/>
        </p:blipFill>
        <p:spPr>
          <a:xfrm>
            <a:off x="4549966" y="3086656"/>
            <a:ext cx="2789845" cy="153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67378" r="47028" b="11262"/>
          <a:stretch/>
        </p:blipFill>
        <p:spPr>
          <a:xfrm>
            <a:off x="8019216" y="3147442"/>
            <a:ext cx="2984750" cy="13971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49928" y="4869158"/>
                <a:ext cx="8967730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Câu</a:t>
                </a:r>
                <a:r>
                  <a:rPr lang="en-US" sz="2800" i="1" dirty="0"/>
                  <a:t> 3: </a:t>
                </a:r>
                <a:r>
                  <a:rPr lang="en-US" sz="2800" i="1" dirty="0" err="1"/>
                  <a:t>Tìm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số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đối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của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số</a:t>
                </a:r>
                <a:r>
                  <a:rPr lang="en-US" sz="2800" i="1" dirty="0"/>
                  <a:t> - 2</a:t>
                </a:r>
                <a:r>
                  <a:rPr lang="en-US" sz="2800" i="1" dirty="0" smtClean="0"/>
                  <a:t>:</a:t>
                </a:r>
              </a:p>
              <a:p>
                <a:r>
                  <a:rPr lang="en-US" sz="2800" dirty="0" smtClean="0"/>
                  <a:t>         A</a:t>
                </a:r>
                <a:r>
                  <a:rPr lang="en-US" sz="2800" dirty="0"/>
                  <a:t>. 2</a:t>
                </a:r>
                <a:r>
                  <a:rPr lang="en-US" sz="2800" dirty="0" smtClean="0"/>
                  <a:t>              B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-2               </a:t>
                </a:r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          </a:t>
                </a:r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8" y="4869158"/>
                <a:ext cx="8967730" cy="1131592"/>
              </a:xfrm>
              <a:prstGeom prst="rect">
                <a:avLst/>
              </a:prstGeom>
              <a:blipFill>
                <a:blip r:embed="rId4"/>
                <a:stretch>
                  <a:fillRect l="-1428" t="-5405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899981" y="3092202"/>
            <a:ext cx="449114" cy="461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18382" y="5428695"/>
            <a:ext cx="449114" cy="461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52279" y="1382292"/>
            <a:ext cx="449114" cy="461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1338078"/>
            <a:ext cx="101484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41101" cy="17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293882" y="754380"/>
                <a:ext cx="9269782" cy="1899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Biểu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diễn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số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thực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điểm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trên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trục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số</a:t>
                </a:r>
                <a:endParaRPr lang="en-US" sz="2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Biểu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diễn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số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thực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là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điểm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B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trên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trục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số</a:t>
                </a:r>
                <a:endParaRPr lang="en-US" sz="28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Nhận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xét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về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vị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trí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và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khoảng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cách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tới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gốc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O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của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hai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điểm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 </a:t>
                </a:r>
                <a:r>
                  <a:rPr lang="en-US" sz="28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và</a:t>
                </a:r>
                <a:r>
                  <a:rPr lang="en-US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B</a:t>
                </a:r>
              </a:p>
              <a:p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82" y="754380"/>
                <a:ext cx="9269782" cy="1899751"/>
              </a:xfrm>
              <a:prstGeom prst="rect">
                <a:avLst/>
              </a:prstGeom>
              <a:blipFill>
                <a:blip r:embed="rId4"/>
                <a:stretch>
                  <a:fillRect l="-1315" t="-965" r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t="16668" r="50466" b="69595"/>
          <a:stretch/>
        </p:blipFill>
        <p:spPr>
          <a:xfrm>
            <a:off x="1657349" y="2654131"/>
            <a:ext cx="9632915" cy="2409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" y="246888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Giải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3367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2" y="99749"/>
            <a:ext cx="2114108" cy="19026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85695" y="1051097"/>
            <a:ext cx="918594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diễn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nằm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phía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gốc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đều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gốc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gọi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endParaRPr lang="en-US" sz="28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5694" y="3221221"/>
            <a:ext cx="388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: </a:t>
            </a:r>
          </a:p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3671" y="322122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2012" y="3641384"/>
            <a:ext cx="1883167" cy="53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32338"/>
              </p:ext>
            </p:extLst>
          </p:nvPr>
        </p:nvGraphicFramePr>
        <p:xfrm>
          <a:off x="3338111" y="2142781"/>
          <a:ext cx="1143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5" imgW="114102" imgH="177492" progId="Equation.DSMT4">
                  <p:embed/>
                </p:oleObj>
              </mc:Choice>
              <mc:Fallback>
                <p:oleObj r:id="rId5" imgW="114102" imgH="1774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111" y="2142781"/>
                        <a:ext cx="114300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45646"/>
              </p:ext>
            </p:extLst>
          </p:nvPr>
        </p:nvGraphicFramePr>
        <p:xfrm>
          <a:off x="7571552" y="464877"/>
          <a:ext cx="1967517" cy="107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7" imgW="723586" imgH="393529" progId="Equation.DSMT4">
                  <p:embed/>
                </p:oleObj>
              </mc:Choice>
              <mc:Fallback>
                <p:oleObj r:id="rId7" imgW="72358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1552" y="464877"/>
                        <a:ext cx="1967517" cy="1070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97907" y="664470"/>
            <a:ext cx="47428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59299"/>
              </p:ext>
            </p:extLst>
          </p:nvPr>
        </p:nvGraphicFramePr>
        <p:xfrm>
          <a:off x="5685954" y="2441670"/>
          <a:ext cx="1734188" cy="95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9" imgW="710891" imgH="393529" progId="Equation.DSMT4">
                  <p:embed/>
                </p:oleObj>
              </mc:Choice>
              <mc:Fallback>
                <p:oleObj r:id="rId9" imgW="710891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54" y="2441670"/>
                        <a:ext cx="1734188" cy="959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54635"/>
              </p:ext>
            </p:extLst>
          </p:nvPr>
        </p:nvGraphicFramePr>
        <p:xfrm>
          <a:off x="5671784" y="3735142"/>
          <a:ext cx="1967727" cy="93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11" imgW="825500" imgH="393700" progId="Equation.DSMT4">
                  <p:embed/>
                </p:oleObj>
              </mc:Choice>
              <mc:Fallback>
                <p:oleObj r:id="rId11" imgW="8255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784" y="3735142"/>
                        <a:ext cx="1967727" cy="938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403296" y="2555556"/>
            <a:ext cx="5532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83159" y="2573562"/>
            <a:ext cx="55321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879" y="25735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328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38111" y="2142781"/>
          <a:ext cx="1143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5" imgW="114102" imgH="177492" progId="Equation.DSMT4">
                  <p:embed/>
                </p:oleObj>
              </mc:Choice>
              <mc:Fallback>
                <p:oleObj r:id="rId5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111" y="2142781"/>
                        <a:ext cx="114300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0879" y="25735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35041" r="52387" b="42639"/>
          <a:stretch/>
        </p:blipFill>
        <p:spPr>
          <a:xfrm>
            <a:off x="3205909" y="195543"/>
            <a:ext cx="4047046" cy="215792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92860"/>
              </p:ext>
            </p:extLst>
          </p:nvPr>
        </p:nvGraphicFramePr>
        <p:xfrm>
          <a:off x="5420045" y="3377451"/>
          <a:ext cx="2065283" cy="88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8" imgW="914400" imgH="393700" progId="Equation.DSMT4">
                  <p:embed/>
                </p:oleObj>
              </mc:Choice>
              <mc:Fallback>
                <p:oleObj r:id="rId8" imgW="914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045" y="3377451"/>
                        <a:ext cx="2065283" cy="889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80493"/>
              </p:ext>
            </p:extLst>
          </p:nvPr>
        </p:nvGraphicFramePr>
        <p:xfrm>
          <a:off x="5675383" y="4580608"/>
          <a:ext cx="1577572" cy="95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10" imgW="647419" imgH="393529" progId="Equation.DSMT4">
                  <p:embed/>
                </p:oleObj>
              </mc:Choice>
              <mc:Fallback>
                <p:oleObj r:id="rId10" imgW="64741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3" y="4580608"/>
                        <a:ext cx="1577572" cy="958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2258" y="3435548"/>
            <a:ext cx="3355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669904" y="2943105"/>
            <a:ext cx="22110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929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382" y="1314625"/>
            <a:ext cx="116651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600" dirty="0" err="1"/>
              <a:t>Cũng</a:t>
            </a:r>
            <a:r>
              <a:rPr lang="en-US" sz="2600" dirty="0"/>
              <a:t> </a:t>
            </a:r>
            <a:r>
              <a:rPr lang="en-US" sz="2600" dirty="0" err="1"/>
              <a:t>giống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 smtClean="0"/>
              <a:t>nguyên</a:t>
            </a:r>
            <a:r>
              <a:rPr lang="en-US" sz="2600" dirty="0" smtClean="0"/>
              <a:t>,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 </a:t>
            </a:r>
            <a:r>
              <a:rPr lang="en-US" sz="2600" dirty="0" err="1"/>
              <a:t>luôn</a:t>
            </a:r>
            <a:r>
              <a:rPr lang="en-US" sz="2600" dirty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 ..................</a:t>
            </a:r>
          </a:p>
          <a:p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/>
              <a:t>khái</a:t>
            </a:r>
            <a:r>
              <a:rPr lang="en-US" sz="2600" dirty="0"/>
              <a:t> </a:t>
            </a:r>
            <a:r>
              <a:rPr lang="en-US" sz="2600" dirty="0" err="1"/>
              <a:t>niệm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nắm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:</a:t>
            </a:r>
          </a:p>
          <a:p>
            <a:r>
              <a:rPr lang="en-US" sz="2600" dirty="0" smtClean="0"/>
              <a:t> + </a:t>
            </a:r>
            <a:r>
              <a:rPr lang="en-US" sz="2600" dirty="0" err="1"/>
              <a:t>Nếu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a </a:t>
            </a:r>
            <a:r>
              <a:rPr lang="en-US" sz="2600" dirty="0" err="1"/>
              <a:t>nhỏ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b </a:t>
            </a:r>
            <a:r>
              <a:rPr lang="en-US" sz="2600" dirty="0" err="1"/>
              <a:t>thì</a:t>
            </a:r>
            <a:r>
              <a:rPr lang="en-US" sz="2600" dirty="0"/>
              <a:t> ta </a:t>
            </a:r>
            <a:r>
              <a:rPr lang="en-US" sz="2600" dirty="0" err="1" smtClean="0"/>
              <a:t>viết</a:t>
            </a:r>
            <a:r>
              <a:rPr lang="en-US" sz="2600" dirty="0" smtClean="0"/>
              <a:t> ....................</a:t>
            </a:r>
            <a:endParaRPr lang="en-US" sz="2600" dirty="0"/>
          </a:p>
          <a:p>
            <a:r>
              <a:rPr lang="en-US" sz="2600" dirty="0" smtClean="0"/>
              <a:t> +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0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smtClean="0"/>
              <a:t>...................</a:t>
            </a:r>
            <a:endParaRPr lang="en-US" sz="2600" dirty="0"/>
          </a:p>
          <a:p>
            <a:r>
              <a:rPr lang="en-US" sz="2600" dirty="0" smtClean="0"/>
              <a:t> +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0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smtClean="0"/>
              <a:t>...................</a:t>
            </a:r>
            <a:endParaRPr lang="en-US" sz="2600" dirty="0"/>
          </a:p>
          <a:p>
            <a:r>
              <a:rPr lang="en-US" sz="2600" dirty="0" smtClean="0"/>
              <a:t> +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0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smtClean="0"/>
              <a:t>................................</a:t>
            </a:r>
            <a:endParaRPr lang="en-US" sz="2600" dirty="0"/>
          </a:p>
          <a:p>
            <a:r>
              <a:rPr lang="en-US" sz="2600" dirty="0" smtClean="0"/>
              <a:t> + </a:t>
            </a:r>
            <a:r>
              <a:rPr lang="en-US" sz="2600" dirty="0" err="1"/>
              <a:t>Nếu</a:t>
            </a:r>
            <a:r>
              <a:rPr lang="en-US" sz="2600" dirty="0"/>
              <a:t> a &lt; b </a:t>
            </a:r>
            <a:r>
              <a:rPr lang="en-US" sz="2600" dirty="0" err="1"/>
              <a:t>và</a:t>
            </a:r>
            <a:r>
              <a:rPr lang="en-US" sz="2600" dirty="0"/>
              <a:t> b &lt; c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smtClean="0"/>
              <a:t>..........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123720" y="330506"/>
            <a:ext cx="776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Điền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nội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dung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còn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thiếu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vào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chỗ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trống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3009" y="1699270"/>
            <a:ext cx="2799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1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kia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5130" y="2472216"/>
            <a:ext cx="29341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&lt; b hay b &gt; a.</a:t>
            </a: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00" y="2872325"/>
            <a:ext cx="2754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hữu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dương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500" y="3263025"/>
            <a:ext cx="2754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hữu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âm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500" y="367432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hữu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dương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cũng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phải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hữu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âm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1992" y="4054724"/>
            <a:ext cx="1037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&lt; c.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444506" y="1303020"/>
            <a:ext cx="1134999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/>
              <a:t>Cũng</a:t>
            </a:r>
            <a:r>
              <a:rPr lang="en-US" sz="2600" dirty="0"/>
              <a:t> </a:t>
            </a:r>
            <a:r>
              <a:rPr lang="en-US" sz="2600" dirty="0" err="1"/>
              <a:t>giống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/>
              <a:t>tỉ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 </a:t>
            </a:r>
            <a:r>
              <a:rPr lang="en-US" sz="2600" dirty="0" err="1"/>
              <a:t>luôn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1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kia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/>
              <a:t>khái</a:t>
            </a:r>
            <a:r>
              <a:rPr lang="en-US" sz="2600" dirty="0"/>
              <a:t> </a:t>
            </a:r>
            <a:r>
              <a:rPr lang="en-US" sz="2600" dirty="0" err="1"/>
              <a:t>niệm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nắm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smtClean="0"/>
              <a:t>:</a:t>
            </a:r>
          </a:p>
          <a:p>
            <a:endParaRPr lang="en-US" sz="2600" dirty="0"/>
          </a:p>
          <a:p>
            <a:r>
              <a:rPr lang="en-US" sz="2600" dirty="0" smtClean="0"/>
              <a:t> + </a:t>
            </a:r>
            <a:r>
              <a:rPr lang="en-US" sz="2600" dirty="0" err="1"/>
              <a:t>Nếu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a </a:t>
            </a:r>
            <a:r>
              <a:rPr lang="en-US" sz="2600" dirty="0" err="1"/>
              <a:t>nhỏ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b </a:t>
            </a:r>
            <a:r>
              <a:rPr lang="en-US" sz="2600" dirty="0" err="1"/>
              <a:t>thì</a:t>
            </a:r>
            <a:r>
              <a:rPr lang="en-US" sz="2600" dirty="0"/>
              <a:t> ta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a &lt; b hay b &gt; a.</a:t>
            </a:r>
          </a:p>
          <a:p>
            <a:r>
              <a:rPr lang="en-US" sz="2600" dirty="0" smtClean="0"/>
              <a:t> +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0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thực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dương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r>
              <a:rPr lang="en-US" sz="2600" dirty="0" smtClean="0"/>
              <a:t> +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0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thực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âm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r>
              <a:rPr lang="en-US" sz="2600" dirty="0" smtClean="0"/>
              <a:t> +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0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thực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dương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cũng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phải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thực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âm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r>
              <a:rPr lang="en-US" sz="2600" dirty="0" smtClean="0"/>
              <a:t> + </a:t>
            </a:r>
            <a:r>
              <a:rPr lang="en-US" sz="2600" dirty="0" err="1"/>
              <a:t>Nếu</a:t>
            </a:r>
            <a:r>
              <a:rPr lang="en-US" sz="2600" dirty="0"/>
              <a:t> a &lt; b </a:t>
            </a:r>
            <a:r>
              <a:rPr lang="en-US" sz="2600" dirty="0" err="1"/>
              <a:t>và</a:t>
            </a:r>
            <a:r>
              <a:rPr lang="en-US" sz="2600" dirty="0"/>
              <a:t> b &lt; c </a:t>
            </a:r>
            <a:r>
              <a:rPr lang="en-US" sz="2600" dirty="0" err="1">
                <a:solidFill>
                  <a:srgbClr val="FF0000"/>
                </a:solidFill>
              </a:rPr>
              <a:t>thì</a:t>
            </a:r>
            <a:r>
              <a:rPr lang="en-US" sz="2600" dirty="0">
                <a:solidFill>
                  <a:srgbClr val="FF0000"/>
                </a:solidFill>
              </a:rPr>
              <a:t> a &lt; c.</a:t>
            </a:r>
          </a:p>
          <a:p>
            <a:pPr>
              <a:lnSpc>
                <a:spcPct val="150000"/>
              </a:lnSpc>
            </a:pPr>
            <a:endParaRPr lang="en-US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71af3243-3dd4-4a8d-8c0d-dd76da1f02a5"/>
    <ds:schemaRef ds:uri="http://www.w3.org/XML/1998/namespace"/>
    <ds:schemaRef ds:uri="16c05727-aa75-4e4a-9b5f-8a80a116589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542</TotalTime>
  <Words>753</Words>
  <Application>Microsoft Office PowerPoint</Application>
  <PresentationFormat>Widescreen</PresentationFormat>
  <Paragraphs>98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Equation.DSMT4</vt:lpstr>
      <vt:lpstr> Tập hợp R các số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Windows User</cp:lastModifiedBy>
  <cp:revision>17</cp:revision>
  <dcterms:created xsi:type="dcterms:W3CDTF">2021-06-07T13:44:30Z</dcterms:created>
  <dcterms:modified xsi:type="dcterms:W3CDTF">2022-05-25T14:09:30Z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