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80" r:id="rId4"/>
    <p:sldId id="276" r:id="rId5"/>
    <p:sldId id="267" r:id="rId6"/>
    <p:sldId id="281" r:id="rId7"/>
    <p:sldId id="284" r:id="rId8"/>
    <p:sldId id="285" r:id="rId9"/>
    <p:sldId id="293" r:id="rId10"/>
    <p:sldId id="294" r:id="rId11"/>
    <p:sldId id="295" r:id="rId12"/>
    <p:sldId id="296" r:id="rId13"/>
    <p:sldId id="268" r:id="rId14"/>
    <p:sldId id="291" r:id="rId15"/>
    <p:sldId id="286" r:id="rId16"/>
    <p:sldId id="290" r:id="rId17"/>
    <p:sldId id="287" r:id="rId18"/>
    <p:sldId id="275" r:id="rId19"/>
    <p:sldId id="263" r:id="rId20"/>
    <p:sldId id="298" r:id="rId21"/>
    <p:sldId id="282" r:id="rId22"/>
    <p:sldId id="257" r:id="rId23"/>
    <p:sldId id="300" r:id="rId24"/>
    <p:sldId id="301" r:id="rId25"/>
    <p:sldId id="266" r:id="rId26"/>
    <p:sldId id="283" r:id="rId27"/>
    <p:sldId id="277" r:id="rId28"/>
    <p:sldId id="262" r:id="rId29"/>
  </p:sldIdLst>
  <p:sldSz cx="18288000" cy="10287000"/>
  <p:notesSz cx="6858000" cy="9144000"/>
  <p:embeddedFontLst>
    <p:embeddedFont>
      <p:font typeface="Funtastic" panose="020B0604020202020204" charset="0"/>
      <p:regular r:id="rId30"/>
    </p:embeddedFont>
    <p:embeddedFont>
      <p:font typeface="Quicksand Bold" panose="020B0604020202020204" charset="0"/>
      <p:regular r:id="rId31"/>
    </p:embeddedFont>
    <p:embeddedFont>
      <p:font typeface="SVN-Blog Script" panose="02000503000000020004" pitchFamily="2" charset="0"/>
      <p:regular r:id="rId32"/>
    </p:embeddedFont>
    <p:embeddedFont>
      <p:font typeface="SVN-Caprica Script" pitchFamily="2" charset="0"/>
      <p:regular r:id="rId33"/>
    </p:embeddedFont>
    <p:embeddedFont>
      <p:font typeface="SVN-Cookies" panose="02040603050506020204" pitchFamily="18" charset="0"/>
      <p:regular r:id="rId34"/>
    </p:embeddedFont>
    <p:embeddedFont>
      <p:font typeface="SVN-Internation" panose="02040603050506020204" pitchFamily="18" charset="0"/>
      <p:regular r:id="rId35"/>
    </p:embeddedFont>
    <p:embeddedFont>
      <p:font typeface="SVN-Revolution" panose="0204060305050602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2532E"/>
    <a:srgbClr val="FFF4EA"/>
    <a:srgbClr val="DCEBBE"/>
    <a:srgbClr val="EFC370"/>
    <a:srgbClr val="0C8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22" autoAdjust="0"/>
  </p:normalViewPr>
  <p:slideViewPr>
    <p:cSldViewPr>
      <p:cViewPr varScale="1">
        <p:scale>
          <a:sx n="53" d="100"/>
          <a:sy n="53" d="100"/>
        </p:scale>
        <p:origin x="49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7.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59.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9.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0.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1.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9.svg"/><Relationship Id="rId5" Type="http://schemas.openxmlformats.org/officeDocument/2006/relationships/image" Target="../media/image41.svg"/><Relationship Id="rId15" Type="http://schemas.openxmlformats.org/officeDocument/2006/relationships/image" Target="../media/image56.sv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8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8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49.svg"/><Relationship Id="rId3" Type="http://schemas.openxmlformats.org/officeDocument/2006/relationships/image" Target="../media/image7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83.svg"/><Relationship Id="rId2" Type="http://schemas.openxmlformats.org/officeDocument/2006/relationships/image" Target="../media/image76.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96.svg"/><Relationship Id="rId5" Type="http://schemas.openxmlformats.org/officeDocument/2006/relationships/image" Target="../media/image39.svg"/><Relationship Id="rId15" Type="http://schemas.openxmlformats.org/officeDocument/2006/relationships/image" Target="../media/image65.svg"/><Relationship Id="rId10" Type="http://schemas.openxmlformats.org/officeDocument/2006/relationships/image" Target="../media/image95.png"/><Relationship Id="rId4" Type="http://schemas.openxmlformats.org/officeDocument/2006/relationships/image" Target="../media/image38.png"/><Relationship Id="rId9" Type="http://schemas.openxmlformats.org/officeDocument/2006/relationships/image" Target="../media/image94.svg"/><Relationship Id="rId1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8.png"/><Relationship Id="rId5" Type="http://schemas.openxmlformats.org/officeDocument/2006/relationships/image" Target="../media/image14.svg"/><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4.svg"/><Relationship Id="rId1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29.svg"/><Relationship Id="rId14" Type="http://schemas.openxmlformats.org/officeDocument/2006/relationships/image" Target="../media/image32.sv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7.svg"/><Relationship Id="rId7" Type="http://schemas.openxmlformats.org/officeDocument/2006/relationships/image" Target="../media/image100.svg"/><Relationship Id="rId12"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80.png"/><Relationship Id="rId5" Type="http://schemas.openxmlformats.org/officeDocument/2006/relationships/image" Target="../media/image39.svg"/><Relationship Id="rId10" Type="http://schemas.openxmlformats.org/officeDocument/2006/relationships/image" Target="../media/image101.png"/><Relationship Id="rId4" Type="http://schemas.openxmlformats.org/officeDocument/2006/relationships/image" Target="../media/image38.png"/><Relationship Id="rId9"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02.png"/><Relationship Id="rId3" Type="http://schemas.openxmlformats.org/officeDocument/2006/relationships/image" Target="../media/image2.svg"/><Relationship Id="rId21" Type="http://schemas.openxmlformats.org/officeDocument/2006/relationships/image" Target="../media/image103.png"/><Relationship Id="rId7" Type="http://schemas.openxmlformats.org/officeDocument/2006/relationships/image" Target="../media/image3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svg"/><Relationship Id="rId24" Type="http://schemas.openxmlformats.org/officeDocument/2006/relationships/image" Target="../media/image106.svg"/><Relationship Id="rId5" Type="http://schemas.openxmlformats.org/officeDocument/2006/relationships/image" Target="../media/image4.svg"/><Relationship Id="rId15" Type="http://schemas.openxmlformats.org/officeDocument/2006/relationships/image" Target="../media/image12.svg"/><Relationship Id="rId23" Type="http://schemas.openxmlformats.org/officeDocument/2006/relationships/image" Target="../media/image105.png"/><Relationship Id="rId10" Type="http://schemas.openxmlformats.org/officeDocument/2006/relationships/image" Target="../media/image7.png"/><Relationship Id="rId19"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04.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07.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9.png"/><Relationship Id="rId5" Type="http://schemas.openxmlformats.org/officeDocument/2006/relationships/image" Target="../media/image14.svg"/><Relationship Id="rId10" Type="http://schemas.openxmlformats.org/officeDocument/2006/relationships/image" Target="../media/image108.png"/><Relationship Id="rId4" Type="http://schemas.openxmlformats.org/officeDocument/2006/relationships/image" Target="../media/image13.png"/><Relationship Id="rId9" Type="http://schemas.openxmlformats.org/officeDocument/2006/relationships/image" Target="../media/image27.sv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8.png"/><Relationship Id="rId5" Type="http://schemas.openxmlformats.org/officeDocument/2006/relationships/image" Target="../media/image14.svg"/><Relationship Id="rId10" Type="http://schemas.openxmlformats.org/officeDocument/2006/relationships/image" Target="../media/image109.png"/><Relationship Id="rId4" Type="http://schemas.openxmlformats.org/officeDocument/2006/relationships/image" Target="../media/image13.png"/><Relationship Id="rId9" Type="http://schemas.openxmlformats.org/officeDocument/2006/relationships/image" Target="../media/image27.sv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13.svg"/><Relationship Id="rId3" Type="http://schemas.openxmlformats.org/officeDocument/2006/relationships/image" Target="../media/image111.svg"/><Relationship Id="rId7" Type="http://schemas.openxmlformats.org/officeDocument/2006/relationships/image" Target="../media/image39.svg"/><Relationship Id="rId12" Type="http://schemas.openxmlformats.org/officeDocument/2006/relationships/image" Target="../media/image112.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9.svg"/><Relationship Id="rId5" Type="http://schemas.openxmlformats.org/officeDocument/2006/relationships/image" Target="../media/image77.svg"/><Relationship Id="rId15" Type="http://schemas.openxmlformats.org/officeDocument/2006/relationships/image" Target="../media/image47.svg"/><Relationship Id="rId10" Type="http://schemas.openxmlformats.org/officeDocument/2006/relationships/image" Target="../media/image48.png"/><Relationship Id="rId4" Type="http://schemas.openxmlformats.org/officeDocument/2006/relationships/image" Target="../media/image76.png"/><Relationship Id="rId9" Type="http://schemas.openxmlformats.org/officeDocument/2006/relationships/image" Target="../media/image51.sv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114.png"/><Relationship Id="rId20" Type="http://schemas.openxmlformats.org/officeDocument/2006/relationships/image" Target="../media/image8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84.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0.svg"/><Relationship Id="rId3" Type="http://schemas.openxmlformats.org/officeDocument/2006/relationships/image" Target="../media/image24.svg"/><Relationship Id="rId7" Type="http://schemas.openxmlformats.org/officeDocument/2006/relationships/image" Target="../media/image118.svg"/><Relationship Id="rId12" Type="http://schemas.openxmlformats.org/officeDocument/2006/relationships/image" Target="../media/image11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22.svg"/><Relationship Id="rId5" Type="http://schemas.openxmlformats.org/officeDocument/2006/relationships/image" Target="../media/image116.svg"/><Relationship Id="rId10" Type="http://schemas.openxmlformats.org/officeDocument/2006/relationships/image" Target="../media/image21.png"/><Relationship Id="rId4" Type="http://schemas.openxmlformats.org/officeDocument/2006/relationships/image" Target="../media/image115.pn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5.png"/><Relationship Id="rId17" Type="http://schemas.openxmlformats.org/officeDocument/2006/relationships/image" Target="../media/image124.svg"/><Relationship Id="rId2" Type="http://schemas.openxmlformats.org/officeDocument/2006/relationships/image" Target="../media/image1.png"/><Relationship Id="rId16"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0.svg"/><Relationship Id="rId5" Type="http://schemas.openxmlformats.org/officeDocument/2006/relationships/image" Target="../media/image14.svg"/><Relationship Id="rId15" Type="http://schemas.openxmlformats.org/officeDocument/2006/relationships/image" Target="../media/image81.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22.svg"/><Relationship Id="rId1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0.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36.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52.png"/><Relationship Id="rId3" Type="http://schemas.openxmlformats.org/officeDocument/2006/relationships/image" Target="../media/image2.svg"/><Relationship Id="rId21" Type="http://schemas.openxmlformats.org/officeDocument/2006/relationships/image" Target="../media/image26.png"/><Relationship Id="rId7" Type="http://schemas.openxmlformats.org/officeDocument/2006/relationships/image" Target="../media/image3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53.png"/><Relationship Id="rId4" Type="http://schemas.openxmlformats.org/officeDocument/2006/relationships/image" Target="../media/image3.png"/><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9.svg"/><Relationship Id="rId5" Type="http://schemas.openxmlformats.org/officeDocument/2006/relationships/image" Target="../media/image41.svg"/><Relationship Id="rId15" Type="http://schemas.openxmlformats.org/officeDocument/2006/relationships/image" Target="../media/image56.sv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2.png"/><Relationship Id="rId7" Type="http://schemas.openxmlformats.org/officeDocument/2006/relationships/image" Target="../media/image49.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65.svg"/><Relationship Id="rId5" Type="http://schemas.openxmlformats.org/officeDocument/2006/relationships/image" Target="../media/image58.png"/><Relationship Id="rId10" Type="http://schemas.openxmlformats.org/officeDocument/2006/relationships/image" Target="../media/image64.png"/><Relationship Id="rId4" Type="http://schemas.openxmlformats.org/officeDocument/2006/relationships/image" Target="../media/image43.svg"/><Relationship Id="rId9"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528778" y="1414590"/>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34" name="Group 33">
            <a:extLst>
              <a:ext uri="{FF2B5EF4-FFF2-40B4-BE49-F238E27FC236}">
                <a16:creationId xmlns:a16="http://schemas.microsoft.com/office/drawing/2014/main" id="{75820C22-7949-B358-36AF-003286D93A4B}"/>
              </a:ext>
            </a:extLst>
          </p:cNvPr>
          <p:cNvGrpSpPr/>
          <p:nvPr/>
        </p:nvGrpSpPr>
        <p:grpSpPr>
          <a:xfrm flipH="1">
            <a:off x="0" y="675139"/>
            <a:ext cx="17604275" cy="9832913"/>
            <a:chOff x="644711" y="406683"/>
            <a:chExt cx="17456775" cy="9832913"/>
          </a:xfrm>
        </p:grpSpPr>
        <p:sp>
          <p:nvSpPr>
            <p:cNvPr id="20" name="Freeform 2">
              <a:extLst>
                <a:ext uri="{FF2B5EF4-FFF2-40B4-BE49-F238E27FC236}">
                  <a16:creationId xmlns:a16="http://schemas.microsoft.com/office/drawing/2014/main" id="{3910FD7E-12B9-C257-5CFA-558D0EAE8484}"/>
                </a:ext>
              </a:extLst>
            </p:cNvPr>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6">
              <a:extLst>
                <a:ext uri="{FF2B5EF4-FFF2-40B4-BE49-F238E27FC236}">
                  <a16:creationId xmlns:a16="http://schemas.microsoft.com/office/drawing/2014/main" id="{79A302E2-0F90-5D4A-5663-A6F35E659558}"/>
                </a:ext>
              </a:extLst>
            </p:cNvPr>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7">
              <a:extLst>
                <a:ext uri="{FF2B5EF4-FFF2-40B4-BE49-F238E27FC236}">
                  <a16:creationId xmlns:a16="http://schemas.microsoft.com/office/drawing/2014/main" id="{5724CE14-058A-C308-CDAA-F64F0BBC4D67}"/>
                </a:ext>
              </a:extLst>
            </p:cNvPr>
            <p:cNvSpPr/>
            <p:nvPr/>
          </p:nvSpPr>
          <p:spPr>
            <a:xfrm rot="1208805">
              <a:off x="5801460" y="1744645"/>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8">
              <a:extLst>
                <a:ext uri="{FF2B5EF4-FFF2-40B4-BE49-F238E27FC236}">
                  <a16:creationId xmlns:a16="http://schemas.microsoft.com/office/drawing/2014/main" id="{1EA81DD2-8E87-203A-1B6B-7C43EBBF475A}"/>
                </a:ext>
              </a:extLst>
            </p:cNvPr>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4" name="Freeform 12">
              <a:extLst>
                <a:ext uri="{FF2B5EF4-FFF2-40B4-BE49-F238E27FC236}">
                  <a16:creationId xmlns:a16="http://schemas.microsoft.com/office/drawing/2014/main" id="{2EAFE58F-A294-7AAE-BB19-F15EB4DBCD05}"/>
                </a:ext>
              </a:extLst>
            </p:cNvPr>
            <p:cNvSpPr/>
            <p:nvPr/>
          </p:nvSpPr>
          <p:spPr>
            <a:xfrm rot="-1463794">
              <a:off x="8456199" y="2065771"/>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5" name="Freeform 13">
              <a:extLst>
                <a:ext uri="{FF2B5EF4-FFF2-40B4-BE49-F238E27FC236}">
                  <a16:creationId xmlns:a16="http://schemas.microsoft.com/office/drawing/2014/main" id="{41E871B5-9B06-FF61-25D8-2D79A1BB5A8F}"/>
                </a:ext>
              </a:extLst>
            </p:cNvPr>
            <p:cNvSpPr/>
            <p:nvPr/>
          </p:nvSpPr>
          <p:spPr>
            <a:xfrm rot="1396018">
              <a:off x="16417114" y="406683"/>
              <a:ext cx="1684372" cy="646378"/>
            </a:xfrm>
            <a:custGeom>
              <a:avLst/>
              <a:gdLst/>
              <a:ahLst/>
              <a:cxnLst/>
              <a:rect l="l" t="t" r="r" b="b"/>
              <a:pathLst>
                <a:path w="1684372" h="646378">
                  <a:moveTo>
                    <a:pt x="0" y="0"/>
                  </a:moveTo>
                  <a:lnTo>
                    <a:pt x="1684372" y="0"/>
                  </a:lnTo>
                  <a:lnTo>
                    <a:pt x="1684372" y="646378"/>
                  </a:lnTo>
                  <a:lnTo>
                    <a:pt x="0" y="64637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6" name="Freeform 14">
              <a:extLst>
                <a:ext uri="{FF2B5EF4-FFF2-40B4-BE49-F238E27FC236}">
                  <a16:creationId xmlns:a16="http://schemas.microsoft.com/office/drawing/2014/main" id="{8E6ED36E-9694-8DD9-486E-DDC671EC37E6}"/>
                </a:ext>
              </a:extLst>
            </p:cNvPr>
            <p:cNvSpPr/>
            <p:nvPr/>
          </p:nvSpPr>
          <p:spPr>
            <a:xfrm rot="9487376">
              <a:off x="16657711" y="8149356"/>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7" name="Freeform 15">
              <a:extLst>
                <a:ext uri="{FF2B5EF4-FFF2-40B4-BE49-F238E27FC236}">
                  <a16:creationId xmlns:a16="http://schemas.microsoft.com/office/drawing/2014/main" id="{8ABE080D-25D7-A96C-D60E-A08211F34929}"/>
                </a:ext>
              </a:extLst>
            </p:cNvPr>
            <p:cNvSpPr/>
            <p:nvPr/>
          </p:nvSpPr>
          <p:spPr>
            <a:xfrm rot="-10586146">
              <a:off x="11288831" y="9497782"/>
              <a:ext cx="1933065" cy="741814"/>
            </a:xfrm>
            <a:custGeom>
              <a:avLst/>
              <a:gdLst/>
              <a:ahLst/>
              <a:cxnLst/>
              <a:rect l="l" t="t" r="r" b="b"/>
              <a:pathLst>
                <a:path w="1933065" h="741814">
                  <a:moveTo>
                    <a:pt x="0" y="0"/>
                  </a:moveTo>
                  <a:lnTo>
                    <a:pt x="1933065" y="0"/>
                  </a:lnTo>
                  <a:lnTo>
                    <a:pt x="1933065" y="741814"/>
                  </a:lnTo>
                  <a:lnTo>
                    <a:pt x="0" y="74181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8" name="Group 16">
              <a:extLst>
                <a:ext uri="{FF2B5EF4-FFF2-40B4-BE49-F238E27FC236}">
                  <a16:creationId xmlns:a16="http://schemas.microsoft.com/office/drawing/2014/main" id="{EE1DAFA5-19FC-5C5B-FBDA-1FE1CEEBC260}"/>
                </a:ext>
              </a:extLst>
            </p:cNvPr>
            <p:cNvGrpSpPr/>
            <p:nvPr/>
          </p:nvGrpSpPr>
          <p:grpSpPr>
            <a:xfrm>
              <a:off x="732322" y="4847122"/>
              <a:ext cx="592757" cy="592757"/>
              <a:chOff x="0" y="0"/>
              <a:chExt cx="812800" cy="812800"/>
            </a:xfrm>
          </p:grpSpPr>
          <p:sp>
            <p:nvSpPr>
              <p:cNvPr id="29" name="Freeform 17">
                <a:extLst>
                  <a:ext uri="{FF2B5EF4-FFF2-40B4-BE49-F238E27FC236}">
                    <a16:creationId xmlns:a16="http://schemas.microsoft.com/office/drawing/2014/main" id="{A86E1005-FC97-3041-D56C-5015154739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30" name="TextBox 18">
                <a:extLst>
                  <a:ext uri="{FF2B5EF4-FFF2-40B4-BE49-F238E27FC236}">
                    <a16:creationId xmlns:a16="http://schemas.microsoft.com/office/drawing/2014/main" id="{FE12B369-1891-83B9-76CF-9F107FAB7D6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1" name="Group 19">
              <a:extLst>
                <a:ext uri="{FF2B5EF4-FFF2-40B4-BE49-F238E27FC236}">
                  <a16:creationId xmlns:a16="http://schemas.microsoft.com/office/drawing/2014/main" id="{3A153C35-AB67-BDEE-138D-EA478B3DCFFA}"/>
                </a:ext>
              </a:extLst>
            </p:cNvPr>
            <p:cNvGrpSpPr/>
            <p:nvPr/>
          </p:nvGrpSpPr>
          <p:grpSpPr>
            <a:xfrm>
              <a:off x="15783051" y="2672848"/>
              <a:ext cx="592757" cy="592757"/>
              <a:chOff x="0" y="0"/>
              <a:chExt cx="812800" cy="812800"/>
            </a:xfrm>
          </p:grpSpPr>
          <p:sp>
            <p:nvSpPr>
              <p:cNvPr id="32" name="Freeform 20">
                <a:extLst>
                  <a:ext uri="{FF2B5EF4-FFF2-40B4-BE49-F238E27FC236}">
                    <a16:creationId xmlns:a16="http://schemas.microsoft.com/office/drawing/2014/main" id="{FCC7456E-3A55-FA0F-C4B0-CE715A885B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33" name="TextBox 21">
                <a:extLst>
                  <a:ext uri="{FF2B5EF4-FFF2-40B4-BE49-F238E27FC236}">
                    <a16:creationId xmlns:a16="http://schemas.microsoft.com/office/drawing/2014/main" id="{566FBFF7-7B12-1CCF-6E0F-339C3B44C9E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5" name="文本框 15">
            <a:extLst>
              <a:ext uri="{FF2B5EF4-FFF2-40B4-BE49-F238E27FC236}">
                <a16:creationId xmlns:a16="http://schemas.microsoft.com/office/drawing/2014/main" id="{C9B1BE38-C597-A21A-6436-0B4589F501F8}"/>
              </a:ext>
            </a:extLst>
          </p:cNvPr>
          <p:cNvSpPr txBox="1"/>
          <p:nvPr/>
        </p:nvSpPr>
        <p:spPr>
          <a:xfrm>
            <a:off x="1096829" y="4202328"/>
            <a:ext cx="9409948" cy="363176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500" b="1" dirty="0">
                <a:ln w="28575">
                  <a:solidFill>
                    <a:sysClr val="windowText" lastClr="000000"/>
                  </a:solidFill>
                  <a:prstDash val="solid"/>
                </a:ln>
                <a:solidFill>
                  <a:srgbClr val="F2532E"/>
                </a:solidFill>
                <a:latin typeface="SVN-Blog Script" panose="02000503000000020004" pitchFamily="2" charset="0"/>
              </a:rPr>
              <a:t>TIÊU DÙNG </a:t>
            </a:r>
          </a:p>
          <a:p>
            <a:pPr algn="ctr"/>
            <a:r>
              <a:rPr lang="en-US" sz="11500" b="1" dirty="0">
                <a:ln w="28575">
                  <a:solidFill>
                    <a:sysClr val="windowText" lastClr="000000"/>
                  </a:solidFill>
                  <a:prstDash val="solid"/>
                </a:ln>
                <a:solidFill>
                  <a:srgbClr val="F2532E"/>
                </a:solidFill>
                <a:latin typeface="SVN-Blog Script" panose="02000503000000020004" pitchFamily="2" charset="0"/>
              </a:rPr>
              <a:t>THÔNG MINH</a:t>
            </a:r>
          </a:p>
        </p:txBody>
      </p:sp>
      <p:pic>
        <p:nvPicPr>
          <p:cNvPr id="36" name="Picture 35" descr="Logo&#10;&#10;Description automatically generated">
            <a:extLst>
              <a:ext uri="{FF2B5EF4-FFF2-40B4-BE49-F238E27FC236}">
                <a16:creationId xmlns:a16="http://schemas.microsoft.com/office/drawing/2014/main" id="{34238B19-10A6-F270-4D29-8D9C853FC11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63787" y="21585"/>
            <a:ext cx="1974522" cy="1568004"/>
          </a:xfrm>
          <a:prstGeom prst="rect">
            <a:avLst/>
          </a:prstGeom>
        </p:spPr>
      </p:pic>
      <p:sp>
        <p:nvSpPr>
          <p:cNvPr id="37" name="TextBox 9">
            <a:extLst>
              <a:ext uri="{FF2B5EF4-FFF2-40B4-BE49-F238E27FC236}">
                <a16:creationId xmlns:a16="http://schemas.microsoft.com/office/drawing/2014/main" id="{39876CA4-B701-8161-6405-E57A31CD3CC1}"/>
              </a:ext>
            </a:extLst>
          </p:cNvPr>
          <p:cNvSpPr txBox="1"/>
          <p:nvPr/>
        </p:nvSpPr>
        <p:spPr>
          <a:xfrm>
            <a:off x="3480204" y="1385176"/>
            <a:ext cx="5910348"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800" dirty="0">
                <a:solidFill>
                  <a:srgbClr val="F06623"/>
                </a:solidFill>
                <a:latin typeface="SVN-Internation" panose="02040603050506020204" pitchFamily="18" charset="0"/>
              </a:rPr>
              <a:t>GIÁO DỤC CÔNG DÂN 9</a:t>
            </a:r>
          </a:p>
        </p:txBody>
      </p:sp>
      <p:sp>
        <p:nvSpPr>
          <p:cNvPr id="38" name="文本框 15">
            <a:extLst>
              <a:ext uri="{FF2B5EF4-FFF2-40B4-BE49-F238E27FC236}">
                <a16:creationId xmlns:a16="http://schemas.microsoft.com/office/drawing/2014/main" id="{2CBD2F39-0723-0D04-D4F5-FC620FAACFFD}"/>
              </a:ext>
            </a:extLst>
          </p:cNvPr>
          <p:cNvSpPr txBox="1"/>
          <p:nvPr/>
        </p:nvSpPr>
        <p:spPr>
          <a:xfrm>
            <a:off x="4899646" y="2315178"/>
            <a:ext cx="1672253" cy="120032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7200" dirty="0" err="1">
                <a:solidFill>
                  <a:srgbClr val="7030A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7200" dirty="0">
                <a:solidFill>
                  <a:srgbClr val="7030A0"/>
                </a:solidFill>
                <a:latin typeface="SVN-Internation" panose="02040603050506020204" pitchFamily="18" charset="0"/>
                <a:ea typeface="inpin heiti" panose="00000500000000000000" pitchFamily="2" charset="-122"/>
                <a:sym typeface="inpin heiti" panose="00000500000000000000" pitchFamily="2" charset="-122"/>
              </a:rPr>
              <a:t> 8</a:t>
            </a:r>
          </a:p>
        </p:txBody>
      </p:sp>
      <p:sp>
        <p:nvSpPr>
          <p:cNvPr id="39" name="Freeform 22">
            <a:extLst>
              <a:ext uri="{FF2B5EF4-FFF2-40B4-BE49-F238E27FC236}">
                <a16:creationId xmlns:a16="http://schemas.microsoft.com/office/drawing/2014/main" id="{38C4B4B8-1717-0DA9-57D3-44F87EB00F75}"/>
              </a:ext>
            </a:extLst>
          </p:cNvPr>
          <p:cNvSpPr/>
          <p:nvPr/>
        </p:nvSpPr>
        <p:spPr>
          <a:xfrm rot="750350">
            <a:off x="1654487" y="7414900"/>
            <a:ext cx="2652683" cy="2777678"/>
          </a:xfrm>
          <a:custGeom>
            <a:avLst/>
            <a:gdLst/>
            <a:ahLst/>
            <a:cxnLst/>
            <a:rect l="l" t="t" r="r" b="b"/>
            <a:pathLst>
              <a:path w="4015477" h="4204688">
                <a:moveTo>
                  <a:pt x="0" y="0"/>
                </a:moveTo>
                <a:lnTo>
                  <a:pt x="4015477" y="0"/>
                </a:lnTo>
                <a:lnTo>
                  <a:pt x="4015477" y="4204688"/>
                </a:lnTo>
                <a:lnTo>
                  <a:pt x="0" y="420468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05327-8329-CC44-DBBA-1DB9244C21EC}"/>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DC36BA94-76C2-D411-F88F-074DC8B795D7}"/>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AD641025-1C2F-5086-4F4F-C45C374D2857}"/>
              </a:ext>
            </a:extLst>
          </p:cNvPr>
          <p:cNvSpPr/>
          <p:nvPr/>
        </p:nvSpPr>
        <p:spPr>
          <a:xfrm rot="64219">
            <a:off x="7897418" y="1577202"/>
            <a:ext cx="10329746" cy="6610050"/>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pic>
        <p:nvPicPr>
          <p:cNvPr id="5" name="Picture 4">
            <a:extLst>
              <a:ext uri="{FF2B5EF4-FFF2-40B4-BE49-F238E27FC236}">
                <a16:creationId xmlns:a16="http://schemas.microsoft.com/office/drawing/2014/main" id="{F5D2400D-35CB-BE1A-2682-6D01D9132C8B}"/>
              </a:ext>
            </a:extLst>
          </p:cNvPr>
          <p:cNvPicPr>
            <a:picLocks noChangeAspect="1"/>
          </p:cNvPicPr>
          <p:nvPr/>
        </p:nvPicPr>
        <p:blipFill>
          <a:blip r:embed="rId5"/>
          <a:stretch>
            <a:fillRect/>
          </a:stretch>
        </p:blipFill>
        <p:spPr>
          <a:xfrm>
            <a:off x="609600" y="400585"/>
            <a:ext cx="6581775" cy="4742915"/>
          </a:xfrm>
          <a:prstGeom prst="rect">
            <a:avLst/>
          </a:prstGeom>
          <a:ln w="57150">
            <a:solidFill>
              <a:srgbClr val="00B050"/>
            </a:solid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C0CF9528-8648-D80F-AB1C-6DEA66515364}"/>
              </a:ext>
            </a:extLst>
          </p:cNvPr>
          <p:cNvSpPr txBox="1"/>
          <p:nvPr/>
        </p:nvSpPr>
        <p:spPr>
          <a:xfrm>
            <a:off x="8551654" y="2247900"/>
            <a:ext cx="8745746" cy="4988866"/>
          </a:xfrm>
          <a:prstGeom prst="rect">
            <a:avLst/>
          </a:prstGeom>
          <a:noFill/>
        </p:spPr>
        <p:txBody>
          <a:bodyPr wrap="square">
            <a:spAutoFit/>
          </a:bodyPr>
          <a:lstStyle/>
          <a:p>
            <a:pPr algn="just">
              <a:lnSpc>
                <a:spcPct val="150000"/>
              </a:lnSpc>
            </a:pPr>
            <a:r>
              <a:rPr lang="vi-VN" sz="3600" b="1" dirty="0">
                <a:solidFill>
                  <a:srgbClr val="FF0000"/>
                </a:solidFill>
                <a:effectLst/>
              </a:rPr>
              <a:t>Hành vi tiêu cùng của nhân vật là không phù hợp</a:t>
            </a:r>
            <a:r>
              <a:rPr lang="en-US" sz="3600" b="1" dirty="0">
                <a:solidFill>
                  <a:srgbClr val="FF0000"/>
                </a:solidFill>
                <a:effectLst/>
              </a:rPr>
              <a:t>.</a:t>
            </a:r>
          </a:p>
          <a:p>
            <a:pPr marL="457200" indent="-457200" algn="just">
              <a:lnSpc>
                <a:spcPct val="150000"/>
              </a:lnSpc>
              <a:buFont typeface="Wingdings" panose="05000000000000000000" pitchFamily="2" charset="2"/>
              <a:buChar char="ü"/>
            </a:pPr>
            <a:r>
              <a:rPr lang="en-US" sz="3600" dirty="0">
                <a:solidFill>
                  <a:srgbClr val="231F20"/>
                </a:solidFill>
                <a:effectLst/>
              </a:rPr>
              <a:t>C</a:t>
            </a:r>
            <a:r>
              <a:rPr lang="vi-VN" sz="3600" dirty="0" err="1">
                <a:solidFill>
                  <a:srgbClr val="231F20"/>
                </a:solidFill>
                <a:effectLst/>
              </a:rPr>
              <a:t>hưa</a:t>
            </a:r>
            <a:r>
              <a:rPr lang="vi-VN" sz="3600" dirty="0">
                <a:solidFill>
                  <a:srgbClr val="231F20"/>
                </a:solidFill>
                <a:effectLst/>
              </a:rPr>
              <a:t> đảm bảo việc đặt yếu tố an toàn thực phẩm lên trên hết. </a:t>
            </a:r>
            <a:endParaRPr lang="en-US" sz="3600" dirty="0">
              <a:solidFill>
                <a:srgbClr val="231F20"/>
              </a:solidFill>
              <a:effectLst/>
            </a:endParaRPr>
          </a:p>
          <a:p>
            <a:pPr marL="457200" indent="-457200" algn="just">
              <a:lnSpc>
                <a:spcPct val="150000"/>
              </a:lnSpc>
              <a:buFont typeface="Wingdings" panose="05000000000000000000" pitchFamily="2" charset="2"/>
              <a:buChar char="ü"/>
            </a:pPr>
            <a:r>
              <a:rPr lang="vi-VN" sz="3600" dirty="0">
                <a:solidFill>
                  <a:srgbClr val="231F20"/>
                </a:solidFill>
                <a:effectLst/>
              </a:rPr>
              <a:t>Nếu mua, giá có thể rẻ nhưng lại có nguy cơ dẫn đến ngộ độc thực phẩm.</a:t>
            </a:r>
            <a:endParaRPr lang="en-US" sz="3600" dirty="0"/>
          </a:p>
        </p:txBody>
      </p:sp>
      <p:sp>
        <p:nvSpPr>
          <p:cNvPr id="6" name="Freeform 23">
            <a:extLst>
              <a:ext uri="{FF2B5EF4-FFF2-40B4-BE49-F238E27FC236}">
                <a16:creationId xmlns:a16="http://schemas.microsoft.com/office/drawing/2014/main" id="{F60E32EA-B588-C586-8F14-86EA2B27B7E1}"/>
              </a:ext>
            </a:extLst>
          </p:cNvPr>
          <p:cNvSpPr/>
          <p:nvPr/>
        </p:nvSpPr>
        <p:spPr>
          <a:xfrm rot="-781961">
            <a:off x="325800" y="6302214"/>
            <a:ext cx="5022066" cy="3463133"/>
          </a:xfrm>
          <a:custGeom>
            <a:avLst/>
            <a:gdLst/>
            <a:ahLst/>
            <a:cxnLst/>
            <a:rect l="l" t="t" r="r" b="b"/>
            <a:pathLst>
              <a:path w="5022066" h="3463133">
                <a:moveTo>
                  <a:pt x="0" y="0"/>
                </a:moveTo>
                <a:lnTo>
                  <a:pt x="5022066" y="0"/>
                </a:lnTo>
                <a:lnTo>
                  <a:pt x="5022066" y="3463133"/>
                </a:lnTo>
                <a:lnTo>
                  <a:pt x="0" y="3463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0655668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92208-1282-9AD7-30C4-E06A18F6357B}"/>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390B4C90-BC8C-3AB1-38C0-61E03040898C}"/>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F18FDDD8-3022-45D8-9EEB-B7928584679F}"/>
              </a:ext>
            </a:extLst>
          </p:cNvPr>
          <p:cNvSpPr/>
          <p:nvPr/>
        </p:nvSpPr>
        <p:spPr>
          <a:xfrm rot="64219">
            <a:off x="8055472" y="2742404"/>
            <a:ext cx="9624437" cy="5922287"/>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sp>
        <p:nvSpPr>
          <p:cNvPr id="3" name="TextBox 2">
            <a:extLst>
              <a:ext uri="{FF2B5EF4-FFF2-40B4-BE49-F238E27FC236}">
                <a16:creationId xmlns:a16="http://schemas.microsoft.com/office/drawing/2014/main" id="{D1D57851-9222-DC68-F7F0-C473D3525FF8}"/>
              </a:ext>
            </a:extLst>
          </p:cNvPr>
          <p:cNvSpPr txBox="1"/>
          <p:nvPr/>
        </p:nvSpPr>
        <p:spPr>
          <a:xfrm>
            <a:off x="8382000" y="3487730"/>
            <a:ext cx="8610600" cy="4444807"/>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vi-VN" sz="3200" dirty="0">
                <a:solidFill>
                  <a:srgbClr val="231F20"/>
                </a:solidFill>
                <a:effectLst/>
              </a:rPr>
              <a:t>Hành vi tiêu dùng của nhân vật là </a:t>
            </a:r>
            <a:r>
              <a:rPr lang="vi-VN" sz="3200" b="1" dirty="0">
                <a:solidFill>
                  <a:srgbClr val="FF0000"/>
                </a:solidFill>
                <a:effectLst/>
              </a:rPr>
              <a:t>phù hợp </a:t>
            </a:r>
            <a:r>
              <a:rPr lang="vi-VN" sz="3200" dirty="0">
                <a:solidFill>
                  <a:srgbClr val="231F20"/>
                </a:solidFill>
                <a:effectLst/>
              </a:rPr>
              <a:t>nếu cửa hàng bán vải đó uy tín, giá cả phải chăng.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Khi đó, nhân vật sẽ mua được các mặt hàng chất lượng và cũng phù hợp với mục đích sử dụng vào dịp lễ hội.</a:t>
            </a:r>
            <a:endParaRPr lang="en-US" sz="3200" dirty="0"/>
          </a:p>
        </p:txBody>
      </p:sp>
      <p:pic>
        <p:nvPicPr>
          <p:cNvPr id="5" name="Picture 4">
            <a:extLst>
              <a:ext uri="{FF2B5EF4-FFF2-40B4-BE49-F238E27FC236}">
                <a16:creationId xmlns:a16="http://schemas.microsoft.com/office/drawing/2014/main" id="{146A034C-F760-4AFC-05B2-B79154C90A31}"/>
              </a:ext>
            </a:extLst>
          </p:cNvPr>
          <p:cNvPicPr>
            <a:picLocks noChangeAspect="1"/>
          </p:cNvPicPr>
          <p:nvPr/>
        </p:nvPicPr>
        <p:blipFill>
          <a:blip r:embed="rId5"/>
          <a:stretch>
            <a:fillRect/>
          </a:stretch>
        </p:blipFill>
        <p:spPr>
          <a:xfrm>
            <a:off x="609600" y="322585"/>
            <a:ext cx="6581775" cy="4584695"/>
          </a:xfrm>
          <a:prstGeom prst="rect">
            <a:avLst/>
          </a:prstGeom>
          <a:ln w="57150">
            <a:solidFill>
              <a:srgbClr val="00B050"/>
            </a:solidFill>
          </a:ln>
          <a:effectLst>
            <a:outerShdw blurRad="190500" algn="tl" rotWithShape="0">
              <a:srgbClr val="000000">
                <a:alpha val="70000"/>
              </a:srgbClr>
            </a:outerShdw>
          </a:effectLst>
        </p:spPr>
      </p:pic>
      <p:sp>
        <p:nvSpPr>
          <p:cNvPr id="6" name="Freeform 14">
            <a:extLst>
              <a:ext uri="{FF2B5EF4-FFF2-40B4-BE49-F238E27FC236}">
                <a16:creationId xmlns:a16="http://schemas.microsoft.com/office/drawing/2014/main" id="{2D6FE8E5-CE1D-A5AA-B567-C431149BBB71}"/>
              </a:ext>
            </a:extLst>
          </p:cNvPr>
          <p:cNvSpPr/>
          <p:nvPr/>
        </p:nvSpPr>
        <p:spPr>
          <a:xfrm rot="-1688743">
            <a:off x="-172692" y="6126231"/>
            <a:ext cx="4045656" cy="3512736"/>
          </a:xfrm>
          <a:custGeom>
            <a:avLst/>
            <a:gdLst/>
            <a:ahLst/>
            <a:cxnLst/>
            <a:rect l="l" t="t" r="r" b="b"/>
            <a:pathLst>
              <a:path w="5509310" h="5158091">
                <a:moveTo>
                  <a:pt x="0" y="0"/>
                </a:moveTo>
                <a:lnTo>
                  <a:pt x="5509309" y="0"/>
                </a:lnTo>
                <a:lnTo>
                  <a:pt x="5509309" y="5158092"/>
                </a:lnTo>
                <a:lnTo>
                  <a:pt x="0" y="5158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945502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0B34-1AB2-E949-7CA1-99DC436E6355}"/>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48A3BA86-E0FB-6498-7846-A83566C2520C}"/>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180C7D99-61E9-0D34-4EC2-5FEC62624E58}"/>
              </a:ext>
            </a:extLst>
          </p:cNvPr>
          <p:cNvSpPr/>
          <p:nvPr/>
        </p:nvSpPr>
        <p:spPr>
          <a:xfrm rot="64219">
            <a:off x="7474215" y="941727"/>
            <a:ext cx="10763227" cy="8405571"/>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sp>
        <p:nvSpPr>
          <p:cNvPr id="3" name="TextBox 2">
            <a:extLst>
              <a:ext uri="{FF2B5EF4-FFF2-40B4-BE49-F238E27FC236}">
                <a16:creationId xmlns:a16="http://schemas.microsoft.com/office/drawing/2014/main" id="{631BDB3D-9C6F-69C9-FEDC-BE5D8590420A}"/>
              </a:ext>
            </a:extLst>
          </p:cNvPr>
          <p:cNvSpPr txBox="1"/>
          <p:nvPr/>
        </p:nvSpPr>
        <p:spPr>
          <a:xfrm>
            <a:off x="8190547" y="2095500"/>
            <a:ext cx="9067800" cy="5922134"/>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vi-VN" sz="3200" dirty="0">
                <a:solidFill>
                  <a:srgbClr val="231F20"/>
                </a:solidFill>
                <a:effectLst/>
              </a:rPr>
              <a:t>Hành vi tiêu dùng của nhân vật là </a:t>
            </a:r>
            <a:r>
              <a:rPr lang="vi-VN" sz="3200" b="1" dirty="0">
                <a:solidFill>
                  <a:srgbClr val="FF0000"/>
                </a:solidFill>
                <a:effectLst/>
              </a:rPr>
              <a:t>phù hợp </a:t>
            </a:r>
            <a:r>
              <a:rPr lang="vi-VN" sz="3200" dirty="0">
                <a:solidFill>
                  <a:srgbClr val="231F20"/>
                </a:solidFill>
                <a:effectLst/>
              </a:rPr>
              <a:t>nếu quán bán trà sữa đó đảm bảo yếu tố vệ sinh an toàn thực phẩm và cạnh tranh về giá.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Tuy nhiên, nếu chỉ mua vì giá bán rẻ nhất mà không để ý đến an toàn thực phẩm thì đó là hành vi tiêu dùng chưa thông minh.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Điều đó có thể dẫn đến nguy cơ ngộ độc thực phẩm, ảnh hưởng tiêu cực đến sức </a:t>
            </a:r>
            <a:r>
              <a:rPr lang="vi-VN" sz="3200" dirty="0" err="1">
                <a:solidFill>
                  <a:srgbClr val="231F20"/>
                </a:solidFill>
                <a:effectLst/>
              </a:rPr>
              <a:t>khoẻ</a:t>
            </a:r>
            <a:r>
              <a:rPr lang="vi-VN" sz="3200" dirty="0">
                <a:solidFill>
                  <a:srgbClr val="231F20"/>
                </a:solidFill>
                <a:effectLst/>
              </a:rPr>
              <a:t>.</a:t>
            </a:r>
            <a:endParaRPr lang="en-US" sz="3200" dirty="0"/>
          </a:p>
        </p:txBody>
      </p:sp>
      <p:pic>
        <p:nvPicPr>
          <p:cNvPr id="5" name="Picture 4">
            <a:extLst>
              <a:ext uri="{FF2B5EF4-FFF2-40B4-BE49-F238E27FC236}">
                <a16:creationId xmlns:a16="http://schemas.microsoft.com/office/drawing/2014/main" id="{AA43E1DB-8CFE-D47B-DA3E-011E4EE5ED1A}"/>
              </a:ext>
            </a:extLst>
          </p:cNvPr>
          <p:cNvPicPr>
            <a:picLocks noChangeAspect="1"/>
          </p:cNvPicPr>
          <p:nvPr/>
        </p:nvPicPr>
        <p:blipFill>
          <a:blip r:embed="rId5"/>
          <a:stretch>
            <a:fillRect/>
          </a:stretch>
        </p:blipFill>
        <p:spPr>
          <a:xfrm>
            <a:off x="609600" y="495300"/>
            <a:ext cx="6581775" cy="4195599"/>
          </a:xfrm>
          <a:prstGeom prst="rect">
            <a:avLst/>
          </a:prstGeom>
          <a:ln w="57150">
            <a:solidFill>
              <a:srgbClr val="00B050"/>
            </a:solidFill>
          </a:ln>
          <a:effectLst>
            <a:outerShdw blurRad="190500" algn="tl" rotWithShape="0">
              <a:srgbClr val="000000">
                <a:alpha val="70000"/>
              </a:srgbClr>
            </a:outerShdw>
          </a:effectLst>
        </p:spPr>
      </p:pic>
      <p:sp>
        <p:nvSpPr>
          <p:cNvPr id="6" name="Freeform 21">
            <a:extLst>
              <a:ext uri="{FF2B5EF4-FFF2-40B4-BE49-F238E27FC236}">
                <a16:creationId xmlns:a16="http://schemas.microsoft.com/office/drawing/2014/main" id="{CEF03DB7-363B-FE37-CFB4-7F8A0B1BD50C}"/>
              </a:ext>
            </a:extLst>
          </p:cNvPr>
          <p:cNvSpPr/>
          <p:nvPr/>
        </p:nvSpPr>
        <p:spPr>
          <a:xfrm rot="-714878">
            <a:off x="333467" y="6254577"/>
            <a:ext cx="2833715" cy="3526116"/>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192652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F"/>
        </a:solidFill>
        <a:effectLst/>
      </p:bgPr>
    </p:bg>
    <p:spTree>
      <p:nvGrpSpPr>
        <p:cNvPr id="1" name=""/>
        <p:cNvGrpSpPr/>
        <p:nvPr/>
      </p:nvGrpSpPr>
      <p:grpSpPr>
        <a:xfrm>
          <a:off x="0" y="0"/>
          <a:ext cx="0" cy="0"/>
          <a:chOff x="0" y="0"/>
          <a:chExt cx="0" cy="0"/>
        </a:xfrm>
      </p:grpSpPr>
      <p:sp>
        <p:nvSpPr>
          <p:cNvPr id="3" name="Freeform 3"/>
          <p:cNvSpPr/>
          <p:nvPr/>
        </p:nvSpPr>
        <p:spPr>
          <a:xfrm rot="5088295">
            <a:off x="13191413" y="3145927"/>
            <a:ext cx="10193173" cy="7413217"/>
          </a:xfrm>
          <a:custGeom>
            <a:avLst/>
            <a:gdLst/>
            <a:ahLst/>
            <a:cxnLst/>
            <a:rect l="l" t="t" r="r" b="b"/>
            <a:pathLst>
              <a:path w="10193173" h="7413217">
                <a:moveTo>
                  <a:pt x="0" y="0"/>
                </a:moveTo>
                <a:lnTo>
                  <a:pt x="10193174" y="0"/>
                </a:lnTo>
                <a:lnTo>
                  <a:pt x="10193174"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5">
            <a:extLst>
              <a:ext uri="{FF2B5EF4-FFF2-40B4-BE49-F238E27FC236}">
                <a16:creationId xmlns:a16="http://schemas.microsoft.com/office/drawing/2014/main" id="{C3AA9DD2-83EB-5A58-D896-1265E318F71D}"/>
              </a:ext>
            </a:extLst>
          </p:cNvPr>
          <p:cNvSpPr/>
          <p:nvPr/>
        </p:nvSpPr>
        <p:spPr>
          <a:xfrm>
            <a:off x="4864739" y="4914948"/>
            <a:ext cx="3642215" cy="1997307"/>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5" name="Freeform 5">
            <a:extLst>
              <a:ext uri="{FF2B5EF4-FFF2-40B4-BE49-F238E27FC236}">
                <a16:creationId xmlns:a16="http://schemas.microsoft.com/office/drawing/2014/main" id="{4741CA39-EFE3-3A4C-936E-A437E774A10D}"/>
              </a:ext>
            </a:extLst>
          </p:cNvPr>
          <p:cNvSpPr/>
          <p:nvPr/>
        </p:nvSpPr>
        <p:spPr>
          <a:xfrm>
            <a:off x="8791277" y="5853460"/>
            <a:ext cx="4097449" cy="1997307"/>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6" name="Freeform 5">
            <a:extLst>
              <a:ext uri="{FF2B5EF4-FFF2-40B4-BE49-F238E27FC236}">
                <a16:creationId xmlns:a16="http://schemas.microsoft.com/office/drawing/2014/main" id="{ACA3F23B-1A6D-ABB6-475F-08D74F9F2B25}"/>
              </a:ext>
            </a:extLst>
          </p:cNvPr>
          <p:cNvSpPr/>
          <p:nvPr/>
        </p:nvSpPr>
        <p:spPr>
          <a:xfrm>
            <a:off x="13243705" y="6843354"/>
            <a:ext cx="5044295" cy="2480068"/>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3" name="Freeform 5">
            <a:extLst>
              <a:ext uri="{FF2B5EF4-FFF2-40B4-BE49-F238E27FC236}">
                <a16:creationId xmlns:a16="http://schemas.microsoft.com/office/drawing/2014/main" id="{6FDED7E3-1462-6306-5A36-0C7255CFA94D}"/>
              </a:ext>
            </a:extLst>
          </p:cNvPr>
          <p:cNvSpPr/>
          <p:nvPr/>
        </p:nvSpPr>
        <p:spPr>
          <a:xfrm>
            <a:off x="213505" y="3684938"/>
            <a:ext cx="4434695" cy="2238386"/>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 name="Freeform 2"/>
          <p:cNvSpPr/>
          <p:nvPr/>
        </p:nvSpPr>
        <p:spPr>
          <a:xfrm rot="-2614800">
            <a:off x="-1802063" y="-3532232"/>
            <a:ext cx="6098288" cy="6281008"/>
          </a:xfrm>
          <a:custGeom>
            <a:avLst/>
            <a:gdLst/>
            <a:ahLst/>
            <a:cxnLst/>
            <a:rect l="l" t="t" r="r" b="b"/>
            <a:pathLst>
              <a:path w="6098288" h="6281008">
                <a:moveTo>
                  <a:pt x="0" y="0"/>
                </a:moveTo>
                <a:lnTo>
                  <a:pt x="6098288" y="0"/>
                </a:lnTo>
                <a:lnTo>
                  <a:pt x="6098288" y="6281008"/>
                </a:lnTo>
                <a:lnTo>
                  <a:pt x="0" y="6281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a:spLocks noGrp="1" noRot="1" noMove="1" noResize="1" noEditPoints="1" noAdjustHandles="1" noChangeArrowheads="1" noChangeShapeType="1"/>
          </p:cNvSpPr>
          <p:nvPr/>
        </p:nvSpPr>
        <p:spPr>
          <a:xfrm>
            <a:off x="3968053" y="1056143"/>
            <a:ext cx="10814748" cy="2480068"/>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E9CA590C-DDDC-F062-3B54-D4EEDB842A15}"/>
              </a:ext>
            </a:extLst>
          </p:cNvPr>
          <p:cNvSpPr txBox="1"/>
          <p:nvPr/>
        </p:nvSpPr>
        <p:spPr>
          <a:xfrm>
            <a:off x="13594151" y="7206225"/>
            <a:ext cx="4343401" cy="1754326"/>
          </a:xfrm>
          <a:prstGeom prst="rect">
            <a:avLst/>
          </a:prstGeom>
          <a:noFill/>
        </p:spPr>
        <p:txBody>
          <a:bodyPr wrap="square">
            <a:spAutoFit/>
          </a:bodyPr>
          <a:lstStyle/>
          <a:p>
            <a:pPr algn="ctr"/>
            <a:r>
              <a:rPr lang="en-US" sz="3600" dirty="0">
                <a:solidFill>
                  <a:srgbClr val="231F20"/>
                </a:solidFill>
                <a:latin typeface="Arial" panose="020B0604020202020204" pitchFamily="34" charset="0"/>
                <a:cs typeface="Arial" panose="020B0604020202020204" pitchFamily="34" charset="0"/>
              </a:rPr>
              <a:t>B</a:t>
            </a:r>
            <a:r>
              <a:rPr lang="vi-VN" sz="3600" dirty="0">
                <a:solidFill>
                  <a:srgbClr val="231F20"/>
                </a:solidFill>
                <a:effectLst/>
                <a:latin typeface="Arial" panose="020B0604020202020204" pitchFamily="34" charset="0"/>
                <a:cs typeface="Arial" panose="020B0604020202020204" pitchFamily="34" charset="0"/>
              </a:rPr>
              <a:t>ảo vệ sức </a:t>
            </a:r>
            <a:r>
              <a:rPr lang="vi-VN" sz="3600" dirty="0" err="1">
                <a:solidFill>
                  <a:srgbClr val="231F20"/>
                </a:solidFill>
                <a:effectLst/>
                <a:latin typeface="Arial" panose="020B0604020202020204" pitchFamily="34" charset="0"/>
                <a:cs typeface="Arial" panose="020B0604020202020204" pitchFamily="34" charset="0"/>
              </a:rPr>
              <a:t>khoẻ</a:t>
            </a:r>
            <a:r>
              <a:rPr lang="vi-VN" sz="3600" dirty="0">
                <a:solidFill>
                  <a:srgbClr val="231F20"/>
                </a:solidFill>
                <a:effectLst/>
                <a:latin typeface="Arial" panose="020B0604020202020204" pitchFamily="34" charset="0"/>
                <a:cs typeface="Arial" panose="020B0604020202020204" pitchFamily="34" charset="0"/>
              </a:rPr>
              <a:t> và quyền lợi của người tiêu dùng.</a:t>
            </a:r>
            <a:endParaRPr lang="en-US" sz="3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C7EE1AA-6756-5B57-4E86-D9057F0B41ED}"/>
              </a:ext>
            </a:extLst>
          </p:cNvPr>
          <p:cNvSpPr txBox="1"/>
          <p:nvPr/>
        </p:nvSpPr>
        <p:spPr>
          <a:xfrm>
            <a:off x="4261548" y="1985820"/>
            <a:ext cx="10058400" cy="769441"/>
          </a:xfrm>
          <a:prstGeom prst="rect">
            <a:avLst/>
          </a:prstGeom>
          <a:noFill/>
        </p:spPr>
        <p:txBody>
          <a:bodyPr wrap="square">
            <a:spAutoFit/>
          </a:bodyPr>
          <a:lstStyle/>
          <a:p>
            <a:r>
              <a:rPr lang="vi-VN" sz="4400" dirty="0">
                <a:solidFill>
                  <a:schemeClr val="bg1"/>
                </a:solidFill>
                <a:effectLst/>
              </a:rPr>
              <a:t>Lợi ích của việc tiêu dùng thông minh </a:t>
            </a:r>
            <a:endParaRPr lang="en-US" sz="4400" dirty="0">
              <a:solidFill>
                <a:schemeClr val="bg1"/>
              </a:solidFill>
            </a:endParaRPr>
          </a:p>
        </p:txBody>
      </p:sp>
      <p:sp>
        <p:nvSpPr>
          <p:cNvPr id="18" name="TextBox 17">
            <a:extLst>
              <a:ext uri="{FF2B5EF4-FFF2-40B4-BE49-F238E27FC236}">
                <a16:creationId xmlns:a16="http://schemas.microsoft.com/office/drawing/2014/main" id="{831B4891-A941-8A47-17FE-7F643337DE68}"/>
              </a:ext>
            </a:extLst>
          </p:cNvPr>
          <p:cNvSpPr txBox="1"/>
          <p:nvPr/>
        </p:nvSpPr>
        <p:spPr>
          <a:xfrm>
            <a:off x="304800" y="4210704"/>
            <a:ext cx="4343400" cy="1200329"/>
          </a:xfrm>
          <a:prstGeom prst="rect">
            <a:avLst/>
          </a:prstGeom>
          <a:noFill/>
        </p:spPr>
        <p:txBody>
          <a:bodyPr wrap="square">
            <a:spAutoFit/>
          </a:bodyPr>
          <a:lstStyle/>
          <a:p>
            <a:pPr algn="ctr"/>
            <a:r>
              <a:rPr lang="en-US" sz="3600" dirty="0">
                <a:solidFill>
                  <a:srgbClr val="231F20"/>
                </a:solidFill>
                <a:effectLst/>
                <a:latin typeface="Arial" panose="020B0604020202020204" pitchFamily="34" charset="0"/>
                <a:cs typeface="Arial" panose="020B0604020202020204" pitchFamily="34" charset="0"/>
              </a:rPr>
              <a:t>M</a:t>
            </a:r>
            <a:r>
              <a:rPr lang="vi-VN" sz="3600" dirty="0" err="1">
                <a:solidFill>
                  <a:srgbClr val="231F20"/>
                </a:solidFill>
                <a:effectLst/>
                <a:latin typeface="Arial" panose="020B0604020202020204" pitchFamily="34" charset="0"/>
                <a:cs typeface="Arial" panose="020B0604020202020204" pitchFamily="34" charset="0"/>
              </a:rPr>
              <a:t>ua</a:t>
            </a:r>
            <a:r>
              <a:rPr lang="vi-VN" sz="3600" dirty="0">
                <a:solidFill>
                  <a:srgbClr val="231F20"/>
                </a:solidFill>
                <a:effectLst/>
                <a:latin typeface="Arial" panose="020B0604020202020204" pitchFamily="34" charset="0"/>
                <a:cs typeface="Arial" panose="020B0604020202020204" pitchFamily="34" charset="0"/>
              </a:rPr>
              <a:t> được sản phẩm có chất lượng</a:t>
            </a:r>
            <a:endParaRPr lang="en-US"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E31E864-9DBB-B66E-4569-959386409453}"/>
              </a:ext>
            </a:extLst>
          </p:cNvPr>
          <p:cNvSpPr txBox="1"/>
          <p:nvPr/>
        </p:nvSpPr>
        <p:spPr>
          <a:xfrm>
            <a:off x="5096695" y="5323159"/>
            <a:ext cx="3111273" cy="1200329"/>
          </a:xfrm>
          <a:prstGeom prst="rect">
            <a:avLst/>
          </a:prstGeom>
          <a:noFill/>
        </p:spPr>
        <p:txBody>
          <a:bodyPr wrap="square">
            <a:spAutoFit/>
          </a:bodyPr>
          <a:lstStyle/>
          <a:p>
            <a:pPr algn="ctr"/>
            <a:r>
              <a:rPr lang="en-US" sz="3600" dirty="0">
                <a:solidFill>
                  <a:srgbClr val="231F20"/>
                </a:solidFill>
                <a:latin typeface="Arial" panose="020B0604020202020204" pitchFamily="34" charset="0"/>
                <a:cs typeface="Arial" panose="020B0604020202020204" pitchFamily="34" charset="0"/>
              </a:rPr>
              <a:t>T</a:t>
            </a:r>
            <a:r>
              <a:rPr lang="vi-VN" sz="3600" dirty="0" err="1">
                <a:solidFill>
                  <a:srgbClr val="231F20"/>
                </a:solidFill>
                <a:effectLst/>
                <a:latin typeface="Arial" panose="020B0604020202020204" pitchFamily="34" charset="0"/>
                <a:cs typeface="Arial" panose="020B0604020202020204" pitchFamily="34" charset="0"/>
              </a:rPr>
              <a:t>iết</a:t>
            </a:r>
            <a:r>
              <a:rPr lang="vi-VN" sz="3600" dirty="0">
                <a:solidFill>
                  <a:srgbClr val="231F20"/>
                </a:solidFill>
                <a:effectLst/>
                <a:latin typeface="Arial" panose="020B0604020202020204" pitchFamily="34" charset="0"/>
                <a:cs typeface="Arial" panose="020B0604020202020204" pitchFamily="34" charset="0"/>
              </a:rPr>
              <a:t> kiệm thời gian, tiền bạc</a:t>
            </a:r>
            <a:endParaRPr lang="en-US" sz="3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0887B4D-FF2B-A47B-7E90-52F4340DBC13}"/>
              </a:ext>
            </a:extLst>
          </p:cNvPr>
          <p:cNvSpPr txBox="1"/>
          <p:nvPr/>
        </p:nvSpPr>
        <p:spPr>
          <a:xfrm>
            <a:off x="8887880" y="6216331"/>
            <a:ext cx="3761320" cy="1200329"/>
          </a:xfrm>
          <a:prstGeom prst="rect">
            <a:avLst/>
          </a:prstGeom>
          <a:noFill/>
        </p:spPr>
        <p:txBody>
          <a:bodyPr wrap="square">
            <a:spAutoFit/>
          </a:bodyPr>
          <a:lstStyle/>
          <a:p>
            <a:pPr algn="ctr"/>
            <a:r>
              <a:rPr lang="en-US" sz="3600" dirty="0">
                <a:solidFill>
                  <a:srgbClr val="231F20"/>
                </a:solidFill>
                <a:effectLst/>
                <a:latin typeface="Arial" panose="020B0604020202020204" pitchFamily="34" charset="0"/>
                <a:cs typeface="Arial" panose="020B0604020202020204" pitchFamily="34" charset="0"/>
              </a:rPr>
              <a:t>T</a:t>
            </a:r>
            <a:r>
              <a:rPr lang="vi-VN" sz="3600" dirty="0">
                <a:solidFill>
                  <a:srgbClr val="231F20"/>
                </a:solidFill>
                <a:effectLst/>
                <a:latin typeface="Arial" panose="020B0604020202020204" pitchFamily="34" charset="0"/>
                <a:cs typeface="Arial" panose="020B0604020202020204" pitchFamily="34" charset="0"/>
              </a:rPr>
              <a:t>hực hiện được kế hoạch chi tiêu</a:t>
            </a:r>
            <a:endParaRPr lang="en-US" sz="3600" dirty="0">
              <a:latin typeface="Arial" panose="020B0604020202020204" pitchFamily="34" charset="0"/>
              <a:cs typeface="Arial" panose="020B0604020202020204" pitchFamily="34" charset="0"/>
            </a:endParaRPr>
          </a:p>
        </p:txBody>
      </p:sp>
      <p:sp>
        <p:nvSpPr>
          <p:cNvPr id="27" name="Freeform 20">
            <a:extLst>
              <a:ext uri="{FF2B5EF4-FFF2-40B4-BE49-F238E27FC236}">
                <a16:creationId xmlns:a16="http://schemas.microsoft.com/office/drawing/2014/main" id="{29B6BD46-3555-D835-A767-E4DEACBE85F5}"/>
              </a:ext>
            </a:extLst>
          </p:cNvPr>
          <p:cNvSpPr/>
          <p:nvPr/>
        </p:nvSpPr>
        <p:spPr>
          <a:xfrm rot="19200925" flipV="1">
            <a:off x="1629499" y="2672675"/>
            <a:ext cx="2631652" cy="1029755"/>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8" name="Freeform 20">
            <a:extLst>
              <a:ext uri="{FF2B5EF4-FFF2-40B4-BE49-F238E27FC236}">
                <a16:creationId xmlns:a16="http://schemas.microsoft.com/office/drawing/2014/main" id="{4E241C8D-F659-D68A-B456-5282AD3EF76E}"/>
              </a:ext>
            </a:extLst>
          </p:cNvPr>
          <p:cNvSpPr/>
          <p:nvPr/>
        </p:nvSpPr>
        <p:spPr>
          <a:xfrm rot="18584023">
            <a:off x="5682449" y="3763889"/>
            <a:ext cx="2098488" cy="1144608"/>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0">
            <a:extLst>
              <a:ext uri="{FF2B5EF4-FFF2-40B4-BE49-F238E27FC236}">
                <a16:creationId xmlns:a16="http://schemas.microsoft.com/office/drawing/2014/main" id="{209FFAA9-59C7-B6DB-2123-B89C28F4E4FB}"/>
              </a:ext>
            </a:extLst>
          </p:cNvPr>
          <p:cNvSpPr/>
          <p:nvPr/>
        </p:nvSpPr>
        <p:spPr>
          <a:xfrm rot="18584023">
            <a:off x="9076989" y="4224550"/>
            <a:ext cx="2843740" cy="1144608"/>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20">
            <a:extLst>
              <a:ext uri="{FF2B5EF4-FFF2-40B4-BE49-F238E27FC236}">
                <a16:creationId xmlns:a16="http://schemas.microsoft.com/office/drawing/2014/main" id="{33413905-BBB9-DD4C-2D6F-FCB733968545}"/>
              </a:ext>
            </a:extLst>
          </p:cNvPr>
          <p:cNvSpPr/>
          <p:nvPr/>
        </p:nvSpPr>
        <p:spPr>
          <a:xfrm rot="15854762">
            <a:off x="12904717" y="4670210"/>
            <a:ext cx="3789729" cy="1144608"/>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Freeform 27">
            <a:extLst>
              <a:ext uri="{FF2B5EF4-FFF2-40B4-BE49-F238E27FC236}">
                <a16:creationId xmlns:a16="http://schemas.microsoft.com/office/drawing/2014/main" id="{F5BA0D15-04B9-7210-048B-B00F9E07A1BB}"/>
              </a:ext>
            </a:extLst>
          </p:cNvPr>
          <p:cNvSpPr/>
          <p:nvPr/>
        </p:nvSpPr>
        <p:spPr>
          <a:xfrm>
            <a:off x="683052" y="6455680"/>
            <a:ext cx="3030226" cy="3831320"/>
          </a:xfrm>
          <a:custGeom>
            <a:avLst/>
            <a:gdLst/>
            <a:ahLst/>
            <a:cxnLst/>
            <a:rect l="l" t="t" r="r" b="b"/>
            <a:pathLst>
              <a:path w="6571167" h="8308372">
                <a:moveTo>
                  <a:pt x="0" y="0"/>
                </a:moveTo>
                <a:lnTo>
                  <a:pt x="6571167" y="0"/>
                </a:lnTo>
                <a:lnTo>
                  <a:pt x="6571167" y="8308372"/>
                </a:lnTo>
                <a:lnTo>
                  <a:pt x="0" y="8308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2" name="Freeform 12">
            <a:extLst>
              <a:ext uri="{FF2B5EF4-FFF2-40B4-BE49-F238E27FC236}">
                <a16:creationId xmlns:a16="http://schemas.microsoft.com/office/drawing/2014/main" id="{CEE883E1-3EEF-6174-C04E-8B59C8988B05}"/>
              </a:ext>
            </a:extLst>
          </p:cNvPr>
          <p:cNvSpPr/>
          <p:nvPr/>
        </p:nvSpPr>
        <p:spPr>
          <a:xfrm>
            <a:off x="14877749" y="53236"/>
            <a:ext cx="3059803" cy="4282957"/>
          </a:xfrm>
          <a:custGeom>
            <a:avLst/>
            <a:gdLst/>
            <a:ahLst/>
            <a:cxnLst/>
            <a:rect l="l" t="t" r="r" b="b"/>
            <a:pathLst>
              <a:path w="7348172" h="8248650">
                <a:moveTo>
                  <a:pt x="0" y="0"/>
                </a:moveTo>
                <a:lnTo>
                  <a:pt x="7348172" y="0"/>
                </a:lnTo>
                <a:lnTo>
                  <a:pt x="7348172" y="8248650"/>
                </a:lnTo>
                <a:lnTo>
                  <a:pt x="0" y="82486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a:extLst>
            <a:ext uri="{FF2B5EF4-FFF2-40B4-BE49-F238E27FC236}">
              <a16:creationId xmlns:a16="http://schemas.microsoft.com/office/drawing/2014/main" id="{F84E3379-B4AE-678D-1366-42FC20760E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5A7228-5AFC-AA60-F35E-9EAFE6CD7F18}"/>
              </a:ext>
            </a:extLst>
          </p:cNvPr>
          <p:cNvSpPr/>
          <p:nvPr/>
        </p:nvSpPr>
        <p:spPr>
          <a:xfrm rot="-443775">
            <a:off x="10122242" y="-3979308"/>
            <a:ext cx="10193173" cy="7413217"/>
          </a:xfrm>
          <a:custGeom>
            <a:avLst/>
            <a:gdLst/>
            <a:ahLst/>
            <a:cxnLst/>
            <a:rect l="l" t="t" r="r" b="b"/>
            <a:pathLst>
              <a:path w="10193173" h="7413217">
                <a:moveTo>
                  <a:pt x="0" y="0"/>
                </a:moveTo>
                <a:lnTo>
                  <a:pt x="10193173" y="0"/>
                </a:lnTo>
                <a:lnTo>
                  <a:pt x="10193173"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7EE2EA0-5FE0-96FD-02DE-05E10635B593}"/>
              </a:ext>
            </a:extLst>
          </p:cNvPr>
          <p:cNvSpPr/>
          <p:nvPr/>
        </p:nvSpPr>
        <p:spPr>
          <a:xfrm rot="3058961" flipH="1">
            <a:off x="-4720739" y="5593174"/>
            <a:ext cx="10639095" cy="7737524"/>
          </a:xfrm>
          <a:custGeom>
            <a:avLst/>
            <a:gdLst/>
            <a:ahLst/>
            <a:cxnLst/>
            <a:rect l="l" t="t" r="r" b="b"/>
            <a:pathLst>
              <a:path w="10639095" h="7737524">
                <a:moveTo>
                  <a:pt x="10639094" y="0"/>
                </a:moveTo>
                <a:lnTo>
                  <a:pt x="0" y="0"/>
                </a:lnTo>
                <a:lnTo>
                  <a:pt x="0" y="7737523"/>
                </a:lnTo>
                <a:lnTo>
                  <a:pt x="10639094" y="7737523"/>
                </a:lnTo>
                <a:lnTo>
                  <a:pt x="106390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974F933-5B97-B658-A242-0128264DA966}"/>
              </a:ext>
            </a:extLst>
          </p:cNvPr>
          <p:cNvSpPr/>
          <p:nvPr/>
        </p:nvSpPr>
        <p:spPr>
          <a:xfrm rot="64219">
            <a:off x="1714610" y="2403924"/>
            <a:ext cx="15162482" cy="6672390"/>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600"/>
          </a:p>
        </p:txBody>
      </p:sp>
      <p:sp>
        <p:nvSpPr>
          <p:cNvPr id="5" name="Freeform 5">
            <a:extLst>
              <a:ext uri="{FF2B5EF4-FFF2-40B4-BE49-F238E27FC236}">
                <a16:creationId xmlns:a16="http://schemas.microsoft.com/office/drawing/2014/main" id="{3CDAF82A-3F0A-51F4-9ED0-0EDAC82B99C4}"/>
              </a:ext>
            </a:extLst>
          </p:cNvPr>
          <p:cNvSpPr/>
          <p:nvPr/>
        </p:nvSpPr>
        <p:spPr>
          <a:xfrm>
            <a:off x="177748" y="0"/>
            <a:ext cx="1599454" cy="3665416"/>
          </a:xfrm>
          <a:custGeom>
            <a:avLst/>
            <a:gdLst/>
            <a:ahLst/>
            <a:cxnLst/>
            <a:rect l="l" t="t" r="r" b="b"/>
            <a:pathLst>
              <a:path w="1599454" h="3665416">
                <a:moveTo>
                  <a:pt x="0" y="0"/>
                </a:moveTo>
                <a:lnTo>
                  <a:pt x="1599454" y="0"/>
                </a:lnTo>
                <a:lnTo>
                  <a:pt x="1599454" y="3665415"/>
                </a:lnTo>
                <a:lnTo>
                  <a:pt x="0" y="366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6087175A-6F13-37D2-BE0C-92E551E963F1}"/>
              </a:ext>
            </a:extLst>
          </p:cNvPr>
          <p:cNvSpPr/>
          <p:nvPr/>
        </p:nvSpPr>
        <p:spPr>
          <a:xfrm flipH="1">
            <a:off x="15451008" y="6374478"/>
            <a:ext cx="2659194" cy="3769477"/>
          </a:xfrm>
          <a:custGeom>
            <a:avLst/>
            <a:gdLst/>
            <a:ahLst/>
            <a:cxnLst/>
            <a:rect l="l" t="t" r="r" b="b"/>
            <a:pathLst>
              <a:path w="2659194" h="3769477">
                <a:moveTo>
                  <a:pt x="2659195" y="0"/>
                </a:moveTo>
                <a:lnTo>
                  <a:pt x="0" y="0"/>
                </a:lnTo>
                <a:lnTo>
                  <a:pt x="0" y="3769477"/>
                </a:lnTo>
                <a:lnTo>
                  <a:pt x="2659195" y="3769477"/>
                </a:lnTo>
                <a:lnTo>
                  <a:pt x="265919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4FF25BD5-3719-5918-9FD9-24B765671CF9}"/>
              </a:ext>
            </a:extLst>
          </p:cNvPr>
          <p:cNvSpPr/>
          <p:nvPr/>
        </p:nvSpPr>
        <p:spPr>
          <a:xfrm rot="1780249">
            <a:off x="15847384" y="4252385"/>
            <a:ext cx="2200258" cy="2184257"/>
          </a:xfrm>
          <a:custGeom>
            <a:avLst/>
            <a:gdLst/>
            <a:ahLst/>
            <a:cxnLst/>
            <a:rect l="l" t="t" r="r" b="b"/>
            <a:pathLst>
              <a:path w="2200258" h="2184257">
                <a:moveTo>
                  <a:pt x="0" y="0"/>
                </a:moveTo>
                <a:lnTo>
                  <a:pt x="2200259" y="0"/>
                </a:lnTo>
                <a:lnTo>
                  <a:pt x="2200259" y="2184256"/>
                </a:lnTo>
                <a:lnTo>
                  <a:pt x="0" y="2184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Content Placeholder 2">
            <a:extLst>
              <a:ext uri="{FF2B5EF4-FFF2-40B4-BE49-F238E27FC236}">
                <a16:creationId xmlns:a16="http://schemas.microsoft.com/office/drawing/2014/main" id="{58845D56-A23B-6323-FEC4-6E683D5C47BA}"/>
              </a:ext>
            </a:extLst>
          </p:cNvPr>
          <p:cNvSpPr txBox="1"/>
          <p:nvPr/>
        </p:nvSpPr>
        <p:spPr>
          <a:xfrm>
            <a:off x="3318459" y="1164922"/>
            <a:ext cx="13772273"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400" b="1" dirty="0">
                <a:solidFill>
                  <a:schemeClr val="accent6">
                    <a:lumMod val="75000"/>
                  </a:schemeClr>
                </a:solidFill>
                <a:latin typeface="Arial" panose="020B0604020202020204" pitchFamily="34" charset="0"/>
                <a:cs typeface="Arial" panose="020B0604020202020204" pitchFamily="34" charset="0"/>
              </a:rPr>
              <a:t> Em </a:t>
            </a:r>
            <a:r>
              <a:rPr lang="en-US" sz="4400" b="1" dirty="0" err="1">
                <a:solidFill>
                  <a:schemeClr val="accent6">
                    <a:lumMod val="75000"/>
                  </a:schemeClr>
                </a:solidFill>
                <a:latin typeface="Arial" panose="020B0604020202020204" pitchFamily="34" charset="0"/>
                <a:cs typeface="Arial" panose="020B0604020202020204" pitchFamily="34" charset="0"/>
              </a:rPr>
              <a:t>hãy</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đọc</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nội</a:t>
            </a:r>
            <a:r>
              <a:rPr lang="en-US" sz="4400" b="1" dirty="0">
                <a:solidFill>
                  <a:schemeClr val="accent6">
                    <a:lumMod val="75000"/>
                  </a:schemeClr>
                </a:solidFill>
                <a:latin typeface="Arial" panose="020B0604020202020204" pitchFamily="34" charset="0"/>
                <a:cs typeface="Arial" panose="020B0604020202020204" pitchFamily="34" charset="0"/>
              </a:rPr>
              <a:t> dung, </a:t>
            </a:r>
            <a:r>
              <a:rPr lang="en-US" sz="4400" b="1" dirty="0" err="1">
                <a:solidFill>
                  <a:schemeClr val="accent6">
                    <a:lumMod val="75000"/>
                  </a:schemeClr>
                </a:solidFill>
                <a:latin typeface="Arial" panose="020B0604020202020204" pitchFamily="34" charset="0"/>
                <a:cs typeface="Arial" panose="020B0604020202020204" pitchFamily="34" charset="0"/>
              </a:rPr>
              <a:t>quan</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sát</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các</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hình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ảnh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trong</a:t>
            </a:r>
            <a:r>
              <a:rPr lang="en-US" sz="4400" b="1" dirty="0">
                <a:solidFill>
                  <a:schemeClr val="accent6">
                    <a:lumMod val="75000"/>
                  </a:schemeClr>
                </a:solidFill>
                <a:latin typeface="Arial" panose="020B0604020202020204" pitchFamily="34" charset="0"/>
                <a:cs typeface="Arial" panose="020B0604020202020204" pitchFamily="34" charset="0"/>
              </a:rPr>
              <a:t> SGK tr. 44,45 </a:t>
            </a:r>
            <a:r>
              <a:rPr lang="en-US" sz="4400" b="1" dirty="0" err="1">
                <a:solidFill>
                  <a:schemeClr val="accent6">
                    <a:lumMod val="75000"/>
                  </a:schemeClr>
                </a:solidFill>
                <a:latin typeface="Arial" panose="020B0604020202020204" pitchFamily="34" charset="0"/>
                <a:cs typeface="Arial" panose="020B0604020202020204" pitchFamily="34" charset="0"/>
              </a:rPr>
              <a:t>và</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trả</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lời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câu</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hỏi</a:t>
            </a:r>
            <a:r>
              <a:rPr lang="en-US" sz="4400" b="1" dirty="0">
                <a:solidFill>
                  <a:schemeClr val="accent6">
                    <a:lumMod val="75000"/>
                  </a:schemeClr>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0E3AA65-A541-E2A1-00E5-E21478A34467}"/>
              </a:ext>
            </a:extLst>
          </p:cNvPr>
          <p:cNvSpPr txBox="1"/>
          <p:nvPr/>
        </p:nvSpPr>
        <p:spPr>
          <a:xfrm>
            <a:off x="5453256" y="1807"/>
            <a:ext cx="6697438" cy="670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2</a:t>
            </a:r>
          </a:p>
        </p:txBody>
      </p:sp>
      <p:sp>
        <p:nvSpPr>
          <p:cNvPr id="15" name="TextBox 14">
            <a:extLst>
              <a:ext uri="{FF2B5EF4-FFF2-40B4-BE49-F238E27FC236}">
                <a16:creationId xmlns:a16="http://schemas.microsoft.com/office/drawing/2014/main" id="{DF7F57B9-E492-1A6B-CF32-06E1DB5F43A8}"/>
              </a:ext>
            </a:extLst>
          </p:cNvPr>
          <p:cNvSpPr txBox="1"/>
          <p:nvPr/>
        </p:nvSpPr>
        <p:spPr>
          <a:xfrm>
            <a:off x="2684710" y="3026651"/>
            <a:ext cx="12452678" cy="5078313"/>
          </a:xfrm>
          <a:prstGeom prst="rect">
            <a:avLst/>
          </a:prstGeom>
          <a:noFill/>
        </p:spPr>
        <p:txBody>
          <a:bodyPr wrap="square">
            <a:spAutoFit/>
          </a:bodyPr>
          <a:lstStyle/>
          <a:p>
            <a:pPr algn="just"/>
            <a:r>
              <a:rPr lang="vi-VN" sz="3600" dirty="0">
                <a:solidFill>
                  <a:srgbClr val="231F20"/>
                </a:solidFill>
                <a:effectLst/>
              </a:rPr>
              <a:t>– </a:t>
            </a:r>
            <a:r>
              <a:rPr lang="en-US" sz="3600" dirty="0">
                <a:solidFill>
                  <a:srgbClr val="231F20"/>
                </a:solidFill>
                <a:effectLst/>
              </a:rPr>
              <a:t> </a:t>
            </a:r>
            <a:r>
              <a:rPr lang="vi-VN" sz="3600" dirty="0">
                <a:solidFill>
                  <a:srgbClr val="231F20"/>
                </a:solidFill>
                <a:effectLst/>
              </a:rPr>
              <a:t>Từ thông tin và hình ảnh 1, theo em, khi xây dựng kế hoạch tiêu dùng cần lưu ý điều gì? Vì sao?</a:t>
            </a:r>
            <a:endParaRPr lang="en-US" sz="3600" dirty="0">
              <a:solidFill>
                <a:srgbClr val="231F20"/>
              </a:solidFill>
              <a:effectLst/>
            </a:endParaRPr>
          </a:p>
          <a:p>
            <a:pPr algn="just"/>
            <a:endParaRPr lang="vi-VN" sz="3600" dirty="0">
              <a:solidFill>
                <a:srgbClr val="231F20"/>
              </a:solidFill>
              <a:effectLst/>
            </a:endParaRPr>
          </a:p>
          <a:p>
            <a:pPr algn="just"/>
            <a:r>
              <a:rPr lang="vi-VN" sz="3600" dirty="0">
                <a:solidFill>
                  <a:srgbClr val="231F20"/>
                </a:solidFill>
                <a:effectLst/>
              </a:rPr>
              <a:t>– </a:t>
            </a:r>
            <a:r>
              <a:rPr lang="en-US" sz="3600" dirty="0">
                <a:solidFill>
                  <a:srgbClr val="231F20"/>
                </a:solidFill>
                <a:effectLst/>
              </a:rPr>
              <a:t> </a:t>
            </a:r>
            <a:r>
              <a:rPr lang="vi-VN" sz="3600" dirty="0">
                <a:solidFill>
                  <a:srgbClr val="231F20"/>
                </a:solidFill>
                <a:effectLst/>
              </a:rPr>
              <a:t>Từ thông tin và hình ảnh 2, theo em, việc tìm hiểu các thông tin về sản phẩm sẽ mang lại những lợi ích gì? Vì sao?</a:t>
            </a:r>
            <a:endParaRPr lang="en-US" sz="3600" dirty="0">
              <a:solidFill>
                <a:srgbClr val="231F20"/>
              </a:solidFill>
              <a:effectLst/>
            </a:endParaRPr>
          </a:p>
          <a:p>
            <a:pPr algn="just"/>
            <a:endParaRPr lang="vi-VN" sz="3600" dirty="0">
              <a:solidFill>
                <a:srgbClr val="231F20"/>
              </a:solidFill>
              <a:effectLst/>
            </a:endParaRPr>
          </a:p>
          <a:p>
            <a:pPr algn="just"/>
            <a:r>
              <a:rPr lang="vi-VN" sz="3600" dirty="0">
                <a:solidFill>
                  <a:srgbClr val="231F20"/>
                </a:solidFill>
                <a:effectLst/>
              </a:rPr>
              <a:t>– </a:t>
            </a:r>
            <a:r>
              <a:rPr lang="en-US" sz="3600" dirty="0">
                <a:solidFill>
                  <a:srgbClr val="231F20"/>
                </a:solidFill>
                <a:effectLst/>
              </a:rPr>
              <a:t> </a:t>
            </a:r>
            <a:r>
              <a:rPr lang="vi-VN" sz="3600" dirty="0">
                <a:solidFill>
                  <a:srgbClr val="231F20"/>
                </a:solidFill>
                <a:effectLst/>
              </a:rPr>
              <a:t>Từ thông tin và hình ảnh 3, 4, theo em, việc tìm hiểu cách sử dụng sản phẩm và phương thức thanh toán sẽ mang lại lợi ích như thế nào cho người tiêu dùng? Vì sao?</a:t>
            </a:r>
            <a:endParaRPr lang="en-US" sz="3600" dirty="0"/>
          </a:p>
        </p:txBody>
      </p:sp>
      <p:sp>
        <p:nvSpPr>
          <p:cNvPr id="16" name="Freeform 10">
            <a:extLst>
              <a:ext uri="{FF2B5EF4-FFF2-40B4-BE49-F238E27FC236}">
                <a16:creationId xmlns:a16="http://schemas.microsoft.com/office/drawing/2014/main" id="{4C30594D-C29B-6E89-1E0F-471F4BA0D97F}"/>
              </a:ext>
            </a:extLst>
          </p:cNvPr>
          <p:cNvSpPr/>
          <p:nvPr/>
        </p:nvSpPr>
        <p:spPr>
          <a:xfrm rot="384759" flipH="1">
            <a:off x="2484260" y="2976432"/>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0">
            <a:extLst>
              <a:ext uri="{FF2B5EF4-FFF2-40B4-BE49-F238E27FC236}">
                <a16:creationId xmlns:a16="http://schemas.microsoft.com/office/drawing/2014/main" id="{B9429292-A161-9625-15D0-4F216468237F}"/>
              </a:ext>
            </a:extLst>
          </p:cNvPr>
          <p:cNvSpPr/>
          <p:nvPr/>
        </p:nvSpPr>
        <p:spPr>
          <a:xfrm rot="384759" flipH="1">
            <a:off x="2355000" y="4555116"/>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0">
            <a:extLst>
              <a:ext uri="{FF2B5EF4-FFF2-40B4-BE49-F238E27FC236}">
                <a16:creationId xmlns:a16="http://schemas.microsoft.com/office/drawing/2014/main" id="{287E28BF-EB12-BA91-B187-92AD55D62E0D}"/>
              </a:ext>
            </a:extLst>
          </p:cNvPr>
          <p:cNvSpPr/>
          <p:nvPr/>
        </p:nvSpPr>
        <p:spPr>
          <a:xfrm rot="384759" flipH="1">
            <a:off x="2332509" y="6235742"/>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22321015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stel Orange Grunge Background With Yellow And Pink,, 51% OFF">
            <a:extLst>
              <a:ext uri="{FF2B5EF4-FFF2-40B4-BE49-F238E27FC236}">
                <a16:creationId xmlns:a16="http://schemas.microsoft.com/office/drawing/2014/main" id="{0F06A95A-5D75-0826-EF72-C224A49803D8}"/>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1">
            <a:extLst>
              <a:ext uri="{FF2B5EF4-FFF2-40B4-BE49-F238E27FC236}">
                <a16:creationId xmlns:a16="http://schemas.microsoft.com/office/drawing/2014/main" id="{98C2A9CD-AB1A-9A28-6F49-31A54A63BB04}"/>
              </a:ext>
            </a:extLst>
          </p:cNvPr>
          <p:cNvSpPr/>
          <p:nvPr/>
        </p:nvSpPr>
        <p:spPr>
          <a:xfrm>
            <a:off x="856159" y="5303979"/>
            <a:ext cx="16992600" cy="4016656"/>
          </a:xfrm>
          <a:custGeom>
            <a:avLst/>
            <a:gdLst/>
            <a:ahLst/>
            <a:cxnLst/>
            <a:rect l="l" t="t" r="r" b="b"/>
            <a:pathLst>
              <a:path w="5332666" h="2153064">
                <a:moveTo>
                  <a:pt x="0" y="0"/>
                </a:moveTo>
                <a:lnTo>
                  <a:pt x="5332666" y="0"/>
                </a:lnTo>
                <a:lnTo>
                  <a:pt x="5332666" y="2153064"/>
                </a:lnTo>
                <a:lnTo>
                  <a:pt x="0" y="2153064"/>
                </a:lnTo>
                <a:lnTo>
                  <a:pt x="0" y="0"/>
                </a:lnTo>
                <a:close/>
              </a:path>
            </a:pathLst>
          </a:custGeom>
          <a: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20000"/>
                      </a14:imgEffect>
                    </a14:imgLayer>
                  </a14:imgProps>
                </a:ext>
              </a:extLst>
            </a:blip>
            <a:stretch>
              <a:fillRect/>
            </a:stretch>
          </a:blipFill>
        </p:spPr>
        <p:txBody>
          <a:bodyPr/>
          <a:lstStyle/>
          <a:p>
            <a:endParaRPr lang="en-US" dirty="0"/>
          </a:p>
        </p:txBody>
      </p:sp>
      <p:pic>
        <p:nvPicPr>
          <p:cNvPr id="6" name="Picture 5">
            <a:extLst>
              <a:ext uri="{FF2B5EF4-FFF2-40B4-BE49-F238E27FC236}">
                <a16:creationId xmlns:a16="http://schemas.microsoft.com/office/drawing/2014/main" id="{4124D638-0EC8-9309-5347-64D769B4C01E}"/>
              </a:ext>
            </a:extLst>
          </p:cNvPr>
          <p:cNvPicPr>
            <a:picLocks noChangeAspect="1"/>
          </p:cNvPicPr>
          <p:nvPr/>
        </p:nvPicPr>
        <p:blipFill>
          <a:blip r:embed="rId5"/>
          <a:stretch>
            <a:fillRect/>
          </a:stretch>
        </p:blipFill>
        <p:spPr>
          <a:xfrm>
            <a:off x="304800" y="487222"/>
            <a:ext cx="12209959" cy="4495800"/>
          </a:xfrm>
          <a:prstGeom prst="rect">
            <a:avLst/>
          </a:prstGeom>
        </p:spPr>
      </p:pic>
      <p:sp>
        <p:nvSpPr>
          <p:cNvPr id="9" name="TextBox 8">
            <a:extLst>
              <a:ext uri="{FF2B5EF4-FFF2-40B4-BE49-F238E27FC236}">
                <a16:creationId xmlns:a16="http://schemas.microsoft.com/office/drawing/2014/main" id="{0B6D5FA8-7204-FFFC-35AF-4CEE4D14C3E5}"/>
              </a:ext>
            </a:extLst>
          </p:cNvPr>
          <p:cNvSpPr txBox="1"/>
          <p:nvPr/>
        </p:nvSpPr>
        <p:spPr>
          <a:xfrm>
            <a:off x="12819559" y="1028700"/>
            <a:ext cx="5029200" cy="3166824"/>
          </a:xfrm>
          <a:prstGeom prst="wedgeRoundRectCallout">
            <a:avLst>
              <a:gd name="adj1" fmla="val 61288"/>
              <a:gd name="adj2" fmla="val 76456"/>
              <a:gd name="adj3" fmla="val 16667"/>
            </a:avLst>
          </a:prstGeom>
          <a:solidFill>
            <a:srgbClr val="EFC370"/>
          </a:solidFill>
        </p:spPr>
        <p:txBody>
          <a:bodyPr wrap="square">
            <a:spAutoFit/>
          </a:bodyPr>
          <a:lstStyle/>
          <a:p>
            <a:pPr algn="just"/>
            <a:r>
              <a:rPr lang="vi-VN" sz="3600" dirty="0">
                <a:solidFill>
                  <a:srgbClr val="231F20"/>
                </a:solidFill>
                <a:effectLst/>
              </a:rPr>
              <a:t>Từ thông tin và hình ảnh 1, theo em, khi xây dựng kế hoạch tiêu dùng cần lưu ý điều gì? Vì sao?</a:t>
            </a:r>
            <a:endParaRPr lang="en-US" sz="3600" dirty="0">
              <a:solidFill>
                <a:srgbClr val="231F20"/>
              </a:solidFill>
              <a:effectLst/>
            </a:endParaRPr>
          </a:p>
        </p:txBody>
      </p:sp>
      <p:sp>
        <p:nvSpPr>
          <p:cNvPr id="13" name="TextBox 12">
            <a:extLst>
              <a:ext uri="{FF2B5EF4-FFF2-40B4-BE49-F238E27FC236}">
                <a16:creationId xmlns:a16="http://schemas.microsoft.com/office/drawing/2014/main" id="{12D83E99-AE31-A725-2745-192D9641B733}"/>
              </a:ext>
            </a:extLst>
          </p:cNvPr>
          <p:cNvSpPr txBox="1"/>
          <p:nvPr/>
        </p:nvSpPr>
        <p:spPr>
          <a:xfrm>
            <a:off x="2671489" y="6114337"/>
            <a:ext cx="12945021" cy="2495876"/>
          </a:xfrm>
          <a:prstGeom prst="rect">
            <a:avLst/>
          </a:prstGeom>
          <a:noFill/>
        </p:spPr>
        <p:txBody>
          <a:bodyPr wrap="square">
            <a:spAutoFit/>
          </a:bodyPr>
          <a:lstStyle/>
          <a:p>
            <a:pPr algn="just">
              <a:lnSpc>
                <a:spcPct val="150000"/>
              </a:lnSpc>
            </a:pPr>
            <a:r>
              <a:rPr lang="en-US" sz="3600" dirty="0">
                <a:solidFill>
                  <a:srgbClr val="231F20"/>
                </a:solidFill>
                <a:latin typeface="Arial" panose="020B0604020202020204" pitchFamily="34" charset="0"/>
                <a:cs typeface="Arial" panose="020B0604020202020204" pitchFamily="34" charset="0"/>
              </a:rPr>
              <a:t>Đ</a:t>
            </a:r>
            <a:r>
              <a:rPr lang="vi-VN" sz="3600" dirty="0" err="1">
                <a:solidFill>
                  <a:srgbClr val="231F20"/>
                </a:solidFill>
                <a:effectLst/>
              </a:rPr>
              <a:t>iều</a:t>
            </a:r>
            <a:r>
              <a:rPr lang="vi-VN" sz="3600" dirty="0">
                <a:solidFill>
                  <a:srgbClr val="231F20"/>
                </a:solidFill>
                <a:effectLst/>
              </a:rPr>
              <a:t> này sẽ giúp người tiêu dùng mua được sản phẩm có chất lượng, tiết kiệm thời gian, tiền bạc, thực hiện được kế hoạch chi tiêu, bảo vệ sức </a:t>
            </a:r>
            <a:r>
              <a:rPr lang="vi-VN" sz="3600" dirty="0" err="1">
                <a:solidFill>
                  <a:srgbClr val="231F20"/>
                </a:solidFill>
                <a:effectLst/>
              </a:rPr>
              <a:t>khoẻ</a:t>
            </a:r>
            <a:r>
              <a:rPr lang="vi-VN" sz="3600" dirty="0">
                <a:solidFill>
                  <a:srgbClr val="231F20"/>
                </a:solidFill>
                <a:effectLst/>
              </a:rPr>
              <a:t> và quyền lợi của người tiêu dùng.</a:t>
            </a:r>
            <a:endParaRPr lang="en-US" sz="3600" dirty="0">
              <a:solidFill>
                <a:srgbClr val="231F20"/>
              </a:solidFill>
              <a:effectLst/>
            </a:endParaRPr>
          </a:p>
        </p:txBody>
      </p:sp>
    </p:spTree>
    <p:extLst>
      <p:ext uri="{BB962C8B-B14F-4D97-AF65-F5344CB8AC3E}">
        <p14:creationId xmlns:p14="http://schemas.microsoft.com/office/powerpoint/2010/main" val="7921471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316D-7E48-91D3-87EE-41A65018898D}"/>
            </a:ext>
          </a:extLst>
        </p:cNvPr>
        <p:cNvGrpSpPr/>
        <p:nvPr/>
      </p:nvGrpSpPr>
      <p:grpSpPr>
        <a:xfrm>
          <a:off x="0" y="0"/>
          <a:ext cx="0" cy="0"/>
          <a:chOff x="0" y="0"/>
          <a:chExt cx="0" cy="0"/>
        </a:xfrm>
      </p:grpSpPr>
      <p:pic>
        <p:nvPicPr>
          <p:cNvPr id="4" name="Picture 4" descr="Pastel Orange Grunge Background With Yellow And Pink,, 51% OFF">
            <a:extLst>
              <a:ext uri="{FF2B5EF4-FFF2-40B4-BE49-F238E27FC236}">
                <a16:creationId xmlns:a16="http://schemas.microsoft.com/office/drawing/2014/main" id="{985BCDCB-BDCF-B64B-CAA1-8289F3DA4320}"/>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1">
            <a:extLst>
              <a:ext uri="{FF2B5EF4-FFF2-40B4-BE49-F238E27FC236}">
                <a16:creationId xmlns:a16="http://schemas.microsoft.com/office/drawing/2014/main" id="{D3D0B59B-2FDB-4BB2-E3FB-7500520D93AA}"/>
              </a:ext>
            </a:extLst>
          </p:cNvPr>
          <p:cNvSpPr/>
          <p:nvPr/>
        </p:nvSpPr>
        <p:spPr>
          <a:xfrm>
            <a:off x="990600" y="5638570"/>
            <a:ext cx="16383000" cy="4000730"/>
          </a:xfrm>
          <a:custGeom>
            <a:avLst/>
            <a:gdLst/>
            <a:ahLst/>
            <a:cxnLst/>
            <a:rect l="l" t="t" r="r" b="b"/>
            <a:pathLst>
              <a:path w="5332666" h="2153064">
                <a:moveTo>
                  <a:pt x="0" y="0"/>
                </a:moveTo>
                <a:lnTo>
                  <a:pt x="5332666" y="0"/>
                </a:lnTo>
                <a:lnTo>
                  <a:pt x="5332666" y="2153064"/>
                </a:lnTo>
                <a:lnTo>
                  <a:pt x="0" y="2153064"/>
                </a:lnTo>
                <a:lnTo>
                  <a:pt x="0" y="0"/>
                </a:lnTo>
                <a:close/>
              </a:path>
            </a:pathLst>
          </a:custGeom>
          <a: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20000"/>
                      </a14:imgEffect>
                    </a14:imgLayer>
                  </a14:imgProps>
                </a:ext>
              </a:extLst>
            </a:blip>
            <a:stretch>
              <a:fillRect/>
            </a:stretch>
          </a:blipFill>
        </p:spPr>
        <p:txBody>
          <a:bodyPr/>
          <a:lstStyle/>
          <a:p>
            <a:endParaRPr lang="en-US" dirty="0"/>
          </a:p>
        </p:txBody>
      </p:sp>
      <p:pic>
        <p:nvPicPr>
          <p:cNvPr id="7" name="Picture 6">
            <a:extLst>
              <a:ext uri="{FF2B5EF4-FFF2-40B4-BE49-F238E27FC236}">
                <a16:creationId xmlns:a16="http://schemas.microsoft.com/office/drawing/2014/main" id="{D8E41880-D4B3-8FEB-BEC5-62FD1F8E6B19}"/>
              </a:ext>
            </a:extLst>
          </p:cNvPr>
          <p:cNvPicPr>
            <a:picLocks noChangeAspect="1"/>
          </p:cNvPicPr>
          <p:nvPr/>
        </p:nvPicPr>
        <p:blipFill>
          <a:blip r:embed="rId5"/>
          <a:stretch>
            <a:fillRect/>
          </a:stretch>
        </p:blipFill>
        <p:spPr>
          <a:xfrm>
            <a:off x="457200" y="419100"/>
            <a:ext cx="11343616" cy="4587696"/>
          </a:xfrm>
          <a:prstGeom prst="rect">
            <a:avLst/>
          </a:prstGeom>
        </p:spPr>
      </p:pic>
      <p:sp>
        <p:nvSpPr>
          <p:cNvPr id="3" name="TextBox 2">
            <a:extLst>
              <a:ext uri="{FF2B5EF4-FFF2-40B4-BE49-F238E27FC236}">
                <a16:creationId xmlns:a16="http://schemas.microsoft.com/office/drawing/2014/main" id="{5E406D80-10C0-2AD2-353D-4F952D2AAE98}"/>
              </a:ext>
            </a:extLst>
          </p:cNvPr>
          <p:cNvSpPr txBox="1"/>
          <p:nvPr/>
        </p:nvSpPr>
        <p:spPr>
          <a:xfrm>
            <a:off x="3924300" y="6806495"/>
            <a:ext cx="10439400" cy="1664879"/>
          </a:xfrm>
          <a:prstGeom prst="rect">
            <a:avLst/>
          </a:prstGeom>
          <a:noFill/>
        </p:spPr>
        <p:txBody>
          <a:bodyPr wrap="square">
            <a:spAutoFit/>
          </a:bodyPr>
          <a:lstStyle/>
          <a:p>
            <a:pPr algn="just">
              <a:lnSpc>
                <a:spcPct val="150000"/>
              </a:lnSpc>
            </a:pPr>
            <a:r>
              <a:rPr lang="en-US" sz="3600" dirty="0">
                <a:solidFill>
                  <a:srgbClr val="231F20"/>
                </a:solidFill>
                <a:effectLst/>
                <a:latin typeface="Arial" panose="020B0604020202020204" pitchFamily="34" charset="0"/>
                <a:cs typeface="Arial" panose="020B0604020202020204" pitchFamily="34" charset="0"/>
              </a:rPr>
              <a:t>G</a:t>
            </a:r>
            <a:r>
              <a:rPr lang="vi-VN" sz="3600" dirty="0" err="1">
                <a:solidFill>
                  <a:srgbClr val="231F20"/>
                </a:solidFill>
                <a:effectLst/>
              </a:rPr>
              <a:t>iúp</a:t>
            </a:r>
            <a:r>
              <a:rPr lang="vi-VN" sz="3600" dirty="0">
                <a:solidFill>
                  <a:srgbClr val="231F20"/>
                </a:solidFill>
                <a:effectLst/>
              </a:rPr>
              <a:t> người tiêu dùng ra quyết định thông minh, phù hợp nhu cầu và tình hình tài chính cá nhân.</a:t>
            </a:r>
            <a:endParaRPr lang="en-US" sz="3600" dirty="0">
              <a:solidFill>
                <a:srgbClr val="231F20"/>
              </a:solidFill>
              <a:effectLst/>
            </a:endParaRPr>
          </a:p>
        </p:txBody>
      </p:sp>
      <p:sp>
        <p:nvSpPr>
          <p:cNvPr id="5" name="TextBox 4">
            <a:extLst>
              <a:ext uri="{FF2B5EF4-FFF2-40B4-BE49-F238E27FC236}">
                <a16:creationId xmlns:a16="http://schemas.microsoft.com/office/drawing/2014/main" id="{47FE70AA-2BE1-CB43-8C6A-CE10889931F4}"/>
              </a:ext>
            </a:extLst>
          </p:cNvPr>
          <p:cNvSpPr txBox="1"/>
          <p:nvPr/>
        </p:nvSpPr>
        <p:spPr>
          <a:xfrm>
            <a:off x="12161520" y="1181100"/>
            <a:ext cx="5638800" cy="3166824"/>
          </a:xfrm>
          <a:prstGeom prst="wedgeRoundRectCallout">
            <a:avLst>
              <a:gd name="adj1" fmla="val 49978"/>
              <a:gd name="adj2" fmla="val 67794"/>
              <a:gd name="adj3" fmla="val 16667"/>
            </a:avLst>
          </a:prstGeom>
          <a:solidFill>
            <a:schemeClr val="accent5">
              <a:lumMod val="60000"/>
              <a:lumOff val="40000"/>
            </a:schemeClr>
          </a:solidFill>
        </p:spPr>
        <p:txBody>
          <a:bodyPr wrap="square">
            <a:spAutoFit/>
          </a:bodyPr>
          <a:lstStyle/>
          <a:p>
            <a:pPr algn="just"/>
            <a:r>
              <a:rPr lang="vi-VN" sz="3600" dirty="0">
                <a:solidFill>
                  <a:srgbClr val="231F20"/>
                </a:solidFill>
                <a:effectLst/>
              </a:rPr>
              <a:t>Từ thông tin và hình ảnh 2, theo em, việc tìm hiểu các thông tin về sản phẩm sẽ mang lại những lợi ích gì? Vì sao?</a:t>
            </a:r>
            <a:endParaRPr lang="en-US" sz="3600" dirty="0">
              <a:solidFill>
                <a:srgbClr val="231F20"/>
              </a:solidFill>
              <a:effectLst/>
            </a:endParaRPr>
          </a:p>
        </p:txBody>
      </p:sp>
    </p:spTree>
    <p:extLst>
      <p:ext uri="{BB962C8B-B14F-4D97-AF65-F5344CB8AC3E}">
        <p14:creationId xmlns:p14="http://schemas.microsoft.com/office/powerpoint/2010/main" val="24763094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0F45-26FC-476C-9850-3E4E27720223}"/>
            </a:ext>
          </a:extLst>
        </p:cNvPr>
        <p:cNvGrpSpPr/>
        <p:nvPr/>
      </p:nvGrpSpPr>
      <p:grpSpPr>
        <a:xfrm>
          <a:off x="0" y="0"/>
          <a:ext cx="0" cy="0"/>
          <a:chOff x="0" y="0"/>
          <a:chExt cx="0" cy="0"/>
        </a:xfrm>
      </p:grpSpPr>
      <p:pic>
        <p:nvPicPr>
          <p:cNvPr id="4" name="Picture 4" descr="Pastel Orange Grunge Background With Yellow And Pink,, 51% OFF">
            <a:extLst>
              <a:ext uri="{FF2B5EF4-FFF2-40B4-BE49-F238E27FC236}">
                <a16:creationId xmlns:a16="http://schemas.microsoft.com/office/drawing/2014/main" id="{51B535FD-F629-1875-1705-68761DE68B8C}"/>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E9770C-EFB8-67BD-F9AE-352C4581E40E}"/>
              </a:ext>
            </a:extLst>
          </p:cNvPr>
          <p:cNvPicPr>
            <a:picLocks noChangeAspect="1"/>
          </p:cNvPicPr>
          <p:nvPr/>
        </p:nvPicPr>
        <p:blipFill>
          <a:blip r:embed="rId3"/>
          <a:stretch>
            <a:fillRect/>
          </a:stretch>
        </p:blipFill>
        <p:spPr>
          <a:xfrm>
            <a:off x="228600" y="278130"/>
            <a:ext cx="11772900" cy="4381500"/>
          </a:xfrm>
          <a:prstGeom prst="rect">
            <a:avLst/>
          </a:prstGeom>
        </p:spPr>
      </p:pic>
      <p:pic>
        <p:nvPicPr>
          <p:cNvPr id="9" name="Picture 8">
            <a:extLst>
              <a:ext uri="{FF2B5EF4-FFF2-40B4-BE49-F238E27FC236}">
                <a16:creationId xmlns:a16="http://schemas.microsoft.com/office/drawing/2014/main" id="{097053CC-E9A7-89D3-02DC-AFE0D6F988E5}"/>
              </a:ext>
            </a:extLst>
          </p:cNvPr>
          <p:cNvPicPr>
            <a:picLocks noChangeAspect="1"/>
          </p:cNvPicPr>
          <p:nvPr/>
        </p:nvPicPr>
        <p:blipFill>
          <a:blip r:embed="rId4"/>
          <a:stretch>
            <a:fillRect/>
          </a:stretch>
        </p:blipFill>
        <p:spPr>
          <a:xfrm>
            <a:off x="323850" y="5398770"/>
            <a:ext cx="11677650" cy="4610100"/>
          </a:xfrm>
          <a:prstGeom prst="rect">
            <a:avLst/>
          </a:prstGeom>
        </p:spPr>
      </p:pic>
      <p:sp>
        <p:nvSpPr>
          <p:cNvPr id="11" name="TextBox 10">
            <a:extLst>
              <a:ext uri="{FF2B5EF4-FFF2-40B4-BE49-F238E27FC236}">
                <a16:creationId xmlns:a16="http://schemas.microsoft.com/office/drawing/2014/main" id="{8CBF153B-AEFB-6CB6-DE45-3D85EC3051E3}"/>
              </a:ext>
            </a:extLst>
          </p:cNvPr>
          <p:cNvSpPr txBox="1"/>
          <p:nvPr/>
        </p:nvSpPr>
        <p:spPr>
          <a:xfrm>
            <a:off x="12420600" y="255270"/>
            <a:ext cx="4953000" cy="5520333"/>
          </a:xfrm>
          <a:prstGeom prst="wedgeRoundRectCallout">
            <a:avLst>
              <a:gd name="adj1" fmla="val 66860"/>
              <a:gd name="adj2" fmla="val 40966"/>
              <a:gd name="adj3" fmla="val 16667"/>
            </a:avLst>
          </a:prstGeom>
          <a:solidFill>
            <a:schemeClr val="accent3">
              <a:lumMod val="60000"/>
              <a:lumOff val="40000"/>
            </a:schemeClr>
          </a:solidFill>
        </p:spPr>
        <p:txBody>
          <a:bodyPr wrap="square">
            <a:spAutoFit/>
          </a:bodyPr>
          <a:lstStyle/>
          <a:p>
            <a:pPr algn="just"/>
            <a:r>
              <a:rPr lang="vi-VN" sz="3600" dirty="0">
                <a:solidFill>
                  <a:srgbClr val="231F20"/>
                </a:solidFill>
                <a:effectLst/>
              </a:rPr>
              <a:t>Từ thông tin và hình ảnh 3, 4, theo em, việc tìm hiểu cách sử dụng sản phẩm và phương thức thanh toán sẽ mang lại lợi ích như thế nào cho người tiêu dùng? Vì sao?</a:t>
            </a:r>
            <a:endParaRPr lang="en-US" sz="3600" dirty="0"/>
          </a:p>
        </p:txBody>
      </p:sp>
      <p:sp>
        <p:nvSpPr>
          <p:cNvPr id="13" name="Freeform 3">
            <a:extLst>
              <a:ext uri="{FF2B5EF4-FFF2-40B4-BE49-F238E27FC236}">
                <a16:creationId xmlns:a16="http://schemas.microsoft.com/office/drawing/2014/main" id="{FC7F9987-B2E7-55E4-3246-77315A4595C1}"/>
              </a:ext>
            </a:extLst>
          </p:cNvPr>
          <p:cNvSpPr/>
          <p:nvPr/>
        </p:nvSpPr>
        <p:spPr>
          <a:xfrm>
            <a:off x="12325350" y="6064270"/>
            <a:ext cx="5353050" cy="4222730"/>
          </a:xfrm>
          <a:custGeom>
            <a:avLst/>
            <a:gdLst/>
            <a:ahLst/>
            <a:cxnLst/>
            <a:rect l="l" t="t" r="r" b="b"/>
            <a:pathLst>
              <a:path w="4147392" h="3691179">
                <a:moveTo>
                  <a:pt x="0" y="0"/>
                </a:moveTo>
                <a:lnTo>
                  <a:pt x="4147393" y="0"/>
                </a:lnTo>
                <a:lnTo>
                  <a:pt x="4147393" y="3691179"/>
                </a:lnTo>
                <a:lnTo>
                  <a:pt x="0" y="36911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8330BD7E-D27D-78AB-8E7B-46D1BCCFB03E}"/>
              </a:ext>
            </a:extLst>
          </p:cNvPr>
          <p:cNvSpPr txBox="1"/>
          <p:nvPr/>
        </p:nvSpPr>
        <p:spPr>
          <a:xfrm>
            <a:off x="12420600" y="6438900"/>
            <a:ext cx="4953000" cy="3416320"/>
          </a:xfrm>
          <a:prstGeom prst="rect">
            <a:avLst/>
          </a:prstGeom>
          <a:noFill/>
        </p:spPr>
        <p:txBody>
          <a:bodyPr wrap="square">
            <a:spAutoFit/>
          </a:bodyPr>
          <a:lstStyle/>
          <a:p>
            <a:pPr algn="just"/>
            <a:r>
              <a:rPr lang="vi-VN" sz="3600" dirty="0">
                <a:solidFill>
                  <a:srgbClr val="231F20"/>
                </a:solidFill>
                <a:effectLst/>
              </a:rPr>
              <a:t> Việc tìm hiểu cách sử dụng sản phẩm và phương thức thanh toán sẽ đảm bảo an toàn, bảo vệ quyền lợi cho người tiêu dùng.</a:t>
            </a:r>
            <a:endParaRPr lang="en-US" sz="3600" dirty="0"/>
          </a:p>
        </p:txBody>
      </p:sp>
    </p:spTree>
    <p:extLst>
      <p:ext uri="{BB962C8B-B14F-4D97-AF65-F5344CB8AC3E}">
        <p14:creationId xmlns:p14="http://schemas.microsoft.com/office/powerpoint/2010/main" val="30251620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p:cNvGrpSpPr/>
        <p:nvPr/>
      </p:nvGrpSpPr>
      <p:grpSpPr>
        <a:xfrm>
          <a:off x="0" y="0"/>
          <a:ext cx="0" cy="0"/>
          <a:chOff x="0" y="0"/>
          <a:chExt cx="0" cy="0"/>
        </a:xfrm>
      </p:grpSpPr>
      <p:sp>
        <p:nvSpPr>
          <p:cNvPr id="2" name="Freeform 2"/>
          <p:cNvSpPr/>
          <p:nvPr/>
        </p:nvSpPr>
        <p:spPr>
          <a:xfrm rot="-2614800">
            <a:off x="15740947" y="6379995"/>
            <a:ext cx="6098288" cy="6281008"/>
          </a:xfrm>
          <a:custGeom>
            <a:avLst/>
            <a:gdLst/>
            <a:ahLst/>
            <a:cxnLst/>
            <a:rect l="l" t="t" r="r" b="b"/>
            <a:pathLst>
              <a:path w="6098288" h="6281008">
                <a:moveTo>
                  <a:pt x="0" y="0"/>
                </a:moveTo>
                <a:lnTo>
                  <a:pt x="6098288" y="0"/>
                </a:lnTo>
                <a:lnTo>
                  <a:pt x="6098288" y="6281008"/>
                </a:lnTo>
                <a:lnTo>
                  <a:pt x="0" y="6281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9049102">
            <a:off x="-5247778" y="-3348443"/>
            <a:ext cx="11082341" cy="8059884"/>
          </a:xfrm>
          <a:custGeom>
            <a:avLst/>
            <a:gdLst/>
            <a:ahLst/>
            <a:cxnLst/>
            <a:rect l="l" t="t" r="r" b="b"/>
            <a:pathLst>
              <a:path w="11082341" h="8059884">
                <a:moveTo>
                  <a:pt x="0" y="0"/>
                </a:moveTo>
                <a:lnTo>
                  <a:pt x="11082341" y="0"/>
                </a:lnTo>
                <a:lnTo>
                  <a:pt x="11082341" y="8059885"/>
                </a:lnTo>
                <a:lnTo>
                  <a:pt x="0" y="80598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4219">
            <a:off x="4494773" y="3664885"/>
            <a:ext cx="11152838" cy="3727007"/>
          </a:xfrm>
          <a:custGeom>
            <a:avLst/>
            <a:gdLst/>
            <a:ahLst/>
            <a:cxnLst/>
            <a:rect l="l" t="t" r="r" b="b"/>
            <a:pathLst>
              <a:path w="13560673" h="6983747">
                <a:moveTo>
                  <a:pt x="0" y="0"/>
                </a:moveTo>
                <a:lnTo>
                  <a:pt x="13560672" y="0"/>
                </a:lnTo>
                <a:lnTo>
                  <a:pt x="13560672" y="6983746"/>
                </a:lnTo>
                <a:lnTo>
                  <a:pt x="0" y="6983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717718">
            <a:off x="11857756" y="7947244"/>
            <a:ext cx="2190780" cy="2039417"/>
          </a:xfrm>
          <a:custGeom>
            <a:avLst/>
            <a:gdLst/>
            <a:ahLst/>
            <a:cxnLst/>
            <a:rect l="l" t="t" r="r" b="b"/>
            <a:pathLst>
              <a:path w="2190780" h="2039417">
                <a:moveTo>
                  <a:pt x="0" y="0"/>
                </a:moveTo>
                <a:lnTo>
                  <a:pt x="2190780" y="0"/>
                </a:lnTo>
                <a:lnTo>
                  <a:pt x="2190780" y="2039417"/>
                </a:lnTo>
                <a:lnTo>
                  <a:pt x="0" y="2039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873690">
            <a:off x="15488763" y="1947663"/>
            <a:ext cx="1645125" cy="2175045"/>
          </a:xfrm>
          <a:custGeom>
            <a:avLst/>
            <a:gdLst/>
            <a:ahLst/>
            <a:cxnLst/>
            <a:rect l="l" t="t" r="r" b="b"/>
            <a:pathLst>
              <a:path w="1645125" h="2175045">
                <a:moveTo>
                  <a:pt x="0" y="0"/>
                </a:moveTo>
                <a:lnTo>
                  <a:pt x="1645125" y="0"/>
                </a:lnTo>
                <a:lnTo>
                  <a:pt x="1645125" y="2175045"/>
                </a:lnTo>
                <a:lnTo>
                  <a:pt x="0" y="21750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rot="232110">
            <a:off x="15801509" y="4826372"/>
            <a:ext cx="1919125" cy="2720409"/>
          </a:xfrm>
          <a:custGeom>
            <a:avLst/>
            <a:gdLst/>
            <a:ahLst/>
            <a:cxnLst/>
            <a:rect l="l" t="t" r="r" b="b"/>
            <a:pathLst>
              <a:path w="1919125" h="2720409">
                <a:moveTo>
                  <a:pt x="0" y="0"/>
                </a:moveTo>
                <a:lnTo>
                  <a:pt x="1919126" y="0"/>
                </a:lnTo>
                <a:lnTo>
                  <a:pt x="1919126" y="2720409"/>
                </a:lnTo>
                <a:lnTo>
                  <a:pt x="0" y="2720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14776684" y="8021591"/>
            <a:ext cx="2363405" cy="1890724"/>
          </a:xfrm>
          <a:custGeom>
            <a:avLst/>
            <a:gdLst/>
            <a:ahLst/>
            <a:cxnLst/>
            <a:rect l="l" t="t" r="r" b="b"/>
            <a:pathLst>
              <a:path w="2363405" h="1890724">
                <a:moveTo>
                  <a:pt x="0" y="0"/>
                </a:moveTo>
                <a:lnTo>
                  <a:pt x="2363404" y="0"/>
                </a:lnTo>
                <a:lnTo>
                  <a:pt x="2363404" y="1890724"/>
                </a:lnTo>
                <a:lnTo>
                  <a:pt x="0" y="18907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Content Placeholder 2">
            <a:extLst>
              <a:ext uri="{FF2B5EF4-FFF2-40B4-BE49-F238E27FC236}">
                <a16:creationId xmlns:a16="http://schemas.microsoft.com/office/drawing/2014/main" id="{A7ECDAF6-959B-C8E5-AABF-FA8B5B7CA1D3}"/>
              </a:ext>
            </a:extLst>
          </p:cNvPr>
          <p:cNvSpPr txBox="1"/>
          <p:nvPr/>
        </p:nvSpPr>
        <p:spPr>
          <a:xfrm>
            <a:off x="3450872" y="1395013"/>
            <a:ext cx="13434063"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4400" b="1" dirty="0">
                <a:solidFill>
                  <a:schemeClr val="accent6">
                    <a:lumMod val="75000"/>
                  </a:schemeClr>
                </a:solidFill>
                <a:latin typeface="Arial" panose="020B0604020202020204" pitchFamily="34" charset="0"/>
                <a:cs typeface="Arial" panose="020B0604020202020204" pitchFamily="34" charset="0"/>
              </a:rPr>
              <a:t> Em hãy đọc các trường hợp </a:t>
            </a:r>
            <a:r>
              <a:rPr lang="en-US" sz="4400" b="1" dirty="0" err="1">
                <a:solidFill>
                  <a:schemeClr val="accent6">
                    <a:lumMod val="75000"/>
                  </a:schemeClr>
                </a:solidFill>
                <a:latin typeface="Arial" panose="020B0604020202020204" pitchFamily="34" charset="0"/>
                <a:cs typeface="Arial" panose="020B0604020202020204" pitchFamily="34" charset="0"/>
              </a:rPr>
              <a:t>trong</a:t>
            </a:r>
            <a:r>
              <a:rPr lang="en-US" sz="4400" b="1" dirty="0">
                <a:solidFill>
                  <a:schemeClr val="accent6">
                    <a:lumMod val="75000"/>
                  </a:schemeClr>
                </a:solidFill>
                <a:latin typeface="Arial" panose="020B0604020202020204" pitchFamily="34" charset="0"/>
                <a:cs typeface="Arial" panose="020B0604020202020204" pitchFamily="34" charset="0"/>
              </a:rPr>
              <a:t> SGK tr. 45,46 </a:t>
            </a:r>
            <a:r>
              <a:rPr lang="vi-VN" sz="4400" b="1" dirty="0">
                <a:solidFill>
                  <a:schemeClr val="accent6">
                    <a:lumMod val="75000"/>
                  </a:schemeClr>
                </a:solidFill>
                <a:latin typeface="Arial" panose="020B0604020202020204" pitchFamily="34" charset="0"/>
                <a:cs typeface="Arial" panose="020B0604020202020204" pitchFamily="34" charset="0"/>
              </a:rPr>
              <a:t>và thực hiện yêu cầu</a:t>
            </a:r>
            <a:r>
              <a:rPr lang="en-US" sz="4400" b="1" dirty="0">
                <a:solidFill>
                  <a:schemeClr val="accent6">
                    <a:lumMod val="75000"/>
                  </a:schemeClr>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732E775D-D099-815F-A8AC-92648E7764EF}"/>
              </a:ext>
            </a:extLst>
          </p:cNvPr>
          <p:cNvSpPr txBox="1"/>
          <p:nvPr/>
        </p:nvSpPr>
        <p:spPr>
          <a:xfrm>
            <a:off x="5293123" y="260956"/>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3</a:t>
            </a:r>
          </a:p>
        </p:txBody>
      </p:sp>
      <p:sp>
        <p:nvSpPr>
          <p:cNvPr id="15" name="TextBox 14">
            <a:extLst>
              <a:ext uri="{FF2B5EF4-FFF2-40B4-BE49-F238E27FC236}">
                <a16:creationId xmlns:a16="http://schemas.microsoft.com/office/drawing/2014/main" id="{3597BC24-F43A-2001-2384-C6E5A51B4F88}"/>
              </a:ext>
            </a:extLst>
          </p:cNvPr>
          <p:cNvSpPr txBox="1"/>
          <p:nvPr/>
        </p:nvSpPr>
        <p:spPr>
          <a:xfrm>
            <a:off x="6087971" y="3855833"/>
            <a:ext cx="8870620" cy="3029997"/>
          </a:xfrm>
          <a:prstGeom prst="rect">
            <a:avLst/>
          </a:prstGeom>
          <a:noFill/>
        </p:spPr>
        <p:txBody>
          <a:bodyPr wrap="square">
            <a:spAutoFit/>
          </a:bodyPr>
          <a:lstStyle/>
          <a:p>
            <a:pPr algn="just">
              <a:lnSpc>
                <a:spcPct val="150000"/>
              </a:lnSpc>
            </a:pPr>
            <a:r>
              <a:rPr lang="vi-VN" sz="4400" dirty="0">
                <a:solidFill>
                  <a:srgbClr val="231F20"/>
                </a:solidFill>
                <a:effectLst/>
              </a:rPr>
              <a:t>Em hãy áp dụng các cách tiêu dùng thông minh để gợi ý cho bạn H và bạn V cách chi tiêu phù hợp.</a:t>
            </a:r>
            <a:endParaRPr lang="en-US" sz="4400" dirty="0"/>
          </a:p>
        </p:txBody>
      </p:sp>
      <p:sp>
        <p:nvSpPr>
          <p:cNvPr id="16" name="Freeform 27">
            <a:extLst>
              <a:ext uri="{FF2B5EF4-FFF2-40B4-BE49-F238E27FC236}">
                <a16:creationId xmlns:a16="http://schemas.microsoft.com/office/drawing/2014/main" id="{007C1B1E-D5B3-510E-B09A-A99BF6A9F993}"/>
              </a:ext>
            </a:extLst>
          </p:cNvPr>
          <p:cNvSpPr/>
          <p:nvPr/>
        </p:nvSpPr>
        <p:spPr>
          <a:xfrm>
            <a:off x="15240" y="2750014"/>
            <a:ext cx="6072731" cy="7521423"/>
          </a:xfrm>
          <a:custGeom>
            <a:avLst/>
            <a:gdLst/>
            <a:ahLst/>
            <a:cxnLst/>
            <a:rect l="l" t="t" r="r" b="b"/>
            <a:pathLst>
              <a:path w="6571167" h="8308372">
                <a:moveTo>
                  <a:pt x="0" y="0"/>
                </a:moveTo>
                <a:lnTo>
                  <a:pt x="6571167" y="0"/>
                </a:lnTo>
                <a:lnTo>
                  <a:pt x="6571167" y="8308372"/>
                </a:lnTo>
                <a:lnTo>
                  <a:pt x="0" y="830837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2294407" y="7330030"/>
            <a:ext cx="22876813" cy="5384444"/>
            <a:chOff x="0" y="0"/>
            <a:chExt cx="3871671" cy="911263"/>
          </a:xfrm>
        </p:grpSpPr>
        <p:sp>
          <p:nvSpPr>
            <p:cNvPr id="6" name="Freeform 6"/>
            <p:cNvSpPr/>
            <p:nvPr/>
          </p:nvSpPr>
          <p:spPr>
            <a:xfrm>
              <a:off x="0" y="0"/>
              <a:ext cx="3871671" cy="911263"/>
            </a:xfrm>
            <a:custGeom>
              <a:avLst/>
              <a:gdLst/>
              <a:ahLst/>
              <a:cxnLst/>
              <a:rect l="l" t="t" r="r" b="b"/>
              <a:pathLst>
                <a:path w="3871671" h="911263">
                  <a:moveTo>
                    <a:pt x="1935835" y="0"/>
                  </a:moveTo>
                  <a:cubicBezTo>
                    <a:pt x="866703" y="0"/>
                    <a:pt x="0" y="203993"/>
                    <a:pt x="0" y="455631"/>
                  </a:cubicBezTo>
                  <a:cubicBezTo>
                    <a:pt x="0" y="707270"/>
                    <a:pt x="866703" y="911263"/>
                    <a:pt x="1935835" y="911263"/>
                  </a:cubicBezTo>
                  <a:cubicBezTo>
                    <a:pt x="3004968" y="911263"/>
                    <a:pt x="3871671" y="707270"/>
                    <a:pt x="3871671" y="455631"/>
                  </a:cubicBezTo>
                  <a:cubicBezTo>
                    <a:pt x="3871671" y="203993"/>
                    <a:pt x="3004968" y="0"/>
                    <a:pt x="1935835" y="0"/>
                  </a:cubicBezTo>
                  <a:close/>
                </a:path>
              </a:pathLst>
            </a:custGeom>
            <a:solidFill>
              <a:srgbClr val="0C8C85"/>
            </a:solidFill>
          </p:spPr>
          <p:txBody>
            <a:bodyPr/>
            <a:lstStyle/>
            <a:p>
              <a:endParaRPr lang="en-US"/>
            </a:p>
          </p:txBody>
        </p:sp>
        <p:sp>
          <p:nvSpPr>
            <p:cNvPr id="7" name="TextBox 7"/>
            <p:cNvSpPr txBox="1"/>
            <p:nvPr/>
          </p:nvSpPr>
          <p:spPr>
            <a:xfrm>
              <a:off x="362969" y="47331"/>
              <a:ext cx="3145732" cy="77850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722647" y="4511525"/>
            <a:ext cx="3829384" cy="2326351"/>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a:off x="16179538" y="1942095"/>
            <a:ext cx="3829384" cy="2326351"/>
          </a:xfrm>
          <a:custGeom>
            <a:avLst/>
            <a:gdLst/>
            <a:ahLst/>
            <a:cxnLst/>
            <a:rect l="l" t="t" r="r" b="b"/>
            <a:pathLst>
              <a:path w="3829384" h="2326351">
                <a:moveTo>
                  <a:pt x="3829385" y="0"/>
                </a:moveTo>
                <a:lnTo>
                  <a:pt x="0" y="0"/>
                </a:lnTo>
                <a:lnTo>
                  <a:pt x="0" y="2326351"/>
                </a:lnTo>
                <a:lnTo>
                  <a:pt x="3829385" y="2326351"/>
                </a:lnTo>
                <a:lnTo>
                  <a:pt x="3829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1946505">
            <a:off x="1205610" y="6380000"/>
            <a:ext cx="623930" cy="684696"/>
          </a:xfrm>
          <a:custGeom>
            <a:avLst/>
            <a:gdLst/>
            <a:ahLst/>
            <a:cxnLst/>
            <a:rect l="l" t="t" r="r" b="b"/>
            <a:pathLst>
              <a:path w="623930" h="684696">
                <a:moveTo>
                  <a:pt x="0" y="0"/>
                </a:moveTo>
                <a:lnTo>
                  <a:pt x="623930" y="0"/>
                </a:lnTo>
                <a:lnTo>
                  <a:pt x="623930" y="684697"/>
                </a:lnTo>
                <a:lnTo>
                  <a:pt x="0" y="684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rot="1946505">
            <a:off x="16314502" y="2304226"/>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rot="-635206">
            <a:off x="583748" y="2032802"/>
            <a:ext cx="1421523" cy="1306555"/>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3" name="Freeform 33"/>
          <p:cNvSpPr/>
          <p:nvPr/>
        </p:nvSpPr>
        <p:spPr>
          <a:xfrm rot="2025909">
            <a:off x="16679239" y="4919080"/>
            <a:ext cx="1160123" cy="1066296"/>
          </a:xfrm>
          <a:custGeom>
            <a:avLst/>
            <a:gdLst/>
            <a:ahLst/>
            <a:cxnLst/>
            <a:rect l="l" t="t" r="r" b="b"/>
            <a:pathLst>
              <a:path w="1160123" h="1066296">
                <a:moveTo>
                  <a:pt x="0" y="0"/>
                </a:moveTo>
                <a:lnTo>
                  <a:pt x="1160122" y="0"/>
                </a:lnTo>
                <a:lnTo>
                  <a:pt x="1160122" y="1066296"/>
                </a:lnTo>
                <a:lnTo>
                  <a:pt x="0" y="1066296"/>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4" name="Content Placeholder 2">
            <a:extLst>
              <a:ext uri="{FF2B5EF4-FFF2-40B4-BE49-F238E27FC236}">
                <a16:creationId xmlns:a16="http://schemas.microsoft.com/office/drawing/2014/main" id="{0A53E5C2-3442-B3B0-457D-54900567FEE3}"/>
              </a:ext>
            </a:extLst>
          </p:cNvPr>
          <p:cNvSpPr txBox="1"/>
          <p:nvPr/>
        </p:nvSpPr>
        <p:spPr>
          <a:xfrm>
            <a:off x="558330" y="1144246"/>
            <a:ext cx="6705600" cy="5121830"/>
          </a:xfrm>
          <a:prstGeom prst="rect">
            <a:avLst/>
          </a:prstGeom>
          <a:solidFill>
            <a:srgbClr val="FFFFCC"/>
          </a:solidFill>
          <a:ln>
            <a:noFill/>
          </a:ln>
          <a:effectLst>
            <a:glow rad="63500">
              <a:schemeClr val="accent4">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3200" dirty="0">
                <a:latin typeface="Arial" panose="020B0604020202020204" pitchFamily="34" charset="0"/>
                <a:cs typeface="Arial" panose="020B0604020202020204" pitchFamily="34" charset="0"/>
              </a:rPr>
              <a:t>Trường hợp 1. </a:t>
            </a:r>
          </a:p>
          <a:p>
            <a:pPr marL="0" indent="0" algn="just">
              <a:lnSpc>
                <a:spcPct val="150000"/>
              </a:lnSpc>
            </a:pPr>
            <a:r>
              <a:rPr lang="vi-VN" sz="3200" dirty="0">
                <a:latin typeface="Arial" panose="020B0604020202020204" pitchFamily="34" charset="0"/>
                <a:cs typeface="Arial" panose="020B0604020202020204" pitchFamily="34" charset="0"/>
              </a:rPr>
              <a:t>Bạn H rất cần mua xe đạp để đi học và được bố mẹ đồng ý. Thế nhưng, bạn ấy không biết làm thế nào để tìm hiểu và lựa chọn một chiếc xe phù hợp với điều kiện của mình.</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sp>
        <p:nvSpPr>
          <p:cNvPr id="35" name="Content Placeholder 2">
            <a:extLst>
              <a:ext uri="{FF2B5EF4-FFF2-40B4-BE49-F238E27FC236}">
                <a16:creationId xmlns:a16="http://schemas.microsoft.com/office/drawing/2014/main" id="{DEBC0920-7ED3-AB31-40FD-F9ACE9C63A81}"/>
              </a:ext>
            </a:extLst>
          </p:cNvPr>
          <p:cNvSpPr txBox="1"/>
          <p:nvPr/>
        </p:nvSpPr>
        <p:spPr>
          <a:xfrm>
            <a:off x="8046043" y="1855681"/>
            <a:ext cx="9631680" cy="7620000"/>
          </a:xfrm>
          <a:prstGeom prst="rect">
            <a:avLst/>
          </a:prstGeom>
          <a:solidFill>
            <a:schemeClr val="accent6">
              <a:lumMod val="40000"/>
              <a:lumOff val="60000"/>
            </a:schemeClr>
          </a:solidFill>
          <a:ln>
            <a:solidFill>
              <a:srgbClr val="FFFF00"/>
            </a:solidFill>
          </a:ln>
          <a:effectLst>
            <a:glow rad="101600">
              <a:schemeClr val="accent1">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3200" dirty="0">
                <a:latin typeface="Arial" panose="020B0604020202020204" pitchFamily="34" charset="0"/>
                <a:cs typeface="Arial" panose="020B0604020202020204" pitchFamily="34" charset="0"/>
              </a:rPr>
              <a:t>Trường hợp 2. </a:t>
            </a:r>
          </a:p>
          <a:p>
            <a:pPr marL="0" indent="0" algn="just">
              <a:lnSpc>
                <a:spcPct val="150000"/>
              </a:lnSpc>
            </a:pPr>
            <a:r>
              <a:rPr lang="vi-VN" sz="3200" dirty="0">
                <a:latin typeface="Arial" panose="020B0604020202020204" pitchFamily="34" charset="0"/>
                <a:cs typeface="Arial" panose="020B0604020202020204" pitchFamily="34" charset="0"/>
              </a:rPr>
              <a:t>Bạn V xem quảng cáo thiết bị đeo chống mỏi cổ ở trên mạng, thấy sản phẩm này giá rẻ mà lại có nhiều tác dụng nên quyết định mua dùng thử. Sau khi chọn mua, bạn V cung cấp địa chỉ nhà, số điện thoại của mẹ rồi nhờ anh trai thanh toán trước. Bạn ấy được hẹn giao hàng sau hai ngày. Đến ngày thứ ba vẫn chưa thấy ai giao hàng, bạn V liên hệ theo số điện thoại ghi trên mạng thì không liên lạc được.</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02BF87C5-6078-89B9-3D73-BC2020389EC6}"/>
              </a:ext>
            </a:extLst>
          </p:cNvPr>
          <p:cNvPicPr>
            <a:picLocks noChangeAspect="1"/>
          </p:cNvPicPr>
          <p:nvPr/>
        </p:nvPicPr>
        <p:blipFill>
          <a:blip r:embed="rId10"/>
          <a:stretch>
            <a:fillRect/>
          </a:stretch>
        </p:blipFill>
        <p:spPr>
          <a:xfrm>
            <a:off x="1770110" y="5741508"/>
            <a:ext cx="4417118" cy="4417118"/>
          </a:xfrm>
          <a:prstGeom prst="rect">
            <a:avLst/>
          </a:prstGeom>
        </p:spPr>
      </p:pic>
      <p:pic>
        <p:nvPicPr>
          <p:cNvPr id="43" name="Picture 42">
            <a:extLst>
              <a:ext uri="{FF2B5EF4-FFF2-40B4-BE49-F238E27FC236}">
                <a16:creationId xmlns:a16="http://schemas.microsoft.com/office/drawing/2014/main" id="{A3F32D50-2A09-3E6E-2397-A2FD1809E6D5}"/>
              </a:ext>
            </a:extLst>
          </p:cNvPr>
          <p:cNvPicPr>
            <a:picLocks noChangeAspect="1"/>
          </p:cNvPicPr>
          <p:nvPr/>
        </p:nvPicPr>
        <p:blipFill>
          <a:blip r:embed="rId11"/>
          <a:stretch>
            <a:fillRect/>
          </a:stretch>
        </p:blipFill>
        <p:spPr>
          <a:xfrm>
            <a:off x="14790831" y="-230970"/>
            <a:ext cx="3066950" cy="3066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4" name="Freeform 14"/>
          <p:cNvSpPr/>
          <p:nvPr/>
        </p:nvSpPr>
        <p:spPr>
          <a:xfrm flipH="1">
            <a:off x="15346350" y="1792629"/>
            <a:ext cx="4309725" cy="2618158"/>
          </a:xfrm>
          <a:custGeom>
            <a:avLst/>
            <a:gdLst/>
            <a:ahLst/>
            <a:cxnLst/>
            <a:rect l="l" t="t" r="r" b="b"/>
            <a:pathLst>
              <a:path w="4309725" h="2618158">
                <a:moveTo>
                  <a:pt x="4309725" y="0"/>
                </a:moveTo>
                <a:lnTo>
                  <a:pt x="0" y="0"/>
                </a:lnTo>
                <a:lnTo>
                  <a:pt x="0" y="2618158"/>
                </a:lnTo>
                <a:lnTo>
                  <a:pt x="4309725" y="2618158"/>
                </a:lnTo>
                <a:lnTo>
                  <a:pt x="43097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2819968" y="564905"/>
            <a:ext cx="3039852" cy="1846710"/>
          </a:xfrm>
          <a:custGeom>
            <a:avLst/>
            <a:gdLst/>
            <a:ahLst/>
            <a:cxnLst/>
            <a:rect l="l" t="t" r="r" b="b"/>
            <a:pathLst>
              <a:path w="3039852" h="1846710">
                <a:moveTo>
                  <a:pt x="0" y="0"/>
                </a:moveTo>
                <a:lnTo>
                  <a:pt x="3039851" y="0"/>
                </a:lnTo>
                <a:lnTo>
                  <a:pt x="3039851" y="1846710"/>
                </a:lnTo>
                <a:lnTo>
                  <a:pt x="0" y="1846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5400000">
            <a:off x="16937860" y="6030942"/>
            <a:ext cx="642880" cy="705492"/>
          </a:xfrm>
          <a:custGeom>
            <a:avLst/>
            <a:gdLst/>
            <a:ahLst/>
            <a:cxnLst/>
            <a:rect l="l" t="t" r="r" b="b"/>
            <a:pathLst>
              <a:path w="642880" h="705492">
                <a:moveTo>
                  <a:pt x="0" y="0"/>
                </a:moveTo>
                <a:lnTo>
                  <a:pt x="642880" y="0"/>
                </a:lnTo>
                <a:lnTo>
                  <a:pt x="642880" y="705492"/>
                </a:lnTo>
                <a:lnTo>
                  <a:pt x="0" y="7054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p:cNvSpPr/>
          <p:nvPr/>
        </p:nvSpPr>
        <p:spPr>
          <a:xfrm>
            <a:off x="13631416" y="9678862"/>
            <a:ext cx="4656584" cy="529686"/>
          </a:xfrm>
          <a:custGeom>
            <a:avLst/>
            <a:gdLst/>
            <a:ahLst/>
            <a:cxnLst/>
            <a:rect l="l" t="t" r="r" b="b"/>
            <a:pathLst>
              <a:path w="4656584" h="529686">
                <a:moveTo>
                  <a:pt x="0" y="0"/>
                </a:moveTo>
                <a:lnTo>
                  <a:pt x="4656584" y="0"/>
                </a:lnTo>
                <a:lnTo>
                  <a:pt x="4656584" y="529686"/>
                </a:lnTo>
                <a:lnTo>
                  <a:pt x="0" y="529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Freeform 38"/>
          <p:cNvSpPr/>
          <p:nvPr/>
        </p:nvSpPr>
        <p:spPr>
          <a:xfrm rot="-3280091" flipH="1">
            <a:off x="12330841" y="6892495"/>
            <a:ext cx="834959" cy="633525"/>
          </a:xfrm>
          <a:custGeom>
            <a:avLst/>
            <a:gdLst/>
            <a:ahLst/>
            <a:cxnLst/>
            <a:rect l="l" t="t" r="r" b="b"/>
            <a:pathLst>
              <a:path w="834959" h="633525">
                <a:moveTo>
                  <a:pt x="834959" y="0"/>
                </a:moveTo>
                <a:lnTo>
                  <a:pt x="0" y="0"/>
                </a:lnTo>
                <a:lnTo>
                  <a:pt x="0" y="633525"/>
                </a:lnTo>
                <a:lnTo>
                  <a:pt x="834959" y="633525"/>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rot="3494586" flipH="1">
            <a:off x="16352755" y="954172"/>
            <a:ext cx="834959" cy="633525"/>
          </a:xfrm>
          <a:custGeom>
            <a:avLst/>
            <a:gdLst/>
            <a:ahLst/>
            <a:cxnLst/>
            <a:rect l="l" t="t" r="r" b="b"/>
            <a:pathLst>
              <a:path w="834959" h="633525">
                <a:moveTo>
                  <a:pt x="834959" y="0"/>
                </a:moveTo>
                <a:lnTo>
                  <a:pt x="0" y="0"/>
                </a:lnTo>
                <a:lnTo>
                  <a:pt x="0" y="633525"/>
                </a:lnTo>
                <a:lnTo>
                  <a:pt x="834959" y="633525"/>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46" name="图片 2">
            <a:extLst>
              <a:ext uri="{FF2B5EF4-FFF2-40B4-BE49-F238E27FC236}">
                <a16:creationId xmlns:a16="http://schemas.microsoft.com/office/drawing/2014/main" id="{39FE9CA9-F5EA-8475-25AB-0DA51FE5E1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852" y="802175"/>
            <a:ext cx="15211545" cy="9166348"/>
          </a:xfrm>
          <a:prstGeom prst="rect">
            <a:avLst/>
          </a:prstGeom>
        </p:spPr>
      </p:pic>
      <p:sp>
        <p:nvSpPr>
          <p:cNvPr id="47" name="TextBox 25">
            <a:extLst>
              <a:ext uri="{FF2B5EF4-FFF2-40B4-BE49-F238E27FC236}">
                <a16:creationId xmlns:a16="http://schemas.microsoft.com/office/drawing/2014/main" id="{5B5BEA14-7B98-BF79-6A85-6CFA99601953}"/>
              </a:ext>
            </a:extLst>
          </p:cNvPr>
          <p:cNvSpPr txBox="1"/>
          <p:nvPr/>
        </p:nvSpPr>
        <p:spPr>
          <a:xfrm rot="21313084">
            <a:off x="683891" y="2620734"/>
            <a:ext cx="6523998" cy="591040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Nhận biết được thế nào là tiêu dùng thông minh; lợi ích của tiêu dùng thông minh.</a:t>
            </a:r>
            <a:endParaRPr lang="en-US" sz="3200" dirty="0">
              <a:solidFill>
                <a:schemeClr val="accent5"/>
              </a:solidFill>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Đánh giá được các hành vi tiêu dùng thông minh và kém thông minh.</a:t>
            </a:r>
            <a:endParaRPr lang="en-US" sz="3200" dirty="0">
              <a:solidFill>
                <a:schemeClr val="accent5"/>
              </a:solidFill>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Nêu được các cách tiêu dùng thông minh</a:t>
            </a:r>
            <a:r>
              <a:rPr lang="en-US" sz="3200" dirty="0">
                <a:solidFill>
                  <a:schemeClr val="accent5"/>
                </a:solidFill>
                <a:effectLst/>
                <a:latin typeface="Arial" panose="020B0604020202020204" pitchFamily="34" charset="0"/>
                <a:ea typeface="Arial" panose="020B0604020202020204" pitchFamily="34" charset="0"/>
              </a:rPr>
              <a:t>.</a:t>
            </a:r>
          </a:p>
        </p:txBody>
      </p:sp>
      <p:sp>
        <p:nvSpPr>
          <p:cNvPr id="48" name="TextBox 30">
            <a:extLst>
              <a:ext uri="{FF2B5EF4-FFF2-40B4-BE49-F238E27FC236}">
                <a16:creationId xmlns:a16="http://schemas.microsoft.com/office/drawing/2014/main" id="{C908B783-CAD4-A62A-E5F1-B89C026390C2}"/>
              </a:ext>
            </a:extLst>
          </p:cNvPr>
          <p:cNvSpPr txBox="1"/>
          <p:nvPr/>
        </p:nvSpPr>
        <p:spPr>
          <a:xfrm rot="21384538">
            <a:off x="8513232" y="2257933"/>
            <a:ext cx="6213066" cy="51834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Thực hiện được hành vi tiêu dùng thông minh trong một số tình huống cụ thể.</a:t>
            </a:r>
            <a:endParaRPr lang="en-US" sz="3200" dirty="0">
              <a:solidFill>
                <a:schemeClr val="accent5"/>
              </a:solidFill>
              <a:effectLst/>
              <a:latin typeface="Arial" panose="020B0604020202020204" pitchFamily="34" charset="0"/>
              <a:ea typeface="Arial" panose="020B0604020202020204" pitchFamily="34" charset="0"/>
            </a:endParaRPr>
          </a:p>
          <a:p>
            <a:pPr lvl="0" algn="just">
              <a:lnSpc>
                <a:spcPct val="150000"/>
              </a:lnSpc>
            </a:pPr>
            <a:endParaRPr lang="en-US" sz="3200" dirty="0">
              <a:solidFill>
                <a:schemeClr val="accent5"/>
              </a:solidFill>
              <a:effectLst/>
              <a:latin typeface="Arial" panose="020B0604020202020204" pitchFamily="34" charset="0"/>
              <a:ea typeface="Arial" panose="020B0604020202020204" pitchFamily="34" charset="0"/>
            </a:endParaRPr>
          </a:p>
          <a:p>
            <a:pPr marL="285750" indent="-28575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Khích lệ, giúp đỡ người thân, bạn bè trở thành người tiêu dùng thông minh.</a:t>
            </a:r>
            <a:endParaRPr lang="en-US" sz="3200" dirty="0">
              <a:solidFill>
                <a:schemeClr val="accent5"/>
              </a:solidFill>
            </a:endParaRPr>
          </a:p>
        </p:txBody>
      </p:sp>
      <p:sp>
        <p:nvSpPr>
          <p:cNvPr id="37" name="Freeform 37"/>
          <p:cNvSpPr/>
          <p:nvPr/>
        </p:nvSpPr>
        <p:spPr>
          <a:xfrm>
            <a:off x="14127980" y="5025992"/>
            <a:ext cx="3881914" cy="4953000"/>
          </a:xfrm>
          <a:custGeom>
            <a:avLst/>
            <a:gdLst/>
            <a:ahLst/>
            <a:cxnLst/>
            <a:rect l="l" t="t" r="r" b="b"/>
            <a:pathLst>
              <a:path w="5009812" h="6392104">
                <a:moveTo>
                  <a:pt x="0" y="0"/>
                </a:moveTo>
                <a:lnTo>
                  <a:pt x="5009811" y="0"/>
                </a:lnTo>
                <a:lnTo>
                  <a:pt x="5009811" y="6392104"/>
                </a:lnTo>
                <a:lnTo>
                  <a:pt x="0" y="63921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9" name="TextBox 9">
            <a:extLst>
              <a:ext uri="{FF2B5EF4-FFF2-40B4-BE49-F238E27FC236}">
                <a16:creationId xmlns:a16="http://schemas.microsoft.com/office/drawing/2014/main" id="{A420E4EA-55C0-04C8-9F5F-1D82B8F5A839}"/>
              </a:ext>
            </a:extLst>
          </p:cNvPr>
          <p:cNvSpPr txBox="1"/>
          <p:nvPr/>
        </p:nvSpPr>
        <p:spPr>
          <a:xfrm>
            <a:off x="861163" y="-175616"/>
            <a:ext cx="8102196"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800" dirty="0">
                <a:solidFill>
                  <a:srgbClr val="F06623"/>
                </a:solidFill>
                <a:latin typeface="SVN-Internation" panose="02040603050506020204" pitchFamily="18" charset="0"/>
              </a:rPr>
              <a:t>MỤC TIÊU BÀI HỌC</a:t>
            </a:r>
          </a:p>
        </p:txBody>
      </p:sp>
      <p:sp>
        <p:nvSpPr>
          <p:cNvPr id="50" name="Freeform 32">
            <a:extLst>
              <a:ext uri="{FF2B5EF4-FFF2-40B4-BE49-F238E27FC236}">
                <a16:creationId xmlns:a16="http://schemas.microsoft.com/office/drawing/2014/main" id="{BB4A99F1-67CD-245E-24DC-FE184C659401}"/>
              </a:ext>
            </a:extLst>
          </p:cNvPr>
          <p:cNvSpPr/>
          <p:nvPr/>
        </p:nvSpPr>
        <p:spPr>
          <a:xfrm rot="-635206">
            <a:off x="195236" y="3112276"/>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1" name="Freeform 32">
            <a:extLst>
              <a:ext uri="{FF2B5EF4-FFF2-40B4-BE49-F238E27FC236}">
                <a16:creationId xmlns:a16="http://schemas.microsoft.com/office/drawing/2014/main" id="{F94B6167-C67E-D00E-AC58-61B1623117CC}"/>
              </a:ext>
            </a:extLst>
          </p:cNvPr>
          <p:cNvSpPr/>
          <p:nvPr/>
        </p:nvSpPr>
        <p:spPr>
          <a:xfrm rot="-635206">
            <a:off x="369350" y="5193486"/>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2" name="Freeform 32">
            <a:extLst>
              <a:ext uri="{FF2B5EF4-FFF2-40B4-BE49-F238E27FC236}">
                <a16:creationId xmlns:a16="http://schemas.microsoft.com/office/drawing/2014/main" id="{25EA2006-C32B-E5BC-B8F6-91DDE2CD385E}"/>
              </a:ext>
            </a:extLst>
          </p:cNvPr>
          <p:cNvSpPr/>
          <p:nvPr/>
        </p:nvSpPr>
        <p:spPr>
          <a:xfrm rot="-635206">
            <a:off x="602084" y="7311026"/>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4" name="Freeform 32">
            <a:extLst>
              <a:ext uri="{FF2B5EF4-FFF2-40B4-BE49-F238E27FC236}">
                <a16:creationId xmlns:a16="http://schemas.microsoft.com/office/drawing/2014/main" id="{57440B7B-9AA3-B9E3-2B03-96E2D89976CE}"/>
              </a:ext>
            </a:extLst>
          </p:cNvPr>
          <p:cNvSpPr/>
          <p:nvPr/>
        </p:nvSpPr>
        <p:spPr>
          <a:xfrm rot="-635206">
            <a:off x="8264508" y="5413470"/>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5" name="Freeform 32">
            <a:extLst>
              <a:ext uri="{FF2B5EF4-FFF2-40B4-BE49-F238E27FC236}">
                <a16:creationId xmlns:a16="http://schemas.microsoft.com/office/drawing/2014/main" id="{FCEFBA54-CAAA-9F04-A78C-14D4D7AA2D27}"/>
              </a:ext>
            </a:extLst>
          </p:cNvPr>
          <p:cNvSpPr/>
          <p:nvPr/>
        </p:nvSpPr>
        <p:spPr>
          <a:xfrm rot="-635206">
            <a:off x="8043131" y="2486858"/>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1" name="Freeform 2">
            <a:extLst>
              <a:ext uri="{FF2B5EF4-FFF2-40B4-BE49-F238E27FC236}">
                <a16:creationId xmlns:a16="http://schemas.microsoft.com/office/drawing/2014/main" id="{B8605D9D-52AE-DDCC-361B-9ADF5DC03000}"/>
              </a:ext>
            </a:extLst>
          </p:cNvPr>
          <p:cNvSpPr/>
          <p:nvPr/>
        </p:nvSpPr>
        <p:spPr>
          <a:xfrm rot="-2614800">
            <a:off x="-1831267" y="7572472"/>
            <a:ext cx="6098288" cy="6281008"/>
          </a:xfrm>
          <a:custGeom>
            <a:avLst/>
            <a:gdLst/>
            <a:ahLst/>
            <a:cxnLst/>
            <a:rect l="l" t="t" r="r" b="b"/>
            <a:pathLst>
              <a:path w="6098288" h="6281008">
                <a:moveTo>
                  <a:pt x="0" y="0"/>
                </a:moveTo>
                <a:lnTo>
                  <a:pt x="6098288" y="0"/>
                </a:lnTo>
                <a:lnTo>
                  <a:pt x="6098288" y="6281008"/>
                </a:lnTo>
                <a:lnTo>
                  <a:pt x="0" y="6281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
            <a:extLst>
              <a:ext uri="{FF2B5EF4-FFF2-40B4-BE49-F238E27FC236}">
                <a16:creationId xmlns:a16="http://schemas.microsoft.com/office/drawing/2014/main" id="{8ECC06A6-FECC-AFD1-6B71-19B2DE583EC9}"/>
              </a:ext>
            </a:extLst>
          </p:cNvPr>
          <p:cNvSpPr/>
          <p:nvPr/>
        </p:nvSpPr>
        <p:spPr>
          <a:xfrm rot="-327976" flipH="1">
            <a:off x="-2083558" y="-4172028"/>
            <a:ext cx="10818229" cy="7867803"/>
          </a:xfrm>
          <a:custGeom>
            <a:avLst/>
            <a:gdLst/>
            <a:ahLst/>
            <a:cxnLst/>
            <a:rect l="l" t="t" r="r" b="b"/>
            <a:pathLst>
              <a:path w="10818229" h="7867803">
                <a:moveTo>
                  <a:pt x="10818229" y="0"/>
                </a:moveTo>
                <a:lnTo>
                  <a:pt x="0" y="0"/>
                </a:lnTo>
                <a:lnTo>
                  <a:pt x="0" y="7867802"/>
                </a:lnTo>
                <a:lnTo>
                  <a:pt x="10818229" y="7867802"/>
                </a:lnTo>
                <a:lnTo>
                  <a:pt x="1081822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3">
            <a:extLst>
              <a:ext uri="{FF2B5EF4-FFF2-40B4-BE49-F238E27FC236}">
                <a16:creationId xmlns:a16="http://schemas.microsoft.com/office/drawing/2014/main" id="{2948135A-B813-995A-F03F-EC29CE08AD4C}"/>
              </a:ext>
            </a:extLst>
          </p:cNvPr>
          <p:cNvSpPr/>
          <p:nvPr/>
        </p:nvSpPr>
        <p:spPr>
          <a:xfrm rot="-3435467">
            <a:off x="10574565" y="-9142450"/>
            <a:ext cx="11892515" cy="12248845"/>
          </a:xfrm>
          <a:custGeom>
            <a:avLst/>
            <a:gdLst/>
            <a:ahLst/>
            <a:cxnLst/>
            <a:rect l="l" t="t" r="r" b="b"/>
            <a:pathLst>
              <a:path w="11892515" h="12248845">
                <a:moveTo>
                  <a:pt x="0" y="0"/>
                </a:moveTo>
                <a:lnTo>
                  <a:pt x="11892514" y="0"/>
                </a:lnTo>
                <a:lnTo>
                  <a:pt x="11892514" y="12248844"/>
                </a:lnTo>
                <a:lnTo>
                  <a:pt x="0" y="122488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4">
            <a:extLst>
              <a:ext uri="{FF2B5EF4-FFF2-40B4-BE49-F238E27FC236}">
                <a16:creationId xmlns:a16="http://schemas.microsoft.com/office/drawing/2014/main" id="{7BDE7188-B044-429C-E152-53B71DE28C09}"/>
              </a:ext>
            </a:extLst>
          </p:cNvPr>
          <p:cNvSpPr/>
          <p:nvPr/>
        </p:nvSpPr>
        <p:spPr>
          <a:xfrm rot="-867561">
            <a:off x="9954935" y="6761400"/>
            <a:ext cx="10818229" cy="7867803"/>
          </a:xfrm>
          <a:custGeom>
            <a:avLst/>
            <a:gdLst/>
            <a:ahLst/>
            <a:cxnLst/>
            <a:rect l="l" t="t" r="r" b="b"/>
            <a:pathLst>
              <a:path w="10818229" h="7867803">
                <a:moveTo>
                  <a:pt x="0" y="0"/>
                </a:moveTo>
                <a:lnTo>
                  <a:pt x="10818228" y="0"/>
                </a:lnTo>
                <a:lnTo>
                  <a:pt x="10818228" y="7867803"/>
                </a:lnTo>
                <a:lnTo>
                  <a:pt x="0" y="78678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A4F1F492-09E7-1E28-2A65-40D7750C9975}"/>
              </a:ext>
            </a:extLst>
          </p:cNvPr>
          <p:cNvSpPr txBox="1"/>
          <p:nvPr/>
        </p:nvSpPr>
        <p:spPr>
          <a:xfrm>
            <a:off x="471296" y="1257316"/>
            <a:ext cx="5638800" cy="2554545"/>
          </a:xfrm>
          <a:prstGeom prst="rect">
            <a:avLst/>
          </a:prstGeom>
          <a:noFill/>
          <a:ln w="57150">
            <a:solidFill>
              <a:schemeClr val="tx1"/>
            </a:solidFill>
            <a:prstDash val="sysDot"/>
          </a:ln>
        </p:spPr>
        <p:txBody>
          <a:bodyPr wrap="square">
            <a:spAutoFit/>
          </a:bodyPr>
          <a:lstStyle>
            <a:defPPr>
              <a:defRPr lang="en-US"/>
            </a:defPPr>
            <a:lvl1pPr algn="just">
              <a:defRPr sz="3200">
                <a:solidFill>
                  <a:srgbClr val="231F20"/>
                </a:solidFill>
                <a:effectLst/>
              </a:defRPr>
            </a:lvl1pPr>
          </a:lstStyle>
          <a:p>
            <a:r>
              <a:rPr lang="vi-VN" dirty="0"/>
              <a:t>– Xác định nhu cầu chính đáng và lập kế hoạch tiêu dùng: Mua đồ dùng thiết yếu phù hợp với nhu cầu và đặc điểm của bản thân. </a:t>
            </a:r>
          </a:p>
        </p:txBody>
      </p:sp>
      <p:sp>
        <p:nvSpPr>
          <p:cNvPr id="5" name="TextBox 4">
            <a:extLst>
              <a:ext uri="{FF2B5EF4-FFF2-40B4-BE49-F238E27FC236}">
                <a16:creationId xmlns:a16="http://schemas.microsoft.com/office/drawing/2014/main" id="{4A0D4AFB-8DC1-BD5C-F622-4287F295E263}"/>
              </a:ext>
            </a:extLst>
          </p:cNvPr>
          <p:cNvSpPr txBox="1"/>
          <p:nvPr/>
        </p:nvSpPr>
        <p:spPr>
          <a:xfrm>
            <a:off x="11411440" y="5753100"/>
            <a:ext cx="6629400" cy="3539430"/>
          </a:xfrm>
          <a:prstGeom prst="rect">
            <a:avLst/>
          </a:prstGeom>
          <a:noFill/>
          <a:ln w="57150">
            <a:solidFill>
              <a:schemeClr val="tx1"/>
            </a:solidFill>
            <a:prstDash val="sysDot"/>
          </a:ln>
        </p:spPr>
        <p:txBody>
          <a:bodyPr wrap="square">
            <a:spAutoFit/>
          </a:bodyPr>
          <a:lstStyle/>
          <a:p>
            <a:pPr algn="just"/>
            <a:r>
              <a:rPr lang="vi-VN" sz="3200" dirty="0">
                <a:solidFill>
                  <a:srgbClr val="231F20"/>
                </a:solidFill>
                <a:effectLst/>
              </a:rPr>
              <a:t>– Lựa chọn phương thức thanh toán phù hợp: Sử dụng tiền mặt hoặc thanh toán trực tuyến phù hợp với bản thân, tình hình thực tế, kiểm tra kĩ </a:t>
            </a:r>
            <a:r>
              <a:rPr lang="vi-VN" sz="3200" dirty="0" err="1">
                <a:solidFill>
                  <a:srgbClr val="231F20"/>
                </a:solidFill>
                <a:effectLst/>
              </a:rPr>
              <a:t>hoá</a:t>
            </a:r>
            <a:r>
              <a:rPr lang="vi-VN" sz="3200" dirty="0">
                <a:solidFill>
                  <a:srgbClr val="231F20"/>
                </a:solidFill>
                <a:effectLst/>
              </a:rPr>
              <a:t> đơn trước khi thanh toán và lưu giữ chứng từ giao dịch để xử lí khi cần thiết.</a:t>
            </a:r>
            <a:endParaRPr lang="en-US" sz="3200" dirty="0"/>
          </a:p>
        </p:txBody>
      </p:sp>
      <p:sp>
        <p:nvSpPr>
          <p:cNvPr id="9" name="TextBox 8">
            <a:extLst>
              <a:ext uri="{FF2B5EF4-FFF2-40B4-BE49-F238E27FC236}">
                <a16:creationId xmlns:a16="http://schemas.microsoft.com/office/drawing/2014/main" id="{1285377A-131E-2201-E88F-45B7DAAE2C71}"/>
              </a:ext>
            </a:extLst>
          </p:cNvPr>
          <p:cNvSpPr txBox="1"/>
          <p:nvPr/>
        </p:nvSpPr>
        <p:spPr>
          <a:xfrm>
            <a:off x="601236" y="6093845"/>
            <a:ext cx="5638800" cy="3539430"/>
          </a:xfrm>
          <a:prstGeom prst="rect">
            <a:avLst/>
          </a:prstGeom>
          <a:noFill/>
          <a:ln w="57150">
            <a:solidFill>
              <a:schemeClr val="tx1"/>
            </a:solidFill>
            <a:prstDash val="sysDot"/>
          </a:ln>
        </p:spPr>
        <p:txBody>
          <a:bodyPr wrap="square">
            <a:spAutoFit/>
          </a:bodyPr>
          <a:lstStyle>
            <a:defPPr>
              <a:defRPr lang="en-US"/>
            </a:defPPr>
            <a:lvl1pPr algn="just">
              <a:defRPr sz="3200">
                <a:solidFill>
                  <a:srgbClr val="231F20"/>
                </a:solidFill>
                <a:effectLst/>
              </a:defRPr>
            </a:lvl1pPr>
          </a:lstStyle>
          <a:p>
            <a:r>
              <a:rPr lang="vi-VN" dirty="0"/>
              <a:t>– Tìm hiểu thông tin sản phẩm (chất lượng, mẫu mã, giá cả,...): Chủ động tìm hiểu các thông tin về sản phẩm thông qua nhiều kênh khác nhau để chọn lọc thông tin một cách chính xác. </a:t>
            </a:r>
          </a:p>
        </p:txBody>
      </p:sp>
      <p:pic>
        <p:nvPicPr>
          <p:cNvPr id="17" name="Picture 16">
            <a:extLst>
              <a:ext uri="{FF2B5EF4-FFF2-40B4-BE49-F238E27FC236}">
                <a16:creationId xmlns:a16="http://schemas.microsoft.com/office/drawing/2014/main" id="{93FBB095-644E-E6A1-4507-A7C5D6007FAC}"/>
              </a:ext>
            </a:extLst>
          </p:cNvPr>
          <p:cNvPicPr>
            <a:picLocks noChangeAspect="1"/>
          </p:cNvPicPr>
          <p:nvPr/>
        </p:nvPicPr>
        <p:blipFill>
          <a:blip r:embed="rId10"/>
          <a:stretch>
            <a:fillRect/>
          </a:stretch>
        </p:blipFill>
        <p:spPr>
          <a:xfrm>
            <a:off x="6387338" y="2192466"/>
            <a:ext cx="4876800" cy="4876800"/>
          </a:xfrm>
          <a:prstGeom prst="rect">
            <a:avLst/>
          </a:prstGeom>
        </p:spPr>
      </p:pic>
      <p:sp>
        <p:nvSpPr>
          <p:cNvPr id="22" name="TextBox 21">
            <a:extLst>
              <a:ext uri="{FF2B5EF4-FFF2-40B4-BE49-F238E27FC236}">
                <a16:creationId xmlns:a16="http://schemas.microsoft.com/office/drawing/2014/main" id="{6F648E70-67C0-3795-B676-5B95BA063D9C}"/>
              </a:ext>
            </a:extLst>
          </p:cNvPr>
          <p:cNvSpPr txBox="1"/>
          <p:nvPr/>
        </p:nvSpPr>
        <p:spPr>
          <a:xfrm>
            <a:off x="11974825" y="1324879"/>
            <a:ext cx="5638800" cy="2062103"/>
          </a:xfrm>
          <a:prstGeom prst="rect">
            <a:avLst/>
          </a:prstGeom>
          <a:noFill/>
          <a:ln w="57150">
            <a:solidFill>
              <a:schemeClr val="tx1"/>
            </a:solidFill>
            <a:prstDash val="sysDot"/>
          </a:ln>
        </p:spPr>
        <p:txBody>
          <a:bodyPr wrap="square">
            <a:spAutoFit/>
          </a:bodyPr>
          <a:lstStyle>
            <a:defPPr>
              <a:defRPr lang="en-US"/>
            </a:defPPr>
            <a:lvl1pPr algn="just">
              <a:defRPr sz="3200">
                <a:solidFill>
                  <a:srgbClr val="231F20"/>
                </a:solidFill>
                <a:effectLst/>
              </a:defRPr>
            </a:lvl1pPr>
          </a:lstStyle>
          <a:p>
            <a:r>
              <a:rPr lang="vi-VN" dirty="0"/>
              <a:t>– Sử dụng sản phẩm an toàn: Sử dụng đúng cách, đảm bảo chất lượng, an toàn cho sức </a:t>
            </a:r>
            <a:r>
              <a:rPr lang="vi-VN" dirty="0" err="1"/>
              <a:t>khoẻ</a:t>
            </a:r>
            <a:r>
              <a:rPr lang="vi-VN" dirty="0"/>
              <a:t>. </a:t>
            </a:r>
          </a:p>
        </p:txBody>
      </p:sp>
      <p:sp>
        <p:nvSpPr>
          <p:cNvPr id="23" name="Freeform 20">
            <a:extLst>
              <a:ext uri="{FF2B5EF4-FFF2-40B4-BE49-F238E27FC236}">
                <a16:creationId xmlns:a16="http://schemas.microsoft.com/office/drawing/2014/main" id="{E6079732-A45F-C621-7310-0210FDC73DD0}"/>
              </a:ext>
            </a:extLst>
          </p:cNvPr>
          <p:cNvSpPr/>
          <p:nvPr/>
        </p:nvSpPr>
        <p:spPr>
          <a:xfrm rot="1169334" flipV="1">
            <a:off x="6014900" y="1210581"/>
            <a:ext cx="1940809" cy="1029755"/>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20">
            <a:extLst>
              <a:ext uri="{FF2B5EF4-FFF2-40B4-BE49-F238E27FC236}">
                <a16:creationId xmlns:a16="http://schemas.microsoft.com/office/drawing/2014/main" id="{906D7BE4-74DF-CE5A-47DF-F7830B76C75A}"/>
              </a:ext>
            </a:extLst>
          </p:cNvPr>
          <p:cNvSpPr/>
          <p:nvPr/>
        </p:nvSpPr>
        <p:spPr>
          <a:xfrm rot="20693956" flipH="1" flipV="1">
            <a:off x="9731613" y="1415211"/>
            <a:ext cx="2372510" cy="1029755"/>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0">
            <a:extLst>
              <a:ext uri="{FF2B5EF4-FFF2-40B4-BE49-F238E27FC236}">
                <a16:creationId xmlns:a16="http://schemas.microsoft.com/office/drawing/2014/main" id="{F6065E54-063A-7808-07A4-E6F499E59E5B}"/>
              </a:ext>
            </a:extLst>
          </p:cNvPr>
          <p:cNvSpPr/>
          <p:nvPr/>
        </p:nvSpPr>
        <p:spPr>
          <a:xfrm rot="1847928" flipH="1">
            <a:off x="9566305" y="7207029"/>
            <a:ext cx="2023114" cy="966957"/>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Freeform 20">
            <a:extLst>
              <a:ext uri="{FF2B5EF4-FFF2-40B4-BE49-F238E27FC236}">
                <a16:creationId xmlns:a16="http://schemas.microsoft.com/office/drawing/2014/main" id="{C590C85B-5105-2D4B-13F0-8E5192DB25C5}"/>
              </a:ext>
            </a:extLst>
          </p:cNvPr>
          <p:cNvSpPr/>
          <p:nvPr/>
        </p:nvSpPr>
        <p:spPr>
          <a:xfrm rot="8597509" flipH="1" flipV="1">
            <a:off x="5858596" y="7453922"/>
            <a:ext cx="2156983" cy="941632"/>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30261218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B2F9A517-B6D1-0911-E9D0-B9CB485BC9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D69DBF-B933-E213-9223-8A0B922B899A}"/>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5E685AFE-FBD1-63DE-8B2F-7031E9D99ECF}"/>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11B45766-771C-D2E4-E6BA-010C4DAA3880}"/>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82A5005C-4C4F-6DE3-2FD4-C5E19CEA0491}"/>
              </a:ext>
            </a:extLst>
          </p:cNvPr>
          <p:cNvSpPr/>
          <p:nvPr/>
        </p:nvSpPr>
        <p:spPr>
          <a:xfrm>
            <a:off x="10161352" y="8615689"/>
            <a:ext cx="7315200" cy="832104"/>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45E6C963-9C88-5E01-9510-439FA622B68E}"/>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1E9C0D00-EB24-12C6-F206-8CEA26BEC19C}"/>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F4FAAE76-FF7E-4196-725C-3750F059DF67}"/>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2D9ABC84-6BEB-07A7-A356-B29F75E9D215}"/>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8ABFAF30-6FF7-E6A6-23A4-5DD981C310BF}"/>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A901108C-FB49-4F5E-E2E3-FFB96D2AB24F}"/>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A0D49DEA-B807-8DFF-D75B-292927796924}"/>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D6BEE77C-F54D-B5DA-5B94-92B105E699ED}"/>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LUYỆN TẬP</a:t>
            </a:r>
          </a:p>
        </p:txBody>
      </p:sp>
      <p:sp>
        <p:nvSpPr>
          <p:cNvPr id="22" name="TextBox 26">
            <a:extLst>
              <a:ext uri="{FF2B5EF4-FFF2-40B4-BE49-F238E27FC236}">
                <a16:creationId xmlns:a16="http://schemas.microsoft.com/office/drawing/2014/main" id="{DE816DBC-AC7F-10D1-27F9-8C527DA75690}"/>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3</a:t>
            </a:r>
          </a:p>
        </p:txBody>
      </p:sp>
      <p:pic>
        <p:nvPicPr>
          <p:cNvPr id="5" name="Picture 4">
            <a:extLst>
              <a:ext uri="{FF2B5EF4-FFF2-40B4-BE49-F238E27FC236}">
                <a16:creationId xmlns:a16="http://schemas.microsoft.com/office/drawing/2014/main" id="{B565F40B-931B-D38D-7430-F84D72FEF7BA}"/>
              </a:ext>
            </a:extLst>
          </p:cNvPr>
          <p:cNvPicPr>
            <a:picLocks noChangeAspect="1"/>
          </p:cNvPicPr>
          <p:nvPr/>
        </p:nvPicPr>
        <p:blipFill>
          <a:blip r:embed="rId18">
            <a:duotone>
              <a:schemeClr val="accent5">
                <a:shade val="45000"/>
                <a:satMod val="135000"/>
              </a:schemeClr>
              <a:prstClr val="white"/>
            </a:duotone>
          </a:blip>
          <a:stretch>
            <a:fillRect/>
          </a:stretch>
        </p:blipFill>
        <p:spPr>
          <a:xfrm>
            <a:off x="5236957" y="805086"/>
            <a:ext cx="1902347" cy="1902347"/>
          </a:xfrm>
          <a:prstGeom prst="rect">
            <a:avLst/>
          </a:prstGeom>
        </p:spPr>
      </p:pic>
      <p:sp>
        <p:nvSpPr>
          <p:cNvPr id="6" name="Freeform 9">
            <a:extLst>
              <a:ext uri="{FF2B5EF4-FFF2-40B4-BE49-F238E27FC236}">
                <a16:creationId xmlns:a16="http://schemas.microsoft.com/office/drawing/2014/main" id="{3C2C487F-7932-B375-3656-F90AC6E18561}"/>
              </a:ext>
            </a:extLst>
          </p:cNvPr>
          <p:cNvSpPr/>
          <p:nvPr/>
        </p:nvSpPr>
        <p:spPr>
          <a:xfrm rot="-635206">
            <a:off x="10995254" y="1251915"/>
            <a:ext cx="1060875" cy="975075"/>
          </a:xfrm>
          <a:custGeom>
            <a:avLst/>
            <a:gdLst/>
            <a:ahLst/>
            <a:cxnLst/>
            <a:rect l="l" t="t" r="r" b="b"/>
            <a:pathLst>
              <a:path w="1060875" h="975075">
                <a:moveTo>
                  <a:pt x="0" y="0"/>
                </a:moveTo>
                <a:lnTo>
                  <a:pt x="1060875" y="0"/>
                </a:lnTo>
                <a:lnTo>
                  <a:pt x="1060875" y="975075"/>
                </a:lnTo>
                <a:lnTo>
                  <a:pt x="0" y="975075"/>
                </a:lnTo>
                <a:lnTo>
                  <a:pt x="0" y="0"/>
                </a:lnTo>
                <a:close/>
              </a:path>
            </a:pathLst>
          </a:custGeom>
          <a:blipFill>
            <a:blip r:embed="rId19">
              <a:extLst>
                <a:ext uri="{96DAC541-7B7A-43D3-8B79-37D633B846F1}">
                  <asvg:svgBlip xmlns:asvg="http://schemas.microsoft.com/office/drawing/2016/SVG/main" r:embed="rId20"/>
                </a:ext>
              </a:extLst>
            </a:blip>
            <a:stretch>
              <a:fillRect l="-117693" r="-263847" b="-448599"/>
            </a:stretch>
          </a:blipFill>
        </p:spPr>
        <p:txBody>
          <a:bodyPr/>
          <a:lstStyle/>
          <a:p>
            <a:endParaRPr lang="en-US"/>
          </a:p>
        </p:txBody>
      </p:sp>
      <p:sp>
        <p:nvSpPr>
          <p:cNvPr id="7" name="Freeform 10">
            <a:extLst>
              <a:ext uri="{FF2B5EF4-FFF2-40B4-BE49-F238E27FC236}">
                <a16:creationId xmlns:a16="http://schemas.microsoft.com/office/drawing/2014/main" id="{44542791-64C4-05EE-FCBD-BC16CEE7BCAC}"/>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1">
            <a:extLst>
              <a:ext uri="{FF2B5EF4-FFF2-40B4-BE49-F238E27FC236}">
                <a16:creationId xmlns:a16="http://schemas.microsoft.com/office/drawing/2014/main" id="{9190024B-3148-4AFD-145E-C10B471DFF90}"/>
              </a:ext>
            </a:extLst>
          </p:cNvPr>
          <p:cNvSpPr/>
          <p:nvPr/>
        </p:nvSpPr>
        <p:spPr>
          <a:xfrm rot="1796577">
            <a:off x="15625859" y="1314152"/>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8" name="Freeform 13">
            <a:extLst>
              <a:ext uri="{FF2B5EF4-FFF2-40B4-BE49-F238E27FC236}">
                <a16:creationId xmlns:a16="http://schemas.microsoft.com/office/drawing/2014/main" id="{364A6279-F80A-2317-AB41-48F162EECD0F}"/>
              </a:ext>
            </a:extLst>
          </p:cNvPr>
          <p:cNvSpPr/>
          <p:nvPr/>
        </p:nvSpPr>
        <p:spPr>
          <a:xfrm>
            <a:off x="10711471" y="8468653"/>
            <a:ext cx="6561841" cy="746409"/>
          </a:xfrm>
          <a:custGeom>
            <a:avLst/>
            <a:gdLst/>
            <a:ahLst/>
            <a:cxnLst/>
            <a:rect l="l" t="t" r="r" b="b"/>
            <a:pathLst>
              <a:path w="6561841" h="746409">
                <a:moveTo>
                  <a:pt x="0" y="0"/>
                </a:moveTo>
                <a:lnTo>
                  <a:pt x="6561841" y="0"/>
                </a:lnTo>
                <a:lnTo>
                  <a:pt x="6561841" y="746409"/>
                </a:lnTo>
                <a:lnTo>
                  <a:pt x="0" y="7464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4">
            <a:extLst>
              <a:ext uri="{FF2B5EF4-FFF2-40B4-BE49-F238E27FC236}">
                <a16:creationId xmlns:a16="http://schemas.microsoft.com/office/drawing/2014/main" id="{34759510-C301-60A0-8AF7-BF3282356413}"/>
              </a:ext>
            </a:extLst>
          </p:cNvPr>
          <p:cNvSpPr/>
          <p:nvPr/>
        </p:nvSpPr>
        <p:spPr>
          <a:xfrm>
            <a:off x="10914711" y="1739453"/>
            <a:ext cx="7160975" cy="7062512"/>
          </a:xfrm>
          <a:custGeom>
            <a:avLst/>
            <a:gdLst/>
            <a:ahLst/>
            <a:cxnLst/>
            <a:rect l="l" t="t" r="r" b="b"/>
            <a:pathLst>
              <a:path w="7160975" h="7062512">
                <a:moveTo>
                  <a:pt x="0" y="0"/>
                </a:moveTo>
                <a:lnTo>
                  <a:pt x="7160975" y="0"/>
                </a:lnTo>
                <a:lnTo>
                  <a:pt x="7160975" y="7062511"/>
                </a:lnTo>
                <a:lnTo>
                  <a:pt x="0" y="706251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1" name="Freeform 19">
            <a:extLst>
              <a:ext uri="{FF2B5EF4-FFF2-40B4-BE49-F238E27FC236}">
                <a16:creationId xmlns:a16="http://schemas.microsoft.com/office/drawing/2014/main" id="{8107FD5D-1D9B-A87D-EAC2-CB8B35595400}"/>
              </a:ext>
            </a:extLst>
          </p:cNvPr>
          <p:cNvSpPr/>
          <p:nvPr/>
        </p:nvSpPr>
        <p:spPr>
          <a:xfrm rot="1960918">
            <a:off x="15068195" y="7472793"/>
            <a:ext cx="1315904" cy="1209478"/>
          </a:xfrm>
          <a:custGeom>
            <a:avLst/>
            <a:gdLst/>
            <a:ahLst/>
            <a:cxnLst/>
            <a:rect l="l" t="t" r="r" b="b"/>
            <a:pathLst>
              <a:path w="1315904" h="1209478">
                <a:moveTo>
                  <a:pt x="0" y="0"/>
                </a:moveTo>
                <a:lnTo>
                  <a:pt x="1315903" y="0"/>
                </a:lnTo>
                <a:lnTo>
                  <a:pt x="1315903" y="1209478"/>
                </a:lnTo>
                <a:lnTo>
                  <a:pt x="0" y="1209478"/>
                </a:lnTo>
                <a:lnTo>
                  <a:pt x="0" y="0"/>
                </a:lnTo>
                <a:close/>
              </a:path>
            </a:pathLst>
          </a:custGeom>
          <a:blipFill>
            <a:blip r:embed="rId19">
              <a:extLst>
                <a:ext uri="{96DAC541-7B7A-43D3-8B79-37D633B846F1}">
                  <asvg:svgBlip xmlns:asvg="http://schemas.microsoft.com/office/drawing/2016/SVG/main" r:embed="rId20"/>
                </a:ext>
              </a:extLst>
            </a:blip>
            <a:stretch>
              <a:fillRect l="-117693" r="-263847" b="-448599"/>
            </a:stretch>
          </a:blipFill>
        </p:spPr>
        <p:txBody>
          <a:bodyPr/>
          <a:lstStyle/>
          <a:p>
            <a:endParaRPr lang="en-US"/>
          </a:p>
        </p:txBody>
      </p:sp>
      <p:sp>
        <p:nvSpPr>
          <p:cNvPr id="23" name="Freeform 21">
            <a:extLst>
              <a:ext uri="{FF2B5EF4-FFF2-40B4-BE49-F238E27FC236}">
                <a16:creationId xmlns:a16="http://schemas.microsoft.com/office/drawing/2014/main" id="{F4637013-95BF-3C2F-7F7B-5C52406ADA84}"/>
              </a:ext>
            </a:extLst>
          </p:cNvPr>
          <p:cNvSpPr/>
          <p:nvPr/>
        </p:nvSpPr>
        <p:spPr>
          <a:xfrm rot="1452353" flipH="1">
            <a:off x="16696415" y="6907487"/>
            <a:ext cx="805984" cy="611540"/>
          </a:xfrm>
          <a:custGeom>
            <a:avLst/>
            <a:gdLst/>
            <a:ahLst/>
            <a:cxnLst/>
            <a:rect l="l" t="t" r="r" b="b"/>
            <a:pathLst>
              <a:path w="805984" h="611540">
                <a:moveTo>
                  <a:pt x="805984" y="0"/>
                </a:moveTo>
                <a:lnTo>
                  <a:pt x="0" y="0"/>
                </a:lnTo>
                <a:lnTo>
                  <a:pt x="0" y="611540"/>
                </a:lnTo>
                <a:lnTo>
                  <a:pt x="805984" y="611540"/>
                </a:lnTo>
                <a:lnTo>
                  <a:pt x="80598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28079348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3234209" y="2737160"/>
            <a:ext cx="13605991" cy="1029177"/>
            <a:chOff x="0" y="0"/>
            <a:chExt cx="1080681" cy="271059"/>
          </a:xfrm>
        </p:grpSpPr>
        <p:sp>
          <p:nvSpPr>
            <p:cNvPr id="6" name="Freeform 6"/>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7" name="TextBox 7"/>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15354740" y="62927"/>
            <a:ext cx="2822849" cy="1714881"/>
          </a:xfrm>
          <a:custGeom>
            <a:avLst/>
            <a:gdLst/>
            <a:ahLst/>
            <a:cxnLst/>
            <a:rect l="l" t="t" r="r" b="b"/>
            <a:pathLst>
              <a:path w="2822849" h="1714881">
                <a:moveTo>
                  <a:pt x="2822850" y="0"/>
                </a:moveTo>
                <a:lnTo>
                  <a:pt x="0" y="0"/>
                </a:lnTo>
                <a:lnTo>
                  <a:pt x="0" y="1714880"/>
                </a:lnTo>
                <a:lnTo>
                  <a:pt x="2822850" y="1714880"/>
                </a:lnTo>
                <a:lnTo>
                  <a:pt x="282285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5400000">
            <a:off x="15084413" y="1560169"/>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flipH="1">
            <a:off x="4930893" y="1272668"/>
            <a:ext cx="2387167" cy="1450204"/>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9030976">
            <a:off x="3055158" y="530531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3280091" flipH="1">
            <a:off x="287098" y="9331631"/>
            <a:ext cx="834959" cy="633525"/>
          </a:xfrm>
          <a:custGeom>
            <a:avLst/>
            <a:gdLst/>
            <a:ahLst/>
            <a:cxnLst/>
            <a:rect l="l" t="t" r="r" b="b"/>
            <a:pathLst>
              <a:path w="834959" h="633525">
                <a:moveTo>
                  <a:pt x="834959" y="0"/>
                </a:moveTo>
                <a:lnTo>
                  <a:pt x="0" y="0"/>
                </a:lnTo>
                <a:lnTo>
                  <a:pt x="0" y="633525"/>
                </a:lnTo>
                <a:lnTo>
                  <a:pt x="834959" y="633525"/>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84169" y="3960283"/>
            <a:ext cx="1980543" cy="1203180"/>
          </a:xfrm>
          <a:custGeom>
            <a:avLst/>
            <a:gdLst/>
            <a:ahLst/>
            <a:cxnLst/>
            <a:rect l="l" t="t" r="r" b="b"/>
            <a:pathLst>
              <a:path w="3177097" h="1930087">
                <a:moveTo>
                  <a:pt x="0" y="0"/>
                </a:moveTo>
                <a:lnTo>
                  <a:pt x="3177098" y="0"/>
                </a:lnTo>
                <a:lnTo>
                  <a:pt x="3177098" y="1930086"/>
                </a:lnTo>
                <a:lnTo>
                  <a:pt x="0" y="1930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rot="5952479">
            <a:off x="903744" y="6620967"/>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6" name="Group 16"/>
          <p:cNvGrpSpPr/>
          <p:nvPr/>
        </p:nvGrpSpPr>
        <p:grpSpPr>
          <a:xfrm>
            <a:off x="2076946" y="2722872"/>
            <a:ext cx="1029177" cy="102917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18" name="TextBox 18"/>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a</a:t>
              </a:r>
            </a:p>
          </p:txBody>
        </p:sp>
      </p:grpSp>
      <p:sp>
        <p:nvSpPr>
          <p:cNvPr id="20" name="TextBox 20"/>
          <p:cNvSpPr txBox="1"/>
          <p:nvPr/>
        </p:nvSpPr>
        <p:spPr>
          <a:xfrm>
            <a:off x="7810267" y="5342196"/>
            <a:ext cx="2444908" cy="476250"/>
          </a:xfrm>
          <a:prstGeom prst="rect">
            <a:avLst/>
          </a:prstGeom>
        </p:spPr>
        <p:txBody>
          <a:bodyPr lIns="0" tIns="0" rIns="0" bIns="0" rtlCol="0" anchor="t">
            <a:spAutoFit/>
          </a:bodyPr>
          <a:lstStyle/>
          <a:p>
            <a:pPr algn="ctr">
              <a:lnSpc>
                <a:spcPts val="3840"/>
              </a:lnSpc>
            </a:pPr>
            <a:r>
              <a:rPr lang="en-US" sz="3200" dirty="0">
                <a:solidFill>
                  <a:srgbClr val="FFFFFF"/>
                </a:solidFill>
                <a:latin typeface="Quicksand Bold"/>
              </a:rPr>
              <a:t>Cash Flow</a:t>
            </a:r>
          </a:p>
        </p:txBody>
      </p:sp>
      <p:grpSp>
        <p:nvGrpSpPr>
          <p:cNvPr id="21" name="Group 21"/>
          <p:cNvGrpSpPr/>
          <p:nvPr/>
        </p:nvGrpSpPr>
        <p:grpSpPr>
          <a:xfrm>
            <a:off x="3234209" y="3937453"/>
            <a:ext cx="13849361" cy="711058"/>
            <a:chOff x="0" y="0"/>
            <a:chExt cx="1080681" cy="271059"/>
          </a:xfrm>
        </p:grpSpPr>
        <p:sp>
          <p:nvSpPr>
            <p:cNvPr id="22" name="Freeform 22"/>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23" name="TextBox 23"/>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2076946" y="3923164"/>
            <a:ext cx="1029177" cy="102917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26" name="TextBox 26"/>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b</a:t>
              </a:r>
            </a:p>
          </p:txBody>
        </p:sp>
      </p:grpSp>
      <p:sp>
        <p:nvSpPr>
          <p:cNvPr id="27" name="TextBox 27"/>
          <p:cNvSpPr txBox="1"/>
          <p:nvPr/>
        </p:nvSpPr>
        <p:spPr>
          <a:xfrm>
            <a:off x="7801546" y="6531836"/>
            <a:ext cx="2444908" cy="476250"/>
          </a:xfrm>
          <a:prstGeom prst="rect">
            <a:avLst/>
          </a:prstGeom>
        </p:spPr>
        <p:txBody>
          <a:bodyPr lIns="0" tIns="0" rIns="0" bIns="0" rtlCol="0" anchor="t">
            <a:spAutoFit/>
          </a:bodyPr>
          <a:lstStyle/>
          <a:p>
            <a:pPr algn="ctr">
              <a:lnSpc>
                <a:spcPts val="3840"/>
              </a:lnSpc>
            </a:pPr>
            <a:r>
              <a:rPr lang="en-US" sz="3200">
                <a:solidFill>
                  <a:srgbClr val="FFFFFF"/>
                </a:solidFill>
                <a:latin typeface="Quicksand Bold"/>
              </a:rPr>
              <a:t>Protection</a:t>
            </a:r>
          </a:p>
        </p:txBody>
      </p:sp>
      <p:grpSp>
        <p:nvGrpSpPr>
          <p:cNvPr id="28" name="Group 28"/>
          <p:cNvGrpSpPr/>
          <p:nvPr/>
        </p:nvGrpSpPr>
        <p:grpSpPr>
          <a:xfrm>
            <a:off x="3280903" y="4978914"/>
            <a:ext cx="13896734" cy="1283324"/>
            <a:chOff x="0" y="0"/>
            <a:chExt cx="1080681" cy="271059"/>
          </a:xfrm>
        </p:grpSpPr>
        <p:sp>
          <p:nvSpPr>
            <p:cNvPr id="29" name="Freeform 29"/>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30" name="TextBox 30"/>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2076946" y="5123457"/>
            <a:ext cx="1029177" cy="102917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33" name="TextBox 33"/>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c</a:t>
              </a:r>
            </a:p>
          </p:txBody>
        </p:sp>
      </p:grpSp>
      <p:sp>
        <p:nvSpPr>
          <p:cNvPr id="35" name="Freeform 35"/>
          <p:cNvSpPr/>
          <p:nvPr/>
        </p:nvSpPr>
        <p:spPr>
          <a:xfrm rot="9728806">
            <a:off x="14696824" y="7639797"/>
            <a:ext cx="3802383" cy="2024769"/>
          </a:xfrm>
          <a:custGeom>
            <a:avLst/>
            <a:gdLst/>
            <a:ahLst/>
            <a:cxnLst/>
            <a:rect l="l" t="t" r="r" b="b"/>
            <a:pathLst>
              <a:path w="3802383" h="2024769">
                <a:moveTo>
                  <a:pt x="0" y="0"/>
                </a:moveTo>
                <a:lnTo>
                  <a:pt x="3802382" y="0"/>
                </a:lnTo>
                <a:lnTo>
                  <a:pt x="3802382" y="2024769"/>
                </a:lnTo>
                <a:lnTo>
                  <a:pt x="0" y="20247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36" name="Group 28">
            <a:extLst>
              <a:ext uri="{FF2B5EF4-FFF2-40B4-BE49-F238E27FC236}">
                <a16:creationId xmlns:a16="http://schemas.microsoft.com/office/drawing/2014/main" id="{974E7BA3-B8A6-17E2-1F55-04F4F8E3FCA8}"/>
              </a:ext>
            </a:extLst>
          </p:cNvPr>
          <p:cNvGrpSpPr/>
          <p:nvPr/>
        </p:nvGrpSpPr>
        <p:grpSpPr>
          <a:xfrm>
            <a:off x="3234209" y="6468143"/>
            <a:ext cx="13605991" cy="1318394"/>
            <a:chOff x="0" y="0"/>
            <a:chExt cx="1080681" cy="271059"/>
          </a:xfrm>
        </p:grpSpPr>
        <p:sp>
          <p:nvSpPr>
            <p:cNvPr id="37" name="Freeform 29">
              <a:extLst>
                <a:ext uri="{FF2B5EF4-FFF2-40B4-BE49-F238E27FC236}">
                  <a16:creationId xmlns:a16="http://schemas.microsoft.com/office/drawing/2014/main" id="{A36B611B-026A-3E92-C41F-6305239AC4B8}"/>
                </a:ext>
              </a:extLst>
            </p:cNvPr>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38" name="TextBox 30">
              <a:extLst>
                <a:ext uri="{FF2B5EF4-FFF2-40B4-BE49-F238E27FC236}">
                  <a16:creationId xmlns:a16="http://schemas.microsoft.com/office/drawing/2014/main" id="{CD1EE1B6-0C6B-ACBC-455D-8A923A300098}"/>
                </a:ext>
              </a:extLst>
            </p:cNvPr>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1">
            <a:extLst>
              <a:ext uri="{FF2B5EF4-FFF2-40B4-BE49-F238E27FC236}">
                <a16:creationId xmlns:a16="http://schemas.microsoft.com/office/drawing/2014/main" id="{961DCB86-47A5-5037-BF95-9FF10298C1F7}"/>
              </a:ext>
            </a:extLst>
          </p:cNvPr>
          <p:cNvGrpSpPr/>
          <p:nvPr/>
        </p:nvGrpSpPr>
        <p:grpSpPr>
          <a:xfrm>
            <a:off x="2076946" y="6657701"/>
            <a:ext cx="1029177" cy="1029177"/>
            <a:chOff x="0" y="0"/>
            <a:chExt cx="812800" cy="812800"/>
          </a:xfrm>
        </p:grpSpPr>
        <p:sp>
          <p:nvSpPr>
            <p:cNvPr id="40" name="Freeform 32">
              <a:extLst>
                <a:ext uri="{FF2B5EF4-FFF2-40B4-BE49-F238E27FC236}">
                  <a16:creationId xmlns:a16="http://schemas.microsoft.com/office/drawing/2014/main" id="{3572A68D-971C-A95E-B448-20D695C8FE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41" name="TextBox 33">
              <a:extLst>
                <a:ext uri="{FF2B5EF4-FFF2-40B4-BE49-F238E27FC236}">
                  <a16:creationId xmlns:a16="http://schemas.microsoft.com/office/drawing/2014/main" id="{90A05B52-4063-C9CE-90E7-EA7B660A64D1}"/>
                </a:ext>
              </a:extLst>
            </p:cNvPr>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d</a:t>
              </a:r>
            </a:p>
          </p:txBody>
        </p:sp>
      </p:grpSp>
      <p:grpSp>
        <p:nvGrpSpPr>
          <p:cNvPr id="48" name="Group 28">
            <a:extLst>
              <a:ext uri="{FF2B5EF4-FFF2-40B4-BE49-F238E27FC236}">
                <a16:creationId xmlns:a16="http://schemas.microsoft.com/office/drawing/2014/main" id="{81F8FF5F-E49C-3686-C77D-C6CD6EC90472}"/>
              </a:ext>
            </a:extLst>
          </p:cNvPr>
          <p:cNvGrpSpPr/>
          <p:nvPr/>
        </p:nvGrpSpPr>
        <p:grpSpPr>
          <a:xfrm>
            <a:off x="3330694" y="8225930"/>
            <a:ext cx="14119106" cy="1367050"/>
            <a:chOff x="0" y="0"/>
            <a:chExt cx="1080681" cy="271059"/>
          </a:xfrm>
        </p:grpSpPr>
        <p:sp>
          <p:nvSpPr>
            <p:cNvPr id="49" name="Freeform 29">
              <a:extLst>
                <a:ext uri="{FF2B5EF4-FFF2-40B4-BE49-F238E27FC236}">
                  <a16:creationId xmlns:a16="http://schemas.microsoft.com/office/drawing/2014/main" id="{B76830E9-9AC3-6697-97C2-FAD86D19B1D5}"/>
                </a:ext>
              </a:extLst>
            </p:cNvPr>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50" name="TextBox 30">
              <a:extLst>
                <a:ext uri="{FF2B5EF4-FFF2-40B4-BE49-F238E27FC236}">
                  <a16:creationId xmlns:a16="http://schemas.microsoft.com/office/drawing/2014/main" id="{E7753C44-414E-85ED-CB70-7F953F635AD3}"/>
                </a:ext>
              </a:extLst>
            </p:cNvPr>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51" name="Group 31">
            <a:extLst>
              <a:ext uri="{FF2B5EF4-FFF2-40B4-BE49-F238E27FC236}">
                <a16:creationId xmlns:a16="http://schemas.microsoft.com/office/drawing/2014/main" id="{A55246F9-6237-39A7-CB57-DBDF8762FA12}"/>
              </a:ext>
            </a:extLst>
          </p:cNvPr>
          <p:cNvGrpSpPr/>
          <p:nvPr/>
        </p:nvGrpSpPr>
        <p:grpSpPr>
          <a:xfrm>
            <a:off x="2111662" y="8316394"/>
            <a:ext cx="1029177" cy="1029177"/>
            <a:chOff x="0" y="0"/>
            <a:chExt cx="812800" cy="812800"/>
          </a:xfrm>
        </p:grpSpPr>
        <p:sp>
          <p:nvSpPr>
            <p:cNvPr id="52" name="Freeform 32">
              <a:extLst>
                <a:ext uri="{FF2B5EF4-FFF2-40B4-BE49-F238E27FC236}">
                  <a16:creationId xmlns:a16="http://schemas.microsoft.com/office/drawing/2014/main" id="{B8554EAC-294F-C45F-2AC4-1A32ADD5AE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53" name="TextBox 33">
              <a:extLst>
                <a:ext uri="{FF2B5EF4-FFF2-40B4-BE49-F238E27FC236}">
                  <a16:creationId xmlns:a16="http://schemas.microsoft.com/office/drawing/2014/main" id="{BCA3B89C-A5BB-7925-4954-2DCC60A3D355}"/>
                </a:ext>
              </a:extLst>
            </p:cNvPr>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e</a:t>
              </a:r>
            </a:p>
          </p:txBody>
        </p:sp>
      </p:grpSp>
      <p:sp>
        <p:nvSpPr>
          <p:cNvPr id="55" name="TextBox 54">
            <a:extLst>
              <a:ext uri="{FF2B5EF4-FFF2-40B4-BE49-F238E27FC236}">
                <a16:creationId xmlns:a16="http://schemas.microsoft.com/office/drawing/2014/main" id="{2B8F6B1C-6DD1-D04C-1CC0-F3D5651D56FF}"/>
              </a:ext>
            </a:extLst>
          </p:cNvPr>
          <p:cNvSpPr txBox="1"/>
          <p:nvPr/>
        </p:nvSpPr>
        <p:spPr>
          <a:xfrm>
            <a:off x="3400313" y="2820188"/>
            <a:ext cx="13896734" cy="6740307"/>
          </a:xfrm>
          <a:prstGeom prst="rect">
            <a:avLst/>
          </a:prstGeom>
          <a:noFill/>
        </p:spPr>
        <p:txBody>
          <a:bodyPr wrap="square">
            <a:spAutoFit/>
          </a:bodyPr>
          <a:lstStyle/>
          <a:p>
            <a:r>
              <a:rPr lang="vi-VN" sz="3600" dirty="0">
                <a:solidFill>
                  <a:srgbClr val="231F20"/>
                </a:solidFill>
                <a:effectLst/>
              </a:rPr>
              <a:t>Cô D thường mua những sản phẩm có giá càng rẻ càng tốt. </a:t>
            </a:r>
            <a:endParaRPr lang="en-US" sz="3600" dirty="0">
              <a:solidFill>
                <a:srgbClr val="231F20"/>
              </a:solidFill>
              <a:effectLst/>
            </a:endParaRPr>
          </a:p>
          <a:p>
            <a:endParaRPr lang="vi-VN" sz="3600" dirty="0"/>
          </a:p>
          <a:p>
            <a:r>
              <a:rPr lang="vi-VN" sz="3600" dirty="0">
                <a:solidFill>
                  <a:srgbClr val="231F20"/>
                </a:solidFill>
                <a:effectLst/>
              </a:rPr>
              <a:t> Anh T thường mua hàng theo cảm xúc hoặc a dua theo bạn bè.</a:t>
            </a:r>
            <a:endParaRPr lang="en-US" sz="3600" dirty="0">
              <a:solidFill>
                <a:srgbClr val="231F20"/>
              </a:solidFill>
              <a:effectLst/>
            </a:endParaRPr>
          </a:p>
          <a:p>
            <a:r>
              <a:rPr lang="vi-VN" sz="3600" dirty="0">
                <a:solidFill>
                  <a:srgbClr val="231F20"/>
                </a:solidFill>
                <a:effectLst/>
              </a:rPr>
              <a:t> </a:t>
            </a:r>
            <a:endParaRPr lang="vi-VN" sz="3600" dirty="0"/>
          </a:p>
          <a:p>
            <a:r>
              <a:rPr lang="vi-VN" sz="3600" dirty="0">
                <a:solidFill>
                  <a:srgbClr val="231F20"/>
                </a:solidFill>
                <a:effectLst/>
              </a:rPr>
              <a:t>Ông A thường xuyên tìm hiểu các thông tin về sản phẩm trước khi mua. </a:t>
            </a:r>
            <a:endParaRPr lang="en-US" sz="3600" dirty="0">
              <a:solidFill>
                <a:srgbClr val="231F20"/>
              </a:solidFill>
              <a:effectLst/>
            </a:endParaRPr>
          </a:p>
          <a:p>
            <a:endParaRPr lang="vi-VN" sz="3600" dirty="0"/>
          </a:p>
          <a:p>
            <a:r>
              <a:rPr lang="vi-VN" sz="3600" dirty="0">
                <a:solidFill>
                  <a:srgbClr val="231F20"/>
                </a:solidFill>
                <a:effectLst/>
              </a:rPr>
              <a:t>Bạn K thường dựa vào đánh giá của người khác khi mua hàng trực tuyến. </a:t>
            </a:r>
            <a:endParaRPr lang="en-US" sz="3600" dirty="0">
              <a:solidFill>
                <a:srgbClr val="231F20"/>
              </a:solidFill>
              <a:effectLst/>
            </a:endParaRPr>
          </a:p>
          <a:p>
            <a:endParaRPr lang="vi-VN" sz="3600" dirty="0"/>
          </a:p>
          <a:p>
            <a:r>
              <a:rPr lang="vi-VN" sz="3600" dirty="0">
                <a:solidFill>
                  <a:srgbClr val="231F20"/>
                </a:solidFill>
                <a:effectLst/>
              </a:rPr>
              <a:t>Bạn H luôn mua sắm những sản phẩm đắt tiền để thể hiện đẳng cấp của bản thân</a:t>
            </a:r>
            <a:endParaRPr lang="en-US" sz="3600" dirty="0"/>
          </a:p>
        </p:txBody>
      </p:sp>
      <p:sp>
        <p:nvSpPr>
          <p:cNvPr id="56" name="Content Placeholder 2">
            <a:extLst>
              <a:ext uri="{FF2B5EF4-FFF2-40B4-BE49-F238E27FC236}">
                <a16:creationId xmlns:a16="http://schemas.microsoft.com/office/drawing/2014/main" id="{69FA552B-98DE-2730-54DF-AE767137053B}"/>
              </a:ext>
            </a:extLst>
          </p:cNvPr>
          <p:cNvSpPr txBox="1"/>
          <p:nvPr/>
        </p:nvSpPr>
        <p:spPr>
          <a:xfrm>
            <a:off x="1109643" y="987944"/>
            <a:ext cx="16223690" cy="12606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3600" b="1" dirty="0">
                <a:solidFill>
                  <a:schemeClr val="accent6">
                    <a:lumMod val="75000"/>
                  </a:schemeClr>
                </a:solidFill>
                <a:latin typeface="Arial" panose="020B0604020202020204" pitchFamily="34" charset="0"/>
                <a:cs typeface="Arial" panose="020B0604020202020204" pitchFamily="34" charset="0"/>
              </a:rPr>
              <a:t>Dựa vào biểu hiện của hành vi tiêu dùng thông minh, em hãy nhận xét về thói quen tiêu dùng của các nhân vật dưới đây:</a:t>
            </a:r>
            <a:endParaRPr lang="en-US" sz="4000" b="1" dirty="0">
              <a:latin typeface="Arial" panose="020B0604020202020204" pitchFamily="34" charset="0"/>
              <a:cs typeface="Arial" panose="020B0604020202020204" pitchFamily="34" charset="0"/>
            </a:endParaRPr>
          </a:p>
        </p:txBody>
      </p:sp>
      <p:sp>
        <p:nvSpPr>
          <p:cNvPr id="57" name="Title 1">
            <a:extLst>
              <a:ext uri="{FF2B5EF4-FFF2-40B4-BE49-F238E27FC236}">
                <a16:creationId xmlns:a16="http://schemas.microsoft.com/office/drawing/2014/main" id="{075E8490-92F3-EF42-752D-C79B79FF9D11}"/>
              </a:ext>
            </a:extLst>
          </p:cNvPr>
          <p:cNvSpPr txBox="1"/>
          <p:nvPr/>
        </p:nvSpPr>
        <p:spPr>
          <a:xfrm>
            <a:off x="5917314" y="33594"/>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1</a:t>
            </a:r>
          </a:p>
        </p:txBody>
      </p:sp>
      <p:pic>
        <p:nvPicPr>
          <p:cNvPr id="58" name="Picture 57">
            <a:extLst>
              <a:ext uri="{FF2B5EF4-FFF2-40B4-BE49-F238E27FC236}">
                <a16:creationId xmlns:a16="http://schemas.microsoft.com/office/drawing/2014/main" id="{567606A5-63A9-A002-B12E-EFCBCF0A963E}"/>
              </a:ext>
            </a:extLst>
          </p:cNvPr>
          <p:cNvPicPr>
            <a:picLocks noChangeAspect="1"/>
          </p:cNvPicPr>
          <p:nvPr/>
        </p:nvPicPr>
        <p:blipFill>
          <a:blip r:embed="rId14"/>
          <a:stretch>
            <a:fillRect/>
          </a:stretch>
        </p:blipFill>
        <p:spPr>
          <a:xfrm>
            <a:off x="16227237" y="1993860"/>
            <a:ext cx="1424967" cy="1424967"/>
          </a:xfrm>
          <a:prstGeom prst="rect">
            <a:avLst/>
          </a:prstGeom>
        </p:spPr>
      </p:pic>
      <p:pic>
        <p:nvPicPr>
          <p:cNvPr id="60" name="Picture 59">
            <a:extLst>
              <a:ext uri="{FF2B5EF4-FFF2-40B4-BE49-F238E27FC236}">
                <a16:creationId xmlns:a16="http://schemas.microsoft.com/office/drawing/2014/main" id="{C98311AD-9154-E911-59EB-BD479E9544AF}"/>
              </a:ext>
            </a:extLst>
          </p:cNvPr>
          <p:cNvPicPr>
            <a:picLocks noChangeAspect="1"/>
          </p:cNvPicPr>
          <p:nvPr/>
        </p:nvPicPr>
        <p:blipFill>
          <a:blip r:embed="rId14"/>
          <a:stretch>
            <a:fillRect/>
          </a:stretch>
        </p:blipFill>
        <p:spPr>
          <a:xfrm>
            <a:off x="16682067" y="3448332"/>
            <a:ext cx="1424967" cy="1424967"/>
          </a:xfrm>
          <a:prstGeom prst="rect">
            <a:avLst/>
          </a:prstGeom>
        </p:spPr>
      </p:pic>
      <p:pic>
        <p:nvPicPr>
          <p:cNvPr id="61" name="Picture 60">
            <a:extLst>
              <a:ext uri="{FF2B5EF4-FFF2-40B4-BE49-F238E27FC236}">
                <a16:creationId xmlns:a16="http://schemas.microsoft.com/office/drawing/2014/main" id="{B5BBA2FC-BFE1-1C61-98BF-78BDB8A2DD78}"/>
              </a:ext>
            </a:extLst>
          </p:cNvPr>
          <p:cNvPicPr>
            <a:picLocks noChangeAspect="1"/>
          </p:cNvPicPr>
          <p:nvPr/>
        </p:nvPicPr>
        <p:blipFill>
          <a:blip r:embed="rId14"/>
          <a:stretch>
            <a:fillRect/>
          </a:stretch>
        </p:blipFill>
        <p:spPr>
          <a:xfrm>
            <a:off x="16840200" y="8033778"/>
            <a:ext cx="1424967" cy="1424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randombar(horizontal)">
                                      <p:cBhvr>
                                        <p:cTn id="10" dur="500"/>
                                        <p:tgtEl>
                                          <p:spTgt spid="60"/>
                                        </p:tgtEl>
                                      </p:cBhvr>
                                    </p:animEffect>
                                  </p:childTnLst>
                                </p:cTn>
                              </p:par>
                              <p:par>
                                <p:cTn id="11" presetID="14" presetClass="entr" presetSubtype="1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randombar(horizontal)">
                                      <p:cBhvr>
                                        <p:cTn id="1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2D54FE87-816E-C8C7-324F-0522F09953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33D65F0-A537-5576-2295-472E52863958}"/>
              </a:ext>
            </a:extLst>
          </p:cNvPr>
          <p:cNvGrpSpPr/>
          <p:nvPr/>
        </p:nvGrpSpPr>
        <p:grpSpPr>
          <a:xfrm>
            <a:off x="-1447800" y="3260965"/>
            <a:ext cx="16230600" cy="8205312"/>
            <a:chOff x="0" y="0"/>
            <a:chExt cx="21640800" cy="10940416"/>
          </a:xfrm>
        </p:grpSpPr>
        <p:sp>
          <p:nvSpPr>
            <p:cNvPr id="3" name="Freeform 3">
              <a:extLst>
                <a:ext uri="{FF2B5EF4-FFF2-40B4-BE49-F238E27FC236}">
                  <a16:creationId xmlns:a16="http://schemas.microsoft.com/office/drawing/2014/main" id="{DC8C5DC1-1946-16C6-32AF-CAECB6B0A866}"/>
                </a:ext>
              </a:extLst>
            </p:cNvPr>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84BEF51F-EAE1-66B6-20EE-45E11334E796}"/>
                </a:ext>
              </a:extLst>
            </p:cNvPr>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Freeform 11">
            <a:extLst>
              <a:ext uri="{FF2B5EF4-FFF2-40B4-BE49-F238E27FC236}">
                <a16:creationId xmlns:a16="http://schemas.microsoft.com/office/drawing/2014/main" id="{0988E49A-52D2-8193-9286-36045B6D649C}"/>
              </a:ext>
            </a:extLst>
          </p:cNvPr>
          <p:cNvSpPr/>
          <p:nvPr/>
        </p:nvSpPr>
        <p:spPr>
          <a:xfrm>
            <a:off x="-1722647" y="4511525"/>
            <a:ext cx="3829384" cy="2326351"/>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11EC09CF-A587-302D-AC52-EC8CBFE813EB}"/>
              </a:ext>
            </a:extLst>
          </p:cNvPr>
          <p:cNvSpPr/>
          <p:nvPr/>
        </p:nvSpPr>
        <p:spPr>
          <a:xfrm flipH="1">
            <a:off x="16179538" y="1942095"/>
            <a:ext cx="3829384" cy="2326351"/>
          </a:xfrm>
          <a:custGeom>
            <a:avLst/>
            <a:gdLst/>
            <a:ahLst/>
            <a:cxnLst/>
            <a:rect l="l" t="t" r="r" b="b"/>
            <a:pathLst>
              <a:path w="3829384" h="2326351">
                <a:moveTo>
                  <a:pt x="3829385" y="0"/>
                </a:moveTo>
                <a:lnTo>
                  <a:pt x="0" y="0"/>
                </a:lnTo>
                <a:lnTo>
                  <a:pt x="0" y="2326351"/>
                </a:lnTo>
                <a:lnTo>
                  <a:pt x="3829385" y="2326351"/>
                </a:lnTo>
                <a:lnTo>
                  <a:pt x="3829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F25F034C-1195-9767-3517-6FE3A9BA5BA1}"/>
              </a:ext>
            </a:extLst>
          </p:cNvPr>
          <p:cNvSpPr/>
          <p:nvPr/>
        </p:nvSpPr>
        <p:spPr>
          <a:xfrm rot="1946505">
            <a:off x="1205610" y="6380000"/>
            <a:ext cx="623930" cy="684696"/>
          </a:xfrm>
          <a:custGeom>
            <a:avLst/>
            <a:gdLst/>
            <a:ahLst/>
            <a:cxnLst/>
            <a:rect l="l" t="t" r="r" b="b"/>
            <a:pathLst>
              <a:path w="623930" h="684696">
                <a:moveTo>
                  <a:pt x="0" y="0"/>
                </a:moveTo>
                <a:lnTo>
                  <a:pt x="623930" y="0"/>
                </a:lnTo>
                <a:lnTo>
                  <a:pt x="623930" y="684697"/>
                </a:lnTo>
                <a:lnTo>
                  <a:pt x="0" y="684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a:extLst>
              <a:ext uri="{FF2B5EF4-FFF2-40B4-BE49-F238E27FC236}">
                <a16:creationId xmlns:a16="http://schemas.microsoft.com/office/drawing/2014/main" id="{6C4F089B-6932-DE00-C2E5-4C0AD251AB4C}"/>
              </a:ext>
            </a:extLst>
          </p:cNvPr>
          <p:cNvSpPr/>
          <p:nvPr/>
        </p:nvSpPr>
        <p:spPr>
          <a:xfrm rot="1946505">
            <a:off x="16314502" y="2304226"/>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a:extLst>
              <a:ext uri="{FF2B5EF4-FFF2-40B4-BE49-F238E27FC236}">
                <a16:creationId xmlns:a16="http://schemas.microsoft.com/office/drawing/2014/main" id="{FA7DA2B7-B79C-0F9C-E93D-70C85B4CB807}"/>
              </a:ext>
            </a:extLst>
          </p:cNvPr>
          <p:cNvSpPr/>
          <p:nvPr/>
        </p:nvSpPr>
        <p:spPr>
          <a:xfrm rot="-635206">
            <a:off x="207062" y="184329"/>
            <a:ext cx="1421523" cy="1306555"/>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3" name="Freeform 33">
            <a:extLst>
              <a:ext uri="{FF2B5EF4-FFF2-40B4-BE49-F238E27FC236}">
                <a16:creationId xmlns:a16="http://schemas.microsoft.com/office/drawing/2014/main" id="{055012F5-5A6F-3366-3B87-E754F10883BA}"/>
              </a:ext>
            </a:extLst>
          </p:cNvPr>
          <p:cNvSpPr/>
          <p:nvPr/>
        </p:nvSpPr>
        <p:spPr>
          <a:xfrm rot="2025909">
            <a:off x="16679239" y="4919080"/>
            <a:ext cx="1160123" cy="1066296"/>
          </a:xfrm>
          <a:custGeom>
            <a:avLst/>
            <a:gdLst/>
            <a:ahLst/>
            <a:cxnLst/>
            <a:rect l="l" t="t" r="r" b="b"/>
            <a:pathLst>
              <a:path w="1160123" h="1066296">
                <a:moveTo>
                  <a:pt x="0" y="0"/>
                </a:moveTo>
                <a:lnTo>
                  <a:pt x="1160122" y="0"/>
                </a:lnTo>
                <a:lnTo>
                  <a:pt x="1160122" y="1066296"/>
                </a:lnTo>
                <a:lnTo>
                  <a:pt x="0" y="1066296"/>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4" name="Content Placeholder 2">
            <a:extLst>
              <a:ext uri="{FF2B5EF4-FFF2-40B4-BE49-F238E27FC236}">
                <a16:creationId xmlns:a16="http://schemas.microsoft.com/office/drawing/2014/main" id="{094045B6-C53B-94C4-A6C3-B5F14F12B27E}"/>
              </a:ext>
            </a:extLst>
          </p:cNvPr>
          <p:cNvSpPr txBox="1"/>
          <p:nvPr/>
        </p:nvSpPr>
        <p:spPr>
          <a:xfrm>
            <a:off x="1166397" y="2516595"/>
            <a:ext cx="6705600" cy="5384444"/>
          </a:xfrm>
          <a:prstGeom prst="rect">
            <a:avLst/>
          </a:prstGeom>
          <a:solidFill>
            <a:srgbClr val="FFFFCC"/>
          </a:solidFill>
          <a:ln>
            <a:noFill/>
          </a:ln>
          <a:effectLst>
            <a:glow rad="63500">
              <a:schemeClr val="accent4">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2800">
                <a:latin typeface="Arial" panose="020B0604020202020204" pitchFamily="34" charset="0"/>
                <a:cs typeface="Arial" panose="020B0604020202020204" pitchFamily="34" charset="0"/>
              </a:rPr>
              <a:t>Trường hợp 1. </a:t>
            </a:r>
          </a:p>
          <a:p>
            <a:pPr marL="0" indent="0" algn="just">
              <a:lnSpc>
                <a:spcPct val="150000"/>
              </a:lnSpc>
            </a:pPr>
            <a:r>
              <a:rPr lang="vi-VN" sz="2800">
                <a:latin typeface="Arial" panose="020B0604020202020204" pitchFamily="34" charset="0"/>
                <a:cs typeface="Arial" panose="020B0604020202020204" pitchFamily="34" charset="0"/>
              </a:rPr>
              <a:t>Bạn A đang đi trên đường thì nhìn thấy một cửa hàng bánh kẹo đang có chương trình khuyến mãi “Mua 1 được 3”. Sau khi lựa chọn và kiểm tra thông tin sản phẩm, bạn A phát hiện bánh kẹo ở đây không rõ nguồn gốc xuất xứ nhưng vẫn quyết định mua.</a:t>
            </a:r>
            <a:endParaRPr lang="vi-VN" sz="2800" dirty="0">
              <a:latin typeface="Arial" panose="020B0604020202020204" pitchFamily="34" charset="0"/>
              <a:cs typeface="Arial" panose="020B0604020202020204" pitchFamily="34" charset="0"/>
            </a:endParaRPr>
          </a:p>
        </p:txBody>
      </p:sp>
      <p:sp>
        <p:nvSpPr>
          <p:cNvPr id="35" name="Content Placeholder 2">
            <a:extLst>
              <a:ext uri="{FF2B5EF4-FFF2-40B4-BE49-F238E27FC236}">
                <a16:creationId xmlns:a16="http://schemas.microsoft.com/office/drawing/2014/main" id="{036AC016-B987-C8D3-5DF5-41CD2C1A9215}"/>
              </a:ext>
            </a:extLst>
          </p:cNvPr>
          <p:cNvSpPr txBox="1"/>
          <p:nvPr/>
        </p:nvSpPr>
        <p:spPr>
          <a:xfrm>
            <a:off x="9434804" y="2523103"/>
            <a:ext cx="7485405" cy="5573595"/>
          </a:xfrm>
          <a:prstGeom prst="rect">
            <a:avLst/>
          </a:prstGeom>
          <a:solidFill>
            <a:schemeClr val="accent6">
              <a:lumMod val="40000"/>
              <a:lumOff val="60000"/>
            </a:schemeClr>
          </a:solidFill>
          <a:ln>
            <a:solidFill>
              <a:srgbClr val="FFFF00"/>
            </a:solidFill>
          </a:ln>
          <a:effectLst>
            <a:glow rad="101600">
              <a:schemeClr val="accent1">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2800" dirty="0">
                <a:latin typeface="Arial" panose="020B0604020202020204" pitchFamily="34" charset="0"/>
                <a:cs typeface="Arial" panose="020B0604020202020204" pitchFamily="34" charset="0"/>
              </a:rPr>
              <a:t>Trường hợp 2. </a:t>
            </a:r>
          </a:p>
          <a:p>
            <a:pPr marL="0" indent="0" algn="just">
              <a:lnSpc>
                <a:spcPct val="150000"/>
              </a:lnSpc>
            </a:pPr>
            <a:r>
              <a:rPr lang="vi-VN" sz="2800" dirty="0">
                <a:latin typeface="Arial" panose="020B0604020202020204" pitchFamily="34" charset="0"/>
                <a:cs typeface="Arial" panose="020B0604020202020204" pitchFamily="34" charset="0"/>
              </a:rPr>
              <a:t>Bạn K được lớp trưởng phân công mua những vật dụng cần thiết để chuẩn bị cho buổi dã ngoại của lớp nên đã nhờ chị gái chở đi mua. Trên đường đi, chị bạn K hỏi: “Em đã dự tính sẽ mua những gì chưa?”. Bạn K nhanh nhảu đáp: “Cứ vào chợ, thấy món nào được thì mua thôi chị ạ!”.</a:t>
            </a:r>
          </a:p>
        </p:txBody>
      </p:sp>
      <p:sp>
        <p:nvSpPr>
          <p:cNvPr id="8" name="Content Placeholder 2">
            <a:extLst>
              <a:ext uri="{FF2B5EF4-FFF2-40B4-BE49-F238E27FC236}">
                <a16:creationId xmlns:a16="http://schemas.microsoft.com/office/drawing/2014/main" id="{C961AAA8-1474-E6A3-E46C-883CBD19DC2E}"/>
              </a:ext>
            </a:extLst>
          </p:cNvPr>
          <p:cNvSpPr txBox="1"/>
          <p:nvPr/>
        </p:nvSpPr>
        <p:spPr>
          <a:xfrm>
            <a:off x="1214604" y="939841"/>
            <a:ext cx="15657398"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3600" b="1" dirty="0">
                <a:solidFill>
                  <a:schemeClr val="accent6">
                    <a:lumMod val="75000"/>
                  </a:schemeClr>
                </a:solidFill>
                <a:latin typeface="Arial" panose="020B0604020202020204" pitchFamily="34" charset="0"/>
                <a:cs typeface="Arial" panose="020B0604020202020204" pitchFamily="34" charset="0"/>
              </a:rPr>
              <a:t>Em hãy vận dụng cách tiêu dùng thông minh để nhận xét, tư vấn về hành vi mua sắm của nhân vật trong các trường hợp sau:</a:t>
            </a:r>
            <a:endParaRPr lang="en-US" sz="4000" b="1"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24C8C68C-73B2-F971-464F-F81EC5072F34}"/>
              </a:ext>
            </a:extLst>
          </p:cNvPr>
          <p:cNvSpPr txBox="1"/>
          <p:nvPr/>
        </p:nvSpPr>
        <p:spPr>
          <a:xfrm>
            <a:off x="5917314" y="33594"/>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2</a:t>
            </a:r>
          </a:p>
        </p:txBody>
      </p:sp>
      <p:pic>
        <p:nvPicPr>
          <p:cNvPr id="14" name="Picture 13">
            <a:extLst>
              <a:ext uri="{FF2B5EF4-FFF2-40B4-BE49-F238E27FC236}">
                <a16:creationId xmlns:a16="http://schemas.microsoft.com/office/drawing/2014/main" id="{ACB3E063-3BD1-A283-54AE-B0FAD513C150}"/>
              </a:ext>
            </a:extLst>
          </p:cNvPr>
          <p:cNvPicPr>
            <a:picLocks noChangeAspect="1"/>
          </p:cNvPicPr>
          <p:nvPr/>
        </p:nvPicPr>
        <p:blipFill>
          <a:blip r:embed="rId10"/>
          <a:stretch>
            <a:fillRect/>
          </a:stretch>
        </p:blipFill>
        <p:spPr>
          <a:xfrm>
            <a:off x="4937668" y="7202979"/>
            <a:ext cx="2837900" cy="2837900"/>
          </a:xfrm>
          <a:prstGeom prst="rect">
            <a:avLst/>
          </a:prstGeom>
        </p:spPr>
      </p:pic>
      <p:pic>
        <p:nvPicPr>
          <p:cNvPr id="16" name="Picture 15">
            <a:extLst>
              <a:ext uri="{FF2B5EF4-FFF2-40B4-BE49-F238E27FC236}">
                <a16:creationId xmlns:a16="http://schemas.microsoft.com/office/drawing/2014/main" id="{73D13F0C-498E-F632-3531-A605B9E8ADE8}"/>
              </a:ext>
            </a:extLst>
          </p:cNvPr>
          <p:cNvPicPr>
            <a:picLocks noChangeAspect="1"/>
          </p:cNvPicPr>
          <p:nvPr/>
        </p:nvPicPr>
        <p:blipFill>
          <a:blip r:embed="rId11"/>
          <a:stretch>
            <a:fillRect/>
          </a:stretch>
        </p:blipFill>
        <p:spPr>
          <a:xfrm>
            <a:off x="14240884" y="7048860"/>
            <a:ext cx="3238140" cy="3238140"/>
          </a:xfrm>
          <a:prstGeom prst="rect">
            <a:avLst/>
          </a:prstGeom>
        </p:spPr>
      </p:pic>
    </p:spTree>
    <p:extLst>
      <p:ext uri="{BB962C8B-B14F-4D97-AF65-F5344CB8AC3E}">
        <p14:creationId xmlns:p14="http://schemas.microsoft.com/office/powerpoint/2010/main" val="27141242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68AF9E2D-6E77-695E-7FE5-64240DA1CB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ABD53EB-3AFD-096B-F932-1A56B0851428}"/>
              </a:ext>
            </a:extLst>
          </p:cNvPr>
          <p:cNvGrpSpPr/>
          <p:nvPr/>
        </p:nvGrpSpPr>
        <p:grpSpPr>
          <a:xfrm>
            <a:off x="-1447800" y="3260965"/>
            <a:ext cx="16230600" cy="8205312"/>
            <a:chOff x="0" y="0"/>
            <a:chExt cx="21640800" cy="10940416"/>
          </a:xfrm>
        </p:grpSpPr>
        <p:sp>
          <p:nvSpPr>
            <p:cNvPr id="3" name="Freeform 3">
              <a:extLst>
                <a:ext uri="{FF2B5EF4-FFF2-40B4-BE49-F238E27FC236}">
                  <a16:creationId xmlns:a16="http://schemas.microsoft.com/office/drawing/2014/main" id="{E40E746A-F81F-A948-E23D-514D8159E89E}"/>
                </a:ext>
              </a:extLst>
            </p:cNvPr>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B9E8FE0-6385-F975-87BE-382755BFB123}"/>
                </a:ext>
              </a:extLst>
            </p:cNvPr>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Freeform 11">
            <a:extLst>
              <a:ext uri="{FF2B5EF4-FFF2-40B4-BE49-F238E27FC236}">
                <a16:creationId xmlns:a16="http://schemas.microsoft.com/office/drawing/2014/main" id="{0E8F3ACE-CD2A-9299-402A-3E5730B04DF8}"/>
              </a:ext>
            </a:extLst>
          </p:cNvPr>
          <p:cNvSpPr/>
          <p:nvPr/>
        </p:nvSpPr>
        <p:spPr>
          <a:xfrm>
            <a:off x="-1722647" y="4511525"/>
            <a:ext cx="3829384" cy="2326351"/>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E3D8D87C-BE99-A080-562A-111EC0DA35B4}"/>
              </a:ext>
            </a:extLst>
          </p:cNvPr>
          <p:cNvSpPr/>
          <p:nvPr/>
        </p:nvSpPr>
        <p:spPr>
          <a:xfrm flipH="1">
            <a:off x="16179538" y="1942095"/>
            <a:ext cx="3829384" cy="2326351"/>
          </a:xfrm>
          <a:custGeom>
            <a:avLst/>
            <a:gdLst/>
            <a:ahLst/>
            <a:cxnLst/>
            <a:rect l="l" t="t" r="r" b="b"/>
            <a:pathLst>
              <a:path w="3829384" h="2326351">
                <a:moveTo>
                  <a:pt x="3829385" y="0"/>
                </a:moveTo>
                <a:lnTo>
                  <a:pt x="0" y="0"/>
                </a:lnTo>
                <a:lnTo>
                  <a:pt x="0" y="2326351"/>
                </a:lnTo>
                <a:lnTo>
                  <a:pt x="3829385" y="2326351"/>
                </a:lnTo>
                <a:lnTo>
                  <a:pt x="3829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9C152190-74A4-FF1A-1507-503C0C0DDAA2}"/>
              </a:ext>
            </a:extLst>
          </p:cNvPr>
          <p:cNvSpPr/>
          <p:nvPr/>
        </p:nvSpPr>
        <p:spPr>
          <a:xfrm rot="1946505">
            <a:off x="1205610" y="6380000"/>
            <a:ext cx="623930" cy="684696"/>
          </a:xfrm>
          <a:custGeom>
            <a:avLst/>
            <a:gdLst/>
            <a:ahLst/>
            <a:cxnLst/>
            <a:rect l="l" t="t" r="r" b="b"/>
            <a:pathLst>
              <a:path w="623930" h="684696">
                <a:moveTo>
                  <a:pt x="0" y="0"/>
                </a:moveTo>
                <a:lnTo>
                  <a:pt x="623930" y="0"/>
                </a:lnTo>
                <a:lnTo>
                  <a:pt x="623930" y="684697"/>
                </a:lnTo>
                <a:lnTo>
                  <a:pt x="0" y="684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a:extLst>
              <a:ext uri="{FF2B5EF4-FFF2-40B4-BE49-F238E27FC236}">
                <a16:creationId xmlns:a16="http://schemas.microsoft.com/office/drawing/2014/main" id="{2390F646-AA82-9F2B-06B1-1A9519C90715}"/>
              </a:ext>
            </a:extLst>
          </p:cNvPr>
          <p:cNvSpPr/>
          <p:nvPr/>
        </p:nvSpPr>
        <p:spPr>
          <a:xfrm rot="1946505">
            <a:off x="16314502" y="2304226"/>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a:extLst>
              <a:ext uri="{FF2B5EF4-FFF2-40B4-BE49-F238E27FC236}">
                <a16:creationId xmlns:a16="http://schemas.microsoft.com/office/drawing/2014/main" id="{4E5FC628-7C75-BF2E-E603-EA2A3BB7292A}"/>
              </a:ext>
            </a:extLst>
          </p:cNvPr>
          <p:cNvSpPr/>
          <p:nvPr/>
        </p:nvSpPr>
        <p:spPr>
          <a:xfrm rot="-635206">
            <a:off x="207062" y="184329"/>
            <a:ext cx="1421523" cy="1306555"/>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3" name="Freeform 33">
            <a:extLst>
              <a:ext uri="{FF2B5EF4-FFF2-40B4-BE49-F238E27FC236}">
                <a16:creationId xmlns:a16="http://schemas.microsoft.com/office/drawing/2014/main" id="{3F387FB2-25A2-21A6-1E8C-881731F09092}"/>
              </a:ext>
            </a:extLst>
          </p:cNvPr>
          <p:cNvSpPr/>
          <p:nvPr/>
        </p:nvSpPr>
        <p:spPr>
          <a:xfrm rot="2025909">
            <a:off x="8223911" y="2969687"/>
            <a:ext cx="1160123" cy="1066296"/>
          </a:xfrm>
          <a:custGeom>
            <a:avLst/>
            <a:gdLst/>
            <a:ahLst/>
            <a:cxnLst/>
            <a:rect l="l" t="t" r="r" b="b"/>
            <a:pathLst>
              <a:path w="1160123" h="1066296">
                <a:moveTo>
                  <a:pt x="0" y="0"/>
                </a:moveTo>
                <a:lnTo>
                  <a:pt x="1160122" y="0"/>
                </a:lnTo>
                <a:lnTo>
                  <a:pt x="1160122" y="1066296"/>
                </a:lnTo>
                <a:lnTo>
                  <a:pt x="0" y="1066296"/>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9" name="Title 1">
            <a:extLst>
              <a:ext uri="{FF2B5EF4-FFF2-40B4-BE49-F238E27FC236}">
                <a16:creationId xmlns:a16="http://schemas.microsoft.com/office/drawing/2014/main" id="{3CFB78F4-F9B6-6776-6B37-F87628BEEB07}"/>
              </a:ext>
            </a:extLst>
          </p:cNvPr>
          <p:cNvSpPr txBox="1"/>
          <p:nvPr/>
        </p:nvSpPr>
        <p:spPr>
          <a:xfrm>
            <a:off x="5917314" y="33594"/>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2</a:t>
            </a:r>
          </a:p>
        </p:txBody>
      </p:sp>
      <p:pic>
        <p:nvPicPr>
          <p:cNvPr id="16" name="Picture 15">
            <a:extLst>
              <a:ext uri="{FF2B5EF4-FFF2-40B4-BE49-F238E27FC236}">
                <a16:creationId xmlns:a16="http://schemas.microsoft.com/office/drawing/2014/main" id="{EB1ECCDD-6F5E-CF4D-E7E7-E0638F843883}"/>
              </a:ext>
            </a:extLst>
          </p:cNvPr>
          <p:cNvPicPr>
            <a:picLocks noChangeAspect="1"/>
          </p:cNvPicPr>
          <p:nvPr/>
        </p:nvPicPr>
        <p:blipFill>
          <a:blip r:embed="rId10"/>
          <a:stretch>
            <a:fillRect/>
          </a:stretch>
        </p:blipFill>
        <p:spPr>
          <a:xfrm>
            <a:off x="7286549" y="5728846"/>
            <a:ext cx="4190575" cy="4190575"/>
          </a:xfrm>
          <a:prstGeom prst="rect">
            <a:avLst/>
          </a:prstGeom>
        </p:spPr>
      </p:pic>
      <p:sp>
        <p:nvSpPr>
          <p:cNvPr id="7" name="TextBox 6">
            <a:extLst>
              <a:ext uri="{FF2B5EF4-FFF2-40B4-BE49-F238E27FC236}">
                <a16:creationId xmlns:a16="http://schemas.microsoft.com/office/drawing/2014/main" id="{FEF8D420-B8CE-8854-8014-2D3D8B427359}"/>
              </a:ext>
            </a:extLst>
          </p:cNvPr>
          <p:cNvSpPr txBox="1"/>
          <p:nvPr/>
        </p:nvSpPr>
        <p:spPr>
          <a:xfrm>
            <a:off x="313424" y="1949557"/>
            <a:ext cx="6497454" cy="4600196"/>
          </a:xfrm>
          <a:prstGeom prst="wedgeRoundRectCallout">
            <a:avLst>
              <a:gd name="adj1" fmla="val -52765"/>
              <a:gd name="adj2" fmla="val 78005"/>
              <a:gd name="adj3" fmla="val 16667"/>
            </a:avLst>
          </a:prstGeom>
          <a:solidFill>
            <a:srgbClr val="FFFFCC"/>
          </a:solidFill>
          <a:ln>
            <a:solidFill>
              <a:schemeClr val="tx1"/>
            </a:solidFill>
          </a:ln>
        </p:spPr>
        <p:txBody>
          <a:bodyPr wrap="square">
            <a:spAutoFit/>
          </a:bodyPr>
          <a:lstStyle/>
          <a:p>
            <a:pPr algn="just">
              <a:lnSpc>
                <a:spcPct val="150000"/>
              </a:lnSpc>
            </a:pPr>
            <a:r>
              <a:rPr lang="vi-VN" sz="3600" dirty="0">
                <a:solidFill>
                  <a:srgbClr val="0070C0"/>
                </a:solidFill>
              </a:rPr>
              <a:t>Bạn A cần phải tìm hiểu rõ nguồn gốc, xuất xứ của sản phẩm để đảm bảo an toàn cho sức </a:t>
            </a:r>
            <a:r>
              <a:rPr lang="vi-VN" sz="3600" dirty="0" err="1">
                <a:solidFill>
                  <a:srgbClr val="0070C0"/>
                </a:solidFill>
              </a:rPr>
              <a:t>khoẻ</a:t>
            </a:r>
            <a:r>
              <a:rPr lang="vi-VN" sz="3600" dirty="0">
                <a:solidFill>
                  <a:srgbClr val="0070C0"/>
                </a:solidFill>
              </a:rPr>
              <a:t> của bản thân và gia đình.</a:t>
            </a:r>
            <a:endParaRPr lang="en-US" sz="3600" dirty="0">
              <a:solidFill>
                <a:srgbClr val="0070C0"/>
              </a:solidFill>
              <a:effectLst/>
            </a:endParaRPr>
          </a:p>
        </p:txBody>
      </p:sp>
      <p:pic>
        <p:nvPicPr>
          <p:cNvPr id="14" name="Picture 13">
            <a:extLst>
              <a:ext uri="{FF2B5EF4-FFF2-40B4-BE49-F238E27FC236}">
                <a16:creationId xmlns:a16="http://schemas.microsoft.com/office/drawing/2014/main" id="{8D4B7FCB-6289-28CA-CE6C-ADB8E210014F}"/>
              </a:ext>
            </a:extLst>
          </p:cNvPr>
          <p:cNvPicPr>
            <a:picLocks noChangeAspect="1"/>
          </p:cNvPicPr>
          <p:nvPr/>
        </p:nvPicPr>
        <p:blipFill>
          <a:blip r:embed="rId11"/>
          <a:stretch>
            <a:fillRect/>
          </a:stretch>
        </p:blipFill>
        <p:spPr>
          <a:xfrm>
            <a:off x="3119816" y="6810737"/>
            <a:ext cx="3374743" cy="3374743"/>
          </a:xfrm>
          <a:prstGeom prst="rect">
            <a:avLst/>
          </a:prstGeom>
        </p:spPr>
      </p:pic>
      <p:sp>
        <p:nvSpPr>
          <p:cNvPr id="10" name="TextBox 9">
            <a:extLst>
              <a:ext uri="{FF2B5EF4-FFF2-40B4-BE49-F238E27FC236}">
                <a16:creationId xmlns:a16="http://schemas.microsoft.com/office/drawing/2014/main" id="{534DA03A-3211-5073-48DE-E33323AF2CEC}"/>
              </a:ext>
            </a:extLst>
          </p:cNvPr>
          <p:cNvSpPr txBox="1"/>
          <p:nvPr/>
        </p:nvSpPr>
        <p:spPr>
          <a:xfrm>
            <a:off x="11455314" y="2253745"/>
            <a:ext cx="6108982" cy="5519597"/>
          </a:xfrm>
          <a:prstGeom prst="wedgeRoundRectCallout">
            <a:avLst>
              <a:gd name="adj1" fmla="val 64153"/>
              <a:gd name="adj2" fmla="val 41349"/>
              <a:gd name="adj3" fmla="val 16667"/>
            </a:avLst>
          </a:prstGeom>
          <a:solidFill>
            <a:schemeClr val="accent6">
              <a:lumMod val="40000"/>
              <a:lumOff val="60000"/>
            </a:schemeClr>
          </a:solidFill>
          <a:ln>
            <a:solidFill>
              <a:schemeClr val="tx1"/>
            </a:solidFill>
          </a:ln>
        </p:spPr>
        <p:txBody>
          <a:bodyPr wrap="square">
            <a:spAutoFit/>
          </a:bodyPr>
          <a:lstStyle/>
          <a:p>
            <a:pPr algn="just">
              <a:lnSpc>
                <a:spcPct val="150000"/>
              </a:lnSpc>
            </a:pPr>
            <a:r>
              <a:rPr lang="vi-VN" sz="3600" dirty="0">
                <a:solidFill>
                  <a:srgbClr val="0070C0"/>
                </a:solidFill>
              </a:rPr>
              <a:t>Bạn K cần phải lên kế hoạch tiêu dùng hợp lí (mua sản phẩm nào, giá cả, chất lượng, số lượng, thương hiệu,…) trước khi vào chợ.</a:t>
            </a:r>
            <a:endParaRPr lang="en-US" sz="3600" dirty="0">
              <a:solidFill>
                <a:srgbClr val="0070C0"/>
              </a:solidFill>
              <a:effectLst/>
            </a:endParaRPr>
          </a:p>
        </p:txBody>
      </p:sp>
    </p:spTree>
    <p:extLst>
      <p:ext uri="{BB962C8B-B14F-4D97-AF65-F5344CB8AC3E}">
        <p14:creationId xmlns:p14="http://schemas.microsoft.com/office/powerpoint/2010/main" val="1153860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F"/>
        </a:solidFill>
        <a:effectLst/>
      </p:bgPr>
    </p:bg>
    <p:spTree>
      <p:nvGrpSpPr>
        <p:cNvPr id="1" name=""/>
        <p:cNvGrpSpPr/>
        <p:nvPr/>
      </p:nvGrpSpPr>
      <p:grpSpPr>
        <a:xfrm>
          <a:off x="0" y="0"/>
          <a:ext cx="0" cy="0"/>
          <a:chOff x="0" y="0"/>
          <a:chExt cx="0" cy="0"/>
        </a:xfrm>
      </p:grpSpPr>
      <p:sp>
        <p:nvSpPr>
          <p:cNvPr id="2" name="Freeform 2"/>
          <p:cNvSpPr/>
          <p:nvPr/>
        </p:nvSpPr>
        <p:spPr>
          <a:xfrm rot="-3435467">
            <a:off x="10386510" y="-5587963"/>
            <a:ext cx="11892515" cy="12248845"/>
          </a:xfrm>
          <a:custGeom>
            <a:avLst/>
            <a:gdLst/>
            <a:ahLst/>
            <a:cxnLst/>
            <a:rect l="l" t="t" r="r" b="b"/>
            <a:pathLst>
              <a:path w="11892515" h="12248845">
                <a:moveTo>
                  <a:pt x="0" y="0"/>
                </a:moveTo>
                <a:lnTo>
                  <a:pt x="11892515" y="0"/>
                </a:lnTo>
                <a:lnTo>
                  <a:pt x="11892515" y="12248845"/>
                </a:lnTo>
                <a:lnTo>
                  <a:pt x="0" y="12248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1750747" y="6040068"/>
            <a:ext cx="9812845" cy="10106863"/>
          </a:xfrm>
          <a:custGeom>
            <a:avLst/>
            <a:gdLst/>
            <a:ahLst/>
            <a:cxnLst/>
            <a:rect l="l" t="t" r="r" b="b"/>
            <a:pathLst>
              <a:path w="9812845" h="10106863">
                <a:moveTo>
                  <a:pt x="0" y="0"/>
                </a:moveTo>
                <a:lnTo>
                  <a:pt x="9812846" y="0"/>
                </a:lnTo>
                <a:lnTo>
                  <a:pt x="9812846" y="10106864"/>
                </a:lnTo>
                <a:lnTo>
                  <a:pt x="0" y="10106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9451084">
            <a:off x="-2767429" y="-3798592"/>
            <a:ext cx="10818229" cy="7867803"/>
          </a:xfrm>
          <a:custGeom>
            <a:avLst/>
            <a:gdLst/>
            <a:ahLst/>
            <a:cxnLst/>
            <a:rect l="l" t="t" r="r" b="b"/>
            <a:pathLst>
              <a:path w="10818229" h="7867803">
                <a:moveTo>
                  <a:pt x="0" y="0"/>
                </a:moveTo>
                <a:lnTo>
                  <a:pt x="10818228" y="0"/>
                </a:lnTo>
                <a:lnTo>
                  <a:pt x="10818228" y="7867802"/>
                </a:lnTo>
                <a:lnTo>
                  <a:pt x="0" y="78678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741320">
            <a:off x="4447201" y="313769"/>
            <a:ext cx="2135013" cy="2119486"/>
          </a:xfrm>
          <a:custGeom>
            <a:avLst/>
            <a:gdLst/>
            <a:ahLst/>
            <a:cxnLst/>
            <a:rect l="l" t="t" r="r" b="b"/>
            <a:pathLst>
              <a:path w="2135013" h="2119486">
                <a:moveTo>
                  <a:pt x="0" y="0"/>
                </a:moveTo>
                <a:lnTo>
                  <a:pt x="2135014" y="0"/>
                </a:lnTo>
                <a:lnTo>
                  <a:pt x="2135014" y="2119486"/>
                </a:lnTo>
                <a:lnTo>
                  <a:pt x="0" y="21194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14220989" y="2681980"/>
            <a:ext cx="3339085" cy="4733238"/>
          </a:xfrm>
          <a:custGeom>
            <a:avLst/>
            <a:gdLst/>
            <a:ahLst/>
            <a:cxnLst/>
            <a:rect l="l" t="t" r="r" b="b"/>
            <a:pathLst>
              <a:path w="3339085" h="4733238">
                <a:moveTo>
                  <a:pt x="3339085" y="0"/>
                </a:moveTo>
                <a:lnTo>
                  <a:pt x="0" y="0"/>
                </a:lnTo>
                <a:lnTo>
                  <a:pt x="0" y="4733239"/>
                </a:lnTo>
                <a:lnTo>
                  <a:pt x="3339085" y="4733239"/>
                </a:lnTo>
                <a:lnTo>
                  <a:pt x="333908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2116623" y="3976739"/>
            <a:ext cx="3432304" cy="5243798"/>
          </a:xfrm>
          <a:custGeom>
            <a:avLst/>
            <a:gdLst/>
            <a:ahLst/>
            <a:cxnLst/>
            <a:rect l="l" t="t" r="r" b="b"/>
            <a:pathLst>
              <a:path w="3432304" h="5243798">
                <a:moveTo>
                  <a:pt x="0" y="0"/>
                </a:moveTo>
                <a:lnTo>
                  <a:pt x="3432305" y="0"/>
                </a:lnTo>
                <a:lnTo>
                  <a:pt x="3432305" y="5243798"/>
                </a:lnTo>
                <a:lnTo>
                  <a:pt x="0" y="52437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8AB7B99F-B868-A110-6908-9D005ECB3569}"/>
              </a:ext>
            </a:extLst>
          </p:cNvPr>
          <p:cNvSpPr txBox="1"/>
          <p:nvPr/>
        </p:nvSpPr>
        <p:spPr>
          <a:xfrm>
            <a:off x="1094660" y="4745566"/>
            <a:ext cx="10520441" cy="3706143"/>
          </a:xfrm>
          <a:prstGeom prst="rect">
            <a:avLst/>
          </a:prstGeom>
          <a:noFill/>
        </p:spPr>
        <p:txBody>
          <a:bodyPr wrap="square">
            <a:spAutoFit/>
          </a:bodyPr>
          <a:lstStyle/>
          <a:p>
            <a:pPr algn="just">
              <a:lnSpc>
                <a:spcPct val="150000"/>
              </a:lnSpc>
            </a:pPr>
            <a:r>
              <a:rPr lang="vi-VN" sz="3200" b="1" dirty="0">
                <a:solidFill>
                  <a:srgbClr val="231F20"/>
                </a:solidFill>
                <a:effectLst/>
              </a:rPr>
              <a:t>Sắp tới, gia đình em tổ chức một sự kiện (tiệc sinh nhật, họp mặt, đám giỗ,...). Em hãy áp dụng cách tiêu dùng thông minh và tham khảo ý kiến của bố mẹ, người thân để xây dựng kế hoạch mua sắm trong dịp này sao cho phù hợp. </a:t>
            </a:r>
            <a:endParaRPr lang="en-US" sz="3200" dirty="0"/>
          </a:p>
        </p:txBody>
      </p:sp>
      <p:sp>
        <p:nvSpPr>
          <p:cNvPr id="13" name="Title 1">
            <a:extLst>
              <a:ext uri="{FF2B5EF4-FFF2-40B4-BE49-F238E27FC236}">
                <a16:creationId xmlns:a16="http://schemas.microsoft.com/office/drawing/2014/main" id="{A7F6A2D9-0231-9AFC-6DA8-2FD4CAD88F4E}"/>
              </a:ext>
            </a:extLst>
          </p:cNvPr>
          <p:cNvSpPr txBox="1"/>
          <p:nvPr/>
        </p:nvSpPr>
        <p:spPr>
          <a:xfrm>
            <a:off x="10860532" y="536459"/>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3</a:t>
            </a:r>
          </a:p>
        </p:txBody>
      </p:sp>
      <p:sp>
        <p:nvSpPr>
          <p:cNvPr id="14" name="Freeform 7">
            <a:extLst>
              <a:ext uri="{FF2B5EF4-FFF2-40B4-BE49-F238E27FC236}">
                <a16:creationId xmlns:a16="http://schemas.microsoft.com/office/drawing/2014/main" id="{EE7D8A17-78AF-C74F-A8C5-802DAAA92443}"/>
              </a:ext>
            </a:extLst>
          </p:cNvPr>
          <p:cNvSpPr/>
          <p:nvPr/>
        </p:nvSpPr>
        <p:spPr>
          <a:xfrm rot="-497165">
            <a:off x="1121893" y="774982"/>
            <a:ext cx="3558792" cy="3312912"/>
          </a:xfrm>
          <a:custGeom>
            <a:avLst/>
            <a:gdLst/>
            <a:ahLst/>
            <a:cxnLst/>
            <a:rect l="l" t="t" r="r" b="b"/>
            <a:pathLst>
              <a:path w="3558792" h="3312912">
                <a:moveTo>
                  <a:pt x="0" y="0"/>
                </a:moveTo>
                <a:lnTo>
                  <a:pt x="3558792" y="0"/>
                </a:lnTo>
                <a:lnTo>
                  <a:pt x="3558792" y="3312913"/>
                </a:lnTo>
                <a:lnTo>
                  <a:pt x="0" y="33129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81B3E505-D8DF-2FFB-11A2-7B1CDE0CE5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074743-BF1A-AA57-809A-A0778A5299CB}"/>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6EC50FD3-DA34-FD2F-CFE0-D06049E192A9}"/>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FFA53E4-F640-9842-62B9-692A276AACDE}"/>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D1B49EC-B09B-690D-6DE7-327C47096328}"/>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0121600-4583-1A05-3A60-68AC1054C88B}"/>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AC81035F-C3FB-E48A-CE1A-CFEC56FFC149}"/>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34032EC8-7F7E-9E0E-3897-9CDB9636695E}"/>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D464C904-6B78-DD0B-DD81-6503DFBE8F28}"/>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E6611B2C-CC82-D4BD-C880-BA791876B89E}"/>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B2730EEC-2AB4-4D92-CF4B-9763503049FA}"/>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8ABDE141-7C17-CB0D-7AC5-887218FE4061}"/>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VẬN DỤNG</a:t>
            </a:r>
          </a:p>
        </p:txBody>
      </p:sp>
      <p:sp>
        <p:nvSpPr>
          <p:cNvPr id="22" name="TextBox 26">
            <a:extLst>
              <a:ext uri="{FF2B5EF4-FFF2-40B4-BE49-F238E27FC236}">
                <a16:creationId xmlns:a16="http://schemas.microsoft.com/office/drawing/2014/main" id="{961028DE-7642-3427-DB20-8A933351D667}"/>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4</a:t>
            </a:r>
          </a:p>
        </p:txBody>
      </p:sp>
      <p:pic>
        <p:nvPicPr>
          <p:cNvPr id="5" name="Picture 4">
            <a:extLst>
              <a:ext uri="{FF2B5EF4-FFF2-40B4-BE49-F238E27FC236}">
                <a16:creationId xmlns:a16="http://schemas.microsoft.com/office/drawing/2014/main" id="{99A01B50-DC9D-15C0-E052-FB2CAEDB5EC7}"/>
              </a:ext>
            </a:extLst>
          </p:cNvPr>
          <p:cNvPicPr>
            <a:picLocks noChangeAspect="1"/>
          </p:cNvPicPr>
          <p:nvPr/>
        </p:nvPicPr>
        <p:blipFill>
          <a:blip r:embed="rId16"/>
          <a:stretch>
            <a:fillRect/>
          </a:stretch>
        </p:blipFill>
        <p:spPr>
          <a:xfrm>
            <a:off x="5272531" y="903558"/>
            <a:ext cx="1878631" cy="1878631"/>
          </a:xfrm>
          <a:prstGeom prst="rect">
            <a:avLst/>
          </a:prstGeom>
        </p:spPr>
      </p:pic>
      <p:sp>
        <p:nvSpPr>
          <p:cNvPr id="6" name="Freeform 7">
            <a:extLst>
              <a:ext uri="{FF2B5EF4-FFF2-40B4-BE49-F238E27FC236}">
                <a16:creationId xmlns:a16="http://schemas.microsoft.com/office/drawing/2014/main" id="{CEE63CC9-EE5B-AE84-29B6-9581CDB084D8}"/>
              </a:ext>
            </a:extLst>
          </p:cNvPr>
          <p:cNvSpPr/>
          <p:nvPr/>
        </p:nvSpPr>
        <p:spPr>
          <a:xfrm>
            <a:off x="11440456" y="8605387"/>
            <a:ext cx="5644486" cy="642060"/>
          </a:xfrm>
          <a:custGeom>
            <a:avLst/>
            <a:gdLst/>
            <a:ahLst/>
            <a:cxnLst/>
            <a:rect l="l" t="t" r="r" b="b"/>
            <a:pathLst>
              <a:path w="6902087" h="785112">
                <a:moveTo>
                  <a:pt x="0" y="0"/>
                </a:moveTo>
                <a:lnTo>
                  <a:pt x="6902087" y="0"/>
                </a:lnTo>
                <a:lnTo>
                  <a:pt x="6902087" y="785112"/>
                </a:lnTo>
                <a:lnTo>
                  <a:pt x="0" y="7851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7" name="Freeform 10">
            <a:extLst>
              <a:ext uri="{FF2B5EF4-FFF2-40B4-BE49-F238E27FC236}">
                <a16:creationId xmlns:a16="http://schemas.microsoft.com/office/drawing/2014/main" id="{6D463F1A-0211-9128-CF70-B38A4C6B0222}"/>
              </a:ext>
            </a:extLst>
          </p:cNvPr>
          <p:cNvSpPr/>
          <p:nvPr/>
        </p:nvSpPr>
        <p:spPr>
          <a:xfrm>
            <a:off x="1104201" y="490783"/>
            <a:ext cx="3131646" cy="1902475"/>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1">
            <a:extLst>
              <a:ext uri="{FF2B5EF4-FFF2-40B4-BE49-F238E27FC236}">
                <a16:creationId xmlns:a16="http://schemas.microsoft.com/office/drawing/2014/main" id="{6D075BC8-7862-7B1A-933C-5E84FA917130}"/>
              </a:ext>
            </a:extLst>
          </p:cNvPr>
          <p:cNvSpPr/>
          <p:nvPr/>
        </p:nvSpPr>
        <p:spPr>
          <a:xfrm rot="5952479">
            <a:off x="9987537" y="6113726"/>
            <a:ext cx="491797" cy="539694"/>
          </a:xfrm>
          <a:custGeom>
            <a:avLst/>
            <a:gdLst/>
            <a:ahLst/>
            <a:cxnLst/>
            <a:rect l="l" t="t" r="r" b="b"/>
            <a:pathLst>
              <a:path w="601371" h="659940">
                <a:moveTo>
                  <a:pt x="0" y="0"/>
                </a:moveTo>
                <a:lnTo>
                  <a:pt x="601370" y="0"/>
                </a:lnTo>
                <a:lnTo>
                  <a:pt x="601370"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2">
            <a:extLst>
              <a:ext uri="{FF2B5EF4-FFF2-40B4-BE49-F238E27FC236}">
                <a16:creationId xmlns:a16="http://schemas.microsoft.com/office/drawing/2014/main" id="{A0CCFE7C-F6D5-72B7-F702-B0E4C28AD83C}"/>
              </a:ext>
            </a:extLst>
          </p:cNvPr>
          <p:cNvSpPr/>
          <p:nvPr/>
        </p:nvSpPr>
        <p:spPr>
          <a:xfrm>
            <a:off x="11565836" y="2187802"/>
            <a:ext cx="6009289" cy="6745694"/>
          </a:xfrm>
          <a:custGeom>
            <a:avLst/>
            <a:gdLst/>
            <a:ahLst/>
            <a:cxnLst/>
            <a:rect l="l" t="t" r="r" b="b"/>
            <a:pathLst>
              <a:path w="7348172" h="8248650">
                <a:moveTo>
                  <a:pt x="0" y="0"/>
                </a:moveTo>
                <a:lnTo>
                  <a:pt x="7348172" y="0"/>
                </a:lnTo>
                <a:lnTo>
                  <a:pt x="7348172" y="8248650"/>
                </a:lnTo>
                <a:lnTo>
                  <a:pt x="0" y="824865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Tree>
    <p:extLst>
      <p:ext uri="{BB962C8B-B14F-4D97-AF65-F5344CB8AC3E}">
        <p14:creationId xmlns:p14="http://schemas.microsoft.com/office/powerpoint/2010/main" val="37942277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2"/>
          <p:cNvSpPr/>
          <p:nvPr/>
        </p:nvSpPr>
        <p:spPr>
          <a:xfrm rot="-10509991">
            <a:off x="11786231" y="9367265"/>
            <a:ext cx="2628966" cy="1008866"/>
          </a:xfrm>
          <a:custGeom>
            <a:avLst/>
            <a:gdLst/>
            <a:ahLst/>
            <a:cxnLst/>
            <a:rect l="l" t="t" r="r" b="b"/>
            <a:pathLst>
              <a:path w="2628966" h="1008866">
                <a:moveTo>
                  <a:pt x="0" y="0"/>
                </a:moveTo>
                <a:lnTo>
                  <a:pt x="2628965" y="0"/>
                </a:lnTo>
                <a:lnTo>
                  <a:pt x="2628965" y="1008865"/>
                </a:lnTo>
                <a:lnTo>
                  <a:pt x="0" y="1008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8109940" y="2174301"/>
            <a:ext cx="9124486" cy="6308865"/>
            <a:chOff x="0" y="0"/>
            <a:chExt cx="2086736" cy="579672"/>
          </a:xfrm>
        </p:grpSpPr>
        <p:sp>
          <p:nvSpPr>
            <p:cNvPr id="7" name="Freeform 7"/>
            <p:cNvSpPr/>
            <p:nvPr/>
          </p:nvSpPr>
          <p:spPr>
            <a:xfrm>
              <a:off x="0" y="0"/>
              <a:ext cx="2086736" cy="579672"/>
            </a:xfrm>
            <a:custGeom>
              <a:avLst/>
              <a:gdLst/>
              <a:ahLst/>
              <a:cxnLst/>
              <a:rect l="l" t="t" r="r" b="b"/>
              <a:pathLst>
                <a:path w="2086736" h="579672">
                  <a:moveTo>
                    <a:pt x="49834" y="0"/>
                  </a:moveTo>
                  <a:lnTo>
                    <a:pt x="2036902" y="0"/>
                  </a:lnTo>
                  <a:cubicBezTo>
                    <a:pt x="2064425" y="0"/>
                    <a:pt x="2086736" y="22311"/>
                    <a:pt x="2086736" y="49834"/>
                  </a:cubicBezTo>
                  <a:lnTo>
                    <a:pt x="2086736" y="529838"/>
                  </a:lnTo>
                  <a:cubicBezTo>
                    <a:pt x="2086736" y="557361"/>
                    <a:pt x="2064425" y="579672"/>
                    <a:pt x="2036902" y="579672"/>
                  </a:cubicBezTo>
                  <a:lnTo>
                    <a:pt x="49834" y="579672"/>
                  </a:lnTo>
                  <a:cubicBezTo>
                    <a:pt x="22311" y="579672"/>
                    <a:pt x="0" y="557361"/>
                    <a:pt x="0" y="529838"/>
                  </a:cubicBezTo>
                  <a:lnTo>
                    <a:pt x="0" y="49834"/>
                  </a:lnTo>
                  <a:cubicBezTo>
                    <a:pt x="0" y="22311"/>
                    <a:pt x="22311" y="0"/>
                    <a:pt x="49834" y="0"/>
                  </a:cubicBezTo>
                  <a:close/>
                </a:path>
              </a:pathLst>
            </a:custGeom>
            <a:solidFill>
              <a:srgbClr val="F2532E"/>
            </a:solidFill>
            <a:ln cap="rnd">
              <a:noFill/>
              <a:prstDash val="solid"/>
              <a:round/>
            </a:ln>
          </p:spPr>
          <p:txBody>
            <a:bodyPr/>
            <a:lstStyle/>
            <a:p>
              <a:endParaRPr lang="en-US"/>
            </a:p>
          </p:txBody>
        </p:sp>
        <p:sp>
          <p:nvSpPr>
            <p:cNvPr id="8" name="TextBox 8"/>
            <p:cNvSpPr txBox="1"/>
            <p:nvPr/>
          </p:nvSpPr>
          <p:spPr>
            <a:xfrm>
              <a:off x="0" y="-38100"/>
              <a:ext cx="2086736" cy="61777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69831">
            <a:off x="4992228" y="1718021"/>
            <a:ext cx="2650101" cy="3718255"/>
          </a:xfrm>
          <a:custGeom>
            <a:avLst/>
            <a:gdLst/>
            <a:ahLst/>
            <a:cxnLst/>
            <a:rect l="l" t="t" r="r" b="b"/>
            <a:pathLst>
              <a:path w="2650101" h="3718255">
                <a:moveTo>
                  <a:pt x="0" y="0"/>
                </a:moveTo>
                <a:lnTo>
                  <a:pt x="2650102" y="0"/>
                </a:lnTo>
                <a:lnTo>
                  <a:pt x="2650102" y="3718254"/>
                </a:lnTo>
                <a:lnTo>
                  <a:pt x="0" y="3718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767412">
            <a:off x="1507729" y="3555855"/>
            <a:ext cx="3562833" cy="4998872"/>
          </a:xfrm>
          <a:custGeom>
            <a:avLst/>
            <a:gdLst/>
            <a:ahLst/>
            <a:cxnLst/>
            <a:rect l="l" t="t" r="r" b="b"/>
            <a:pathLst>
              <a:path w="3562833" h="4998872">
                <a:moveTo>
                  <a:pt x="0" y="0"/>
                </a:moveTo>
                <a:lnTo>
                  <a:pt x="3562833" y="0"/>
                </a:lnTo>
                <a:lnTo>
                  <a:pt x="3562833" y="4998873"/>
                </a:lnTo>
                <a:lnTo>
                  <a:pt x="0" y="4998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57103">
            <a:off x="3597799" y="2108212"/>
            <a:ext cx="806255" cy="1390094"/>
          </a:xfrm>
          <a:custGeom>
            <a:avLst/>
            <a:gdLst/>
            <a:ahLst/>
            <a:cxnLst/>
            <a:rect l="l" t="t" r="r" b="b"/>
            <a:pathLst>
              <a:path w="806255" h="1390094">
                <a:moveTo>
                  <a:pt x="0" y="0"/>
                </a:moveTo>
                <a:lnTo>
                  <a:pt x="806255" y="0"/>
                </a:lnTo>
                <a:lnTo>
                  <a:pt x="806255" y="1390094"/>
                </a:lnTo>
                <a:lnTo>
                  <a:pt x="0" y="13900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997385">
            <a:off x="715947" y="3834377"/>
            <a:ext cx="1142939" cy="687841"/>
          </a:xfrm>
          <a:custGeom>
            <a:avLst/>
            <a:gdLst/>
            <a:ahLst/>
            <a:cxnLst/>
            <a:rect l="l" t="t" r="r" b="b"/>
            <a:pathLst>
              <a:path w="1142939" h="687841">
                <a:moveTo>
                  <a:pt x="0" y="0"/>
                </a:moveTo>
                <a:lnTo>
                  <a:pt x="1142938" y="0"/>
                </a:lnTo>
                <a:lnTo>
                  <a:pt x="1142938" y="687841"/>
                </a:lnTo>
                <a:lnTo>
                  <a:pt x="0" y="6878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3" name="Group 13"/>
          <p:cNvGrpSpPr/>
          <p:nvPr/>
        </p:nvGrpSpPr>
        <p:grpSpPr>
          <a:xfrm>
            <a:off x="4703635" y="1196231"/>
            <a:ext cx="592757" cy="59275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3C2547"/>
              </a:solidFill>
              <a:prstDash val="lgDash"/>
              <a:miter/>
            </a:ln>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689411" y="7857262"/>
            <a:ext cx="1029821" cy="102982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A698"/>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824924" y="-843792"/>
            <a:ext cx="3647050" cy="364705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547"/>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565212">
            <a:off x="5872586" y="6376370"/>
            <a:ext cx="700295" cy="1207405"/>
          </a:xfrm>
          <a:custGeom>
            <a:avLst/>
            <a:gdLst/>
            <a:ahLst/>
            <a:cxnLst/>
            <a:rect l="l" t="t" r="r" b="b"/>
            <a:pathLst>
              <a:path w="700295" h="1207405">
                <a:moveTo>
                  <a:pt x="0" y="0"/>
                </a:moveTo>
                <a:lnTo>
                  <a:pt x="700295" y="0"/>
                </a:lnTo>
                <a:lnTo>
                  <a:pt x="700295" y="1207406"/>
                </a:lnTo>
                <a:lnTo>
                  <a:pt x="0" y="120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2346669">
            <a:off x="4740092" y="8756476"/>
            <a:ext cx="1112600" cy="669583"/>
          </a:xfrm>
          <a:custGeom>
            <a:avLst/>
            <a:gdLst/>
            <a:ahLst/>
            <a:cxnLst/>
            <a:rect l="l" t="t" r="r" b="b"/>
            <a:pathLst>
              <a:path w="1112600" h="669583">
                <a:moveTo>
                  <a:pt x="0" y="0"/>
                </a:moveTo>
                <a:lnTo>
                  <a:pt x="1112600" y="0"/>
                </a:lnTo>
                <a:lnTo>
                  <a:pt x="1112600" y="669583"/>
                </a:lnTo>
                <a:lnTo>
                  <a:pt x="0" y="6695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0E9B13C4-CEF9-6D24-A8B9-2E0CF692D87B}"/>
              </a:ext>
            </a:extLst>
          </p:cNvPr>
          <p:cNvSpPr txBox="1"/>
          <p:nvPr/>
        </p:nvSpPr>
        <p:spPr>
          <a:xfrm>
            <a:off x="8458200" y="2999932"/>
            <a:ext cx="8100398" cy="4594912"/>
          </a:xfrm>
          <a:prstGeom prst="rect">
            <a:avLst/>
          </a:prstGeom>
          <a:noFill/>
        </p:spPr>
        <p:txBody>
          <a:bodyPr wrap="square">
            <a:spAutoFit/>
          </a:bodyPr>
          <a:lstStyle/>
          <a:p>
            <a:pPr algn="just">
              <a:lnSpc>
                <a:spcPct val="150000"/>
              </a:lnSpc>
            </a:pPr>
            <a:r>
              <a:rPr lang="en-US" sz="4000" b="1" dirty="0">
                <a:solidFill>
                  <a:schemeClr val="bg1"/>
                </a:solidFill>
                <a:effectLst/>
                <a:latin typeface="Arial" panose="020B0604020202020204" pitchFamily="34" charset="0"/>
                <a:cs typeface="Arial" panose="020B0604020202020204" pitchFamily="34" charset="0"/>
              </a:rPr>
              <a:t>Em </a:t>
            </a:r>
            <a:r>
              <a:rPr lang="en-US" sz="4000" b="1" dirty="0" err="1">
                <a:solidFill>
                  <a:schemeClr val="bg1"/>
                </a:solidFill>
                <a:effectLst/>
                <a:latin typeface="Arial" panose="020B0604020202020204" pitchFamily="34" charset="0"/>
                <a:cs typeface="Arial" panose="020B0604020202020204" pitchFamily="34" charset="0"/>
              </a:rPr>
              <a:t>hãy</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lựa</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chọn</a:t>
            </a:r>
            <a:r>
              <a:rPr lang="en-US" sz="4000" b="1" dirty="0">
                <a:solidFill>
                  <a:schemeClr val="bg1"/>
                </a:solidFill>
                <a:effectLst/>
                <a:latin typeface="Arial" panose="020B0604020202020204" pitchFamily="34" charset="0"/>
                <a:cs typeface="Arial" panose="020B0604020202020204" pitchFamily="34" charset="0"/>
              </a:rPr>
              <a:t> một </a:t>
            </a:r>
            <a:r>
              <a:rPr lang="en-US" sz="4000" b="1" dirty="0" err="1">
                <a:solidFill>
                  <a:schemeClr val="bg1"/>
                </a:solidFill>
                <a:effectLst/>
                <a:latin typeface="Arial" panose="020B0604020202020204" pitchFamily="34" charset="0"/>
                <a:cs typeface="Arial" panose="020B0604020202020204" pitchFamily="34" charset="0"/>
              </a:rPr>
              <a:t>hoặc</a:t>
            </a:r>
            <a:r>
              <a:rPr lang="en-US" sz="4000" b="1" dirty="0">
                <a:solidFill>
                  <a:schemeClr val="bg1"/>
                </a:solidFill>
                <a:effectLst/>
                <a:latin typeface="Arial" panose="020B0604020202020204" pitchFamily="34" charset="0"/>
                <a:cs typeface="Arial" panose="020B0604020202020204" pitchFamily="34" charset="0"/>
              </a:rPr>
              <a:t> một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sản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phẩm</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cần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thiết</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với</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bản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hoặc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gia</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đình</a:t>
            </a:r>
            <a:r>
              <a:rPr lang="en-US" sz="4000" b="1" dirty="0">
                <a:solidFill>
                  <a:schemeClr val="bg1"/>
                </a:solidFill>
                <a:effectLst/>
                <a:latin typeface="Arial" panose="020B0604020202020204" pitchFamily="34" charset="0"/>
                <a:cs typeface="Arial" panose="020B0604020202020204" pitchFamily="34" charset="0"/>
              </a:rPr>
              <a:t> để </a:t>
            </a:r>
            <a:r>
              <a:rPr lang="en-US" sz="4000" b="1" dirty="0" err="1">
                <a:solidFill>
                  <a:schemeClr val="bg1"/>
                </a:solidFill>
                <a:effectLst/>
                <a:latin typeface="Arial" panose="020B0604020202020204" pitchFamily="34" charset="0"/>
                <a:cs typeface="Arial" panose="020B0604020202020204" pitchFamily="34" charset="0"/>
              </a:rPr>
              <a:t>tìm</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hiểu</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thông</a:t>
            </a:r>
            <a:r>
              <a:rPr lang="en-US" sz="4000" b="1" dirty="0">
                <a:solidFill>
                  <a:schemeClr val="bg1"/>
                </a:solidFill>
                <a:effectLst/>
                <a:latin typeface="Arial" panose="020B0604020202020204" pitchFamily="34" charset="0"/>
                <a:cs typeface="Arial" panose="020B0604020202020204" pitchFamily="34" charset="0"/>
              </a:rPr>
              <a:t> tin </a:t>
            </a:r>
            <a:r>
              <a:rPr lang="en-US" sz="4000" b="1" dirty="0" err="1">
                <a:solidFill>
                  <a:schemeClr val="bg1"/>
                </a:solidFill>
                <a:effectLst/>
                <a:latin typeface="Arial" panose="020B0604020202020204" pitchFamily="34" charset="0"/>
                <a:cs typeface="Arial" panose="020B0604020202020204" pitchFamily="34" charset="0"/>
              </a:rPr>
              <a:t>của</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sản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phẩm</a:t>
            </a:r>
            <a:r>
              <a:rPr lang="en-US" sz="4000" b="1" dirty="0">
                <a:solidFill>
                  <a:schemeClr val="bg1"/>
                </a:solidFill>
                <a:effectLst/>
                <a:latin typeface="Arial" panose="020B0604020202020204" pitchFamily="34" charset="0"/>
                <a:cs typeface="Arial" panose="020B0604020202020204" pitchFamily="34" charset="0"/>
              </a:rPr>
              <a:t>. Sau </a:t>
            </a:r>
            <a:r>
              <a:rPr lang="en-US" sz="4000" b="1" dirty="0" err="1">
                <a:solidFill>
                  <a:schemeClr val="bg1"/>
                </a:solidFill>
                <a:effectLst/>
                <a:latin typeface="Arial" panose="020B0604020202020204" pitchFamily="34" charset="0"/>
                <a:cs typeface="Arial" panose="020B0604020202020204" pitchFamily="34" charset="0"/>
              </a:rPr>
              <a:t>đó</a:t>
            </a:r>
            <a:r>
              <a:rPr lang="en-US" sz="4000" b="1" dirty="0">
                <a:solidFill>
                  <a:schemeClr val="bg1"/>
                </a:solidFill>
                <a:effectLst/>
                <a:latin typeface="Arial" panose="020B0604020202020204" pitchFamily="34" charset="0"/>
                <a:cs typeface="Arial" panose="020B0604020202020204" pitchFamily="34" charset="0"/>
              </a:rPr>
              <a:t>, chia </a:t>
            </a:r>
            <a:r>
              <a:rPr lang="en-US" sz="4000" b="1" dirty="0" err="1">
                <a:solidFill>
                  <a:schemeClr val="bg1"/>
                </a:solidFill>
                <a:effectLst/>
                <a:latin typeface="Arial" panose="020B0604020202020204" pitchFamily="34" charset="0"/>
                <a:cs typeface="Arial" panose="020B0604020202020204" pitchFamily="34" charset="0"/>
              </a:rPr>
              <a:t>sẻ</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về</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kết</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quả</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tìm</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hiểu</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đó</a:t>
            </a:r>
            <a:r>
              <a:rPr lang="en-US" sz="4000" b="1" dirty="0">
                <a:solidFill>
                  <a:schemeClr val="bg1"/>
                </a:solidFill>
                <a:effectLst/>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9221DAA8-716C-ACDB-173D-CAC68EA42EA0}"/>
              </a:ext>
            </a:extLst>
          </p:cNvPr>
          <p:cNvSpPr txBox="1"/>
          <p:nvPr/>
        </p:nvSpPr>
        <p:spPr>
          <a:xfrm>
            <a:off x="9389132" y="546388"/>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8" name="Freeform 8"/>
          <p:cNvSpPr/>
          <p:nvPr/>
        </p:nvSpPr>
        <p:spPr>
          <a:xfrm flipH="1">
            <a:off x="15901744" y="3993572"/>
            <a:ext cx="4309725" cy="2618158"/>
          </a:xfrm>
          <a:custGeom>
            <a:avLst/>
            <a:gdLst/>
            <a:ahLst/>
            <a:cxnLst/>
            <a:rect l="l" t="t" r="r" b="b"/>
            <a:pathLst>
              <a:path w="4309725" h="2618158">
                <a:moveTo>
                  <a:pt x="4309725" y="0"/>
                </a:moveTo>
                <a:lnTo>
                  <a:pt x="0" y="0"/>
                </a:lnTo>
                <a:lnTo>
                  <a:pt x="0" y="2618158"/>
                </a:lnTo>
                <a:lnTo>
                  <a:pt x="4309725" y="2618158"/>
                </a:lnTo>
                <a:lnTo>
                  <a:pt x="43097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818329" y="1028700"/>
            <a:ext cx="3718349" cy="2258897"/>
          </a:xfrm>
          <a:custGeom>
            <a:avLst/>
            <a:gdLst/>
            <a:ahLst/>
            <a:cxnLst/>
            <a:rect l="l" t="t" r="r" b="b"/>
            <a:pathLst>
              <a:path w="3718349" h="2258897">
                <a:moveTo>
                  <a:pt x="0" y="0"/>
                </a:moveTo>
                <a:lnTo>
                  <a:pt x="3718349" y="0"/>
                </a:lnTo>
                <a:lnTo>
                  <a:pt x="3718349" y="2258897"/>
                </a:lnTo>
                <a:lnTo>
                  <a:pt x="0" y="22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067132" y="8908507"/>
            <a:ext cx="5220743" cy="593860"/>
          </a:xfrm>
          <a:custGeom>
            <a:avLst/>
            <a:gdLst/>
            <a:ahLst/>
            <a:cxnLst/>
            <a:rect l="l" t="t" r="r" b="b"/>
            <a:pathLst>
              <a:path w="5220743" h="593860">
                <a:moveTo>
                  <a:pt x="0" y="0"/>
                </a:moveTo>
                <a:lnTo>
                  <a:pt x="5220743" y="0"/>
                </a:lnTo>
                <a:lnTo>
                  <a:pt x="5220743" y="593860"/>
                </a:lnTo>
                <a:lnTo>
                  <a:pt x="0" y="5938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1261992" y="2332303"/>
            <a:ext cx="6149708" cy="6925997"/>
          </a:xfrm>
          <a:custGeom>
            <a:avLst/>
            <a:gdLst/>
            <a:ahLst/>
            <a:cxnLst/>
            <a:rect l="l" t="t" r="r" b="b"/>
            <a:pathLst>
              <a:path w="6149708" h="6925997">
                <a:moveTo>
                  <a:pt x="0" y="0"/>
                </a:moveTo>
                <a:lnTo>
                  <a:pt x="6149708" y="0"/>
                </a:lnTo>
                <a:lnTo>
                  <a:pt x="6149708" y="6925997"/>
                </a:lnTo>
                <a:lnTo>
                  <a:pt x="0" y="6925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rot="-10174645" flipH="1">
            <a:off x="15885485" y="3409487"/>
            <a:ext cx="834959" cy="633525"/>
          </a:xfrm>
          <a:custGeom>
            <a:avLst/>
            <a:gdLst/>
            <a:ahLst/>
            <a:cxnLst/>
            <a:rect l="l" t="t" r="r" b="b"/>
            <a:pathLst>
              <a:path w="834959" h="633525">
                <a:moveTo>
                  <a:pt x="834959" y="0"/>
                </a:moveTo>
                <a:lnTo>
                  <a:pt x="0" y="0"/>
                </a:lnTo>
                <a:lnTo>
                  <a:pt x="0" y="633524"/>
                </a:lnTo>
                <a:lnTo>
                  <a:pt x="834959" y="633524"/>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Freeform 24"/>
          <p:cNvSpPr/>
          <p:nvPr/>
        </p:nvSpPr>
        <p:spPr>
          <a:xfrm rot="5400000">
            <a:off x="6543444" y="745836"/>
            <a:ext cx="515520" cy="565728"/>
          </a:xfrm>
          <a:custGeom>
            <a:avLst/>
            <a:gdLst/>
            <a:ahLst/>
            <a:cxnLst/>
            <a:rect l="l" t="t" r="r" b="b"/>
            <a:pathLst>
              <a:path w="515520" h="565728">
                <a:moveTo>
                  <a:pt x="0" y="0"/>
                </a:moveTo>
                <a:lnTo>
                  <a:pt x="515520" y="0"/>
                </a:lnTo>
                <a:lnTo>
                  <a:pt x="515520" y="565728"/>
                </a:lnTo>
                <a:lnTo>
                  <a:pt x="0" y="5657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Freeform 25"/>
          <p:cNvSpPr/>
          <p:nvPr/>
        </p:nvSpPr>
        <p:spPr>
          <a:xfrm rot="-10323793">
            <a:off x="3758348" y="9458256"/>
            <a:ext cx="3802383" cy="2024769"/>
          </a:xfrm>
          <a:custGeom>
            <a:avLst/>
            <a:gdLst/>
            <a:ahLst/>
            <a:cxnLst/>
            <a:rect l="l" t="t" r="r" b="b"/>
            <a:pathLst>
              <a:path w="3802383" h="2024769">
                <a:moveTo>
                  <a:pt x="0" y="0"/>
                </a:moveTo>
                <a:lnTo>
                  <a:pt x="3802382" y="0"/>
                </a:lnTo>
                <a:lnTo>
                  <a:pt x="3802382" y="2024769"/>
                </a:lnTo>
                <a:lnTo>
                  <a:pt x="0" y="202476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6" name="Freeform 6">
            <a:extLst>
              <a:ext uri="{FF2B5EF4-FFF2-40B4-BE49-F238E27FC236}">
                <a16:creationId xmlns:a16="http://schemas.microsoft.com/office/drawing/2014/main" id="{F4C7186C-09A0-5797-8D67-DEA79DA4AE6D}"/>
              </a:ext>
            </a:extLst>
          </p:cNvPr>
          <p:cNvSpPr/>
          <p:nvPr/>
        </p:nvSpPr>
        <p:spPr>
          <a:xfrm>
            <a:off x="304800" y="2933699"/>
            <a:ext cx="11430000" cy="4343401"/>
          </a:xfrm>
          <a:custGeom>
            <a:avLst/>
            <a:gdLst/>
            <a:ahLst/>
            <a:cxnLst/>
            <a:rect l="l" t="t" r="r" b="b"/>
            <a:pathLst>
              <a:path w="9486104" h="2395241">
                <a:moveTo>
                  <a:pt x="0" y="0"/>
                </a:moveTo>
                <a:lnTo>
                  <a:pt x="9486104" y="0"/>
                </a:lnTo>
                <a:lnTo>
                  <a:pt x="9486104" y="2395242"/>
                </a:lnTo>
                <a:lnTo>
                  <a:pt x="0" y="23952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TextBox 7">
            <a:extLst>
              <a:ext uri="{FF2B5EF4-FFF2-40B4-BE49-F238E27FC236}">
                <a16:creationId xmlns:a16="http://schemas.microsoft.com/office/drawing/2014/main" id="{0CD7BF32-71E5-EB59-19F5-D955F3330E26}"/>
              </a:ext>
            </a:extLst>
          </p:cNvPr>
          <p:cNvSpPr txBox="1"/>
          <p:nvPr/>
        </p:nvSpPr>
        <p:spPr>
          <a:xfrm>
            <a:off x="478805" y="3688149"/>
            <a:ext cx="11003864" cy="2707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6000" dirty="0" err="1">
                <a:solidFill>
                  <a:srgbClr val="0C8C85"/>
                </a:solidFill>
                <a:latin typeface="SVN-Caprica Script" pitchFamily="2" charset="0"/>
              </a:rPr>
              <a:t>Tạm</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biệt</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và</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hẹn</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gặp</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lại</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các</a:t>
            </a:r>
            <a:r>
              <a:rPr lang="vi-VN" sz="6000" dirty="0">
                <a:solidFill>
                  <a:srgbClr val="0C8C85"/>
                </a:solidFill>
                <a:latin typeface="SVN-Caprica Script" pitchFamily="2" charset="0"/>
              </a:rPr>
              <a:t> em </a:t>
            </a:r>
          </a:p>
          <a:p>
            <a:pPr algn="ctr">
              <a:lnSpc>
                <a:spcPct val="150000"/>
              </a:lnSpc>
            </a:pPr>
            <a:r>
              <a:rPr lang="vi-VN" sz="6000" dirty="0">
                <a:solidFill>
                  <a:srgbClr val="0C8C85"/>
                </a:solidFill>
                <a:latin typeface="SVN-Caprica Script" pitchFamily="2" charset="0"/>
              </a:rPr>
              <a:t>ở </a:t>
            </a:r>
            <a:r>
              <a:rPr lang="vi-VN" sz="6000" dirty="0" err="1">
                <a:solidFill>
                  <a:srgbClr val="0C8C85"/>
                </a:solidFill>
                <a:latin typeface="SVN-Caprica Script" pitchFamily="2" charset="0"/>
              </a:rPr>
              <a:t>bài</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học</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tiếp</a:t>
            </a:r>
            <a:r>
              <a:rPr lang="vi-VN" sz="6000" dirty="0">
                <a:solidFill>
                  <a:srgbClr val="0C8C85"/>
                </a:solidFill>
                <a:latin typeface="SVN-Caprica Script" pitchFamily="2" charset="0"/>
              </a:rPr>
              <a:t> theo.</a:t>
            </a:r>
            <a:endParaRPr lang="en-US" sz="6000" dirty="0">
              <a:solidFill>
                <a:srgbClr val="0C8C85"/>
              </a:solidFill>
              <a:latin typeface="SVN-Revolution"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54AF3B65-7235-45E2-501A-EE738AB2540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664179-973A-84D8-5ED2-1905F3D962F8}"/>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B771E2D1-01CA-2C8F-3F27-16C1B71F421D}"/>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1282FCE-9B8E-D243-BB24-B990F4615B1A}"/>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600"/>
          </a:p>
        </p:txBody>
      </p:sp>
      <p:sp>
        <p:nvSpPr>
          <p:cNvPr id="8" name="Freeform 8">
            <a:extLst>
              <a:ext uri="{FF2B5EF4-FFF2-40B4-BE49-F238E27FC236}">
                <a16:creationId xmlns:a16="http://schemas.microsoft.com/office/drawing/2014/main" id="{D0FADCDB-D5AD-901C-6D9F-CCB51AEFD88C}"/>
              </a:ext>
            </a:extLst>
          </p:cNvPr>
          <p:cNvSpPr/>
          <p:nvPr/>
        </p:nvSpPr>
        <p:spPr>
          <a:xfrm>
            <a:off x="10161352" y="8615689"/>
            <a:ext cx="7315200" cy="832104"/>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D69A66E7-9DC3-0673-D5B8-F316356B432F}"/>
              </a:ext>
            </a:extLst>
          </p:cNvPr>
          <p:cNvSpPr/>
          <p:nvPr/>
        </p:nvSpPr>
        <p:spPr>
          <a:xfrm>
            <a:off x="10378604" y="3105811"/>
            <a:ext cx="6880696" cy="6152489"/>
          </a:xfrm>
          <a:custGeom>
            <a:avLst/>
            <a:gdLst/>
            <a:ahLst/>
            <a:cxnLst/>
            <a:rect l="l" t="t" r="r" b="b"/>
            <a:pathLst>
              <a:path w="6880696" h="6152489">
                <a:moveTo>
                  <a:pt x="0" y="0"/>
                </a:moveTo>
                <a:lnTo>
                  <a:pt x="6880696" y="0"/>
                </a:lnTo>
                <a:lnTo>
                  <a:pt x="6880696" y="6152489"/>
                </a:lnTo>
                <a:lnTo>
                  <a:pt x="0" y="61524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EFFB0417-F17D-E164-08A6-F08254BDFBB5}"/>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73C9D509-E1DB-C3AB-B159-25AD0BA8C8D0}"/>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CF82C0AB-BD24-6004-D190-18D70A5DD2EB}"/>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CB1C6D64-6ABD-377D-3183-4DAD448D0CB3}"/>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38FF2BBE-FF43-5DCB-B5FD-7C9461B11AFE}"/>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AB5427A5-23C5-1A46-2691-96F7DB264A79}"/>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549A4AEC-48F3-6403-6939-EF4A55EDCFD7}"/>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B300C6F8-6E45-6B83-694F-75C29361C21B}"/>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KHỞI ĐỘNG</a:t>
            </a:r>
          </a:p>
        </p:txBody>
      </p:sp>
      <p:pic>
        <p:nvPicPr>
          <p:cNvPr id="21" name="Picture 20">
            <a:extLst>
              <a:ext uri="{FF2B5EF4-FFF2-40B4-BE49-F238E27FC236}">
                <a16:creationId xmlns:a16="http://schemas.microsoft.com/office/drawing/2014/main" id="{1C774608-4E97-8098-7AB2-4B8929606585}"/>
              </a:ext>
            </a:extLst>
          </p:cNvPr>
          <p:cNvPicPr>
            <a:picLocks noChangeAspect="1"/>
          </p:cNvPicPr>
          <p:nvPr/>
        </p:nvPicPr>
        <p:blipFill>
          <a:blip r:embed="rId20"/>
          <a:stretch>
            <a:fillRect/>
          </a:stretch>
        </p:blipFill>
        <p:spPr>
          <a:xfrm>
            <a:off x="5334001" y="505434"/>
            <a:ext cx="1692914" cy="1692914"/>
          </a:xfrm>
          <a:prstGeom prst="rect">
            <a:avLst/>
          </a:prstGeom>
        </p:spPr>
      </p:pic>
      <p:sp>
        <p:nvSpPr>
          <p:cNvPr id="22" name="TextBox 26">
            <a:extLst>
              <a:ext uri="{FF2B5EF4-FFF2-40B4-BE49-F238E27FC236}">
                <a16:creationId xmlns:a16="http://schemas.microsoft.com/office/drawing/2014/main" id="{95D3EDC4-6922-26B8-6718-6930A8A24092}"/>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1</a:t>
            </a:r>
          </a:p>
        </p:txBody>
      </p:sp>
    </p:spTree>
    <p:extLst>
      <p:ext uri="{BB962C8B-B14F-4D97-AF65-F5344CB8AC3E}">
        <p14:creationId xmlns:p14="http://schemas.microsoft.com/office/powerpoint/2010/main" val="37155464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208805">
            <a:off x="11591471" y="6760412"/>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1463794">
            <a:off x="8456199" y="2065771"/>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1396018">
            <a:off x="16417114" y="406683"/>
            <a:ext cx="1684372" cy="646378"/>
          </a:xfrm>
          <a:custGeom>
            <a:avLst/>
            <a:gdLst/>
            <a:ahLst/>
            <a:cxnLst/>
            <a:rect l="l" t="t" r="r" b="b"/>
            <a:pathLst>
              <a:path w="1684372" h="646378">
                <a:moveTo>
                  <a:pt x="0" y="0"/>
                </a:moveTo>
                <a:lnTo>
                  <a:pt x="1684372" y="0"/>
                </a:lnTo>
                <a:lnTo>
                  <a:pt x="1684372" y="646378"/>
                </a:lnTo>
                <a:lnTo>
                  <a:pt x="0" y="6463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rot="9487376">
            <a:off x="16657711" y="8149356"/>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10586146">
            <a:off x="11288831" y="9497782"/>
            <a:ext cx="1933065" cy="741814"/>
          </a:xfrm>
          <a:custGeom>
            <a:avLst/>
            <a:gdLst/>
            <a:ahLst/>
            <a:cxnLst/>
            <a:rect l="l" t="t" r="r" b="b"/>
            <a:pathLst>
              <a:path w="1933065" h="741814">
                <a:moveTo>
                  <a:pt x="0" y="0"/>
                </a:moveTo>
                <a:lnTo>
                  <a:pt x="1933065" y="0"/>
                </a:lnTo>
                <a:lnTo>
                  <a:pt x="1933065" y="741814"/>
                </a:lnTo>
                <a:lnTo>
                  <a:pt x="0" y="7418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6" name="Group 16"/>
          <p:cNvGrpSpPr/>
          <p:nvPr/>
        </p:nvGrpSpPr>
        <p:grpSpPr>
          <a:xfrm>
            <a:off x="732322" y="4847122"/>
            <a:ext cx="592757" cy="59275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5783051" y="2672848"/>
            <a:ext cx="592757" cy="59275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2">
            <a:extLst>
              <a:ext uri="{FF2B5EF4-FFF2-40B4-BE49-F238E27FC236}">
                <a16:creationId xmlns:a16="http://schemas.microsoft.com/office/drawing/2014/main" id="{0B2A04D7-7FFC-DED2-2B5A-DADAACC0670C}"/>
              </a:ext>
            </a:extLst>
          </p:cNvPr>
          <p:cNvSpPr txBox="1"/>
          <p:nvPr/>
        </p:nvSpPr>
        <p:spPr>
          <a:xfrm>
            <a:off x="7719981" y="2424782"/>
            <a:ext cx="9144000" cy="3352337"/>
          </a:xfrm>
          <a:prstGeom prst="wedgeRoundRectCallout">
            <a:avLst>
              <a:gd name="adj1" fmla="val -77499"/>
              <a:gd name="adj2" fmla="val -32450"/>
              <a:gd name="adj3" fmla="val 16667"/>
            </a:avLst>
          </a:prstGeom>
          <a:solidFill>
            <a:schemeClr val="bg1"/>
          </a:solidFill>
          <a:ln w="57150">
            <a:solidFill>
              <a:schemeClr val="accent1"/>
            </a:solidFill>
          </a:ln>
        </p:spPr>
        <p:txBody>
          <a:bodyPr wrap="square">
            <a:spAutoFit/>
          </a:bodyPr>
          <a:lstStyle/>
          <a:p>
            <a:pPr algn="just">
              <a:lnSpc>
                <a:spcPct val="150000"/>
              </a:lnSpc>
            </a:pPr>
            <a:r>
              <a:rPr lang="vi-VN" sz="4400" dirty="0">
                <a:solidFill>
                  <a:srgbClr val="F2532E"/>
                </a:solidFill>
                <a:effectLst/>
              </a:rPr>
              <a:t>Giả sử, em bất ngờ có được số tiền mà mình không ngờ tới, cho biết em sẽ làm gì</a:t>
            </a:r>
            <a:r>
              <a:rPr lang="en-US" sz="4400" dirty="0">
                <a:solidFill>
                  <a:srgbClr val="F2532E"/>
                </a:solidFill>
                <a:effectLst/>
              </a:rPr>
              <a:t>?</a:t>
            </a:r>
            <a:endParaRPr lang="en-US" sz="4400" dirty="0">
              <a:solidFill>
                <a:srgbClr val="F2532E"/>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p:cNvGrpSpPr/>
        <p:nvPr/>
      </p:nvGrpSpPr>
      <p:grpSpPr>
        <a:xfrm>
          <a:off x="0" y="0"/>
          <a:ext cx="0" cy="0"/>
          <a:chOff x="0" y="0"/>
          <a:chExt cx="0" cy="0"/>
        </a:xfrm>
      </p:grpSpPr>
      <p:sp>
        <p:nvSpPr>
          <p:cNvPr id="2" name="Freeform 2"/>
          <p:cNvSpPr/>
          <p:nvPr/>
        </p:nvSpPr>
        <p:spPr>
          <a:xfrm rot="-443775">
            <a:off x="10122242" y="-3979308"/>
            <a:ext cx="10193173" cy="7413217"/>
          </a:xfrm>
          <a:custGeom>
            <a:avLst/>
            <a:gdLst/>
            <a:ahLst/>
            <a:cxnLst/>
            <a:rect l="l" t="t" r="r" b="b"/>
            <a:pathLst>
              <a:path w="10193173" h="7413217">
                <a:moveTo>
                  <a:pt x="0" y="0"/>
                </a:moveTo>
                <a:lnTo>
                  <a:pt x="10193173" y="0"/>
                </a:lnTo>
                <a:lnTo>
                  <a:pt x="10193173"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058961" flipH="1">
            <a:off x="-4720739" y="5593174"/>
            <a:ext cx="10639095" cy="7737524"/>
          </a:xfrm>
          <a:custGeom>
            <a:avLst/>
            <a:gdLst/>
            <a:ahLst/>
            <a:cxnLst/>
            <a:rect l="l" t="t" r="r" b="b"/>
            <a:pathLst>
              <a:path w="10639095" h="7737524">
                <a:moveTo>
                  <a:pt x="10639094" y="0"/>
                </a:moveTo>
                <a:lnTo>
                  <a:pt x="0" y="0"/>
                </a:lnTo>
                <a:lnTo>
                  <a:pt x="0" y="7737523"/>
                </a:lnTo>
                <a:lnTo>
                  <a:pt x="10639094" y="7737523"/>
                </a:lnTo>
                <a:lnTo>
                  <a:pt x="106390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4219">
            <a:off x="1725222" y="1267736"/>
            <a:ext cx="15162482" cy="7808678"/>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9005" y="393740"/>
            <a:ext cx="1599454" cy="3665416"/>
          </a:xfrm>
          <a:custGeom>
            <a:avLst/>
            <a:gdLst/>
            <a:ahLst/>
            <a:cxnLst/>
            <a:rect l="l" t="t" r="r" b="b"/>
            <a:pathLst>
              <a:path w="1599454" h="3665416">
                <a:moveTo>
                  <a:pt x="0" y="0"/>
                </a:moveTo>
                <a:lnTo>
                  <a:pt x="1599454" y="0"/>
                </a:lnTo>
                <a:lnTo>
                  <a:pt x="1599454" y="3665415"/>
                </a:lnTo>
                <a:lnTo>
                  <a:pt x="0" y="366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497165">
            <a:off x="506597" y="3354380"/>
            <a:ext cx="3558792" cy="3312912"/>
          </a:xfrm>
          <a:custGeom>
            <a:avLst/>
            <a:gdLst/>
            <a:ahLst/>
            <a:cxnLst/>
            <a:rect l="l" t="t" r="r" b="b"/>
            <a:pathLst>
              <a:path w="3558792" h="3312912">
                <a:moveTo>
                  <a:pt x="0" y="0"/>
                </a:moveTo>
                <a:lnTo>
                  <a:pt x="3558792" y="0"/>
                </a:lnTo>
                <a:lnTo>
                  <a:pt x="3558792" y="3312913"/>
                </a:lnTo>
                <a:lnTo>
                  <a:pt x="0" y="33129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516960C8-04E2-435F-ECFE-6B2BA20A415B}"/>
              </a:ext>
            </a:extLst>
          </p:cNvPr>
          <p:cNvSpPr txBox="1"/>
          <p:nvPr/>
        </p:nvSpPr>
        <p:spPr>
          <a:xfrm>
            <a:off x="4350928" y="2862871"/>
            <a:ext cx="10885766" cy="3029997"/>
          </a:xfrm>
          <a:prstGeom prst="rect">
            <a:avLst/>
          </a:prstGeom>
          <a:noFill/>
        </p:spPr>
        <p:txBody>
          <a:bodyPr wrap="square">
            <a:spAutoFit/>
          </a:bodyPr>
          <a:lstStyle/>
          <a:p>
            <a:pPr algn="just">
              <a:lnSpc>
                <a:spcPct val="150000"/>
              </a:lnSpc>
            </a:pPr>
            <a:r>
              <a:rPr lang="vi-VN" sz="4400" b="1" dirty="0">
                <a:solidFill>
                  <a:srgbClr val="231F20"/>
                </a:solidFill>
                <a:effectLst/>
              </a:rPr>
              <a:t>Em hãy chia sẻ thói quen mua hàng của mình, người thân trong gia đình và nhận xét về thói quen chi tiêu đó.</a:t>
            </a:r>
            <a:endParaRPr lang="en-US" sz="4400" dirty="0"/>
          </a:p>
        </p:txBody>
      </p:sp>
      <p:sp>
        <p:nvSpPr>
          <p:cNvPr id="12" name="Freeform 5">
            <a:extLst>
              <a:ext uri="{FF2B5EF4-FFF2-40B4-BE49-F238E27FC236}">
                <a16:creationId xmlns:a16="http://schemas.microsoft.com/office/drawing/2014/main" id="{2C93FC07-86D2-A14C-BE4E-DB0B19AED3FB}"/>
              </a:ext>
            </a:extLst>
          </p:cNvPr>
          <p:cNvSpPr/>
          <p:nvPr/>
        </p:nvSpPr>
        <p:spPr>
          <a:xfrm flipH="1">
            <a:off x="14969992" y="6242445"/>
            <a:ext cx="2659194" cy="3769477"/>
          </a:xfrm>
          <a:custGeom>
            <a:avLst/>
            <a:gdLst/>
            <a:ahLst/>
            <a:cxnLst/>
            <a:rect l="l" t="t" r="r" b="b"/>
            <a:pathLst>
              <a:path w="2659194" h="3769477">
                <a:moveTo>
                  <a:pt x="2659195" y="0"/>
                </a:moveTo>
                <a:lnTo>
                  <a:pt x="0" y="0"/>
                </a:lnTo>
                <a:lnTo>
                  <a:pt x="0" y="3769477"/>
                </a:lnTo>
                <a:lnTo>
                  <a:pt x="2659195" y="3769477"/>
                </a:lnTo>
                <a:lnTo>
                  <a:pt x="265919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444D5917-43BB-19AF-50EC-13A9240DD535}"/>
              </a:ext>
            </a:extLst>
          </p:cNvPr>
          <p:cNvSpPr/>
          <p:nvPr/>
        </p:nvSpPr>
        <p:spPr>
          <a:xfrm rot="1780249">
            <a:off x="12060900" y="6341098"/>
            <a:ext cx="2200258" cy="2184257"/>
          </a:xfrm>
          <a:custGeom>
            <a:avLst/>
            <a:gdLst/>
            <a:ahLst/>
            <a:cxnLst/>
            <a:rect l="l" t="t" r="r" b="b"/>
            <a:pathLst>
              <a:path w="2200258" h="2184257">
                <a:moveTo>
                  <a:pt x="0" y="0"/>
                </a:moveTo>
                <a:lnTo>
                  <a:pt x="2200259" y="0"/>
                </a:lnTo>
                <a:lnTo>
                  <a:pt x="2200259" y="2184256"/>
                </a:lnTo>
                <a:lnTo>
                  <a:pt x="0" y="218425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70E29704-5FFD-8BC7-C33B-F0A377BE9D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CE348E-7807-A358-0673-9840E354DBC2}"/>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8C41B9C1-4D5F-D861-3EF3-CAAAC8067CE9}"/>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DA9AD957-B18C-EE68-C34A-6B79FFE0454E}"/>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8CCFC96B-3C25-A64C-8E60-7B382ABB0CF7}"/>
              </a:ext>
            </a:extLst>
          </p:cNvPr>
          <p:cNvSpPr/>
          <p:nvPr/>
        </p:nvSpPr>
        <p:spPr>
          <a:xfrm>
            <a:off x="10161352" y="8615689"/>
            <a:ext cx="7315200" cy="832104"/>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51D1402-22D5-D710-DA53-5992A6C54889}"/>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21E004A1-54C2-18F3-8CA6-5EC8A07DAC46}"/>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B1E53F2B-A4DA-5CDA-85D1-223303EE7841}"/>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665E2755-9E17-7584-0589-7A287FC96E92}"/>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04508BBE-5221-0B0F-EB4D-D680C56FC9EE}"/>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F382CE32-21F4-58B5-260C-9CC3DB47C5F3}"/>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5DE73241-C23D-428E-FB0F-92DE5FD7CEAE}"/>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1CE38CD4-C7BB-7762-F44E-4F81BE482C71}"/>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KHÁM PHÁ</a:t>
            </a:r>
          </a:p>
        </p:txBody>
      </p:sp>
      <p:sp>
        <p:nvSpPr>
          <p:cNvPr id="22" name="TextBox 26">
            <a:extLst>
              <a:ext uri="{FF2B5EF4-FFF2-40B4-BE49-F238E27FC236}">
                <a16:creationId xmlns:a16="http://schemas.microsoft.com/office/drawing/2014/main" id="{F830092F-E35C-DCD1-29EA-23C193E8E4F3}"/>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2</a:t>
            </a:r>
          </a:p>
        </p:txBody>
      </p:sp>
      <p:pic>
        <p:nvPicPr>
          <p:cNvPr id="5" name="Picture 4">
            <a:extLst>
              <a:ext uri="{FF2B5EF4-FFF2-40B4-BE49-F238E27FC236}">
                <a16:creationId xmlns:a16="http://schemas.microsoft.com/office/drawing/2014/main" id="{D6D2449B-5062-75B3-3E5B-594A5BC98BEA}"/>
              </a:ext>
            </a:extLst>
          </p:cNvPr>
          <p:cNvPicPr>
            <a:picLocks noChangeAspect="1"/>
          </p:cNvPicPr>
          <p:nvPr/>
        </p:nvPicPr>
        <p:blipFill>
          <a:blip r:embed="rId18"/>
          <a:stretch>
            <a:fillRect/>
          </a:stretch>
        </p:blipFill>
        <p:spPr>
          <a:xfrm>
            <a:off x="5150636" y="955439"/>
            <a:ext cx="1811028" cy="1811028"/>
          </a:xfrm>
          <a:prstGeom prst="rect">
            <a:avLst/>
          </a:prstGeom>
        </p:spPr>
      </p:pic>
      <p:sp>
        <p:nvSpPr>
          <p:cNvPr id="23" name="Freeform 6">
            <a:extLst>
              <a:ext uri="{FF2B5EF4-FFF2-40B4-BE49-F238E27FC236}">
                <a16:creationId xmlns:a16="http://schemas.microsoft.com/office/drawing/2014/main" id="{A10FD4EE-5C7D-54AD-7111-2DD51A022543}"/>
              </a:ext>
            </a:extLst>
          </p:cNvPr>
          <p:cNvSpPr/>
          <p:nvPr/>
        </p:nvSpPr>
        <p:spPr>
          <a:xfrm>
            <a:off x="11184207" y="616596"/>
            <a:ext cx="5412417" cy="8557181"/>
          </a:xfrm>
          <a:custGeom>
            <a:avLst/>
            <a:gdLst/>
            <a:ahLst/>
            <a:cxnLst/>
            <a:rect l="l" t="t" r="r" b="b"/>
            <a:pathLst>
              <a:path w="5412417" h="8557181">
                <a:moveTo>
                  <a:pt x="0" y="0"/>
                </a:moveTo>
                <a:lnTo>
                  <a:pt x="5412418" y="0"/>
                </a:lnTo>
                <a:lnTo>
                  <a:pt x="5412418" y="8557181"/>
                </a:lnTo>
                <a:lnTo>
                  <a:pt x="0" y="855718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7">
            <a:extLst>
              <a:ext uri="{FF2B5EF4-FFF2-40B4-BE49-F238E27FC236}">
                <a16:creationId xmlns:a16="http://schemas.microsoft.com/office/drawing/2014/main" id="{8822662F-AAE1-DD68-45EC-E5599ECD46B5}"/>
              </a:ext>
            </a:extLst>
          </p:cNvPr>
          <p:cNvSpPr/>
          <p:nvPr/>
        </p:nvSpPr>
        <p:spPr>
          <a:xfrm>
            <a:off x="8686975" y="320346"/>
            <a:ext cx="3829384" cy="2326351"/>
          </a:xfrm>
          <a:custGeom>
            <a:avLst/>
            <a:gdLst/>
            <a:ahLst/>
            <a:cxnLst/>
            <a:rect l="l" t="t" r="r" b="b"/>
            <a:pathLst>
              <a:path w="3829384" h="2326351">
                <a:moveTo>
                  <a:pt x="0" y="0"/>
                </a:moveTo>
                <a:lnTo>
                  <a:pt x="3829384" y="0"/>
                </a:lnTo>
                <a:lnTo>
                  <a:pt x="3829384" y="2326351"/>
                </a:lnTo>
                <a:lnTo>
                  <a:pt x="0" y="23263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8">
            <a:extLst>
              <a:ext uri="{FF2B5EF4-FFF2-40B4-BE49-F238E27FC236}">
                <a16:creationId xmlns:a16="http://schemas.microsoft.com/office/drawing/2014/main" id="{A15E1361-3D0C-5E0F-9CCF-BD98889DB95C}"/>
              </a:ext>
            </a:extLst>
          </p:cNvPr>
          <p:cNvSpPr/>
          <p:nvPr/>
        </p:nvSpPr>
        <p:spPr>
          <a:xfrm rot="5952479">
            <a:off x="11713652" y="1859687"/>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12">
            <a:extLst>
              <a:ext uri="{FF2B5EF4-FFF2-40B4-BE49-F238E27FC236}">
                <a16:creationId xmlns:a16="http://schemas.microsoft.com/office/drawing/2014/main" id="{146A67AF-77DC-725D-7401-3B4D30700CC9}"/>
              </a:ext>
            </a:extLst>
          </p:cNvPr>
          <p:cNvSpPr/>
          <p:nvPr/>
        </p:nvSpPr>
        <p:spPr>
          <a:xfrm rot="1670235">
            <a:off x="16250952" y="2482721"/>
            <a:ext cx="1060875" cy="975075"/>
          </a:xfrm>
          <a:custGeom>
            <a:avLst/>
            <a:gdLst/>
            <a:ahLst/>
            <a:cxnLst/>
            <a:rect l="l" t="t" r="r" b="b"/>
            <a:pathLst>
              <a:path w="1060875" h="975075">
                <a:moveTo>
                  <a:pt x="0" y="0"/>
                </a:moveTo>
                <a:lnTo>
                  <a:pt x="1060875" y="0"/>
                </a:lnTo>
                <a:lnTo>
                  <a:pt x="1060875" y="975075"/>
                </a:lnTo>
                <a:lnTo>
                  <a:pt x="0" y="975075"/>
                </a:lnTo>
                <a:lnTo>
                  <a:pt x="0" y="0"/>
                </a:lnTo>
                <a:close/>
              </a:path>
            </a:pathLst>
          </a:custGeom>
          <a:blipFill>
            <a:blip r:embed="rId21">
              <a:extLst>
                <a:ext uri="{96DAC541-7B7A-43D3-8B79-37D633B846F1}">
                  <asvg:svgBlip xmlns:asvg="http://schemas.microsoft.com/office/drawing/2016/SVG/main" r:embed="rId22"/>
                </a:ext>
              </a:extLst>
            </a:blip>
            <a:stretch>
              <a:fillRect l="-117693" r="-263847" b="-448599"/>
            </a:stretch>
          </a:blipFill>
        </p:spPr>
        <p:txBody>
          <a:bodyPr/>
          <a:lstStyle/>
          <a:p>
            <a:endParaRPr lang="en-US"/>
          </a:p>
        </p:txBody>
      </p:sp>
      <p:sp>
        <p:nvSpPr>
          <p:cNvPr id="27" name="Freeform 15">
            <a:extLst>
              <a:ext uri="{FF2B5EF4-FFF2-40B4-BE49-F238E27FC236}">
                <a16:creationId xmlns:a16="http://schemas.microsoft.com/office/drawing/2014/main" id="{3734D95D-27E1-B5CF-752B-348764F6031C}"/>
              </a:ext>
            </a:extLst>
          </p:cNvPr>
          <p:cNvSpPr/>
          <p:nvPr/>
        </p:nvSpPr>
        <p:spPr>
          <a:xfrm rot="-1197133">
            <a:off x="10439251" y="3442617"/>
            <a:ext cx="1397830" cy="1284779"/>
          </a:xfrm>
          <a:custGeom>
            <a:avLst/>
            <a:gdLst/>
            <a:ahLst/>
            <a:cxnLst/>
            <a:rect l="l" t="t" r="r" b="b"/>
            <a:pathLst>
              <a:path w="1397830" h="1284779">
                <a:moveTo>
                  <a:pt x="0" y="0"/>
                </a:moveTo>
                <a:lnTo>
                  <a:pt x="1397830" y="0"/>
                </a:lnTo>
                <a:lnTo>
                  <a:pt x="1397830" y="1284779"/>
                </a:lnTo>
                <a:lnTo>
                  <a:pt x="0" y="1284779"/>
                </a:lnTo>
                <a:lnTo>
                  <a:pt x="0" y="0"/>
                </a:lnTo>
                <a:close/>
              </a:path>
            </a:pathLst>
          </a:custGeom>
          <a:blipFill>
            <a:blip r:embed="rId21">
              <a:extLst>
                <a:ext uri="{96DAC541-7B7A-43D3-8B79-37D633B846F1}">
                  <asvg:svgBlip xmlns:asvg="http://schemas.microsoft.com/office/drawing/2016/SVG/main" r:embed="rId22"/>
                </a:ext>
              </a:extLst>
            </a:blip>
            <a:stretch>
              <a:fillRect l="-117693" r="-263847" b="-448599"/>
            </a:stretch>
          </a:blipFill>
        </p:spPr>
        <p:txBody>
          <a:bodyPr/>
          <a:lstStyle/>
          <a:p>
            <a:endParaRPr lang="en-US"/>
          </a:p>
        </p:txBody>
      </p:sp>
    </p:spTree>
    <p:extLst>
      <p:ext uri="{BB962C8B-B14F-4D97-AF65-F5344CB8AC3E}">
        <p14:creationId xmlns:p14="http://schemas.microsoft.com/office/powerpoint/2010/main" val="732088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a:extLst>
            <a:ext uri="{FF2B5EF4-FFF2-40B4-BE49-F238E27FC236}">
              <a16:creationId xmlns:a16="http://schemas.microsoft.com/office/drawing/2014/main" id="{D85B74F5-4AC0-17D6-50F6-30103E7904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80901A-6D0F-A2D1-7432-9FE4DAA6603A}"/>
              </a:ext>
            </a:extLst>
          </p:cNvPr>
          <p:cNvSpPr/>
          <p:nvPr/>
        </p:nvSpPr>
        <p:spPr>
          <a:xfrm rot="-443775">
            <a:off x="10122242" y="-3979308"/>
            <a:ext cx="10193173" cy="7413217"/>
          </a:xfrm>
          <a:custGeom>
            <a:avLst/>
            <a:gdLst/>
            <a:ahLst/>
            <a:cxnLst/>
            <a:rect l="l" t="t" r="r" b="b"/>
            <a:pathLst>
              <a:path w="10193173" h="7413217">
                <a:moveTo>
                  <a:pt x="0" y="0"/>
                </a:moveTo>
                <a:lnTo>
                  <a:pt x="10193173" y="0"/>
                </a:lnTo>
                <a:lnTo>
                  <a:pt x="10193173"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9BCC25C2-5FCD-90A9-22CE-40F7A6EAB8EB}"/>
              </a:ext>
            </a:extLst>
          </p:cNvPr>
          <p:cNvSpPr/>
          <p:nvPr/>
        </p:nvSpPr>
        <p:spPr>
          <a:xfrm rot="3058961" flipH="1">
            <a:off x="-4720739" y="5593174"/>
            <a:ext cx="10639095" cy="7737524"/>
          </a:xfrm>
          <a:custGeom>
            <a:avLst/>
            <a:gdLst/>
            <a:ahLst/>
            <a:cxnLst/>
            <a:rect l="l" t="t" r="r" b="b"/>
            <a:pathLst>
              <a:path w="10639095" h="7737524">
                <a:moveTo>
                  <a:pt x="10639094" y="0"/>
                </a:moveTo>
                <a:lnTo>
                  <a:pt x="0" y="0"/>
                </a:lnTo>
                <a:lnTo>
                  <a:pt x="0" y="7737523"/>
                </a:lnTo>
                <a:lnTo>
                  <a:pt x="10639094" y="7737523"/>
                </a:lnTo>
                <a:lnTo>
                  <a:pt x="106390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44227206-2735-930E-D183-A041B04722CA}"/>
              </a:ext>
            </a:extLst>
          </p:cNvPr>
          <p:cNvSpPr/>
          <p:nvPr/>
        </p:nvSpPr>
        <p:spPr>
          <a:xfrm rot="64219">
            <a:off x="1714610" y="2403924"/>
            <a:ext cx="15162482" cy="6672390"/>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600"/>
          </a:p>
        </p:txBody>
      </p:sp>
      <p:sp>
        <p:nvSpPr>
          <p:cNvPr id="5" name="Freeform 5">
            <a:extLst>
              <a:ext uri="{FF2B5EF4-FFF2-40B4-BE49-F238E27FC236}">
                <a16:creationId xmlns:a16="http://schemas.microsoft.com/office/drawing/2014/main" id="{90E405FD-8131-BC80-1A0C-D47CA94C0D38}"/>
              </a:ext>
            </a:extLst>
          </p:cNvPr>
          <p:cNvSpPr/>
          <p:nvPr/>
        </p:nvSpPr>
        <p:spPr>
          <a:xfrm>
            <a:off x="177748" y="0"/>
            <a:ext cx="1599454" cy="3665416"/>
          </a:xfrm>
          <a:custGeom>
            <a:avLst/>
            <a:gdLst/>
            <a:ahLst/>
            <a:cxnLst/>
            <a:rect l="l" t="t" r="r" b="b"/>
            <a:pathLst>
              <a:path w="1599454" h="3665416">
                <a:moveTo>
                  <a:pt x="0" y="0"/>
                </a:moveTo>
                <a:lnTo>
                  <a:pt x="1599454" y="0"/>
                </a:lnTo>
                <a:lnTo>
                  <a:pt x="1599454" y="3665415"/>
                </a:lnTo>
                <a:lnTo>
                  <a:pt x="0" y="366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78D0F5D4-6C08-86D5-24FE-7655634F9C9C}"/>
              </a:ext>
            </a:extLst>
          </p:cNvPr>
          <p:cNvSpPr/>
          <p:nvPr/>
        </p:nvSpPr>
        <p:spPr>
          <a:xfrm flipH="1">
            <a:off x="15451008" y="6374478"/>
            <a:ext cx="2659194" cy="3769477"/>
          </a:xfrm>
          <a:custGeom>
            <a:avLst/>
            <a:gdLst/>
            <a:ahLst/>
            <a:cxnLst/>
            <a:rect l="l" t="t" r="r" b="b"/>
            <a:pathLst>
              <a:path w="2659194" h="3769477">
                <a:moveTo>
                  <a:pt x="2659195" y="0"/>
                </a:moveTo>
                <a:lnTo>
                  <a:pt x="0" y="0"/>
                </a:lnTo>
                <a:lnTo>
                  <a:pt x="0" y="3769477"/>
                </a:lnTo>
                <a:lnTo>
                  <a:pt x="2659195" y="3769477"/>
                </a:lnTo>
                <a:lnTo>
                  <a:pt x="265919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144CA4E2-ADBD-DAD2-3056-AEFC0F1E9FB6}"/>
              </a:ext>
            </a:extLst>
          </p:cNvPr>
          <p:cNvSpPr/>
          <p:nvPr/>
        </p:nvSpPr>
        <p:spPr>
          <a:xfrm rot="1780249">
            <a:off x="13807576" y="7907086"/>
            <a:ext cx="2200258" cy="2184257"/>
          </a:xfrm>
          <a:custGeom>
            <a:avLst/>
            <a:gdLst/>
            <a:ahLst/>
            <a:cxnLst/>
            <a:rect l="l" t="t" r="r" b="b"/>
            <a:pathLst>
              <a:path w="2200258" h="2184257">
                <a:moveTo>
                  <a:pt x="0" y="0"/>
                </a:moveTo>
                <a:lnTo>
                  <a:pt x="2200259" y="0"/>
                </a:lnTo>
                <a:lnTo>
                  <a:pt x="2200259" y="2184256"/>
                </a:lnTo>
                <a:lnTo>
                  <a:pt x="0" y="2184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Content Placeholder 2">
            <a:extLst>
              <a:ext uri="{FF2B5EF4-FFF2-40B4-BE49-F238E27FC236}">
                <a16:creationId xmlns:a16="http://schemas.microsoft.com/office/drawing/2014/main" id="{2C3465D7-F841-C855-59A2-A191849E13B1}"/>
              </a:ext>
            </a:extLst>
          </p:cNvPr>
          <p:cNvSpPr txBox="1"/>
          <p:nvPr/>
        </p:nvSpPr>
        <p:spPr>
          <a:xfrm>
            <a:off x="3318459" y="1164922"/>
            <a:ext cx="13772273"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400" b="1" dirty="0">
                <a:solidFill>
                  <a:schemeClr val="accent6">
                    <a:lumMod val="75000"/>
                  </a:schemeClr>
                </a:solidFill>
                <a:latin typeface="Arial" panose="020B0604020202020204" pitchFamily="34" charset="0"/>
                <a:cs typeface="Arial" panose="020B0604020202020204" pitchFamily="34" charset="0"/>
              </a:rPr>
              <a:t>Em </a:t>
            </a:r>
            <a:r>
              <a:rPr lang="en-US" sz="4400" b="1" dirty="0" err="1">
                <a:solidFill>
                  <a:schemeClr val="accent6">
                    <a:lumMod val="75000"/>
                  </a:schemeClr>
                </a:solidFill>
                <a:latin typeface="Arial" panose="020B0604020202020204" pitchFamily="34" charset="0"/>
                <a:cs typeface="Arial" panose="020B0604020202020204" pitchFamily="34" charset="0"/>
              </a:rPr>
              <a:t>hãy</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quan</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sát</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các</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hình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ảnh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trong</a:t>
            </a:r>
            <a:r>
              <a:rPr lang="en-US" sz="4400" b="1" dirty="0">
                <a:solidFill>
                  <a:schemeClr val="accent6">
                    <a:lumMod val="75000"/>
                  </a:schemeClr>
                </a:solidFill>
                <a:latin typeface="Arial" panose="020B0604020202020204" pitchFamily="34" charset="0"/>
                <a:cs typeface="Arial" panose="020B0604020202020204" pitchFamily="34" charset="0"/>
              </a:rPr>
              <a:t> SGK tr.43,44 </a:t>
            </a:r>
            <a:r>
              <a:rPr lang="en-US" sz="4400" b="1" dirty="0" err="1">
                <a:solidFill>
                  <a:schemeClr val="accent6">
                    <a:lumMod val="75000"/>
                  </a:schemeClr>
                </a:solidFill>
                <a:latin typeface="Arial" panose="020B0604020202020204" pitchFamily="34" charset="0"/>
                <a:cs typeface="Arial" panose="020B0604020202020204" pitchFamily="34" charset="0"/>
              </a:rPr>
              <a:t>và</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trả</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lời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câu</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hỏi</a:t>
            </a:r>
            <a:r>
              <a:rPr lang="en-US" sz="4400" b="1" dirty="0">
                <a:solidFill>
                  <a:schemeClr val="accent6">
                    <a:lumMod val="75000"/>
                  </a:schemeClr>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B2E0821-4E93-DA54-D7AE-18BA745568E4}"/>
              </a:ext>
            </a:extLst>
          </p:cNvPr>
          <p:cNvSpPr txBox="1"/>
          <p:nvPr/>
        </p:nvSpPr>
        <p:spPr>
          <a:xfrm>
            <a:off x="5453256" y="1807"/>
            <a:ext cx="6697438" cy="670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1</a:t>
            </a:r>
          </a:p>
        </p:txBody>
      </p:sp>
      <p:sp>
        <p:nvSpPr>
          <p:cNvPr id="15" name="TextBox 14">
            <a:extLst>
              <a:ext uri="{FF2B5EF4-FFF2-40B4-BE49-F238E27FC236}">
                <a16:creationId xmlns:a16="http://schemas.microsoft.com/office/drawing/2014/main" id="{86D84D7D-3FF7-A8CD-9322-AE05C8E5E7A1}"/>
              </a:ext>
            </a:extLst>
          </p:cNvPr>
          <p:cNvSpPr txBox="1"/>
          <p:nvPr/>
        </p:nvSpPr>
        <p:spPr>
          <a:xfrm>
            <a:off x="2955642" y="3026651"/>
            <a:ext cx="12075563" cy="5078313"/>
          </a:xfrm>
          <a:prstGeom prst="rect">
            <a:avLst/>
          </a:prstGeom>
          <a:noFill/>
        </p:spPr>
        <p:txBody>
          <a:bodyPr wrap="square">
            <a:spAutoFit/>
          </a:bodyPr>
          <a:lstStyle/>
          <a:p>
            <a:pPr algn="just"/>
            <a:r>
              <a:rPr lang="vi-VN" sz="3600" dirty="0">
                <a:solidFill>
                  <a:srgbClr val="231F20"/>
                </a:solidFill>
                <a:effectLst/>
              </a:rPr>
              <a:t>– Theo em, trong các hình ảnh </a:t>
            </a:r>
            <a:r>
              <a:rPr lang="en-US" sz="3600" dirty="0">
                <a:solidFill>
                  <a:srgbClr val="231F20"/>
                </a:solidFill>
                <a:latin typeface="Arial" panose="020B0604020202020204" pitchFamily="34" charset="0"/>
                <a:cs typeface="Arial" panose="020B0604020202020204" pitchFamily="34" charset="0"/>
              </a:rPr>
              <a:t>này</a:t>
            </a:r>
            <a:r>
              <a:rPr lang="vi-VN" sz="3600" dirty="0">
                <a:solidFill>
                  <a:srgbClr val="231F20"/>
                </a:solidFill>
                <a:effectLst/>
              </a:rPr>
              <a:t>, hành vi tiêu dùng nào là phù hợp và hành vi nào không phù hợp? Vì sao? </a:t>
            </a:r>
            <a:endParaRPr lang="en-US" sz="3600" dirty="0">
              <a:solidFill>
                <a:srgbClr val="231F20"/>
              </a:solidFill>
              <a:effectLst/>
            </a:endParaRPr>
          </a:p>
          <a:p>
            <a:pPr algn="just"/>
            <a:endParaRPr lang="vi-VN" sz="3600" dirty="0"/>
          </a:p>
          <a:p>
            <a:pPr algn="just"/>
            <a:r>
              <a:rPr lang="vi-VN" sz="3600" dirty="0">
                <a:solidFill>
                  <a:srgbClr val="231F20"/>
                </a:solidFill>
                <a:effectLst/>
              </a:rPr>
              <a:t>– Theo em, các hành vi tiêu dùng </a:t>
            </a:r>
            <a:r>
              <a:rPr lang="en-US" sz="3600" dirty="0">
                <a:solidFill>
                  <a:srgbClr val="231F20"/>
                </a:solidFill>
                <a:latin typeface="Arial" panose="020B0604020202020204" pitchFamily="34" charset="0"/>
                <a:cs typeface="Arial" panose="020B0604020202020204" pitchFamily="34" charset="0"/>
              </a:rPr>
              <a:t>này</a:t>
            </a:r>
            <a:r>
              <a:rPr lang="vi-VN" sz="3600" dirty="0">
                <a:solidFill>
                  <a:srgbClr val="231F20"/>
                </a:solidFill>
                <a:effectLst/>
              </a:rPr>
              <a:t> có thể dẫn tới những kết quả như thế nào? </a:t>
            </a:r>
            <a:endParaRPr lang="en-US" sz="3600" dirty="0">
              <a:solidFill>
                <a:srgbClr val="231F20"/>
              </a:solidFill>
              <a:effectLst/>
            </a:endParaRPr>
          </a:p>
          <a:p>
            <a:pPr algn="just"/>
            <a:endParaRPr lang="vi-VN" sz="3600" dirty="0"/>
          </a:p>
          <a:p>
            <a:pPr algn="just"/>
            <a:r>
              <a:rPr lang="vi-VN" sz="3600" dirty="0">
                <a:solidFill>
                  <a:srgbClr val="231F20"/>
                </a:solidFill>
                <a:effectLst/>
              </a:rPr>
              <a:t>– Từ các hình ảnh </a:t>
            </a:r>
            <a:r>
              <a:rPr lang="en-US" sz="3600" dirty="0">
                <a:solidFill>
                  <a:srgbClr val="231F20"/>
                </a:solidFill>
                <a:latin typeface="Arial" panose="020B0604020202020204" pitchFamily="34" charset="0"/>
                <a:cs typeface="Arial" panose="020B0604020202020204" pitchFamily="34" charset="0"/>
              </a:rPr>
              <a:t>này</a:t>
            </a:r>
            <a:r>
              <a:rPr lang="vi-VN" sz="3600" dirty="0">
                <a:solidFill>
                  <a:srgbClr val="231F20"/>
                </a:solidFill>
                <a:effectLst/>
              </a:rPr>
              <a:t>, em hãy xác định biểu hiện của người tiêu dùng thông minh và người tiêu dùng kém thông minh. Lợi ích của hành vi tiêu dùng thông minh là gì?</a:t>
            </a:r>
            <a:endParaRPr lang="en-US" sz="3600" dirty="0"/>
          </a:p>
        </p:txBody>
      </p:sp>
      <p:sp>
        <p:nvSpPr>
          <p:cNvPr id="16" name="Freeform 10">
            <a:extLst>
              <a:ext uri="{FF2B5EF4-FFF2-40B4-BE49-F238E27FC236}">
                <a16:creationId xmlns:a16="http://schemas.microsoft.com/office/drawing/2014/main" id="{8512E95E-800C-9EB1-0415-B984DD74F4BA}"/>
              </a:ext>
            </a:extLst>
          </p:cNvPr>
          <p:cNvSpPr/>
          <p:nvPr/>
        </p:nvSpPr>
        <p:spPr>
          <a:xfrm rot="384759" flipH="1">
            <a:off x="2574469" y="3037670"/>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0">
            <a:extLst>
              <a:ext uri="{FF2B5EF4-FFF2-40B4-BE49-F238E27FC236}">
                <a16:creationId xmlns:a16="http://schemas.microsoft.com/office/drawing/2014/main" id="{D475D1D1-73D7-83B8-0291-D34076799087}"/>
              </a:ext>
            </a:extLst>
          </p:cNvPr>
          <p:cNvSpPr/>
          <p:nvPr/>
        </p:nvSpPr>
        <p:spPr>
          <a:xfrm rot="384759" flipH="1">
            <a:off x="2594667" y="4708015"/>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0">
            <a:extLst>
              <a:ext uri="{FF2B5EF4-FFF2-40B4-BE49-F238E27FC236}">
                <a16:creationId xmlns:a16="http://schemas.microsoft.com/office/drawing/2014/main" id="{97FB4EDF-FE04-5862-48A7-3ED5959EB3B5}"/>
              </a:ext>
            </a:extLst>
          </p:cNvPr>
          <p:cNvSpPr/>
          <p:nvPr/>
        </p:nvSpPr>
        <p:spPr>
          <a:xfrm rot="384759" flipH="1">
            <a:off x="2574469" y="6149042"/>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6167377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1301C0CF-5D12-61EC-552E-9395E6A5C0E7}"/>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834E048-4239-EEA5-784F-24A95A2F01CB}"/>
              </a:ext>
            </a:extLst>
          </p:cNvPr>
          <p:cNvPicPr>
            <a:picLocks noChangeAspect="1"/>
          </p:cNvPicPr>
          <p:nvPr/>
        </p:nvPicPr>
        <p:blipFill>
          <a:blip r:embed="rId3"/>
          <a:stretch>
            <a:fillRect/>
          </a:stretch>
        </p:blipFill>
        <p:spPr>
          <a:xfrm>
            <a:off x="1386840" y="313909"/>
            <a:ext cx="6309360" cy="4586704"/>
          </a:xfrm>
          <a:prstGeom prst="rect">
            <a:avLst/>
          </a:prstGeom>
          <a:ln w="57150">
            <a:solidFill>
              <a:srgbClr val="00B050"/>
            </a:solid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58466BB6-EBBB-2A7C-D455-1093F83D1DCD}"/>
              </a:ext>
            </a:extLst>
          </p:cNvPr>
          <p:cNvPicPr>
            <a:picLocks noChangeAspect="1"/>
          </p:cNvPicPr>
          <p:nvPr/>
        </p:nvPicPr>
        <p:blipFill>
          <a:blip r:embed="rId4"/>
          <a:stretch>
            <a:fillRect/>
          </a:stretch>
        </p:blipFill>
        <p:spPr>
          <a:xfrm>
            <a:off x="9601200" y="438685"/>
            <a:ext cx="6581775" cy="4742915"/>
          </a:xfrm>
          <a:prstGeom prst="rect">
            <a:avLst/>
          </a:prstGeom>
          <a:ln w="57150">
            <a:solidFill>
              <a:srgbClr val="00B050"/>
            </a:solid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92ADA39-AE7D-6CBF-5988-E458BB70C6D2}"/>
              </a:ext>
            </a:extLst>
          </p:cNvPr>
          <p:cNvPicPr>
            <a:picLocks noChangeAspect="1"/>
          </p:cNvPicPr>
          <p:nvPr/>
        </p:nvPicPr>
        <p:blipFill>
          <a:blip r:embed="rId5"/>
          <a:stretch>
            <a:fillRect/>
          </a:stretch>
        </p:blipFill>
        <p:spPr>
          <a:xfrm>
            <a:off x="1295400" y="5465132"/>
            <a:ext cx="6581775" cy="4584695"/>
          </a:xfrm>
          <a:prstGeom prst="rect">
            <a:avLst/>
          </a:prstGeom>
          <a:ln w="57150">
            <a:solidFill>
              <a:srgbClr val="00B050"/>
            </a:solid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E675DFFF-0523-6CEF-2FBD-012ADB35FA40}"/>
              </a:ext>
            </a:extLst>
          </p:cNvPr>
          <p:cNvPicPr>
            <a:picLocks noChangeAspect="1"/>
          </p:cNvPicPr>
          <p:nvPr/>
        </p:nvPicPr>
        <p:blipFill>
          <a:blip r:embed="rId6"/>
          <a:stretch>
            <a:fillRect/>
          </a:stretch>
        </p:blipFill>
        <p:spPr>
          <a:xfrm>
            <a:off x="9642157" y="5846608"/>
            <a:ext cx="6581775" cy="4195599"/>
          </a:xfrm>
          <a:prstGeom prst="rect">
            <a:avLst/>
          </a:prstGeom>
          <a:ln w="57150">
            <a:solidFill>
              <a:srgbClr val="00B05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9385844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584B1-357A-E8ED-E97D-0426B4D72276}"/>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9136E188-81EC-8D53-0821-0B8905E59A3A}"/>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3BBF9C5C-EAA8-0846-458D-849B1B2E817B}"/>
              </a:ext>
            </a:extLst>
          </p:cNvPr>
          <p:cNvSpPr/>
          <p:nvPr/>
        </p:nvSpPr>
        <p:spPr>
          <a:xfrm rot="64219">
            <a:off x="7735534" y="681196"/>
            <a:ext cx="10329746" cy="8198659"/>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sp>
        <p:nvSpPr>
          <p:cNvPr id="3" name="TextBox 2">
            <a:extLst>
              <a:ext uri="{FF2B5EF4-FFF2-40B4-BE49-F238E27FC236}">
                <a16:creationId xmlns:a16="http://schemas.microsoft.com/office/drawing/2014/main" id="{E0114959-FD4A-0051-DFD5-F8B09B5F9AA7}"/>
              </a:ext>
            </a:extLst>
          </p:cNvPr>
          <p:cNvSpPr txBox="1"/>
          <p:nvPr/>
        </p:nvSpPr>
        <p:spPr>
          <a:xfrm>
            <a:off x="8061960" y="1652094"/>
            <a:ext cx="9601200" cy="6660798"/>
          </a:xfrm>
          <a:prstGeom prst="rect">
            <a:avLst/>
          </a:prstGeom>
          <a:noFill/>
        </p:spPr>
        <p:txBody>
          <a:bodyPr wrap="square">
            <a:spAutoFit/>
          </a:bodyPr>
          <a:lstStyle/>
          <a:p>
            <a:pPr algn="just">
              <a:lnSpc>
                <a:spcPct val="150000"/>
              </a:lnSpc>
            </a:pPr>
            <a:r>
              <a:rPr lang="vi-VN" sz="3200" b="1" dirty="0">
                <a:solidFill>
                  <a:srgbClr val="FF0000"/>
                </a:solidFill>
                <a:effectLst/>
              </a:rPr>
              <a:t>Hành vi tiêu dùng của nhân vật chưa phù hợp</a:t>
            </a:r>
            <a:r>
              <a:rPr lang="en-US" sz="3200" b="1" dirty="0">
                <a:solidFill>
                  <a:srgbClr val="FF0000"/>
                </a:solidFill>
                <a:effectLst/>
              </a:rPr>
              <a:t>.</a:t>
            </a:r>
          </a:p>
          <a:p>
            <a:pPr marL="457200" indent="-457200" algn="just">
              <a:lnSpc>
                <a:spcPct val="150000"/>
              </a:lnSpc>
              <a:buFont typeface="Wingdings" panose="05000000000000000000" pitchFamily="2" charset="2"/>
              <a:buChar char="ü"/>
            </a:pPr>
            <a:r>
              <a:rPr lang="en-US" sz="3200" dirty="0">
                <a:solidFill>
                  <a:srgbClr val="231F20"/>
                </a:solidFill>
                <a:effectLst/>
              </a:rPr>
              <a:t>N</a:t>
            </a:r>
            <a:r>
              <a:rPr lang="vi-VN" sz="3200" dirty="0" err="1">
                <a:solidFill>
                  <a:srgbClr val="231F20"/>
                </a:solidFill>
                <a:effectLst/>
              </a:rPr>
              <a:t>ếu</a:t>
            </a:r>
            <a:r>
              <a:rPr lang="vi-VN" sz="3200" dirty="0">
                <a:solidFill>
                  <a:srgbClr val="231F20"/>
                </a:solidFill>
                <a:effectLst/>
              </a:rPr>
              <a:t> chỉ căn cứ vào quảng cáo trên mạng </a:t>
            </a:r>
            <a:r>
              <a:rPr lang="vi-VN" sz="3200" dirty="0" err="1">
                <a:solidFill>
                  <a:srgbClr val="231F20"/>
                </a:solidFill>
                <a:effectLst/>
              </a:rPr>
              <a:t>Internet</a:t>
            </a:r>
            <a:r>
              <a:rPr lang="vi-VN" sz="3200" dirty="0">
                <a:solidFill>
                  <a:srgbClr val="231F20"/>
                </a:solidFill>
                <a:effectLst/>
              </a:rPr>
              <a:t> thì chưa đủ để đưa ra quyết định mua hàng.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Nhân vật cần tìm hiểu thêm thông tin sản phẩm, giá cả, chất lượng xem có phù hợp với loại da, điều kiện tài chính của bản thân hay không.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Nếu mua ngay, có thể gặp phải tình trạng hàng không đảm bảo chất lượng, lãng phí, thậm chí là ảnh hưởng đến sức </a:t>
            </a:r>
            <a:r>
              <a:rPr lang="vi-VN" sz="3200" dirty="0" err="1">
                <a:solidFill>
                  <a:srgbClr val="231F20"/>
                </a:solidFill>
                <a:effectLst/>
              </a:rPr>
              <a:t>khoẻ</a:t>
            </a:r>
            <a:endParaRPr lang="en-US" sz="3200" dirty="0"/>
          </a:p>
        </p:txBody>
      </p:sp>
      <p:pic>
        <p:nvPicPr>
          <p:cNvPr id="4" name="Picture 3">
            <a:extLst>
              <a:ext uri="{FF2B5EF4-FFF2-40B4-BE49-F238E27FC236}">
                <a16:creationId xmlns:a16="http://schemas.microsoft.com/office/drawing/2014/main" id="{F6A98B09-9DD9-004A-FCC3-83FF94205397}"/>
              </a:ext>
            </a:extLst>
          </p:cNvPr>
          <p:cNvPicPr>
            <a:picLocks noChangeAspect="1"/>
          </p:cNvPicPr>
          <p:nvPr/>
        </p:nvPicPr>
        <p:blipFill>
          <a:blip r:embed="rId5"/>
          <a:stretch>
            <a:fillRect/>
          </a:stretch>
        </p:blipFill>
        <p:spPr>
          <a:xfrm>
            <a:off x="838200" y="362237"/>
            <a:ext cx="6629400" cy="4819363"/>
          </a:xfrm>
          <a:prstGeom prst="rect">
            <a:avLst/>
          </a:prstGeom>
          <a:ln w="57150">
            <a:solidFill>
              <a:srgbClr val="00B050"/>
            </a:solidFill>
          </a:ln>
          <a:effectLst>
            <a:outerShdw blurRad="190500" algn="tl" rotWithShape="0">
              <a:srgbClr val="000000">
                <a:alpha val="70000"/>
              </a:srgbClr>
            </a:outerShdw>
          </a:effectLst>
        </p:spPr>
      </p:pic>
      <p:sp>
        <p:nvSpPr>
          <p:cNvPr id="6" name="Freeform 2">
            <a:extLst>
              <a:ext uri="{FF2B5EF4-FFF2-40B4-BE49-F238E27FC236}">
                <a16:creationId xmlns:a16="http://schemas.microsoft.com/office/drawing/2014/main" id="{B5AED1E0-9A2B-C3E2-209A-9E4147754B63}"/>
              </a:ext>
            </a:extLst>
          </p:cNvPr>
          <p:cNvSpPr/>
          <p:nvPr/>
        </p:nvSpPr>
        <p:spPr>
          <a:xfrm rot="633824">
            <a:off x="3769158" y="6042201"/>
            <a:ext cx="2076976" cy="2944167"/>
          </a:xfrm>
          <a:custGeom>
            <a:avLst/>
            <a:gdLst/>
            <a:ahLst/>
            <a:cxnLst/>
            <a:rect l="l" t="t" r="r" b="b"/>
            <a:pathLst>
              <a:path w="2076976" h="2944167">
                <a:moveTo>
                  <a:pt x="0" y="0"/>
                </a:moveTo>
                <a:lnTo>
                  <a:pt x="2076976" y="0"/>
                </a:lnTo>
                <a:lnTo>
                  <a:pt x="2076976" y="2944167"/>
                </a:lnTo>
                <a:lnTo>
                  <a:pt x="0" y="29441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3">
            <a:extLst>
              <a:ext uri="{FF2B5EF4-FFF2-40B4-BE49-F238E27FC236}">
                <a16:creationId xmlns:a16="http://schemas.microsoft.com/office/drawing/2014/main" id="{78B32C00-B0D4-0C24-C3AE-44A2CC981445}"/>
              </a:ext>
            </a:extLst>
          </p:cNvPr>
          <p:cNvSpPr/>
          <p:nvPr/>
        </p:nvSpPr>
        <p:spPr>
          <a:xfrm rot="1263070">
            <a:off x="5030558" y="7856708"/>
            <a:ext cx="1092261" cy="1444094"/>
          </a:xfrm>
          <a:custGeom>
            <a:avLst/>
            <a:gdLst/>
            <a:ahLst/>
            <a:cxnLst/>
            <a:rect l="l" t="t" r="r" b="b"/>
            <a:pathLst>
              <a:path w="1092261" h="1444094">
                <a:moveTo>
                  <a:pt x="0" y="0"/>
                </a:moveTo>
                <a:lnTo>
                  <a:pt x="1092260" y="0"/>
                </a:lnTo>
                <a:lnTo>
                  <a:pt x="1092260" y="1444095"/>
                </a:lnTo>
                <a:lnTo>
                  <a:pt x="0" y="14440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4">
            <a:extLst>
              <a:ext uri="{FF2B5EF4-FFF2-40B4-BE49-F238E27FC236}">
                <a16:creationId xmlns:a16="http://schemas.microsoft.com/office/drawing/2014/main" id="{6458FBEA-C8E4-2D2B-457A-4C1EE37782EE}"/>
              </a:ext>
            </a:extLst>
          </p:cNvPr>
          <p:cNvSpPr/>
          <p:nvPr/>
        </p:nvSpPr>
        <p:spPr>
          <a:xfrm rot="-388502">
            <a:off x="720605" y="6832151"/>
            <a:ext cx="1647129" cy="2177694"/>
          </a:xfrm>
          <a:custGeom>
            <a:avLst/>
            <a:gdLst/>
            <a:ahLst/>
            <a:cxnLst/>
            <a:rect l="l" t="t" r="r" b="b"/>
            <a:pathLst>
              <a:path w="1647129" h="2177694">
                <a:moveTo>
                  <a:pt x="0" y="0"/>
                </a:moveTo>
                <a:lnTo>
                  <a:pt x="1647128" y="0"/>
                </a:lnTo>
                <a:lnTo>
                  <a:pt x="1647128" y="2177694"/>
                </a:lnTo>
                <a:lnTo>
                  <a:pt x="0" y="2177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B7392A25-006F-7E89-7EAA-457FACAEF23F}"/>
              </a:ext>
            </a:extLst>
          </p:cNvPr>
          <p:cNvSpPr/>
          <p:nvPr/>
        </p:nvSpPr>
        <p:spPr>
          <a:xfrm>
            <a:off x="1790032" y="6921684"/>
            <a:ext cx="3478020" cy="2782416"/>
          </a:xfrm>
          <a:custGeom>
            <a:avLst/>
            <a:gdLst/>
            <a:ahLst/>
            <a:cxnLst/>
            <a:rect l="l" t="t" r="r" b="b"/>
            <a:pathLst>
              <a:path w="3478020" h="2782416">
                <a:moveTo>
                  <a:pt x="0" y="0"/>
                </a:moveTo>
                <a:lnTo>
                  <a:pt x="3478020" y="0"/>
                </a:lnTo>
                <a:lnTo>
                  <a:pt x="3478020" y="2782416"/>
                </a:lnTo>
                <a:lnTo>
                  <a:pt x="0" y="27824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7728995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1743</Words>
  <Application>Microsoft Office PowerPoint</Application>
  <PresentationFormat>Custom</PresentationFormat>
  <Paragraphs>102</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SVN-Cookies</vt:lpstr>
      <vt:lpstr>SVN-Revolution</vt:lpstr>
      <vt:lpstr>Funtastic</vt:lpstr>
      <vt:lpstr>Calibri</vt:lpstr>
      <vt:lpstr>SVN-Caprica Script</vt:lpstr>
      <vt:lpstr>Wingdings</vt:lpstr>
      <vt:lpstr>SVN-Internation</vt:lpstr>
      <vt:lpstr>Quicksand Bold</vt:lpstr>
      <vt:lpstr>SVN-Blog Script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84335347073</cp:lastModifiedBy>
  <cp:revision>28</cp:revision>
  <dcterms:created xsi:type="dcterms:W3CDTF">2006-08-16T00:00:00Z</dcterms:created>
  <dcterms:modified xsi:type="dcterms:W3CDTF">2024-03-03T00:11:56Z</dcterms:modified>
  <dc:identifier>DAF9odPS4xQ</dc:identifier>
</cp:coreProperties>
</file>