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 id="2147483661" r:id="rId6"/>
    <p:sldMasterId id="2147483674" r:id="rId7"/>
    <p:sldMasterId id="214748368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8" roundtripDataSignature="AMtx7mj+oWlGGwpWJFF3NgM3eIgq6y8d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9DBF0A-8882-4AAF-B87A-6DB8E0ED12CA}">
  <a:tblStyle styleId="{579DBF0A-8882-4AAF-B87A-6DB8E0ED12C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 styleId="{FCD5EFB8-A6C5-4D23-931E-F57E519C7AD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16" Type="http://schemas.openxmlformats.org/officeDocument/2006/relationships/slide" Target="slides/slide7.xml"/><Relationship Id="rId38" Type="http://customschemas.google.com/relationships/presentationmetadata" Target="meta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4" name="Google Shape;42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6" name="Google Shape;4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6" name="Google Shape;5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0" name="Google Shape;57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8" name="Google Shape;58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8" name="Google Shape;598;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4" name="Google Shape;34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4" name="Google Shape;40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44"/>
          <p:cNvSpPr/>
          <p:nvPr>
            <p:ph idx="2" type="pic"/>
          </p:nvPr>
        </p:nvSpPr>
        <p:spPr>
          <a:xfrm>
            <a:off x="5183188" y="987425"/>
            <a:ext cx="6172200" cy="4873625"/>
          </a:xfrm>
          <a:prstGeom prst="rect">
            <a:avLst/>
          </a:prstGeom>
          <a:noFill/>
          <a:ln>
            <a:noFill/>
          </a:ln>
        </p:spPr>
      </p:sp>
      <p:sp>
        <p:nvSpPr>
          <p:cNvPr id="71" name="Google Shape;71;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ackground 2">
    <p:spTree>
      <p:nvGrpSpPr>
        <p:cNvPr id="93" name="Shape 93"/>
        <p:cNvGrpSpPr/>
        <p:nvPr/>
      </p:nvGrpSpPr>
      <p:grpSpPr>
        <a:xfrm>
          <a:off x="0" y="0"/>
          <a:ext cx="0" cy="0"/>
          <a:chOff x="0" y="0"/>
          <a:chExt cx="0" cy="0"/>
        </a:xfrm>
      </p:grpSpPr>
      <p:pic>
        <p:nvPicPr>
          <p:cNvPr id="94" name="Google Shape;94;p32"/>
          <p:cNvPicPr preferRelativeResize="0"/>
          <p:nvPr/>
        </p:nvPicPr>
        <p:blipFill rotWithShape="1">
          <a:blip r:embed="rId2">
            <a:alphaModFix amt="28000"/>
          </a:blip>
          <a:srcRect b="39510" l="0" r="0" t="3044"/>
          <a:stretch/>
        </p:blipFill>
        <p:spPr>
          <a:xfrm>
            <a:off x="-330200" y="-249933"/>
            <a:ext cx="12981939" cy="7360173"/>
          </a:xfrm>
          <a:prstGeom prst="rect">
            <a:avLst/>
          </a:prstGeom>
          <a:noFill/>
          <a:ln>
            <a:noFill/>
          </a:ln>
        </p:spPr>
      </p:pic>
      <p:pic>
        <p:nvPicPr>
          <p:cNvPr id="95" name="Google Shape;95;p32"/>
          <p:cNvPicPr preferRelativeResize="0"/>
          <p:nvPr/>
        </p:nvPicPr>
        <p:blipFill rotWithShape="1">
          <a:blip r:embed="rId3">
            <a:alphaModFix/>
          </a:blip>
          <a:srcRect b="0" l="0" r="0" t="0"/>
          <a:stretch/>
        </p:blipFill>
        <p:spPr>
          <a:xfrm>
            <a:off x="339234" y="268151"/>
            <a:ext cx="11513532" cy="63217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p4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4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4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4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4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5" name="Google Shape;105;p4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4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p4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0" name="Google Shape;110;p4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11" name="Google Shape;111;p4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4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5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5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8" name="Google Shape;118;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p5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5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5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5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6" name="Google Shape;126;p5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7" name="Google Shape;127;p5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5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5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2" name="Google Shape;132;p5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5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5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Background 2">
    <p:spTree>
      <p:nvGrpSpPr>
        <p:cNvPr id="21" name="Shape 21"/>
        <p:cNvGrpSpPr/>
        <p:nvPr/>
      </p:nvGrpSpPr>
      <p:grpSpPr>
        <a:xfrm>
          <a:off x="0" y="0"/>
          <a:ext cx="0" cy="0"/>
          <a:chOff x="0" y="0"/>
          <a:chExt cx="0" cy="0"/>
        </a:xfrm>
      </p:grpSpPr>
      <p:pic>
        <p:nvPicPr>
          <p:cNvPr id="22" name="Google Shape;22;p36"/>
          <p:cNvPicPr preferRelativeResize="0"/>
          <p:nvPr/>
        </p:nvPicPr>
        <p:blipFill rotWithShape="1">
          <a:blip r:embed="rId2">
            <a:alphaModFix amt="28000"/>
          </a:blip>
          <a:srcRect b="39510" l="0" r="0" t="3044"/>
          <a:stretch/>
        </p:blipFill>
        <p:spPr>
          <a:xfrm>
            <a:off x="-330200" y="-249933"/>
            <a:ext cx="12981939" cy="7360173"/>
          </a:xfrm>
          <a:prstGeom prst="rect">
            <a:avLst/>
          </a:prstGeom>
          <a:noFill/>
          <a:ln>
            <a:noFill/>
          </a:ln>
        </p:spPr>
      </p:pic>
      <p:pic>
        <p:nvPicPr>
          <p:cNvPr id="23" name="Google Shape;23;p36"/>
          <p:cNvPicPr preferRelativeResize="0"/>
          <p:nvPr/>
        </p:nvPicPr>
        <p:blipFill rotWithShape="1">
          <a:blip r:embed="rId3">
            <a:alphaModFix/>
          </a:blip>
          <a:srcRect b="0" l="0" r="0" t="0"/>
          <a:stretch/>
        </p:blipFill>
        <p:spPr>
          <a:xfrm>
            <a:off x="339234" y="268151"/>
            <a:ext cx="11513532" cy="63217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 name="Shape 135"/>
        <p:cNvGrpSpPr/>
        <p:nvPr/>
      </p:nvGrpSpPr>
      <p:grpSpPr>
        <a:xfrm>
          <a:off x="0" y="0"/>
          <a:ext cx="0" cy="0"/>
          <a:chOff x="0" y="0"/>
          <a:chExt cx="0" cy="0"/>
        </a:xfrm>
      </p:grpSpPr>
      <p:sp>
        <p:nvSpPr>
          <p:cNvPr id="136" name="Google Shape;136;p5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5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9" name="Shape 139"/>
        <p:cNvGrpSpPr/>
        <p:nvPr/>
      </p:nvGrpSpPr>
      <p:grpSpPr>
        <a:xfrm>
          <a:off x="0" y="0"/>
          <a:ext cx="0" cy="0"/>
          <a:chOff x="0" y="0"/>
          <a:chExt cx="0" cy="0"/>
        </a:xfrm>
      </p:grpSpPr>
      <p:sp>
        <p:nvSpPr>
          <p:cNvPr id="140" name="Google Shape;140;p5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2" name="Google Shape;142;p5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3" name="Google Shape;143;p5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5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6" name="Shape 146"/>
        <p:cNvGrpSpPr/>
        <p:nvPr/>
      </p:nvGrpSpPr>
      <p:grpSpPr>
        <a:xfrm>
          <a:off x="0" y="0"/>
          <a:ext cx="0" cy="0"/>
          <a:chOff x="0" y="0"/>
          <a:chExt cx="0" cy="0"/>
        </a:xfrm>
      </p:grpSpPr>
      <p:sp>
        <p:nvSpPr>
          <p:cNvPr id="147" name="Google Shape;147;p5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8" name="Google Shape;148;p55"/>
          <p:cNvSpPr/>
          <p:nvPr>
            <p:ph idx="2" type="pic"/>
          </p:nvPr>
        </p:nvSpPr>
        <p:spPr>
          <a:xfrm>
            <a:off x="5183188" y="987425"/>
            <a:ext cx="6172200" cy="4873625"/>
          </a:xfrm>
          <a:prstGeom prst="rect">
            <a:avLst/>
          </a:prstGeom>
          <a:noFill/>
          <a:ln>
            <a:noFill/>
          </a:ln>
        </p:spPr>
      </p:sp>
      <p:sp>
        <p:nvSpPr>
          <p:cNvPr id="149" name="Google Shape;149;p5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0" name="Google Shape;150;p5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5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5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3" name="Shape 153"/>
        <p:cNvGrpSpPr/>
        <p:nvPr/>
      </p:nvGrpSpPr>
      <p:grpSpPr>
        <a:xfrm>
          <a:off x="0" y="0"/>
          <a:ext cx="0" cy="0"/>
          <a:chOff x="0" y="0"/>
          <a:chExt cx="0" cy="0"/>
        </a:xfrm>
      </p:grpSpPr>
      <p:sp>
        <p:nvSpPr>
          <p:cNvPr id="154" name="Google Shape;154;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5" name="Google Shape;155;p5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5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5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8" name="Google Shape;158;p5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9" name="Shape 159"/>
        <p:cNvGrpSpPr/>
        <p:nvPr/>
      </p:nvGrpSpPr>
      <p:grpSpPr>
        <a:xfrm>
          <a:off x="0" y="0"/>
          <a:ext cx="0" cy="0"/>
          <a:chOff x="0" y="0"/>
          <a:chExt cx="0" cy="0"/>
        </a:xfrm>
      </p:grpSpPr>
      <p:sp>
        <p:nvSpPr>
          <p:cNvPr id="160" name="Google Shape;160;p5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1" name="Google Shape;161;p5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2" name="Google Shape;162;p5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3" name="Google Shape;163;p5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4" name="Google Shape;164;p5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1" name="Shape 171"/>
        <p:cNvGrpSpPr/>
        <p:nvPr/>
      </p:nvGrpSpPr>
      <p:grpSpPr>
        <a:xfrm>
          <a:off x="0" y="0"/>
          <a:ext cx="0" cy="0"/>
          <a:chOff x="0" y="0"/>
          <a:chExt cx="0" cy="0"/>
        </a:xfrm>
      </p:grpSpPr>
      <p:sp>
        <p:nvSpPr>
          <p:cNvPr id="172" name="Google Shape;172;p34"/>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3" name="Google Shape;173;p34"/>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74" name="Google Shape;174;p3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3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7" name="Shape 177"/>
        <p:cNvGrpSpPr/>
        <p:nvPr/>
      </p:nvGrpSpPr>
      <p:grpSpPr>
        <a:xfrm>
          <a:off x="0" y="0"/>
          <a:ext cx="0" cy="0"/>
          <a:chOff x="0" y="0"/>
          <a:chExt cx="0" cy="0"/>
        </a:xfrm>
      </p:grpSpPr>
      <p:sp>
        <p:nvSpPr>
          <p:cNvPr id="178" name="Google Shape;178;p3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9" name="Google Shape;179;p35"/>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0" name="Google Shape;180;p3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3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3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83" name="Shape 183"/>
        <p:cNvGrpSpPr/>
        <p:nvPr/>
      </p:nvGrpSpPr>
      <p:grpSpPr>
        <a:xfrm>
          <a:off x="0" y="0"/>
          <a:ext cx="0" cy="0"/>
          <a:chOff x="0" y="0"/>
          <a:chExt cx="0" cy="0"/>
        </a:xfrm>
      </p:grpSpPr>
      <p:sp>
        <p:nvSpPr>
          <p:cNvPr id="184" name="Google Shape;184;p58"/>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58"/>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86" name="Google Shape;186;p58"/>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58"/>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8"/>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9" name="Shape 189"/>
        <p:cNvGrpSpPr/>
        <p:nvPr/>
      </p:nvGrpSpPr>
      <p:grpSpPr>
        <a:xfrm>
          <a:off x="0" y="0"/>
          <a:ext cx="0" cy="0"/>
          <a:chOff x="0" y="0"/>
          <a:chExt cx="0" cy="0"/>
        </a:xfrm>
      </p:grpSpPr>
      <p:sp>
        <p:nvSpPr>
          <p:cNvPr id="190" name="Google Shape;190;p5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 name="Google Shape;191;p5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2" name="Google Shape;192;p5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93" name="Google Shape;193;p59"/>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59"/>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59"/>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96" name="Shape 196"/>
        <p:cNvGrpSpPr/>
        <p:nvPr/>
      </p:nvGrpSpPr>
      <p:grpSpPr>
        <a:xfrm>
          <a:off x="0" y="0"/>
          <a:ext cx="0" cy="0"/>
          <a:chOff x="0" y="0"/>
          <a:chExt cx="0" cy="0"/>
        </a:xfrm>
      </p:grpSpPr>
      <p:sp>
        <p:nvSpPr>
          <p:cNvPr id="197" name="Google Shape;197;p6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8" name="Google Shape;198;p60"/>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99" name="Google Shape;199;p60"/>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0" name="Google Shape;200;p60"/>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01" name="Google Shape;201;p60"/>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02" name="Google Shape;202;p60"/>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0"/>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60"/>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 name="Shape 24"/>
        <p:cNvGrpSpPr/>
        <p:nvPr/>
      </p:nvGrpSpPr>
      <p:grpSpPr>
        <a:xfrm>
          <a:off x="0" y="0"/>
          <a:ext cx="0" cy="0"/>
          <a:chOff x="0" y="0"/>
          <a:chExt cx="0" cy="0"/>
        </a:xfrm>
      </p:grpSpPr>
      <p:sp>
        <p:nvSpPr>
          <p:cNvPr id="25" name="Google Shape;25;p3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3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 name="Google Shape;27;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5" name="Shape 205"/>
        <p:cNvGrpSpPr/>
        <p:nvPr/>
      </p:nvGrpSpPr>
      <p:grpSpPr>
        <a:xfrm>
          <a:off x="0" y="0"/>
          <a:ext cx="0" cy="0"/>
          <a:chOff x="0" y="0"/>
          <a:chExt cx="0" cy="0"/>
        </a:xfrm>
      </p:grpSpPr>
      <p:sp>
        <p:nvSpPr>
          <p:cNvPr id="206" name="Google Shape;206;p6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 name="Google Shape;207;p61"/>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61"/>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61"/>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0" name="Shape 210"/>
        <p:cNvGrpSpPr/>
        <p:nvPr/>
      </p:nvGrpSpPr>
      <p:grpSpPr>
        <a:xfrm>
          <a:off x="0" y="0"/>
          <a:ext cx="0" cy="0"/>
          <a:chOff x="0" y="0"/>
          <a:chExt cx="0" cy="0"/>
        </a:xfrm>
      </p:grpSpPr>
      <p:sp>
        <p:nvSpPr>
          <p:cNvPr id="211" name="Google Shape;211;p62"/>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2" name="Google Shape;212;p62"/>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3" name="Google Shape;213;p62"/>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14" name="Shape 214"/>
        <p:cNvGrpSpPr/>
        <p:nvPr/>
      </p:nvGrpSpPr>
      <p:grpSpPr>
        <a:xfrm>
          <a:off x="0" y="0"/>
          <a:ext cx="0" cy="0"/>
          <a:chOff x="0" y="0"/>
          <a:chExt cx="0" cy="0"/>
        </a:xfrm>
      </p:grpSpPr>
      <p:sp>
        <p:nvSpPr>
          <p:cNvPr id="215" name="Google Shape;215;p63"/>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6" name="Google Shape;216;p63"/>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17" name="Google Shape;217;p63"/>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18" name="Google Shape;218;p6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9" name="Google Shape;219;p6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0" name="Google Shape;220;p6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21" name="Shape 221"/>
        <p:cNvGrpSpPr/>
        <p:nvPr/>
      </p:nvGrpSpPr>
      <p:grpSpPr>
        <a:xfrm>
          <a:off x="0" y="0"/>
          <a:ext cx="0" cy="0"/>
          <a:chOff x="0" y="0"/>
          <a:chExt cx="0" cy="0"/>
        </a:xfrm>
      </p:grpSpPr>
      <p:sp>
        <p:nvSpPr>
          <p:cNvPr id="222" name="Google Shape;222;p64"/>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3" name="Google Shape;223;p64"/>
          <p:cNvSpPr/>
          <p:nvPr>
            <p:ph idx="2" type="pic"/>
          </p:nvPr>
        </p:nvSpPr>
        <p:spPr>
          <a:xfrm>
            <a:off x="2389717" y="612775"/>
            <a:ext cx="7315200" cy="4114800"/>
          </a:xfrm>
          <a:prstGeom prst="rect">
            <a:avLst/>
          </a:prstGeom>
          <a:noFill/>
          <a:ln>
            <a:noFill/>
          </a:ln>
        </p:spPr>
      </p:sp>
      <p:sp>
        <p:nvSpPr>
          <p:cNvPr id="224" name="Google Shape;224;p64"/>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25" name="Google Shape;225;p64"/>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6" name="Google Shape;226;p64"/>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64"/>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8" name="Shape 228"/>
        <p:cNvGrpSpPr/>
        <p:nvPr/>
      </p:nvGrpSpPr>
      <p:grpSpPr>
        <a:xfrm>
          <a:off x="0" y="0"/>
          <a:ext cx="0" cy="0"/>
          <a:chOff x="0" y="0"/>
          <a:chExt cx="0" cy="0"/>
        </a:xfrm>
      </p:grpSpPr>
      <p:sp>
        <p:nvSpPr>
          <p:cNvPr id="229" name="Google Shape;229;p65"/>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0" name="Google Shape;230;p65"/>
          <p:cNvSpPr txBox="1"/>
          <p:nvPr>
            <p:ph idx="1" type="body"/>
          </p:nvPr>
        </p:nvSpPr>
        <p:spPr>
          <a:xfrm rot="5400000">
            <a:off x="3833019" y="-1623218"/>
            <a:ext cx="4525963" cy="10972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1" name="Google Shape;231;p65"/>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2" name="Google Shape;232;p65"/>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3" name="Google Shape;233;p65"/>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34" name="Shape 234"/>
        <p:cNvGrpSpPr/>
        <p:nvPr/>
      </p:nvGrpSpPr>
      <p:grpSpPr>
        <a:xfrm>
          <a:off x="0" y="0"/>
          <a:ext cx="0" cy="0"/>
          <a:chOff x="0" y="0"/>
          <a:chExt cx="0" cy="0"/>
        </a:xfrm>
      </p:grpSpPr>
      <p:sp>
        <p:nvSpPr>
          <p:cNvPr id="235" name="Google Shape;235;p66"/>
          <p:cNvSpPr txBox="1"/>
          <p:nvPr>
            <p:ph type="title"/>
          </p:nvPr>
        </p:nvSpPr>
        <p:spPr>
          <a:xfrm rot="5400000">
            <a:off x="7285038" y="1828802"/>
            <a:ext cx="5851525" cy="27432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6" name="Google Shape;236;p66"/>
          <p:cNvSpPr txBox="1"/>
          <p:nvPr>
            <p:ph idx="1" type="body"/>
          </p:nvPr>
        </p:nvSpPr>
        <p:spPr>
          <a:xfrm rot="5400000">
            <a:off x="1697038"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37" name="Google Shape;237;p66"/>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8" name="Google Shape;238;p66"/>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9" name="Google Shape;239;p66"/>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898989"/>
                </a:solidFill>
                <a:latin typeface="Calibri"/>
                <a:ea typeface="Calibri"/>
                <a:cs typeface="Calibri"/>
                <a:sym typeface="Calibri"/>
              </a:defRPr>
            </a:lvl1pPr>
            <a:lvl2pPr indent="0" lvl="1" marL="0" algn="r">
              <a:spcBef>
                <a:spcPts val="0"/>
              </a:spcBef>
              <a:buNone/>
              <a:defRPr sz="1200">
                <a:solidFill>
                  <a:srgbClr val="898989"/>
                </a:solidFill>
                <a:latin typeface="Calibri"/>
                <a:ea typeface="Calibri"/>
                <a:cs typeface="Calibri"/>
                <a:sym typeface="Calibri"/>
              </a:defRPr>
            </a:lvl2pPr>
            <a:lvl3pPr indent="0" lvl="2" marL="0" algn="r">
              <a:spcBef>
                <a:spcPts val="0"/>
              </a:spcBef>
              <a:buNone/>
              <a:defRPr sz="1200">
                <a:solidFill>
                  <a:srgbClr val="898989"/>
                </a:solidFill>
                <a:latin typeface="Calibri"/>
                <a:ea typeface="Calibri"/>
                <a:cs typeface="Calibri"/>
                <a:sym typeface="Calibri"/>
              </a:defRPr>
            </a:lvl3pPr>
            <a:lvl4pPr indent="0" lvl="3" marL="0" algn="r">
              <a:spcBef>
                <a:spcPts val="0"/>
              </a:spcBef>
              <a:buNone/>
              <a:defRPr sz="1200">
                <a:solidFill>
                  <a:srgbClr val="898989"/>
                </a:solidFill>
                <a:latin typeface="Calibri"/>
                <a:ea typeface="Calibri"/>
                <a:cs typeface="Calibri"/>
                <a:sym typeface="Calibri"/>
              </a:defRPr>
            </a:lvl4pPr>
            <a:lvl5pPr indent="0" lvl="4" marL="0" algn="r">
              <a:spcBef>
                <a:spcPts val="0"/>
              </a:spcBef>
              <a:buNone/>
              <a:defRPr sz="1200">
                <a:solidFill>
                  <a:srgbClr val="898989"/>
                </a:solidFill>
                <a:latin typeface="Calibri"/>
                <a:ea typeface="Calibri"/>
                <a:cs typeface="Calibri"/>
                <a:sym typeface="Calibri"/>
              </a:defRPr>
            </a:lvl5pPr>
            <a:lvl6pPr indent="0" lvl="5" marL="0" algn="r">
              <a:spcBef>
                <a:spcPts val="0"/>
              </a:spcBef>
              <a:buNone/>
              <a:defRPr sz="1200">
                <a:solidFill>
                  <a:srgbClr val="898989"/>
                </a:solidFill>
                <a:latin typeface="Calibri"/>
                <a:ea typeface="Calibri"/>
                <a:cs typeface="Calibri"/>
                <a:sym typeface="Calibri"/>
              </a:defRPr>
            </a:lvl6pPr>
            <a:lvl7pPr indent="0" lvl="6" marL="0" algn="r">
              <a:spcBef>
                <a:spcPts val="0"/>
              </a:spcBef>
              <a:buNone/>
              <a:defRPr sz="1200">
                <a:solidFill>
                  <a:srgbClr val="898989"/>
                </a:solidFill>
                <a:latin typeface="Calibri"/>
                <a:ea typeface="Calibri"/>
                <a:cs typeface="Calibri"/>
                <a:sym typeface="Calibri"/>
              </a:defRPr>
            </a:lvl7pPr>
            <a:lvl8pPr indent="0" lvl="7" marL="0" algn="r">
              <a:spcBef>
                <a:spcPts val="0"/>
              </a:spcBef>
              <a:buNone/>
              <a:defRPr sz="1200">
                <a:solidFill>
                  <a:srgbClr val="898989"/>
                </a:solidFill>
                <a:latin typeface="Calibri"/>
                <a:ea typeface="Calibri"/>
                <a:cs typeface="Calibri"/>
                <a:sym typeface="Calibri"/>
              </a:defRPr>
            </a:lvl8pPr>
            <a:lvl9pPr indent="0" lvl="8" marL="0" algn="r">
              <a:spcBef>
                <a:spcPts val="0"/>
              </a:spcBef>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6" name="Shape 246"/>
        <p:cNvGrpSpPr/>
        <p:nvPr/>
      </p:nvGrpSpPr>
      <p:grpSpPr>
        <a:xfrm>
          <a:off x="0" y="0"/>
          <a:ext cx="0" cy="0"/>
          <a:chOff x="0" y="0"/>
          <a:chExt cx="0" cy="0"/>
        </a:xfrm>
      </p:grpSpPr>
      <p:sp>
        <p:nvSpPr>
          <p:cNvPr id="247" name="Google Shape;247;p6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8" name="Google Shape;248;p6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9" name="Google Shape;249;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0" name="Google Shape;250;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1" name="Google Shape;251;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2" name="Shape 252"/>
        <p:cNvGrpSpPr/>
        <p:nvPr/>
      </p:nvGrpSpPr>
      <p:grpSpPr>
        <a:xfrm>
          <a:off x="0" y="0"/>
          <a:ext cx="0" cy="0"/>
          <a:chOff x="0" y="0"/>
          <a:chExt cx="0" cy="0"/>
        </a:xfrm>
      </p:grpSpPr>
      <p:sp>
        <p:nvSpPr>
          <p:cNvPr id="253" name="Google Shape;253;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4" name="Google Shape;254;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5" name="Google Shape;255;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6" name="Google Shape;256;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7" name="Google Shape;257;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8" name="Shape 258"/>
        <p:cNvGrpSpPr/>
        <p:nvPr/>
      </p:nvGrpSpPr>
      <p:grpSpPr>
        <a:xfrm>
          <a:off x="0" y="0"/>
          <a:ext cx="0" cy="0"/>
          <a:chOff x="0" y="0"/>
          <a:chExt cx="0" cy="0"/>
        </a:xfrm>
      </p:grpSpPr>
      <p:sp>
        <p:nvSpPr>
          <p:cNvPr id="259" name="Google Shape;259;p7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0" name="Google Shape;260;p7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1" name="Google Shape;261;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2" name="Google Shape;262;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3" name="Google Shape;263;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64" name="Shape 264"/>
        <p:cNvGrpSpPr/>
        <p:nvPr/>
      </p:nvGrpSpPr>
      <p:grpSpPr>
        <a:xfrm>
          <a:off x="0" y="0"/>
          <a:ext cx="0" cy="0"/>
          <a:chOff x="0" y="0"/>
          <a:chExt cx="0" cy="0"/>
        </a:xfrm>
      </p:grpSpPr>
      <p:sp>
        <p:nvSpPr>
          <p:cNvPr id="265" name="Google Shape;265;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6" name="Google Shape;266;p7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p7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8" name="Google Shape;268;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9" name="Google Shape;269;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0" name="Google Shape;270;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 name="Shape 30"/>
        <p:cNvGrpSpPr/>
        <p:nvPr/>
      </p:nvGrpSpPr>
      <p:grpSpPr>
        <a:xfrm>
          <a:off x="0" y="0"/>
          <a:ext cx="0" cy="0"/>
          <a:chOff x="0" y="0"/>
          <a:chExt cx="0" cy="0"/>
        </a:xfrm>
      </p:grpSpPr>
      <p:sp>
        <p:nvSpPr>
          <p:cNvPr id="31" name="Google Shape;31;p3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3" name="Google Shape;33;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71" name="Shape 271"/>
        <p:cNvGrpSpPr/>
        <p:nvPr/>
      </p:nvGrpSpPr>
      <p:grpSpPr>
        <a:xfrm>
          <a:off x="0" y="0"/>
          <a:ext cx="0" cy="0"/>
          <a:chOff x="0" y="0"/>
          <a:chExt cx="0" cy="0"/>
        </a:xfrm>
      </p:grpSpPr>
      <p:sp>
        <p:nvSpPr>
          <p:cNvPr id="272" name="Google Shape;272;p7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3" name="Google Shape;273;p7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4" name="Google Shape;274;p7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7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6" name="Google Shape;276;p7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7" name="Google Shape;277;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8" name="Google Shape;278;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9" name="Google Shape;279;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0" name="Shape 280"/>
        <p:cNvGrpSpPr/>
        <p:nvPr/>
      </p:nvGrpSpPr>
      <p:grpSpPr>
        <a:xfrm>
          <a:off x="0" y="0"/>
          <a:ext cx="0" cy="0"/>
          <a:chOff x="0" y="0"/>
          <a:chExt cx="0" cy="0"/>
        </a:xfrm>
      </p:grpSpPr>
      <p:sp>
        <p:nvSpPr>
          <p:cNvPr id="281" name="Google Shape;281;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2" name="Google Shape;282;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3" name="Google Shape;283;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4" name="Google Shape;284;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5" name="Shape 285"/>
        <p:cNvGrpSpPr/>
        <p:nvPr/>
      </p:nvGrpSpPr>
      <p:grpSpPr>
        <a:xfrm>
          <a:off x="0" y="0"/>
          <a:ext cx="0" cy="0"/>
          <a:chOff x="0" y="0"/>
          <a:chExt cx="0" cy="0"/>
        </a:xfrm>
      </p:grpSpPr>
      <p:sp>
        <p:nvSpPr>
          <p:cNvPr id="286" name="Google Shape;286;p7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7" name="Google Shape;287;p7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8" name="Google Shape;288;p7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89" name="Shape 289"/>
        <p:cNvGrpSpPr/>
        <p:nvPr/>
      </p:nvGrpSpPr>
      <p:grpSpPr>
        <a:xfrm>
          <a:off x="0" y="0"/>
          <a:ext cx="0" cy="0"/>
          <a:chOff x="0" y="0"/>
          <a:chExt cx="0" cy="0"/>
        </a:xfrm>
      </p:grpSpPr>
      <p:sp>
        <p:nvSpPr>
          <p:cNvPr id="290" name="Google Shape;290;p7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1" name="Google Shape;291;p7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2" name="Google Shape;292;p7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3" name="Google Shape;293;p7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4" name="Google Shape;294;p7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5" name="Google Shape;295;p7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96" name="Shape 296"/>
        <p:cNvGrpSpPr/>
        <p:nvPr/>
      </p:nvGrpSpPr>
      <p:grpSpPr>
        <a:xfrm>
          <a:off x="0" y="0"/>
          <a:ext cx="0" cy="0"/>
          <a:chOff x="0" y="0"/>
          <a:chExt cx="0" cy="0"/>
        </a:xfrm>
      </p:grpSpPr>
      <p:sp>
        <p:nvSpPr>
          <p:cNvPr id="297" name="Google Shape;297;p7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8" name="Google Shape;298;p76"/>
          <p:cNvSpPr/>
          <p:nvPr>
            <p:ph idx="2" type="pic"/>
          </p:nvPr>
        </p:nvSpPr>
        <p:spPr>
          <a:xfrm>
            <a:off x="5183188" y="987425"/>
            <a:ext cx="6172200" cy="4873625"/>
          </a:xfrm>
          <a:prstGeom prst="rect">
            <a:avLst/>
          </a:prstGeom>
          <a:noFill/>
          <a:ln>
            <a:noFill/>
          </a:ln>
        </p:spPr>
      </p:sp>
      <p:sp>
        <p:nvSpPr>
          <p:cNvPr id="299" name="Google Shape;299;p7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0" name="Google Shape;300;p7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1" name="Google Shape;301;p7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2" name="Google Shape;302;p7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03" name="Shape 303"/>
        <p:cNvGrpSpPr/>
        <p:nvPr/>
      </p:nvGrpSpPr>
      <p:grpSpPr>
        <a:xfrm>
          <a:off x="0" y="0"/>
          <a:ext cx="0" cy="0"/>
          <a:chOff x="0" y="0"/>
          <a:chExt cx="0" cy="0"/>
        </a:xfrm>
      </p:grpSpPr>
      <p:sp>
        <p:nvSpPr>
          <p:cNvPr id="304" name="Google Shape;304;p7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5" name="Google Shape;305;p7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6" name="Google Shape;306;p7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7" name="Google Shape;307;p7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8" name="Google Shape;308;p7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09" name="Shape 309"/>
        <p:cNvGrpSpPr/>
        <p:nvPr/>
      </p:nvGrpSpPr>
      <p:grpSpPr>
        <a:xfrm>
          <a:off x="0" y="0"/>
          <a:ext cx="0" cy="0"/>
          <a:chOff x="0" y="0"/>
          <a:chExt cx="0" cy="0"/>
        </a:xfrm>
      </p:grpSpPr>
      <p:sp>
        <p:nvSpPr>
          <p:cNvPr id="310" name="Google Shape;310;p7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1" name="Google Shape;311;p7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2" name="Google Shape;312;p7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3" name="Google Shape;313;p7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4" name="Google Shape;314;p7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4.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5.xml"/><Relationship Id="rId10" Type="http://schemas.openxmlformats.org/officeDocument/2006/relationships/slideLayout" Target="../slideLayouts/slideLayout34.xml"/><Relationship Id="rId12" Type="http://schemas.openxmlformats.org/officeDocument/2006/relationships/theme" Target="../theme/theme2.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2" Type="http://schemas.openxmlformats.org/officeDocument/2006/relationships/theme" Target="../theme/theme3.xml"/><Relationship Id="rId1" Type="http://schemas.openxmlformats.org/officeDocument/2006/relationships/slideLayout" Target="../slideLayouts/slideLayout36.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sp>
        <p:nvSpPr>
          <p:cNvPr id="88" name="Google Shape;88;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Google Shape;89;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Google Shape;92;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5" name="Shape 165"/>
        <p:cNvGrpSpPr/>
        <p:nvPr/>
      </p:nvGrpSpPr>
      <p:grpSpPr>
        <a:xfrm>
          <a:off x="0" y="0"/>
          <a:ext cx="0" cy="0"/>
          <a:chOff x="0" y="0"/>
          <a:chExt cx="0" cy="0"/>
        </a:xfrm>
      </p:grpSpPr>
      <p:sp>
        <p:nvSpPr>
          <p:cNvPr id="166" name="Google Shape;166;p33"/>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67" name="Google Shape;167;p33"/>
          <p:cNvSpPr txBox="1"/>
          <p:nvPr>
            <p:ph idx="1" type="body"/>
          </p:nvPr>
        </p:nvSpPr>
        <p:spPr>
          <a:xfrm>
            <a:off x="609600" y="1600200"/>
            <a:ext cx="109728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8" name="Google Shape;168;p33"/>
          <p:cNvSpPr txBox="1"/>
          <p:nvPr>
            <p:ph idx="10" type="dt"/>
          </p:nvPr>
        </p:nvSpPr>
        <p:spPr>
          <a:xfrm>
            <a:off x="609600" y="6356350"/>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9" name="Google Shape;169;p33"/>
          <p:cNvSpPr txBox="1"/>
          <p:nvPr>
            <p:ph idx="11" type="ftr"/>
          </p:nvPr>
        </p:nvSpPr>
        <p:spPr>
          <a:xfrm>
            <a:off x="4165600" y="6356350"/>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0" name="Google Shape;170;p33"/>
          <p:cNvSpPr txBox="1"/>
          <p:nvPr>
            <p:ph idx="12" type="sldNum"/>
          </p:nvPr>
        </p:nvSpPr>
        <p:spPr>
          <a:xfrm>
            <a:off x="8737600" y="6356350"/>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898989"/>
                </a:solidFill>
                <a:latin typeface="Calibri"/>
                <a:ea typeface="Calibri"/>
                <a:cs typeface="Calibri"/>
                <a:sym typeface="Calibri"/>
              </a:defRPr>
            </a:lvl1pPr>
            <a:lvl2pPr indent="0" lvl="1" marL="0" marR="0" rtl="0" algn="r">
              <a:spcBef>
                <a:spcPts val="0"/>
              </a:spcBef>
              <a:spcAft>
                <a:spcPts val="0"/>
              </a:spcAft>
              <a:buNone/>
              <a:defRPr sz="1200">
                <a:solidFill>
                  <a:srgbClr val="898989"/>
                </a:solidFill>
                <a:latin typeface="Calibri"/>
                <a:ea typeface="Calibri"/>
                <a:cs typeface="Calibri"/>
                <a:sym typeface="Calibri"/>
              </a:defRPr>
            </a:lvl2pPr>
            <a:lvl3pPr indent="0" lvl="2" marL="0" marR="0" rtl="0" algn="r">
              <a:spcBef>
                <a:spcPts val="0"/>
              </a:spcBef>
              <a:spcAft>
                <a:spcPts val="0"/>
              </a:spcAft>
              <a:buNone/>
              <a:defRPr sz="1200">
                <a:solidFill>
                  <a:srgbClr val="898989"/>
                </a:solidFill>
                <a:latin typeface="Calibri"/>
                <a:ea typeface="Calibri"/>
                <a:cs typeface="Calibri"/>
                <a:sym typeface="Calibri"/>
              </a:defRPr>
            </a:lvl3pPr>
            <a:lvl4pPr indent="0" lvl="3" marL="0" marR="0" rtl="0" algn="r">
              <a:spcBef>
                <a:spcPts val="0"/>
              </a:spcBef>
              <a:spcAft>
                <a:spcPts val="0"/>
              </a:spcAft>
              <a:buNone/>
              <a:defRPr sz="1200">
                <a:solidFill>
                  <a:srgbClr val="898989"/>
                </a:solidFill>
                <a:latin typeface="Calibri"/>
                <a:ea typeface="Calibri"/>
                <a:cs typeface="Calibri"/>
                <a:sym typeface="Calibri"/>
              </a:defRPr>
            </a:lvl4pPr>
            <a:lvl5pPr indent="0" lvl="4" marL="0" marR="0" rtl="0" algn="r">
              <a:spcBef>
                <a:spcPts val="0"/>
              </a:spcBef>
              <a:spcAft>
                <a:spcPts val="0"/>
              </a:spcAft>
              <a:buNone/>
              <a:defRPr sz="1200">
                <a:solidFill>
                  <a:srgbClr val="898989"/>
                </a:solidFill>
                <a:latin typeface="Calibri"/>
                <a:ea typeface="Calibri"/>
                <a:cs typeface="Calibri"/>
                <a:sym typeface="Calibri"/>
              </a:defRPr>
            </a:lvl5pPr>
            <a:lvl6pPr indent="0" lvl="5" marL="0" marR="0" rtl="0" algn="r">
              <a:spcBef>
                <a:spcPts val="0"/>
              </a:spcBef>
              <a:spcAft>
                <a:spcPts val="0"/>
              </a:spcAft>
              <a:buNone/>
              <a:defRPr sz="1200">
                <a:solidFill>
                  <a:srgbClr val="898989"/>
                </a:solidFill>
                <a:latin typeface="Calibri"/>
                <a:ea typeface="Calibri"/>
                <a:cs typeface="Calibri"/>
                <a:sym typeface="Calibri"/>
              </a:defRPr>
            </a:lvl6pPr>
            <a:lvl7pPr indent="0" lvl="6" marL="0" marR="0" rtl="0" algn="r">
              <a:spcBef>
                <a:spcPts val="0"/>
              </a:spcBef>
              <a:spcAft>
                <a:spcPts val="0"/>
              </a:spcAft>
              <a:buNone/>
              <a:defRPr sz="1200">
                <a:solidFill>
                  <a:srgbClr val="898989"/>
                </a:solidFill>
                <a:latin typeface="Calibri"/>
                <a:ea typeface="Calibri"/>
                <a:cs typeface="Calibri"/>
                <a:sym typeface="Calibri"/>
              </a:defRPr>
            </a:lvl7pPr>
            <a:lvl8pPr indent="0" lvl="7" marL="0" marR="0" rtl="0" algn="r">
              <a:spcBef>
                <a:spcPts val="0"/>
              </a:spcBef>
              <a:spcAft>
                <a:spcPts val="0"/>
              </a:spcAft>
              <a:buNone/>
              <a:defRPr sz="1200">
                <a:solidFill>
                  <a:srgbClr val="898989"/>
                </a:solidFill>
                <a:latin typeface="Calibri"/>
                <a:ea typeface="Calibri"/>
                <a:cs typeface="Calibri"/>
                <a:sym typeface="Calibri"/>
              </a:defRPr>
            </a:lvl8pPr>
            <a:lvl9pPr indent="0" lvl="8" marL="0" marR="0" rtl="0" algn="r">
              <a:spcBef>
                <a:spcPts val="0"/>
              </a:spcBef>
              <a:spcAft>
                <a:spcPts val="0"/>
              </a:spcAft>
              <a:buNone/>
              <a:defRPr sz="1200">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42" name="Google Shape;242;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3" name="Google Shape;243;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4" name="Google Shape;244;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5" name="Google Shape;245;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jpg"/><Relationship Id="rId4" Type="http://schemas.openxmlformats.org/officeDocument/2006/relationships/image" Target="../media/image1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8.png"/><Relationship Id="rId4" Type="http://schemas.openxmlformats.org/officeDocument/2006/relationships/image" Target="../media/image3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3.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17.jpg"/><Relationship Id="rId5" Type="http://schemas.openxmlformats.org/officeDocument/2006/relationships/image" Target="../media/image34.png"/><Relationship Id="rId6" Type="http://schemas.openxmlformats.org/officeDocument/2006/relationships/image" Target="../media/image1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9.jpg"/><Relationship Id="rId4" Type="http://schemas.openxmlformats.org/officeDocument/2006/relationships/image" Target="../media/image20.png"/><Relationship Id="rId5" Type="http://schemas.openxmlformats.org/officeDocument/2006/relationships/image" Target="../media/image7.jpg"/><Relationship Id="rId6"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4.png"/><Relationship Id="rId4" Type="http://schemas.openxmlformats.org/officeDocument/2006/relationships/image" Target="../media/image33.png"/><Relationship Id="rId5"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9.png"/><Relationship Id="rId4" Type="http://schemas.openxmlformats.org/officeDocument/2006/relationships/image" Target="../media/image33.png"/><Relationship Id="rId5" Type="http://schemas.openxmlformats.org/officeDocument/2006/relationships/image" Target="../media/image18.png"/><Relationship Id="rId6"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17.jpg"/><Relationship Id="rId6" Type="http://schemas.openxmlformats.org/officeDocument/2006/relationships/image" Target="../media/image1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6.jpg"/><Relationship Id="rId6"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17.jpg"/><Relationship Id="rId6" Type="http://schemas.openxmlformats.org/officeDocument/2006/relationships/image" Target="../media/image18.png"/></Relationships>
</file>

<file path=ppt/slides/_rels/slide22.xml.rels><?xml version="1.0" encoding="UTF-8" standalone="yes"?><Relationships xmlns="http://schemas.openxmlformats.org/package/2006/relationships"><Relationship Id="rId10" Type="http://schemas.openxmlformats.org/officeDocument/2006/relationships/image" Target="../media/image46.jpg"/><Relationship Id="rId1" Type="http://schemas.openxmlformats.org/officeDocument/2006/relationships/slideLayout" Target="../slideLayouts/slideLayout26.xml"/><Relationship Id="rId2" Type="http://schemas.openxmlformats.org/officeDocument/2006/relationships/notesSlide" Target="../notesSlides/notesSlide22.xml"/><Relationship Id="rId3" Type="http://schemas.openxmlformats.org/officeDocument/2006/relationships/image" Target="../media/image39.png"/><Relationship Id="rId4" Type="http://schemas.openxmlformats.org/officeDocument/2006/relationships/image" Target="../media/image14.png"/><Relationship Id="rId9" Type="http://schemas.openxmlformats.org/officeDocument/2006/relationships/image" Target="../media/image45.jpg"/><Relationship Id="rId5" Type="http://schemas.openxmlformats.org/officeDocument/2006/relationships/image" Target="../media/image33.png"/><Relationship Id="rId6" Type="http://schemas.openxmlformats.org/officeDocument/2006/relationships/image" Target="../media/image42.png"/><Relationship Id="rId7" Type="http://schemas.openxmlformats.org/officeDocument/2006/relationships/image" Target="../media/image18.png"/><Relationship Id="rId8"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3.xml"/><Relationship Id="rId3" Type="http://schemas.openxmlformats.org/officeDocument/2006/relationships/image" Target="../media/image39.png"/><Relationship Id="rId4" Type="http://schemas.openxmlformats.org/officeDocument/2006/relationships/image" Target="../media/image14.png"/><Relationship Id="rId5" Type="http://schemas.openxmlformats.org/officeDocument/2006/relationships/image" Target="../media/image33.png"/><Relationship Id="rId6" Type="http://schemas.openxmlformats.org/officeDocument/2006/relationships/image" Target="../media/image42.png"/><Relationship Id="rId7" Type="http://schemas.openxmlformats.org/officeDocument/2006/relationships/image" Target="../media/image18.png"/><Relationship Id="rId8"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17.jpg"/><Relationship Id="rId6" Type="http://schemas.openxmlformats.org/officeDocument/2006/relationships/image" Target="../media/image47.png"/><Relationship Id="rId7"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4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50.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9.jpg"/><Relationship Id="rId4" Type="http://schemas.openxmlformats.org/officeDocument/2006/relationships/image" Target="../media/image17.jpg"/><Relationship Id="rId5"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17.jpg"/><Relationship Id="rId6"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15.jp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g"/><Relationship Id="rId4" Type="http://schemas.openxmlformats.org/officeDocument/2006/relationships/image" Target="../media/image11.png"/><Relationship Id="rId5" Type="http://schemas.openxmlformats.org/officeDocument/2006/relationships/image" Target="../media/image17.jpg"/><Relationship Id="rId6"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9.jpg"/><Relationship Id="rId4" Type="http://schemas.openxmlformats.org/officeDocument/2006/relationships/image" Target="../media/image20.png"/><Relationship Id="rId5" Type="http://schemas.openxmlformats.org/officeDocument/2006/relationships/image" Target="../media/image7.jpg"/><Relationship Id="rId6"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5.jpg"/><Relationship Id="rId5"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34.png"/><Relationship Id="rId5" Type="http://schemas.openxmlformats.org/officeDocument/2006/relationships/image" Target="../media/image17.jpg"/><Relationship Id="rId6"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318" name="Shape 318"/>
        <p:cNvGrpSpPr/>
        <p:nvPr/>
      </p:nvGrpSpPr>
      <p:grpSpPr>
        <a:xfrm>
          <a:off x="0" y="0"/>
          <a:ext cx="0" cy="0"/>
          <a:chOff x="0" y="0"/>
          <a:chExt cx="0" cy="0"/>
        </a:xfrm>
      </p:grpSpPr>
      <p:pic>
        <p:nvPicPr>
          <p:cNvPr id="319" name="Google Shape;319;p1"/>
          <p:cNvPicPr preferRelativeResize="0"/>
          <p:nvPr/>
        </p:nvPicPr>
        <p:blipFill rotWithShape="1">
          <a:blip r:embed="rId4">
            <a:alphaModFix/>
          </a:blip>
          <a:srcRect b="0" l="0" r="0" t="0"/>
          <a:stretch/>
        </p:blipFill>
        <p:spPr>
          <a:xfrm>
            <a:off x="10936762" y="0"/>
            <a:ext cx="1255238" cy="937524"/>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10"/>
          <p:cNvSpPr/>
          <p:nvPr/>
        </p:nvSpPr>
        <p:spPr>
          <a:xfrm>
            <a:off x="1847031" y="132917"/>
            <a:ext cx="3919994" cy="574675"/>
          </a:xfrm>
          <a:prstGeom prst="roundRect">
            <a:avLst>
              <a:gd fmla="val 50000" name="adj"/>
            </a:avLst>
          </a:prstGeom>
          <a:solidFill>
            <a:srgbClr val="5B9BD5"/>
          </a:solidFill>
          <a:ln>
            <a:noFill/>
          </a:ln>
          <a:effectLst>
            <a:outerShdw rotWithShape="0" algn="ctr" dir="3187806" dist="63500">
              <a:srgbClr val="001D3A"/>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FFFF00"/>
                </a:solidFill>
                <a:latin typeface="Times New Roman"/>
                <a:ea typeface="Times New Roman"/>
                <a:cs typeface="Times New Roman"/>
                <a:sym typeface="Times New Roman"/>
              </a:rPr>
              <a:t>THẢO LUẬN NHÓM BÀN</a:t>
            </a:r>
            <a:endParaRPr b="1" sz="2400">
              <a:solidFill>
                <a:srgbClr val="FFFF00"/>
              </a:solidFill>
              <a:latin typeface="Times New Roman"/>
              <a:ea typeface="Times New Roman"/>
              <a:cs typeface="Times New Roman"/>
              <a:sym typeface="Times New Roman"/>
            </a:endParaRPr>
          </a:p>
        </p:txBody>
      </p:sp>
      <p:sp>
        <p:nvSpPr>
          <p:cNvPr id="416" name="Google Shape;416;p10"/>
          <p:cNvSpPr/>
          <p:nvPr/>
        </p:nvSpPr>
        <p:spPr>
          <a:xfrm rot="-183746">
            <a:off x="6999613" y="802985"/>
            <a:ext cx="4283581" cy="1625651"/>
          </a:xfrm>
          <a:prstGeom prst="cloudCallout">
            <a:avLst>
              <a:gd fmla="val -20833" name="adj1"/>
              <a:gd fmla="val 62500" name="adj2"/>
            </a:avLst>
          </a:prstGeom>
          <a:solidFill>
            <a:srgbClr val="FDE9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rgbClr val="000000"/>
              </a:solidFill>
              <a:latin typeface="Times New Roman"/>
              <a:ea typeface="Times New Roman"/>
              <a:cs typeface="Times New Roman"/>
              <a:sym typeface="Times New Roman"/>
            </a:endParaRPr>
          </a:p>
        </p:txBody>
      </p:sp>
      <p:sp>
        <p:nvSpPr>
          <p:cNvPr id="417" name="Google Shape;417;p10"/>
          <p:cNvSpPr/>
          <p:nvPr/>
        </p:nvSpPr>
        <p:spPr>
          <a:xfrm>
            <a:off x="7687131" y="1147455"/>
            <a:ext cx="2620978" cy="1066061"/>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531">
                <a:solidFill>
                  <a:srgbClr val="0000FF"/>
                </a:solidFill>
                <a:latin typeface="Arial"/>
                <a:ea typeface="Arial"/>
                <a:cs typeface="Arial"/>
                <a:sym typeface="Arial"/>
              </a:rPr>
              <a:t>Quan sát tranh và trả lời câu hỏi</a:t>
            </a:r>
            <a:endParaRPr b="1" sz="2531">
              <a:solidFill>
                <a:srgbClr val="FF0000"/>
              </a:solidFill>
              <a:latin typeface="Arial"/>
              <a:ea typeface="Arial"/>
              <a:cs typeface="Arial"/>
              <a:sym typeface="Arial"/>
            </a:endParaRPr>
          </a:p>
        </p:txBody>
      </p:sp>
      <p:sp>
        <p:nvSpPr>
          <p:cNvPr id="418" name="Google Shape;418;p10"/>
          <p:cNvSpPr/>
          <p:nvPr/>
        </p:nvSpPr>
        <p:spPr>
          <a:xfrm>
            <a:off x="0" y="0"/>
            <a:ext cx="12192000" cy="457200"/>
          </a:xfrm>
          <a:prstGeom prst="rect">
            <a:avLst/>
          </a:prstGeom>
          <a:noFill/>
          <a:ln>
            <a:noFill/>
          </a:ln>
        </p:spPr>
        <p:txBody>
          <a:bodyPr anchorCtr="0" anchor="ctr" bIns="571300" lIns="717300" spcFirstLastPara="1" rIns="491950" wrap="square" tIns="798250">
            <a:sp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0"/>
          <p:cNvSpPr/>
          <p:nvPr/>
        </p:nvSpPr>
        <p:spPr>
          <a:xfrm>
            <a:off x="6328973" y="2737222"/>
            <a:ext cx="5863027" cy="2185214"/>
          </a:xfrm>
          <a:prstGeom prst="rect">
            <a:avLst/>
          </a:prstGeom>
          <a:noFill/>
          <a:ln>
            <a:noFill/>
          </a:ln>
        </p:spPr>
        <p:txBody>
          <a:bodyPr anchorCtr="0" anchor="ctr" bIns="45700" lIns="91425" spcFirstLastPara="1" rIns="91425" wrap="square" tIns="45700">
            <a:spAutoFit/>
          </a:bodyPr>
          <a:lstStyle/>
          <a:p>
            <a:pPr indent="292100" lvl="0" marL="0" marR="0" rtl="0" algn="l">
              <a:spcBef>
                <a:spcPts val="0"/>
              </a:spcBef>
              <a:spcAft>
                <a:spcPts val="0"/>
              </a:spcAft>
              <a:buNone/>
            </a:pPr>
            <a:br>
              <a:rPr lang="en-US" sz="1000">
                <a:solidFill>
                  <a:srgbClr val="000000"/>
                </a:solidFill>
                <a:latin typeface="Arial"/>
                <a:ea typeface="Arial"/>
                <a:cs typeface="Arial"/>
                <a:sym typeface="Arial"/>
              </a:rPr>
            </a:br>
            <a:r>
              <a:rPr lang="en-US" sz="1800">
                <a:solidFill>
                  <a:schemeClr val="dk1"/>
                </a:solidFill>
                <a:latin typeface="Arial"/>
                <a:ea typeface="Arial"/>
                <a:cs typeface="Arial"/>
                <a:sym typeface="Arial"/>
              </a:rPr>
              <a:t>1. Em hãy nêu những biểu hiện của siêng năng, kiên trì và trái với siêng năng, kiên trì từ nội dung các bức tranh?</a:t>
            </a:r>
            <a:endParaRPr/>
          </a:p>
          <a:p>
            <a:pPr indent="292100" lvl="0" marL="0" marR="0" rtl="0" algn="l">
              <a:spcBef>
                <a:spcPts val="0"/>
              </a:spcBef>
              <a:spcAft>
                <a:spcPts val="0"/>
              </a:spcAft>
              <a:buNone/>
            </a:pPr>
            <a:r>
              <a:rPr lang="en-US" sz="1800">
                <a:solidFill>
                  <a:schemeClr val="dk1"/>
                </a:solidFill>
                <a:latin typeface="Arial"/>
                <a:ea typeface="Arial"/>
                <a:cs typeface="Arial"/>
                <a:sym typeface="Arial"/>
              </a:rPr>
              <a:t>2. Em hãy kể thêm những biểu hiện khác của siêng năng, kiên trì mà em biết?</a:t>
            </a:r>
            <a:endParaRPr/>
          </a:p>
          <a:p>
            <a:pPr indent="12700" lvl="0" marL="0" marR="0" rtl="0" algn="l">
              <a:spcBef>
                <a:spcPts val="0"/>
              </a:spcBef>
              <a:spcAft>
                <a:spcPts val="0"/>
              </a:spcAft>
              <a:buNone/>
            </a:pPr>
            <a:r>
              <a:t/>
            </a:r>
            <a:endParaRPr b="1" sz="3600">
              <a:solidFill>
                <a:srgbClr val="FF0000"/>
              </a:solidFill>
              <a:latin typeface="Arial"/>
              <a:ea typeface="Arial"/>
              <a:cs typeface="Arial"/>
              <a:sym typeface="Arial"/>
            </a:endParaRPr>
          </a:p>
        </p:txBody>
      </p:sp>
      <p:pic>
        <p:nvPicPr>
          <p:cNvPr id="420" name="Google Shape;420;p10"/>
          <p:cNvPicPr preferRelativeResize="0"/>
          <p:nvPr/>
        </p:nvPicPr>
        <p:blipFill rotWithShape="1">
          <a:blip r:embed="rId3">
            <a:alphaModFix/>
          </a:blip>
          <a:srcRect b="0" l="0" r="0" t="0"/>
          <a:stretch/>
        </p:blipFill>
        <p:spPr>
          <a:xfrm>
            <a:off x="10936762" y="0"/>
            <a:ext cx="1255238" cy="937524"/>
          </a:xfrm>
          <a:prstGeom prst="rect">
            <a:avLst/>
          </a:prstGeom>
          <a:noFill/>
          <a:ln>
            <a:noFill/>
          </a:ln>
        </p:spPr>
      </p:pic>
      <p:pic>
        <p:nvPicPr>
          <p:cNvPr id="421" name="Google Shape;421;p10"/>
          <p:cNvPicPr preferRelativeResize="0"/>
          <p:nvPr/>
        </p:nvPicPr>
        <p:blipFill rotWithShape="1">
          <a:blip r:embed="rId4">
            <a:alphaModFix/>
          </a:blip>
          <a:srcRect b="0" l="0" r="0" t="0"/>
          <a:stretch/>
        </p:blipFill>
        <p:spPr>
          <a:xfrm>
            <a:off x="240632" y="818147"/>
            <a:ext cx="5935579" cy="5374106"/>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1000"/>
                                        <p:tgtEl>
                                          <p:spTgt spid="416"/>
                                        </p:tgtEl>
                                      </p:cBhvr>
                                    </p:animEffect>
                                  </p:childTnLst>
                                </p:cTn>
                              </p:par>
                              <p:par>
                                <p:cTn fill="hold" nodeType="with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9"/>
                                        </p:tgtEl>
                                        <p:attrNameLst>
                                          <p:attrName>style.visibility</p:attrName>
                                        </p:attrNameLst>
                                      </p:cBhvr>
                                      <p:to>
                                        <p:strVal val="visible"/>
                                      </p:to>
                                    </p:set>
                                    <p:animEffect filter="fade" transition="in">
                                      <p:cBhvr>
                                        <p:cTn dur="2000"/>
                                        <p:tgtEl>
                                          <p:spTgt spid="4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pic>
        <p:nvPicPr>
          <p:cNvPr descr="Bạn là nhân vật nào trong teamwork?" id="426" name="Google Shape;426;p11"/>
          <p:cNvPicPr preferRelativeResize="0"/>
          <p:nvPr/>
        </p:nvPicPr>
        <p:blipFill rotWithShape="1">
          <a:blip r:embed="rId3">
            <a:alphaModFix/>
          </a:blip>
          <a:srcRect b="0" l="0" r="0" t="0"/>
          <a:stretch/>
        </p:blipFill>
        <p:spPr>
          <a:xfrm>
            <a:off x="0" y="584776"/>
            <a:ext cx="2724112" cy="1570028"/>
          </a:xfrm>
          <a:prstGeom prst="rect">
            <a:avLst/>
          </a:prstGeom>
          <a:solidFill>
            <a:srgbClr val="FFCCFF"/>
          </a:solidFill>
          <a:ln>
            <a:noFill/>
          </a:ln>
        </p:spPr>
      </p:pic>
      <p:sp>
        <p:nvSpPr>
          <p:cNvPr id="427" name="Google Shape;427;p11"/>
          <p:cNvSpPr txBox="1"/>
          <p:nvPr/>
        </p:nvSpPr>
        <p:spPr>
          <a:xfrm>
            <a:off x="4265" y="0"/>
            <a:ext cx="2719847" cy="584775"/>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FF"/>
                </a:solidFill>
                <a:latin typeface="Microsoft Yahei"/>
                <a:ea typeface="Microsoft Yahei"/>
                <a:cs typeface="Microsoft Yahei"/>
                <a:sym typeface="Microsoft Yahei"/>
              </a:rPr>
              <a:t>TEAM WORK</a:t>
            </a:r>
            <a:endParaRPr sz="3200">
              <a:solidFill>
                <a:srgbClr val="0000FF"/>
              </a:solidFill>
              <a:latin typeface="Microsoft Yahei"/>
              <a:ea typeface="Microsoft Yahei"/>
              <a:cs typeface="Microsoft Yahei"/>
              <a:sym typeface="Microsoft Yahei"/>
            </a:endParaRPr>
          </a:p>
        </p:txBody>
      </p:sp>
      <p:sp>
        <p:nvSpPr>
          <p:cNvPr id="428" name="Google Shape;428;p11"/>
          <p:cNvSpPr/>
          <p:nvPr/>
        </p:nvSpPr>
        <p:spPr>
          <a:xfrm>
            <a:off x="2997642" y="225491"/>
            <a:ext cx="6861975" cy="744568"/>
          </a:xfrm>
          <a:prstGeom prst="roundRect">
            <a:avLst>
              <a:gd fmla="val 16667" name="adj"/>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Times New Roman"/>
                <a:ea typeface="Times New Roman"/>
                <a:cs typeface="Times New Roman"/>
                <a:sym typeface="Times New Roman"/>
              </a:rPr>
              <a:t>PHIẾU BÀI TẬP (THẢO LUẬN NHÓM)</a:t>
            </a:r>
            <a:endParaRPr b="1" sz="2800">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lang="en-US" sz="1600">
                <a:solidFill>
                  <a:srgbClr val="FFFFFF"/>
                </a:solidFill>
                <a:latin typeface="Times New Roman"/>
                <a:ea typeface="Times New Roman"/>
                <a:cs typeface="Times New Roman"/>
                <a:sym typeface="Times New Roman"/>
              </a:rPr>
              <a:t> </a:t>
            </a:r>
            <a:endParaRPr sz="1800">
              <a:solidFill>
                <a:srgbClr val="FFFFFF"/>
              </a:solidFill>
              <a:latin typeface="Times New Roman"/>
              <a:ea typeface="Times New Roman"/>
              <a:cs typeface="Times New Roman"/>
              <a:sym typeface="Times New Roman"/>
            </a:endParaRPr>
          </a:p>
        </p:txBody>
      </p:sp>
      <p:sp>
        <p:nvSpPr>
          <p:cNvPr id="429" name="Google Shape;429;p11"/>
          <p:cNvSpPr/>
          <p:nvPr/>
        </p:nvSpPr>
        <p:spPr>
          <a:xfrm>
            <a:off x="2724112" y="970059"/>
            <a:ext cx="8841850"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1</a:t>
            </a:r>
            <a:r>
              <a:rPr lang="en-US" sz="2800">
                <a:solidFill>
                  <a:schemeClr val="dk1"/>
                </a:solidFill>
                <a:latin typeface="Times New Roman"/>
                <a:ea typeface="Times New Roman"/>
                <a:cs typeface="Times New Roman"/>
                <a:sym typeface="Times New Roman"/>
              </a:rPr>
              <a:t>. Em hãy nêu những biểu hiện của siêng năng, kiên trì và trái với siêng năng, kiên trì từ nội dung các bức tranh?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2. Em hãy kể thêm những biểu hiện khác của siêng năng, kiên trì mà em biết?</a:t>
            </a:r>
            <a:endParaRPr sz="2800">
              <a:solidFill>
                <a:schemeClr val="dk1"/>
              </a:solidFill>
              <a:latin typeface="Times New Roman"/>
              <a:ea typeface="Times New Roman"/>
              <a:cs typeface="Times New Roman"/>
              <a:sym typeface="Times New Roman"/>
            </a:endParaRPr>
          </a:p>
        </p:txBody>
      </p:sp>
      <p:pic>
        <p:nvPicPr>
          <p:cNvPr id="430" name="Google Shape;430;p11"/>
          <p:cNvPicPr preferRelativeResize="0"/>
          <p:nvPr/>
        </p:nvPicPr>
        <p:blipFill rotWithShape="1">
          <a:blip r:embed="rId4">
            <a:alphaModFix/>
          </a:blip>
          <a:srcRect b="0" l="0" r="0" t="0"/>
          <a:stretch/>
        </p:blipFill>
        <p:spPr>
          <a:xfrm>
            <a:off x="10936762" y="0"/>
            <a:ext cx="1255238" cy="937524"/>
          </a:xfrm>
          <a:prstGeom prst="rect">
            <a:avLst/>
          </a:prstGeom>
          <a:noFill/>
          <a:ln>
            <a:noFill/>
          </a:ln>
        </p:spPr>
      </p:pic>
      <p:graphicFrame>
        <p:nvGraphicFramePr>
          <p:cNvPr id="431" name="Google Shape;431;p11"/>
          <p:cNvGraphicFramePr/>
          <p:nvPr/>
        </p:nvGraphicFramePr>
        <p:xfrm>
          <a:off x="449179" y="3286403"/>
          <a:ext cx="3000000" cy="3000000"/>
        </p:xfrm>
        <a:graphic>
          <a:graphicData uri="http://schemas.openxmlformats.org/drawingml/2006/table">
            <a:tbl>
              <a:tblPr bandRow="1" firstRow="1">
                <a:noFill/>
                <a:tableStyleId>{579DBF0A-8882-4AAF-B87A-6DB8E0ED12CA}</a:tableStyleId>
              </a:tblPr>
              <a:tblGrid>
                <a:gridCol w="3545300"/>
                <a:gridCol w="7764375"/>
              </a:tblGrid>
              <a:tr h="1091600">
                <a:tc>
                  <a:txBody>
                    <a:bodyPr/>
                    <a:lstStyle/>
                    <a:p>
                      <a:pPr indent="0" lvl="0" marL="0" marR="0" rtl="0" algn="l">
                        <a:spcBef>
                          <a:spcPts val="0"/>
                        </a:spcBef>
                        <a:spcAft>
                          <a:spcPts val="0"/>
                        </a:spcAft>
                        <a:buNone/>
                      </a:pPr>
                      <a:r>
                        <a:rPr b="1" lang="en-US" sz="2400" u="none" cap="none" strike="noStrike">
                          <a:solidFill>
                            <a:schemeClr val="dk1"/>
                          </a:solidFill>
                          <a:latin typeface="Times New Roman"/>
                          <a:ea typeface="Times New Roman"/>
                          <a:cs typeface="Times New Roman"/>
                          <a:sym typeface="Times New Roman"/>
                        </a:rPr>
                        <a:t>Những biểu hiện của siêng năng, kiên trì </a:t>
                      </a:r>
                      <a:endParaRPr b="1" sz="2400">
                        <a:solidFill>
                          <a:schemeClr val="dk1"/>
                        </a:solidFill>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91600">
                <a:tc>
                  <a:txBody>
                    <a:bodyPr/>
                    <a:lstStyle/>
                    <a:p>
                      <a:pPr indent="0" lvl="0" marL="0" marR="0" rtl="0" algn="l">
                        <a:spcBef>
                          <a:spcPts val="0"/>
                        </a:spcBef>
                        <a:spcAft>
                          <a:spcPts val="0"/>
                        </a:spcAft>
                        <a:buNone/>
                      </a:pPr>
                      <a:r>
                        <a:rPr b="1" lang="en-US" sz="2400">
                          <a:latin typeface="Times New Roman"/>
                          <a:ea typeface="Times New Roman"/>
                          <a:cs typeface="Times New Roman"/>
                          <a:sym typeface="Times New Roman"/>
                        </a:rPr>
                        <a:t>Những biểu hiện trái với siêng năng, kiên trì </a:t>
                      </a:r>
                      <a:endParaRPr b="1" sz="24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1091600">
                <a:tc>
                  <a:txBody>
                    <a:bodyPr/>
                    <a:lstStyle/>
                    <a:p>
                      <a:pPr indent="0" lvl="0" marL="0" marR="0" rtl="0" algn="l">
                        <a:spcBef>
                          <a:spcPts val="0"/>
                        </a:spcBef>
                        <a:spcAft>
                          <a:spcPts val="0"/>
                        </a:spcAft>
                        <a:buNone/>
                      </a:pPr>
                      <a:r>
                        <a:rPr b="1" lang="en-US" sz="2400">
                          <a:latin typeface="Times New Roman"/>
                          <a:ea typeface="Times New Roman"/>
                          <a:cs typeface="Times New Roman"/>
                          <a:sym typeface="Times New Roman"/>
                        </a:rPr>
                        <a:t>Những biểu hiện khác của siêng năng, kiên trì </a:t>
                      </a:r>
                      <a:endParaRPr b="1" sz="24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27"/>
                                        </p:tgtEl>
                                      </p:cBhvr>
                                    </p:animEffect>
                                    <p:set>
                                      <p:cBhvr>
                                        <p:cTn dur="1" fill="hold">
                                          <p:stCondLst>
                                            <p:cond delay="1000"/>
                                          </p:stCondLst>
                                        </p:cTn>
                                        <p:tgtEl>
                                          <p:spTgt spid="42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26"/>
                                        </p:tgtEl>
                                      </p:cBhvr>
                                    </p:animEffect>
                                    <p:set>
                                      <p:cBhvr>
                                        <p:cTn dur="1" fill="hold">
                                          <p:stCondLst>
                                            <p:cond delay="1000"/>
                                          </p:stCondLst>
                                        </p:cTn>
                                        <p:tgtEl>
                                          <p:spTgt spid="42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8"/>
                                        </p:tgtEl>
                                        <p:attrNameLst>
                                          <p:attrName>style.visibility</p:attrName>
                                        </p:attrNameLst>
                                      </p:cBhvr>
                                      <p:to>
                                        <p:strVal val="visible"/>
                                      </p:to>
                                    </p:set>
                                    <p:animEffect filter="fade" transition="in">
                                      <p:cBhvr>
                                        <p:cTn dur="1000"/>
                                        <p:tgtEl>
                                          <p:spTgt spid="4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pic>
        <p:nvPicPr>
          <p:cNvPr descr="Bạn là nhân vật nào trong teamwork?" id="436" name="Google Shape;436;p12"/>
          <p:cNvPicPr preferRelativeResize="0"/>
          <p:nvPr/>
        </p:nvPicPr>
        <p:blipFill rotWithShape="1">
          <a:blip r:embed="rId3">
            <a:alphaModFix/>
          </a:blip>
          <a:srcRect b="0" l="0" r="0" t="0"/>
          <a:stretch/>
        </p:blipFill>
        <p:spPr>
          <a:xfrm>
            <a:off x="0" y="584776"/>
            <a:ext cx="2724112" cy="1570028"/>
          </a:xfrm>
          <a:prstGeom prst="rect">
            <a:avLst/>
          </a:prstGeom>
          <a:solidFill>
            <a:srgbClr val="FFCCFF"/>
          </a:solidFill>
          <a:ln>
            <a:noFill/>
          </a:ln>
        </p:spPr>
      </p:pic>
      <p:sp>
        <p:nvSpPr>
          <p:cNvPr id="437" name="Google Shape;437;p12"/>
          <p:cNvSpPr txBox="1"/>
          <p:nvPr/>
        </p:nvSpPr>
        <p:spPr>
          <a:xfrm>
            <a:off x="4265" y="0"/>
            <a:ext cx="2719847" cy="584775"/>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FF"/>
                </a:solidFill>
                <a:latin typeface="Microsoft Yahei"/>
                <a:ea typeface="Microsoft Yahei"/>
                <a:cs typeface="Microsoft Yahei"/>
                <a:sym typeface="Microsoft Yahei"/>
              </a:rPr>
              <a:t>TEAM WORK</a:t>
            </a:r>
            <a:endParaRPr sz="3200">
              <a:solidFill>
                <a:srgbClr val="0000FF"/>
              </a:solidFill>
              <a:latin typeface="Microsoft Yahei"/>
              <a:ea typeface="Microsoft Yahei"/>
              <a:cs typeface="Microsoft Yahei"/>
              <a:sym typeface="Microsoft Yahei"/>
            </a:endParaRPr>
          </a:p>
        </p:txBody>
      </p:sp>
      <p:sp>
        <p:nvSpPr>
          <p:cNvPr id="438" name="Google Shape;438;p12"/>
          <p:cNvSpPr/>
          <p:nvPr/>
        </p:nvSpPr>
        <p:spPr>
          <a:xfrm>
            <a:off x="2997642" y="225491"/>
            <a:ext cx="6861975" cy="744568"/>
          </a:xfrm>
          <a:prstGeom prst="roundRect">
            <a:avLst>
              <a:gd fmla="val 16667" name="adj"/>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Times New Roman"/>
                <a:ea typeface="Times New Roman"/>
                <a:cs typeface="Times New Roman"/>
                <a:sym typeface="Times New Roman"/>
              </a:rPr>
              <a:t>PHIẾU BÀI TẬP (THẢO LUẬN NHÓM)</a:t>
            </a:r>
            <a:endParaRPr b="1" sz="2800">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 </a:t>
            </a:r>
            <a:endParaRPr/>
          </a:p>
        </p:txBody>
      </p:sp>
      <p:sp>
        <p:nvSpPr>
          <p:cNvPr id="439" name="Google Shape;439;p12"/>
          <p:cNvSpPr/>
          <p:nvPr/>
        </p:nvSpPr>
        <p:spPr>
          <a:xfrm>
            <a:off x="2724112" y="970059"/>
            <a:ext cx="8841850" cy="18774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1</a:t>
            </a:r>
            <a:r>
              <a:rPr lang="en-US" sz="2800">
                <a:solidFill>
                  <a:schemeClr val="dk1"/>
                </a:solidFill>
                <a:latin typeface="Times New Roman"/>
                <a:ea typeface="Times New Roman"/>
                <a:cs typeface="Times New Roman"/>
                <a:sym typeface="Times New Roman"/>
              </a:rPr>
              <a:t>. Em hãy nêu những biểu hiện của siêng năng, kiên trì và trái với siêng năng, kiên trì từ nội dung các bức tranh?</a:t>
            </a:r>
            <a:endParaRPr/>
          </a:p>
          <a:p>
            <a:pPr indent="0" lvl="0" marL="0" marR="0" rtl="0" algn="l">
              <a:spcBef>
                <a:spcPts val="0"/>
              </a:spcBef>
              <a:spcAft>
                <a:spcPts val="0"/>
              </a:spcAft>
              <a:buNone/>
            </a:pPr>
            <a:r>
              <a:rPr lang="en-US" sz="2800">
                <a:solidFill>
                  <a:schemeClr val="dk1"/>
                </a:solidFill>
                <a:latin typeface="Times New Roman"/>
                <a:ea typeface="Times New Roman"/>
                <a:cs typeface="Times New Roman"/>
                <a:sym typeface="Times New Roman"/>
              </a:rPr>
              <a:t>2. Em hãy kể thêm những biểu hiện khác của siêng năng, kiên trì mà em biết?</a:t>
            </a:r>
            <a:endParaRPr sz="2800">
              <a:solidFill>
                <a:schemeClr val="dk1"/>
              </a:solidFill>
              <a:latin typeface="Times New Roman"/>
              <a:ea typeface="Times New Roman"/>
              <a:cs typeface="Times New Roman"/>
              <a:sym typeface="Times New Roman"/>
            </a:endParaRPr>
          </a:p>
        </p:txBody>
      </p:sp>
      <p:pic>
        <p:nvPicPr>
          <p:cNvPr id="440" name="Google Shape;440;p12"/>
          <p:cNvPicPr preferRelativeResize="0"/>
          <p:nvPr/>
        </p:nvPicPr>
        <p:blipFill rotWithShape="1">
          <a:blip r:embed="rId4">
            <a:alphaModFix/>
          </a:blip>
          <a:srcRect b="0" l="0" r="0" t="0"/>
          <a:stretch/>
        </p:blipFill>
        <p:spPr>
          <a:xfrm>
            <a:off x="10936762" y="0"/>
            <a:ext cx="1255238" cy="937524"/>
          </a:xfrm>
          <a:prstGeom prst="rect">
            <a:avLst/>
          </a:prstGeom>
          <a:noFill/>
          <a:ln>
            <a:noFill/>
          </a:ln>
        </p:spPr>
      </p:pic>
      <p:graphicFrame>
        <p:nvGraphicFramePr>
          <p:cNvPr id="441" name="Google Shape;441;p12"/>
          <p:cNvGraphicFramePr/>
          <p:nvPr/>
        </p:nvGraphicFramePr>
        <p:xfrm>
          <a:off x="449179" y="3286403"/>
          <a:ext cx="3000000" cy="3000000"/>
        </p:xfrm>
        <a:graphic>
          <a:graphicData uri="http://schemas.openxmlformats.org/drawingml/2006/table">
            <a:tbl>
              <a:tblPr bandRow="1" firstRow="1">
                <a:noFill/>
                <a:tableStyleId>{579DBF0A-8882-4AAF-B87A-6DB8E0ED12CA}</a:tableStyleId>
              </a:tblPr>
              <a:tblGrid>
                <a:gridCol w="5502450"/>
                <a:gridCol w="5807250"/>
              </a:tblGrid>
              <a:tr h="1091600">
                <a:tc>
                  <a:txBody>
                    <a:bodyPr/>
                    <a:lstStyle/>
                    <a:p>
                      <a:pPr indent="0" lvl="0" marL="0" marR="0" rtl="0" algn="l">
                        <a:spcBef>
                          <a:spcPts val="0"/>
                        </a:spcBef>
                        <a:spcAft>
                          <a:spcPts val="0"/>
                        </a:spcAft>
                        <a:buNone/>
                      </a:pPr>
                      <a:r>
                        <a:rPr b="1" lang="en-US" sz="2400">
                          <a:solidFill>
                            <a:schemeClr val="dk1"/>
                          </a:solidFill>
                          <a:latin typeface="Times New Roman"/>
                          <a:ea typeface="Times New Roman"/>
                          <a:cs typeface="Times New Roman"/>
                          <a:sym typeface="Times New Roman"/>
                        </a:rPr>
                        <a:t>Những biểu hiện của siêng năng, kiên trì </a:t>
                      </a:r>
                      <a:endParaRPr b="1" sz="2400">
                        <a:solidFill>
                          <a:schemeClr val="dk1"/>
                        </a:solidFill>
                      </a:endParaRPr>
                    </a:p>
                  </a:txBody>
                  <a:tcPr marT="45725" marB="45725" marR="91450" marL="91450"/>
                </a:tc>
                <a:tc>
                  <a:txBody>
                    <a:bodyPr/>
                    <a:lstStyle/>
                    <a:p>
                      <a:pPr indent="0" lvl="0" marL="0" marR="0" rtl="0" algn="l">
                        <a:spcBef>
                          <a:spcPts val="0"/>
                        </a:spcBef>
                        <a:spcAft>
                          <a:spcPts val="0"/>
                        </a:spcAft>
                        <a:buNone/>
                      </a:pPr>
                      <a:r>
                        <a:rPr b="0" lang="en-US" sz="2800">
                          <a:solidFill>
                            <a:schemeClr val="dk1"/>
                          </a:solidFill>
                          <a:latin typeface="Times New Roman"/>
                          <a:ea typeface="Times New Roman"/>
                          <a:cs typeface="Times New Roman"/>
                          <a:sym typeface="Times New Roman"/>
                        </a:rPr>
                        <a:t>Bức</a:t>
                      </a:r>
                      <a:r>
                        <a:rPr b="0" lang="en-US" sz="2800">
                          <a:solidFill>
                            <a:schemeClr val="dk1"/>
                          </a:solidFill>
                          <a:latin typeface="Times New Roman"/>
                          <a:ea typeface="Times New Roman"/>
                          <a:cs typeface="Times New Roman"/>
                          <a:sym typeface="Times New Roman"/>
                        </a:rPr>
                        <a:t> tranh 1,2,3</a:t>
                      </a:r>
                      <a:endParaRPr b="0" sz="2800">
                        <a:solidFill>
                          <a:schemeClr val="dk1"/>
                        </a:solidFill>
                        <a:latin typeface="Times New Roman"/>
                        <a:ea typeface="Times New Roman"/>
                        <a:cs typeface="Times New Roman"/>
                        <a:sym typeface="Times New Roman"/>
                      </a:endParaRPr>
                    </a:p>
                  </a:txBody>
                  <a:tcPr marT="45725" marB="45725" marR="91450" marL="91450"/>
                </a:tc>
              </a:tr>
              <a:tr h="1091600">
                <a:tc>
                  <a:txBody>
                    <a:bodyPr/>
                    <a:lstStyle/>
                    <a:p>
                      <a:pPr indent="0" lvl="0" marL="0" marR="0" rtl="0" algn="l">
                        <a:spcBef>
                          <a:spcPts val="0"/>
                        </a:spcBef>
                        <a:spcAft>
                          <a:spcPts val="0"/>
                        </a:spcAft>
                        <a:buNone/>
                      </a:pPr>
                      <a:r>
                        <a:rPr b="1" lang="en-US" sz="2400">
                          <a:latin typeface="Times New Roman"/>
                          <a:ea typeface="Times New Roman"/>
                          <a:cs typeface="Times New Roman"/>
                          <a:sym typeface="Times New Roman"/>
                        </a:rPr>
                        <a:t>Những biểu hiện trái với siêng năng, kiên trì </a:t>
                      </a:r>
                      <a:endParaRPr b="1" sz="2400"/>
                    </a:p>
                  </a:txBody>
                  <a:tcPr marT="45725" marB="45725" marR="91450" marL="91450"/>
                </a:tc>
                <a:tc>
                  <a:txBody>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Bức</a:t>
                      </a:r>
                      <a:r>
                        <a:rPr lang="en-US" sz="2400">
                          <a:solidFill>
                            <a:schemeClr val="dk1"/>
                          </a:solidFill>
                          <a:latin typeface="Times New Roman"/>
                          <a:ea typeface="Times New Roman"/>
                          <a:cs typeface="Times New Roman"/>
                          <a:sym typeface="Times New Roman"/>
                        </a:rPr>
                        <a:t> tranh 4</a:t>
                      </a:r>
                      <a:endParaRPr sz="2400">
                        <a:latin typeface="Times New Roman"/>
                        <a:ea typeface="Times New Roman"/>
                        <a:cs typeface="Times New Roman"/>
                        <a:sym typeface="Times New Roman"/>
                      </a:endParaRPr>
                    </a:p>
                  </a:txBody>
                  <a:tcPr marT="45725" marB="45725" marR="91450" marL="91450"/>
                </a:tc>
              </a:tr>
              <a:tr h="1091600">
                <a:tc>
                  <a:txBody>
                    <a:bodyPr/>
                    <a:lstStyle/>
                    <a:p>
                      <a:pPr indent="0" lvl="0" marL="0" marR="0" rtl="0" algn="l">
                        <a:spcBef>
                          <a:spcPts val="0"/>
                        </a:spcBef>
                        <a:spcAft>
                          <a:spcPts val="0"/>
                        </a:spcAft>
                        <a:buNone/>
                      </a:pPr>
                      <a:r>
                        <a:rPr b="1" lang="en-US" sz="2400">
                          <a:latin typeface="Times New Roman"/>
                          <a:ea typeface="Times New Roman"/>
                          <a:cs typeface="Times New Roman"/>
                          <a:sym typeface="Times New Roman"/>
                        </a:rPr>
                        <a:t>Những biểu hiện khác của siêng năng, kiên trì </a:t>
                      </a:r>
                      <a:endParaRPr b="1" sz="2400"/>
                    </a:p>
                  </a:txBody>
                  <a:tcPr marT="45725" marB="45725" marR="91450" marL="91450"/>
                </a:tc>
                <a:tc>
                  <a:txBody>
                    <a:bodyPr/>
                    <a:lstStyle/>
                    <a:p>
                      <a:pPr indent="0" lvl="0" marL="0" marR="0" rtl="0" algn="l">
                        <a:spcBef>
                          <a:spcPts val="0"/>
                        </a:spcBef>
                        <a:spcAft>
                          <a:spcPts val="0"/>
                        </a:spcAft>
                        <a:buNone/>
                      </a:pPr>
                      <a:r>
                        <a:rPr lang="en-US" sz="2400">
                          <a:latin typeface="Times New Roman"/>
                          <a:ea typeface="Times New Roman"/>
                          <a:cs typeface="Times New Roman"/>
                          <a:sym typeface="Times New Roman"/>
                        </a:rPr>
                        <a:t>Đi</a:t>
                      </a:r>
                      <a:r>
                        <a:rPr lang="en-US" sz="2400">
                          <a:latin typeface="Times New Roman"/>
                          <a:ea typeface="Times New Roman"/>
                          <a:cs typeface="Times New Roman"/>
                          <a:sym typeface="Times New Roman"/>
                        </a:rPr>
                        <a:t> học, đi làm đúng giờ, làm bài tập đầy đủ khi đến lớp, không nản lòng khi gặp bài tập khó…</a:t>
                      </a:r>
                      <a:endParaRPr sz="2400">
                        <a:latin typeface="Times New Roman"/>
                        <a:ea typeface="Times New Roman"/>
                        <a:cs typeface="Times New Roman"/>
                        <a:sym typeface="Times New Roman"/>
                      </a:endParaRPr>
                    </a:p>
                  </a:txBody>
                  <a:tcPr marT="45725" marB="45725" marR="91450" marL="91450"/>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37"/>
                                        </p:tgtEl>
                                      </p:cBhvr>
                                    </p:animEffect>
                                    <p:set>
                                      <p:cBhvr>
                                        <p:cTn dur="1" fill="hold">
                                          <p:stCondLst>
                                            <p:cond delay="1000"/>
                                          </p:stCondLst>
                                        </p:cTn>
                                        <p:tgtEl>
                                          <p:spTgt spid="437"/>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36"/>
                                        </p:tgtEl>
                                      </p:cBhvr>
                                    </p:animEffect>
                                    <p:set>
                                      <p:cBhvr>
                                        <p:cTn dur="1" fill="hold">
                                          <p:stCondLst>
                                            <p:cond delay="1000"/>
                                          </p:stCondLst>
                                        </p:cTn>
                                        <p:tgtEl>
                                          <p:spTgt spid="436"/>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13"/>
          <p:cNvSpPr/>
          <p:nvPr/>
        </p:nvSpPr>
        <p:spPr>
          <a:xfrm>
            <a:off x="7662434" y="0"/>
            <a:ext cx="3984622" cy="2279514"/>
          </a:xfrm>
          <a:prstGeom prst="cloudCallout">
            <a:avLst>
              <a:gd fmla="val -20833" name="adj1"/>
              <a:gd fmla="val 62500" name="adj2"/>
            </a:avLst>
          </a:prstGeom>
          <a:solidFill>
            <a:srgbClr val="EAF1DD"/>
          </a:solid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None/>
            </a:pPr>
            <a:r>
              <a:rPr b="1" lang="en-US" sz="2000">
                <a:solidFill>
                  <a:schemeClr val="dk1"/>
                </a:solidFill>
                <a:latin typeface="Times New Roman"/>
                <a:ea typeface="Times New Roman"/>
                <a:cs typeface="Times New Roman"/>
                <a:sym typeface="Times New Roman"/>
              </a:rPr>
              <a:t>Nhóm 1: Học tập, nhóm 2: Lao động, nhóm 3: Hoạt động xã hội...thể hiện siêng năng, kiên trì</a:t>
            </a:r>
            <a:endParaRPr b="1" sz="2400">
              <a:solidFill>
                <a:schemeClr val="dk1"/>
              </a:solidFill>
              <a:latin typeface="Times New Roman"/>
              <a:ea typeface="Times New Roman"/>
              <a:cs typeface="Times New Roman"/>
              <a:sym typeface="Times New Roman"/>
            </a:endParaRPr>
          </a:p>
        </p:txBody>
      </p:sp>
      <p:sp>
        <p:nvSpPr>
          <p:cNvPr id="447" name="Google Shape;447;p13"/>
          <p:cNvSpPr/>
          <p:nvPr/>
        </p:nvSpPr>
        <p:spPr>
          <a:xfrm rot="304414">
            <a:off x="9159926" y="4688505"/>
            <a:ext cx="3245574" cy="2082180"/>
          </a:xfrm>
          <a:prstGeom prst="cloudCallout">
            <a:avLst>
              <a:gd fmla="val -20833" name="adj1"/>
              <a:gd fmla="val 62500" name="adj2"/>
            </a:avLst>
          </a:prstGeom>
          <a:solidFill>
            <a:srgbClr val="FDE9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rgbClr val="000000"/>
              </a:solidFill>
              <a:latin typeface="Times New Roman"/>
              <a:ea typeface="Times New Roman"/>
              <a:cs typeface="Times New Roman"/>
              <a:sym typeface="Times New Roman"/>
            </a:endParaRPr>
          </a:p>
        </p:txBody>
      </p:sp>
      <p:sp>
        <p:nvSpPr>
          <p:cNvPr id="448" name="Google Shape;448;p13"/>
          <p:cNvSpPr/>
          <p:nvPr/>
        </p:nvSpPr>
        <p:spPr>
          <a:xfrm flipH="1" rot="-1684002">
            <a:off x="17524" y="2289556"/>
            <a:ext cx="3004879" cy="1987696"/>
          </a:xfrm>
          <a:prstGeom prst="cloudCallout">
            <a:avLst>
              <a:gd fmla="val -20833" name="adj1"/>
              <a:gd fmla="val 62500" name="adj2"/>
            </a:avLst>
          </a:prstGeom>
          <a:solidFill>
            <a:srgbClr val="DAEEF3"/>
          </a:solidFill>
          <a:ln>
            <a:noFill/>
          </a:ln>
        </p:spPr>
        <p:txBody>
          <a:bodyPr anchorCtr="0" anchor="ctr" bIns="45700" lIns="91425" spcFirstLastPara="1" rIns="91425" wrap="square" tIns="45700">
            <a:noAutofit/>
          </a:bodyPr>
          <a:lstStyle/>
          <a:p>
            <a:pPr indent="0" lvl="0" marL="0" marR="0" rtl="0" algn="l">
              <a:lnSpc>
                <a:spcPct val="125000"/>
              </a:lnSpc>
              <a:spcBef>
                <a:spcPts val="0"/>
              </a:spcBef>
              <a:spcAft>
                <a:spcPts val="0"/>
              </a:spcAft>
              <a:buNone/>
            </a:pPr>
            <a:r>
              <a:rPr b="1" lang="en-US" sz="2800">
                <a:solidFill>
                  <a:schemeClr val="dk1"/>
                </a:solidFill>
                <a:latin typeface="Times New Roman"/>
                <a:ea typeface="Times New Roman"/>
                <a:cs typeface="Times New Roman"/>
                <a:sym typeface="Times New Roman"/>
              </a:rPr>
              <a:t>Chia lớp ra thành ba đội</a:t>
            </a:r>
            <a:endParaRPr b="1" sz="2400">
              <a:solidFill>
                <a:schemeClr val="dk1"/>
              </a:solidFill>
              <a:latin typeface="Times New Roman"/>
              <a:ea typeface="Times New Roman"/>
              <a:cs typeface="Times New Roman"/>
              <a:sym typeface="Times New Roman"/>
            </a:endParaRPr>
          </a:p>
        </p:txBody>
      </p:sp>
      <p:sp>
        <p:nvSpPr>
          <p:cNvPr id="449" name="Google Shape;449;p13"/>
          <p:cNvSpPr/>
          <p:nvPr/>
        </p:nvSpPr>
        <p:spPr>
          <a:xfrm rot="-183746">
            <a:off x="8017549" y="2200282"/>
            <a:ext cx="4209127" cy="1902178"/>
          </a:xfrm>
          <a:prstGeom prst="cloudCallout">
            <a:avLst>
              <a:gd fmla="val -20833" name="adj1"/>
              <a:gd fmla="val 62500" name="adj2"/>
            </a:avLst>
          </a:prstGeom>
          <a:solidFill>
            <a:srgbClr val="FDE9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800">
              <a:solidFill>
                <a:srgbClr val="000000"/>
              </a:solidFill>
              <a:latin typeface="Times New Roman"/>
              <a:ea typeface="Times New Roman"/>
              <a:cs typeface="Times New Roman"/>
              <a:sym typeface="Times New Roman"/>
            </a:endParaRPr>
          </a:p>
        </p:txBody>
      </p:sp>
      <p:sp>
        <p:nvSpPr>
          <p:cNvPr id="450" name="Google Shape;450;p13"/>
          <p:cNvSpPr/>
          <p:nvPr/>
        </p:nvSpPr>
        <p:spPr>
          <a:xfrm>
            <a:off x="8486371" y="2288598"/>
            <a:ext cx="3663128" cy="1895712"/>
          </a:xfrm>
          <a:prstGeom prst="rect">
            <a:avLst/>
          </a:prstGeom>
          <a:noFill/>
          <a:ln>
            <a:noFill/>
          </a:ln>
        </p:spPr>
        <p:txBody>
          <a:bodyPr anchorCtr="0" anchor="t" bIns="45700" lIns="91425" spcFirstLastPara="1" rIns="91425" wrap="square" tIns="45700">
            <a:spAutoFit/>
          </a:bodyPr>
          <a:lstStyle/>
          <a:p>
            <a:pPr indent="0" lvl="0" marL="0" marR="0" rtl="0" algn="l">
              <a:lnSpc>
                <a:spcPct val="125000"/>
              </a:lnSpc>
              <a:spcBef>
                <a:spcPts val="0"/>
              </a:spcBef>
              <a:spcAft>
                <a:spcPts val="0"/>
              </a:spcAft>
              <a:buNone/>
            </a:pPr>
            <a:r>
              <a:rPr b="1" lang="en-US" sz="2400">
                <a:solidFill>
                  <a:schemeClr val="dk1"/>
                </a:solidFill>
                <a:latin typeface="Times New Roman"/>
                <a:ea typeface="Times New Roman"/>
                <a:cs typeface="Times New Roman"/>
                <a:sym typeface="Times New Roman"/>
              </a:rPr>
              <a:t>Các thành viên trong nhóm thay phiên nhau viết các đáp án lên bảng phụ trong 5’</a:t>
            </a:r>
            <a:endParaRPr/>
          </a:p>
        </p:txBody>
      </p:sp>
      <p:sp>
        <p:nvSpPr>
          <p:cNvPr id="451" name="Google Shape;451;p13"/>
          <p:cNvSpPr/>
          <p:nvPr/>
        </p:nvSpPr>
        <p:spPr>
          <a:xfrm>
            <a:off x="8541574" y="4957080"/>
            <a:ext cx="3024784" cy="12607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531">
                <a:solidFill>
                  <a:srgbClr val="FF0000"/>
                </a:solidFill>
                <a:latin typeface="Times New Roman"/>
                <a:ea typeface="Times New Roman"/>
                <a:cs typeface="Times New Roman"/>
                <a:sym typeface="Times New Roman"/>
              </a:rPr>
              <a:t>Đội nào viết được nhiều biểu hiện sẽ được 10 điểm. </a:t>
            </a:r>
            <a:endParaRPr b="1" sz="2531">
              <a:solidFill>
                <a:srgbClr val="FF0000"/>
              </a:solidFill>
              <a:latin typeface="Times New Roman"/>
              <a:ea typeface="Times New Roman"/>
              <a:cs typeface="Times New Roman"/>
              <a:sym typeface="Times New Roman"/>
            </a:endParaRPr>
          </a:p>
        </p:txBody>
      </p:sp>
      <p:sp>
        <p:nvSpPr>
          <p:cNvPr id="452" name="Google Shape;452;p13"/>
          <p:cNvSpPr/>
          <p:nvPr/>
        </p:nvSpPr>
        <p:spPr>
          <a:xfrm>
            <a:off x="981653" y="0"/>
            <a:ext cx="7582064" cy="138499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000">
                <a:solidFill>
                  <a:srgbClr val="FF0000"/>
                </a:solidFill>
                <a:latin typeface="Times New Roman"/>
                <a:ea typeface="Times New Roman"/>
                <a:cs typeface="Times New Roman"/>
                <a:sym typeface="Times New Roman"/>
              </a:rPr>
              <a:t>TRÒ CHƠI </a:t>
            </a:r>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“Tiếp sức”</a:t>
            </a:r>
            <a:endParaRPr b="1" sz="4400">
              <a:solidFill>
                <a:srgbClr val="FF0000"/>
              </a:solidFill>
              <a:latin typeface="Times New Roman"/>
              <a:ea typeface="Times New Roman"/>
              <a:cs typeface="Times New Roman"/>
              <a:sym typeface="Times New Roman"/>
            </a:endParaRPr>
          </a:p>
        </p:txBody>
      </p:sp>
      <p:pic>
        <p:nvPicPr>
          <p:cNvPr id="453" name="Google Shape;453;p13"/>
          <p:cNvPicPr preferRelativeResize="0"/>
          <p:nvPr/>
        </p:nvPicPr>
        <p:blipFill rotWithShape="1">
          <a:blip r:embed="rId3">
            <a:alphaModFix/>
          </a:blip>
          <a:srcRect b="0" l="0" r="0" t="0"/>
          <a:stretch/>
        </p:blipFill>
        <p:spPr>
          <a:xfrm>
            <a:off x="10936762" y="0"/>
            <a:ext cx="1255238" cy="937524"/>
          </a:xfrm>
          <a:prstGeom prst="rect">
            <a:avLst/>
          </a:prstGeom>
          <a:noFill/>
          <a:ln>
            <a:noFill/>
          </a:ln>
        </p:spPr>
      </p:pic>
      <p:pic>
        <p:nvPicPr>
          <p:cNvPr descr="images.jpg" id="454" name="Google Shape;454;p13"/>
          <p:cNvPicPr preferRelativeResize="0"/>
          <p:nvPr/>
        </p:nvPicPr>
        <p:blipFill rotWithShape="1">
          <a:blip r:embed="rId4">
            <a:alphaModFix/>
          </a:blip>
          <a:srcRect b="0" l="0" r="0" t="0"/>
          <a:stretch/>
        </p:blipFill>
        <p:spPr>
          <a:xfrm>
            <a:off x="2887579" y="1235242"/>
            <a:ext cx="5358063" cy="521368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graphicFrame>
        <p:nvGraphicFramePr>
          <p:cNvPr id="459" name="Google Shape;459;p14"/>
          <p:cNvGraphicFramePr/>
          <p:nvPr/>
        </p:nvGraphicFramePr>
        <p:xfrm>
          <a:off x="403099" y="2339082"/>
          <a:ext cx="3000000" cy="3000000"/>
        </p:xfrm>
        <a:graphic>
          <a:graphicData uri="http://schemas.openxmlformats.org/drawingml/2006/table">
            <a:tbl>
              <a:tblPr>
                <a:noFill/>
                <a:tableStyleId>{FCD5EFB8-A6C5-4D23-931E-F57E519C7ADB}</a:tableStyleId>
              </a:tblPr>
              <a:tblGrid>
                <a:gridCol w="3394625"/>
                <a:gridCol w="4442550"/>
                <a:gridCol w="3566700"/>
              </a:tblGrid>
              <a:tr h="844425">
                <a:tc>
                  <a:txBody>
                    <a:bodyPr/>
                    <a:lstStyle/>
                    <a:p>
                      <a:pPr indent="0" lvl="0" marL="0" marR="0" rtl="0" algn="ctr">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Học</a:t>
                      </a:r>
                      <a:r>
                        <a:rPr lang="en-US" sz="2800">
                          <a:solidFill>
                            <a:srgbClr val="FF0000"/>
                          </a:solidFill>
                          <a:latin typeface="Times New Roman"/>
                          <a:ea typeface="Times New Roman"/>
                          <a:cs typeface="Times New Roman"/>
                          <a:sym typeface="Times New Roman"/>
                        </a:rPr>
                        <a:t> tập</a:t>
                      </a:r>
                      <a:endParaRPr sz="2800">
                        <a:solidFill>
                          <a:srgbClr val="FF000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Lao động</a:t>
                      </a:r>
                      <a:endParaRPr sz="2800">
                        <a:solidFill>
                          <a:srgbClr val="FF000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 Hoạt</a:t>
                      </a:r>
                      <a:r>
                        <a:rPr lang="en-US" sz="2800">
                          <a:solidFill>
                            <a:srgbClr val="FF0000"/>
                          </a:solidFill>
                          <a:latin typeface="Times New Roman"/>
                          <a:ea typeface="Times New Roman"/>
                          <a:cs typeface="Times New Roman"/>
                          <a:sym typeface="Times New Roman"/>
                        </a:rPr>
                        <a:t> động x</a:t>
                      </a:r>
                      <a:r>
                        <a:rPr lang="en-US" sz="2800">
                          <a:solidFill>
                            <a:srgbClr val="FF0000"/>
                          </a:solidFill>
                          <a:latin typeface="Times New Roman"/>
                          <a:ea typeface="Times New Roman"/>
                          <a:cs typeface="Times New Roman"/>
                          <a:sym typeface="Times New Roman"/>
                        </a:rPr>
                        <a:t>ã</a:t>
                      </a:r>
                      <a:r>
                        <a:rPr lang="en-US" sz="2800">
                          <a:solidFill>
                            <a:srgbClr val="FF0000"/>
                          </a:solidFill>
                          <a:latin typeface="Times New Roman"/>
                          <a:ea typeface="Times New Roman"/>
                          <a:cs typeface="Times New Roman"/>
                          <a:sym typeface="Times New Roman"/>
                        </a:rPr>
                        <a:t> hội</a:t>
                      </a:r>
                      <a:endParaRPr sz="2800">
                        <a:solidFill>
                          <a:srgbClr val="FF000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844425">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4"/>
                    </a:solidFill>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4"/>
                    </a:solidFill>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4"/>
                    </a:solidFill>
                  </a:tcPr>
                </a:tc>
              </a:tr>
              <a:tr h="844425">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1EFD8"/>
                    </a:solidFill>
                  </a:tcPr>
                </a:tc>
              </a:tr>
              <a:tr h="844425">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EDED"/>
                    </a:solidFill>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EDED"/>
                    </a:solidFill>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EDEDED"/>
                    </a:solidFill>
                  </a:tcPr>
                </a:tc>
              </a:tr>
              <a:tr h="844425">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15000"/>
                        </a:lnSpc>
                        <a:spcBef>
                          <a:spcPts val="0"/>
                        </a:spcBef>
                        <a:spcAft>
                          <a:spcPts val="0"/>
                        </a:spcAft>
                        <a:buNone/>
                      </a:pPr>
                      <a:r>
                        <a:rPr lang="en-US" sz="1200">
                          <a:latin typeface="Courier New"/>
                          <a:ea typeface="Courier New"/>
                          <a:cs typeface="Courier New"/>
                          <a:sym typeface="Courier New"/>
                        </a:rPr>
                        <a:t> </a:t>
                      </a:r>
                      <a:endParaRPr sz="1100">
                        <a:latin typeface="Arial"/>
                        <a:ea typeface="Arial"/>
                        <a:cs typeface="Arial"/>
                        <a:sym typeface="Arial"/>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pic>
        <p:nvPicPr>
          <p:cNvPr descr="Bạn là nhân vật nào trong teamwork?" id="460" name="Google Shape;460;p14"/>
          <p:cNvPicPr preferRelativeResize="0"/>
          <p:nvPr/>
        </p:nvPicPr>
        <p:blipFill rotWithShape="1">
          <a:blip r:embed="rId3">
            <a:alphaModFix/>
          </a:blip>
          <a:srcRect b="0" l="0" r="0" t="0"/>
          <a:stretch/>
        </p:blipFill>
        <p:spPr>
          <a:xfrm>
            <a:off x="0" y="584776"/>
            <a:ext cx="2724112" cy="1570028"/>
          </a:xfrm>
          <a:prstGeom prst="rect">
            <a:avLst/>
          </a:prstGeom>
          <a:solidFill>
            <a:srgbClr val="FFCCFF"/>
          </a:solidFill>
          <a:ln>
            <a:noFill/>
          </a:ln>
        </p:spPr>
      </p:pic>
      <p:sp>
        <p:nvSpPr>
          <p:cNvPr id="461" name="Google Shape;461;p14"/>
          <p:cNvSpPr txBox="1"/>
          <p:nvPr/>
        </p:nvSpPr>
        <p:spPr>
          <a:xfrm>
            <a:off x="4265" y="0"/>
            <a:ext cx="2719847" cy="584775"/>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FF"/>
                </a:solidFill>
                <a:latin typeface="Microsoft Yahei"/>
                <a:ea typeface="Microsoft Yahei"/>
                <a:cs typeface="Microsoft Yahei"/>
                <a:sym typeface="Microsoft Yahei"/>
              </a:rPr>
              <a:t>TEAM WORK</a:t>
            </a:r>
            <a:endParaRPr sz="3200">
              <a:solidFill>
                <a:srgbClr val="0000FF"/>
              </a:solidFill>
              <a:latin typeface="Microsoft Yahei"/>
              <a:ea typeface="Microsoft Yahei"/>
              <a:cs typeface="Microsoft Yahei"/>
              <a:sym typeface="Microsoft Yahei"/>
            </a:endParaRPr>
          </a:p>
        </p:txBody>
      </p:sp>
      <p:sp>
        <p:nvSpPr>
          <p:cNvPr id="462" name="Google Shape;462;p14"/>
          <p:cNvSpPr/>
          <p:nvPr/>
        </p:nvSpPr>
        <p:spPr>
          <a:xfrm>
            <a:off x="2997642" y="225491"/>
            <a:ext cx="6861975" cy="744568"/>
          </a:xfrm>
          <a:prstGeom prst="roundRect">
            <a:avLst>
              <a:gd fmla="val 16667" name="adj"/>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Times New Roman"/>
                <a:ea typeface="Times New Roman"/>
                <a:cs typeface="Times New Roman"/>
                <a:sym typeface="Times New Roman"/>
              </a:rPr>
              <a:t>Trò chơi “tiếp sức”</a:t>
            </a:r>
            <a:endParaRPr b="1" sz="2800">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 </a:t>
            </a:r>
            <a:endParaRPr/>
          </a:p>
        </p:txBody>
      </p:sp>
      <p:sp>
        <p:nvSpPr>
          <p:cNvPr id="463" name="Google Shape;463;p14"/>
          <p:cNvSpPr/>
          <p:nvPr/>
        </p:nvSpPr>
        <p:spPr>
          <a:xfrm>
            <a:off x="2724112" y="970059"/>
            <a:ext cx="8841850" cy="1134093"/>
          </a:xfrm>
          <a:prstGeom prst="rect">
            <a:avLst/>
          </a:prstGeom>
          <a:noFill/>
          <a:ln>
            <a:noFill/>
          </a:ln>
        </p:spPr>
        <p:txBody>
          <a:bodyPr anchorCtr="0" anchor="t" bIns="45700" lIns="91425" spcFirstLastPara="1" rIns="91425" wrap="square" tIns="45700">
            <a:spAutoFit/>
          </a:bodyPr>
          <a:lstStyle/>
          <a:p>
            <a:pPr indent="279400" lvl="0" marL="0" marR="0" rtl="0" algn="just">
              <a:lnSpc>
                <a:spcPct val="127000"/>
              </a:lnSpc>
              <a:spcBef>
                <a:spcPts val="0"/>
              </a:spcBef>
              <a:spcAft>
                <a:spcPts val="0"/>
              </a:spcAft>
              <a:buNone/>
            </a:pPr>
            <a:r>
              <a:rPr b="1" lang="en-US" sz="2800">
                <a:solidFill>
                  <a:srgbClr val="353635"/>
                </a:solidFill>
                <a:latin typeface="Calibri"/>
                <a:ea typeface="Calibri"/>
                <a:cs typeface="Calibri"/>
                <a:sym typeface="Calibri"/>
              </a:rPr>
              <a:t>Tìm hiểu biểu hiện của </a:t>
            </a:r>
            <a:r>
              <a:rPr b="1" lang="en-US" sz="2800">
                <a:solidFill>
                  <a:srgbClr val="353635"/>
                </a:solidFill>
                <a:latin typeface="Times New Roman"/>
                <a:ea typeface="Times New Roman"/>
                <a:cs typeface="Times New Roman"/>
                <a:sym typeface="Times New Roman"/>
              </a:rPr>
              <a:t>siêng năng, kiên trì bằng cách hoàn thiện phiếu bài tập </a:t>
            </a:r>
            <a:endParaRPr sz="2800">
              <a:solidFill>
                <a:srgbClr val="353635"/>
              </a:solidFill>
              <a:latin typeface="Times New Roman"/>
              <a:ea typeface="Times New Roman"/>
              <a:cs typeface="Times New Roman"/>
              <a:sym typeface="Times New Roman"/>
            </a:endParaRPr>
          </a:p>
        </p:txBody>
      </p:sp>
      <p:pic>
        <p:nvPicPr>
          <p:cNvPr id="464" name="Google Shape;464;p14"/>
          <p:cNvPicPr preferRelativeResize="0"/>
          <p:nvPr/>
        </p:nvPicPr>
        <p:blipFill rotWithShape="1">
          <a:blip r:embed="rId4">
            <a:alphaModFix/>
          </a:blip>
          <a:srcRect b="0" l="0" r="0" t="0"/>
          <a:stretch/>
        </p:blipFill>
        <p:spPr>
          <a:xfrm>
            <a:off x="10936762" y="0"/>
            <a:ext cx="1255238" cy="937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61"/>
                                        </p:tgtEl>
                                      </p:cBhvr>
                                    </p:animEffect>
                                    <p:set>
                                      <p:cBhvr>
                                        <p:cTn dur="1" fill="hold">
                                          <p:stCondLst>
                                            <p:cond delay="1000"/>
                                          </p:stCondLst>
                                        </p:cTn>
                                        <p:tgtEl>
                                          <p:spTgt spid="46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60"/>
                                        </p:tgtEl>
                                      </p:cBhvr>
                                    </p:animEffect>
                                    <p:set>
                                      <p:cBhvr>
                                        <p:cTn dur="1" fill="hold">
                                          <p:stCondLst>
                                            <p:cond delay="1000"/>
                                          </p:stCondLst>
                                        </p:cTn>
                                        <p:tgtEl>
                                          <p:spTgt spid="46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1000"/>
                                        <p:tgtEl>
                                          <p:spTgt spid="4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graphicFrame>
        <p:nvGraphicFramePr>
          <p:cNvPr id="469" name="Google Shape;469;p15"/>
          <p:cNvGraphicFramePr/>
          <p:nvPr/>
        </p:nvGraphicFramePr>
        <p:xfrm>
          <a:off x="352927" y="2339082"/>
          <a:ext cx="3000000" cy="3000000"/>
        </p:xfrm>
        <a:graphic>
          <a:graphicData uri="http://schemas.openxmlformats.org/drawingml/2006/table">
            <a:tbl>
              <a:tblPr>
                <a:noFill/>
                <a:tableStyleId>{FCD5EFB8-A6C5-4D23-931E-F57E519C7ADB}</a:tableStyleId>
              </a:tblPr>
              <a:tblGrid>
                <a:gridCol w="3444800"/>
                <a:gridCol w="4442550"/>
                <a:gridCol w="3566700"/>
              </a:tblGrid>
              <a:tr h="1465475">
                <a:tc>
                  <a:txBody>
                    <a:bodyPr/>
                    <a:lstStyle/>
                    <a:p>
                      <a:pPr indent="0" lvl="0" marL="0" marR="0" rtl="0" algn="ctr">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Học</a:t>
                      </a:r>
                      <a:r>
                        <a:rPr lang="en-US" sz="2800">
                          <a:solidFill>
                            <a:srgbClr val="FF0000"/>
                          </a:solidFill>
                          <a:latin typeface="Times New Roman"/>
                          <a:ea typeface="Times New Roman"/>
                          <a:cs typeface="Times New Roman"/>
                          <a:sym typeface="Times New Roman"/>
                        </a:rPr>
                        <a:t> tập</a:t>
                      </a:r>
                      <a:endParaRPr sz="2800">
                        <a:solidFill>
                          <a:srgbClr val="FF000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Lao động</a:t>
                      </a:r>
                      <a:endParaRPr sz="2800">
                        <a:solidFill>
                          <a:srgbClr val="FF000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c>
                  <a:txBody>
                    <a:bodyPr/>
                    <a:lstStyle/>
                    <a:p>
                      <a:pPr indent="0" lvl="0" marL="0" marR="0" rtl="0" algn="ctr">
                        <a:lnSpc>
                          <a:spcPct val="115000"/>
                        </a:lnSpc>
                        <a:spcBef>
                          <a:spcPts val="0"/>
                        </a:spcBef>
                        <a:spcAft>
                          <a:spcPts val="0"/>
                        </a:spcAft>
                        <a:buNone/>
                      </a:pPr>
                      <a:r>
                        <a:rPr lang="en-US" sz="2800">
                          <a:solidFill>
                            <a:srgbClr val="FF0000"/>
                          </a:solidFill>
                          <a:latin typeface="Times New Roman"/>
                          <a:ea typeface="Times New Roman"/>
                          <a:cs typeface="Times New Roman"/>
                          <a:sym typeface="Times New Roman"/>
                        </a:rPr>
                        <a:t> Hoạt</a:t>
                      </a:r>
                      <a:r>
                        <a:rPr lang="en-US" sz="2800">
                          <a:solidFill>
                            <a:srgbClr val="FF0000"/>
                          </a:solidFill>
                          <a:latin typeface="Times New Roman"/>
                          <a:ea typeface="Times New Roman"/>
                          <a:cs typeface="Times New Roman"/>
                          <a:sym typeface="Times New Roman"/>
                        </a:rPr>
                        <a:t> động x</a:t>
                      </a:r>
                      <a:r>
                        <a:rPr lang="en-US" sz="2800">
                          <a:solidFill>
                            <a:srgbClr val="FF0000"/>
                          </a:solidFill>
                          <a:latin typeface="Times New Roman"/>
                          <a:ea typeface="Times New Roman"/>
                          <a:cs typeface="Times New Roman"/>
                          <a:sym typeface="Times New Roman"/>
                        </a:rPr>
                        <a:t>ã</a:t>
                      </a:r>
                      <a:r>
                        <a:rPr lang="en-US" sz="2800">
                          <a:solidFill>
                            <a:srgbClr val="FF0000"/>
                          </a:solidFill>
                          <a:latin typeface="Times New Roman"/>
                          <a:ea typeface="Times New Roman"/>
                          <a:cs typeface="Times New Roman"/>
                          <a:sym typeface="Times New Roman"/>
                        </a:rPr>
                        <a:t> hội</a:t>
                      </a:r>
                      <a:endParaRPr sz="2800">
                        <a:solidFill>
                          <a:srgbClr val="FF0000"/>
                        </a:solidFill>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2CC"/>
                    </a:solidFill>
                  </a:tcPr>
                </a:tc>
              </a:tr>
              <a:tr h="2628325">
                <a:tc>
                  <a:txBody>
                    <a:bodyPr/>
                    <a:lstStyle/>
                    <a:p>
                      <a:pPr indent="0" lvl="0" marL="0" marR="0" rtl="0" algn="just">
                        <a:lnSpc>
                          <a:spcPct val="115000"/>
                        </a:lnSpc>
                        <a:spcBef>
                          <a:spcPts val="0"/>
                        </a:spcBef>
                        <a:spcAft>
                          <a:spcPts val="0"/>
                        </a:spcAft>
                        <a:buNone/>
                      </a:pPr>
                      <a:r>
                        <a:rPr lang="en-US" sz="2800">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Đi học chuyên cần, chăm chỉ làm bài, có kế hoạch học tập, bài khó không nản, tự giác học, đạt kết quả cao….</a:t>
                      </a:r>
                      <a:endParaRPr sz="3200">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4"/>
                    </a:solidFill>
                  </a:tcPr>
                </a:tc>
                <a:tc>
                  <a:txBody>
                    <a:bodyPr/>
                    <a:lstStyle/>
                    <a:p>
                      <a:pPr indent="0" lvl="0" marL="0" marR="0" rtl="0" algn="just">
                        <a:lnSpc>
                          <a:spcPct val="115000"/>
                        </a:lnSpc>
                        <a:spcBef>
                          <a:spcPts val="0"/>
                        </a:spcBef>
                        <a:spcAft>
                          <a:spcPts val="0"/>
                        </a:spcAft>
                        <a:buNone/>
                      </a:pPr>
                      <a:r>
                        <a:rPr lang="en-US" sz="1600">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Chăm làm việc nhà, không bỏ dở công việc, không ngại khó, miệt mài với công việc, tìm tòi sáng tạo…</a:t>
                      </a:r>
                      <a:endParaRPr sz="1400">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4"/>
                    </a:solidFill>
                  </a:tcPr>
                </a:tc>
                <a:tc>
                  <a:txBody>
                    <a:bodyPr/>
                    <a:lstStyle/>
                    <a:p>
                      <a:pPr indent="0" lvl="0" marL="0" marR="0" rtl="0" algn="just">
                        <a:lnSpc>
                          <a:spcPct val="115000"/>
                        </a:lnSpc>
                        <a:spcBef>
                          <a:spcPts val="0"/>
                        </a:spcBef>
                        <a:spcAft>
                          <a:spcPts val="0"/>
                        </a:spcAft>
                        <a:buClr>
                          <a:schemeClr val="dk1"/>
                        </a:buClr>
                        <a:buSzPts val="1600"/>
                        <a:buFont typeface="Times New Roman"/>
                        <a:buNone/>
                      </a:pPr>
                      <a:r>
                        <a:rPr lang="en-US" sz="1600">
                          <a:latin typeface="Times New Roman"/>
                          <a:ea typeface="Times New Roman"/>
                          <a:cs typeface="Times New Roman"/>
                          <a:sym typeface="Times New Roman"/>
                        </a:rPr>
                        <a:t> </a:t>
                      </a:r>
                      <a:r>
                        <a:rPr i="1" lang="en-US" sz="2400">
                          <a:solidFill>
                            <a:schemeClr val="dk1"/>
                          </a:solidFill>
                          <a:latin typeface="Times New Roman"/>
                          <a:ea typeface="Times New Roman"/>
                          <a:cs typeface="Times New Roman"/>
                          <a:sym typeface="Times New Roman"/>
                        </a:rPr>
                        <a:t>Kiên trì luyện tập TDTT, kiên trì đấu tranh phòng chống tệ nạn xã hội, dịch bệnh covid, bảo vệ môi trường,...</a:t>
                      </a:r>
                      <a:endParaRPr sz="2400">
                        <a:solidFill>
                          <a:schemeClr val="dk1"/>
                        </a:solidFill>
                        <a:latin typeface="Times New Roman"/>
                        <a:ea typeface="Times New Roman"/>
                        <a:cs typeface="Times New Roman"/>
                        <a:sym typeface="Times New Roman"/>
                      </a:endParaRPr>
                    </a:p>
                    <a:p>
                      <a:pPr indent="0" lvl="0" marL="0" marR="0" rtl="0" algn="just">
                        <a:lnSpc>
                          <a:spcPct val="115000"/>
                        </a:lnSpc>
                        <a:spcBef>
                          <a:spcPts val="600"/>
                        </a:spcBef>
                        <a:spcAft>
                          <a:spcPts val="0"/>
                        </a:spcAft>
                        <a:buNone/>
                      </a:pPr>
                      <a:r>
                        <a:t/>
                      </a:r>
                      <a:endParaRPr sz="1400">
                        <a:latin typeface="Times New Roman"/>
                        <a:ea typeface="Times New Roman"/>
                        <a:cs typeface="Times New Roman"/>
                        <a:sym typeface="Times New Roman"/>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BE4D4"/>
                    </a:solidFill>
                  </a:tcPr>
                </a:tc>
              </a:tr>
            </a:tbl>
          </a:graphicData>
        </a:graphic>
      </p:graphicFrame>
      <p:pic>
        <p:nvPicPr>
          <p:cNvPr descr="Bạn là nhân vật nào trong teamwork?" id="470" name="Google Shape;470;p15"/>
          <p:cNvPicPr preferRelativeResize="0"/>
          <p:nvPr/>
        </p:nvPicPr>
        <p:blipFill rotWithShape="1">
          <a:blip r:embed="rId3">
            <a:alphaModFix/>
          </a:blip>
          <a:srcRect b="0" l="0" r="0" t="0"/>
          <a:stretch/>
        </p:blipFill>
        <p:spPr>
          <a:xfrm>
            <a:off x="0" y="584776"/>
            <a:ext cx="2724112" cy="1570028"/>
          </a:xfrm>
          <a:prstGeom prst="rect">
            <a:avLst/>
          </a:prstGeom>
          <a:solidFill>
            <a:srgbClr val="FFCCFF"/>
          </a:solidFill>
          <a:ln>
            <a:noFill/>
          </a:ln>
        </p:spPr>
      </p:pic>
      <p:sp>
        <p:nvSpPr>
          <p:cNvPr id="471" name="Google Shape;471;p15"/>
          <p:cNvSpPr txBox="1"/>
          <p:nvPr/>
        </p:nvSpPr>
        <p:spPr>
          <a:xfrm>
            <a:off x="4265" y="0"/>
            <a:ext cx="2719847" cy="584775"/>
          </a:xfrm>
          <a:prstGeom prst="rect">
            <a:avLst/>
          </a:prstGeom>
          <a:solidFill>
            <a:srgbClr val="C4E0B2"/>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3200">
                <a:solidFill>
                  <a:srgbClr val="0000FF"/>
                </a:solidFill>
                <a:latin typeface="Microsoft Yahei"/>
                <a:ea typeface="Microsoft Yahei"/>
                <a:cs typeface="Microsoft Yahei"/>
                <a:sym typeface="Microsoft Yahei"/>
              </a:rPr>
              <a:t>TEAM WORK</a:t>
            </a:r>
            <a:endParaRPr sz="3200">
              <a:solidFill>
                <a:srgbClr val="0000FF"/>
              </a:solidFill>
              <a:latin typeface="Microsoft Yahei"/>
              <a:ea typeface="Microsoft Yahei"/>
              <a:cs typeface="Microsoft Yahei"/>
              <a:sym typeface="Microsoft Yahei"/>
            </a:endParaRPr>
          </a:p>
        </p:txBody>
      </p:sp>
      <p:sp>
        <p:nvSpPr>
          <p:cNvPr id="472" name="Google Shape;472;p15"/>
          <p:cNvSpPr/>
          <p:nvPr/>
        </p:nvSpPr>
        <p:spPr>
          <a:xfrm>
            <a:off x="2997642" y="225491"/>
            <a:ext cx="6861975" cy="744568"/>
          </a:xfrm>
          <a:prstGeom prst="roundRect">
            <a:avLst>
              <a:gd fmla="val 16667" name="adj"/>
            </a:avLst>
          </a:prstGeom>
          <a:solidFill>
            <a:srgbClr val="F4B08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800">
                <a:solidFill>
                  <a:srgbClr val="0000FF"/>
                </a:solidFill>
                <a:latin typeface="Times New Roman"/>
                <a:ea typeface="Times New Roman"/>
                <a:cs typeface="Times New Roman"/>
                <a:sym typeface="Times New Roman"/>
              </a:rPr>
              <a:t>Trò chơi “tiếp sức”</a:t>
            </a:r>
            <a:endParaRPr b="1" sz="2800">
              <a:solidFill>
                <a:srgbClr val="0000FF"/>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 </a:t>
            </a:r>
            <a:endParaRPr/>
          </a:p>
        </p:txBody>
      </p:sp>
      <p:sp>
        <p:nvSpPr>
          <p:cNvPr id="473" name="Google Shape;473;p15"/>
          <p:cNvSpPr/>
          <p:nvPr/>
        </p:nvSpPr>
        <p:spPr>
          <a:xfrm>
            <a:off x="2724112" y="921933"/>
            <a:ext cx="8841850" cy="1186735"/>
          </a:xfrm>
          <a:prstGeom prst="rect">
            <a:avLst/>
          </a:prstGeom>
          <a:noFill/>
          <a:ln>
            <a:noFill/>
          </a:ln>
        </p:spPr>
        <p:txBody>
          <a:bodyPr anchorCtr="0" anchor="t" bIns="45700" lIns="91425" spcFirstLastPara="1" rIns="91425" wrap="square" tIns="45700">
            <a:spAutoFit/>
          </a:bodyPr>
          <a:lstStyle/>
          <a:p>
            <a:pPr indent="279400" lvl="0" marL="0" marR="0" rtl="0" algn="just">
              <a:lnSpc>
                <a:spcPct val="127000"/>
              </a:lnSpc>
              <a:spcBef>
                <a:spcPts val="0"/>
              </a:spcBef>
              <a:spcAft>
                <a:spcPts val="0"/>
              </a:spcAft>
              <a:buNone/>
            </a:pPr>
            <a:r>
              <a:rPr b="1" lang="en-US" sz="2800">
                <a:solidFill>
                  <a:srgbClr val="353635"/>
                </a:solidFill>
                <a:latin typeface="Times New Roman"/>
                <a:ea typeface="Times New Roman"/>
                <a:cs typeface="Times New Roman"/>
                <a:sym typeface="Times New Roman"/>
              </a:rPr>
              <a:t>Tìm hiểu biểu hiện của siêng năng, kiên trì bằng cách hoàn thiện phiếu bài tập </a:t>
            </a:r>
            <a:endParaRPr sz="2800">
              <a:solidFill>
                <a:srgbClr val="353635"/>
              </a:solidFill>
              <a:latin typeface="Times New Roman"/>
              <a:ea typeface="Times New Roman"/>
              <a:cs typeface="Times New Roman"/>
              <a:sym typeface="Times New Roman"/>
            </a:endParaRPr>
          </a:p>
        </p:txBody>
      </p:sp>
      <p:pic>
        <p:nvPicPr>
          <p:cNvPr id="474" name="Google Shape;474;p15"/>
          <p:cNvPicPr preferRelativeResize="0"/>
          <p:nvPr/>
        </p:nvPicPr>
        <p:blipFill rotWithShape="1">
          <a:blip r:embed="rId4">
            <a:alphaModFix/>
          </a:blip>
          <a:srcRect b="0" l="0" r="0" t="0"/>
          <a:stretch/>
        </p:blipFill>
        <p:spPr>
          <a:xfrm>
            <a:off x="10936762" y="0"/>
            <a:ext cx="1255238" cy="937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471"/>
                                        </p:tgtEl>
                                      </p:cBhvr>
                                    </p:animEffect>
                                    <p:set>
                                      <p:cBhvr>
                                        <p:cTn dur="1" fill="hold">
                                          <p:stCondLst>
                                            <p:cond delay="1000"/>
                                          </p:stCondLst>
                                        </p:cTn>
                                        <p:tgtEl>
                                          <p:spTgt spid="47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70"/>
                                        </p:tgtEl>
                                      </p:cBhvr>
                                    </p:animEffect>
                                    <p:set>
                                      <p:cBhvr>
                                        <p:cTn dur="1" fill="hold">
                                          <p:stCondLst>
                                            <p:cond delay="1000"/>
                                          </p:stCondLst>
                                        </p:cTn>
                                        <p:tgtEl>
                                          <p:spTgt spid="47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pic>
        <p:nvPicPr>
          <p:cNvPr id="479" name="Google Shape;479;p16"/>
          <p:cNvPicPr preferRelativeResize="0"/>
          <p:nvPr/>
        </p:nvPicPr>
        <p:blipFill rotWithShape="1">
          <a:blip r:embed="rId3">
            <a:alphaModFix/>
          </a:blip>
          <a:srcRect b="0" l="0" r="0" t="0"/>
          <a:stretch/>
        </p:blipFill>
        <p:spPr>
          <a:xfrm>
            <a:off x="9707417" y="2463890"/>
            <a:ext cx="2900751" cy="4359018"/>
          </a:xfrm>
          <a:prstGeom prst="rect">
            <a:avLst/>
          </a:prstGeom>
          <a:noFill/>
          <a:ln>
            <a:noFill/>
          </a:ln>
        </p:spPr>
      </p:pic>
      <p:pic>
        <p:nvPicPr>
          <p:cNvPr id="480" name="Google Shape;480;p16"/>
          <p:cNvPicPr preferRelativeResize="0"/>
          <p:nvPr/>
        </p:nvPicPr>
        <p:blipFill rotWithShape="1">
          <a:blip r:embed="rId4">
            <a:alphaModFix/>
          </a:blip>
          <a:srcRect b="0" l="0" r="0" t="0"/>
          <a:stretch/>
        </p:blipFill>
        <p:spPr>
          <a:xfrm>
            <a:off x="1848649" y="129308"/>
            <a:ext cx="8283243" cy="6585527"/>
          </a:xfrm>
          <a:prstGeom prst="rect">
            <a:avLst/>
          </a:prstGeom>
          <a:noFill/>
          <a:ln>
            <a:noFill/>
          </a:ln>
        </p:spPr>
      </p:pic>
      <p:sp>
        <p:nvSpPr>
          <p:cNvPr id="481" name="Google Shape;481;p16"/>
          <p:cNvSpPr txBox="1"/>
          <p:nvPr/>
        </p:nvSpPr>
        <p:spPr>
          <a:xfrm>
            <a:off x="3140875" y="833014"/>
            <a:ext cx="6215562" cy="474283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lang="en-US" sz="2800">
                <a:solidFill>
                  <a:schemeClr val="dk1"/>
                </a:solidFill>
                <a:latin typeface="Times New Roman"/>
                <a:ea typeface="Times New Roman"/>
                <a:cs typeface="Times New Roman"/>
                <a:sym typeface="Times New Roman"/>
              </a:rPr>
              <a:t>+ </a:t>
            </a:r>
            <a:r>
              <a:rPr i="1" lang="en-US" sz="2800">
                <a:solidFill>
                  <a:schemeClr val="dk1"/>
                </a:solidFill>
                <a:latin typeface="Times New Roman"/>
                <a:ea typeface="Times New Roman"/>
                <a:cs typeface="Times New Roman"/>
                <a:sym typeface="Times New Roman"/>
              </a:rPr>
              <a:t>Trong học tập: đi học chuyên cần, chăm chỉ làm bài, có kế hoạch học tập, bài khó không nản, tự giác học, đạt kết quả cao….</a:t>
            </a:r>
            <a:endParaRPr sz="2800">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800"/>
              <a:buFont typeface="Arial"/>
              <a:buNone/>
            </a:pPr>
            <a:r>
              <a:rPr i="1" lang="en-US" sz="2800">
                <a:solidFill>
                  <a:schemeClr val="dk1"/>
                </a:solidFill>
                <a:latin typeface="Times New Roman"/>
                <a:ea typeface="Times New Roman"/>
                <a:cs typeface="Times New Roman"/>
                <a:sym typeface="Times New Roman"/>
              </a:rPr>
              <a:t>+Trong lao động: Chăm làm việc nhà, không bỏ dở công việc, không ngại khó, miệt mài với công việc, tìm tòi sáng tạo…</a:t>
            </a:r>
            <a:endParaRPr sz="2800">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800"/>
              <a:buFont typeface="Arial"/>
              <a:buNone/>
            </a:pPr>
            <a:r>
              <a:rPr i="1" lang="en-US" sz="2800">
                <a:solidFill>
                  <a:schemeClr val="dk1"/>
                </a:solidFill>
                <a:latin typeface="Times New Roman"/>
                <a:ea typeface="Times New Roman"/>
                <a:cs typeface="Times New Roman"/>
                <a:sym typeface="Times New Roman"/>
              </a:rPr>
              <a:t>+Trong hoạt động xã hội: Kiên trì luyện tập TDTT, kiên trì đấu tranh phòng chống tệ nạn xã hội, dịch bệnh covid, bảo vệ môi trường,...</a:t>
            </a:r>
            <a:endParaRPr sz="2800">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p:txBody>
      </p:sp>
      <p:pic>
        <p:nvPicPr>
          <p:cNvPr descr="6fc417983c9675ce1b60e983870aeb8a" id="482" name="Google Shape;482;p16"/>
          <p:cNvPicPr preferRelativeResize="0"/>
          <p:nvPr/>
        </p:nvPicPr>
        <p:blipFill rotWithShape="1">
          <a:blip r:embed="rId5">
            <a:alphaModFix/>
          </a:blip>
          <a:srcRect b="0" l="0" r="0" t="0"/>
          <a:stretch/>
        </p:blipFill>
        <p:spPr>
          <a:xfrm>
            <a:off x="1848649" y="5359808"/>
            <a:ext cx="1510109" cy="1290597"/>
          </a:xfrm>
          <a:prstGeom prst="rect">
            <a:avLst/>
          </a:prstGeom>
          <a:noFill/>
          <a:ln>
            <a:noFill/>
          </a:ln>
        </p:spPr>
      </p:pic>
      <p:pic>
        <p:nvPicPr>
          <p:cNvPr id="483" name="Google Shape;483;p16"/>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2000"/>
                                        <p:tgtEl>
                                          <p:spTgt spid="480"/>
                                        </p:tgtEl>
                                      </p:cBhvr>
                                    </p:animEffect>
                                  </p:childTnLst>
                                </p:cTn>
                              </p:par>
                              <p:par>
                                <p:cTn fill="hold" nodeType="withEffect" presetClass="entr" presetID="23" presetSubtype="16">
                                  <p:stCondLst>
                                    <p:cond delay="0"/>
                                  </p:stCondLst>
                                  <p:childTnLst>
                                    <p:set>
                                      <p:cBhvr>
                                        <p:cTn dur="1" fill="hold">
                                          <p:stCondLst>
                                            <p:cond delay="0"/>
                                          </p:stCondLst>
                                        </p:cTn>
                                        <p:tgtEl>
                                          <p:spTgt spid="481"/>
                                        </p:tgtEl>
                                        <p:attrNameLst>
                                          <p:attrName>style.visibility</p:attrName>
                                        </p:attrNameLst>
                                      </p:cBhvr>
                                      <p:to>
                                        <p:strVal val="visible"/>
                                      </p:to>
                                    </p:set>
                                    <p:anim calcmode="lin" valueType="num">
                                      <p:cBhvr additive="base">
                                        <p:cTn dur="1000"/>
                                        <p:tgtEl>
                                          <p:spTgt spid="481"/>
                                        </p:tgtEl>
                                        <p:attrNameLst>
                                          <p:attrName>ppt_w</p:attrName>
                                        </p:attrNameLst>
                                      </p:cBhvr>
                                      <p:tavLst>
                                        <p:tav fmla="" tm="0">
                                          <p:val>
                                            <p:strVal val="0"/>
                                          </p:val>
                                        </p:tav>
                                        <p:tav fmla="" tm="100000">
                                          <p:val>
                                            <p:strVal val="#ppt_w"/>
                                          </p:val>
                                        </p:tav>
                                      </p:tavLst>
                                    </p:anim>
                                    <p:anim calcmode="lin" valueType="num">
                                      <p:cBhvr additive="base">
                                        <p:cTn dur="1000"/>
                                        <p:tgtEl>
                                          <p:spTgt spid="481"/>
                                        </p:tgtEl>
                                        <p:attrNameLst>
                                          <p:attrName>ppt_h</p:attrName>
                                        </p:attrNameLst>
                                      </p:cBhvr>
                                      <p:tavLst>
                                        <p:tav fmla="" tm="0">
                                          <p:val>
                                            <p:strVal val="0"/>
                                          </p:val>
                                        </p:tav>
                                        <p:tav fmla="" tm="100000">
                                          <p:val>
                                            <p:strVal val="#ppt_h"/>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grpSp>
        <p:nvGrpSpPr>
          <p:cNvPr id="488" name="Google Shape;488;p17"/>
          <p:cNvGrpSpPr/>
          <p:nvPr/>
        </p:nvGrpSpPr>
        <p:grpSpPr>
          <a:xfrm>
            <a:off x="915454" y="441228"/>
            <a:ext cx="10174557" cy="5604731"/>
            <a:chOff x="676916" y="624234"/>
            <a:chExt cx="10174557" cy="5604731"/>
          </a:xfrm>
        </p:grpSpPr>
        <p:pic>
          <p:nvPicPr>
            <p:cNvPr id="489" name="Google Shape;489;p17"/>
            <p:cNvPicPr preferRelativeResize="0"/>
            <p:nvPr/>
          </p:nvPicPr>
          <p:blipFill rotWithShape="1">
            <a:blip r:embed="rId3">
              <a:alphaModFix/>
            </a:blip>
            <a:srcRect b="0" l="0" r="0" t="0"/>
            <a:stretch/>
          </p:blipFill>
          <p:spPr>
            <a:xfrm>
              <a:off x="676916" y="624234"/>
              <a:ext cx="5064981" cy="5604731"/>
            </a:xfrm>
            <a:prstGeom prst="rect">
              <a:avLst/>
            </a:prstGeom>
            <a:noFill/>
            <a:ln>
              <a:noFill/>
            </a:ln>
          </p:spPr>
        </p:pic>
        <p:pic>
          <p:nvPicPr>
            <p:cNvPr id="490" name="Google Shape;490;p17"/>
            <p:cNvPicPr preferRelativeResize="0"/>
            <p:nvPr/>
          </p:nvPicPr>
          <p:blipFill rotWithShape="1">
            <a:blip r:embed="rId4">
              <a:alphaModFix/>
            </a:blip>
            <a:srcRect b="13266" l="6453" r="6544" t="2154"/>
            <a:stretch/>
          </p:blipFill>
          <p:spPr>
            <a:xfrm>
              <a:off x="834887" y="879342"/>
              <a:ext cx="10016586" cy="4595667"/>
            </a:xfrm>
            <a:prstGeom prst="rect">
              <a:avLst/>
            </a:prstGeom>
            <a:blipFill rotWithShape="1">
              <a:blip r:embed="rId5">
                <a:alphaModFix amt="1000"/>
              </a:blip>
              <a:stretch>
                <a:fillRect b="0" l="0" r="0" t="0"/>
              </a:stretch>
            </a:blipFill>
            <a:ln>
              <a:noFill/>
            </a:ln>
          </p:spPr>
        </p:pic>
      </p:grpSp>
      <p:sp>
        <p:nvSpPr>
          <p:cNvPr id="491" name="Google Shape;491;p17"/>
          <p:cNvSpPr/>
          <p:nvPr/>
        </p:nvSpPr>
        <p:spPr>
          <a:xfrm>
            <a:off x="3131110" y="2712684"/>
            <a:ext cx="6035040" cy="658642"/>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lang="en-US" sz="2800">
                <a:solidFill>
                  <a:srgbClr val="FF0000"/>
                </a:solidFill>
                <a:latin typeface="Times New Roman"/>
                <a:ea typeface="Times New Roman"/>
                <a:cs typeface="Times New Roman"/>
                <a:sym typeface="Times New Roman"/>
              </a:rPr>
              <a:t>2</a:t>
            </a:r>
            <a:r>
              <a:rPr b="1" lang="en-US" sz="2400">
                <a:solidFill>
                  <a:srgbClr val="FF0000"/>
                </a:solidFill>
                <a:latin typeface="Times New Roman"/>
                <a:ea typeface="Times New Roman"/>
                <a:cs typeface="Times New Roman"/>
                <a:sym typeface="Times New Roman"/>
              </a:rPr>
              <a:t>. </a:t>
            </a:r>
            <a:r>
              <a:rPr b="1" lang="en-US" sz="3200">
                <a:solidFill>
                  <a:srgbClr val="FF0000"/>
                </a:solidFill>
                <a:latin typeface="Times New Roman"/>
                <a:ea typeface="Times New Roman"/>
                <a:cs typeface="Times New Roman"/>
                <a:sym typeface="Times New Roman"/>
              </a:rPr>
              <a:t>Ý nghĩa của siêng năng, kiên trì</a:t>
            </a:r>
            <a:endParaRPr b="1" sz="3200">
              <a:solidFill>
                <a:srgbClr val="FF0000"/>
              </a:solidFill>
              <a:latin typeface="Times New Roman"/>
              <a:ea typeface="Times New Roman"/>
              <a:cs typeface="Times New Roman"/>
              <a:sym typeface="Times New Roman"/>
            </a:endParaRPr>
          </a:p>
        </p:txBody>
      </p:sp>
      <p:pic>
        <p:nvPicPr>
          <p:cNvPr id="492" name="Google Shape;492;p17"/>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id="497" name="Google Shape;497;p18"/>
          <p:cNvPicPr preferRelativeResize="0"/>
          <p:nvPr/>
        </p:nvPicPr>
        <p:blipFill rotWithShape="1">
          <a:blip r:embed="rId3">
            <a:alphaModFix/>
          </a:blip>
          <a:srcRect b="11190" l="15285" r="46645" t="10430"/>
          <a:stretch/>
        </p:blipFill>
        <p:spPr>
          <a:xfrm>
            <a:off x="-1569988" y="670008"/>
            <a:ext cx="14499771" cy="6436397"/>
          </a:xfrm>
          <a:prstGeom prst="rect">
            <a:avLst/>
          </a:prstGeom>
          <a:noFill/>
          <a:ln>
            <a:noFill/>
          </a:ln>
        </p:spPr>
      </p:pic>
      <p:sp>
        <p:nvSpPr>
          <p:cNvPr id="498" name="Google Shape;498;p18"/>
          <p:cNvSpPr/>
          <p:nvPr/>
        </p:nvSpPr>
        <p:spPr>
          <a:xfrm>
            <a:off x="0" y="10854"/>
            <a:ext cx="4492482" cy="719320"/>
          </a:xfrm>
          <a:prstGeom prst="snip2DiagRect">
            <a:avLst>
              <a:gd fmla="val 26917" name="adj1"/>
              <a:gd fmla="val 16667" name="adj2"/>
            </a:avLst>
          </a:prstGeom>
          <a:solidFill>
            <a:srgbClr val="F7CAA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Times New Roman"/>
                <a:ea typeface="Times New Roman"/>
                <a:cs typeface="Times New Roman"/>
                <a:sym typeface="Times New Roman"/>
              </a:rPr>
              <a:t>Đọc các trường hợp sau và trả lời câu hỏi</a:t>
            </a:r>
            <a:endParaRPr b="1" sz="2400">
              <a:solidFill>
                <a:srgbClr val="000000"/>
              </a:solidFill>
              <a:latin typeface="Times New Roman"/>
              <a:ea typeface="Times New Roman"/>
              <a:cs typeface="Times New Roman"/>
              <a:sym typeface="Times New Roman"/>
            </a:endParaRPr>
          </a:p>
        </p:txBody>
      </p:sp>
      <p:sp>
        <p:nvSpPr>
          <p:cNvPr id="499" name="Google Shape;499;p18"/>
          <p:cNvSpPr txBox="1"/>
          <p:nvPr/>
        </p:nvSpPr>
        <p:spPr>
          <a:xfrm>
            <a:off x="765131" y="1453922"/>
            <a:ext cx="10799250"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1. Hoa mới theo bố mẹ chuyển từ quê lên Hà Nội học. Thời gian đầu chuyển cấp học và môi trường mới còn bỡ ngỡ nên Hoa học môn Tiếng Anh chưa tốt. Không nản lòng. Hoa đã lên kế hoạch mỗi ngày dành ít nhất 30 phút để học tiếng Anh. Cuối tuần, bạn ra Hồ Gươm mạnh dạn giao tiếp với người nước ngoài. Kiên trì từng ngày, chỉ sau một học kì, trình độ Tiếng Anh của Hoa đã tiến bộ rõ rệt.</a:t>
            </a:r>
            <a:endParaRPr sz="2400">
              <a:solidFill>
                <a:schemeClr val="dk1"/>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2. Vân có số cân nặng nhiều hơn so với các bạn cùng trang lứa. Được mọi người góp ý, Vân quyết tâm giảm cân. Hàng ngày Vân dậy sớm tập thể dục. Có những hôm trời mưa giá lạnh, Vân vẫn không bỏ buổi tập nào. Bên cạnh đó, Vân thực hiện nghiêm túc chế độ ăn uống khoa học như: hạn chế đồ ăn ngọt, ăn ít tinh bột, nhiều rau xanh, hoa quả…Nhờ siêng năng, kiên trì tập luyện kết hợp với ăn uống khoa học, Vân đã giảm cân và có ngoại hình cân đối.</a:t>
            </a:r>
            <a:endParaRPr sz="2400">
              <a:solidFill>
                <a:schemeClr val="dk1"/>
              </a:solidFill>
              <a:latin typeface="Times New Roman"/>
              <a:ea typeface="Times New Roman"/>
              <a:cs typeface="Times New Roman"/>
              <a:sym typeface="Times New Roman"/>
            </a:endParaRPr>
          </a:p>
        </p:txBody>
      </p:sp>
      <p:pic>
        <p:nvPicPr>
          <p:cNvPr id="500" name="Google Shape;500;p18"/>
          <p:cNvPicPr preferRelativeResize="0"/>
          <p:nvPr/>
        </p:nvPicPr>
        <p:blipFill rotWithShape="1">
          <a:blip r:embed="rId4">
            <a:alphaModFix/>
          </a:blip>
          <a:srcRect b="0" l="0" r="0" t="0"/>
          <a:stretch/>
        </p:blipFill>
        <p:spPr>
          <a:xfrm>
            <a:off x="10507102" y="6152606"/>
            <a:ext cx="1684898" cy="705394"/>
          </a:xfrm>
          <a:prstGeom prst="ellipse">
            <a:avLst/>
          </a:prstGeom>
          <a:noFill/>
          <a:ln>
            <a:noFill/>
          </a:ln>
        </p:spPr>
      </p:pic>
      <p:pic>
        <p:nvPicPr>
          <p:cNvPr id="501" name="Google Shape;501;p18"/>
          <p:cNvPicPr preferRelativeResize="0"/>
          <p:nvPr/>
        </p:nvPicPr>
        <p:blipFill rotWithShape="1">
          <a:blip r:embed="rId5">
            <a:alphaModFix/>
          </a:blip>
          <a:srcRect b="0" l="0" r="0" t="0"/>
          <a:stretch/>
        </p:blipFill>
        <p:spPr>
          <a:xfrm>
            <a:off x="10936762" y="0"/>
            <a:ext cx="1255238" cy="937524"/>
          </a:xfrm>
          <a:prstGeom prst="rect">
            <a:avLst/>
          </a:prstGeom>
          <a:noFill/>
          <a:ln>
            <a:noFill/>
          </a:ln>
        </p:spPr>
      </p:pic>
      <p:sp>
        <p:nvSpPr>
          <p:cNvPr id="502" name="Google Shape;502;p18"/>
          <p:cNvSpPr/>
          <p:nvPr/>
        </p:nvSpPr>
        <p:spPr>
          <a:xfrm>
            <a:off x="3659014" y="157538"/>
            <a:ext cx="6848088" cy="907749"/>
          </a:xfrm>
          <a:prstGeom prst="rect">
            <a:avLst/>
          </a:prstGeom>
          <a:noFill/>
          <a:ln>
            <a:noFill/>
          </a:ln>
        </p:spPr>
        <p:txBody>
          <a:bodyPr anchorCtr="0" anchor="t" bIns="45700" lIns="91425" spcFirstLastPara="1" rIns="91425" wrap="square" tIns="45700">
            <a:spAutoFit/>
          </a:bodyPr>
          <a:lstStyle/>
          <a:p>
            <a:pPr indent="38100" lvl="0" marL="1054100" marR="0" rtl="0" algn="just">
              <a:lnSpc>
                <a:spcPct val="115000"/>
              </a:lnSpc>
              <a:spcBef>
                <a:spcPts val="0"/>
              </a:spcBef>
              <a:spcAft>
                <a:spcPts val="0"/>
              </a:spcAft>
              <a:buNone/>
            </a:pPr>
            <a:r>
              <a:rPr b="1" lang="en-US" sz="2400">
                <a:solidFill>
                  <a:srgbClr val="1D02DA"/>
                </a:solidFill>
                <a:latin typeface="Times New Roman"/>
                <a:ea typeface="Times New Roman"/>
                <a:cs typeface="Times New Roman"/>
                <a:sym typeface="Times New Roman"/>
              </a:rPr>
              <a:t>Theo em, sự siêng năng kiên trì của Hoa và Vân đã đem lại điều gì cho hai bạn?</a:t>
            </a:r>
            <a:endParaRPr b="1"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2000"/>
                                        <p:tgtEl>
                                          <p:spTgt spid="4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7"/>
                                        </p:tgtEl>
                                        <p:attrNameLst>
                                          <p:attrName>style.visibility</p:attrName>
                                        </p:attrNameLst>
                                      </p:cBhvr>
                                      <p:to>
                                        <p:strVal val="visible"/>
                                      </p:to>
                                    </p:set>
                                    <p:animEffect filter="fade" transition="in">
                                      <p:cBhvr>
                                        <p:cTn dur="500"/>
                                        <p:tgtEl>
                                          <p:spTgt spid="497"/>
                                        </p:tgtEl>
                                      </p:cBhvr>
                                    </p:animEffect>
                                  </p:childTnLst>
                                </p:cTn>
                              </p:par>
                              <p:par>
                                <p:cTn fill="hold" nodeType="with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2000"/>
                                        <p:tgtEl>
                                          <p:spTgt spid="4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2"/>
                                        </p:tgtEl>
                                        <p:attrNameLst>
                                          <p:attrName>style.visibility</p:attrName>
                                        </p:attrNameLst>
                                      </p:cBhvr>
                                      <p:to>
                                        <p:strVal val="visible"/>
                                      </p:to>
                                    </p:set>
                                    <p:animEffect filter="fade" transition="in">
                                      <p:cBhvr>
                                        <p:cTn dur="1000"/>
                                        <p:tgtEl>
                                          <p:spTgt spid="5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descr="Xin Chào Cuộc Sống - Home | Facebook" id="507" name="Google Shape;507;p19"/>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508" name="Google Shape;508;p19"/>
          <p:cNvPicPr preferRelativeResize="0"/>
          <p:nvPr/>
        </p:nvPicPr>
        <p:blipFill rotWithShape="1">
          <a:blip r:embed="rId3">
            <a:alphaModFix/>
          </a:blip>
          <a:srcRect b="17085" l="16992" r="50159" t="-937"/>
          <a:stretch/>
        </p:blipFill>
        <p:spPr>
          <a:xfrm>
            <a:off x="155575" y="283076"/>
            <a:ext cx="9667694" cy="7106855"/>
          </a:xfrm>
          <a:prstGeom prst="rect">
            <a:avLst/>
          </a:prstGeom>
          <a:noFill/>
          <a:ln>
            <a:noFill/>
          </a:ln>
        </p:spPr>
      </p:pic>
      <p:pic>
        <p:nvPicPr>
          <p:cNvPr id="509" name="Google Shape;509;p19"/>
          <p:cNvPicPr preferRelativeResize="0"/>
          <p:nvPr/>
        </p:nvPicPr>
        <p:blipFill rotWithShape="1">
          <a:blip r:embed="rId4">
            <a:alphaModFix/>
          </a:blip>
          <a:srcRect b="0" l="0" r="0" t="0"/>
          <a:stretch/>
        </p:blipFill>
        <p:spPr>
          <a:xfrm>
            <a:off x="3895142" y="-144463"/>
            <a:ext cx="2584200" cy="1971579"/>
          </a:xfrm>
          <a:prstGeom prst="ellipse">
            <a:avLst/>
          </a:prstGeom>
          <a:noFill/>
          <a:ln>
            <a:noFill/>
          </a:ln>
        </p:spPr>
      </p:pic>
      <p:pic>
        <p:nvPicPr>
          <p:cNvPr id="510" name="Google Shape;510;p19"/>
          <p:cNvPicPr preferRelativeResize="0"/>
          <p:nvPr/>
        </p:nvPicPr>
        <p:blipFill rotWithShape="1">
          <a:blip r:embed="rId5">
            <a:alphaModFix/>
          </a:blip>
          <a:srcRect b="0" l="0" r="0" t="0"/>
          <a:stretch/>
        </p:blipFill>
        <p:spPr>
          <a:xfrm>
            <a:off x="10936762" y="0"/>
            <a:ext cx="1255238" cy="937524"/>
          </a:xfrm>
          <a:prstGeom prst="rect">
            <a:avLst/>
          </a:prstGeom>
          <a:noFill/>
          <a:ln>
            <a:noFill/>
          </a:ln>
        </p:spPr>
      </p:pic>
      <p:pic>
        <p:nvPicPr>
          <p:cNvPr id="511" name="Google Shape;511;p19"/>
          <p:cNvPicPr preferRelativeResize="0"/>
          <p:nvPr/>
        </p:nvPicPr>
        <p:blipFill rotWithShape="1">
          <a:blip r:embed="rId6">
            <a:alphaModFix/>
          </a:blip>
          <a:srcRect b="0" l="0" r="0" t="0"/>
          <a:stretch/>
        </p:blipFill>
        <p:spPr>
          <a:xfrm>
            <a:off x="9707417" y="2463890"/>
            <a:ext cx="2900751" cy="4359018"/>
          </a:xfrm>
          <a:prstGeom prst="rect">
            <a:avLst/>
          </a:prstGeom>
          <a:noFill/>
          <a:ln>
            <a:noFill/>
          </a:ln>
        </p:spPr>
      </p:pic>
      <p:sp>
        <p:nvSpPr>
          <p:cNvPr id="512" name="Google Shape;512;p19"/>
          <p:cNvSpPr txBox="1"/>
          <p:nvPr/>
        </p:nvSpPr>
        <p:spPr>
          <a:xfrm>
            <a:off x="901102" y="2243470"/>
            <a:ext cx="8132616" cy="3949799"/>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FF"/>
              </a:buClr>
              <a:buSzPts val="4400"/>
              <a:buFont typeface="Arial"/>
              <a:buNone/>
            </a:pPr>
            <a:r>
              <a:rPr b="1" i="1" lang="en-US" sz="4400">
                <a:solidFill>
                  <a:srgbClr val="0000FF"/>
                </a:solidFill>
                <a:latin typeface="Calibri"/>
                <a:ea typeface="Calibri"/>
                <a:cs typeface="Calibri"/>
                <a:sym typeface="Calibri"/>
              </a:rPr>
              <a:t>* </a:t>
            </a:r>
            <a:r>
              <a:rPr b="1" i="1" lang="en-US" sz="4800">
                <a:solidFill>
                  <a:srgbClr val="0000FF"/>
                </a:solidFill>
                <a:latin typeface="Times New Roman"/>
                <a:ea typeface="Times New Roman"/>
                <a:cs typeface="Times New Roman"/>
                <a:sym typeface="Times New Roman"/>
              </a:rPr>
              <a:t>Ý nghĩa của siêng năng, kiên trì</a:t>
            </a:r>
            <a:endParaRPr b="1" sz="4800">
              <a:solidFill>
                <a:srgbClr val="0000FF"/>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4400"/>
              <a:buFont typeface="Arial"/>
              <a:buNone/>
            </a:pPr>
            <a:r>
              <a:rPr b="1" lang="en-US" sz="4400">
                <a:solidFill>
                  <a:schemeClr val="dk1"/>
                </a:solidFill>
                <a:latin typeface="Times New Roman"/>
                <a:ea typeface="Times New Roman"/>
                <a:cs typeface="Times New Roman"/>
                <a:sym typeface="Times New Roman"/>
              </a:rPr>
              <a:t>- </a:t>
            </a:r>
            <a:r>
              <a:rPr b="1" i="1" lang="en-US" sz="4400">
                <a:solidFill>
                  <a:schemeClr val="dk1"/>
                </a:solidFill>
                <a:latin typeface="Times New Roman"/>
                <a:ea typeface="Times New Roman"/>
                <a:cs typeface="Times New Roman"/>
                <a:sym typeface="Times New Roman"/>
              </a:rPr>
              <a:t>Siêng năng, kiên trì sẽ giúp con người thành công trong công việc và cuộc sống.</a:t>
            </a:r>
            <a:endParaRPr b="1" sz="4400">
              <a:solidFill>
                <a:schemeClr val="dk1"/>
              </a:solidFill>
              <a:latin typeface="Times New Roman"/>
              <a:ea typeface="Times New Roman"/>
              <a:cs typeface="Times New Roman"/>
              <a:sym typeface="Times New Roman"/>
            </a:endParaRPr>
          </a:p>
          <a:p>
            <a:pPr indent="0" lvl="0" marL="0" marR="0" rtl="0" algn="l">
              <a:lnSpc>
                <a:spcPct val="90000"/>
              </a:lnSpc>
              <a:spcBef>
                <a:spcPts val="1000"/>
              </a:spcBef>
              <a:spcAft>
                <a:spcPts val="0"/>
              </a:spcAft>
              <a:buClr>
                <a:schemeClr val="dk1"/>
              </a:buClr>
              <a:buSzPts val="3200"/>
              <a:buFont typeface="Arial"/>
              <a:buNone/>
            </a:pPr>
            <a:r>
              <a:t/>
            </a:r>
            <a:endParaRPr b="1" sz="32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par>
                                <p:cTn fill="hold" nodeType="withEffect" presetClass="entr" presetID="23" presetSubtype="16">
                                  <p:stCondLst>
                                    <p:cond delay="0"/>
                                  </p:stCondLst>
                                  <p:childTnLst>
                                    <p:set>
                                      <p:cBhvr>
                                        <p:cTn dur="1" fill="hold">
                                          <p:stCondLst>
                                            <p:cond delay="0"/>
                                          </p:stCondLst>
                                        </p:cTn>
                                        <p:tgtEl>
                                          <p:spTgt spid="512"/>
                                        </p:tgtEl>
                                        <p:attrNameLst>
                                          <p:attrName>style.visibility</p:attrName>
                                        </p:attrNameLst>
                                      </p:cBhvr>
                                      <p:to>
                                        <p:strVal val="visible"/>
                                      </p:to>
                                    </p:set>
                                    <p:anim calcmode="lin" valueType="num">
                                      <p:cBhvr additive="base">
                                        <p:cTn dur="1000"/>
                                        <p:tgtEl>
                                          <p:spTgt spid="512"/>
                                        </p:tgtEl>
                                        <p:attrNameLst>
                                          <p:attrName>ppt_w</p:attrName>
                                        </p:attrNameLst>
                                      </p:cBhvr>
                                      <p:tavLst>
                                        <p:tav fmla="" tm="0">
                                          <p:val>
                                            <p:strVal val="0"/>
                                          </p:val>
                                        </p:tav>
                                        <p:tav fmla="" tm="100000">
                                          <p:val>
                                            <p:strVal val="#ppt_w"/>
                                          </p:val>
                                        </p:tav>
                                      </p:tavLst>
                                    </p:anim>
                                    <p:anim calcmode="lin" valueType="num">
                                      <p:cBhvr additive="base">
                                        <p:cTn dur="1000"/>
                                        <p:tgtEl>
                                          <p:spTgt spid="51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2"/>
          <p:cNvPicPr preferRelativeResize="0"/>
          <p:nvPr/>
        </p:nvPicPr>
        <p:blipFill rotWithShape="1">
          <a:blip r:embed="rId3">
            <a:alphaModFix/>
          </a:blip>
          <a:srcRect b="0" l="0" r="0" t="0"/>
          <a:stretch/>
        </p:blipFill>
        <p:spPr>
          <a:xfrm>
            <a:off x="6448507" y="769385"/>
            <a:ext cx="5049079" cy="5432632"/>
          </a:xfrm>
          <a:prstGeom prst="rect">
            <a:avLst/>
          </a:prstGeom>
          <a:noFill/>
          <a:ln>
            <a:noFill/>
          </a:ln>
        </p:spPr>
      </p:pic>
      <p:pic>
        <p:nvPicPr>
          <p:cNvPr id="325" name="Google Shape;325;p2"/>
          <p:cNvPicPr preferRelativeResize="0"/>
          <p:nvPr/>
        </p:nvPicPr>
        <p:blipFill rotWithShape="1">
          <a:blip r:embed="rId4">
            <a:alphaModFix/>
          </a:blip>
          <a:srcRect b="0" l="0" r="0" t="0"/>
          <a:stretch/>
        </p:blipFill>
        <p:spPr>
          <a:xfrm>
            <a:off x="6374864" y="425542"/>
            <a:ext cx="5207535" cy="5948218"/>
          </a:xfrm>
          <a:prstGeom prst="rect">
            <a:avLst/>
          </a:prstGeom>
          <a:noFill/>
          <a:ln>
            <a:noFill/>
          </a:ln>
        </p:spPr>
      </p:pic>
      <p:sp>
        <p:nvSpPr>
          <p:cNvPr id="326" name="Google Shape;326;p2"/>
          <p:cNvSpPr txBox="1"/>
          <p:nvPr/>
        </p:nvSpPr>
        <p:spPr>
          <a:xfrm>
            <a:off x="6448507" y="3380472"/>
            <a:ext cx="5255015"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rgbClr val="FF0000"/>
                </a:solidFill>
                <a:latin typeface="Times New Roman"/>
                <a:ea typeface="Times New Roman"/>
                <a:cs typeface="Times New Roman"/>
                <a:sym typeface="Times New Roman"/>
              </a:rPr>
              <a:t>I.</a:t>
            </a:r>
            <a:endParaRPr/>
          </a:p>
          <a:p>
            <a:pPr indent="0" lvl="0" marL="0" marR="0" rtl="0" algn="ctr">
              <a:spcBef>
                <a:spcPts val="0"/>
              </a:spcBef>
              <a:spcAft>
                <a:spcPts val="0"/>
              </a:spcAft>
              <a:buNone/>
            </a:pPr>
            <a:r>
              <a:rPr b="1" i="0" lang="en-US" sz="6600" u="none" cap="none" strike="noStrike">
                <a:solidFill>
                  <a:srgbClr val="FF0000"/>
                </a:solidFill>
                <a:latin typeface="Times New Roman"/>
                <a:ea typeface="Times New Roman"/>
                <a:cs typeface="Times New Roman"/>
                <a:sym typeface="Times New Roman"/>
              </a:rPr>
              <a:t>Khởi động</a:t>
            </a:r>
            <a:endParaRPr b="1" i="0" sz="6600" u="none" cap="none" strike="noStrike">
              <a:solidFill>
                <a:srgbClr val="FF0000"/>
              </a:solidFill>
              <a:latin typeface="Times New Roman"/>
              <a:ea typeface="Times New Roman"/>
              <a:cs typeface="Times New Roman"/>
              <a:sym typeface="Times New Roman"/>
            </a:endParaRPr>
          </a:p>
        </p:txBody>
      </p:sp>
      <p:grpSp>
        <p:nvGrpSpPr>
          <p:cNvPr id="327" name="Google Shape;327;p2"/>
          <p:cNvGrpSpPr/>
          <p:nvPr/>
        </p:nvGrpSpPr>
        <p:grpSpPr>
          <a:xfrm>
            <a:off x="839417" y="578106"/>
            <a:ext cx="5064981" cy="5604731"/>
            <a:chOff x="839417" y="578106"/>
            <a:chExt cx="5064981" cy="5604731"/>
          </a:xfrm>
        </p:grpSpPr>
        <p:pic>
          <p:nvPicPr>
            <p:cNvPr id="328" name="Google Shape;328;p2"/>
            <p:cNvPicPr preferRelativeResize="0"/>
            <p:nvPr/>
          </p:nvPicPr>
          <p:blipFill rotWithShape="1">
            <a:blip r:embed="rId3">
              <a:alphaModFix/>
            </a:blip>
            <a:srcRect b="0" l="0" r="0" t="0"/>
            <a:stretch/>
          </p:blipFill>
          <p:spPr>
            <a:xfrm>
              <a:off x="839417" y="578106"/>
              <a:ext cx="5064981" cy="5604731"/>
            </a:xfrm>
            <a:prstGeom prst="rect">
              <a:avLst/>
            </a:prstGeom>
            <a:noFill/>
            <a:ln>
              <a:noFill/>
            </a:ln>
          </p:spPr>
        </p:pic>
        <p:pic>
          <p:nvPicPr>
            <p:cNvPr id="329" name="Google Shape;329;p2"/>
            <p:cNvPicPr preferRelativeResize="0"/>
            <p:nvPr/>
          </p:nvPicPr>
          <p:blipFill rotWithShape="1">
            <a:blip r:embed="rId5">
              <a:alphaModFix/>
            </a:blip>
            <a:srcRect b="0" l="0" r="0" t="0"/>
            <a:stretch/>
          </p:blipFill>
          <p:spPr>
            <a:xfrm>
              <a:off x="979208" y="1288202"/>
              <a:ext cx="4149384" cy="4040543"/>
            </a:xfrm>
            <a:prstGeom prst="rect">
              <a:avLst/>
            </a:prstGeom>
            <a:noFill/>
            <a:ln>
              <a:noFill/>
            </a:ln>
          </p:spPr>
        </p:pic>
        <p:sp>
          <p:nvSpPr>
            <p:cNvPr id="330" name="Google Shape;330;p2"/>
            <p:cNvSpPr/>
            <p:nvPr/>
          </p:nvSpPr>
          <p:spPr>
            <a:xfrm>
              <a:off x="1410628" y="1594131"/>
              <a:ext cx="3315855" cy="31700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rgbClr val="0000FF"/>
                  </a:solidFill>
                  <a:latin typeface="Times New Roman"/>
                  <a:ea typeface="Times New Roman"/>
                  <a:cs typeface="Times New Roman"/>
                  <a:sym typeface="Times New Roman"/>
                </a:rPr>
                <a:t>Bài 3:</a:t>
              </a:r>
              <a:r>
                <a:rPr b="1" i="0" lang="en-US" sz="4000" u="none" cap="none" strike="noStrike">
                  <a:solidFill>
                    <a:srgbClr val="FF0000"/>
                  </a:solidFill>
                  <a:latin typeface="Times New Roman"/>
                  <a:ea typeface="Times New Roman"/>
                  <a:cs typeface="Times New Roman"/>
                  <a:sym typeface="Times New Roman"/>
                </a:rPr>
                <a:t> </a:t>
              </a:r>
              <a:endParaRPr b="1" i="0" sz="4000" u="none" cap="none" strike="noStrike">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4000" u="none" cap="none" strike="noStrike">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i="0" lang="en-US" sz="4000" u="none" cap="none" strike="noStrike">
                  <a:solidFill>
                    <a:srgbClr val="0000FF"/>
                  </a:solidFill>
                  <a:latin typeface="Times New Roman"/>
                  <a:ea typeface="Times New Roman"/>
                  <a:cs typeface="Times New Roman"/>
                  <a:sym typeface="Times New Roman"/>
                </a:rPr>
                <a:t>KNTT</a:t>
              </a:r>
              <a:endParaRPr b="1" i="0" sz="4000" u="none" cap="none" strike="noStrike">
                <a:solidFill>
                  <a:srgbClr val="0000FF"/>
                </a:solidFill>
                <a:latin typeface="Times New Roman"/>
                <a:ea typeface="Times New Roman"/>
                <a:cs typeface="Times New Roman"/>
                <a:sym typeface="Times New Roman"/>
              </a:endParaRPr>
            </a:p>
          </p:txBody>
        </p:sp>
      </p:grpSp>
      <p:pic>
        <p:nvPicPr>
          <p:cNvPr id="331" name="Google Shape;331;p2"/>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p:transition>
    <p:wipe dir="d"/>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6"/>
                                        </p:tgtEl>
                                        <p:attrNameLst>
                                          <p:attrName>style.visibility</p:attrName>
                                        </p:attrNameLst>
                                      </p:cBhvr>
                                      <p:to>
                                        <p:strVal val="visible"/>
                                      </p:to>
                                    </p:set>
                                    <p:animEffect filter="fade" transition="in">
                                      <p:cBhvr>
                                        <p:cTn dur="750"/>
                                        <p:tgtEl>
                                          <p:spTgt spid="3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grpSp>
        <p:nvGrpSpPr>
          <p:cNvPr id="517" name="Google Shape;517;p20"/>
          <p:cNvGrpSpPr/>
          <p:nvPr/>
        </p:nvGrpSpPr>
        <p:grpSpPr>
          <a:xfrm>
            <a:off x="0" y="420472"/>
            <a:ext cx="8182303" cy="6592149"/>
            <a:chOff x="114868" y="-346472"/>
            <a:chExt cx="7805125" cy="7426902"/>
          </a:xfrm>
        </p:grpSpPr>
        <p:pic>
          <p:nvPicPr>
            <p:cNvPr id="518" name="Google Shape;518;p20"/>
            <p:cNvPicPr preferRelativeResize="0"/>
            <p:nvPr/>
          </p:nvPicPr>
          <p:blipFill rotWithShape="1">
            <a:blip r:embed="rId3">
              <a:alphaModFix/>
            </a:blip>
            <a:srcRect b="17085" l="16992" r="50159" t="-937"/>
            <a:stretch/>
          </p:blipFill>
          <p:spPr>
            <a:xfrm>
              <a:off x="114868" y="-346472"/>
              <a:ext cx="7805125" cy="6999519"/>
            </a:xfrm>
            <a:prstGeom prst="rect">
              <a:avLst/>
            </a:prstGeom>
            <a:noFill/>
            <a:ln>
              <a:noFill/>
            </a:ln>
          </p:spPr>
        </p:pic>
        <p:pic>
          <p:nvPicPr>
            <p:cNvPr id="519" name="Google Shape;519;p20"/>
            <p:cNvPicPr preferRelativeResize="0"/>
            <p:nvPr/>
          </p:nvPicPr>
          <p:blipFill rotWithShape="1">
            <a:blip r:embed="rId4">
              <a:alphaModFix/>
            </a:blip>
            <a:srcRect b="0" l="0" r="0" t="0"/>
            <a:stretch/>
          </p:blipFill>
          <p:spPr>
            <a:xfrm>
              <a:off x="3068240" y="4750073"/>
              <a:ext cx="2072846" cy="2330357"/>
            </a:xfrm>
            <a:prstGeom prst="rect">
              <a:avLst/>
            </a:prstGeom>
            <a:noFill/>
            <a:ln>
              <a:noFill/>
            </a:ln>
          </p:spPr>
        </p:pic>
      </p:grpSp>
      <p:sp>
        <p:nvSpPr>
          <p:cNvPr id="520" name="Google Shape;520;p20"/>
          <p:cNvSpPr/>
          <p:nvPr/>
        </p:nvSpPr>
        <p:spPr>
          <a:xfrm>
            <a:off x="572964" y="2280319"/>
            <a:ext cx="6721739" cy="337021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29000"/>
              </a:lnSpc>
              <a:spcBef>
                <a:spcPts val="0"/>
              </a:spcBef>
              <a:spcAft>
                <a:spcPts val="0"/>
              </a:spcAft>
              <a:buClr>
                <a:srgbClr val="000000"/>
              </a:buClr>
              <a:buSzPts val="1000"/>
              <a:buFont typeface="Noto Sans Symbols"/>
              <a:buChar char="−"/>
            </a:pPr>
            <a:r>
              <a:rPr b="1" lang="en-US" sz="2800">
                <a:solidFill>
                  <a:srgbClr val="000000"/>
                </a:solidFill>
                <a:latin typeface="Times New Roman"/>
                <a:ea typeface="Times New Roman"/>
                <a:cs typeface="Times New Roman"/>
                <a:sym typeface="Times New Roman"/>
              </a:rPr>
              <a:t>Em hãy thực hiện một việc làm thể hiện siêng năng, kiên trì trong gia đình và chia sẻ trước lớp.</a:t>
            </a:r>
            <a:endParaRPr b="1" sz="2800">
              <a:solidFill>
                <a:srgbClr val="000000"/>
              </a:solidFill>
              <a:latin typeface="Times New Roman"/>
              <a:ea typeface="Times New Roman"/>
              <a:cs typeface="Times New Roman"/>
              <a:sym typeface="Times New Roman"/>
            </a:endParaRPr>
          </a:p>
          <a:p>
            <a:pPr indent="-342900" lvl="0" marL="342900" marR="0" rtl="0" algn="just">
              <a:lnSpc>
                <a:spcPct val="127000"/>
              </a:lnSpc>
              <a:spcBef>
                <a:spcPts val="200"/>
              </a:spcBef>
              <a:spcAft>
                <a:spcPts val="0"/>
              </a:spcAft>
              <a:buClr>
                <a:srgbClr val="000000"/>
              </a:buClr>
              <a:buSzPts val="1000"/>
              <a:buFont typeface="Noto Sans Symbols"/>
              <a:buChar char="−"/>
            </a:pPr>
            <a:r>
              <a:rPr b="1" lang="en-US" sz="2800">
                <a:solidFill>
                  <a:srgbClr val="000000"/>
                </a:solidFill>
                <a:latin typeface="Times New Roman"/>
                <a:ea typeface="Times New Roman"/>
                <a:cs typeface="Times New Roman"/>
                <a:sym typeface="Times New Roman"/>
              </a:rPr>
              <a:t>Em hãy thực hiện một hành động hay một lời nói cụ thể thể hiện siêng năng, kiên trì ngoài xã hội.</a:t>
            </a:r>
            <a:endParaRPr b="1" sz="2800">
              <a:solidFill>
                <a:srgbClr val="000000"/>
              </a:solidFill>
              <a:latin typeface="Times New Roman"/>
              <a:ea typeface="Times New Roman"/>
              <a:cs typeface="Times New Roman"/>
              <a:sym typeface="Times New Roman"/>
            </a:endParaRPr>
          </a:p>
        </p:txBody>
      </p:sp>
      <p:pic>
        <p:nvPicPr>
          <p:cNvPr id="521" name="Google Shape;521;p20"/>
          <p:cNvPicPr preferRelativeResize="0"/>
          <p:nvPr/>
        </p:nvPicPr>
        <p:blipFill rotWithShape="1">
          <a:blip r:embed="rId5">
            <a:alphaModFix/>
          </a:blip>
          <a:srcRect b="0" l="0" r="0" t="0"/>
          <a:stretch/>
        </p:blipFill>
        <p:spPr>
          <a:xfrm>
            <a:off x="7635766" y="1040525"/>
            <a:ext cx="4556234" cy="4999320"/>
          </a:xfrm>
          <a:prstGeom prst="rect">
            <a:avLst/>
          </a:prstGeom>
          <a:noFill/>
          <a:ln>
            <a:noFill/>
          </a:ln>
        </p:spPr>
      </p:pic>
      <p:pic>
        <p:nvPicPr>
          <p:cNvPr id="522" name="Google Shape;522;p20"/>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
        <p:nvSpPr>
          <p:cNvPr id="523" name="Google Shape;523;p20"/>
          <p:cNvSpPr/>
          <p:nvPr/>
        </p:nvSpPr>
        <p:spPr>
          <a:xfrm>
            <a:off x="2433667" y="210926"/>
            <a:ext cx="6888480" cy="726598"/>
          </a:xfrm>
          <a:prstGeom prst="roundRect">
            <a:avLst>
              <a:gd fmla="val 16667" name="adj"/>
            </a:avLst>
          </a:prstGeom>
          <a:solidFill>
            <a:srgbClr val="FBE4D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165100" lvl="0" marL="0" marR="0" rtl="0" algn="just">
              <a:lnSpc>
                <a:spcPct val="130000"/>
              </a:lnSpc>
              <a:spcBef>
                <a:spcPts val="0"/>
              </a:spcBef>
              <a:spcAft>
                <a:spcPts val="0"/>
              </a:spcAft>
              <a:buNone/>
            </a:pPr>
            <a:r>
              <a:t/>
            </a:r>
            <a:endParaRPr b="1" sz="3200">
              <a:solidFill>
                <a:srgbClr val="FF0000"/>
              </a:solidFill>
              <a:latin typeface="Arial"/>
              <a:ea typeface="Arial"/>
              <a:cs typeface="Arial"/>
              <a:sym typeface="Arial"/>
            </a:endParaRPr>
          </a:p>
          <a:p>
            <a:pPr indent="165100" lvl="0" marL="0" marR="0" rtl="0" algn="just">
              <a:lnSpc>
                <a:spcPct val="130000"/>
              </a:lnSpc>
              <a:spcBef>
                <a:spcPts val="200"/>
              </a:spcBef>
              <a:spcAft>
                <a:spcPts val="0"/>
              </a:spcAft>
              <a:buNone/>
            </a:pPr>
            <a:r>
              <a:rPr b="1" lang="en-US" sz="2400">
                <a:solidFill>
                  <a:srgbClr val="FF0000"/>
                </a:solidFill>
                <a:latin typeface="Times New Roman"/>
                <a:ea typeface="Times New Roman"/>
                <a:cs typeface="Times New Roman"/>
                <a:sym typeface="Times New Roman"/>
              </a:rPr>
              <a:t>Hoạt động: Thực hiện hành động siêng năng, kiên trì.</a:t>
            </a:r>
            <a:endParaRPr b="1" sz="2400">
              <a:solidFill>
                <a:srgbClr val="FF0000"/>
              </a:solidFill>
              <a:latin typeface="Times New Roman"/>
              <a:ea typeface="Times New Roman"/>
              <a:cs typeface="Times New Roman"/>
              <a:sym typeface="Times New Roman"/>
            </a:endParaRPr>
          </a:p>
          <a:p>
            <a:pPr indent="0" lvl="0" marL="0" marR="0" rtl="0" algn="ctr">
              <a:spcBef>
                <a:spcPts val="200"/>
              </a:spcBef>
              <a:spcAft>
                <a:spcPts val="0"/>
              </a:spcAft>
              <a:buNone/>
            </a:pPr>
            <a:r>
              <a:t/>
            </a:r>
            <a:endParaRPr b="1" sz="3200">
              <a:solidFill>
                <a:srgbClr val="FF0000"/>
              </a:solidFill>
              <a:latin typeface="Arial"/>
              <a:ea typeface="Arial"/>
              <a:cs typeface="Arial"/>
              <a:sym typeface="Arial"/>
            </a:endParaRPr>
          </a:p>
          <a:p>
            <a:pPr indent="0" lvl="0" marL="0" marR="0" rtl="0" algn="ctr">
              <a:spcBef>
                <a:spcPts val="0"/>
              </a:spcBef>
              <a:spcAft>
                <a:spcPts val="0"/>
              </a:spcAft>
              <a:buNone/>
            </a:pPr>
            <a:r>
              <a:rPr lang="en-US" sz="1800">
                <a:solidFill>
                  <a:srgbClr val="FFFFFF"/>
                </a:solidFill>
                <a:latin typeface="Times New Roman"/>
                <a:ea typeface="Times New Roman"/>
                <a:cs typeface="Times New Roman"/>
                <a:sym typeface="Times New Roman"/>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23"/>
                                        </p:tgtEl>
                                        <p:attrNameLst>
                                          <p:attrName>style.visibility</p:attrName>
                                        </p:attrNameLst>
                                      </p:cBhvr>
                                      <p:to>
                                        <p:strVal val="visible"/>
                                      </p:to>
                                    </p:set>
                                    <p:animEffect filter="fade" transition="in">
                                      <p:cBhvr>
                                        <p:cTn dur="1000"/>
                                        <p:tgtEl>
                                          <p:spTgt spid="5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id="528" name="Google Shape;528;p21"/>
          <p:cNvPicPr preferRelativeResize="0"/>
          <p:nvPr/>
        </p:nvPicPr>
        <p:blipFill rotWithShape="1">
          <a:blip r:embed="rId3">
            <a:alphaModFix/>
          </a:blip>
          <a:srcRect b="0" l="0" r="0" t="0"/>
          <a:stretch/>
        </p:blipFill>
        <p:spPr>
          <a:xfrm>
            <a:off x="6448507" y="769385"/>
            <a:ext cx="5049079" cy="5432632"/>
          </a:xfrm>
          <a:prstGeom prst="rect">
            <a:avLst/>
          </a:prstGeom>
          <a:noFill/>
          <a:ln>
            <a:noFill/>
          </a:ln>
        </p:spPr>
      </p:pic>
      <p:pic>
        <p:nvPicPr>
          <p:cNvPr id="529" name="Google Shape;529;p21"/>
          <p:cNvPicPr preferRelativeResize="0"/>
          <p:nvPr/>
        </p:nvPicPr>
        <p:blipFill rotWithShape="1">
          <a:blip r:embed="rId4">
            <a:alphaModFix/>
          </a:blip>
          <a:srcRect b="0" l="0" r="0" t="0"/>
          <a:stretch/>
        </p:blipFill>
        <p:spPr>
          <a:xfrm>
            <a:off x="6374864" y="425542"/>
            <a:ext cx="5207535" cy="5948218"/>
          </a:xfrm>
          <a:prstGeom prst="rect">
            <a:avLst/>
          </a:prstGeom>
          <a:noFill/>
          <a:ln>
            <a:noFill/>
          </a:ln>
        </p:spPr>
      </p:pic>
      <p:sp>
        <p:nvSpPr>
          <p:cNvPr id="530" name="Google Shape;530;p21"/>
          <p:cNvSpPr txBox="1"/>
          <p:nvPr/>
        </p:nvSpPr>
        <p:spPr>
          <a:xfrm>
            <a:off x="6448507" y="3380472"/>
            <a:ext cx="5255015"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rgbClr val="FF0000"/>
                </a:solidFill>
                <a:latin typeface="Times New Roman"/>
                <a:ea typeface="Times New Roman"/>
                <a:cs typeface="Times New Roman"/>
                <a:sym typeface="Times New Roman"/>
              </a:rPr>
              <a:t>III.</a:t>
            </a:r>
            <a:endParaRPr/>
          </a:p>
          <a:p>
            <a:pPr indent="0" lvl="0" marL="0" marR="0" rtl="0" algn="ctr">
              <a:spcBef>
                <a:spcPts val="0"/>
              </a:spcBef>
              <a:spcAft>
                <a:spcPts val="0"/>
              </a:spcAft>
              <a:buNone/>
            </a:pPr>
            <a:r>
              <a:rPr b="1" lang="en-US" sz="6600">
                <a:solidFill>
                  <a:srgbClr val="FF0000"/>
                </a:solidFill>
                <a:latin typeface="Times New Roman"/>
                <a:ea typeface="Times New Roman"/>
                <a:cs typeface="Times New Roman"/>
                <a:sym typeface="Times New Roman"/>
              </a:rPr>
              <a:t>Luyện tập</a:t>
            </a:r>
            <a:endParaRPr b="1" sz="6600">
              <a:solidFill>
                <a:srgbClr val="FF0000"/>
              </a:solidFill>
              <a:latin typeface="Times New Roman"/>
              <a:ea typeface="Times New Roman"/>
              <a:cs typeface="Times New Roman"/>
              <a:sym typeface="Times New Roman"/>
            </a:endParaRPr>
          </a:p>
        </p:txBody>
      </p:sp>
      <p:grpSp>
        <p:nvGrpSpPr>
          <p:cNvPr id="531" name="Google Shape;531;p21"/>
          <p:cNvGrpSpPr/>
          <p:nvPr/>
        </p:nvGrpSpPr>
        <p:grpSpPr>
          <a:xfrm>
            <a:off x="839417" y="578106"/>
            <a:ext cx="5064981" cy="5604731"/>
            <a:chOff x="839417" y="578106"/>
            <a:chExt cx="5064981" cy="5604731"/>
          </a:xfrm>
        </p:grpSpPr>
        <p:pic>
          <p:nvPicPr>
            <p:cNvPr id="532" name="Google Shape;532;p21"/>
            <p:cNvPicPr preferRelativeResize="0"/>
            <p:nvPr/>
          </p:nvPicPr>
          <p:blipFill rotWithShape="1">
            <a:blip r:embed="rId3">
              <a:alphaModFix/>
            </a:blip>
            <a:srcRect b="0" l="0" r="0" t="0"/>
            <a:stretch/>
          </p:blipFill>
          <p:spPr>
            <a:xfrm>
              <a:off x="839417" y="578106"/>
              <a:ext cx="5064981" cy="5604731"/>
            </a:xfrm>
            <a:prstGeom prst="rect">
              <a:avLst/>
            </a:prstGeom>
            <a:noFill/>
            <a:ln>
              <a:noFill/>
            </a:ln>
          </p:spPr>
        </p:pic>
        <p:pic>
          <p:nvPicPr>
            <p:cNvPr id="533" name="Google Shape;533;p21"/>
            <p:cNvPicPr preferRelativeResize="0"/>
            <p:nvPr/>
          </p:nvPicPr>
          <p:blipFill rotWithShape="1">
            <a:blip r:embed="rId5">
              <a:alphaModFix/>
            </a:blip>
            <a:srcRect b="0" l="0" r="0" t="0"/>
            <a:stretch/>
          </p:blipFill>
          <p:spPr>
            <a:xfrm>
              <a:off x="979208" y="1288202"/>
              <a:ext cx="4149384" cy="4040543"/>
            </a:xfrm>
            <a:prstGeom prst="rect">
              <a:avLst/>
            </a:prstGeom>
            <a:noFill/>
            <a:ln>
              <a:noFill/>
            </a:ln>
          </p:spPr>
        </p:pic>
        <p:sp>
          <p:nvSpPr>
            <p:cNvPr id="534" name="Google Shape;534;p21"/>
            <p:cNvSpPr/>
            <p:nvPr/>
          </p:nvSpPr>
          <p:spPr>
            <a:xfrm>
              <a:off x="1410628" y="1594131"/>
              <a:ext cx="3315855"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Bài 3:</a:t>
              </a:r>
              <a:r>
                <a:rPr b="1" lang="en-US" sz="4400">
                  <a:solidFill>
                    <a:srgbClr val="FF0000"/>
                  </a:solidFill>
                  <a:latin typeface="Times New Roman"/>
                  <a:ea typeface="Times New Roman"/>
                  <a:cs typeface="Times New Roman"/>
                  <a:sym typeface="Times New Roman"/>
                </a:rPr>
                <a:t> </a:t>
              </a:r>
              <a:endParaRPr b="1" sz="44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KNTT</a:t>
              </a:r>
              <a:endParaRPr b="1" sz="4400">
                <a:solidFill>
                  <a:srgbClr val="0000FF"/>
                </a:solidFill>
                <a:latin typeface="Times New Roman"/>
                <a:ea typeface="Times New Roman"/>
                <a:cs typeface="Times New Roman"/>
                <a:sym typeface="Times New Roman"/>
              </a:endParaRPr>
            </a:p>
          </p:txBody>
        </p:sp>
      </p:grpSp>
      <p:pic>
        <p:nvPicPr>
          <p:cNvPr id="535" name="Google Shape;535;p21"/>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75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22"/>
          <p:cNvPicPr preferRelativeResize="0"/>
          <p:nvPr/>
        </p:nvPicPr>
        <p:blipFill rotWithShape="1">
          <a:blip r:embed="rId3">
            <a:alphaModFix/>
          </a:blip>
          <a:srcRect b="17085" l="16992" r="50159" t="-937"/>
          <a:stretch/>
        </p:blipFill>
        <p:spPr>
          <a:xfrm>
            <a:off x="5983378" y="930519"/>
            <a:ext cx="6588568" cy="4811438"/>
          </a:xfrm>
          <a:prstGeom prst="rect">
            <a:avLst/>
          </a:prstGeom>
          <a:noFill/>
          <a:ln>
            <a:noFill/>
          </a:ln>
        </p:spPr>
      </p:pic>
      <p:pic>
        <p:nvPicPr>
          <p:cNvPr id="541" name="Google Shape;541;p22"/>
          <p:cNvPicPr preferRelativeResize="0"/>
          <p:nvPr/>
        </p:nvPicPr>
        <p:blipFill rotWithShape="1">
          <a:blip r:embed="rId4">
            <a:alphaModFix/>
          </a:blip>
          <a:srcRect b="11190" l="15285" r="46645" t="10430"/>
          <a:stretch/>
        </p:blipFill>
        <p:spPr>
          <a:xfrm>
            <a:off x="-662442" y="1583091"/>
            <a:ext cx="6800573" cy="3772871"/>
          </a:xfrm>
          <a:prstGeom prst="rect">
            <a:avLst/>
          </a:prstGeom>
          <a:noFill/>
          <a:ln>
            <a:noFill/>
          </a:ln>
        </p:spPr>
      </p:pic>
      <p:pic>
        <p:nvPicPr>
          <p:cNvPr id="542" name="Google Shape;542;p22"/>
          <p:cNvPicPr preferRelativeResize="0"/>
          <p:nvPr/>
        </p:nvPicPr>
        <p:blipFill rotWithShape="1">
          <a:blip r:embed="rId5">
            <a:alphaModFix/>
          </a:blip>
          <a:srcRect b="0" l="0" r="0" t="0"/>
          <a:stretch/>
        </p:blipFill>
        <p:spPr>
          <a:xfrm>
            <a:off x="4111188" y="835237"/>
            <a:ext cx="2584200" cy="1344792"/>
          </a:xfrm>
          <a:prstGeom prst="ellipse">
            <a:avLst/>
          </a:prstGeom>
          <a:noFill/>
          <a:ln>
            <a:noFill/>
          </a:ln>
        </p:spPr>
      </p:pic>
      <p:pic>
        <p:nvPicPr>
          <p:cNvPr id="543" name="Google Shape;543;p22"/>
          <p:cNvPicPr preferRelativeResize="0"/>
          <p:nvPr/>
        </p:nvPicPr>
        <p:blipFill rotWithShape="1">
          <a:blip r:embed="rId6">
            <a:alphaModFix/>
          </a:blip>
          <a:srcRect b="0" l="0" r="0" t="0"/>
          <a:stretch/>
        </p:blipFill>
        <p:spPr>
          <a:xfrm>
            <a:off x="3920376" y="3934786"/>
            <a:ext cx="1872954" cy="1719365"/>
          </a:xfrm>
          <a:prstGeom prst="rect">
            <a:avLst/>
          </a:prstGeom>
          <a:noFill/>
          <a:ln>
            <a:noFill/>
          </a:ln>
        </p:spPr>
      </p:pic>
      <p:pic>
        <p:nvPicPr>
          <p:cNvPr id="544" name="Google Shape;544;p22"/>
          <p:cNvPicPr preferRelativeResize="0"/>
          <p:nvPr/>
        </p:nvPicPr>
        <p:blipFill rotWithShape="1">
          <a:blip r:embed="rId7">
            <a:alphaModFix/>
          </a:blip>
          <a:srcRect b="0" l="0" r="0" t="0"/>
          <a:stretch/>
        </p:blipFill>
        <p:spPr>
          <a:xfrm>
            <a:off x="10936762" y="0"/>
            <a:ext cx="1255238" cy="937524"/>
          </a:xfrm>
          <a:prstGeom prst="rect">
            <a:avLst/>
          </a:prstGeom>
          <a:noFill/>
          <a:ln>
            <a:noFill/>
          </a:ln>
        </p:spPr>
      </p:pic>
      <p:pic>
        <p:nvPicPr>
          <p:cNvPr id="545" name="Google Shape;545;p22"/>
          <p:cNvPicPr preferRelativeResize="0"/>
          <p:nvPr/>
        </p:nvPicPr>
        <p:blipFill rotWithShape="1">
          <a:blip r:embed="rId8">
            <a:alphaModFix/>
          </a:blip>
          <a:srcRect b="0" l="0" r="0" t="0"/>
          <a:stretch/>
        </p:blipFill>
        <p:spPr>
          <a:xfrm>
            <a:off x="3473992" y="-134826"/>
            <a:ext cx="3858592" cy="1143000"/>
          </a:xfrm>
          <a:prstGeom prst="rect">
            <a:avLst/>
          </a:prstGeom>
          <a:noFill/>
          <a:ln>
            <a:noFill/>
          </a:ln>
        </p:spPr>
      </p:pic>
      <p:sp>
        <p:nvSpPr>
          <p:cNvPr id="546" name="Google Shape;546;p22"/>
          <p:cNvSpPr txBox="1"/>
          <p:nvPr/>
        </p:nvSpPr>
        <p:spPr>
          <a:xfrm>
            <a:off x="3449052" y="215693"/>
            <a:ext cx="4177729" cy="55399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0070C0"/>
                </a:solidFill>
                <a:latin typeface="Times New Roman"/>
                <a:ea typeface="Times New Roman"/>
                <a:cs typeface="Times New Roman"/>
                <a:sym typeface="Times New Roman"/>
              </a:rPr>
              <a:t>Quan sát tranh và trả lời câu hỏi</a:t>
            </a:r>
            <a:endParaRPr sz="1600">
              <a:solidFill>
                <a:srgbClr val="5F5F5F"/>
              </a:solidFill>
              <a:latin typeface="Times New Roman"/>
              <a:ea typeface="Times New Roman"/>
              <a:cs typeface="Times New Roman"/>
              <a:sym typeface="Times New Roman"/>
            </a:endParaRPr>
          </a:p>
        </p:txBody>
      </p:sp>
      <p:sp>
        <p:nvSpPr>
          <p:cNvPr id="547" name="Google Shape;547;p22"/>
          <p:cNvSpPr/>
          <p:nvPr/>
        </p:nvSpPr>
        <p:spPr>
          <a:xfrm>
            <a:off x="5059363" y="3367088"/>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548" name="Google Shape;548;p22"/>
          <p:cNvSpPr/>
          <p:nvPr/>
        </p:nvSpPr>
        <p:spPr>
          <a:xfrm>
            <a:off x="6960671" y="3022296"/>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pic>
        <p:nvPicPr>
          <p:cNvPr descr="tải xuống.jpg" id="549" name="Google Shape;549;p22"/>
          <p:cNvPicPr preferRelativeResize="0"/>
          <p:nvPr/>
        </p:nvPicPr>
        <p:blipFill rotWithShape="1">
          <a:blip r:embed="rId9">
            <a:alphaModFix/>
          </a:blip>
          <a:srcRect b="0" l="0" r="0" t="0"/>
          <a:stretch/>
        </p:blipFill>
        <p:spPr>
          <a:xfrm>
            <a:off x="320842" y="1925054"/>
            <a:ext cx="5117432" cy="2967788"/>
          </a:xfrm>
          <a:prstGeom prst="rect">
            <a:avLst/>
          </a:prstGeom>
          <a:noFill/>
          <a:ln>
            <a:noFill/>
          </a:ln>
        </p:spPr>
      </p:pic>
      <p:pic>
        <p:nvPicPr>
          <p:cNvPr descr="IMG_0358.jpg" id="550" name="Google Shape;550;p22"/>
          <p:cNvPicPr preferRelativeResize="0"/>
          <p:nvPr/>
        </p:nvPicPr>
        <p:blipFill rotWithShape="1">
          <a:blip r:embed="rId10">
            <a:alphaModFix/>
          </a:blip>
          <a:srcRect b="0" l="0" r="0" t="0"/>
          <a:stretch/>
        </p:blipFill>
        <p:spPr>
          <a:xfrm>
            <a:off x="6384758" y="1876925"/>
            <a:ext cx="5534525" cy="328863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1"/>
                                        </p:tgtEl>
                                        <p:attrNameLst>
                                          <p:attrName>style.visibility</p:attrName>
                                        </p:attrNameLst>
                                      </p:cBhvr>
                                      <p:to>
                                        <p:strVal val="visible"/>
                                      </p:to>
                                    </p:set>
                                    <p:animEffect filter="fade" transition="in">
                                      <p:cBhvr>
                                        <p:cTn dur="500"/>
                                        <p:tgtEl>
                                          <p:spTgt spid="541"/>
                                        </p:tgtEl>
                                      </p:cBhvr>
                                    </p:animEffect>
                                  </p:childTnLst>
                                </p:cTn>
                              </p:par>
                              <p:par>
                                <p:cTn fill="hold" nodeType="withEffect" presetClass="entr" presetID="10" presetSubtype="0">
                                  <p:stCondLst>
                                    <p:cond delay="0"/>
                                  </p:stCondLst>
                                  <p:childTnLst>
                                    <p:set>
                                      <p:cBhvr>
                                        <p:cTn dur="1" fill="hold">
                                          <p:stCondLst>
                                            <p:cond delay="0"/>
                                          </p:stCondLst>
                                        </p:cTn>
                                        <p:tgtEl>
                                          <p:spTgt spid="543"/>
                                        </p:tgtEl>
                                        <p:attrNameLst>
                                          <p:attrName>style.visibility</p:attrName>
                                        </p:attrNameLst>
                                      </p:cBhvr>
                                      <p:to>
                                        <p:strVal val="visible"/>
                                      </p:to>
                                    </p:set>
                                    <p:animEffect filter="fade" transition="in">
                                      <p:cBhvr>
                                        <p:cTn dur="500"/>
                                        <p:tgtEl>
                                          <p:spTgt spid="5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40"/>
                                        </p:tgtEl>
                                        <p:attrNameLst>
                                          <p:attrName>style.visibility</p:attrName>
                                        </p:attrNameLst>
                                      </p:cBhvr>
                                      <p:to>
                                        <p:strVal val="visible"/>
                                      </p:to>
                                    </p:set>
                                    <p:animEffect filter="fade" transition="in">
                                      <p:cBhvr>
                                        <p:cTn dur="500"/>
                                        <p:tgtEl>
                                          <p:spTgt spid="540"/>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45"/>
                                        </p:tgtEl>
                                        <p:attrNameLst>
                                          <p:attrName>style.visibility</p:attrName>
                                        </p:attrNameLst>
                                      </p:cBhvr>
                                      <p:to>
                                        <p:strVal val="visible"/>
                                      </p:to>
                                    </p:set>
                                    <p:anim calcmode="lin" valueType="num">
                                      <p:cBhvr additive="base">
                                        <p:cTn dur="500"/>
                                        <p:tgtEl>
                                          <p:spTgt spid="545"/>
                                        </p:tgtEl>
                                        <p:attrNameLst>
                                          <p:attrName>ppt_w</p:attrName>
                                        </p:attrNameLst>
                                      </p:cBhvr>
                                      <p:tavLst>
                                        <p:tav fmla="" tm="0">
                                          <p:val>
                                            <p:strVal val="0"/>
                                          </p:val>
                                        </p:tav>
                                        <p:tav fmla="" tm="100000">
                                          <p:val>
                                            <p:strVal val="#ppt_w"/>
                                          </p:val>
                                        </p:tav>
                                      </p:tavLst>
                                    </p:anim>
                                    <p:anim calcmode="lin" valueType="num">
                                      <p:cBhvr additive="base">
                                        <p:cTn dur="500"/>
                                        <p:tgtEl>
                                          <p:spTgt spid="54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pic>
        <p:nvPicPr>
          <p:cNvPr id="555" name="Google Shape;555;p23"/>
          <p:cNvPicPr preferRelativeResize="0"/>
          <p:nvPr/>
        </p:nvPicPr>
        <p:blipFill rotWithShape="1">
          <a:blip r:embed="rId3">
            <a:alphaModFix/>
          </a:blip>
          <a:srcRect b="17085" l="16992" r="50159" t="-937"/>
          <a:stretch/>
        </p:blipFill>
        <p:spPr>
          <a:xfrm>
            <a:off x="5983378" y="930519"/>
            <a:ext cx="6588568" cy="4811438"/>
          </a:xfrm>
          <a:prstGeom prst="rect">
            <a:avLst/>
          </a:prstGeom>
          <a:noFill/>
          <a:ln>
            <a:noFill/>
          </a:ln>
        </p:spPr>
      </p:pic>
      <p:pic>
        <p:nvPicPr>
          <p:cNvPr id="556" name="Google Shape;556;p23"/>
          <p:cNvPicPr preferRelativeResize="0"/>
          <p:nvPr/>
        </p:nvPicPr>
        <p:blipFill rotWithShape="1">
          <a:blip r:embed="rId4">
            <a:alphaModFix/>
          </a:blip>
          <a:srcRect b="11190" l="15285" r="46645" t="10430"/>
          <a:stretch/>
        </p:blipFill>
        <p:spPr>
          <a:xfrm>
            <a:off x="-662442" y="1583091"/>
            <a:ext cx="6800573" cy="5274909"/>
          </a:xfrm>
          <a:prstGeom prst="rect">
            <a:avLst/>
          </a:prstGeom>
          <a:noFill/>
          <a:ln>
            <a:noFill/>
          </a:ln>
        </p:spPr>
      </p:pic>
      <p:sp>
        <p:nvSpPr>
          <p:cNvPr id="557" name="Google Shape;557;p23"/>
          <p:cNvSpPr/>
          <p:nvPr/>
        </p:nvSpPr>
        <p:spPr>
          <a:xfrm>
            <a:off x="957492" y="1242892"/>
            <a:ext cx="3251200" cy="703850"/>
          </a:xfrm>
          <a:prstGeom prst="snip2DiagRect">
            <a:avLst>
              <a:gd fmla="val 26917" name="adj1"/>
              <a:gd fmla="val 16667" name="adj2"/>
            </a:avLst>
          </a:prstGeom>
          <a:solidFill>
            <a:srgbClr val="F7CAAC"/>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Times New Roman"/>
                <a:ea typeface="Times New Roman"/>
                <a:cs typeface="Times New Roman"/>
                <a:sym typeface="Times New Roman"/>
              </a:rPr>
              <a:t>TÌNH HUỐNG 1</a:t>
            </a:r>
            <a:endParaRPr/>
          </a:p>
        </p:txBody>
      </p:sp>
      <p:sp>
        <p:nvSpPr>
          <p:cNvPr id="558" name="Google Shape;558;p23"/>
          <p:cNvSpPr/>
          <p:nvPr/>
        </p:nvSpPr>
        <p:spPr>
          <a:xfrm>
            <a:off x="7808857" y="1022548"/>
            <a:ext cx="3389746" cy="733271"/>
          </a:xfrm>
          <a:prstGeom prst="snip2DiagRect">
            <a:avLst>
              <a:gd fmla="val 26917" name="adj1"/>
              <a:gd fmla="val 16667" name="adj2"/>
            </a:avLst>
          </a:prstGeom>
          <a:solidFill>
            <a:srgbClr val="FFC000"/>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0000"/>
                </a:solidFill>
                <a:latin typeface="Times New Roman"/>
                <a:ea typeface="Times New Roman"/>
                <a:cs typeface="Times New Roman"/>
                <a:sym typeface="Times New Roman"/>
              </a:rPr>
              <a:t>TÌNH HUỐNG 2</a:t>
            </a:r>
            <a:endParaRPr/>
          </a:p>
        </p:txBody>
      </p:sp>
      <p:pic>
        <p:nvPicPr>
          <p:cNvPr id="559" name="Google Shape;559;p23"/>
          <p:cNvPicPr preferRelativeResize="0"/>
          <p:nvPr/>
        </p:nvPicPr>
        <p:blipFill rotWithShape="1">
          <a:blip r:embed="rId5">
            <a:alphaModFix/>
          </a:blip>
          <a:srcRect b="0" l="0" r="0" t="0"/>
          <a:stretch/>
        </p:blipFill>
        <p:spPr>
          <a:xfrm>
            <a:off x="4111188" y="835237"/>
            <a:ext cx="2584200" cy="1344792"/>
          </a:xfrm>
          <a:prstGeom prst="ellipse">
            <a:avLst/>
          </a:prstGeom>
          <a:noFill/>
          <a:ln>
            <a:noFill/>
          </a:ln>
        </p:spPr>
      </p:pic>
      <p:pic>
        <p:nvPicPr>
          <p:cNvPr id="560" name="Google Shape;560;p23"/>
          <p:cNvPicPr preferRelativeResize="0"/>
          <p:nvPr/>
        </p:nvPicPr>
        <p:blipFill rotWithShape="1">
          <a:blip r:embed="rId6">
            <a:alphaModFix/>
          </a:blip>
          <a:srcRect b="0" l="0" r="0" t="0"/>
          <a:stretch/>
        </p:blipFill>
        <p:spPr>
          <a:xfrm>
            <a:off x="4159558" y="5618538"/>
            <a:ext cx="1872954" cy="1719365"/>
          </a:xfrm>
          <a:prstGeom prst="rect">
            <a:avLst/>
          </a:prstGeom>
          <a:noFill/>
          <a:ln>
            <a:noFill/>
          </a:ln>
        </p:spPr>
      </p:pic>
      <p:pic>
        <p:nvPicPr>
          <p:cNvPr id="561" name="Google Shape;561;p23"/>
          <p:cNvPicPr preferRelativeResize="0"/>
          <p:nvPr/>
        </p:nvPicPr>
        <p:blipFill rotWithShape="1">
          <a:blip r:embed="rId7">
            <a:alphaModFix/>
          </a:blip>
          <a:srcRect b="0" l="0" r="0" t="0"/>
          <a:stretch/>
        </p:blipFill>
        <p:spPr>
          <a:xfrm>
            <a:off x="10936762" y="0"/>
            <a:ext cx="1255238" cy="937524"/>
          </a:xfrm>
          <a:prstGeom prst="rect">
            <a:avLst/>
          </a:prstGeom>
          <a:noFill/>
          <a:ln>
            <a:noFill/>
          </a:ln>
        </p:spPr>
      </p:pic>
      <p:pic>
        <p:nvPicPr>
          <p:cNvPr id="562" name="Google Shape;562;p23"/>
          <p:cNvPicPr preferRelativeResize="0"/>
          <p:nvPr/>
        </p:nvPicPr>
        <p:blipFill rotWithShape="1">
          <a:blip r:embed="rId8">
            <a:alphaModFix/>
          </a:blip>
          <a:srcRect b="0" l="0" r="0" t="0"/>
          <a:stretch/>
        </p:blipFill>
        <p:spPr>
          <a:xfrm>
            <a:off x="3473992" y="-134826"/>
            <a:ext cx="3858592" cy="1143000"/>
          </a:xfrm>
          <a:prstGeom prst="rect">
            <a:avLst/>
          </a:prstGeom>
          <a:noFill/>
          <a:ln>
            <a:noFill/>
          </a:ln>
        </p:spPr>
      </p:pic>
      <p:sp>
        <p:nvSpPr>
          <p:cNvPr id="563" name="Google Shape;563;p23"/>
          <p:cNvSpPr txBox="1"/>
          <p:nvPr/>
        </p:nvSpPr>
        <p:spPr>
          <a:xfrm>
            <a:off x="3473992" y="215693"/>
            <a:ext cx="4152790" cy="66120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800">
                <a:solidFill>
                  <a:srgbClr val="0070C0"/>
                </a:solidFill>
                <a:latin typeface="Times New Roman"/>
                <a:ea typeface="Times New Roman"/>
                <a:cs typeface="Times New Roman"/>
                <a:sym typeface="Times New Roman"/>
              </a:rPr>
              <a:t>XỬ LÍ TÌNH HUỐNG</a:t>
            </a:r>
            <a:endParaRPr sz="2000">
              <a:solidFill>
                <a:srgbClr val="5F5F5F"/>
              </a:solidFill>
              <a:latin typeface="Times New Roman"/>
              <a:ea typeface="Times New Roman"/>
              <a:cs typeface="Times New Roman"/>
              <a:sym typeface="Times New Roman"/>
            </a:endParaRPr>
          </a:p>
        </p:txBody>
      </p:sp>
      <p:graphicFrame>
        <p:nvGraphicFramePr>
          <p:cNvPr id="564" name="Google Shape;564;p23"/>
          <p:cNvGraphicFramePr/>
          <p:nvPr/>
        </p:nvGraphicFramePr>
        <p:xfrm>
          <a:off x="395591" y="2520840"/>
          <a:ext cx="3000000" cy="3000000"/>
        </p:xfrm>
        <a:graphic>
          <a:graphicData uri="http://schemas.openxmlformats.org/drawingml/2006/table">
            <a:tbl>
              <a:tblPr>
                <a:noFill/>
                <a:tableStyleId>{579DBF0A-8882-4AAF-B87A-6DB8E0ED12CA}</a:tableStyleId>
              </a:tblPr>
              <a:tblGrid>
                <a:gridCol w="5143550"/>
              </a:tblGrid>
              <a:tr h="3418300">
                <a:tc>
                  <a:txBody>
                    <a:bodyPr/>
                    <a:lstStyle/>
                    <a:p>
                      <a:pPr indent="-203200" lvl="0" marL="203200" marR="0" rtl="0" algn="just">
                        <a:lnSpc>
                          <a:spcPct val="115000"/>
                        </a:lnSpc>
                        <a:spcBef>
                          <a:spcPts val="0"/>
                        </a:spcBef>
                        <a:spcAft>
                          <a:spcPts val="0"/>
                        </a:spcAft>
                        <a:buNone/>
                      </a:pPr>
                      <a:r>
                        <a:rPr lang="en-US" sz="2800" u="none" cap="none" strike="noStrike">
                          <a:solidFill>
                            <a:schemeClr val="dk1"/>
                          </a:solidFill>
                          <a:latin typeface="Times New Roman"/>
                          <a:ea typeface="Times New Roman"/>
                          <a:cs typeface="Times New Roman"/>
                          <a:sym typeface="Times New Roman"/>
                        </a:rPr>
                        <a:t>Năm học này, Hân dự định đăng kí tham gia cuộc thi hùng biện bằng tiếng Anh do nhà trường tổ chức. Nhưng Hân lo lắng vì vốn từ vựng tiếng Anh của mình còn hạn chế nên đắn đo không biết có nên dự thi hay không.</a:t>
                      </a:r>
                      <a:endParaRPr sz="2800" u="none" cap="none" strike="noStrike">
                        <a:solidFill>
                          <a:schemeClr val="dk1"/>
                        </a:solidFill>
                        <a:latin typeface="Times New Roman"/>
                        <a:ea typeface="Times New Roman"/>
                        <a:cs typeface="Times New Roman"/>
                        <a:sym typeface="Times New Roman"/>
                      </a:endParaRPr>
                    </a:p>
                  </a:txBody>
                  <a:tcPr marT="0" marB="0" marR="0" marL="0"/>
                </a:tc>
              </a:tr>
            </a:tbl>
          </a:graphicData>
        </a:graphic>
      </p:graphicFrame>
      <p:sp>
        <p:nvSpPr>
          <p:cNvPr id="565" name="Google Shape;565;p23"/>
          <p:cNvSpPr/>
          <p:nvPr/>
        </p:nvSpPr>
        <p:spPr>
          <a:xfrm>
            <a:off x="5059363" y="3367088"/>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graphicFrame>
        <p:nvGraphicFramePr>
          <p:cNvPr id="566" name="Google Shape;566;p23"/>
          <p:cNvGraphicFramePr/>
          <p:nvPr/>
        </p:nvGraphicFramePr>
        <p:xfrm>
          <a:off x="6531219" y="2271469"/>
          <a:ext cx="3000000" cy="3000000"/>
        </p:xfrm>
        <a:graphic>
          <a:graphicData uri="http://schemas.openxmlformats.org/drawingml/2006/table">
            <a:tbl>
              <a:tblPr>
                <a:noFill/>
                <a:tableStyleId>{FCD5EFB8-A6C5-4D23-931E-F57E519C7ADB}</a:tableStyleId>
              </a:tblPr>
              <a:tblGrid>
                <a:gridCol w="5211700"/>
              </a:tblGrid>
              <a:tr h="960125">
                <a:tc>
                  <a:txBody>
                    <a:bodyPr/>
                    <a:lstStyle/>
                    <a:p>
                      <a:pPr indent="-190500" lvl="0" marL="190500" marR="0" rtl="0" algn="just">
                        <a:lnSpc>
                          <a:spcPct val="115000"/>
                        </a:lnSpc>
                        <a:spcBef>
                          <a:spcPts val="0"/>
                        </a:spcBef>
                        <a:spcAft>
                          <a:spcPts val="0"/>
                        </a:spcAft>
                        <a:buNone/>
                      </a:pPr>
                      <a:r>
                        <a:rPr b="0" lang="en-US" sz="3600" u="none" cap="none" strike="noStrike">
                          <a:latin typeface="Arial"/>
                          <a:ea typeface="Arial"/>
                          <a:cs typeface="Arial"/>
                          <a:sym typeface="Arial"/>
                        </a:rPr>
                        <a:t>L</a:t>
                      </a:r>
                      <a:r>
                        <a:rPr b="0" lang="en-US" sz="2800" u="none" cap="none" strike="noStrike">
                          <a:latin typeface="Times New Roman"/>
                          <a:ea typeface="Times New Roman"/>
                          <a:cs typeface="Times New Roman"/>
                          <a:sym typeface="Times New Roman"/>
                        </a:rPr>
                        <a:t>ớp 6A có phong trào thi đua giải các bài toán khó. Mặc dù là thành viên trong lớp nhưng Hòa thường xuyên bỏ qua, không làm những bài toán khó vì ngại suy nghĩ.</a:t>
                      </a:r>
                      <a:endParaRPr b="0" sz="3600" u="none" cap="none" strike="noStrike">
                        <a:latin typeface="Times New Roman"/>
                        <a:ea typeface="Times New Roman"/>
                        <a:cs typeface="Times New Roman"/>
                        <a:sym typeface="Times New Roman"/>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567" name="Google Shape;567;p23"/>
          <p:cNvSpPr/>
          <p:nvPr/>
        </p:nvSpPr>
        <p:spPr>
          <a:xfrm>
            <a:off x="6960671" y="3022296"/>
            <a:ext cx="12192000" cy="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br>
              <a:rPr b="0" i="0" lang="en-US" sz="1800" u="none" cap="none" strike="noStrike">
                <a:solidFill>
                  <a:schemeClr val="dk1"/>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7"/>
                                        </p:tgtEl>
                                        <p:attrNameLst>
                                          <p:attrName>style.visibility</p:attrName>
                                        </p:attrNameLst>
                                      </p:cBhvr>
                                      <p:to>
                                        <p:strVal val="visible"/>
                                      </p:to>
                                    </p:set>
                                    <p:animEffect filter="fade" transition="in">
                                      <p:cBhvr>
                                        <p:cTn dur="2000"/>
                                        <p:tgtEl>
                                          <p:spTgt spid="5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par>
                                <p:cTn fill="hold" nodeType="withEffect" presetClass="entr" presetID="10" presetSubtype="0">
                                  <p:stCondLst>
                                    <p:cond delay="0"/>
                                  </p:stCondLst>
                                  <p:childTnLst>
                                    <p:set>
                                      <p:cBhvr>
                                        <p:cTn dur="1" fill="hold">
                                          <p:stCondLst>
                                            <p:cond delay="0"/>
                                          </p:stCondLst>
                                        </p:cTn>
                                        <p:tgtEl>
                                          <p:spTgt spid="560"/>
                                        </p:tgtEl>
                                        <p:attrNameLst>
                                          <p:attrName>style.visibility</p:attrName>
                                        </p:attrNameLst>
                                      </p:cBhvr>
                                      <p:to>
                                        <p:strVal val="visible"/>
                                      </p:to>
                                    </p:set>
                                    <p:animEffect filter="fade" transition="in">
                                      <p:cBhvr>
                                        <p:cTn dur="500"/>
                                        <p:tgtEl>
                                          <p:spTgt spid="5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8"/>
                                        </p:tgtEl>
                                        <p:attrNameLst>
                                          <p:attrName>style.visibility</p:attrName>
                                        </p:attrNameLst>
                                      </p:cBhvr>
                                      <p:to>
                                        <p:strVal val="visible"/>
                                      </p:to>
                                    </p:set>
                                    <p:animEffect filter="fade" transition="in">
                                      <p:cBhvr>
                                        <p:cTn dur="2000"/>
                                        <p:tgtEl>
                                          <p:spTgt spid="5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5"/>
                                        </p:tgtEl>
                                        <p:attrNameLst>
                                          <p:attrName>style.visibility</p:attrName>
                                        </p:attrNameLst>
                                      </p:cBhvr>
                                      <p:to>
                                        <p:strVal val="visible"/>
                                      </p:to>
                                    </p:set>
                                    <p:animEffect filter="fade" transition="in">
                                      <p:cBhvr>
                                        <p:cTn dur="500"/>
                                        <p:tgtEl>
                                          <p:spTgt spid="555"/>
                                        </p:tgtEl>
                                      </p:cBhvr>
                                    </p:animEffect>
                                  </p:childTnLst>
                                </p:cTn>
                              </p:par>
                            </p:childTnLst>
                          </p:cTn>
                        </p:par>
                        <p:par>
                          <p:cTn fill="hold">
                            <p:stCondLst>
                              <p:cond delay="500"/>
                            </p:stCondLst>
                            <p:childTnLst>
                              <p:par>
                                <p:cTn fill="hold" nodeType="afterEffect" presetClass="entr" presetID="23" presetSubtype="16">
                                  <p:stCondLst>
                                    <p:cond delay="0"/>
                                  </p:stCondLst>
                                  <p:childTnLst>
                                    <p:set>
                                      <p:cBhvr>
                                        <p:cTn dur="1" fill="hold">
                                          <p:stCondLst>
                                            <p:cond delay="0"/>
                                          </p:stCondLst>
                                        </p:cTn>
                                        <p:tgtEl>
                                          <p:spTgt spid="562"/>
                                        </p:tgtEl>
                                        <p:attrNameLst>
                                          <p:attrName>style.visibility</p:attrName>
                                        </p:attrNameLst>
                                      </p:cBhvr>
                                      <p:to>
                                        <p:strVal val="visible"/>
                                      </p:to>
                                    </p:set>
                                    <p:anim calcmode="lin" valueType="num">
                                      <p:cBhvr additive="base">
                                        <p:cTn dur="500"/>
                                        <p:tgtEl>
                                          <p:spTgt spid="562"/>
                                        </p:tgtEl>
                                        <p:attrNameLst>
                                          <p:attrName>ppt_w</p:attrName>
                                        </p:attrNameLst>
                                      </p:cBhvr>
                                      <p:tavLst>
                                        <p:tav fmla="" tm="0">
                                          <p:val>
                                            <p:strVal val="0"/>
                                          </p:val>
                                        </p:tav>
                                        <p:tav fmla="" tm="100000">
                                          <p:val>
                                            <p:strVal val="#ppt_w"/>
                                          </p:val>
                                        </p:tav>
                                      </p:tavLst>
                                    </p:anim>
                                    <p:anim calcmode="lin" valueType="num">
                                      <p:cBhvr additive="base">
                                        <p:cTn dur="500"/>
                                        <p:tgtEl>
                                          <p:spTgt spid="56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id="572" name="Google Shape;572;p24"/>
          <p:cNvPicPr preferRelativeResize="0"/>
          <p:nvPr/>
        </p:nvPicPr>
        <p:blipFill rotWithShape="1">
          <a:blip r:embed="rId3">
            <a:alphaModFix/>
          </a:blip>
          <a:srcRect b="0" l="0" r="0" t="0"/>
          <a:stretch/>
        </p:blipFill>
        <p:spPr>
          <a:xfrm>
            <a:off x="6448507" y="769385"/>
            <a:ext cx="5049079" cy="5432632"/>
          </a:xfrm>
          <a:prstGeom prst="rect">
            <a:avLst/>
          </a:prstGeom>
          <a:noFill/>
          <a:ln>
            <a:noFill/>
          </a:ln>
        </p:spPr>
      </p:pic>
      <p:pic>
        <p:nvPicPr>
          <p:cNvPr id="573" name="Google Shape;573;p24"/>
          <p:cNvPicPr preferRelativeResize="0"/>
          <p:nvPr/>
        </p:nvPicPr>
        <p:blipFill rotWithShape="1">
          <a:blip r:embed="rId4">
            <a:alphaModFix/>
          </a:blip>
          <a:srcRect b="0" l="0" r="0" t="0"/>
          <a:stretch/>
        </p:blipFill>
        <p:spPr>
          <a:xfrm>
            <a:off x="6150275" y="0"/>
            <a:ext cx="5207535" cy="5948218"/>
          </a:xfrm>
          <a:prstGeom prst="rect">
            <a:avLst/>
          </a:prstGeom>
          <a:noFill/>
          <a:ln>
            <a:noFill/>
          </a:ln>
        </p:spPr>
      </p:pic>
      <p:sp>
        <p:nvSpPr>
          <p:cNvPr id="574" name="Google Shape;574;p24"/>
          <p:cNvSpPr txBox="1"/>
          <p:nvPr/>
        </p:nvSpPr>
        <p:spPr>
          <a:xfrm>
            <a:off x="6448507" y="3380472"/>
            <a:ext cx="5255015"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rgbClr val="FF0000"/>
                </a:solidFill>
                <a:latin typeface="Times New Roman"/>
                <a:ea typeface="Times New Roman"/>
                <a:cs typeface="Times New Roman"/>
                <a:sym typeface="Times New Roman"/>
              </a:rPr>
              <a:t>IV.</a:t>
            </a:r>
            <a:endParaRPr/>
          </a:p>
          <a:p>
            <a:pPr indent="0" lvl="0" marL="0" marR="0" rtl="0" algn="ctr">
              <a:spcBef>
                <a:spcPts val="0"/>
              </a:spcBef>
              <a:spcAft>
                <a:spcPts val="0"/>
              </a:spcAft>
              <a:buNone/>
            </a:pPr>
            <a:r>
              <a:rPr b="1" lang="en-US" sz="6600">
                <a:solidFill>
                  <a:srgbClr val="FF0000"/>
                </a:solidFill>
                <a:latin typeface="Times New Roman"/>
                <a:ea typeface="Times New Roman"/>
                <a:cs typeface="Times New Roman"/>
                <a:sym typeface="Times New Roman"/>
              </a:rPr>
              <a:t>Vận dụng</a:t>
            </a:r>
            <a:endParaRPr b="1" sz="6600">
              <a:solidFill>
                <a:srgbClr val="FF0000"/>
              </a:solidFill>
              <a:latin typeface="Times New Roman"/>
              <a:ea typeface="Times New Roman"/>
              <a:cs typeface="Times New Roman"/>
              <a:sym typeface="Times New Roman"/>
            </a:endParaRPr>
          </a:p>
        </p:txBody>
      </p:sp>
      <p:grpSp>
        <p:nvGrpSpPr>
          <p:cNvPr id="575" name="Google Shape;575;p24"/>
          <p:cNvGrpSpPr/>
          <p:nvPr/>
        </p:nvGrpSpPr>
        <p:grpSpPr>
          <a:xfrm>
            <a:off x="839417" y="578106"/>
            <a:ext cx="5064981" cy="5604731"/>
            <a:chOff x="839417" y="578106"/>
            <a:chExt cx="5064981" cy="5604731"/>
          </a:xfrm>
        </p:grpSpPr>
        <p:pic>
          <p:nvPicPr>
            <p:cNvPr id="576" name="Google Shape;576;p24"/>
            <p:cNvPicPr preferRelativeResize="0"/>
            <p:nvPr/>
          </p:nvPicPr>
          <p:blipFill rotWithShape="1">
            <a:blip r:embed="rId3">
              <a:alphaModFix/>
            </a:blip>
            <a:srcRect b="0" l="0" r="0" t="0"/>
            <a:stretch/>
          </p:blipFill>
          <p:spPr>
            <a:xfrm>
              <a:off x="839417" y="578106"/>
              <a:ext cx="5064981" cy="5604731"/>
            </a:xfrm>
            <a:prstGeom prst="rect">
              <a:avLst/>
            </a:prstGeom>
            <a:noFill/>
            <a:ln>
              <a:noFill/>
            </a:ln>
          </p:spPr>
        </p:pic>
        <p:pic>
          <p:nvPicPr>
            <p:cNvPr id="577" name="Google Shape;577;p24"/>
            <p:cNvPicPr preferRelativeResize="0"/>
            <p:nvPr/>
          </p:nvPicPr>
          <p:blipFill rotWithShape="1">
            <a:blip r:embed="rId5">
              <a:alphaModFix/>
            </a:blip>
            <a:srcRect b="0" l="0" r="0" t="0"/>
            <a:stretch/>
          </p:blipFill>
          <p:spPr>
            <a:xfrm>
              <a:off x="979208" y="1288202"/>
              <a:ext cx="4149384" cy="4040543"/>
            </a:xfrm>
            <a:prstGeom prst="rect">
              <a:avLst/>
            </a:prstGeom>
            <a:noFill/>
            <a:ln>
              <a:noFill/>
            </a:ln>
          </p:spPr>
        </p:pic>
        <p:sp>
          <p:nvSpPr>
            <p:cNvPr id="578" name="Google Shape;578;p24"/>
            <p:cNvSpPr/>
            <p:nvPr/>
          </p:nvSpPr>
          <p:spPr>
            <a:xfrm>
              <a:off x="1410628" y="1594131"/>
              <a:ext cx="3315855"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Bài 3:</a:t>
              </a:r>
              <a:r>
                <a:rPr b="1" lang="en-US" sz="4400">
                  <a:solidFill>
                    <a:srgbClr val="FF0000"/>
                  </a:solidFill>
                  <a:latin typeface="Times New Roman"/>
                  <a:ea typeface="Times New Roman"/>
                  <a:cs typeface="Times New Roman"/>
                  <a:sym typeface="Times New Roman"/>
                </a:rPr>
                <a:t> </a:t>
              </a:r>
              <a:endParaRPr b="1" sz="44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KNTT</a:t>
              </a:r>
              <a:endParaRPr b="1" sz="4400">
                <a:solidFill>
                  <a:srgbClr val="0000FF"/>
                </a:solidFill>
                <a:latin typeface="Times New Roman"/>
                <a:ea typeface="Times New Roman"/>
                <a:cs typeface="Times New Roman"/>
                <a:sym typeface="Times New Roman"/>
              </a:endParaRPr>
            </a:p>
          </p:txBody>
        </p:sp>
      </p:grpSp>
      <p:pic>
        <p:nvPicPr>
          <p:cNvPr descr="IMG_1582517675295_1582518075254" id="579" name="Google Shape;579;p24"/>
          <p:cNvPicPr preferRelativeResize="0"/>
          <p:nvPr/>
        </p:nvPicPr>
        <p:blipFill rotWithShape="1">
          <a:blip r:embed="rId6">
            <a:alphaModFix/>
          </a:blip>
          <a:srcRect b="0" l="0" r="0" t="0"/>
          <a:stretch/>
        </p:blipFill>
        <p:spPr>
          <a:xfrm>
            <a:off x="48031" y="-5212"/>
            <a:ext cx="1340525" cy="1221037"/>
          </a:xfrm>
          <a:prstGeom prst="roundRect">
            <a:avLst>
              <a:gd fmla="val 49675" name="adj"/>
            </a:avLst>
          </a:prstGeom>
          <a:solidFill>
            <a:srgbClr val="FFFFFF"/>
          </a:solidFill>
          <a:ln>
            <a:noFill/>
          </a:ln>
          <a:effectLst>
            <a:outerShdw blurRad="50800" rotWithShape="0" algn="t" dir="5400000" dist="38100">
              <a:srgbClr val="000000">
                <a:alpha val="40000"/>
              </a:srgbClr>
            </a:outerShdw>
          </a:effectLst>
        </p:spPr>
      </p:pic>
      <p:pic>
        <p:nvPicPr>
          <p:cNvPr id="580" name="Google Shape;580;p24"/>
          <p:cNvPicPr preferRelativeResize="0"/>
          <p:nvPr/>
        </p:nvPicPr>
        <p:blipFill rotWithShape="1">
          <a:blip r:embed="rId7">
            <a:alphaModFix/>
          </a:blip>
          <a:srcRect b="0" l="0" r="0" t="0"/>
          <a:stretch/>
        </p:blipFill>
        <p:spPr>
          <a:xfrm>
            <a:off x="10936762" y="0"/>
            <a:ext cx="1255238" cy="937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750"/>
                                        <p:tgtEl>
                                          <p:spTgt spid="5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pic>
        <p:nvPicPr>
          <p:cNvPr id="585" name="Google Shape;585;p25"/>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pic>
        <p:nvPicPr>
          <p:cNvPr descr="22858PICdbgea5Gz679dY_PIC2018.png" id="590" name="Google Shape;590;p26"/>
          <p:cNvPicPr preferRelativeResize="0"/>
          <p:nvPr/>
        </p:nvPicPr>
        <p:blipFill rotWithShape="1">
          <a:blip r:embed="rId3">
            <a:alphaModFix/>
          </a:blip>
          <a:srcRect b="0" l="0" r="0" t="0"/>
          <a:stretch/>
        </p:blipFill>
        <p:spPr>
          <a:xfrm>
            <a:off x="10183481" y="2730137"/>
            <a:ext cx="2506824" cy="4087464"/>
          </a:xfrm>
          <a:prstGeom prst="rect">
            <a:avLst/>
          </a:prstGeom>
          <a:noFill/>
          <a:ln>
            <a:noFill/>
          </a:ln>
        </p:spPr>
      </p:pic>
      <p:pic>
        <p:nvPicPr>
          <p:cNvPr id="591" name="Google Shape;591;p26"/>
          <p:cNvPicPr preferRelativeResize="0"/>
          <p:nvPr/>
        </p:nvPicPr>
        <p:blipFill rotWithShape="1">
          <a:blip r:embed="rId4">
            <a:alphaModFix/>
          </a:blip>
          <a:srcRect b="0" l="32759" r="8347" t="0"/>
          <a:stretch/>
        </p:blipFill>
        <p:spPr>
          <a:xfrm flipH="1">
            <a:off x="222069" y="209006"/>
            <a:ext cx="2141308" cy="2032264"/>
          </a:xfrm>
          <a:prstGeom prst="rect">
            <a:avLst/>
          </a:prstGeom>
          <a:noFill/>
          <a:ln>
            <a:noFill/>
          </a:ln>
        </p:spPr>
      </p:pic>
      <p:pic>
        <p:nvPicPr>
          <p:cNvPr id="592" name="Google Shape;592;p26"/>
          <p:cNvPicPr preferRelativeResize="0"/>
          <p:nvPr/>
        </p:nvPicPr>
        <p:blipFill rotWithShape="1">
          <a:blip r:embed="rId5">
            <a:alphaModFix/>
          </a:blip>
          <a:srcRect b="0" l="0" r="0" t="0"/>
          <a:stretch/>
        </p:blipFill>
        <p:spPr>
          <a:xfrm>
            <a:off x="999891" y="447264"/>
            <a:ext cx="10390004" cy="5865304"/>
          </a:xfrm>
          <a:prstGeom prst="rect">
            <a:avLst/>
          </a:prstGeom>
          <a:noFill/>
          <a:ln>
            <a:noFill/>
          </a:ln>
        </p:spPr>
      </p:pic>
      <p:pic>
        <p:nvPicPr>
          <p:cNvPr id="593" name="Google Shape;593;p26"/>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
        <p:nvSpPr>
          <p:cNvPr id="594" name="Google Shape;594;p26"/>
          <p:cNvSpPr/>
          <p:nvPr/>
        </p:nvSpPr>
        <p:spPr>
          <a:xfrm>
            <a:off x="2165684" y="2271645"/>
            <a:ext cx="6096000"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Cảm nhận của em sau khi xem video? Em học tập được gì từ nhân vật?</a:t>
            </a:r>
            <a:endParaRPr sz="2400">
              <a:solidFill>
                <a:schemeClr val="dk1"/>
              </a:solidFill>
              <a:latin typeface="Times New Roman"/>
              <a:ea typeface="Times New Roman"/>
              <a:cs typeface="Times New Roman"/>
              <a:sym typeface="Times New Roman"/>
            </a:endParaRPr>
          </a:p>
        </p:txBody>
      </p:sp>
      <p:sp>
        <p:nvSpPr>
          <p:cNvPr id="595" name="Google Shape;595;p26"/>
          <p:cNvSpPr/>
          <p:nvPr/>
        </p:nvSpPr>
        <p:spPr>
          <a:xfrm>
            <a:off x="1957136" y="3048000"/>
            <a:ext cx="8021053" cy="193899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Times New Roman"/>
              <a:buNone/>
            </a:pPr>
            <a:r>
              <a:rPr b="0" i="1" lang="en-US" sz="2400" u="none" cap="none" strike="noStrike">
                <a:solidFill>
                  <a:schemeClr val="dk1"/>
                </a:solidFill>
                <a:latin typeface="Times New Roman"/>
                <a:ea typeface="Times New Roman"/>
                <a:cs typeface="Times New Roman"/>
                <a:sym typeface="Times New Roman"/>
              </a:rPr>
              <a:t>? </a:t>
            </a:r>
            <a:r>
              <a:rPr b="0" i="1" lang="en-US" sz="2400" u="none" cap="none" strike="noStrike">
                <a:solidFill>
                  <a:srgbClr val="00B050"/>
                </a:solidFill>
                <a:latin typeface="Times New Roman"/>
                <a:ea typeface="Times New Roman"/>
                <a:cs typeface="Times New Roman"/>
                <a:sym typeface="Times New Roman"/>
              </a:rPr>
              <a:t> </a:t>
            </a:r>
            <a:r>
              <a:rPr b="0" i="0" lang="en-US" sz="2400" u="none" cap="none" strike="noStrike">
                <a:solidFill>
                  <a:srgbClr val="000000"/>
                </a:solidFill>
                <a:latin typeface="Times New Roman"/>
                <a:ea typeface="Times New Roman"/>
                <a:cs typeface="Times New Roman"/>
                <a:sym typeface="Times New Roman"/>
              </a:rPr>
              <a:t>Em hãy sưu tầm câu chuyện kể về sự siêng năng, kiên trì của một bạn học sinh mà em biết. Sau đó thiết kế và đăng trên tờ báo tường của lớp để chia sẻ tấm gương đó với các bạn.</a:t>
            </a:r>
            <a:endParaRPr b="0" i="0" sz="1800" u="none" cap="none" strike="noStrike">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400"/>
              <a:buFont typeface="Times New Roman"/>
              <a:buNone/>
            </a:pPr>
            <a:r>
              <a:rPr b="0" i="1" lang="en-US" sz="2400" u="none" cap="none" strike="noStrike">
                <a:solidFill>
                  <a:schemeClr val="dk1"/>
                </a:solidFill>
                <a:latin typeface="Times New Roman"/>
                <a:ea typeface="Times New Roman"/>
                <a:cs typeface="Times New Roman"/>
                <a:sym typeface="Times New Roman"/>
              </a:rPr>
              <a:t>?</a:t>
            </a:r>
            <a:r>
              <a:rPr b="0" i="1" lang="en-US" sz="2400" u="none" cap="none" strike="noStrike">
                <a:solidFill>
                  <a:srgbClr val="00B050"/>
                </a:solidFill>
                <a:latin typeface="Times New Roman"/>
                <a:ea typeface="Times New Roman"/>
                <a:cs typeface="Times New Roman"/>
                <a:sym typeface="Times New Roman"/>
              </a:rPr>
              <a:t> </a:t>
            </a:r>
            <a:r>
              <a:rPr b="0" i="0" lang="en-US" sz="2400" u="none" cap="none" strike="noStrike">
                <a:solidFill>
                  <a:srgbClr val="000000"/>
                </a:solidFill>
                <a:latin typeface="Times New Roman"/>
                <a:ea typeface="Times New Roman"/>
                <a:cs typeface="Times New Roman"/>
                <a:sym typeface="Times New Roman"/>
              </a:rPr>
              <a:t>Em hãy nêu những biểu hiện chưa siêng năng, kiên trì của bản thân và lập – thực hiện kế hoạch để khắc phục nhược điểm này.</a:t>
            </a:r>
            <a:endParaRPr b="0" i="0" sz="3200" u="none" cap="none" strike="noStrike">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90"/>
                                        </p:tgtEl>
                                        <p:attrNameLst>
                                          <p:attrName>style.visibility</p:attrName>
                                        </p:attrNameLst>
                                      </p:cBhvr>
                                      <p:to>
                                        <p:strVal val="visible"/>
                                      </p:to>
                                    </p:set>
                                    <p:animEffect filter="fade" transition="in">
                                      <p:cBhvr>
                                        <p:cTn dur="500"/>
                                        <p:tgtEl>
                                          <p:spTgt spid="590"/>
                                        </p:tgtEl>
                                      </p:cBhvr>
                                    </p:animEffect>
                                  </p:childTnLst>
                                </p:cTn>
                              </p:par>
                              <p:par>
                                <p:cTn fill="hold" nodeType="with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grpSp>
        <p:nvGrpSpPr>
          <p:cNvPr id="600" name="Google Shape;600;p27"/>
          <p:cNvGrpSpPr/>
          <p:nvPr/>
        </p:nvGrpSpPr>
        <p:grpSpPr>
          <a:xfrm>
            <a:off x="919627" y="578106"/>
            <a:ext cx="10357973" cy="5604731"/>
            <a:chOff x="839417" y="578106"/>
            <a:chExt cx="5064981" cy="5604731"/>
          </a:xfrm>
        </p:grpSpPr>
        <p:pic>
          <p:nvPicPr>
            <p:cNvPr id="601" name="Google Shape;601;p27"/>
            <p:cNvPicPr preferRelativeResize="0"/>
            <p:nvPr/>
          </p:nvPicPr>
          <p:blipFill rotWithShape="1">
            <a:blip r:embed="rId3">
              <a:alphaModFix/>
            </a:blip>
            <a:srcRect b="0" l="0" r="0" t="0"/>
            <a:stretch/>
          </p:blipFill>
          <p:spPr>
            <a:xfrm>
              <a:off x="839417" y="578106"/>
              <a:ext cx="5064981" cy="5604731"/>
            </a:xfrm>
            <a:prstGeom prst="rect">
              <a:avLst/>
            </a:prstGeom>
            <a:noFill/>
            <a:ln>
              <a:noFill/>
            </a:ln>
          </p:spPr>
        </p:pic>
        <p:pic>
          <p:nvPicPr>
            <p:cNvPr id="602" name="Google Shape;602;p27"/>
            <p:cNvPicPr preferRelativeResize="0"/>
            <p:nvPr/>
          </p:nvPicPr>
          <p:blipFill rotWithShape="1">
            <a:blip r:embed="rId4">
              <a:alphaModFix/>
            </a:blip>
            <a:srcRect b="0" l="0" r="0" t="0"/>
            <a:stretch/>
          </p:blipFill>
          <p:spPr>
            <a:xfrm>
              <a:off x="979208" y="1288202"/>
              <a:ext cx="4149384" cy="4040543"/>
            </a:xfrm>
            <a:prstGeom prst="rect">
              <a:avLst/>
            </a:prstGeom>
            <a:noFill/>
            <a:ln>
              <a:noFill/>
            </a:ln>
          </p:spPr>
        </p:pic>
        <p:sp>
          <p:nvSpPr>
            <p:cNvPr id="603" name="Google Shape;603;p27"/>
            <p:cNvSpPr/>
            <p:nvPr/>
          </p:nvSpPr>
          <p:spPr>
            <a:xfrm>
              <a:off x="1410628" y="1594131"/>
              <a:ext cx="331585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a:solidFill>
                    <a:srgbClr val="0000FF"/>
                  </a:solidFill>
                  <a:latin typeface="Times New Roman"/>
                  <a:ea typeface="Times New Roman"/>
                  <a:cs typeface="Times New Roman"/>
                  <a:sym typeface="Times New Roman"/>
                </a:rPr>
                <a:t>Sắm vai tình huống về siêng năng, kiên trì </a:t>
              </a:r>
              <a:endParaRPr/>
            </a:p>
          </p:txBody>
        </p:sp>
      </p:grpSp>
      <p:pic>
        <p:nvPicPr>
          <p:cNvPr id="604" name="Google Shape;604;p27"/>
          <p:cNvPicPr preferRelativeResize="0"/>
          <p:nvPr/>
        </p:nvPicPr>
        <p:blipFill rotWithShape="1">
          <a:blip r:embed="rId5">
            <a:alphaModFix/>
          </a:blip>
          <a:srcRect b="0" l="0" r="0" t="0"/>
          <a:stretch/>
        </p:blipFill>
        <p:spPr>
          <a:xfrm>
            <a:off x="10936762" y="0"/>
            <a:ext cx="1255238" cy="9375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pic>
        <p:nvPicPr>
          <p:cNvPr id="609" name="Google Shape;609;p28"/>
          <p:cNvPicPr preferRelativeResize="0"/>
          <p:nvPr/>
        </p:nvPicPr>
        <p:blipFill rotWithShape="1">
          <a:blip r:embed="rId3">
            <a:alphaModFix/>
          </a:blip>
          <a:srcRect b="0" l="0" r="0" t="0"/>
          <a:stretch/>
        </p:blipFill>
        <p:spPr>
          <a:xfrm>
            <a:off x="6448507" y="769385"/>
            <a:ext cx="5049079" cy="5432632"/>
          </a:xfrm>
          <a:prstGeom prst="rect">
            <a:avLst/>
          </a:prstGeom>
          <a:noFill/>
          <a:ln>
            <a:noFill/>
          </a:ln>
        </p:spPr>
      </p:pic>
      <p:pic>
        <p:nvPicPr>
          <p:cNvPr id="610" name="Google Shape;610;p28"/>
          <p:cNvPicPr preferRelativeResize="0"/>
          <p:nvPr/>
        </p:nvPicPr>
        <p:blipFill rotWithShape="1">
          <a:blip r:embed="rId4">
            <a:alphaModFix/>
          </a:blip>
          <a:srcRect b="0" l="0" r="0" t="0"/>
          <a:stretch/>
        </p:blipFill>
        <p:spPr>
          <a:xfrm>
            <a:off x="6374864" y="425542"/>
            <a:ext cx="5207535" cy="5948218"/>
          </a:xfrm>
          <a:prstGeom prst="rect">
            <a:avLst/>
          </a:prstGeom>
          <a:noFill/>
          <a:ln>
            <a:noFill/>
          </a:ln>
        </p:spPr>
      </p:pic>
      <p:sp>
        <p:nvSpPr>
          <p:cNvPr id="611" name="Google Shape;611;p28"/>
          <p:cNvSpPr txBox="1"/>
          <p:nvPr/>
        </p:nvSpPr>
        <p:spPr>
          <a:xfrm>
            <a:off x="6448507" y="3380472"/>
            <a:ext cx="5255015"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6600">
                <a:solidFill>
                  <a:srgbClr val="FF0000"/>
                </a:solidFill>
                <a:latin typeface="Times New Roman"/>
                <a:ea typeface="Times New Roman"/>
                <a:cs typeface="Times New Roman"/>
                <a:sym typeface="Times New Roman"/>
              </a:rPr>
              <a:t>Xin chào và hẹn gặp lại!</a:t>
            </a:r>
            <a:endParaRPr b="1" sz="6600">
              <a:solidFill>
                <a:srgbClr val="FF0000"/>
              </a:solidFill>
              <a:latin typeface="Times New Roman"/>
              <a:ea typeface="Times New Roman"/>
              <a:cs typeface="Times New Roman"/>
              <a:sym typeface="Times New Roman"/>
            </a:endParaRPr>
          </a:p>
        </p:txBody>
      </p:sp>
      <p:grpSp>
        <p:nvGrpSpPr>
          <p:cNvPr id="612" name="Google Shape;612;p28"/>
          <p:cNvGrpSpPr/>
          <p:nvPr/>
        </p:nvGrpSpPr>
        <p:grpSpPr>
          <a:xfrm>
            <a:off x="919627" y="578106"/>
            <a:ext cx="5064981" cy="5604731"/>
            <a:chOff x="839417" y="578106"/>
            <a:chExt cx="5064981" cy="5604731"/>
          </a:xfrm>
        </p:grpSpPr>
        <p:pic>
          <p:nvPicPr>
            <p:cNvPr id="613" name="Google Shape;613;p28"/>
            <p:cNvPicPr preferRelativeResize="0"/>
            <p:nvPr/>
          </p:nvPicPr>
          <p:blipFill rotWithShape="1">
            <a:blip r:embed="rId3">
              <a:alphaModFix/>
            </a:blip>
            <a:srcRect b="0" l="0" r="0" t="0"/>
            <a:stretch/>
          </p:blipFill>
          <p:spPr>
            <a:xfrm>
              <a:off x="839417" y="578106"/>
              <a:ext cx="5064981" cy="5604731"/>
            </a:xfrm>
            <a:prstGeom prst="rect">
              <a:avLst/>
            </a:prstGeom>
            <a:noFill/>
            <a:ln>
              <a:noFill/>
            </a:ln>
          </p:spPr>
        </p:pic>
        <p:pic>
          <p:nvPicPr>
            <p:cNvPr id="614" name="Google Shape;614;p28"/>
            <p:cNvPicPr preferRelativeResize="0"/>
            <p:nvPr/>
          </p:nvPicPr>
          <p:blipFill rotWithShape="1">
            <a:blip r:embed="rId5">
              <a:alphaModFix/>
            </a:blip>
            <a:srcRect b="0" l="0" r="0" t="0"/>
            <a:stretch/>
          </p:blipFill>
          <p:spPr>
            <a:xfrm>
              <a:off x="979208" y="1288202"/>
              <a:ext cx="4149384" cy="4040543"/>
            </a:xfrm>
            <a:prstGeom prst="rect">
              <a:avLst/>
            </a:prstGeom>
            <a:noFill/>
            <a:ln>
              <a:noFill/>
            </a:ln>
          </p:spPr>
        </p:pic>
        <p:sp>
          <p:nvSpPr>
            <p:cNvPr id="615" name="Google Shape;615;p28"/>
            <p:cNvSpPr/>
            <p:nvPr/>
          </p:nvSpPr>
          <p:spPr>
            <a:xfrm>
              <a:off x="1410628" y="1594131"/>
              <a:ext cx="3315855" cy="280076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Bài 3:</a:t>
              </a:r>
              <a:r>
                <a:rPr b="1" lang="en-US" sz="4400">
                  <a:solidFill>
                    <a:srgbClr val="FF0000"/>
                  </a:solidFill>
                  <a:latin typeface="Times New Roman"/>
                  <a:ea typeface="Times New Roman"/>
                  <a:cs typeface="Times New Roman"/>
                  <a:sym typeface="Times New Roman"/>
                </a:rPr>
                <a:t> </a:t>
              </a:r>
              <a:endParaRPr b="1" sz="4400">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1" lang="en-US" sz="4400">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lang="en-US" sz="4400">
                  <a:solidFill>
                    <a:srgbClr val="0000FF"/>
                  </a:solidFill>
                  <a:latin typeface="Times New Roman"/>
                  <a:ea typeface="Times New Roman"/>
                  <a:cs typeface="Times New Roman"/>
                  <a:sym typeface="Times New Roman"/>
                </a:rPr>
                <a:t>KNTT</a:t>
              </a:r>
              <a:endParaRPr b="1" sz="4400">
                <a:solidFill>
                  <a:srgbClr val="0000FF"/>
                </a:solidFill>
                <a:latin typeface="Times New Roman"/>
                <a:ea typeface="Times New Roman"/>
                <a:cs typeface="Times New Roman"/>
                <a:sym typeface="Times New Roman"/>
              </a:endParaRPr>
            </a:p>
          </p:txBody>
        </p:sp>
      </p:grpSp>
      <p:pic>
        <p:nvPicPr>
          <p:cNvPr id="616" name="Google Shape;616;p28"/>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1"/>
                                        </p:tgtEl>
                                        <p:attrNameLst>
                                          <p:attrName>style.visibility</p:attrName>
                                        </p:attrNameLst>
                                      </p:cBhvr>
                                      <p:to>
                                        <p:strVal val="visible"/>
                                      </p:to>
                                    </p:set>
                                    <p:animEffect filter="fade" transition="in">
                                      <p:cBhvr>
                                        <p:cTn dur="750"/>
                                        <p:tgtEl>
                                          <p:spTgt spid="6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id="336" name="Google Shape;336;p3"/>
          <p:cNvPicPr preferRelativeResize="0"/>
          <p:nvPr/>
        </p:nvPicPr>
        <p:blipFill rotWithShape="1">
          <a:blip r:embed="rId3">
            <a:alphaModFix/>
          </a:blip>
          <a:srcRect b="11190" l="15285" r="46645" t="10430"/>
          <a:stretch/>
        </p:blipFill>
        <p:spPr>
          <a:xfrm>
            <a:off x="-1106633" y="-274224"/>
            <a:ext cx="13897706" cy="7552607"/>
          </a:xfrm>
          <a:prstGeom prst="rect">
            <a:avLst/>
          </a:prstGeom>
          <a:noFill/>
          <a:ln>
            <a:noFill/>
          </a:ln>
        </p:spPr>
      </p:pic>
      <p:sp>
        <p:nvSpPr>
          <p:cNvPr id="337" name="Google Shape;337;p3"/>
          <p:cNvSpPr/>
          <p:nvPr/>
        </p:nvSpPr>
        <p:spPr>
          <a:xfrm>
            <a:off x="1292175" y="4434472"/>
            <a:ext cx="9959201" cy="2097679"/>
          </a:xfrm>
          <a:prstGeom prst="rect">
            <a:avLst/>
          </a:prstGeom>
          <a:solidFill>
            <a:srgbClr val="FFF2CC"/>
          </a:soli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Calibri"/>
              <a:buNone/>
            </a:pPr>
            <a:r>
              <a:t/>
            </a:r>
            <a:endParaRPr b="1" i="0" sz="2000" u="none" cap="none" strike="noStrike">
              <a:solidFill>
                <a:srgbClr val="000000"/>
              </a:solidFill>
              <a:latin typeface="Calibri"/>
              <a:ea typeface="Calibri"/>
              <a:cs typeface="Calibri"/>
              <a:sym typeface="Calibri"/>
            </a:endParaRPr>
          </a:p>
        </p:txBody>
      </p:sp>
      <p:sp>
        <p:nvSpPr>
          <p:cNvPr id="338" name="Google Shape;338;p3"/>
          <p:cNvSpPr txBox="1"/>
          <p:nvPr/>
        </p:nvSpPr>
        <p:spPr>
          <a:xfrm>
            <a:off x="84222" y="-274224"/>
            <a:ext cx="11515997"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70C0"/>
              </a:buClr>
              <a:buSzPts val="4400"/>
              <a:buFont typeface="Arial"/>
              <a:buNone/>
            </a:pPr>
            <a:r>
              <a:rPr b="1" i="0" lang="en-US" sz="4400" u="none" cap="none" strike="noStrike">
                <a:solidFill>
                  <a:srgbClr val="0070C0"/>
                </a:solidFill>
                <a:latin typeface="Times New Roman"/>
                <a:ea typeface="Times New Roman"/>
                <a:cs typeface="Times New Roman"/>
                <a:sym typeface="Times New Roman"/>
              </a:rPr>
              <a:t>TRÒ CHƠI: </a:t>
            </a:r>
            <a:endParaRPr b="1" i="0" sz="4400" u="none" cap="none" strike="noStrike">
              <a:solidFill>
                <a:srgbClr val="0070C0"/>
              </a:solidFill>
              <a:latin typeface="Times New Roman"/>
              <a:ea typeface="Times New Roman"/>
              <a:cs typeface="Times New Roman"/>
              <a:sym typeface="Times New Roman"/>
            </a:endParaRPr>
          </a:p>
          <a:p>
            <a:pPr indent="0" lvl="0" marL="0" marR="0" rtl="0" algn="ctr">
              <a:lnSpc>
                <a:spcPct val="150000"/>
              </a:lnSpc>
              <a:spcBef>
                <a:spcPts val="0"/>
              </a:spcBef>
              <a:spcAft>
                <a:spcPts val="0"/>
              </a:spcAft>
              <a:buClr>
                <a:srgbClr val="FF0000"/>
              </a:buClr>
              <a:buSzPts val="4400"/>
              <a:buFont typeface="Arial"/>
              <a:buNone/>
            </a:pPr>
            <a:r>
              <a:rPr b="1" i="0" lang="en-US" sz="4400" u="none" cap="none" strike="noStrike">
                <a:solidFill>
                  <a:srgbClr val="FF0000"/>
                </a:solidFill>
                <a:latin typeface="Times New Roman"/>
                <a:ea typeface="Times New Roman"/>
                <a:cs typeface="Times New Roman"/>
                <a:sym typeface="Times New Roman"/>
              </a:rPr>
              <a:t>AI NHANH HƠN</a:t>
            </a:r>
            <a:endParaRPr b="1" i="0" sz="4400" u="none" cap="none" strike="noStrike">
              <a:solidFill>
                <a:srgbClr val="FF0000"/>
              </a:solidFill>
              <a:latin typeface="Times New Roman"/>
              <a:ea typeface="Times New Roman"/>
              <a:cs typeface="Times New Roman"/>
              <a:sym typeface="Times New Roman"/>
            </a:endParaRPr>
          </a:p>
        </p:txBody>
      </p:sp>
      <p:pic>
        <p:nvPicPr>
          <p:cNvPr id="339" name="Google Shape;339;p3"/>
          <p:cNvPicPr preferRelativeResize="0"/>
          <p:nvPr/>
        </p:nvPicPr>
        <p:blipFill rotWithShape="1">
          <a:blip r:embed="rId4">
            <a:alphaModFix/>
          </a:blip>
          <a:srcRect b="0" l="0" r="0" t="0"/>
          <a:stretch/>
        </p:blipFill>
        <p:spPr>
          <a:xfrm>
            <a:off x="1748588" y="1849434"/>
            <a:ext cx="8357937" cy="2515910"/>
          </a:xfrm>
          <a:prstGeom prst="rect">
            <a:avLst/>
          </a:prstGeom>
          <a:noFill/>
          <a:ln>
            <a:noFill/>
          </a:ln>
        </p:spPr>
      </p:pic>
      <p:sp>
        <p:nvSpPr>
          <p:cNvPr id="340" name="Google Shape;340;p3"/>
          <p:cNvSpPr/>
          <p:nvPr/>
        </p:nvSpPr>
        <p:spPr>
          <a:xfrm>
            <a:off x="1492376" y="4471330"/>
            <a:ext cx="9558797" cy="18158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1. Tìm những câu ca dao, tục ngữ nói về siêng năng, kiên trì. Ai tìm được nhanh và nhiều câu đúng hơn sẽ chiến thắng.</a:t>
            </a:r>
            <a:endParaRPr/>
          </a:p>
          <a:p>
            <a:pPr indent="0" lvl="0" marL="0" marR="0" rtl="0" algn="l">
              <a:spcBef>
                <a:spcPts val="0"/>
              </a:spcBef>
              <a:spcAft>
                <a:spcPts val="0"/>
              </a:spcAft>
              <a:buNone/>
            </a:pPr>
            <a:r>
              <a:rPr b="0" i="0" lang="en-US" sz="2800" u="none" cap="none" strike="noStrike">
                <a:solidFill>
                  <a:schemeClr val="dk1"/>
                </a:solidFill>
                <a:latin typeface="Times New Roman"/>
                <a:ea typeface="Times New Roman"/>
                <a:cs typeface="Times New Roman"/>
                <a:sym typeface="Times New Roman"/>
              </a:rPr>
              <a:t>2. Chia sẻ hiểu biết của em về ý nghĩa của những câu ca dao, tục ngữ đã tìm được?</a:t>
            </a:r>
            <a:endParaRPr b="0" i="0" sz="2800" u="none" cap="none" strike="noStrike">
              <a:solidFill>
                <a:schemeClr val="dk1"/>
              </a:solidFill>
              <a:latin typeface="Times New Roman"/>
              <a:ea typeface="Times New Roman"/>
              <a:cs typeface="Times New Roman"/>
              <a:sym typeface="Times New Roman"/>
            </a:endParaRPr>
          </a:p>
        </p:txBody>
      </p:sp>
      <p:pic>
        <p:nvPicPr>
          <p:cNvPr id="341" name="Google Shape;341;p3"/>
          <p:cNvPicPr preferRelativeResize="0"/>
          <p:nvPr/>
        </p:nvPicPr>
        <p:blipFill rotWithShape="1">
          <a:blip r:embed="rId5">
            <a:alphaModFix/>
          </a:blip>
          <a:srcRect b="0" l="0" r="0" t="0"/>
          <a:stretch/>
        </p:blipFill>
        <p:spPr>
          <a:xfrm>
            <a:off x="10936762" y="0"/>
            <a:ext cx="1255238" cy="937524"/>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
                                        <p:tgtEl>
                                          <p:spTgt spid="337"/>
                                        </p:tgtEl>
                                      </p:cBhvr>
                                    </p:animEffect>
                                  </p:childTnLst>
                                </p:cTn>
                              </p:par>
                              <p:par>
                                <p:cTn fill="hold" nodeType="withEffect" presetClass="entr" presetID="2" presetSubtype="8">
                                  <p:stCondLst>
                                    <p:cond delay="1500"/>
                                  </p:stCondLst>
                                  <p:childTnLst>
                                    <p:set>
                                      <p:cBhvr>
                                        <p:cTn dur="1" fill="hold">
                                          <p:stCondLst>
                                            <p:cond delay="0"/>
                                          </p:stCondLst>
                                        </p:cTn>
                                        <p:tgtEl>
                                          <p:spTgt spid="338"/>
                                        </p:tgtEl>
                                        <p:attrNameLst>
                                          <p:attrName>style.visibility</p:attrName>
                                        </p:attrNameLst>
                                      </p:cBhvr>
                                      <p:to>
                                        <p:strVal val="visible"/>
                                      </p:to>
                                    </p:set>
                                    <p:anim calcmode="lin" valueType="num">
                                      <p:cBhvr additive="base">
                                        <p:cTn dur="500"/>
                                        <p:tgtEl>
                                          <p:spTgt spid="33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6"/>
                                        </p:tgtEl>
                                        <p:attrNameLst>
                                          <p:attrName>style.visibility</p:attrName>
                                        </p:attrNameLst>
                                      </p:cBhvr>
                                      <p:to>
                                        <p:strVal val="visible"/>
                                      </p:to>
                                    </p:set>
                                    <p:animEffect filter="fade" transition="in">
                                      <p:cBhvr>
                                        <p:cTn dur="500"/>
                                        <p:tgtEl>
                                          <p:spTgt spid="3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p4"/>
          <p:cNvPicPr preferRelativeResize="0"/>
          <p:nvPr/>
        </p:nvPicPr>
        <p:blipFill rotWithShape="1">
          <a:blip r:embed="rId3">
            <a:alphaModFix/>
          </a:blip>
          <a:srcRect b="0" l="0" r="0" t="0"/>
          <a:stretch/>
        </p:blipFill>
        <p:spPr>
          <a:xfrm>
            <a:off x="6448507" y="769385"/>
            <a:ext cx="5049079" cy="5432632"/>
          </a:xfrm>
          <a:prstGeom prst="rect">
            <a:avLst/>
          </a:prstGeom>
          <a:noFill/>
          <a:ln>
            <a:noFill/>
          </a:ln>
        </p:spPr>
      </p:pic>
      <p:pic>
        <p:nvPicPr>
          <p:cNvPr id="347" name="Google Shape;347;p4"/>
          <p:cNvPicPr preferRelativeResize="0"/>
          <p:nvPr/>
        </p:nvPicPr>
        <p:blipFill rotWithShape="1">
          <a:blip r:embed="rId4">
            <a:alphaModFix/>
          </a:blip>
          <a:srcRect b="0" l="0" r="0" t="0"/>
          <a:stretch/>
        </p:blipFill>
        <p:spPr>
          <a:xfrm>
            <a:off x="6374864" y="425542"/>
            <a:ext cx="5207535" cy="5948218"/>
          </a:xfrm>
          <a:prstGeom prst="rect">
            <a:avLst/>
          </a:prstGeom>
          <a:noFill/>
          <a:ln>
            <a:noFill/>
          </a:ln>
        </p:spPr>
      </p:pic>
      <p:sp>
        <p:nvSpPr>
          <p:cNvPr id="348" name="Google Shape;348;p4"/>
          <p:cNvSpPr txBox="1"/>
          <p:nvPr/>
        </p:nvSpPr>
        <p:spPr>
          <a:xfrm>
            <a:off x="6448507" y="3380472"/>
            <a:ext cx="5255015" cy="212365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6600" u="none" cap="none" strike="noStrike">
                <a:solidFill>
                  <a:srgbClr val="FF0000"/>
                </a:solidFill>
                <a:latin typeface="Times New Roman"/>
                <a:ea typeface="Times New Roman"/>
                <a:cs typeface="Times New Roman"/>
                <a:sym typeface="Times New Roman"/>
              </a:rPr>
              <a:t>II.</a:t>
            </a:r>
            <a:endParaRPr/>
          </a:p>
          <a:p>
            <a:pPr indent="0" lvl="0" marL="0" marR="0" rtl="0" algn="ctr">
              <a:spcBef>
                <a:spcPts val="0"/>
              </a:spcBef>
              <a:spcAft>
                <a:spcPts val="0"/>
              </a:spcAft>
              <a:buNone/>
            </a:pPr>
            <a:r>
              <a:rPr b="1" i="0" lang="en-US" sz="6600" u="none" cap="none" strike="noStrike">
                <a:solidFill>
                  <a:srgbClr val="FF0000"/>
                </a:solidFill>
                <a:latin typeface="Times New Roman"/>
                <a:ea typeface="Times New Roman"/>
                <a:cs typeface="Times New Roman"/>
                <a:sym typeface="Times New Roman"/>
              </a:rPr>
              <a:t>Khám phá</a:t>
            </a:r>
            <a:endParaRPr b="1" i="0" sz="6600" u="none" cap="none" strike="noStrike">
              <a:solidFill>
                <a:srgbClr val="FF0000"/>
              </a:solidFill>
              <a:latin typeface="Times New Roman"/>
              <a:ea typeface="Times New Roman"/>
              <a:cs typeface="Times New Roman"/>
              <a:sym typeface="Times New Roman"/>
            </a:endParaRPr>
          </a:p>
        </p:txBody>
      </p:sp>
      <p:grpSp>
        <p:nvGrpSpPr>
          <p:cNvPr id="349" name="Google Shape;349;p4"/>
          <p:cNvGrpSpPr/>
          <p:nvPr/>
        </p:nvGrpSpPr>
        <p:grpSpPr>
          <a:xfrm>
            <a:off x="839417" y="578106"/>
            <a:ext cx="5064981" cy="5604731"/>
            <a:chOff x="839417" y="578106"/>
            <a:chExt cx="5064981" cy="5604731"/>
          </a:xfrm>
        </p:grpSpPr>
        <p:pic>
          <p:nvPicPr>
            <p:cNvPr id="350" name="Google Shape;350;p4"/>
            <p:cNvPicPr preferRelativeResize="0"/>
            <p:nvPr/>
          </p:nvPicPr>
          <p:blipFill rotWithShape="1">
            <a:blip r:embed="rId3">
              <a:alphaModFix/>
            </a:blip>
            <a:srcRect b="0" l="0" r="0" t="0"/>
            <a:stretch/>
          </p:blipFill>
          <p:spPr>
            <a:xfrm>
              <a:off x="839417" y="578106"/>
              <a:ext cx="5064981" cy="5604731"/>
            </a:xfrm>
            <a:prstGeom prst="rect">
              <a:avLst/>
            </a:prstGeom>
            <a:noFill/>
            <a:ln>
              <a:noFill/>
            </a:ln>
          </p:spPr>
        </p:pic>
        <p:pic>
          <p:nvPicPr>
            <p:cNvPr id="351" name="Google Shape;351;p4"/>
            <p:cNvPicPr preferRelativeResize="0"/>
            <p:nvPr/>
          </p:nvPicPr>
          <p:blipFill rotWithShape="1">
            <a:blip r:embed="rId5">
              <a:alphaModFix/>
            </a:blip>
            <a:srcRect b="0" l="0" r="0" t="0"/>
            <a:stretch/>
          </p:blipFill>
          <p:spPr>
            <a:xfrm>
              <a:off x="979208" y="1288202"/>
              <a:ext cx="4149384" cy="4040543"/>
            </a:xfrm>
            <a:prstGeom prst="rect">
              <a:avLst/>
            </a:prstGeom>
            <a:noFill/>
            <a:ln>
              <a:noFill/>
            </a:ln>
          </p:spPr>
        </p:pic>
        <p:sp>
          <p:nvSpPr>
            <p:cNvPr id="352" name="Google Shape;352;p4"/>
            <p:cNvSpPr/>
            <p:nvPr/>
          </p:nvSpPr>
          <p:spPr>
            <a:xfrm>
              <a:off x="1410628" y="1594131"/>
              <a:ext cx="3315855" cy="230832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3600" u="none" cap="none" strike="noStrike">
                  <a:solidFill>
                    <a:srgbClr val="0000FF"/>
                  </a:solidFill>
                  <a:latin typeface="Times New Roman"/>
                  <a:ea typeface="Times New Roman"/>
                  <a:cs typeface="Times New Roman"/>
                  <a:sym typeface="Times New Roman"/>
                </a:rPr>
                <a:t>Bài 3:</a:t>
              </a:r>
              <a:r>
                <a:rPr b="1" i="0" lang="en-US" sz="3600" u="none" cap="none" strike="noStrike">
                  <a:solidFill>
                    <a:srgbClr val="FF0000"/>
                  </a:solidFill>
                  <a:latin typeface="Times New Roman"/>
                  <a:ea typeface="Times New Roman"/>
                  <a:cs typeface="Times New Roman"/>
                  <a:sym typeface="Times New Roman"/>
                </a:rPr>
                <a:t> </a:t>
              </a:r>
              <a:endParaRPr b="1" i="0" sz="3600" u="none" cap="none" strike="noStrike">
                <a:solidFill>
                  <a:srgbClr val="FF0000"/>
                </a:solidFill>
                <a:latin typeface="Times New Roman"/>
                <a:ea typeface="Times New Roman"/>
                <a:cs typeface="Times New Roman"/>
                <a:sym typeface="Times New Roman"/>
              </a:endParaRPr>
            </a:p>
            <a:p>
              <a:pPr indent="0" lvl="0" marL="0" marR="0" rtl="0" algn="ctr">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SIÊNG NĂNG, KIÊN TRÌ</a:t>
              </a:r>
              <a:endParaRPr/>
            </a:p>
            <a:p>
              <a:pPr indent="0" lvl="0" marL="0" marR="0" rtl="0" algn="ctr">
                <a:spcBef>
                  <a:spcPts val="0"/>
                </a:spcBef>
                <a:spcAft>
                  <a:spcPts val="0"/>
                </a:spcAft>
                <a:buNone/>
              </a:pPr>
              <a:r>
                <a:rPr b="1" i="0" lang="en-US" sz="3600" u="none" cap="none" strike="noStrike">
                  <a:solidFill>
                    <a:srgbClr val="0000FF"/>
                  </a:solidFill>
                  <a:latin typeface="Times New Roman"/>
                  <a:ea typeface="Times New Roman"/>
                  <a:cs typeface="Times New Roman"/>
                  <a:sym typeface="Times New Roman"/>
                </a:rPr>
                <a:t>KNTT</a:t>
              </a:r>
              <a:endParaRPr b="1" i="0" sz="3600" u="none" cap="none" strike="noStrike">
                <a:solidFill>
                  <a:srgbClr val="0000FF"/>
                </a:solidFill>
                <a:latin typeface="Times New Roman"/>
                <a:ea typeface="Times New Roman"/>
                <a:cs typeface="Times New Roman"/>
                <a:sym typeface="Times New Roman"/>
              </a:endParaRPr>
            </a:p>
          </p:txBody>
        </p:sp>
      </p:grpSp>
      <p:pic>
        <p:nvPicPr>
          <p:cNvPr id="353" name="Google Shape;353;p4"/>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75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grpSp>
        <p:nvGrpSpPr>
          <p:cNvPr id="358" name="Google Shape;358;p5"/>
          <p:cNvGrpSpPr/>
          <p:nvPr/>
        </p:nvGrpSpPr>
        <p:grpSpPr>
          <a:xfrm>
            <a:off x="676916" y="624234"/>
            <a:ext cx="10174557" cy="5604731"/>
            <a:chOff x="676916" y="624234"/>
            <a:chExt cx="10174557" cy="5604731"/>
          </a:xfrm>
        </p:grpSpPr>
        <p:pic>
          <p:nvPicPr>
            <p:cNvPr id="359" name="Google Shape;359;p5"/>
            <p:cNvPicPr preferRelativeResize="0"/>
            <p:nvPr/>
          </p:nvPicPr>
          <p:blipFill rotWithShape="1">
            <a:blip r:embed="rId3">
              <a:alphaModFix/>
            </a:blip>
            <a:srcRect b="0" l="0" r="0" t="0"/>
            <a:stretch/>
          </p:blipFill>
          <p:spPr>
            <a:xfrm>
              <a:off x="676916" y="624234"/>
              <a:ext cx="5064981" cy="5604731"/>
            </a:xfrm>
            <a:prstGeom prst="rect">
              <a:avLst/>
            </a:prstGeom>
            <a:noFill/>
            <a:ln>
              <a:noFill/>
            </a:ln>
          </p:spPr>
        </p:pic>
        <p:pic>
          <p:nvPicPr>
            <p:cNvPr id="360" name="Google Shape;360;p5"/>
            <p:cNvPicPr preferRelativeResize="0"/>
            <p:nvPr/>
          </p:nvPicPr>
          <p:blipFill rotWithShape="1">
            <a:blip r:embed="rId4">
              <a:alphaModFix/>
            </a:blip>
            <a:srcRect b="13266" l="6453" r="6544" t="2154"/>
            <a:stretch/>
          </p:blipFill>
          <p:spPr>
            <a:xfrm>
              <a:off x="834887" y="879342"/>
              <a:ext cx="10016586" cy="4595667"/>
            </a:xfrm>
            <a:prstGeom prst="rect">
              <a:avLst/>
            </a:prstGeom>
            <a:blipFill rotWithShape="1">
              <a:blip r:embed="rId5">
                <a:alphaModFix amt="1000"/>
              </a:blip>
              <a:stretch>
                <a:fillRect b="0" l="0" r="0" t="0"/>
              </a:stretch>
            </a:blipFill>
            <a:ln>
              <a:noFill/>
            </a:ln>
          </p:spPr>
        </p:pic>
      </p:grpSp>
      <p:sp>
        <p:nvSpPr>
          <p:cNvPr id="361" name="Google Shape;361;p5"/>
          <p:cNvSpPr/>
          <p:nvPr/>
        </p:nvSpPr>
        <p:spPr>
          <a:xfrm>
            <a:off x="3108473" y="2566247"/>
            <a:ext cx="6035040" cy="136652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None/>
            </a:pPr>
            <a:r>
              <a:rPr b="1" i="0" lang="en-US" sz="3600" u="none" cap="none" strike="noStrike">
                <a:solidFill>
                  <a:srgbClr val="FF0000"/>
                </a:solidFill>
                <a:latin typeface="Times New Roman"/>
                <a:ea typeface="Times New Roman"/>
                <a:cs typeface="Times New Roman"/>
                <a:sym typeface="Times New Roman"/>
              </a:rPr>
              <a:t>1. Siêng năng, kiên trì và biểu hiện của Siêng năng, kiên trì </a:t>
            </a:r>
            <a:endParaRPr b="0" i="0" sz="3600" u="none" cap="none" strike="noStrike">
              <a:solidFill>
                <a:srgbClr val="FF0000"/>
              </a:solidFill>
              <a:latin typeface="Times New Roman"/>
              <a:ea typeface="Times New Roman"/>
              <a:cs typeface="Times New Roman"/>
              <a:sym typeface="Times New Roman"/>
            </a:endParaRPr>
          </a:p>
        </p:txBody>
      </p:sp>
      <p:pic>
        <p:nvPicPr>
          <p:cNvPr id="362" name="Google Shape;362;p5"/>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6"/>
          <p:cNvPicPr preferRelativeResize="0"/>
          <p:nvPr/>
        </p:nvPicPr>
        <p:blipFill rotWithShape="1">
          <a:blip r:embed="rId3">
            <a:alphaModFix/>
          </a:blip>
          <a:srcRect b="0" l="0" r="0" t="0"/>
          <a:stretch/>
        </p:blipFill>
        <p:spPr>
          <a:xfrm>
            <a:off x="4029102" y="-200932"/>
            <a:ext cx="3858592" cy="1143000"/>
          </a:xfrm>
          <a:prstGeom prst="rect">
            <a:avLst/>
          </a:prstGeom>
          <a:noFill/>
          <a:ln>
            <a:noFill/>
          </a:ln>
        </p:spPr>
      </p:pic>
      <p:sp>
        <p:nvSpPr>
          <p:cNvPr id="368" name="Google Shape;368;p6"/>
          <p:cNvSpPr txBox="1"/>
          <p:nvPr/>
        </p:nvSpPr>
        <p:spPr>
          <a:xfrm>
            <a:off x="4029102" y="149587"/>
            <a:ext cx="4152790" cy="66120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800" u="none" cap="none" strike="noStrike">
                <a:solidFill>
                  <a:srgbClr val="0070C0"/>
                </a:solidFill>
                <a:latin typeface="Times New Roman"/>
                <a:ea typeface="Times New Roman"/>
                <a:cs typeface="Times New Roman"/>
                <a:sym typeface="Times New Roman"/>
              </a:rPr>
              <a:t>ĐỌC THÔNG TIN</a:t>
            </a:r>
            <a:endParaRPr b="0" i="0" sz="2000" u="none" cap="none" strike="noStrike">
              <a:solidFill>
                <a:srgbClr val="5F5F5F"/>
              </a:solidFill>
              <a:latin typeface="Times New Roman"/>
              <a:ea typeface="Times New Roman"/>
              <a:cs typeface="Times New Roman"/>
              <a:sym typeface="Times New Roman"/>
            </a:endParaRPr>
          </a:p>
        </p:txBody>
      </p:sp>
      <p:sp>
        <p:nvSpPr>
          <p:cNvPr id="369" name="Google Shape;369;p6"/>
          <p:cNvSpPr/>
          <p:nvPr/>
        </p:nvSpPr>
        <p:spPr>
          <a:xfrm>
            <a:off x="485030" y="1069596"/>
            <a:ext cx="10956898" cy="3862596"/>
          </a:xfrm>
          <a:prstGeom prst="rect">
            <a:avLst/>
          </a:prstGeom>
          <a:noFill/>
          <a:ln>
            <a:noFill/>
          </a:ln>
        </p:spPr>
        <p:txBody>
          <a:bodyPr anchorCtr="0" anchor="t" bIns="45700" lIns="91425" spcFirstLastPara="1" rIns="91425" wrap="square" tIns="45700">
            <a:spAutoFit/>
          </a:bodyPr>
          <a:lstStyle/>
          <a:p>
            <a:pPr indent="342900" lvl="0" marL="0" marR="0" rtl="0" algn="just">
              <a:spcBef>
                <a:spcPts val="0"/>
              </a:spcBef>
              <a:spcAft>
                <a:spcPts val="0"/>
              </a:spcAft>
              <a:buNone/>
            </a:pPr>
            <a:r>
              <a:rPr b="0" i="0" lang="en-US" sz="2400" u="none" cap="none" strike="noStrike">
                <a:solidFill>
                  <a:schemeClr val="dk1"/>
                </a:solidFill>
                <a:latin typeface="Times New Roman"/>
                <a:ea typeface="Times New Roman"/>
                <a:cs typeface="Times New Roman"/>
                <a:sym typeface="Times New Roman"/>
              </a:rPr>
              <a:t>Mạc Đĩnh Chi là vị trạng nguyên nổi tiếng trong lịch sử Việt Nam. Vốn lanh lợi, thông minh, ham học nhưng nhà nghèo không được đi học, Mạc Đĩnh Chi thường phải tranh thủ ghé qua lớp học ở gần nhà, đứng ngoài cửa nghe thầy giảng. Ban ngày đi nhặt củi kiếm sống, tối về cậu lại lo ôn luyện, học bài. Nhà nghèo không có đèn, cậu bắt đom đóm bỏ vào vỏ trứng lấy ánh sáng để học. Không có giấy, cậu dùng lá để tập viết. Nhờ siêng năng, kiên trì, nỗ lực vượt qua mọi khó khăn để học tập, Mạc Đĩnh Chi đã thi đỗ Trạng nguyên – học vị Tiễn sĩ cao nhất.</a:t>
            </a:r>
            <a:endParaRPr/>
          </a:p>
          <a:p>
            <a:pPr indent="342900" lvl="0" marL="0" marR="0" rtl="0" algn="r">
              <a:spcBef>
                <a:spcPts val="200"/>
              </a:spcBef>
              <a:spcAft>
                <a:spcPts val="0"/>
              </a:spcAft>
              <a:buNone/>
            </a:pPr>
            <a:r>
              <a:rPr b="0" i="0" lang="en-US" sz="2400" u="none" cap="none" strike="noStrike">
                <a:solidFill>
                  <a:schemeClr val="dk1"/>
                </a:solidFill>
                <a:latin typeface="Times New Roman"/>
                <a:ea typeface="Times New Roman"/>
                <a:cs typeface="Times New Roman"/>
                <a:sym typeface="Times New Roman"/>
              </a:rPr>
              <a:t>                                                    (Phỏng theo Các vị trạng nguyên, bảng nhân,</a:t>
            </a:r>
            <a:endParaRPr/>
          </a:p>
          <a:p>
            <a:pPr indent="342900" lvl="0" marL="0" marR="0" rtl="0" algn="r">
              <a:spcBef>
                <a:spcPts val="200"/>
              </a:spcBef>
              <a:spcAft>
                <a:spcPts val="0"/>
              </a:spcAft>
              <a:buNone/>
            </a:pPr>
            <a:r>
              <a:rPr b="0" i="0" lang="en-US" sz="2400" u="none" cap="none" strike="noStrike">
                <a:solidFill>
                  <a:schemeClr val="dk1"/>
                </a:solidFill>
                <a:latin typeface="Times New Roman"/>
                <a:ea typeface="Times New Roman"/>
                <a:cs typeface="Times New Roman"/>
                <a:sym typeface="Times New Roman"/>
              </a:rPr>
              <a:t> thám hoa qua các triều đại phong kiến Việt Nam, </a:t>
            </a:r>
            <a:endParaRPr/>
          </a:p>
          <a:p>
            <a:pPr indent="342900" lvl="0" marL="0" marR="0" rtl="0" algn="r">
              <a:spcBef>
                <a:spcPts val="200"/>
              </a:spcBef>
              <a:spcAft>
                <a:spcPts val="0"/>
              </a:spcAft>
              <a:buNone/>
            </a:pPr>
            <a:r>
              <a:rPr b="0" i="0" lang="en-US" sz="2400" u="none" cap="none" strike="noStrike">
                <a:solidFill>
                  <a:schemeClr val="dk1"/>
                </a:solidFill>
                <a:latin typeface="Times New Roman"/>
                <a:ea typeface="Times New Roman"/>
                <a:cs typeface="Times New Roman"/>
                <a:sym typeface="Times New Roman"/>
              </a:rPr>
              <a:t>NXB Văn hóa – Thông tin, 2006)</a:t>
            </a:r>
            <a:endParaRPr b="0" i="0" sz="2400" u="none" cap="none" strike="noStrike">
              <a:solidFill>
                <a:schemeClr val="dk1"/>
              </a:solidFill>
              <a:latin typeface="Times New Roman"/>
              <a:ea typeface="Times New Roman"/>
              <a:cs typeface="Times New Roman"/>
              <a:sym typeface="Times New Roman"/>
            </a:endParaRPr>
          </a:p>
        </p:txBody>
      </p:sp>
      <p:pic>
        <p:nvPicPr>
          <p:cNvPr descr="58PIC58PIC58PIC58PICHsaGKG559akDq_PIC2018.png" id="370" name="Google Shape;370;p6"/>
          <p:cNvPicPr preferRelativeResize="0"/>
          <p:nvPr/>
        </p:nvPicPr>
        <p:blipFill rotWithShape="1">
          <a:blip r:embed="rId4">
            <a:alphaModFix/>
          </a:blip>
          <a:srcRect b="0" l="0" r="0" t="0"/>
          <a:stretch/>
        </p:blipFill>
        <p:spPr>
          <a:xfrm>
            <a:off x="433138" y="3882191"/>
            <a:ext cx="4876799" cy="2775283"/>
          </a:xfrm>
          <a:prstGeom prst="rect">
            <a:avLst/>
          </a:prstGeom>
          <a:noFill/>
          <a:ln>
            <a:noFill/>
          </a:ln>
        </p:spPr>
      </p:pic>
      <p:pic>
        <p:nvPicPr>
          <p:cNvPr id="371" name="Google Shape;371;p6"/>
          <p:cNvPicPr preferRelativeResize="0"/>
          <p:nvPr/>
        </p:nvPicPr>
        <p:blipFill rotWithShape="1">
          <a:blip r:embed="rId5">
            <a:alphaModFix/>
          </a:blip>
          <a:srcRect b="0" l="0" r="0" t="0"/>
          <a:stretch/>
        </p:blipFill>
        <p:spPr>
          <a:xfrm>
            <a:off x="10935926" y="-50055"/>
            <a:ext cx="1255238" cy="937524"/>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3" presetSubtype="16">
                                  <p:stCondLst>
                                    <p:cond delay="0"/>
                                  </p:stCondLst>
                                  <p:childTnLst>
                                    <p:set>
                                      <p:cBhvr>
                                        <p:cTn dur="1" fill="hold">
                                          <p:stCondLst>
                                            <p:cond delay="0"/>
                                          </p:stCondLst>
                                        </p:cTn>
                                        <p:tgtEl>
                                          <p:spTgt spid="367"/>
                                        </p:tgtEl>
                                        <p:attrNameLst>
                                          <p:attrName>style.visibility</p:attrName>
                                        </p:attrNameLst>
                                      </p:cBhvr>
                                      <p:to>
                                        <p:strVal val="visible"/>
                                      </p:to>
                                    </p:set>
                                    <p:anim calcmode="lin" valueType="num">
                                      <p:cBhvr additive="base">
                                        <p:cTn dur="500"/>
                                        <p:tgtEl>
                                          <p:spTgt spid="367"/>
                                        </p:tgtEl>
                                        <p:attrNameLst>
                                          <p:attrName>ppt_w</p:attrName>
                                        </p:attrNameLst>
                                      </p:cBhvr>
                                      <p:tavLst>
                                        <p:tav fmla="" tm="0">
                                          <p:val>
                                            <p:strVal val="0"/>
                                          </p:val>
                                        </p:tav>
                                        <p:tav fmla="" tm="100000">
                                          <p:val>
                                            <p:strVal val="#ppt_w"/>
                                          </p:val>
                                        </p:tav>
                                      </p:tavLst>
                                    </p:anim>
                                    <p:anim calcmode="lin" valueType="num">
                                      <p:cBhvr additive="base">
                                        <p:cTn dur="500"/>
                                        <p:tgtEl>
                                          <p:spTgt spid="367"/>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7"/>
          <p:cNvSpPr/>
          <p:nvPr/>
        </p:nvSpPr>
        <p:spPr>
          <a:xfrm>
            <a:off x="2784763" y="194888"/>
            <a:ext cx="6888480" cy="1300480"/>
          </a:xfrm>
          <a:prstGeom prst="roundRect">
            <a:avLst>
              <a:gd fmla="val 16667" name="adj"/>
            </a:avLst>
          </a:prstGeom>
          <a:solidFill>
            <a:srgbClr val="FBE4D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PHIẾU BÀI TẬP</a:t>
            </a:r>
            <a:endParaRPr/>
          </a:p>
          <a:p>
            <a:pPr indent="0" lvl="0" marL="0" marR="0" rtl="0" algn="ctr">
              <a:spcBef>
                <a:spcPts val="0"/>
              </a:spcBef>
              <a:spcAft>
                <a:spcPts val="0"/>
              </a:spcAft>
              <a:buNone/>
            </a:pPr>
            <a:r>
              <a:rPr b="1" i="0" lang="en-US" sz="3200" u="none" cap="none" strike="noStrike">
                <a:solidFill>
                  <a:srgbClr val="FF0000"/>
                </a:solidFill>
                <a:latin typeface="Times New Roman"/>
                <a:ea typeface="Times New Roman"/>
                <a:cs typeface="Times New Roman"/>
                <a:sym typeface="Times New Roman"/>
              </a:rPr>
              <a:t>(THẢO LUẬN NHÓM)</a:t>
            </a:r>
            <a:endParaRPr b="1" i="0" sz="3200" u="none" cap="none" strike="noStrike">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0" i="0" lang="en-US" sz="1800" u="none" cap="none" strike="noStrike">
                <a:solidFill>
                  <a:srgbClr val="FFFFFF"/>
                </a:solidFill>
                <a:latin typeface="Times New Roman"/>
                <a:ea typeface="Times New Roman"/>
                <a:cs typeface="Times New Roman"/>
                <a:sym typeface="Times New Roman"/>
              </a:rPr>
              <a:t> </a:t>
            </a:r>
            <a:endParaRPr/>
          </a:p>
        </p:txBody>
      </p:sp>
      <p:cxnSp>
        <p:nvCxnSpPr>
          <p:cNvPr id="377" name="Google Shape;377;p7"/>
          <p:cNvCxnSpPr/>
          <p:nvPr/>
        </p:nvCxnSpPr>
        <p:spPr>
          <a:xfrm>
            <a:off x="6259483" y="1485208"/>
            <a:ext cx="3728720" cy="731520"/>
          </a:xfrm>
          <a:prstGeom prst="straightConnector1">
            <a:avLst/>
          </a:prstGeom>
          <a:noFill/>
          <a:ln cap="flat" cmpd="sng" w="28575">
            <a:solidFill>
              <a:srgbClr val="FF9933"/>
            </a:solidFill>
            <a:prstDash val="solid"/>
            <a:miter lim="800000"/>
            <a:headEnd len="sm" w="sm" type="none"/>
            <a:tailEnd len="med" w="med" type="triangle"/>
          </a:ln>
        </p:spPr>
      </p:cxnSp>
      <p:sp>
        <p:nvSpPr>
          <p:cNvPr id="378" name="Google Shape;378;p7"/>
          <p:cNvSpPr/>
          <p:nvPr/>
        </p:nvSpPr>
        <p:spPr>
          <a:xfrm>
            <a:off x="715587" y="2186247"/>
            <a:ext cx="3822412" cy="1772921"/>
          </a:xfrm>
          <a:prstGeom prst="roundRect">
            <a:avLst>
              <a:gd fmla="val 16667" name="adj"/>
            </a:avLst>
          </a:prstGeom>
          <a:solidFill>
            <a:srgbClr val="CCFF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u="sng">
                <a:solidFill>
                  <a:schemeClr val="dk1"/>
                </a:solidFill>
                <a:latin typeface="Times New Roman"/>
                <a:ea typeface="Times New Roman"/>
                <a:cs typeface="Times New Roman"/>
                <a:sym typeface="Times New Roman"/>
              </a:rPr>
              <a:t>Câu 1</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Mạc Đĩnh Chi đã nỗ lực như thế nào để thi đỗ Trạng nguyên?</a:t>
            </a:r>
            <a:endParaRPr/>
          </a:p>
        </p:txBody>
      </p:sp>
      <p:sp>
        <p:nvSpPr>
          <p:cNvPr id="379" name="Google Shape;379;p7"/>
          <p:cNvSpPr/>
          <p:nvPr/>
        </p:nvSpPr>
        <p:spPr>
          <a:xfrm>
            <a:off x="8265214" y="2194805"/>
            <a:ext cx="3183889" cy="1778000"/>
          </a:xfrm>
          <a:prstGeom prst="roundRect">
            <a:avLst>
              <a:gd fmla="val 16667" name="adj"/>
            </a:avLst>
          </a:prstGeom>
          <a:solidFill>
            <a:srgbClr val="CCFFCC"/>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u="sng">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Em hiểu thế nào là siêng năng, kiên trì?</a:t>
            </a:r>
            <a:endParaRPr/>
          </a:p>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380" name="Google Shape;380;p7"/>
          <p:cNvSpPr/>
          <p:nvPr/>
        </p:nvSpPr>
        <p:spPr>
          <a:xfrm>
            <a:off x="715586" y="4629728"/>
            <a:ext cx="3680806" cy="2122054"/>
          </a:xfrm>
          <a:prstGeom prst="roundRect">
            <a:avLst>
              <a:gd fmla="val 16667" name="adj"/>
            </a:avLst>
          </a:prstGeom>
          <a:solidFill>
            <a:srgbClr val="DBDB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000">
                <a:solidFill>
                  <a:srgbClr val="000000"/>
                </a:solidFill>
                <a:latin typeface="Times New Roman"/>
                <a:ea typeface="Times New Roman"/>
                <a:cs typeface="Times New Roman"/>
                <a:sym typeface="Times New Roman"/>
              </a:rPr>
              <a:t>.............................................................................................................................................................................................................................................................</a:t>
            </a:r>
            <a:endParaRPr/>
          </a:p>
        </p:txBody>
      </p:sp>
      <p:sp>
        <p:nvSpPr>
          <p:cNvPr id="381" name="Google Shape;381;p7"/>
          <p:cNvSpPr/>
          <p:nvPr/>
        </p:nvSpPr>
        <p:spPr>
          <a:xfrm>
            <a:off x="8386734" y="4629727"/>
            <a:ext cx="3332480" cy="1818639"/>
          </a:xfrm>
          <a:prstGeom prst="roundRect">
            <a:avLst>
              <a:gd fmla="val 16667" name="adj"/>
            </a:avLst>
          </a:prstGeom>
          <a:solidFill>
            <a:srgbClr val="DBDB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1" lang="en-US" sz="2400">
                <a:solidFill>
                  <a:srgbClr val="000000"/>
                </a:solidFill>
                <a:latin typeface="Times New Roman"/>
                <a:ea typeface="Times New Roman"/>
                <a:cs typeface="Times New Roman"/>
                <a:sym typeface="Times New Roman"/>
              </a:rPr>
              <a:t>...................................................................................................................................................................................................</a:t>
            </a:r>
            <a:endParaRPr sz="2400">
              <a:solidFill>
                <a:srgbClr val="FFFFFF"/>
              </a:solidFill>
              <a:latin typeface="Times New Roman"/>
              <a:ea typeface="Times New Roman"/>
              <a:cs typeface="Times New Roman"/>
              <a:sym typeface="Times New Roman"/>
            </a:endParaRPr>
          </a:p>
        </p:txBody>
      </p:sp>
      <p:cxnSp>
        <p:nvCxnSpPr>
          <p:cNvPr id="382" name="Google Shape;382;p7"/>
          <p:cNvCxnSpPr/>
          <p:nvPr/>
        </p:nvCxnSpPr>
        <p:spPr>
          <a:xfrm flipH="1">
            <a:off x="2919384" y="1485208"/>
            <a:ext cx="3378200" cy="660400"/>
          </a:xfrm>
          <a:prstGeom prst="straightConnector1">
            <a:avLst/>
          </a:prstGeom>
          <a:noFill/>
          <a:ln cap="flat" cmpd="sng" w="28575">
            <a:solidFill>
              <a:srgbClr val="FF9933"/>
            </a:solidFill>
            <a:prstDash val="solid"/>
            <a:miter lim="800000"/>
            <a:headEnd len="sm" w="sm" type="none"/>
            <a:tailEnd len="med" w="med" type="triangle"/>
          </a:ln>
        </p:spPr>
      </p:cxnSp>
      <p:cxnSp>
        <p:nvCxnSpPr>
          <p:cNvPr id="383" name="Google Shape;383;p7"/>
          <p:cNvCxnSpPr/>
          <p:nvPr/>
        </p:nvCxnSpPr>
        <p:spPr>
          <a:xfrm>
            <a:off x="2660303" y="3959168"/>
            <a:ext cx="0" cy="670559"/>
          </a:xfrm>
          <a:prstGeom prst="straightConnector1">
            <a:avLst/>
          </a:prstGeom>
          <a:noFill/>
          <a:ln cap="flat" cmpd="sng" w="28575">
            <a:solidFill>
              <a:schemeClr val="accent2"/>
            </a:solidFill>
            <a:prstDash val="dash"/>
            <a:round/>
            <a:headEnd len="sm" w="sm" type="none"/>
            <a:tailEnd len="sm" w="sm" type="none"/>
          </a:ln>
        </p:spPr>
      </p:cxnSp>
      <p:cxnSp>
        <p:nvCxnSpPr>
          <p:cNvPr id="384" name="Google Shape;384;p7"/>
          <p:cNvCxnSpPr/>
          <p:nvPr/>
        </p:nvCxnSpPr>
        <p:spPr>
          <a:xfrm>
            <a:off x="6348383" y="3959168"/>
            <a:ext cx="0" cy="670559"/>
          </a:xfrm>
          <a:prstGeom prst="straightConnector1">
            <a:avLst/>
          </a:prstGeom>
          <a:noFill/>
          <a:ln cap="flat" cmpd="sng" w="28575">
            <a:solidFill>
              <a:schemeClr val="accent2"/>
            </a:solidFill>
            <a:prstDash val="dash"/>
            <a:round/>
            <a:headEnd len="sm" w="sm" type="none"/>
            <a:tailEnd len="sm" w="sm" type="none"/>
          </a:ln>
        </p:spPr>
      </p:cxnSp>
      <p:cxnSp>
        <p:nvCxnSpPr>
          <p:cNvPr id="385" name="Google Shape;385;p7"/>
          <p:cNvCxnSpPr/>
          <p:nvPr/>
        </p:nvCxnSpPr>
        <p:spPr>
          <a:xfrm>
            <a:off x="10052974" y="4025207"/>
            <a:ext cx="0" cy="670559"/>
          </a:xfrm>
          <a:prstGeom prst="straightConnector1">
            <a:avLst/>
          </a:prstGeom>
          <a:noFill/>
          <a:ln cap="flat" cmpd="sng" w="28575">
            <a:solidFill>
              <a:schemeClr val="accent2"/>
            </a:solidFill>
            <a:prstDash val="dash"/>
            <a:round/>
            <a:headEnd len="sm" w="sm" type="none"/>
            <a:tailEnd len="sm" w="sm" type="none"/>
          </a:ln>
        </p:spPr>
      </p:cxnSp>
      <p:pic>
        <p:nvPicPr>
          <p:cNvPr id="386" name="Google Shape;386;p7"/>
          <p:cNvPicPr preferRelativeResize="0"/>
          <p:nvPr/>
        </p:nvPicPr>
        <p:blipFill rotWithShape="1">
          <a:blip r:embed="rId3">
            <a:alphaModFix/>
          </a:blip>
          <a:srcRect b="0" l="0" r="0" t="0"/>
          <a:stretch/>
        </p:blipFill>
        <p:spPr>
          <a:xfrm>
            <a:off x="10936762" y="0"/>
            <a:ext cx="1255238" cy="937524"/>
          </a:xfrm>
          <a:prstGeom prst="rect">
            <a:avLst/>
          </a:prstGeom>
          <a:noFill/>
          <a:ln>
            <a:noFill/>
          </a:ln>
        </p:spPr>
      </p:pic>
      <p:pic>
        <p:nvPicPr>
          <p:cNvPr descr="pngtree-book-pencil-border-illustration-png-image_4506758.jpg" id="387" name="Google Shape;387;p7"/>
          <p:cNvPicPr preferRelativeResize="0"/>
          <p:nvPr/>
        </p:nvPicPr>
        <p:blipFill rotWithShape="1">
          <a:blip r:embed="rId4">
            <a:alphaModFix/>
          </a:blip>
          <a:srcRect b="0" l="0" r="0" t="0"/>
          <a:stretch/>
        </p:blipFill>
        <p:spPr>
          <a:xfrm>
            <a:off x="4780547" y="2181727"/>
            <a:ext cx="3352800" cy="4676273"/>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6"/>
                                        </p:tgtEl>
                                        <p:attrNameLst>
                                          <p:attrName>style.visibility</p:attrName>
                                        </p:attrNameLst>
                                      </p:cBhvr>
                                      <p:to>
                                        <p:strVal val="visible"/>
                                      </p:to>
                                    </p:set>
                                    <p:animEffect filter="fade" transition="in">
                                      <p:cBhvr>
                                        <p:cTn dur="1000"/>
                                        <p:tgtEl>
                                          <p:spTgt spid="3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2"/>
                                        </p:tgtEl>
                                        <p:attrNameLst>
                                          <p:attrName>style.visibility</p:attrName>
                                        </p:attrNameLst>
                                      </p:cBhvr>
                                      <p:to>
                                        <p:strVal val="visible"/>
                                      </p:to>
                                    </p:set>
                                    <p:animEffect filter="fade" transition="in">
                                      <p:cBhvr>
                                        <p:cTn dur="500"/>
                                        <p:tgtEl>
                                          <p:spTgt spid="3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
                                        <p:tgtEl>
                                          <p:spTgt spid="3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9"/>
                                        </p:tgtEl>
                                        <p:attrNameLst>
                                          <p:attrName>style.visibility</p:attrName>
                                        </p:attrNameLst>
                                      </p:cBhvr>
                                      <p:to>
                                        <p:strVal val="visible"/>
                                      </p:to>
                                    </p:set>
                                    <p:animEffect filter="fade" transition="in">
                                      <p:cBhvr>
                                        <p:cTn dur="500"/>
                                        <p:tgtEl>
                                          <p:spTgt spid="3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500"/>
                                        <p:tgtEl>
                                          <p:spTgt spid="3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500"/>
                                        <p:tgtEl>
                                          <p:spTgt spid="3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500"/>
                                        <p:tgtEl>
                                          <p:spTgt spid="3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4"/>
                                        </p:tgtEl>
                                        <p:attrNameLst>
                                          <p:attrName>style.visibility</p:attrName>
                                        </p:attrNameLst>
                                      </p:cBhvr>
                                      <p:to>
                                        <p:strVal val="visible"/>
                                      </p:to>
                                    </p:set>
                                    <p:animEffect filter="fade" transition="in">
                                      <p:cBhvr>
                                        <p:cTn dur="500"/>
                                        <p:tgtEl>
                                          <p:spTgt spid="3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500"/>
                                        <p:tgtEl>
                                          <p:spTgt spid="385"/>
                                        </p:tgtEl>
                                      </p:cBhvr>
                                    </p:animEffect>
                                  </p:childTnLst>
                                </p:cTn>
                              </p:par>
                              <p:par>
                                <p:cTn fill="hold" nodeType="withEffect" presetClass="entr" presetID="10" presetSubtype="0">
                                  <p:stCondLst>
                                    <p:cond delay="0"/>
                                  </p:stCondLst>
                                  <p:childTnLst>
                                    <p:set>
                                      <p:cBhvr>
                                        <p:cTn dur="1" fill="hold">
                                          <p:stCondLst>
                                            <p:cond delay="0"/>
                                          </p:stCondLst>
                                        </p:cTn>
                                        <p:tgtEl>
                                          <p:spTgt spid="381"/>
                                        </p:tgtEl>
                                        <p:attrNameLst>
                                          <p:attrName>style.visibility</p:attrName>
                                        </p:attrNameLst>
                                      </p:cBhvr>
                                      <p:to>
                                        <p:strVal val="visible"/>
                                      </p:to>
                                    </p:set>
                                    <p:animEffect filter="fade" transition="in">
                                      <p:cBhvr>
                                        <p:cTn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8"/>
          <p:cNvSpPr/>
          <p:nvPr/>
        </p:nvSpPr>
        <p:spPr>
          <a:xfrm>
            <a:off x="2784763" y="194888"/>
            <a:ext cx="6888480" cy="1300480"/>
          </a:xfrm>
          <a:prstGeom prst="roundRect">
            <a:avLst>
              <a:gd fmla="val 16667" name="adj"/>
            </a:avLst>
          </a:prstGeom>
          <a:solidFill>
            <a:srgbClr val="FBE4D4"/>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PHIẾU BÀI TẬP</a:t>
            </a:r>
            <a:endParaRPr/>
          </a:p>
          <a:p>
            <a:pPr indent="0" lvl="0" marL="0" marR="0" rtl="0" algn="ctr">
              <a:spcBef>
                <a:spcPts val="0"/>
              </a:spcBef>
              <a:spcAft>
                <a:spcPts val="0"/>
              </a:spcAft>
              <a:buNone/>
            </a:pPr>
            <a:r>
              <a:rPr b="1" lang="en-US" sz="3200">
                <a:solidFill>
                  <a:srgbClr val="FF0000"/>
                </a:solidFill>
                <a:latin typeface="Times New Roman"/>
                <a:ea typeface="Times New Roman"/>
                <a:cs typeface="Times New Roman"/>
                <a:sym typeface="Times New Roman"/>
              </a:rPr>
              <a:t>(THẢO LUẬN NHÓM)</a:t>
            </a:r>
            <a:endParaRPr b="1" sz="32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 </a:t>
            </a:r>
            <a:endParaRPr/>
          </a:p>
        </p:txBody>
      </p:sp>
      <p:cxnSp>
        <p:nvCxnSpPr>
          <p:cNvPr id="393" name="Google Shape;393;p8"/>
          <p:cNvCxnSpPr/>
          <p:nvPr/>
        </p:nvCxnSpPr>
        <p:spPr>
          <a:xfrm>
            <a:off x="6259483" y="1485208"/>
            <a:ext cx="3728720" cy="731520"/>
          </a:xfrm>
          <a:prstGeom prst="straightConnector1">
            <a:avLst/>
          </a:prstGeom>
          <a:noFill/>
          <a:ln cap="flat" cmpd="sng" w="28575">
            <a:solidFill>
              <a:srgbClr val="FF9933"/>
            </a:solidFill>
            <a:prstDash val="solid"/>
            <a:miter lim="800000"/>
            <a:headEnd len="sm" w="sm" type="none"/>
            <a:tailEnd len="med" w="med" type="triangle"/>
          </a:ln>
        </p:spPr>
      </p:cxnSp>
      <p:sp>
        <p:nvSpPr>
          <p:cNvPr id="394" name="Google Shape;394;p8"/>
          <p:cNvSpPr/>
          <p:nvPr/>
        </p:nvSpPr>
        <p:spPr>
          <a:xfrm>
            <a:off x="715587" y="2186247"/>
            <a:ext cx="3822412" cy="1772921"/>
          </a:xfrm>
          <a:prstGeom prst="roundRect">
            <a:avLst>
              <a:gd fmla="val 16667" name="adj"/>
            </a:avLst>
          </a:prstGeom>
          <a:solidFill>
            <a:srgbClr val="CCFFC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800" u="sng">
                <a:solidFill>
                  <a:schemeClr val="dk1"/>
                </a:solidFill>
                <a:latin typeface="Times New Roman"/>
                <a:ea typeface="Times New Roman"/>
                <a:cs typeface="Times New Roman"/>
                <a:sym typeface="Times New Roman"/>
              </a:rPr>
              <a:t>Câu 1</a:t>
            </a:r>
            <a:r>
              <a:rPr b="1" lang="en-US" sz="2800">
                <a:solidFill>
                  <a:schemeClr val="dk1"/>
                </a:solidFill>
                <a:latin typeface="Times New Roman"/>
                <a:ea typeface="Times New Roman"/>
                <a:cs typeface="Times New Roman"/>
                <a:sym typeface="Times New Roman"/>
              </a:rPr>
              <a:t>: </a:t>
            </a:r>
            <a:r>
              <a:rPr lang="en-US" sz="2800">
                <a:solidFill>
                  <a:schemeClr val="dk1"/>
                </a:solidFill>
                <a:latin typeface="Times New Roman"/>
                <a:ea typeface="Times New Roman"/>
                <a:cs typeface="Times New Roman"/>
                <a:sym typeface="Times New Roman"/>
              </a:rPr>
              <a:t>Mạc Đĩnh Chi đã nỗ lực như thế nào để thi đỗ Trạng nguyên?</a:t>
            </a:r>
            <a:endParaRPr/>
          </a:p>
        </p:txBody>
      </p:sp>
      <p:sp>
        <p:nvSpPr>
          <p:cNvPr id="395" name="Google Shape;395;p8"/>
          <p:cNvSpPr/>
          <p:nvPr/>
        </p:nvSpPr>
        <p:spPr>
          <a:xfrm>
            <a:off x="8265214" y="2194805"/>
            <a:ext cx="3183889" cy="1778000"/>
          </a:xfrm>
          <a:prstGeom prst="roundRect">
            <a:avLst>
              <a:gd fmla="val 16667" name="adj"/>
            </a:avLst>
          </a:prstGeom>
          <a:solidFill>
            <a:srgbClr val="CCFFCC"/>
          </a:solidFill>
          <a:ln cap="flat" cmpd="sng" w="12700">
            <a:solidFill>
              <a:srgbClr val="31538F"/>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400">
              <a:solidFill>
                <a:srgbClr val="000000"/>
              </a:solidFill>
              <a:latin typeface="Times New Roman"/>
              <a:ea typeface="Times New Roman"/>
              <a:cs typeface="Times New Roman"/>
              <a:sym typeface="Times New Roman"/>
            </a:endParaRPr>
          </a:p>
          <a:p>
            <a:pPr indent="0" lvl="0" marL="0" marR="0" rtl="0" algn="l">
              <a:spcBef>
                <a:spcPts val="0"/>
              </a:spcBef>
              <a:spcAft>
                <a:spcPts val="0"/>
              </a:spcAft>
              <a:buNone/>
            </a:pPr>
            <a:r>
              <a:rPr lang="en-US" sz="2800" u="sng">
                <a:solidFill>
                  <a:schemeClr val="dk1"/>
                </a:solidFill>
                <a:latin typeface="Times New Roman"/>
                <a:ea typeface="Times New Roman"/>
                <a:cs typeface="Times New Roman"/>
                <a:sym typeface="Times New Roman"/>
              </a:rPr>
              <a:t>Câu 2</a:t>
            </a:r>
            <a:r>
              <a:rPr lang="en-US" sz="2800">
                <a:solidFill>
                  <a:schemeClr val="dk1"/>
                </a:solidFill>
                <a:latin typeface="Times New Roman"/>
                <a:ea typeface="Times New Roman"/>
                <a:cs typeface="Times New Roman"/>
                <a:sym typeface="Times New Roman"/>
              </a:rPr>
              <a:t>: Em hiểu thế nào là siêng năng, kiên trì?</a:t>
            </a:r>
            <a:endParaRPr/>
          </a:p>
          <a:p>
            <a:pPr indent="0" lvl="0" marL="0" marR="0" rtl="0" algn="ctr">
              <a:spcBef>
                <a:spcPts val="0"/>
              </a:spcBef>
              <a:spcAft>
                <a:spcPts val="0"/>
              </a:spcAft>
              <a:buNone/>
            </a:pPr>
            <a:r>
              <a:t/>
            </a:r>
            <a:endParaRPr sz="1800">
              <a:solidFill>
                <a:srgbClr val="FFFFFF"/>
              </a:solidFill>
              <a:latin typeface="Times New Roman"/>
              <a:ea typeface="Times New Roman"/>
              <a:cs typeface="Times New Roman"/>
              <a:sym typeface="Times New Roman"/>
            </a:endParaRPr>
          </a:p>
        </p:txBody>
      </p:sp>
      <p:sp>
        <p:nvSpPr>
          <p:cNvPr id="396" name="Google Shape;396;p8"/>
          <p:cNvSpPr/>
          <p:nvPr/>
        </p:nvSpPr>
        <p:spPr>
          <a:xfrm>
            <a:off x="288758" y="4154905"/>
            <a:ext cx="5229726" cy="2596877"/>
          </a:xfrm>
          <a:prstGeom prst="roundRect">
            <a:avLst>
              <a:gd fmla="val 16667" name="adj"/>
            </a:avLst>
          </a:prstGeom>
          <a:solidFill>
            <a:srgbClr val="DBDB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Times New Roman"/>
                <a:ea typeface="Times New Roman"/>
                <a:cs typeface="Times New Roman"/>
                <a:sym typeface="Times New Roman"/>
              </a:rPr>
              <a:t>Mạc Đĩnh Chi đã nỗ lực để thi đỗ Trạng nguyên</a:t>
            </a:r>
            <a:r>
              <a:rPr i="1" lang="en-US" sz="2000">
                <a:solidFill>
                  <a:srgbClr val="000000"/>
                </a:solidFill>
                <a:latin typeface="Times New Roman"/>
                <a:ea typeface="Times New Roman"/>
                <a:cs typeface="Times New Roman"/>
                <a:sym typeface="Times New Roman"/>
              </a:rPr>
              <a:t>: Tranh thủ ghé qua lớp học ở gần nhà, đứng ngoài cửa nghe thầy giảng, ngày nhặt củi tối về cậu lại lo ôn luyện, học bài, bắt đom đóm bỏ vào vỏ trứng lấy ánh sáng để học, dùng lá để tập viết.</a:t>
            </a:r>
            <a:endParaRPr i="1" sz="2000">
              <a:solidFill>
                <a:srgbClr val="000000"/>
              </a:solidFill>
              <a:latin typeface="Times New Roman"/>
              <a:ea typeface="Times New Roman"/>
              <a:cs typeface="Times New Roman"/>
              <a:sym typeface="Times New Roman"/>
            </a:endParaRPr>
          </a:p>
        </p:txBody>
      </p:sp>
      <p:sp>
        <p:nvSpPr>
          <p:cNvPr id="397" name="Google Shape;397;p8"/>
          <p:cNvSpPr/>
          <p:nvPr/>
        </p:nvSpPr>
        <p:spPr>
          <a:xfrm>
            <a:off x="6632954" y="4138863"/>
            <a:ext cx="5559046" cy="2406315"/>
          </a:xfrm>
          <a:prstGeom prst="roundRect">
            <a:avLst>
              <a:gd fmla="val 16667" name="adj"/>
            </a:avLst>
          </a:prstGeom>
          <a:solidFill>
            <a:srgbClr val="DBDBD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Times New Roman"/>
                <a:ea typeface="Times New Roman"/>
                <a:cs typeface="Times New Roman"/>
                <a:sym typeface="Times New Roman"/>
              </a:rPr>
              <a:t>Siêng năng, kiên trì là đức tính của con người biểu hiện ở sự cần cù, tự giác, miệt mài, làm việc thường xuyên và đều đặn.</a:t>
            </a:r>
            <a:endParaRPr sz="2400">
              <a:solidFill>
                <a:schemeClr val="dk1"/>
              </a:solidFill>
              <a:latin typeface="Times New Roman"/>
              <a:ea typeface="Times New Roman"/>
              <a:cs typeface="Times New Roman"/>
              <a:sym typeface="Times New Roman"/>
            </a:endParaRPr>
          </a:p>
        </p:txBody>
      </p:sp>
      <p:cxnSp>
        <p:nvCxnSpPr>
          <p:cNvPr id="398" name="Google Shape;398;p8"/>
          <p:cNvCxnSpPr/>
          <p:nvPr/>
        </p:nvCxnSpPr>
        <p:spPr>
          <a:xfrm flipH="1">
            <a:off x="2919384" y="1485208"/>
            <a:ext cx="3378200" cy="660400"/>
          </a:xfrm>
          <a:prstGeom prst="straightConnector1">
            <a:avLst/>
          </a:prstGeom>
          <a:noFill/>
          <a:ln cap="flat" cmpd="sng" w="28575">
            <a:solidFill>
              <a:srgbClr val="FF9933"/>
            </a:solidFill>
            <a:prstDash val="solid"/>
            <a:miter lim="800000"/>
            <a:headEnd len="sm" w="sm" type="none"/>
            <a:tailEnd len="med" w="med" type="triangle"/>
          </a:ln>
        </p:spPr>
      </p:cxnSp>
      <p:cxnSp>
        <p:nvCxnSpPr>
          <p:cNvPr id="399" name="Google Shape;399;p8"/>
          <p:cNvCxnSpPr/>
          <p:nvPr/>
        </p:nvCxnSpPr>
        <p:spPr>
          <a:xfrm>
            <a:off x="2660303" y="3959168"/>
            <a:ext cx="0" cy="670559"/>
          </a:xfrm>
          <a:prstGeom prst="straightConnector1">
            <a:avLst/>
          </a:prstGeom>
          <a:noFill/>
          <a:ln cap="flat" cmpd="sng" w="28575">
            <a:solidFill>
              <a:schemeClr val="accent2"/>
            </a:solidFill>
            <a:prstDash val="dash"/>
            <a:round/>
            <a:headEnd len="sm" w="sm" type="none"/>
            <a:tailEnd len="sm" w="sm" type="none"/>
          </a:ln>
        </p:spPr>
      </p:cxnSp>
      <p:cxnSp>
        <p:nvCxnSpPr>
          <p:cNvPr id="400" name="Google Shape;400;p8"/>
          <p:cNvCxnSpPr/>
          <p:nvPr/>
        </p:nvCxnSpPr>
        <p:spPr>
          <a:xfrm>
            <a:off x="9667964" y="3961039"/>
            <a:ext cx="0" cy="670559"/>
          </a:xfrm>
          <a:prstGeom prst="straightConnector1">
            <a:avLst/>
          </a:prstGeom>
          <a:noFill/>
          <a:ln cap="flat" cmpd="sng" w="28575">
            <a:solidFill>
              <a:schemeClr val="accent2"/>
            </a:solidFill>
            <a:prstDash val="dash"/>
            <a:round/>
            <a:headEnd len="sm" w="sm" type="none"/>
            <a:tailEnd len="sm" w="sm" type="none"/>
          </a:ln>
        </p:spPr>
      </p:cxnSp>
      <p:pic>
        <p:nvPicPr>
          <p:cNvPr id="401" name="Google Shape;401;p8"/>
          <p:cNvPicPr preferRelativeResize="0"/>
          <p:nvPr/>
        </p:nvPicPr>
        <p:blipFill rotWithShape="1">
          <a:blip r:embed="rId3">
            <a:alphaModFix/>
          </a:blip>
          <a:srcRect b="0" l="0" r="0" t="0"/>
          <a:stretch/>
        </p:blipFill>
        <p:spPr>
          <a:xfrm>
            <a:off x="10936762" y="0"/>
            <a:ext cx="1255238" cy="937524"/>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500"/>
                                        <p:tgtEl>
                                          <p:spTgt spid="39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500"/>
                                        <p:tgtEl>
                                          <p:spTgt spid="3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500"/>
                                        <p:tgtEl>
                                          <p:spTgt spid="3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5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5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6"/>
                                        </p:tgtEl>
                                        <p:attrNameLst>
                                          <p:attrName>style.visibility</p:attrName>
                                        </p:attrNameLst>
                                      </p:cBhvr>
                                      <p:to>
                                        <p:strVal val="visible"/>
                                      </p:to>
                                    </p:set>
                                    <p:animEffect filter="fade" transition="in">
                                      <p:cBhvr>
                                        <p:cTn dur="500"/>
                                        <p:tgtEl>
                                          <p:spTgt spid="3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500"/>
                                        <p:tgtEl>
                                          <p:spTgt spid="400"/>
                                        </p:tgtEl>
                                      </p:cBhvr>
                                    </p:animEffect>
                                  </p:childTnLst>
                                </p:cTn>
                              </p:par>
                              <p:par>
                                <p:cTn fill="hold" nodeType="with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500"/>
                                        <p:tgtEl>
                                          <p:spTgt spid="3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5" name="Shape 405"/>
        <p:cNvGrpSpPr/>
        <p:nvPr/>
      </p:nvGrpSpPr>
      <p:grpSpPr>
        <a:xfrm>
          <a:off x="0" y="0"/>
          <a:ext cx="0" cy="0"/>
          <a:chOff x="0" y="0"/>
          <a:chExt cx="0" cy="0"/>
        </a:xfrm>
      </p:grpSpPr>
      <p:pic>
        <p:nvPicPr>
          <p:cNvPr id="406" name="Google Shape;406;p9"/>
          <p:cNvPicPr preferRelativeResize="0"/>
          <p:nvPr/>
        </p:nvPicPr>
        <p:blipFill rotWithShape="1">
          <a:blip r:embed="rId3">
            <a:alphaModFix/>
          </a:blip>
          <a:srcRect b="0" l="0" r="0" t="0"/>
          <a:stretch/>
        </p:blipFill>
        <p:spPr>
          <a:xfrm>
            <a:off x="9707417" y="2463890"/>
            <a:ext cx="2900751" cy="4359018"/>
          </a:xfrm>
          <a:prstGeom prst="rect">
            <a:avLst/>
          </a:prstGeom>
          <a:noFill/>
          <a:ln>
            <a:noFill/>
          </a:ln>
        </p:spPr>
      </p:pic>
      <p:pic>
        <p:nvPicPr>
          <p:cNvPr descr="6fc417983c9675ce1b60e983870aeb8a" id="407" name="Google Shape;407;p9"/>
          <p:cNvPicPr preferRelativeResize="0"/>
          <p:nvPr/>
        </p:nvPicPr>
        <p:blipFill rotWithShape="1">
          <a:blip r:embed="rId4">
            <a:alphaModFix/>
          </a:blip>
          <a:srcRect b="0" l="0" r="0" t="0"/>
          <a:stretch/>
        </p:blipFill>
        <p:spPr>
          <a:xfrm>
            <a:off x="5629600" y="5391719"/>
            <a:ext cx="1510109" cy="1290597"/>
          </a:xfrm>
          <a:prstGeom prst="rect">
            <a:avLst/>
          </a:prstGeom>
          <a:noFill/>
          <a:ln>
            <a:noFill/>
          </a:ln>
        </p:spPr>
      </p:pic>
      <p:pic>
        <p:nvPicPr>
          <p:cNvPr id="408" name="Google Shape;408;p9"/>
          <p:cNvPicPr preferRelativeResize="0"/>
          <p:nvPr/>
        </p:nvPicPr>
        <p:blipFill rotWithShape="1">
          <a:blip r:embed="rId5">
            <a:alphaModFix/>
          </a:blip>
          <a:srcRect b="0" l="0" r="0" t="0"/>
          <a:stretch/>
        </p:blipFill>
        <p:spPr>
          <a:xfrm>
            <a:off x="1848649" y="729673"/>
            <a:ext cx="8283243" cy="4662046"/>
          </a:xfrm>
          <a:prstGeom prst="rect">
            <a:avLst/>
          </a:prstGeom>
          <a:noFill/>
          <a:ln>
            <a:noFill/>
          </a:ln>
        </p:spPr>
      </p:pic>
      <p:sp>
        <p:nvSpPr>
          <p:cNvPr id="409" name="Google Shape;409;p9"/>
          <p:cNvSpPr txBox="1"/>
          <p:nvPr/>
        </p:nvSpPr>
        <p:spPr>
          <a:xfrm>
            <a:off x="3326804" y="1269554"/>
            <a:ext cx="5957455" cy="2935162"/>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chemeClr val="dk1"/>
              </a:buClr>
              <a:buSzPts val="2800"/>
              <a:buFont typeface="Arial"/>
              <a:buNone/>
            </a:pPr>
            <a:r>
              <a:rPr i="1" lang="en-US" sz="2800">
                <a:solidFill>
                  <a:schemeClr val="dk1"/>
                </a:solidFill>
                <a:latin typeface="Calibri"/>
                <a:ea typeface="Calibri"/>
                <a:cs typeface="Calibri"/>
                <a:sym typeface="Calibri"/>
              </a:rPr>
              <a:t>- Siêng năng là tính cách làm việc tự giác, cần cù, chịu khó, thường xuyên của con người.</a:t>
            </a:r>
            <a:endParaRPr sz="28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ts val="2800"/>
              <a:buFont typeface="Arial"/>
              <a:buNone/>
            </a:pPr>
            <a:r>
              <a:rPr i="1" lang="en-US" sz="2800">
                <a:solidFill>
                  <a:schemeClr val="dk1"/>
                </a:solidFill>
                <a:latin typeface="Calibri"/>
                <a:ea typeface="Calibri"/>
                <a:cs typeface="Calibri"/>
                <a:sym typeface="Calibri"/>
              </a:rPr>
              <a:t>- Kiên trì là tính cách làm việc tự giác, miệt mài, quyết tâm, bền bỉ đến cùng dù gặp khó khăn, trở ngại của con người.</a:t>
            </a:r>
            <a:endParaRPr sz="2800">
              <a:solidFill>
                <a:schemeClr val="dk1"/>
              </a:solidFill>
              <a:latin typeface="Calibri"/>
              <a:ea typeface="Calibri"/>
              <a:cs typeface="Calibri"/>
              <a:sym typeface="Calibri"/>
            </a:endParaRPr>
          </a:p>
        </p:txBody>
      </p:sp>
      <p:pic>
        <p:nvPicPr>
          <p:cNvPr id="410" name="Google Shape;410;p9"/>
          <p:cNvPicPr preferRelativeResize="0"/>
          <p:nvPr/>
        </p:nvPicPr>
        <p:blipFill rotWithShape="1">
          <a:blip r:embed="rId6">
            <a:alphaModFix/>
          </a:blip>
          <a:srcRect b="0" l="0" r="0" t="0"/>
          <a:stretch/>
        </p:blipFill>
        <p:spPr>
          <a:xfrm>
            <a:off x="10936762" y="0"/>
            <a:ext cx="1255238" cy="937524"/>
          </a:xfrm>
          <a:prstGeom prst="rect">
            <a:avLst/>
          </a:prstGeom>
          <a:noFill/>
          <a:ln>
            <a:noFill/>
          </a:ln>
        </p:spPr>
      </p:pic>
    </p:spTree>
  </p:cSld>
  <p:clrMapOvr>
    <a:masterClrMapping/>
  </p:clrMapOvr>
  <mc:AlternateContent>
    <mc:Choice Requires="p14">
      <p:transition spd="slow" p14:dur="1400">
        <p14:doors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7"/>
                                        </p:tgtEl>
                                        <p:attrNameLst>
                                          <p:attrName>style.visibility</p:attrName>
                                        </p:attrNameLst>
                                      </p:cBhvr>
                                      <p:to>
                                        <p:strVal val="visible"/>
                                      </p:to>
                                    </p:set>
                                    <p:animEffect filter="fade" transition="in">
                                      <p:cBhvr>
                                        <p:cTn dur="1000"/>
                                        <p:tgtEl>
                                          <p:spTgt spid="407"/>
                                        </p:tgtEl>
                                      </p:cBhvr>
                                    </p:animEffect>
                                  </p:childTnLst>
                                </p:cTn>
                              </p:par>
                              <p:par>
                                <p:cTn fill="hold" nodeType="withEffect" presetClass="entr" presetID="10" presetSubtype="0">
                                  <p:stCondLst>
                                    <p:cond delay="0"/>
                                  </p:stCondLst>
                                  <p:childTnLst>
                                    <p:set>
                                      <p:cBhvr>
                                        <p:cTn dur="1" fill="hold">
                                          <p:stCondLst>
                                            <p:cond delay="0"/>
                                          </p:stCondLst>
                                        </p:cTn>
                                        <p:tgtEl>
                                          <p:spTgt spid="408"/>
                                        </p:tgtEl>
                                        <p:attrNameLst>
                                          <p:attrName>style.visibility</p:attrName>
                                        </p:attrNameLst>
                                      </p:cBhvr>
                                      <p:to>
                                        <p:strVal val="visible"/>
                                      </p:to>
                                    </p:set>
                                    <p:animEffect filter="fade" transition="in">
                                      <p:cBhvr>
                                        <p:cTn dur="2000"/>
                                        <p:tgtEl>
                                          <p:spTgt spid="408"/>
                                        </p:tgtEl>
                                      </p:cBhvr>
                                    </p:animEffect>
                                  </p:childTnLst>
                                </p:cTn>
                              </p:par>
                              <p:par>
                                <p:cTn fill="hold" nodeType="withEffect" presetClass="entr" presetID="23" presetSubtype="16">
                                  <p:stCondLst>
                                    <p:cond delay="0"/>
                                  </p:stCondLst>
                                  <p:childTnLst>
                                    <p:set>
                                      <p:cBhvr>
                                        <p:cTn dur="1" fill="hold">
                                          <p:stCondLst>
                                            <p:cond delay="0"/>
                                          </p:stCondLst>
                                        </p:cTn>
                                        <p:tgtEl>
                                          <p:spTgt spid="409"/>
                                        </p:tgtEl>
                                        <p:attrNameLst>
                                          <p:attrName>style.visibility</p:attrName>
                                        </p:attrNameLst>
                                      </p:cBhvr>
                                      <p:to>
                                        <p:strVal val="visible"/>
                                      </p:to>
                                    </p:set>
                                    <p:anim calcmode="lin" valueType="num">
                                      <p:cBhvr additive="base">
                                        <p:cTn dur="1000"/>
                                        <p:tgtEl>
                                          <p:spTgt spid="409"/>
                                        </p:tgtEl>
                                        <p:attrNameLst>
                                          <p:attrName>ppt_w</p:attrName>
                                        </p:attrNameLst>
                                      </p:cBhvr>
                                      <p:tavLst>
                                        <p:tav fmla="" tm="0">
                                          <p:val>
                                            <p:strVal val="0"/>
                                          </p:val>
                                        </p:tav>
                                        <p:tav fmla="" tm="100000">
                                          <p:val>
                                            <p:strVal val="#ppt_w"/>
                                          </p:val>
                                        </p:tav>
                                      </p:tavLst>
                                    </p:anim>
                                    <p:anim calcmode="lin" valueType="num">
                                      <p:cBhvr additive="base">
                                        <p:cTn dur="1000"/>
                                        <p:tgtEl>
                                          <p:spTgt spid="40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2021-06-28T15:32:15Z</dcterms:created>
  <dc:creator>DELL</dc:creator>
</cp:coreProperties>
</file>