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 id="2147488617" r:id="rId5"/>
  </p:sldMasterIdLst>
  <p:notesMasterIdLst>
    <p:notesMasterId r:id="rId36"/>
  </p:notesMasterIdLst>
  <p:sldIdLst>
    <p:sldId id="318" r:id="rId6"/>
    <p:sldId id="333" r:id="rId7"/>
    <p:sldId id="356" r:id="rId8"/>
    <p:sldId id="317" r:id="rId9"/>
    <p:sldId id="355" r:id="rId10"/>
    <p:sldId id="365" r:id="rId11"/>
    <p:sldId id="321" r:id="rId12"/>
    <p:sldId id="368" r:id="rId13"/>
    <p:sldId id="331" r:id="rId14"/>
    <p:sldId id="336" r:id="rId15"/>
    <p:sldId id="370" r:id="rId16"/>
    <p:sldId id="369" r:id="rId17"/>
    <p:sldId id="383" r:id="rId18"/>
    <p:sldId id="341" r:id="rId19"/>
    <p:sldId id="337" r:id="rId20"/>
    <p:sldId id="348" r:id="rId21"/>
    <p:sldId id="366" r:id="rId22"/>
    <p:sldId id="373" r:id="rId23"/>
    <p:sldId id="371" r:id="rId24"/>
    <p:sldId id="372" r:id="rId25"/>
    <p:sldId id="382" r:id="rId26"/>
    <p:sldId id="363" r:id="rId27"/>
    <p:sldId id="354" r:id="rId28"/>
    <p:sldId id="375" r:id="rId29"/>
    <p:sldId id="326" r:id="rId30"/>
    <p:sldId id="378" r:id="rId31"/>
    <p:sldId id="374" r:id="rId32"/>
    <p:sldId id="360" r:id="rId33"/>
    <p:sldId id="380" r:id="rId34"/>
    <p:sldId id="35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59" d="100"/>
          <a:sy n="59" d="100"/>
        </p:scale>
        <p:origin x="979" y="9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7/7/2021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7/7/2021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7/7/2021</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7/7/2021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7/7/2021</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7/7/2021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7/7/2021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7/7/2021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07-07-2021</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07-07-2021</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07-07-2021</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07-07-2021</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07-07-2021</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07-07-2021</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07-07-2021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7/7/2021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7/7/2021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7/7/2021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7/7/2021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7/7/2021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7/7/2021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7/7/2021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7/7/2021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7/7/2021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7/7/2021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7/7/2021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36B1F-EE64-456B-AB98-4A02B7A9310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95992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A78F58-097C-4905-A838-C2FB2C183D3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81516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558D4-B2A0-4B65-B6BE-D648FF7D8D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781563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9FCAB5-81DE-4729-A068-A841F71E24F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66232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F68A17-69DE-45AE-86AE-1A2E227A0A1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722487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DC60F3-99DB-45AD-A455-E323D6CA23B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73836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9B089-770B-42E5-B4CD-326E205543F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826450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C8335F-0687-43BD-A92A-7A371260C73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760568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FFA2EA-8B08-4B9C-91E6-4D934162C94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66919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597FDC-5BDA-4662-8C51-29F729BA0F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511164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93A02-23AA-4B53-BF99-BE41B251197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41898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7/7/2021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7/7/2021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7/7/2021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07-07-2021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7/7/2021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6594CEC0-5F8F-41EE-8DE7-95573CECC4C2}" type="slidenum">
              <a:rPr lang="en-US" altLang="en-US" smtClean="0">
                <a:solidFill>
                  <a:prstClr val="black">
                    <a:tint val="75000"/>
                  </a:prstClr>
                </a:solidFill>
                <a:latin typeface="Arial" panose="020B0604020202020204" pitchFamily="34" charset="0"/>
              </a:rPr>
              <a:pPr fontAlgn="base">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718176595"/>
      </p:ext>
    </p:extLst>
  </p:cSld>
  <p:clrMap bg1="lt1" tx1="dk1" bg2="lt2" tx2="dk2" accent1="accent1" accent2="accent2" accent3="accent3" accent4="accent4" accent5="accent5" accent6="accent6" hlink="hlink" folHlink="folHlink"/>
  <p:sldLayoutIdLst>
    <p:sldLayoutId id="2147488618" r:id="rId1"/>
    <p:sldLayoutId id="2147488619" r:id="rId2"/>
    <p:sldLayoutId id="2147488620" r:id="rId3"/>
    <p:sldLayoutId id="2147488621" r:id="rId4"/>
    <p:sldLayoutId id="2147488622" r:id="rId5"/>
    <p:sldLayoutId id="2147488623" r:id="rId6"/>
    <p:sldLayoutId id="2147488624" r:id="rId7"/>
    <p:sldLayoutId id="2147488625" r:id="rId8"/>
    <p:sldLayoutId id="2147488626" r:id="rId9"/>
    <p:sldLayoutId id="2147488627" r:id="rId10"/>
    <p:sldLayoutId id="21474886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26.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g"/><Relationship Id="rId1" Type="http://schemas.openxmlformats.org/officeDocument/2006/relationships/slideLayout" Target="../slideLayouts/slideLayout34.xml"/><Relationship Id="rId6" Type="http://schemas.openxmlformats.org/officeDocument/2006/relationships/image" Target="../media/image15.png"/><Relationship Id="rId5" Type="http://schemas.openxmlformats.org/officeDocument/2006/relationships/image" Target="../media/image19.jpe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25.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26" Type="http://schemas.openxmlformats.org/officeDocument/2006/relationships/image" Target="../media/image15.png"/><Relationship Id="rId3" Type="http://schemas.openxmlformats.org/officeDocument/2006/relationships/image" Target="../media/image40.png"/><Relationship Id="rId21" Type="http://schemas.openxmlformats.org/officeDocument/2006/relationships/image" Target="../media/image58.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5" Type="http://schemas.openxmlformats.org/officeDocument/2006/relationships/image" Target="../media/image61.png"/><Relationship Id="rId2" Type="http://schemas.openxmlformats.org/officeDocument/2006/relationships/image" Target="../media/image39.png"/><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52.xml"/><Relationship Id="rId6" Type="http://schemas.openxmlformats.org/officeDocument/2006/relationships/image" Target="../media/image43.png"/><Relationship Id="rId11" Type="http://schemas.openxmlformats.org/officeDocument/2006/relationships/image" Target="../media/image48.png"/><Relationship Id="rId24" Type="http://schemas.openxmlformats.org/officeDocument/2006/relationships/image" Target="../media/image25.pn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60.pn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2.png"/><Relationship Id="rId1" Type="http://schemas.openxmlformats.org/officeDocument/2006/relationships/slideLayout" Target="../slideLayouts/slideLayout13.xml"/><Relationship Id="rId5" Type="http://schemas.openxmlformats.org/officeDocument/2006/relationships/image" Target="../media/image61.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23.emf"/><Relationship Id="rId1" Type="http://schemas.openxmlformats.org/officeDocument/2006/relationships/slideLayout" Target="../slideLayouts/slideLayout13.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emf"/><Relationship Id="rId2" Type="http://schemas.openxmlformats.org/officeDocument/2006/relationships/image" Target="../media/image36.png"/><Relationship Id="rId1" Type="http://schemas.openxmlformats.org/officeDocument/2006/relationships/slideLayout" Target="../slideLayouts/slideLayout36.xml"/><Relationship Id="rId6" Type="http://schemas.openxmlformats.org/officeDocument/2006/relationships/image" Target="../media/image15.png"/><Relationship Id="rId5" Type="http://schemas.openxmlformats.org/officeDocument/2006/relationships/image" Target="../media/image37.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61.pn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7.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68.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g"/><Relationship Id="rId1" Type="http://schemas.openxmlformats.org/officeDocument/2006/relationships/slideLayout" Target="../slideLayouts/slideLayout34.xml"/><Relationship Id="rId6" Type="http://schemas.openxmlformats.org/officeDocument/2006/relationships/image" Target="../media/image15.png"/><Relationship Id="rId5" Type="http://schemas.openxmlformats.org/officeDocument/2006/relationships/image" Target="../media/image19.jpe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1.jpe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340940" y="-638340"/>
            <a:ext cx="13245869" cy="7552607"/>
          </a:xfrm>
          <a:prstGeom prst="rect">
            <a:avLst/>
          </a:prstGeom>
          <a:noFill/>
          <a:ln>
            <a:noFill/>
          </a:ln>
        </p:spPr>
      </p:pic>
      <p:sp>
        <p:nvSpPr>
          <p:cNvPr id="4" name="TextBox 1"/>
          <p:cNvSpPr txBox="1">
            <a:spLocks noChangeArrowheads="1"/>
          </p:cNvSpPr>
          <p:nvPr/>
        </p:nvSpPr>
        <p:spPr bwMode="auto">
          <a:xfrm>
            <a:off x="2517913" y="307692"/>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TRUNG HỌC CƠ SỞ TÔ HIỆU</a:t>
            </a:r>
          </a:p>
          <a:p>
            <a:pPr algn="ctr" eaLnBrk="1" fontAlgn="base" hangingPunct="1">
              <a:spcBef>
                <a:spcPct val="0"/>
              </a:spcBef>
              <a:spcAft>
                <a:spcPct val="0"/>
              </a:spcAft>
            </a:pP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TỔ KHOA HỌC XÃ HỘI</a:t>
            </a: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p:cNvSpPr txBox="1">
            <a:spLocks noChangeArrowheads="1"/>
          </p:cNvSpPr>
          <p:nvPr/>
        </p:nvSpPr>
        <p:spPr bwMode="auto">
          <a:xfrm>
            <a:off x="4281226" y="1168400"/>
            <a:ext cx="4945440"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fontAlgn="base" hangingPunct="1">
              <a:spcBef>
                <a:spcPct val="0"/>
              </a:spcBef>
              <a:spcAft>
                <a:spcPct val="0"/>
              </a:spcAft>
            </a:pPr>
            <a:r>
              <a:rPr lang="en-US" altLang="vi-VN" sz="2198" dirty="0">
                <a:latin typeface="Times New Roman" panose="02020603050405020304" pitchFamily="18" charset="0"/>
                <a:ea typeface="宋体" panose="02010600030101010101" pitchFamily="2" charset="-122"/>
                <a:cs typeface="Times New Roman" panose="02020603050405020304" pitchFamily="18" charset="0"/>
              </a:rPr>
              <a:t>NHÓM </a:t>
            </a:r>
            <a:r>
              <a:rPr lang="en-US" altLang="vi-VN" sz="2198" dirty="0" smtClean="0">
                <a:latin typeface="Times New Roman" panose="02020603050405020304" pitchFamily="18" charset="0"/>
                <a:ea typeface="宋体" panose="02010600030101010101" pitchFamily="2" charset="-122"/>
                <a:cs typeface="Times New Roman" panose="02020603050405020304" pitchFamily="18" charset="0"/>
              </a:rPr>
              <a:t>GDCD 6</a:t>
            </a:r>
            <a:endParaRPr lang="en-US" altLang="vi-VN" sz="2198"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Picture 5" descr="IMG_1582517675295_1582518075254">
            <a:extLst>
              <a:ext uri="{FF2B5EF4-FFF2-40B4-BE49-F238E27FC236}"/>
            </a:extLst>
          </p:cNvPr>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242138" y="-24730"/>
            <a:ext cx="2095203" cy="2144713"/>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grpSp>
        <p:nvGrpSpPr>
          <p:cNvPr id="7" name="Group 2"/>
          <p:cNvGrpSpPr>
            <a:grpSpLocks noChangeAspect="1"/>
          </p:cNvGrpSpPr>
          <p:nvPr/>
        </p:nvGrpSpPr>
        <p:grpSpPr bwMode="auto">
          <a:xfrm>
            <a:off x="6281995" y="3734567"/>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pic>
        <p:nvPicPr>
          <p:cNvPr id="36" name="Picture 35"/>
          <p:cNvPicPr>
            <a:picLocks noChangeAspect="1"/>
          </p:cNvPicPr>
          <p:nvPr/>
        </p:nvPicPr>
        <p:blipFill>
          <a:blip r:embed="rId4"/>
          <a:stretch>
            <a:fillRect/>
          </a:stretch>
        </p:blipFill>
        <p:spPr>
          <a:xfrm>
            <a:off x="2607430" y="3609932"/>
            <a:ext cx="3478196" cy="2289936"/>
          </a:xfrm>
          <a:prstGeom prst="rect">
            <a:avLst/>
          </a:prstGeom>
        </p:spPr>
      </p:pic>
      <p:grpSp>
        <p:nvGrpSpPr>
          <p:cNvPr id="37" name="Group 27"/>
          <p:cNvGrpSpPr>
            <a:grpSpLocks/>
          </p:cNvGrpSpPr>
          <p:nvPr/>
        </p:nvGrpSpPr>
        <p:grpSpPr bwMode="auto">
          <a:xfrm rot="-637170">
            <a:off x="8321018" y="4761809"/>
            <a:ext cx="2425043" cy="994442"/>
            <a:chOff x="336" y="2040"/>
            <a:chExt cx="1200" cy="2016"/>
          </a:xfrm>
        </p:grpSpPr>
        <p:pic>
          <p:nvPicPr>
            <p:cNvPr id="38" name="Picture 28" descr="p3012_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38334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0" name="Picture 9" descr="IMG_1582517675295_1582518075254">
            <a:extLst>
              <a:ext uri="{FF2B5EF4-FFF2-40B4-BE49-F238E27FC236}"/>
            </a:extLst>
          </p:cNvPr>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24730"/>
            <a:ext cx="1311965" cy="1195023"/>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1"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stretch>
            <a:fillRect/>
          </a:stretch>
        </p:blipFill>
        <p:spPr>
          <a:xfrm>
            <a:off x="1848649" y="729673"/>
            <a:ext cx="8283243" cy="4662046"/>
          </a:xfrm>
          <a:prstGeom prst="rect">
            <a:avLst/>
          </a:prstGeom>
        </p:spPr>
      </p:pic>
      <p:sp>
        <p:nvSpPr>
          <p:cNvPr id="14" name="Text Box 5"/>
          <p:cNvSpPr txBox="1">
            <a:spLocks noChangeArrowheads="1"/>
          </p:cNvSpPr>
          <p:nvPr/>
        </p:nvSpPr>
        <p:spPr bwMode="auto">
          <a:xfrm>
            <a:off x="3278677" y="1590396"/>
            <a:ext cx="595745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r>
              <a:rPr lang="vi-VN" sz="4000" b="1" dirty="0">
                <a:solidFill>
                  <a:srgbClr val="0000FF"/>
                </a:solidFill>
                <a:latin typeface="#9Slide05 Kathya" panose="02000000000000000000" pitchFamily="2" charset="0"/>
              </a:rPr>
              <a:t>Yêu thương con người là quan tâm, giúp đỡ và làm những điều tốt đẹp cho người khác, nhất là những lúc gặp khó khăn, hoạn nạn.</a:t>
            </a:r>
            <a:endParaRPr lang="en-US" sz="4000" b="1" dirty="0">
              <a:solidFill>
                <a:srgbClr val="0000FF"/>
              </a:solidFill>
              <a:latin typeface="#9Slide05 SVNTradeMark" panose="02000000000000000000" pitchFamily="2" charset="0"/>
            </a:endParaRPr>
          </a:p>
        </p:txBody>
      </p:sp>
      <p:pic>
        <p:nvPicPr>
          <p:cNvPr id="15" name="Picture 14"/>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a:t>
            </a:r>
            <a:r>
              <a:rPr lang="en-US" altLang="en-US" sz="2400" b="1" kern="0" dirty="0" smtClean="0">
                <a:solidFill>
                  <a:srgbClr val="FFFF00"/>
                </a:solidFill>
                <a:latin typeface="Times New Roman" panose="02020603050405020304" pitchFamily="18" charset="0"/>
                <a:cs typeface="Times New Roman" panose="02020603050405020304" pitchFamily="18" charset="0"/>
              </a:rPr>
              <a:t>LUẬN NHÓM BÀN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sp>
        <p:nvSpPr>
          <p:cNvPr id="10" name="Cloud Callout 9"/>
          <p:cNvSpPr/>
          <p:nvPr/>
        </p:nvSpPr>
        <p:spPr>
          <a:xfrm rot="21416254">
            <a:off x="6999613" y="802985"/>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7687131" y="1147455"/>
            <a:ext cx="2620978"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smtClean="0">
                <a:solidFill>
                  <a:srgbClr val="0000FF"/>
                </a:solidFill>
                <a:latin typeface="SVN-Vanilla Daisy Pro" panose="00000500000000000000" pitchFamily="2" charset="0"/>
                <a:ea typeface="Arial Unicode MS"/>
              </a:rPr>
              <a:t>Quan</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sát</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tranh</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và</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trả</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lời</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câu</a:t>
            </a:r>
            <a:r>
              <a:rPr lang="en-US" sz="2531" b="1" dirty="0" smtClean="0">
                <a:solidFill>
                  <a:srgbClr val="0000FF"/>
                </a:solidFill>
                <a:latin typeface="SVN-Vanilla Daisy Pro" panose="00000500000000000000" pitchFamily="2" charset="0"/>
                <a:ea typeface="Arial Unicode MS"/>
              </a:rPr>
              <a:t> </a:t>
            </a:r>
            <a:r>
              <a:rPr lang="en-US" sz="2531" b="1" dirty="0" err="1" smtClean="0">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5954788" y="2191791"/>
            <a:ext cx="586302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r>
              <a:rPr lang="vi-VN" altLang="en-US" sz="1000" dirty="0" smtClean="0">
                <a:solidFill>
                  <a:prstClr val="black"/>
                </a:solidFill>
                <a:ea typeface="Cambria" panose="02040503050406030204" pitchFamily="18" charset="0"/>
                <a:cs typeface="Cambria" panose="02040503050406030204" pitchFamily="18" charset="0"/>
              </a:rPr>
              <a:t/>
            </a:r>
            <a:br>
              <a:rPr lang="vi-VN" altLang="en-US" sz="1000" dirty="0" smtClean="0">
                <a:solidFill>
                  <a:prstClr val="black"/>
                </a:solidFill>
                <a:ea typeface="Cambria" panose="02040503050406030204" pitchFamily="18" charset="0"/>
                <a:cs typeface="Cambria" panose="02040503050406030204" pitchFamily="18" charset="0"/>
              </a:rPr>
            </a:br>
            <a:r>
              <a:rPr lang="en-US" sz="3600" b="1" dirty="0" smtClean="0">
                <a:solidFill>
                  <a:srgbClr val="000000"/>
                </a:solidFill>
                <a:latin typeface="#9Slide05 Israquella" pitchFamily="2" charset="0"/>
                <a:ea typeface="Courier New" panose="02070309020205020404" pitchFamily="49" charset="0"/>
              </a:rPr>
              <a:t>T</a:t>
            </a:r>
            <a:r>
              <a:rPr lang="vi-VN" sz="3600" b="1" dirty="0" smtClean="0">
                <a:solidFill>
                  <a:srgbClr val="000000"/>
                </a:solidFill>
                <a:latin typeface="#9Slide05 Israquella" pitchFamily="2" charset="0"/>
                <a:ea typeface="Courier New" panose="02070309020205020404" pitchFamily="49" charset="0"/>
              </a:rPr>
              <a:t>ình </a:t>
            </a:r>
            <a:r>
              <a:rPr lang="vi-VN" sz="3600" b="1" dirty="0">
                <a:solidFill>
                  <a:srgbClr val="000000"/>
                </a:solidFill>
                <a:latin typeface="#9Slide05 Israquella" pitchFamily="2" charset="0"/>
                <a:ea typeface="Courier New" panose="02070309020205020404" pitchFamily="49" charset="0"/>
              </a:rPr>
              <a:t>yêu thương con người được biểu hiện </a:t>
            </a:r>
            <a:r>
              <a:rPr lang="vi-VN" sz="3600" b="1" dirty="0" smtClean="0">
                <a:solidFill>
                  <a:srgbClr val="000000"/>
                </a:solidFill>
                <a:latin typeface="#9Slide05 Israquella" pitchFamily="2" charset="0"/>
                <a:ea typeface="Courier New" panose="02070309020205020404" pitchFamily="49" charset="0"/>
              </a:rPr>
              <a:t>trong </a:t>
            </a:r>
            <a:r>
              <a:rPr lang="vi-VN" sz="3600" b="1" dirty="0">
                <a:solidFill>
                  <a:srgbClr val="000000"/>
                </a:solidFill>
                <a:latin typeface="#9Slide05 Israquella" pitchFamily="2" charset="0"/>
                <a:ea typeface="Courier New" panose="02070309020205020404" pitchFamily="49" charset="0"/>
              </a:rPr>
              <a:t>các mối quan </a:t>
            </a:r>
            <a:r>
              <a:rPr lang="vi-VN" sz="3600" b="1" dirty="0" smtClean="0">
                <a:solidFill>
                  <a:srgbClr val="000000"/>
                </a:solidFill>
                <a:latin typeface="#9Slide05 Israquella" pitchFamily="2" charset="0"/>
                <a:ea typeface="Courier New" panose="02070309020205020404" pitchFamily="49" charset="0"/>
              </a:rPr>
              <a:t>hệ</a:t>
            </a:r>
            <a:r>
              <a:rPr lang="en-US" sz="3600" b="1" dirty="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nào</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Với</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những</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hình</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thức</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nào</a:t>
            </a:r>
            <a:r>
              <a:rPr lang="en-US" sz="3600" b="1" dirty="0" smtClean="0">
                <a:solidFill>
                  <a:srgbClr val="000000"/>
                </a:solidFill>
                <a:latin typeface="#9Slide05 Israquella" pitchFamily="2" charset="0"/>
                <a:ea typeface="Courier New" panose="02070309020205020404" pitchFamily="49" charset="0"/>
              </a:rPr>
              <a:t>?</a:t>
            </a:r>
            <a:endParaRPr lang="vi-VN" altLang="en-US" sz="3600" b="1" dirty="0" smtClean="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p:blipFill>
        <p:spPr>
          <a:xfrm>
            <a:off x="828254" y="1268856"/>
            <a:ext cx="5126534" cy="2243455"/>
          </a:xfrm>
          <a:prstGeom prst="rect">
            <a:avLst/>
          </a:prstGeom>
        </p:spPr>
      </p:pic>
      <p:grpSp>
        <p:nvGrpSpPr>
          <p:cNvPr id="20" name="Group 19"/>
          <p:cNvGrpSpPr/>
          <p:nvPr/>
        </p:nvGrpSpPr>
        <p:grpSpPr>
          <a:xfrm>
            <a:off x="279397" y="4010662"/>
            <a:ext cx="3876963" cy="2430967"/>
            <a:chOff x="5123915" y="1373832"/>
            <a:chExt cx="3876963" cy="1879154"/>
          </a:xfrm>
        </p:grpSpPr>
        <p:pic>
          <p:nvPicPr>
            <p:cNvPr id="18" name="Shape 57"/>
            <p:cNvPicPr/>
            <p:nvPr/>
          </p:nvPicPr>
          <p:blipFill>
            <a:blip r:embed="rId4"/>
            <a:stretch/>
          </p:blipFill>
          <p:spPr>
            <a:xfrm>
              <a:off x="5123916" y="1857256"/>
              <a:ext cx="3876962" cy="1395730"/>
            </a:xfrm>
            <a:prstGeom prst="rect">
              <a:avLst/>
            </a:prstGeom>
          </p:spPr>
        </p:pic>
        <p:sp>
          <p:nvSpPr>
            <p:cNvPr id="19" name="Shape 59"/>
            <p:cNvSpPr txBox="1"/>
            <p:nvPr/>
          </p:nvSpPr>
          <p:spPr>
            <a:xfrm>
              <a:off x="5365966" y="1383831"/>
              <a:ext cx="3340712" cy="548640"/>
            </a:xfrm>
            <a:prstGeom prst="rect">
              <a:avLst/>
            </a:prstGeom>
            <a:noFill/>
          </p:spPr>
          <p:txBody>
            <a:bodyPr lIns="0" tIns="0" rIns="0" bIns="0"/>
            <a:lstStyle/>
            <a:p>
              <a:pPr algn="just">
                <a:lnSpc>
                  <a:spcPct val="115000"/>
                </a:lnSpc>
              </a:pPr>
              <a:r>
                <a:rPr lang="vi-VN" sz="1000" i="1" dirty="0">
                  <a:solidFill>
                    <a:prstClr val="black"/>
                  </a:solidFill>
                  <a:ea typeface="Arial" panose="020B0604020202020204" pitchFamily="34" charset="0"/>
                </a:rPr>
                <a:t>Thầy tặng em tập vở. Mong em khắc phục hoàn cảnh khó khăn</a:t>
              </a:r>
              <a:r>
                <a:rPr lang="vi-VN" sz="800" dirty="0">
                  <a:solidFill>
                    <a:prstClr val="black"/>
                  </a:solidFill>
                  <a:latin typeface="Times New Roman" panose="02020603050405020304" pitchFamily="18" charset="0"/>
                  <a:ea typeface="Times New Roman" panose="02020603050405020304" pitchFamily="18" charset="0"/>
                </a:rPr>
                <a:t> </a:t>
              </a:r>
              <a:r>
                <a:rPr lang="en-US" sz="800" dirty="0" smtClean="0">
                  <a:solidFill>
                    <a:prstClr val="black"/>
                  </a:solidFill>
                  <a:latin typeface="Times New Roman" panose="02020603050405020304" pitchFamily="18" charset="0"/>
                  <a:ea typeface="Times New Roman" panose="02020603050405020304" pitchFamily="18" charset="0"/>
                </a:rPr>
                <a:t> </a:t>
              </a:r>
              <a:r>
                <a:rPr lang="vi-VN" sz="1000" i="1" dirty="0" smtClean="0">
                  <a:solidFill>
                    <a:prstClr val="black"/>
                  </a:solidFill>
                  <a:ea typeface="Arial" panose="020B0604020202020204" pitchFamily="34" charset="0"/>
                </a:rPr>
                <a:t>để </a:t>
              </a:r>
              <a:r>
                <a:rPr lang="vi-VN" sz="1000" i="1" dirty="0">
                  <a:solidFill>
                    <a:prstClr val="black"/>
                  </a:solidFill>
                  <a:ea typeface="Arial" panose="020B0604020202020204" pitchFamily="34" charset="0"/>
                </a:rPr>
                <a:t>tiếp tục đến lớp học </a:t>
              </a:r>
              <a:r>
                <a:rPr lang="vi-VN" sz="1000" i="1" dirty="0" smtClean="0">
                  <a:solidFill>
                    <a:prstClr val="black"/>
                  </a:solidFill>
                  <a:ea typeface="Arial" panose="020B0604020202020204" pitchFamily="34" charset="0"/>
                </a:rPr>
                <a:t>tập</a:t>
              </a:r>
              <a:endParaRPr lang="en-US" sz="900" i="1" dirty="0">
                <a:solidFill>
                  <a:prstClr val="black"/>
                </a:solidFill>
                <a:latin typeface="Arial" panose="020B0604020202020204" pitchFamily="34" charset="0"/>
                <a:ea typeface="Arial" panose="020B0604020202020204" pitchFamily="34" charset="0"/>
              </a:endParaRPr>
            </a:p>
          </p:txBody>
        </p:sp>
        <p:sp>
          <p:nvSpPr>
            <p:cNvPr id="12" name="Rectangle 11"/>
            <p:cNvSpPr/>
            <p:nvPr/>
          </p:nvSpPr>
          <p:spPr>
            <a:xfrm>
              <a:off x="5123915" y="1373832"/>
              <a:ext cx="3876963" cy="48032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1" name="Shape 61"/>
          <p:cNvPicPr/>
          <p:nvPr/>
        </p:nvPicPr>
        <p:blipFill>
          <a:blip r:embed="rId5"/>
          <a:stretch/>
        </p:blipFill>
        <p:spPr>
          <a:xfrm>
            <a:off x="4597353" y="4043968"/>
            <a:ext cx="3560685" cy="2308880"/>
          </a:xfrm>
          <a:prstGeom prst="rect">
            <a:avLst/>
          </a:prstGeom>
        </p:spPr>
      </p:pic>
      <p:sp>
        <p:nvSpPr>
          <p:cNvPr id="22" name="Rectangle 6"/>
          <p:cNvSpPr>
            <a:spLocks noChangeArrowheads="1"/>
          </p:cNvSpPr>
          <p:nvPr/>
        </p:nvSpPr>
        <p:spPr bwMode="auto">
          <a:xfrm>
            <a:off x="8491993" y="3604457"/>
            <a:ext cx="3325822" cy="3016210"/>
          </a:xfrm>
          <a:prstGeom prst="rect">
            <a:avLst/>
          </a:prstGeom>
          <a:solidFill>
            <a:schemeClr val="accent6">
              <a:lumMod val="20000"/>
              <a:lumOff val="80000"/>
            </a:schemeClr>
          </a:solidFill>
          <a:ln>
            <a:solidFill>
              <a:srgbClr val="FFC000"/>
            </a:solidFill>
          </a:ln>
          <a:effectLs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12700" algn="just"/>
            <a:r>
              <a:rPr kumimoji="0" lang="vi-VN" altLang="en-US" sz="1000" b="0" i="0" u="none" strike="noStrike" cap="none" normalizeH="0" baseline="0" dirty="0" smtClean="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t/>
            </a:r>
            <a:br>
              <a:rPr kumimoji="0" lang="vi-VN" altLang="en-US" sz="1000" b="0" i="0" u="none" strike="noStrike" cap="none" normalizeH="0" baseline="0" dirty="0" smtClean="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br>
            <a:r>
              <a:rPr lang="en-US" sz="3600" b="1" dirty="0" smtClean="0">
                <a:solidFill>
                  <a:srgbClr val="000000"/>
                </a:solidFill>
                <a:latin typeface="#9Slide05 Israquella" pitchFamily="2" charset="0"/>
                <a:ea typeface="Courier New" panose="02070309020205020404" pitchFamily="49" charset="0"/>
              </a:rPr>
              <a:t>T</a:t>
            </a:r>
            <a:r>
              <a:rPr lang="vi-VN" sz="3600" b="1" dirty="0" smtClean="0">
                <a:solidFill>
                  <a:srgbClr val="000000"/>
                </a:solidFill>
                <a:latin typeface="#9Slide05 Israquella" pitchFamily="2" charset="0"/>
                <a:ea typeface="Courier New" panose="02070309020205020404" pitchFamily="49" charset="0"/>
              </a:rPr>
              <a:t>ình </a:t>
            </a:r>
            <a:r>
              <a:rPr lang="vi-VN" sz="3600" b="1" dirty="0">
                <a:solidFill>
                  <a:srgbClr val="000000"/>
                </a:solidFill>
                <a:latin typeface="#9Slide05 Israquella" pitchFamily="2" charset="0"/>
                <a:ea typeface="Courier New" panose="02070309020205020404" pitchFamily="49" charset="0"/>
              </a:rPr>
              <a:t>yêu thương con người được biểu hiện </a:t>
            </a:r>
            <a:r>
              <a:rPr lang="vi-VN" sz="3600" b="1" dirty="0" smtClean="0">
                <a:solidFill>
                  <a:srgbClr val="000000"/>
                </a:solidFill>
                <a:latin typeface="#9Slide05 Israquella" pitchFamily="2" charset="0"/>
                <a:ea typeface="Courier New" panose="02070309020205020404" pitchFamily="49" charset="0"/>
              </a:rPr>
              <a:t>trong </a:t>
            </a:r>
            <a:r>
              <a:rPr lang="vi-VN" sz="3600" b="1" dirty="0">
                <a:solidFill>
                  <a:srgbClr val="000000"/>
                </a:solidFill>
                <a:latin typeface="#9Slide05 Israquella" pitchFamily="2" charset="0"/>
                <a:ea typeface="Courier New" panose="02070309020205020404" pitchFamily="49" charset="0"/>
              </a:rPr>
              <a:t>các mối quan hệ: gia đình, nhà trường, xã hội. </a:t>
            </a:r>
            <a:r>
              <a:rPr lang="en-US" sz="3600" b="1" dirty="0" err="1" smtClean="0">
                <a:solidFill>
                  <a:srgbClr val="000000"/>
                </a:solidFill>
                <a:latin typeface="#9Slide05 Israquella" pitchFamily="2" charset="0"/>
                <a:ea typeface="Courier New" panose="02070309020205020404" pitchFamily="49" charset="0"/>
              </a:rPr>
              <a:t>Với</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những</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hình</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thức</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Lời</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nói</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việc</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làm</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thái</a:t>
            </a:r>
            <a:r>
              <a:rPr lang="en-US" sz="3600" b="1" dirty="0" smtClean="0">
                <a:solidFill>
                  <a:srgbClr val="000000"/>
                </a:solidFill>
                <a:latin typeface="#9Slide05 Israquella" pitchFamily="2" charset="0"/>
                <a:ea typeface="Courier New" panose="02070309020205020404" pitchFamily="49" charset="0"/>
              </a:rPr>
              <a:t> </a:t>
            </a:r>
            <a:r>
              <a:rPr lang="en-US" sz="3600" b="1" dirty="0" err="1" smtClean="0">
                <a:solidFill>
                  <a:srgbClr val="000000"/>
                </a:solidFill>
                <a:latin typeface="#9Slide05 Israquella" pitchFamily="2" charset="0"/>
                <a:ea typeface="Courier New" panose="02070309020205020404" pitchFamily="49" charset="0"/>
              </a:rPr>
              <a:t>độ</a:t>
            </a:r>
            <a:r>
              <a:rPr lang="en-US" sz="3600" b="1" dirty="0" smtClean="0">
                <a:solidFill>
                  <a:srgbClr val="000000"/>
                </a:solidFill>
                <a:latin typeface="#9Slide05 Israquella" pitchFamily="2" charset="0"/>
                <a:ea typeface="Courier New" panose="02070309020205020404" pitchFamily="49" charset="0"/>
              </a:rPr>
              <a:t>.</a:t>
            </a:r>
            <a:endParaRPr kumimoji="0" lang="vi-VN" altLang="en-US" sz="3600" b="1" i="0" u="none" strike="noStrike" cap="none" normalizeH="0" baseline="0" dirty="0" smtClean="0">
              <a:ln>
                <a:noFill/>
              </a:ln>
              <a:solidFill>
                <a:srgbClr val="FF0000"/>
              </a:solidFill>
              <a:effectLst/>
              <a:latin typeface="#9Slide05 Israquella" pitchFamily="2"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360184586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403100" y="2339082"/>
          <a:ext cx="11161281" cy="4435372"/>
        </p:xfrm>
        <a:graphic>
          <a:graphicData uri="http://schemas.openxmlformats.org/drawingml/2006/table">
            <a:tbl>
              <a:tblPr firstRow="1" firstCol="1" bandRow="1"/>
              <a:tblGrid>
                <a:gridCol w="2239739"/>
                <a:gridCol w="2655706"/>
                <a:gridCol w="3475516"/>
                <a:gridCol w="2790320"/>
              </a:tblGrid>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r>
                        <a:rPr lang="en-US" sz="1200" dirty="0" smtClean="0">
                          <a:effectLst/>
                          <a:latin typeface="Courier New" panose="02070309020205020404" pitchFamily="49" charset="0"/>
                          <a:ea typeface="Courier New" panose="02070309020205020404" pitchFamily="49" charset="0"/>
                        </a:rPr>
                        <a:t>    </a:t>
                      </a:r>
                      <a:r>
                        <a:rPr lang="en-US" sz="2800" dirty="0" err="1" smtClean="0">
                          <a:solidFill>
                            <a:srgbClr val="FF0000"/>
                          </a:solidFill>
                          <a:effectLst/>
                          <a:latin typeface="#9Slide05 IcielSanelma" pitchFamily="2" charset="0"/>
                          <a:ea typeface="Courier New" panose="02070309020205020404" pitchFamily="49" charset="0"/>
                        </a:rPr>
                        <a:t>Mối</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quan</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hệ</a:t>
                      </a:r>
                      <a:endParaRPr lang="en-US" sz="2800" baseline="0" dirty="0" smtClean="0">
                        <a:solidFill>
                          <a:srgbClr val="FF0000"/>
                        </a:solidFill>
                        <a:effectLst/>
                        <a:latin typeface="#9Slide05 IcielSanelma" pitchFamily="2" charset="0"/>
                        <a:ea typeface="Courier New" panose="02070309020205020404" pitchFamily="49" charset="0"/>
                      </a:endParaRPr>
                    </a:p>
                    <a:p>
                      <a:pPr marL="0" marR="0" algn="just">
                        <a:lnSpc>
                          <a:spcPct val="115000"/>
                        </a:lnSpc>
                        <a:spcBef>
                          <a:spcPts val="0"/>
                        </a:spcBef>
                        <a:spcAft>
                          <a:spcPts val="600"/>
                        </a:spcAft>
                      </a:pPr>
                      <a:r>
                        <a:rPr lang="en-US" sz="2800" baseline="0" dirty="0" err="1" smtClean="0">
                          <a:solidFill>
                            <a:srgbClr val="0000FF"/>
                          </a:solidFill>
                          <a:effectLst/>
                          <a:latin typeface="#9Slide05 IcielSanelma" pitchFamily="2" charset="0"/>
                          <a:ea typeface="Arial" panose="020B0604020202020204" pitchFamily="34" charset="0"/>
                        </a:rPr>
                        <a:t>Hình</a:t>
                      </a:r>
                      <a:r>
                        <a:rPr lang="en-US" sz="2800" baseline="0" dirty="0" smtClean="0">
                          <a:solidFill>
                            <a:srgbClr val="0000FF"/>
                          </a:solidFill>
                          <a:effectLst/>
                          <a:latin typeface="#9Slide05 IcielSanelma" pitchFamily="2" charset="0"/>
                          <a:ea typeface="Arial" panose="020B0604020202020204" pitchFamily="34" charset="0"/>
                        </a:rPr>
                        <a:t> </a:t>
                      </a:r>
                      <a:r>
                        <a:rPr lang="en-US" sz="2800" baseline="0" dirty="0" err="1" smtClean="0">
                          <a:solidFill>
                            <a:srgbClr val="0000FF"/>
                          </a:solidFill>
                          <a:effectLst/>
                          <a:latin typeface="#9Slide05 IcielSanelma" pitchFamily="2" charset="0"/>
                          <a:ea typeface="Arial" panose="020B0604020202020204" pitchFamily="34" charset="0"/>
                        </a:rPr>
                        <a:t>thức</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G</a:t>
                      </a:r>
                      <a:r>
                        <a:rPr lang="en-US" sz="2800" dirty="0" err="1" smtClean="0">
                          <a:solidFill>
                            <a:srgbClr val="FF0000"/>
                          </a:solidFill>
                          <a:effectLst/>
                          <a:latin typeface="#9Slide05 IcielSanelma" pitchFamily="2" charset="0"/>
                          <a:ea typeface="Courier New" panose="02070309020205020404" pitchFamily="49" charset="0"/>
                        </a:rPr>
                        <a:t>ia</a:t>
                      </a:r>
                      <a:r>
                        <a:rPr lang="en-US" sz="2800" dirty="0" smtClean="0">
                          <a:solidFill>
                            <a:srgbClr val="FF0000"/>
                          </a:solidFill>
                          <a:effectLst/>
                          <a:latin typeface="#9Slide05 IcielSanelma" pitchFamily="2" charset="0"/>
                          <a:ea typeface="Courier New" panose="02070309020205020404" pitchFamily="49" charset="0"/>
                        </a:rPr>
                        <a:t> </a:t>
                      </a:r>
                      <a:r>
                        <a:rPr lang="en-US" sz="2800" dirty="0" err="1" smtClean="0">
                          <a:solidFill>
                            <a:srgbClr val="FF0000"/>
                          </a:solidFill>
                          <a:effectLst/>
                          <a:latin typeface="#9Slide05 IcielSanelma" pitchFamily="2" charset="0"/>
                          <a:ea typeface="Courier New" panose="02070309020205020404" pitchFamily="49" charset="0"/>
                        </a:rPr>
                        <a:t>đình</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N</a:t>
                      </a:r>
                      <a:r>
                        <a:rPr lang="en-US" sz="2800" dirty="0" err="1" smtClean="0">
                          <a:solidFill>
                            <a:srgbClr val="FF0000"/>
                          </a:solidFill>
                          <a:effectLst/>
                          <a:latin typeface="#9Slide05 IcielSanelma" pitchFamily="2" charset="0"/>
                          <a:ea typeface="Courier New" panose="02070309020205020404" pitchFamily="49" charset="0"/>
                        </a:rPr>
                        <a:t>hà</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trường</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X</a:t>
                      </a:r>
                      <a:r>
                        <a:rPr lang="en-US" sz="2800" dirty="0" smtClean="0">
                          <a:solidFill>
                            <a:srgbClr val="FF0000"/>
                          </a:solidFill>
                          <a:effectLst/>
                          <a:latin typeface="#9Slide05 IcielSanelma" pitchFamily="2" charset="0"/>
                          <a:ea typeface="Courier New" panose="02070309020205020404" pitchFamily="49" charset="0"/>
                        </a:rPr>
                        <a:t>ã</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hội</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smtClean="0">
                          <a:solidFill>
                            <a:srgbClr val="0000FF"/>
                          </a:solidFill>
                          <a:effectLst/>
                          <a:latin typeface="#9Slide05 IcielSanelma" pitchFamily="2" charset="0"/>
                          <a:ea typeface="Courier New" panose="02070309020205020404" pitchFamily="49" charset="0"/>
                        </a:rPr>
                        <a:t>Lời</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nói</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smtClean="0">
                          <a:solidFill>
                            <a:srgbClr val="0000FF"/>
                          </a:solidFill>
                          <a:effectLst/>
                          <a:latin typeface="#9Slide05 IcielSanelma" pitchFamily="2" charset="0"/>
                          <a:ea typeface="Courier New" panose="02070309020205020404" pitchFamily="49" charset="0"/>
                        </a:rPr>
                        <a:t>Việc</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làm</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vi-VN" sz="2800" dirty="0" smtClean="0">
                          <a:solidFill>
                            <a:srgbClr val="0000FF"/>
                          </a:solidFill>
                          <a:effectLst/>
                          <a:latin typeface="#9Slide05 IcielSanelma" pitchFamily="2" charset="0"/>
                          <a:ea typeface="Courier New" panose="02070309020205020404" pitchFamily="49" charset="0"/>
                        </a:rPr>
                        <a:t>T</a:t>
                      </a:r>
                      <a:r>
                        <a:rPr lang="en-US" sz="2800" dirty="0" err="1" smtClean="0">
                          <a:solidFill>
                            <a:srgbClr val="0000FF"/>
                          </a:solidFill>
                          <a:effectLst/>
                          <a:latin typeface="#9Slide05 IcielSanelma" pitchFamily="2" charset="0"/>
                          <a:ea typeface="Courier New" panose="02070309020205020404" pitchFamily="49" charset="0"/>
                        </a:rPr>
                        <a:t>hái</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độ</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844429">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SVN-Steady" pitchFamily="50" charset="0"/>
                <a:ea typeface="Times New Roman" panose="02020603050405020304" pitchFamily="18" charset="0"/>
              </a:rPr>
              <a:t>PHIẾU BÀI </a:t>
            </a:r>
            <a:r>
              <a:rPr lang="en-US" sz="3200" b="1" dirty="0" smtClean="0">
                <a:solidFill>
                  <a:srgbClr val="0000FF"/>
                </a:solidFill>
                <a:latin typeface="SVN-Steady" pitchFamily="50" charset="0"/>
                <a:ea typeface="Times New Roman" panose="02020603050405020304" pitchFamily="18" charset="0"/>
              </a:rPr>
              <a:t>TẬP (THẢO </a:t>
            </a:r>
            <a:r>
              <a:rPr lang="en-US" sz="3200" b="1" dirty="0" smtClean="0">
                <a:solidFill>
                  <a:srgbClr val="0000FF"/>
                </a:solidFill>
                <a:latin typeface="SVN-Steady" pitchFamily="50" charset="0"/>
                <a:ea typeface="Times New Roman" panose="02020603050405020304" pitchFamily="18" charset="0"/>
              </a:rPr>
              <a:t>LUẬN NHÓM)</a:t>
            </a:r>
            <a:endParaRPr lang="en-US" sz="3200" b="1" dirty="0">
              <a:solidFill>
                <a:srgbClr val="0000FF"/>
              </a:solidFill>
              <a:latin typeface="SVN-Steady" pitchFamily="50"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970059"/>
            <a:ext cx="8841850" cy="717761"/>
          </a:xfrm>
          <a:prstGeom prst="rect">
            <a:avLst/>
          </a:prstGeom>
        </p:spPr>
        <p:txBody>
          <a:bodyPr wrap="square">
            <a:spAutoFit/>
          </a:bodyPr>
          <a:lstStyle/>
          <a:p>
            <a:pPr indent="279400" algn="just">
              <a:lnSpc>
                <a:spcPct val="127000"/>
              </a:lnSpc>
              <a:spcAft>
                <a:spcPts val="500"/>
              </a:spcAft>
            </a:pPr>
            <a:r>
              <a:rPr lang="vi-VN" sz="3200" b="1" dirty="0">
                <a:solidFill>
                  <a:srgbClr val="353635"/>
                </a:solidFill>
                <a:latin typeface="#9Slide05 Israquella" pitchFamily="2" charset="0"/>
                <a:ea typeface="Times New Roman" panose="02020603050405020304" pitchFamily="18" charset="0"/>
              </a:rPr>
              <a:t>Tìm hiểu biểu hiện của tình yêu thương con </a:t>
            </a:r>
            <a:r>
              <a:rPr lang="vi-VN" sz="3200" b="1" dirty="0" smtClean="0">
                <a:solidFill>
                  <a:srgbClr val="353635"/>
                </a:solidFill>
                <a:latin typeface="#9Slide05 Israquella" pitchFamily="2" charset="0"/>
                <a:ea typeface="Times New Roman" panose="02020603050405020304" pitchFamily="18" charset="0"/>
              </a:rPr>
              <a:t>người</a:t>
            </a:r>
            <a:r>
              <a:rPr lang="en-US" sz="3200" b="1" dirty="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bằng</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cách</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hoàn</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thiện</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phiếu</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bài</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tập</a:t>
            </a:r>
            <a:r>
              <a:rPr lang="en-US" sz="3200" b="1" dirty="0" smtClean="0">
                <a:solidFill>
                  <a:srgbClr val="353635"/>
                </a:solidFill>
                <a:latin typeface="#9Slide05 Israquella" pitchFamily="2" charset="0"/>
                <a:ea typeface="Times New Roman" panose="02020603050405020304" pitchFamily="18" charset="0"/>
              </a:rPr>
              <a:t> </a:t>
            </a: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cxnSp>
        <p:nvCxnSpPr>
          <p:cNvPr id="13" name="Straight Connector 12"/>
          <p:cNvCxnSpPr/>
          <p:nvPr/>
        </p:nvCxnSpPr>
        <p:spPr>
          <a:xfrm>
            <a:off x="432746" y="2374785"/>
            <a:ext cx="2090271" cy="989045"/>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34200572"/>
              </p:ext>
            </p:extLst>
          </p:nvPr>
        </p:nvGraphicFramePr>
        <p:xfrm>
          <a:off x="241954" y="1355342"/>
          <a:ext cx="11697496" cy="5326646"/>
        </p:xfrm>
        <a:graphic>
          <a:graphicData uri="http://schemas.openxmlformats.org/drawingml/2006/table">
            <a:tbl>
              <a:tblPr firstRow="1" firstCol="1" bandRow="1"/>
              <a:tblGrid>
                <a:gridCol w="2347341"/>
                <a:gridCol w="3048624"/>
                <a:gridCol w="3377157"/>
                <a:gridCol w="2924374"/>
              </a:tblGrid>
              <a:tr h="1195907">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r>
                        <a:rPr lang="en-US" sz="1200" dirty="0" smtClean="0">
                          <a:effectLst/>
                          <a:latin typeface="Courier New" panose="02070309020205020404" pitchFamily="49" charset="0"/>
                          <a:ea typeface="Courier New" panose="02070309020205020404" pitchFamily="49" charset="0"/>
                        </a:rPr>
                        <a:t>    </a:t>
                      </a:r>
                      <a:r>
                        <a:rPr lang="en-US" sz="2800" dirty="0" err="1" smtClean="0">
                          <a:solidFill>
                            <a:srgbClr val="FF0000"/>
                          </a:solidFill>
                          <a:effectLst/>
                          <a:latin typeface="#9Slide05 IcielSanelma" pitchFamily="2" charset="0"/>
                          <a:ea typeface="Courier New" panose="02070309020205020404" pitchFamily="49" charset="0"/>
                        </a:rPr>
                        <a:t>Mối</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quan</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hệ</a:t>
                      </a:r>
                      <a:endParaRPr lang="en-US" sz="2800" baseline="0" dirty="0" smtClean="0">
                        <a:solidFill>
                          <a:srgbClr val="FF0000"/>
                        </a:solidFill>
                        <a:effectLst/>
                        <a:latin typeface="#9Slide05 IcielSanelma" pitchFamily="2" charset="0"/>
                        <a:ea typeface="Courier New" panose="02070309020205020404" pitchFamily="49" charset="0"/>
                      </a:endParaRPr>
                    </a:p>
                    <a:p>
                      <a:pPr marL="0" marR="0" algn="just">
                        <a:lnSpc>
                          <a:spcPct val="115000"/>
                        </a:lnSpc>
                        <a:spcBef>
                          <a:spcPts val="0"/>
                        </a:spcBef>
                        <a:spcAft>
                          <a:spcPts val="600"/>
                        </a:spcAft>
                      </a:pPr>
                      <a:r>
                        <a:rPr lang="en-US" sz="2800" baseline="0" dirty="0" err="1" smtClean="0">
                          <a:solidFill>
                            <a:srgbClr val="0000FF"/>
                          </a:solidFill>
                          <a:effectLst/>
                          <a:latin typeface="#9Slide05 IcielSanelma" pitchFamily="2" charset="0"/>
                          <a:ea typeface="Arial" panose="020B0604020202020204" pitchFamily="34" charset="0"/>
                        </a:rPr>
                        <a:t>Hình</a:t>
                      </a:r>
                      <a:r>
                        <a:rPr lang="en-US" sz="2800" baseline="0" dirty="0" smtClean="0">
                          <a:solidFill>
                            <a:srgbClr val="0000FF"/>
                          </a:solidFill>
                          <a:effectLst/>
                          <a:latin typeface="#9Slide05 IcielSanelma" pitchFamily="2" charset="0"/>
                          <a:ea typeface="Arial" panose="020B0604020202020204" pitchFamily="34" charset="0"/>
                        </a:rPr>
                        <a:t> </a:t>
                      </a:r>
                      <a:r>
                        <a:rPr lang="en-US" sz="2800" baseline="0" dirty="0" err="1" smtClean="0">
                          <a:solidFill>
                            <a:srgbClr val="0000FF"/>
                          </a:solidFill>
                          <a:effectLst/>
                          <a:latin typeface="#9Slide05 IcielSanelma" pitchFamily="2" charset="0"/>
                          <a:ea typeface="Arial" panose="020B0604020202020204" pitchFamily="34" charset="0"/>
                        </a:rPr>
                        <a:t>thức</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G</a:t>
                      </a:r>
                      <a:r>
                        <a:rPr lang="en-US" sz="2800" dirty="0" err="1" smtClean="0">
                          <a:solidFill>
                            <a:srgbClr val="FF0000"/>
                          </a:solidFill>
                          <a:effectLst/>
                          <a:latin typeface="#9Slide05 IcielSanelma" pitchFamily="2" charset="0"/>
                          <a:ea typeface="Courier New" panose="02070309020205020404" pitchFamily="49" charset="0"/>
                        </a:rPr>
                        <a:t>ia</a:t>
                      </a:r>
                      <a:r>
                        <a:rPr lang="en-US" sz="2800" dirty="0" smtClean="0">
                          <a:solidFill>
                            <a:srgbClr val="FF0000"/>
                          </a:solidFill>
                          <a:effectLst/>
                          <a:latin typeface="#9Slide05 IcielSanelma" pitchFamily="2" charset="0"/>
                          <a:ea typeface="Courier New" panose="02070309020205020404" pitchFamily="49" charset="0"/>
                        </a:rPr>
                        <a:t> </a:t>
                      </a:r>
                      <a:r>
                        <a:rPr lang="en-US" sz="2800" dirty="0" err="1" smtClean="0">
                          <a:solidFill>
                            <a:srgbClr val="FF0000"/>
                          </a:solidFill>
                          <a:effectLst/>
                          <a:latin typeface="#9Slide05 IcielSanelma" pitchFamily="2" charset="0"/>
                          <a:ea typeface="Courier New" panose="02070309020205020404" pitchFamily="49" charset="0"/>
                        </a:rPr>
                        <a:t>đình</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N</a:t>
                      </a:r>
                      <a:r>
                        <a:rPr lang="en-US" sz="2800" dirty="0" err="1" smtClean="0">
                          <a:solidFill>
                            <a:srgbClr val="FF0000"/>
                          </a:solidFill>
                          <a:effectLst/>
                          <a:latin typeface="#9Slide05 IcielSanelma" pitchFamily="2" charset="0"/>
                          <a:ea typeface="Courier New" panose="02070309020205020404" pitchFamily="49" charset="0"/>
                        </a:rPr>
                        <a:t>hà</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trường</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a:t>
                      </a:r>
                      <a:r>
                        <a:rPr lang="vi-VN" sz="2800" dirty="0" smtClean="0">
                          <a:solidFill>
                            <a:srgbClr val="FF0000"/>
                          </a:solidFill>
                          <a:effectLst/>
                          <a:latin typeface="#9Slide05 IcielSanelma" pitchFamily="2" charset="0"/>
                          <a:ea typeface="Courier New" panose="02070309020205020404" pitchFamily="49" charset="0"/>
                        </a:rPr>
                        <a:t>X</a:t>
                      </a:r>
                      <a:r>
                        <a:rPr lang="en-US" sz="2800" dirty="0" smtClean="0">
                          <a:solidFill>
                            <a:srgbClr val="FF0000"/>
                          </a:solidFill>
                          <a:effectLst/>
                          <a:latin typeface="#9Slide05 IcielSanelma" pitchFamily="2" charset="0"/>
                          <a:ea typeface="Courier New" panose="02070309020205020404" pitchFamily="49" charset="0"/>
                        </a:rPr>
                        <a:t>ã</a:t>
                      </a:r>
                      <a:r>
                        <a:rPr lang="en-US" sz="2800" baseline="0" dirty="0" smtClean="0">
                          <a:solidFill>
                            <a:srgbClr val="FF0000"/>
                          </a:solidFill>
                          <a:effectLst/>
                          <a:latin typeface="#9Slide05 IcielSanelma" pitchFamily="2" charset="0"/>
                          <a:ea typeface="Courier New" panose="02070309020205020404" pitchFamily="49" charset="0"/>
                        </a:rPr>
                        <a:t> </a:t>
                      </a:r>
                      <a:r>
                        <a:rPr lang="en-US" sz="2800" baseline="0" dirty="0" err="1" smtClean="0">
                          <a:solidFill>
                            <a:srgbClr val="FF0000"/>
                          </a:solidFill>
                          <a:effectLst/>
                          <a:latin typeface="#9Slide05 IcielSanelma" pitchFamily="2" charset="0"/>
                          <a:ea typeface="Courier New" panose="02070309020205020404" pitchFamily="49" charset="0"/>
                        </a:rPr>
                        <a:t>hội</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smtClean="0">
                          <a:solidFill>
                            <a:srgbClr val="0000FF"/>
                          </a:solidFill>
                          <a:effectLst/>
                          <a:latin typeface="#9Slide05 IcielSanelma" pitchFamily="2" charset="0"/>
                          <a:ea typeface="Courier New" panose="02070309020205020404" pitchFamily="49" charset="0"/>
                        </a:rPr>
                        <a:t>Lời</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nói</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spcBef>
                          <a:spcPts val="0"/>
                        </a:spcBef>
                        <a:spcAft>
                          <a:spcPts val="0"/>
                        </a:spcAft>
                      </a:pPr>
                      <a:r>
                        <a:rPr lang="vi-VN" sz="2000" dirty="0">
                          <a:effectLst/>
                          <a:latin typeface="Courier New" panose="02070309020205020404" pitchFamily="49" charset="0"/>
                          <a:ea typeface="Courier New" panose="02070309020205020404" pitchFamily="49" charset="0"/>
                        </a:rPr>
                        <a:t> </a:t>
                      </a:r>
                      <a:r>
                        <a:rPr lang="vi-VN" sz="2000" b="1" dirty="0" smtClean="0">
                          <a:effectLst/>
                          <a:latin typeface="#9Slide05 IcielSanelma" pitchFamily="2" charset="0"/>
                          <a:ea typeface="Times New Roman" panose="02020603050405020304" pitchFamily="18" charset="0"/>
                        </a:rPr>
                        <a:t>- Không sao đâu, mọi chuyện sẽ qua thôi, </a:t>
                      </a:r>
                      <a:r>
                        <a:rPr lang="en-US" sz="2000" b="1" dirty="0" err="1" smtClean="0">
                          <a:effectLst/>
                          <a:latin typeface="#9Slide05 IcielSanelma" pitchFamily="2" charset="0"/>
                          <a:ea typeface="Times New Roman" panose="02020603050405020304" pitchFamily="18" charset="0"/>
                        </a:rPr>
                        <a:t>bố</a:t>
                      </a:r>
                      <a:r>
                        <a:rPr lang="en-US" sz="2000" b="1" baseline="0" dirty="0" smtClean="0">
                          <a:effectLst/>
                          <a:latin typeface="#9Slide05 IcielSanelma" pitchFamily="2" charset="0"/>
                          <a:ea typeface="Times New Roman" panose="02020603050405020304" pitchFamily="18" charset="0"/>
                        </a:rPr>
                        <a:t> </a:t>
                      </a:r>
                      <a:r>
                        <a:rPr lang="en-US" sz="2000" b="1" baseline="0" dirty="0" err="1" smtClean="0">
                          <a:effectLst/>
                          <a:latin typeface="#9Slide05 IcielSanelma" pitchFamily="2" charset="0"/>
                          <a:ea typeface="Times New Roman" panose="02020603050405020304" pitchFamily="18" charset="0"/>
                        </a:rPr>
                        <a:t>mẹ</a:t>
                      </a:r>
                      <a:r>
                        <a:rPr lang="vi-VN" sz="2000" b="1" dirty="0" smtClean="0">
                          <a:effectLst/>
                          <a:latin typeface="#9Slide05 IcielSanelma" pitchFamily="2" charset="0"/>
                          <a:ea typeface="Times New Roman" panose="02020603050405020304" pitchFamily="18" charset="0"/>
                        </a:rPr>
                        <a:t> luôn bên </a:t>
                      </a:r>
                      <a:r>
                        <a:rPr lang="en-US" sz="2000" b="1" dirty="0" smtClean="0">
                          <a:effectLst/>
                          <a:latin typeface="#9Slide05 IcielSanelma" pitchFamily="2" charset="0"/>
                          <a:ea typeface="Times New Roman" panose="02020603050405020304" pitchFamily="18" charset="0"/>
                        </a:rPr>
                        <a:t>con</a:t>
                      </a:r>
                      <a:r>
                        <a:rPr lang="vi-VN" sz="2000" b="1" dirty="0" smtClean="0">
                          <a:effectLst/>
                          <a:latin typeface="#9Slide05 IcielSanelma" pitchFamily="2" charset="0"/>
                          <a:ea typeface="Times New Roman" panose="02020603050405020304" pitchFamily="18" charset="0"/>
                        </a:rPr>
                        <a:t>. </a:t>
                      </a:r>
                      <a:endParaRPr lang="en-US" sz="2000" b="1" dirty="0" smtClean="0">
                        <a:effectLst/>
                        <a:latin typeface="#9Slide05 IcielSanelma" pitchFamily="2" charset="0"/>
                        <a:ea typeface="Times New Roman" panose="02020603050405020304" pitchFamily="18" charset="0"/>
                      </a:endParaRPr>
                    </a:p>
                    <a:p>
                      <a:r>
                        <a:rPr lang="vi-VN" sz="2000" b="1" dirty="0" smtClean="0">
                          <a:solidFill>
                            <a:srgbClr val="000000"/>
                          </a:solidFill>
                          <a:effectLst/>
                          <a:latin typeface="#9Slide05 IcielSanelma" pitchFamily="2" charset="0"/>
                          <a:ea typeface="Courier New" panose="02070309020205020404" pitchFamily="49" charset="0"/>
                        </a:rPr>
                        <a:t>- Hãy để </a:t>
                      </a:r>
                      <a:r>
                        <a:rPr lang="en-US" sz="2000" b="1" dirty="0" smtClean="0">
                          <a:solidFill>
                            <a:srgbClr val="000000"/>
                          </a:solidFill>
                          <a:effectLst/>
                          <a:latin typeface="#9Slide05 IcielSanelma" pitchFamily="2" charset="0"/>
                          <a:ea typeface="Courier New" panose="02070309020205020404" pitchFamily="49" charset="0"/>
                        </a:rPr>
                        <a:t>con</a:t>
                      </a:r>
                      <a:r>
                        <a:rPr lang="vi-VN" sz="2000" b="1" dirty="0" smtClean="0">
                          <a:solidFill>
                            <a:srgbClr val="000000"/>
                          </a:solidFill>
                          <a:effectLst/>
                          <a:latin typeface="#9Slide05 IcielSanelma" pitchFamily="2" charset="0"/>
                          <a:ea typeface="Courier New" panose="02070309020205020404" pitchFamily="49" charset="0"/>
                        </a:rPr>
                        <a:t> giúp </a:t>
                      </a:r>
                      <a:r>
                        <a:rPr lang="en-US" sz="2000" b="1" dirty="0" err="1" smtClean="0">
                          <a:solidFill>
                            <a:srgbClr val="000000"/>
                          </a:solidFill>
                          <a:effectLst/>
                          <a:latin typeface="#9Slide05 IcielSanelma" pitchFamily="2" charset="0"/>
                          <a:ea typeface="Courier New" panose="02070309020205020404" pitchFamily="49" charset="0"/>
                        </a:rPr>
                        <a:t>bố</a:t>
                      </a:r>
                      <a:r>
                        <a:rPr lang="en-US" sz="2000" b="1" baseline="0" dirty="0" smtClean="0">
                          <a:solidFill>
                            <a:srgbClr val="000000"/>
                          </a:solidFill>
                          <a:effectLst/>
                          <a:latin typeface="#9Slide05 IcielSanelma" pitchFamily="2" charset="0"/>
                          <a:ea typeface="Courier New" panose="02070309020205020404" pitchFamily="49" charset="0"/>
                        </a:rPr>
                        <a:t> </a:t>
                      </a:r>
                      <a:r>
                        <a:rPr lang="en-US" sz="2000" b="1" baseline="0" dirty="0" err="1" smtClean="0">
                          <a:solidFill>
                            <a:srgbClr val="000000"/>
                          </a:solidFill>
                          <a:effectLst/>
                          <a:latin typeface="#9Slide05 IcielSanelma" pitchFamily="2" charset="0"/>
                          <a:ea typeface="Courier New" panose="02070309020205020404" pitchFamily="49" charset="0"/>
                        </a:rPr>
                        <a:t>mẹ</a:t>
                      </a:r>
                      <a:r>
                        <a:rPr lang="en-US" sz="2000" b="1" baseline="0" dirty="0" smtClean="0">
                          <a:solidFill>
                            <a:srgbClr val="000000"/>
                          </a:solidFill>
                          <a:effectLst/>
                          <a:latin typeface="#9Slide05 IcielSanelma" pitchFamily="2" charset="0"/>
                          <a:ea typeface="Courier New" panose="02070309020205020404" pitchFamily="49" charset="0"/>
                        </a:rPr>
                        <a:t> </a:t>
                      </a:r>
                      <a:r>
                        <a:rPr lang="vi-VN" sz="2000" b="1" dirty="0" smtClean="0">
                          <a:solidFill>
                            <a:srgbClr val="000000"/>
                          </a:solidFill>
                          <a:effectLst/>
                          <a:latin typeface="#9Slide05 IcielSanelma" pitchFamily="2" charset="0"/>
                          <a:ea typeface="Courier New" panose="02070309020205020404" pitchFamily="49" charset="0"/>
                        </a:rPr>
                        <a:t>một tay </a:t>
                      </a:r>
                      <a:r>
                        <a:rPr lang="en-US" sz="2000" b="1" dirty="0" smtClean="0">
                          <a:solidFill>
                            <a:srgbClr val="000000"/>
                          </a:solidFill>
                          <a:effectLst/>
                          <a:latin typeface="#9Slide05 IcielSanelma" pitchFamily="2" charset="0"/>
                          <a:ea typeface="Courier New" panose="02070309020205020404" pitchFamily="49" charset="0"/>
                        </a:rPr>
                        <a:t>ạ</a:t>
                      </a:r>
                      <a:r>
                        <a:rPr lang="vi-VN" sz="2000" b="1" dirty="0" smtClean="0">
                          <a:solidFill>
                            <a:srgbClr val="000000"/>
                          </a:solidFill>
                          <a:effectLst/>
                          <a:latin typeface="#9Slide05 IcielSanelma" pitchFamily="2" charset="0"/>
                          <a:ea typeface="Courier New" panose="02070309020205020404" pitchFamily="49" charset="0"/>
                        </a:rPr>
                        <a:t>!</a:t>
                      </a:r>
                      <a:endParaRPr lang="en-US" sz="2000" b="1" dirty="0">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000" dirty="0">
                          <a:effectLst/>
                          <a:latin typeface="Courier New" panose="02070309020205020404" pitchFamily="49" charset="0"/>
                          <a:ea typeface="Courier New" panose="02070309020205020404" pitchFamily="49" charset="0"/>
                        </a:rPr>
                        <a:t> </a:t>
                      </a:r>
                      <a:r>
                        <a:rPr kumimoji="0" lang="vi-VN" sz="2000" b="1" i="0" u="none" strike="noStrike" kern="1200" cap="none" spc="0" normalizeH="0" baseline="0" noProof="0" dirty="0" smtClean="0">
                          <a:ln>
                            <a:noFill/>
                          </a:ln>
                          <a:solidFill>
                            <a:prstClr val="black"/>
                          </a:solidFill>
                          <a:effectLst/>
                          <a:uLnTx/>
                          <a:uFillTx/>
                          <a:latin typeface="#9Slide05 IcielSanelma" pitchFamily="2" charset="0"/>
                          <a:ea typeface="Times New Roman" panose="02020603050405020304" pitchFamily="18" charset="0"/>
                          <a:cs typeface="+mn-cs"/>
                        </a:rPr>
                        <a:t>- Không sao đâu, mọi chuyện sẽ qua thôi, mình luôn bên bạn. </a:t>
                      </a:r>
                      <a:endParaRPr kumimoji="0" lang="en-US" sz="2000" b="1" i="0" u="none" strike="noStrike" kern="1200" cap="none" spc="0" normalizeH="0" baseline="0" noProof="0" dirty="0" smtClean="0">
                        <a:ln>
                          <a:noFill/>
                        </a:ln>
                        <a:solidFill>
                          <a:prstClr val="black"/>
                        </a:solidFill>
                        <a:effectLst/>
                        <a:uLnTx/>
                        <a:uFillTx/>
                        <a:latin typeface="#9Slide05 IcielSanelma" pitchFamily="2"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smtClean="0">
                          <a:ln>
                            <a:noFill/>
                          </a:ln>
                          <a:solidFill>
                            <a:srgbClr val="000000"/>
                          </a:solidFill>
                          <a:effectLst/>
                          <a:uLnTx/>
                          <a:uFillTx/>
                          <a:latin typeface="#9Slide05 IcielSanelma" pitchFamily="2" charset="0"/>
                          <a:ea typeface="Courier New" panose="02070309020205020404" pitchFamily="49" charset="0"/>
                          <a:cs typeface="+mn-cs"/>
                        </a:rPr>
                        <a:t>- Hãy để mình giúp bạn một tay nhé!</a:t>
                      </a:r>
                      <a:endParaRPr kumimoji="0" lang="en-US" sz="2000" b="1" i="0" u="none" strike="noStrike" kern="1200" cap="none" spc="0" normalizeH="0" baseline="0" noProof="0" dirty="0" smtClean="0">
                        <a:ln>
                          <a:noFill/>
                        </a:ln>
                        <a:solidFill>
                          <a:prstClr val="black"/>
                        </a:solidFill>
                        <a:effectLst/>
                        <a:uLnTx/>
                        <a:uFillTx/>
                        <a:latin typeface="#9Slide05 IcielSanelma" pitchFamily="2" charset="0"/>
                        <a:ea typeface="Arial" panose="020B0604020202020204" pitchFamily="34" charset="0"/>
                        <a:cs typeface="+mn-cs"/>
                      </a:endParaRPr>
                    </a:p>
                    <a:p>
                      <a:pPr marL="0" marR="0" algn="just">
                        <a:lnSpc>
                          <a:spcPct val="115000"/>
                        </a:lnSpc>
                        <a:spcBef>
                          <a:spcPts val="0"/>
                        </a:spcBef>
                        <a:spcAft>
                          <a:spcPts val="600"/>
                        </a:spcAft>
                      </a:pPr>
                      <a:endParaRPr lang="en-US" sz="20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2000" dirty="0">
                          <a:effectLst/>
                          <a:latin typeface="Courier New" panose="02070309020205020404" pitchFamily="49" charset="0"/>
                          <a:ea typeface="Courier New" panose="02070309020205020404" pitchFamily="49" charset="0"/>
                        </a:rPr>
                        <a:t> </a:t>
                      </a:r>
                      <a:r>
                        <a:rPr lang="vi-VN" sz="2000" b="1" dirty="0" smtClean="0">
                          <a:solidFill>
                            <a:srgbClr val="000000"/>
                          </a:solidFill>
                          <a:effectLst/>
                          <a:latin typeface="#9Slide05 IcielSanelma" pitchFamily="2" charset="0"/>
                          <a:ea typeface="Courier New" panose="02070309020205020404" pitchFamily="49" charset="0"/>
                        </a:rPr>
                        <a:t>- Cháu có thể giúp được gì cho bác không ạ?</a:t>
                      </a:r>
                      <a:endParaRPr lang="en-US" sz="2000" b="1" dirty="0">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smtClean="0">
                          <a:solidFill>
                            <a:srgbClr val="0000FF"/>
                          </a:solidFill>
                          <a:effectLst/>
                          <a:latin typeface="#9Slide05 IcielSanelma" pitchFamily="2" charset="0"/>
                          <a:ea typeface="Courier New" panose="02070309020205020404" pitchFamily="49" charset="0"/>
                        </a:rPr>
                        <a:t>Việc</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làm</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solidFill>
                            <a:srgbClr val="0000FF"/>
                          </a:solidFill>
                          <a:effectLst/>
                          <a:latin typeface="Courier New" panose="02070309020205020404" pitchFamily="49" charset="0"/>
                          <a:ea typeface="Courier New" panose="02070309020205020404" pitchFamily="49" charset="0"/>
                        </a:rPr>
                        <a:t> </a:t>
                      </a:r>
                      <a:r>
                        <a:rPr lang="vi-VN" sz="1600" b="1" dirty="0" smtClean="0">
                          <a:solidFill>
                            <a:srgbClr val="0000FF"/>
                          </a:solidFill>
                          <a:effectLst/>
                          <a:latin typeface="#9Slide05 SVNTaiga" pitchFamily="2" charset="0"/>
                          <a:ea typeface="Courier New" panose="02070309020205020404" pitchFamily="49" charset="0"/>
                        </a:rPr>
                        <a:t>- Quan tâm, chăm sóc lẫn nhau giữa các thành viên trong gia đình - Động viên, giúp đỡ khi gặp khó khăn</a:t>
                      </a:r>
                      <a:endParaRPr lang="en-US" sz="1600" b="1" dirty="0">
                        <a:solidFill>
                          <a:srgbClr val="0000FF"/>
                        </a:solidFill>
                        <a:effectLst/>
                        <a:latin typeface="#9Slide05 SVNTaig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spcBef>
                          <a:spcPts val="0"/>
                        </a:spcBef>
                        <a:spcAft>
                          <a:spcPts val="0"/>
                        </a:spcAft>
                      </a:pPr>
                      <a:r>
                        <a:rPr lang="vi-VN" sz="1200" dirty="0">
                          <a:solidFill>
                            <a:srgbClr val="0000FF"/>
                          </a:solidFill>
                          <a:effectLst/>
                          <a:latin typeface="Courier New" panose="02070309020205020404" pitchFamily="49" charset="0"/>
                          <a:ea typeface="Courier New" panose="02070309020205020404" pitchFamily="49" charset="0"/>
                        </a:rPr>
                        <a:t> </a:t>
                      </a:r>
                      <a:r>
                        <a:rPr lang="vi-VN" sz="1600" b="1" dirty="0" smtClean="0">
                          <a:solidFill>
                            <a:srgbClr val="0000FF"/>
                          </a:solidFill>
                          <a:effectLst/>
                          <a:latin typeface="#9Slide05 SVNTaiga" pitchFamily="2" charset="0"/>
                          <a:ea typeface="Times New Roman" panose="02020603050405020304" pitchFamily="18" charset="0"/>
                        </a:rPr>
                        <a:t>- Các bạn hỗ trợ, giúp đỡ lẫn nhau tronẹ học tập và rèn luyện</a:t>
                      </a:r>
                      <a:endParaRPr lang="en-US" sz="1600" b="1" dirty="0" smtClean="0">
                        <a:solidFill>
                          <a:srgbClr val="0000FF"/>
                        </a:solidFill>
                        <a:effectLst/>
                        <a:latin typeface="#9Slide05 SVNTaiga" pitchFamily="2" charset="0"/>
                        <a:ea typeface="Times New Roman" panose="02020603050405020304" pitchFamily="18" charset="0"/>
                      </a:endParaRPr>
                    </a:p>
                    <a:p>
                      <a:pPr marL="0" marR="0" indent="0">
                        <a:spcBef>
                          <a:spcPts val="0"/>
                        </a:spcBef>
                        <a:spcAft>
                          <a:spcPts val="0"/>
                        </a:spcAft>
                      </a:pPr>
                      <a:r>
                        <a:rPr lang="vi-VN" sz="1600" b="1" dirty="0" smtClean="0">
                          <a:solidFill>
                            <a:srgbClr val="0000FF"/>
                          </a:solidFill>
                          <a:effectLst/>
                          <a:latin typeface="#9Slide05 SVNTaiga" pitchFamily="2" charset="0"/>
                          <a:ea typeface="Times New Roman" panose="02020603050405020304" pitchFamily="18" charset="0"/>
                        </a:rPr>
                        <a:t>- Thầy cổ động viên, dìu dắt, dạy bảo các em học sinh</a:t>
                      </a:r>
                      <a:endParaRPr lang="en-US" sz="1600" b="1" dirty="0" smtClean="0">
                        <a:solidFill>
                          <a:srgbClr val="0000FF"/>
                        </a:solidFill>
                        <a:effectLst/>
                        <a:latin typeface="#9Slide05 SVNTaiga" pitchFamily="2" charset="0"/>
                        <a:ea typeface="Times New Roman" panose="02020603050405020304" pitchFamily="18" charset="0"/>
                      </a:endParaRPr>
                    </a:p>
                    <a:p>
                      <a:r>
                        <a:rPr lang="vi-VN" sz="1600" b="1" dirty="0" smtClean="0">
                          <a:solidFill>
                            <a:srgbClr val="0000FF"/>
                          </a:solidFill>
                          <a:effectLst/>
                          <a:latin typeface="#9Slide05 SVNTaiga" pitchFamily="2" charset="0"/>
                          <a:ea typeface="Courier New" panose="02070309020205020404" pitchFamily="49" charset="0"/>
                        </a:rPr>
                        <a:t>- Học sinh biết ơn, kính trọng thầy cô</a:t>
                      </a:r>
                      <a:endParaRPr lang="en-US" sz="1600" b="1" dirty="0">
                        <a:solidFill>
                          <a:srgbClr val="0000FF"/>
                        </a:solidFill>
                        <a:effectLst/>
                        <a:latin typeface="#9Slide05 SVNTaig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dirty="0">
                          <a:solidFill>
                            <a:srgbClr val="0000FF"/>
                          </a:solidFill>
                          <a:effectLst/>
                          <a:latin typeface="#9Slide05 SVNTaiga" pitchFamily="2" charset="0"/>
                          <a:ea typeface="Courier New" panose="02070309020205020404" pitchFamily="49" charset="0"/>
                        </a:rPr>
                        <a:t> </a:t>
                      </a:r>
                      <a:r>
                        <a:rPr lang="vi-VN" sz="1600" b="1" u="none" strike="noStrike" spc="0" dirty="0" smtClean="0">
                          <a:solidFill>
                            <a:srgbClr val="0000FF"/>
                          </a:solidFill>
                          <a:effectLst/>
                          <a:latin typeface="#9Slide05 SVNTaiga" pitchFamily="2" charset="0"/>
                          <a:ea typeface="Times New Roman" panose="02020603050405020304" pitchFamily="18" charset="0"/>
                          <a:cs typeface="Times New Roman" panose="02020603050405020304" pitchFamily="18" charset="0"/>
                        </a:rPr>
                        <a:t>Giúp đỡ người nghèo</a:t>
                      </a:r>
                      <a:endParaRPr lang="en-US" sz="1600" b="1" u="none" strike="noStrike" spc="0" dirty="0" smtClean="0">
                        <a:solidFill>
                          <a:srgbClr val="0000FF"/>
                        </a:solidFill>
                        <a:effectLst/>
                        <a:latin typeface="#9Slide05 SVNTaiga"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u="none" strike="noStrike" spc="0" dirty="0" smtClean="0">
                          <a:solidFill>
                            <a:srgbClr val="0000FF"/>
                          </a:solidFill>
                          <a:effectLst/>
                          <a:latin typeface="#9Slide05 SVNTaiga" pitchFamily="2" charset="0"/>
                          <a:ea typeface="Times New Roman" panose="02020603050405020304" pitchFamily="18" charset="0"/>
                          <a:cs typeface="Times New Roman" panose="02020603050405020304" pitchFamily="18" charset="0"/>
                        </a:rPr>
                        <a:t>Giúp đỡ các bạn có hoàn cảnh khó khăn</a:t>
                      </a:r>
                      <a:endParaRPr lang="en-US" sz="1600" b="1" u="none" strike="noStrike" spc="0" dirty="0" smtClean="0">
                        <a:solidFill>
                          <a:srgbClr val="0000FF"/>
                        </a:solidFill>
                        <a:effectLst/>
                        <a:latin typeface="#9Slide05 SVNTaiga"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u="none" strike="noStrike" spc="0" dirty="0" smtClean="0">
                          <a:solidFill>
                            <a:srgbClr val="0000FF"/>
                          </a:solidFill>
                          <a:effectLst/>
                          <a:latin typeface="#9Slide05 SVNTaiga" pitchFamily="2" charset="0"/>
                          <a:ea typeface="Times New Roman" panose="02020603050405020304" pitchFamily="18" charset="0"/>
                          <a:cs typeface="Times New Roman" panose="02020603050405020304" pitchFamily="18" charset="0"/>
                        </a:rPr>
                        <a:t>Giúp đỡ người khuyết tật</a:t>
                      </a:r>
                      <a:endParaRPr lang="en-US" sz="1600" b="1" u="none" strike="noStrike" spc="0" dirty="0">
                        <a:solidFill>
                          <a:srgbClr val="0000FF"/>
                        </a:solidFill>
                        <a:effectLst/>
                        <a:latin typeface="#9Slide05 SVNTaiga"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965980">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vi-VN" sz="2800" dirty="0" smtClean="0">
                          <a:solidFill>
                            <a:srgbClr val="0000FF"/>
                          </a:solidFill>
                          <a:effectLst/>
                          <a:latin typeface="#9Slide05 IcielSanelma" pitchFamily="2" charset="0"/>
                          <a:ea typeface="Courier New" panose="02070309020205020404" pitchFamily="49" charset="0"/>
                        </a:rPr>
                        <a:t>T</a:t>
                      </a:r>
                      <a:r>
                        <a:rPr lang="en-US" sz="2800" dirty="0" err="1" smtClean="0">
                          <a:solidFill>
                            <a:srgbClr val="0000FF"/>
                          </a:solidFill>
                          <a:effectLst/>
                          <a:latin typeface="#9Slide05 IcielSanelma" pitchFamily="2" charset="0"/>
                          <a:ea typeface="Courier New" panose="02070309020205020404" pitchFamily="49" charset="0"/>
                        </a:rPr>
                        <a:t>hái</a:t>
                      </a:r>
                      <a:r>
                        <a:rPr lang="en-US" sz="2800" baseline="0" dirty="0" smtClean="0">
                          <a:solidFill>
                            <a:srgbClr val="0000FF"/>
                          </a:solidFill>
                          <a:effectLst/>
                          <a:latin typeface="#9Slide05 IcielSanelma" pitchFamily="2" charset="0"/>
                          <a:ea typeface="Courier New" panose="02070309020205020404" pitchFamily="49" charset="0"/>
                        </a:rPr>
                        <a:t> </a:t>
                      </a:r>
                      <a:r>
                        <a:rPr lang="en-US" sz="2800" baseline="0" dirty="0" err="1" smtClean="0">
                          <a:solidFill>
                            <a:srgbClr val="0000FF"/>
                          </a:solidFill>
                          <a:effectLst/>
                          <a:latin typeface="#9Slide05 IcielSanelma" pitchFamily="2" charset="0"/>
                          <a:ea typeface="Courier New" panose="02070309020205020404" pitchFamily="49" charset="0"/>
                        </a:rPr>
                        <a:t>độ</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dirty="0">
                          <a:effectLst/>
                          <a:latin typeface="#9Slide05 Brannboll Ny" panose="02000000000000000000" pitchFamily="2" charset="0"/>
                          <a:ea typeface="Courier New" panose="02070309020205020404" pitchFamily="49" charset="0"/>
                        </a:rPr>
                        <a:t> </a:t>
                      </a:r>
                      <a:r>
                        <a:rPr lang="vi-VN" sz="1800" b="1" u="none" strike="noStrike" spc="0" dirty="0" smtClean="0">
                          <a:effectLst/>
                          <a:latin typeface="#9Slide05 Brannboll Ny" panose="02000000000000000000" pitchFamily="2" charset="0"/>
                          <a:ea typeface="Times New Roman" panose="02020603050405020304" pitchFamily="18" charset="0"/>
                          <a:cs typeface="Times New Roman" panose="02020603050405020304" pitchFamily="18" charset="0"/>
                        </a:rPr>
                        <a:t>Quan tâm.</a:t>
                      </a:r>
                      <a:endParaRPr lang="en-US" sz="1800" b="1" u="none" strike="noStrike" spc="0" dirty="0" smtClean="0">
                        <a:effectLst/>
                        <a:latin typeface="#9Slide05 Brannboll Ny" panose="02000000000000000000"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u="none" strike="noStrike" spc="0" dirty="0" smtClean="0">
                          <a:effectLst/>
                          <a:latin typeface="#9Slide05 Brannboll Ny" panose="02000000000000000000" pitchFamily="2" charset="0"/>
                          <a:ea typeface="Times New Roman" panose="02020603050405020304" pitchFamily="18" charset="0"/>
                          <a:cs typeface="Times New Roman" panose="02020603050405020304" pitchFamily="18" charset="0"/>
                        </a:rPr>
                        <a:t>Cảm thông.</a:t>
                      </a:r>
                      <a:endParaRPr lang="en-US" sz="1800" b="1" u="none" strike="noStrike" spc="0" dirty="0" smtClean="0">
                        <a:effectLst/>
                        <a:latin typeface="#9Slide05 Brannboll Ny" panose="02000000000000000000" pitchFamily="2"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u="none" strike="noStrike" spc="0" dirty="0" smtClean="0">
                          <a:effectLst/>
                          <a:latin typeface="#9Slide05 Brannboll Ny" panose="02000000000000000000" pitchFamily="2" charset="0"/>
                          <a:ea typeface="Times New Roman" panose="02020603050405020304" pitchFamily="18" charset="0"/>
                          <a:cs typeface="Times New Roman" panose="02020603050405020304" pitchFamily="18" charset="0"/>
                        </a:rPr>
                        <a:t>Lo lắng và đồng cảm</a:t>
                      </a:r>
                      <a:endParaRPr lang="en-US" sz="1800" b="1" u="none" strike="noStrike" spc="0" dirty="0" smtClean="0">
                        <a:effectLst/>
                        <a:latin typeface="#9Slide05 Brannboll Ny" panose="02000000000000000000" pitchFamily="2" charset="0"/>
                        <a:ea typeface="Times New Roman" panose="02020603050405020304" pitchFamily="18" charset="0"/>
                        <a:cs typeface="Times New Roman" panose="02020603050405020304" pitchFamily="18" charset="0"/>
                      </a:endParaRPr>
                    </a:p>
                    <a:p>
                      <a:r>
                        <a:rPr lang="en-US" sz="1800" b="1" dirty="0" smtClean="0">
                          <a:solidFill>
                            <a:srgbClr val="000000"/>
                          </a:solidFill>
                          <a:effectLst/>
                          <a:latin typeface="#9Slide05 Brannboll Ny" panose="02000000000000000000" pitchFamily="2" charset="0"/>
                          <a:ea typeface="Courier New" panose="02070309020205020404" pitchFamily="49" charset="0"/>
                        </a:rPr>
                        <a:t>-</a:t>
                      </a:r>
                      <a:r>
                        <a:rPr lang="en-US" sz="1800" b="1" baseline="0" dirty="0" smtClean="0">
                          <a:solidFill>
                            <a:srgbClr val="000000"/>
                          </a:solidFill>
                          <a:effectLst/>
                          <a:latin typeface="#9Slide05 Brannboll Ny" panose="02000000000000000000" pitchFamily="2" charset="0"/>
                          <a:ea typeface="Courier New" panose="02070309020205020404" pitchFamily="49" charset="0"/>
                        </a:rPr>
                        <a:t> </a:t>
                      </a:r>
                      <a:r>
                        <a:rPr lang="vi-VN" sz="1800" b="1" dirty="0" smtClean="0">
                          <a:solidFill>
                            <a:srgbClr val="000000"/>
                          </a:solidFill>
                          <a:effectLst/>
                          <a:latin typeface="#9Slide05 Brannboll Ny" panose="02000000000000000000" pitchFamily="2" charset="0"/>
                          <a:ea typeface="Courier New" panose="02070309020205020404" pitchFamily="49" charset="0"/>
                        </a:rPr>
                        <a:t>Chia sẻ.</a:t>
                      </a:r>
                      <a:endParaRPr lang="en-US" sz="1800" b="1" dirty="0">
                        <a:effectLst/>
                        <a:latin typeface="#9Slide05 Brannboll Ny" panose="02000000000000000000"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2000" b="1" dirty="0">
                          <a:effectLst/>
                          <a:latin typeface="#9Slide05 Brannboll Ny" panose="02000000000000000000" pitchFamily="2" charset="0"/>
                          <a:ea typeface="Courier New" panose="02070309020205020404" pitchFamily="49" charset="0"/>
                        </a:rPr>
                        <a:t> </a:t>
                      </a:r>
                      <a:r>
                        <a:rPr lang="vi-VN" sz="2000" b="1" dirty="0" smtClean="0">
                          <a:solidFill>
                            <a:srgbClr val="000000"/>
                          </a:solidFill>
                          <a:effectLst/>
                          <a:latin typeface="#9Slide05 Brannboll Ny" panose="02000000000000000000" pitchFamily="2" charset="0"/>
                          <a:ea typeface="Courier New" panose="02070309020205020404" pitchFamily="49" charset="0"/>
                        </a:rPr>
                        <a:t>- Học sinh biết ơn, kính trọng thầy cô</a:t>
                      </a:r>
                      <a:endParaRPr lang="en-US" sz="2000" b="1" dirty="0" smtClean="0">
                        <a:solidFill>
                          <a:srgbClr val="000000"/>
                        </a:solidFill>
                        <a:effectLst/>
                        <a:latin typeface="#9Slide05 Brannboll Ny" panose="02000000000000000000" pitchFamily="2" charset="0"/>
                        <a:ea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
                          <a:srgbClr val="000000"/>
                        </a:buClr>
                        <a:buSzPts val="1200"/>
                        <a:buFont typeface="Symbol" panose="05050102010706020507" pitchFamily="18" charset="2"/>
                        <a:buNone/>
                        <a:tabLst>
                          <a:tab pos="90805" algn="l"/>
                        </a:tabLst>
                        <a:defRPr/>
                      </a:pPr>
                      <a:r>
                        <a:rPr kumimoji="0" lang="en-US" sz="1800" b="1" i="0" u="none" strike="noStrike" kern="1200" cap="none" spc="0" normalizeH="0" baseline="0" noProof="0" dirty="0"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Thầy</a:t>
                      </a:r>
                      <a:r>
                        <a:rPr kumimoji="0" lang="en-US" sz="1800" b="1" i="0" u="none" strike="noStrike" kern="1200" cap="none" spc="0" normalizeH="0" baseline="0" noProof="0" dirty="0"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cô</a:t>
                      </a:r>
                      <a:r>
                        <a:rPr kumimoji="0" lang="en-US" sz="1800" b="1" i="0" u="none" strike="noStrike" kern="1200" cap="none" spc="0" normalizeH="0" baseline="0" noProof="0" dirty="0"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l</a:t>
                      </a:r>
                      <a:r>
                        <a:rPr kumimoji="0" lang="vi-VN" sz="1800" b="1" i="0" u="none" strike="noStrike" kern="1200" cap="none" spc="0" normalizeH="0" baseline="0" noProof="0" dirty="0"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o lắng và đồng cảm</a:t>
                      </a:r>
                      <a:r>
                        <a:rPr kumimoji="0" lang="en-US" sz="1800" b="1" i="0" u="none" strike="noStrike" kern="1200" cap="none" spc="0" normalizeH="0" baseline="0" noProof="0" dirty="0" smtClean="0">
                          <a:ln>
                            <a:noFill/>
                          </a:ln>
                          <a:solidFill>
                            <a:prstClr val="black"/>
                          </a:solidFill>
                          <a:effectLst/>
                          <a:uLnTx/>
                          <a:uFillTx/>
                          <a:latin typeface="#9Slide05 Brannboll Ny" panose="02000000000000000000" pitchFamily="2" charset="0"/>
                          <a:ea typeface="Times New Roman" panose="02020603050405020304" pitchFamily="18" charset="0"/>
                          <a:cs typeface="Times New Roman" panose="02020603050405020304" pitchFamily="18" charset="0"/>
                        </a:rPr>
                        <a:t>, c</a:t>
                      </a:r>
                      <a:r>
                        <a:rPr kumimoji="0" lang="vi-VN" sz="1800" b="1" i="0" u="none" strike="noStrike" kern="1200" cap="none" spc="0" normalizeH="0" baseline="0" noProof="0" dirty="0" smtClean="0">
                          <a:ln>
                            <a:noFill/>
                          </a:ln>
                          <a:solidFill>
                            <a:srgbClr val="000000"/>
                          </a:solidFill>
                          <a:effectLst/>
                          <a:uLnTx/>
                          <a:uFillTx/>
                          <a:latin typeface="#9Slide05 Brannboll Ny" panose="02000000000000000000" pitchFamily="2" charset="0"/>
                          <a:ea typeface="Courier New" panose="02070309020205020404" pitchFamily="49" charset="0"/>
                          <a:cs typeface="+mn-cs"/>
                        </a:rPr>
                        <a:t>hia sẻ.</a:t>
                      </a:r>
                      <a:r>
                        <a:rPr kumimoji="0" lang="en-US" sz="1800" b="1" i="0" u="none" strike="noStrike" kern="1200" cap="none" spc="0" normalizeH="0" baseline="0" noProof="0" dirty="0" smtClean="0">
                          <a:ln>
                            <a:noFill/>
                          </a:ln>
                          <a:solidFill>
                            <a:srgbClr val="000000"/>
                          </a:solidFill>
                          <a:effectLst/>
                          <a:uLnTx/>
                          <a:uFillTx/>
                          <a:latin typeface="#9Slide05 Brannboll Ny" panose="02000000000000000000" pitchFamily="2" charset="0"/>
                          <a:ea typeface="Courier New" panose="02070309020205020404" pitchFamily="49" charset="0"/>
                          <a:cs typeface="+mn-cs"/>
                        </a:rPr>
                        <a:t> </a:t>
                      </a:r>
                      <a:r>
                        <a:rPr kumimoji="0" lang="en-US" sz="1800" b="1" i="0" u="none" strike="noStrike" kern="1200" cap="none" spc="0" normalizeH="0" baseline="0" noProof="0" dirty="0" err="1" smtClean="0">
                          <a:ln>
                            <a:noFill/>
                          </a:ln>
                          <a:solidFill>
                            <a:srgbClr val="000000"/>
                          </a:solidFill>
                          <a:effectLst/>
                          <a:uLnTx/>
                          <a:uFillTx/>
                          <a:latin typeface="#9Slide05 Brannboll Ny" panose="02000000000000000000" pitchFamily="2" charset="0"/>
                          <a:ea typeface="Courier New" panose="02070309020205020404" pitchFamily="49" charset="0"/>
                          <a:cs typeface="+mn-cs"/>
                        </a:rPr>
                        <a:t>với</a:t>
                      </a:r>
                      <a:r>
                        <a:rPr kumimoji="0" lang="en-US" sz="1800" b="1" i="0" u="none" strike="noStrike" kern="1200" cap="none" spc="0" normalizeH="0" baseline="0" noProof="0" dirty="0" smtClean="0">
                          <a:ln>
                            <a:noFill/>
                          </a:ln>
                          <a:solidFill>
                            <a:srgbClr val="000000"/>
                          </a:solidFill>
                          <a:effectLst/>
                          <a:uLnTx/>
                          <a:uFillTx/>
                          <a:latin typeface="#9Slide05 Brannboll Ny" panose="02000000000000000000" pitchFamily="2" charset="0"/>
                          <a:ea typeface="Courier New" panose="02070309020205020404" pitchFamily="49" charset="0"/>
                          <a:cs typeface="+mn-cs"/>
                        </a:rPr>
                        <a:t> </a:t>
                      </a:r>
                      <a:r>
                        <a:rPr kumimoji="0" lang="en-US" sz="1800" b="1" i="0" u="none" strike="noStrike" kern="1200" cap="none" spc="0" normalizeH="0" baseline="0" noProof="0" dirty="0" err="1" smtClean="0">
                          <a:ln>
                            <a:noFill/>
                          </a:ln>
                          <a:solidFill>
                            <a:srgbClr val="000000"/>
                          </a:solidFill>
                          <a:effectLst/>
                          <a:uLnTx/>
                          <a:uFillTx/>
                          <a:latin typeface="#9Slide05 Brannboll Ny" panose="02000000000000000000" pitchFamily="2" charset="0"/>
                          <a:ea typeface="Courier New" panose="02070309020205020404" pitchFamily="49" charset="0"/>
                          <a:cs typeface="+mn-cs"/>
                        </a:rPr>
                        <a:t>học</a:t>
                      </a:r>
                      <a:r>
                        <a:rPr kumimoji="0" lang="en-US" sz="1800" b="1" i="0" u="none" strike="noStrike" kern="1200" cap="none" spc="0" normalizeH="0" baseline="0" noProof="0" dirty="0" smtClean="0">
                          <a:ln>
                            <a:noFill/>
                          </a:ln>
                          <a:solidFill>
                            <a:srgbClr val="000000"/>
                          </a:solidFill>
                          <a:effectLst/>
                          <a:uLnTx/>
                          <a:uFillTx/>
                          <a:latin typeface="#9Slide05 Brannboll Ny" panose="02000000000000000000" pitchFamily="2" charset="0"/>
                          <a:ea typeface="Courier New" panose="02070309020205020404" pitchFamily="49" charset="0"/>
                          <a:cs typeface="+mn-cs"/>
                        </a:rPr>
                        <a:t> </a:t>
                      </a:r>
                      <a:r>
                        <a:rPr kumimoji="0" lang="en-US" sz="1800" b="1" i="0" u="none" strike="noStrike" kern="1200" cap="none" spc="0" normalizeH="0" baseline="0" noProof="0" dirty="0" err="1" smtClean="0">
                          <a:ln>
                            <a:noFill/>
                          </a:ln>
                          <a:solidFill>
                            <a:srgbClr val="000000"/>
                          </a:solidFill>
                          <a:effectLst/>
                          <a:uLnTx/>
                          <a:uFillTx/>
                          <a:latin typeface="#9Slide05 Brannboll Ny" panose="02000000000000000000" pitchFamily="2" charset="0"/>
                          <a:ea typeface="Courier New" panose="02070309020205020404" pitchFamily="49" charset="0"/>
                          <a:cs typeface="+mn-cs"/>
                        </a:rPr>
                        <a:t>sinh</a:t>
                      </a:r>
                      <a:endParaRPr kumimoji="0" lang="en-US" sz="1800" b="1" i="0" u="none" strike="noStrike" kern="1200" cap="none" spc="0" normalizeH="0" baseline="0" noProof="0" dirty="0" smtClean="0">
                        <a:ln>
                          <a:noFill/>
                        </a:ln>
                        <a:solidFill>
                          <a:prstClr val="black"/>
                        </a:solidFill>
                        <a:effectLst/>
                        <a:uLnTx/>
                        <a:uFillTx/>
                        <a:latin typeface="#9Slide05 Brannboll Ny" panose="02000000000000000000" pitchFamily="2" charset="0"/>
                        <a:ea typeface="Arial" panose="020B0604020202020204" pitchFamily="34" charset="0"/>
                        <a:cs typeface="+mn-cs"/>
                      </a:endParaRPr>
                    </a:p>
                    <a:p>
                      <a:pPr marL="0" marR="0" algn="just">
                        <a:lnSpc>
                          <a:spcPct val="115000"/>
                        </a:lnSpc>
                        <a:spcBef>
                          <a:spcPts val="0"/>
                        </a:spcBef>
                        <a:spcAft>
                          <a:spcPts val="600"/>
                        </a:spcAft>
                      </a:pPr>
                      <a:endParaRPr lang="en-US" sz="2000" b="1" dirty="0">
                        <a:effectLst/>
                        <a:latin typeface="#9Slide05 Brannboll Ny" panose="02000000000000000000"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spcBef>
                          <a:spcPts val="0"/>
                        </a:spcBef>
                        <a:spcAft>
                          <a:spcPts val="0"/>
                        </a:spcAft>
                      </a:pPr>
                      <a:r>
                        <a:rPr lang="vi-VN" sz="1200" dirty="0">
                          <a:effectLst/>
                          <a:latin typeface="Courier New" panose="02070309020205020404" pitchFamily="49" charset="0"/>
                          <a:ea typeface="Courier New" panose="02070309020205020404" pitchFamily="49" charset="0"/>
                        </a:rPr>
                        <a:t> </a:t>
                      </a:r>
                      <a:r>
                        <a:rPr lang="vi-VN" sz="2000" b="1" dirty="0" smtClean="0">
                          <a:effectLst/>
                          <a:latin typeface="#9Slide05 Brannboll Ny" panose="02000000000000000000" pitchFamily="2" charset="0"/>
                          <a:ea typeface="Times New Roman" panose="02020603050405020304" pitchFamily="18" charset="0"/>
                        </a:rPr>
                        <a:t>- Mọi người yêu thương, cảm thông, lụt, hạn hán chia sẻ với nhau.</a:t>
                      </a:r>
                      <a:endParaRPr lang="en-US" sz="2000" b="1" dirty="0" smtClean="0">
                        <a:effectLst/>
                        <a:latin typeface="#9Slide05 Brannboll Ny" panose="02000000000000000000" pitchFamily="2" charset="0"/>
                        <a:ea typeface="Times New Roman" panose="02020603050405020304" pitchFamily="18" charset="0"/>
                      </a:endParaRPr>
                    </a:p>
                    <a:p>
                      <a:r>
                        <a:rPr lang="vi-VN" sz="2000" b="1" dirty="0" smtClean="0">
                          <a:solidFill>
                            <a:srgbClr val="000000"/>
                          </a:solidFill>
                          <a:effectLst/>
                          <a:latin typeface="#9Slide05 Brannboll Ny" panose="02000000000000000000" pitchFamily="2" charset="0"/>
                          <a:ea typeface="Courier New" panose="02070309020205020404" pitchFamily="49" charset="0"/>
                        </a:rPr>
                        <a:t>Cùng nhau giúp đỡ người dân ở các vùng miền khó khăn</a:t>
                      </a:r>
                      <a:endParaRPr lang="en-US" sz="2000" b="1" dirty="0">
                        <a:effectLst/>
                        <a:latin typeface="#9Slide05 Brannboll Ny" panose="02000000000000000000"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744567"/>
          </a:xfrm>
          <a:prstGeom prst="rect">
            <a:avLst/>
          </a:prstGeom>
          <a:solidFill>
            <a:srgbClr val="FFCCFF"/>
          </a:solidFill>
          <a:extLst/>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smtClean="0">
                <a:solidFill>
                  <a:srgbClr val="0000FF"/>
                </a:solidFill>
                <a:latin typeface="微软雅黑"/>
                <a:ea typeface="微软雅黑"/>
              </a:rPr>
              <a:t>TEAM WORK</a:t>
            </a:r>
            <a:endParaRPr lang="en-US" sz="3200" dirty="0">
              <a:solidFill>
                <a:srgbClr val="0000FF"/>
              </a:solidFill>
              <a:latin typeface="微软雅黑"/>
              <a:ea typeface="微软雅黑"/>
            </a:endParaRPr>
          </a:p>
        </p:txBody>
      </p:sp>
      <p:sp>
        <p:nvSpPr>
          <p:cNvPr id="9" name="Rectangle: Rounded Corners 1">
            <a:extLst>
              <a:ext uri="{FF2B5EF4-FFF2-40B4-BE49-F238E27FC236}">
                <a16:creationId xmlns=""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00FF"/>
                </a:solidFill>
                <a:latin typeface="SVN-Steady" pitchFamily="50" charset="0"/>
                <a:ea typeface="Times New Roman" panose="02020603050405020304" pitchFamily="18" charset="0"/>
              </a:rPr>
              <a:t>PHIẾU BÀI TẬP (THẢO LUẬN NHÓM)</a:t>
            </a:r>
            <a:endParaRPr lang="en-US" sz="3200" b="1" dirty="0">
              <a:solidFill>
                <a:srgbClr val="0000FF"/>
              </a:solidFill>
              <a:latin typeface="SVN-Steady" pitchFamily="50"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724112" y="807451"/>
            <a:ext cx="8841850" cy="717761"/>
          </a:xfrm>
          <a:prstGeom prst="rect">
            <a:avLst/>
          </a:prstGeom>
        </p:spPr>
        <p:txBody>
          <a:bodyPr wrap="square">
            <a:spAutoFit/>
          </a:bodyPr>
          <a:lstStyle/>
          <a:p>
            <a:pPr indent="279400" algn="just">
              <a:lnSpc>
                <a:spcPct val="127000"/>
              </a:lnSpc>
              <a:spcAft>
                <a:spcPts val="500"/>
              </a:spcAft>
            </a:pPr>
            <a:r>
              <a:rPr lang="vi-VN" sz="3200" b="1" dirty="0">
                <a:solidFill>
                  <a:srgbClr val="353635"/>
                </a:solidFill>
                <a:latin typeface="#9Slide05 Israquella" pitchFamily="2" charset="0"/>
                <a:ea typeface="Times New Roman" panose="02020603050405020304" pitchFamily="18" charset="0"/>
              </a:rPr>
              <a:t>Tìm hiểu biểu hiện của tình yêu thương con </a:t>
            </a:r>
            <a:r>
              <a:rPr lang="vi-VN" sz="3200" b="1" dirty="0" smtClean="0">
                <a:solidFill>
                  <a:srgbClr val="353635"/>
                </a:solidFill>
                <a:latin typeface="#9Slide05 Israquella" pitchFamily="2" charset="0"/>
                <a:ea typeface="Times New Roman" panose="02020603050405020304" pitchFamily="18" charset="0"/>
              </a:rPr>
              <a:t>người</a:t>
            </a:r>
            <a:r>
              <a:rPr lang="en-US" sz="3200" b="1" dirty="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bằng</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cách</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hoàn</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thiện</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phiếu</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bài</a:t>
            </a:r>
            <a:r>
              <a:rPr lang="en-US" sz="3200" b="1" dirty="0" smtClean="0">
                <a:solidFill>
                  <a:srgbClr val="353635"/>
                </a:solidFill>
                <a:latin typeface="#9Slide05 Israquella" pitchFamily="2" charset="0"/>
                <a:ea typeface="Times New Roman" panose="02020603050405020304" pitchFamily="18" charset="0"/>
              </a:rPr>
              <a:t> </a:t>
            </a:r>
            <a:r>
              <a:rPr lang="en-US" sz="3200" b="1" dirty="0" err="1" smtClean="0">
                <a:solidFill>
                  <a:srgbClr val="353635"/>
                </a:solidFill>
                <a:latin typeface="#9Slide05 Israquella" pitchFamily="2" charset="0"/>
                <a:ea typeface="Times New Roman" panose="02020603050405020304" pitchFamily="18" charset="0"/>
              </a:rPr>
              <a:t>tập</a:t>
            </a:r>
            <a:r>
              <a:rPr lang="en-US" sz="3200" b="1" dirty="0" smtClean="0">
                <a:solidFill>
                  <a:srgbClr val="353635"/>
                </a:solidFill>
                <a:latin typeface="#9Slide05 Israquella" pitchFamily="2" charset="0"/>
                <a:ea typeface="Times New Roman" panose="02020603050405020304" pitchFamily="18" charset="0"/>
              </a:rPr>
              <a:t> </a:t>
            </a:r>
            <a:endParaRPr lang="en-US" sz="3200" dirty="0">
              <a:solidFill>
                <a:srgbClr val="353635"/>
              </a:solidFill>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cxnSp>
        <p:nvCxnSpPr>
          <p:cNvPr id="13" name="Straight Connector 12"/>
          <p:cNvCxnSpPr/>
          <p:nvPr/>
        </p:nvCxnSpPr>
        <p:spPr>
          <a:xfrm>
            <a:off x="225480" y="1329343"/>
            <a:ext cx="2321777" cy="1191788"/>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8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dirty="0" err="1" smtClean="0">
                <a:solidFill>
                  <a:schemeClr val="tx1"/>
                </a:solidFill>
                <a:latin typeface="Times New Roman" pitchFamily="18" charset="0"/>
                <a:cs typeface="Times New Roman" pitchFamily="18" charset="0"/>
              </a:rPr>
              <a:t>Thái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Việc</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làm</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932113" y="408622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Lời</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nói</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662434" y="926964"/>
            <a:ext cx="3984622"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err="1">
                <a:solidFill>
                  <a:srgbClr val="FF0000"/>
                </a:solidFill>
                <a:latin typeface="#9Slide05 SVNTradeMark" panose="02000000000000000000" pitchFamily="2" charset="0"/>
                <a:ea typeface="Arial Unicode MS"/>
              </a:rPr>
              <a:t>Mỗi</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cử</a:t>
            </a:r>
            <a:r>
              <a:rPr lang="en-US" sz="2800" b="1" dirty="0">
                <a:solidFill>
                  <a:srgbClr val="FF0000"/>
                </a:solidFill>
                <a:latin typeface="#9Slide05 SVNTradeMark" panose="02000000000000000000" pitchFamily="2" charset="0"/>
                <a:ea typeface="Arial Unicode MS"/>
              </a:rPr>
              <a:t> 5 </a:t>
            </a:r>
            <a:r>
              <a:rPr lang="en-US" sz="2800" b="1" dirty="0" err="1">
                <a:solidFill>
                  <a:srgbClr val="FF0000"/>
                </a:solidFill>
                <a:latin typeface="#9Slide05 SVNTradeMark" panose="02000000000000000000" pitchFamily="2" charset="0"/>
                <a:ea typeface="Arial Unicode MS"/>
              </a:rPr>
              <a:t>bạn</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xuất</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sắc</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nhất</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dirty="0">
                <a:solidFill>
                  <a:srgbClr val="FF0000"/>
                </a:solidFill>
                <a:latin typeface="#9Slide05 SVNTradeMark" panose="02000000000000000000" pitchFamily="2" charset="0"/>
                <a:ea typeface="Arial Unicode MS"/>
              </a:rPr>
              <a:t>Chia </a:t>
            </a:r>
            <a:r>
              <a:rPr lang="en-US" sz="2800" b="1" dirty="0" err="1">
                <a:solidFill>
                  <a:srgbClr val="FF0000"/>
                </a:solidFill>
                <a:latin typeface="#9Slide05 SVNTradeMark" panose="02000000000000000000" pitchFamily="2" charset="0"/>
                <a:ea typeface="Arial Unicode MS"/>
              </a:rPr>
              <a:t>lớp</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ra</a:t>
            </a:r>
            <a:r>
              <a:rPr lang="en-US" sz="2800" b="1" dirty="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thành</a:t>
            </a:r>
            <a:r>
              <a:rPr lang="en-US" sz="2800" b="1" dirty="0">
                <a:solidFill>
                  <a:srgbClr val="FF0000"/>
                </a:solidFill>
                <a:latin typeface="#9Slide05 SVNTradeMark" panose="02000000000000000000" pitchFamily="2" charset="0"/>
                <a:ea typeface="Arial Unicode MS"/>
              </a:rPr>
              <a:t> </a:t>
            </a:r>
            <a:r>
              <a:rPr lang="en-US" sz="2800" b="1" dirty="0" err="1" smtClean="0">
                <a:solidFill>
                  <a:srgbClr val="FF0000"/>
                </a:solidFill>
                <a:latin typeface="#9Slide05 SVNTradeMark" panose="02000000000000000000" pitchFamily="2" charset="0"/>
                <a:ea typeface="Arial Unicode MS"/>
              </a:rPr>
              <a:t>ba</a:t>
            </a:r>
            <a:r>
              <a:rPr lang="en-US" sz="2800" b="1" dirty="0" smtClean="0">
                <a:solidFill>
                  <a:srgbClr val="FF0000"/>
                </a:solidFill>
                <a:latin typeface="#9Slide05 SVNTradeMark" panose="02000000000000000000" pitchFamily="2" charset="0"/>
                <a:ea typeface="Arial Unicode MS"/>
              </a:rPr>
              <a:t> </a:t>
            </a:r>
            <a:r>
              <a:rPr lang="en-US" sz="2800" b="1" dirty="0" err="1">
                <a:solidFill>
                  <a:srgbClr val="FF0000"/>
                </a:solidFill>
                <a:latin typeface="#9Slide05 SVNTradeMark" panose="02000000000000000000" pitchFamily="2" charset="0"/>
                <a:ea typeface="Arial Unicode MS"/>
              </a:rPr>
              <a:t>đội</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2039789"/>
          </a:xfrm>
          <a:prstGeom prst="rect">
            <a:avLst/>
          </a:prstGeom>
        </p:spPr>
        <p:txBody>
          <a:bodyPr wrap="square">
            <a:spAutoFit/>
          </a:bodyPr>
          <a:lstStyle/>
          <a:p>
            <a:pPr lvl="0" eaLnBrk="0" fontAlgn="base" hangingPunct="0">
              <a:lnSpc>
                <a:spcPct val="125000"/>
              </a:lnSpc>
              <a:spcBef>
                <a:spcPct val="0"/>
              </a:spcBef>
              <a:spcAft>
                <a:spcPct val="0"/>
              </a:spcAft>
              <a:defRPr/>
            </a:pPr>
            <a:r>
              <a:rPr lang="en-US" sz="2531" b="1" dirty="0" err="1">
                <a:solidFill>
                  <a:srgbClr val="FF0000"/>
                </a:solidFill>
                <a:latin typeface="SVN-Vanilla Daisy Pro" panose="00000500000000000000" pitchFamily="2" charset="0"/>
                <a:ea typeface="Arial Unicode MS"/>
              </a:rPr>
              <a:t>Đạ</a:t>
            </a:r>
            <a:r>
              <a:rPr lang="it-IT" sz="2531" b="1" dirty="0">
                <a:solidFill>
                  <a:srgbClr val="FF0000"/>
                </a:solidFill>
                <a:latin typeface="SVN-Vanilla Daisy Pro" panose="00000500000000000000" pitchFamily="2" charset="0"/>
                <a:ea typeface="Arial Unicode MS"/>
              </a:rPr>
              <a:t>i di</a:t>
            </a:r>
            <a:r>
              <a:rPr lang="en-US" sz="2531" b="1" dirty="0" err="1">
                <a:solidFill>
                  <a:srgbClr val="FF0000"/>
                </a:solidFill>
                <a:latin typeface="SVN-Vanilla Daisy Pro" panose="00000500000000000000" pitchFamily="2" charset="0"/>
                <a:ea typeface="Arial Unicode MS"/>
              </a:rPr>
              <a:t>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hai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đội</a:t>
            </a:r>
            <a:r>
              <a:rPr lang="en-US" sz="2531" b="1" dirty="0">
                <a:solidFill>
                  <a:srgbClr val="FF0000"/>
                </a:solidFill>
                <a:latin typeface="SVN-Vanilla Daisy Pro" panose="00000500000000000000" pitchFamily="2" charset="0"/>
                <a:ea typeface="Arial Unicode MS"/>
              </a:rPr>
              <a:t> l</a:t>
            </a:r>
            <a:r>
              <a:rPr lang="fr-FR" sz="2531" b="1" dirty="0">
                <a:solidFill>
                  <a:srgbClr val="FF0000"/>
                </a:solidFill>
                <a:latin typeface="SVN-Vanilla Daisy Pro" panose="00000500000000000000" pitchFamily="2" charset="0"/>
                <a:ea typeface="Arial Unicode MS"/>
              </a:rPr>
              <a:t>ê</a:t>
            </a:r>
            <a:r>
              <a:rPr lang="en-US" sz="2531" b="1" dirty="0">
                <a:solidFill>
                  <a:srgbClr val="FF0000"/>
                </a:solidFill>
                <a:latin typeface="SVN-Vanilla Daisy Pro" panose="00000500000000000000" pitchFamily="2" charset="0"/>
                <a:ea typeface="Arial Unicode MS"/>
              </a:rPr>
              <a:t>n </a:t>
            </a:r>
            <a:r>
              <a:rPr lang="en-US" sz="2531" b="1" dirty="0" err="1">
                <a:solidFill>
                  <a:srgbClr val="FF0000"/>
                </a:solidFill>
                <a:latin typeface="SVN-Vanilla Daisy Pro" panose="00000500000000000000" pitchFamily="2" charset="0"/>
                <a:ea typeface="Arial Unicode MS"/>
              </a:rPr>
              <a:t>bả</a:t>
            </a:r>
            <a:r>
              <a:rPr lang="nl-NL" sz="2531" b="1" dirty="0">
                <a:solidFill>
                  <a:srgbClr val="FF0000"/>
                </a:solidFill>
                <a:latin typeface="SVN-Vanilla Daisy Pro" panose="00000500000000000000" pitchFamily="2" charset="0"/>
                <a:ea typeface="Arial Unicode MS"/>
              </a:rPr>
              <a:t>ng v</a:t>
            </a:r>
            <a:r>
              <a:rPr lang="fr-FR" sz="2531" b="1" dirty="0">
                <a:solidFill>
                  <a:srgbClr val="FF0000"/>
                </a:solidFill>
                <a:latin typeface="SVN-Vanilla Daisy Pro" panose="00000500000000000000" pitchFamily="2" charset="0"/>
                <a:ea typeface="Arial Unicode MS"/>
              </a:rPr>
              <a:t>à </a:t>
            </a:r>
            <a:r>
              <a:rPr lang="en-US" sz="2531" b="1" dirty="0" err="1">
                <a:solidFill>
                  <a:srgbClr val="FF0000"/>
                </a:solidFill>
                <a:latin typeface="SVN-Vanilla Daisy Pro" panose="00000500000000000000" pitchFamily="2" charset="0"/>
                <a:ea typeface="Arial Unicode MS"/>
              </a:rPr>
              <a:t>viết</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dán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những</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biểu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hiện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của</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yêu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thương</a:t>
            </a:r>
            <a:r>
              <a:rPr lang="en-US" sz="2531" b="1" dirty="0">
                <a:solidFill>
                  <a:srgbClr val="FF0000"/>
                </a:solidFill>
                <a:latin typeface="SVN-Vanilla Daisy Pro" panose="00000500000000000000" pitchFamily="2" charset="0"/>
                <a:ea typeface="Arial Unicode MS"/>
              </a:rPr>
              <a:t> con </a:t>
            </a:r>
            <a:r>
              <a:rPr lang="en-US" sz="2531" b="1" dirty="0" err="1">
                <a:solidFill>
                  <a:srgbClr val="FF0000"/>
                </a:solidFill>
                <a:latin typeface="SVN-Vanilla Daisy Pro" panose="00000500000000000000" pitchFamily="2" charset="0"/>
                <a:ea typeface="Arial Unicode MS"/>
              </a:rPr>
              <a:t>người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trong</a:t>
            </a:r>
            <a:r>
              <a:rPr lang="en-US" sz="2531" b="1" dirty="0">
                <a:solidFill>
                  <a:srgbClr val="FF0000"/>
                </a:solidFill>
                <a:latin typeface="SVN-Vanilla Daisy Pro" panose="00000500000000000000" pitchFamily="2" charset="0"/>
                <a:ea typeface="Arial Unicode MS"/>
              </a:rPr>
              <a:t> 5’</a:t>
            </a:r>
          </a:p>
        </p:txBody>
      </p:sp>
      <p:sp>
        <p:nvSpPr>
          <p:cNvPr id="3" name="Rectangle 2"/>
          <p:cNvSpPr/>
          <p:nvPr/>
        </p:nvSpPr>
        <p:spPr>
          <a:xfrm>
            <a:off x="9296451" y="5293963"/>
            <a:ext cx="3024784" cy="871264"/>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9Slide05 Kathya" panose="02000000000000000000" pitchFamily="2" charset="0"/>
                <a:ea typeface="Arial Unicode MS"/>
              </a:rPr>
              <a:t>Đội</a:t>
            </a:r>
            <a:r>
              <a:rPr lang="en-US" sz="2531" b="1" dirty="0">
                <a:solidFill>
                  <a:srgbClr val="FF0000"/>
                </a:solidFill>
                <a:latin typeface="#9Slide05 Kathya" panose="02000000000000000000" pitchFamily="2" charset="0"/>
                <a:ea typeface="Arial Unicode MS"/>
              </a:rPr>
              <a:t> n</a:t>
            </a:r>
            <a:r>
              <a:rPr lang="fr-FR" sz="2531" b="1" dirty="0">
                <a:solidFill>
                  <a:srgbClr val="FF0000"/>
                </a:solidFill>
                <a:latin typeface="#9Slide05 Kathya" panose="02000000000000000000" pitchFamily="2" charset="0"/>
                <a:ea typeface="Arial Unicode MS"/>
              </a:rPr>
              <a:t>à</a:t>
            </a:r>
            <a:r>
              <a:rPr lang="en-US" sz="2531" b="1" dirty="0">
                <a:solidFill>
                  <a:srgbClr val="FF0000"/>
                </a:solidFill>
                <a:latin typeface="#9Slide05 Kathya" panose="02000000000000000000" pitchFamily="2" charset="0"/>
                <a:ea typeface="Arial Unicode MS"/>
              </a:rPr>
              <a:t>o </a:t>
            </a:r>
            <a:r>
              <a:rPr lang="en-US" sz="2531" b="1" dirty="0" err="1">
                <a:solidFill>
                  <a:srgbClr val="FF0000"/>
                </a:solidFill>
                <a:latin typeface="#9Slide05 Kathya" panose="02000000000000000000" pitchFamily="2" charset="0"/>
                <a:ea typeface="Arial Unicode MS"/>
              </a:rPr>
              <a:t>viết</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a:t>
            </a:r>
            <a:r>
              <a:rPr lang="pt-PT" sz="2531" b="1" dirty="0">
                <a:solidFill>
                  <a:srgbClr val="FF0000"/>
                </a:solidFill>
                <a:latin typeface="#9Slide05 Kathya" panose="02000000000000000000" pitchFamily="2" charset="0"/>
                <a:ea typeface="Arial Unicode MS"/>
              </a:rPr>
              <a:t>c nhi</a:t>
            </a:r>
            <a:r>
              <a:rPr lang="en-US" sz="2531" b="1" dirty="0" err="1">
                <a:solidFill>
                  <a:srgbClr val="FF0000"/>
                </a:solidFill>
                <a:latin typeface="#9Slide05 Kathya" panose="02000000000000000000" pitchFamily="2" charset="0"/>
                <a:ea typeface="Arial Unicode MS"/>
              </a:rPr>
              <a:t>ều</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truyền</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thống</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sẽ</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được</a:t>
            </a:r>
            <a:r>
              <a:rPr lang="en-US" sz="2531" b="1" dirty="0">
                <a:solidFill>
                  <a:srgbClr val="FF0000"/>
                </a:solidFill>
                <a:latin typeface="#9Slide05 Kathya" panose="02000000000000000000" pitchFamily="2" charset="0"/>
                <a:ea typeface="Arial Unicode MS"/>
              </a:rPr>
              <a:t> 10 </a:t>
            </a:r>
            <a:r>
              <a:rPr lang="en-US" sz="2531" b="1" dirty="0" err="1">
                <a:solidFill>
                  <a:srgbClr val="FF0000"/>
                </a:solidFill>
                <a:latin typeface="#9Slide05 Kathya" panose="02000000000000000000" pitchFamily="2" charset="0"/>
                <a:ea typeface="Arial Unicode MS"/>
              </a:rPr>
              <a:t>điểm</a:t>
            </a:r>
            <a:r>
              <a:rPr lang="en-US" sz="2531" b="1" dirty="0">
                <a:solidFill>
                  <a:srgbClr val="FF0000"/>
                </a:solidFill>
                <a:latin typeface="#9Slide05 Kathya" panose="02000000000000000000" pitchFamily="2" charset="0"/>
                <a:ea typeface="Arial Unicode MS"/>
              </a:rPr>
              <a:t>. </a:t>
            </a:r>
            <a:endParaRPr lang="en-SG" sz="2531" b="1" dirty="0">
              <a:solidFill>
                <a:srgbClr val="FF0000"/>
              </a:solidFill>
              <a:latin typeface="#9Slide05 Kathya" panose="02000000000000000000" pitchFamily="2" charset="0"/>
              <a:ea typeface="微软雅黑"/>
            </a:endParaRPr>
          </a:p>
        </p:txBody>
      </p:sp>
      <p:pic>
        <p:nvPicPr>
          <p:cNvPr id="29"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077906" y="-46677"/>
            <a:ext cx="75820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TRÒ CHƠI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“NGƯỜI LÀM VƯỜN NHÂN HẬU”</a:t>
            </a:r>
            <a:endParaRPr lang="en-SG" altLang="en-US" sz="4400" b="1" dirty="0">
              <a:solidFill>
                <a:srgbClr val="FF0000"/>
              </a:solidFill>
              <a:latin typeface="#9Slide05 Fourth" panose="00000500000000000000" pitchFamily="2" charset="0"/>
            </a:endParaRPr>
          </a:p>
        </p:txBody>
      </p:sp>
      <p:pic>
        <p:nvPicPr>
          <p:cNvPr id="33" name="Picture 32"/>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2621141" y="2410159"/>
            <a:ext cx="6095643"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1374003" y="337868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2978315" y="1341826"/>
            <a:ext cx="1970286" cy="1614487"/>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666037" y="4689476"/>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8265941">
            <a:off x="7910997" y="3398486"/>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21063923">
            <a:off x="7732196" y="4150354"/>
            <a:ext cx="1697037" cy="433387"/>
          </a:xfrm>
        </p:spPr>
        <p:txBody>
          <a:bodyPr rtlCol="0">
            <a:normAutofit fontScale="85000" lnSpcReduction="20000"/>
          </a:body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4689875" y="4899892"/>
            <a:ext cx="1698625" cy="433388"/>
          </a:xfrm>
          <a:prstGeom prst="rect">
            <a:avLst/>
          </a:prstGeom>
          <a:solidFill>
            <a:schemeClr val="accent3">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Lời</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nói</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28" name="Subtitle 19"/>
          <p:cNvSpPr txBox="1">
            <a:spLocks/>
          </p:cNvSpPr>
          <p:nvPr/>
        </p:nvSpPr>
        <p:spPr bwMode="auto">
          <a:xfrm rot="19233125">
            <a:off x="6204610" y="4593836"/>
            <a:ext cx="1697037" cy="433387"/>
          </a:xfrm>
          <a:prstGeom prst="rect">
            <a:avLst/>
          </a:prstGeom>
          <a:solidFill>
            <a:srgbClr val="FFCCFF"/>
          </a:solidFill>
          <a:ln>
            <a:noFill/>
          </a:ln>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dirty="0" err="1" smtClean="0">
                <a:solidFill>
                  <a:schemeClr val="tx1"/>
                </a:solidFill>
                <a:latin typeface="Times New Roman" pitchFamily="18" charset="0"/>
                <a:cs typeface="Times New Roman" pitchFamily="18" charset="0"/>
              </a:rPr>
              <a:t>Thái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29" name="Subtitle 19"/>
          <p:cNvSpPr txBox="1">
            <a:spLocks/>
          </p:cNvSpPr>
          <p:nvPr/>
        </p:nvSpPr>
        <p:spPr bwMode="auto">
          <a:xfrm rot="17271864">
            <a:off x="4778024" y="3477581"/>
            <a:ext cx="1698625" cy="433388"/>
          </a:xfrm>
          <a:prstGeom prst="rect">
            <a:avLst/>
          </a:prstGeom>
          <a:solidFill>
            <a:schemeClr val="accent2">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smtClean="0">
                <a:solidFill>
                  <a:prstClr val="black"/>
                </a:solidFill>
                <a:latin typeface="Times New Roman" panose="02020603050405020304" pitchFamily="18" charset="0"/>
                <a:cs typeface="Times New Roman" panose="02020603050405020304" pitchFamily="18" charset="0"/>
              </a:rPr>
              <a:t>Việc</a:t>
            </a:r>
            <a:r>
              <a:rPr lang="en-US" altLang="en-US" sz="2400" dirty="0" smtClean="0">
                <a:solidFill>
                  <a:prstClr val="black"/>
                </a:solidFill>
                <a:latin typeface="Times New Roman" panose="02020603050405020304" pitchFamily="18" charset="0"/>
                <a:cs typeface="Times New Roman" panose="02020603050405020304" pitchFamily="18" charset="0"/>
              </a:rPr>
              <a:t> </a:t>
            </a:r>
            <a:r>
              <a:rPr lang="en-US" altLang="en-US" sz="2400" dirty="0" err="1" smtClean="0">
                <a:solidFill>
                  <a:prstClr val="black"/>
                </a:solidFill>
                <a:latin typeface="Times New Roman" panose="02020603050405020304" pitchFamily="18" charset="0"/>
                <a:cs typeface="Times New Roman" panose="02020603050405020304" pitchFamily="18" charset="0"/>
              </a:rPr>
              <a:t>làm</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0" name="Subtitle 19"/>
          <p:cNvSpPr txBox="1">
            <a:spLocks/>
          </p:cNvSpPr>
          <p:nvPr/>
        </p:nvSpPr>
        <p:spPr bwMode="auto">
          <a:xfrm rot="1916937">
            <a:off x="1633364" y="392843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1" name="Freeform 6"/>
          <p:cNvSpPr/>
          <p:nvPr/>
        </p:nvSpPr>
        <p:spPr bwMode="auto">
          <a:xfrm>
            <a:off x="56378" y="3885272"/>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2" name="Subtitle 19"/>
          <p:cNvSpPr txBox="1">
            <a:spLocks/>
          </p:cNvSpPr>
          <p:nvPr/>
        </p:nvSpPr>
        <p:spPr bwMode="auto">
          <a:xfrm rot="1916937">
            <a:off x="337518" y="450113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smtClean="0">
                <a:solidFill>
                  <a:prstClr val="black"/>
                </a:solidFill>
                <a:latin typeface="Times New Roman" panose="02020603050405020304" pitchFamily="18" charset="0"/>
                <a:cs typeface="Times New Roman" panose="02020603050405020304" pitchFamily="18" charset="0"/>
              </a:rPr>
              <a:t>...................</a:t>
            </a:r>
          </a:p>
        </p:txBody>
      </p:sp>
      <p:sp>
        <p:nvSpPr>
          <p:cNvPr id="33" name="Freeform 6"/>
          <p:cNvSpPr/>
          <p:nvPr/>
        </p:nvSpPr>
        <p:spPr bwMode="auto">
          <a:xfrm>
            <a:off x="1449929" y="212082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4" name="Subtitle 19"/>
          <p:cNvSpPr txBox="1">
            <a:spLocks/>
          </p:cNvSpPr>
          <p:nvPr/>
        </p:nvSpPr>
        <p:spPr bwMode="auto">
          <a:xfrm rot="1916937">
            <a:off x="1646339" y="261481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5" name="Freeform 6"/>
          <p:cNvSpPr/>
          <p:nvPr/>
        </p:nvSpPr>
        <p:spPr bwMode="auto">
          <a:xfrm rot="17294764">
            <a:off x="1375780" y="5013900"/>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6" name="Subtitle 19"/>
          <p:cNvSpPr txBox="1">
            <a:spLocks/>
          </p:cNvSpPr>
          <p:nvPr/>
        </p:nvSpPr>
        <p:spPr bwMode="auto">
          <a:xfrm rot="19195578">
            <a:off x="1490496" y="551387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smtClean="0">
                <a:solidFill>
                  <a:prstClr val="black"/>
                </a:solidFill>
                <a:latin typeface="Times New Roman" panose="02020603050405020304" pitchFamily="18" charset="0"/>
                <a:cs typeface="Times New Roman" panose="02020603050405020304" pitchFamily="18" charset="0"/>
              </a:rPr>
              <a:t>...........</a:t>
            </a:r>
          </a:p>
        </p:txBody>
      </p:sp>
      <p:sp>
        <p:nvSpPr>
          <p:cNvPr id="37" name="Freeform 36"/>
          <p:cNvSpPr/>
          <p:nvPr/>
        </p:nvSpPr>
        <p:spPr bwMode="auto">
          <a:xfrm rot="18327244">
            <a:off x="4060513" y="381636"/>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8" name="Subtitle 19"/>
          <p:cNvSpPr txBox="1">
            <a:spLocks/>
          </p:cNvSpPr>
          <p:nvPr/>
        </p:nvSpPr>
        <p:spPr bwMode="auto">
          <a:xfrm rot="16200000">
            <a:off x="4061619" y="820904"/>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39" name="Freeform 38"/>
          <p:cNvSpPr/>
          <p:nvPr/>
        </p:nvSpPr>
        <p:spPr bwMode="auto">
          <a:xfrm>
            <a:off x="5160550" y="730250"/>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0" name="Subtitle 19"/>
          <p:cNvSpPr txBox="1">
            <a:spLocks/>
          </p:cNvSpPr>
          <p:nvPr/>
        </p:nvSpPr>
        <p:spPr bwMode="auto">
          <a:xfrm rot="-2831555">
            <a:off x="5337556" y="1312069"/>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1" name="Freeform 40"/>
          <p:cNvSpPr/>
          <p:nvPr/>
        </p:nvSpPr>
        <p:spPr bwMode="auto">
          <a:xfrm rot="18265941">
            <a:off x="7669406" y="209339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2" name="Subtitle 19"/>
          <p:cNvSpPr txBox="1">
            <a:spLocks/>
          </p:cNvSpPr>
          <p:nvPr/>
        </p:nvSpPr>
        <p:spPr bwMode="auto">
          <a:xfrm rot="21063923">
            <a:off x="7441407" y="2705869"/>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3" name="Freeform 42"/>
          <p:cNvSpPr/>
          <p:nvPr/>
        </p:nvSpPr>
        <p:spPr bwMode="auto">
          <a:xfrm rot="18265941">
            <a:off x="8768012" y="4623462"/>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4" name="Subtitle 19"/>
          <p:cNvSpPr txBox="1">
            <a:spLocks/>
          </p:cNvSpPr>
          <p:nvPr/>
        </p:nvSpPr>
        <p:spPr bwMode="auto">
          <a:xfrm rot="21063923">
            <a:off x="8589211" y="5375330"/>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5" name="Subtitle 19"/>
          <p:cNvSpPr txBox="1">
            <a:spLocks/>
          </p:cNvSpPr>
          <p:nvPr/>
        </p:nvSpPr>
        <p:spPr bwMode="auto">
          <a:xfrm rot="1916937">
            <a:off x="3313916" y="198151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pic>
        <p:nvPicPr>
          <p:cNvPr id="46" name="Picture 45"/>
          <p:cNvPicPr>
            <a:picLocks noChangeAspect="1"/>
          </p:cNvPicPr>
          <p:nvPr/>
        </p:nvPicPr>
        <p:blipFill>
          <a:blip r:embed="rId2"/>
          <a:stretch>
            <a:fillRect/>
          </a:stretch>
        </p:blipFill>
        <p:spPr>
          <a:xfrm>
            <a:off x="10936762" y="0"/>
            <a:ext cx="1255238" cy="937524"/>
          </a:xfrm>
          <a:prstGeom prst="rect">
            <a:avLst/>
          </a:prstGeom>
        </p:spPr>
      </p:pic>
      <p:sp>
        <p:nvSpPr>
          <p:cNvPr id="48" name="Rectangle 47"/>
          <p:cNvSpPr>
            <a:spLocks noChangeArrowheads="1"/>
          </p:cNvSpPr>
          <p:nvPr/>
        </p:nvSpPr>
        <p:spPr bwMode="auto">
          <a:xfrm>
            <a:off x="166618" y="138887"/>
            <a:ext cx="43825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400" b="1" dirty="0">
                <a:solidFill>
                  <a:srgbClr val="FF0000"/>
                </a:solidFill>
                <a:latin typeface="#9Slide05 Fourth" panose="00000500000000000000" pitchFamily="2" charset="0"/>
                <a:ea typeface="Helvetica Neue"/>
                <a:cs typeface="Helvetica Neue"/>
              </a:rPr>
              <a:t>TRÒ CHƠI </a:t>
            </a:r>
          </a:p>
          <a:p>
            <a:pPr algn="ctr" eaLnBrk="0" fontAlgn="base" hangingPunct="0">
              <a:spcBef>
                <a:spcPct val="0"/>
              </a:spcBef>
              <a:spcAft>
                <a:spcPct val="0"/>
              </a:spcAft>
            </a:pPr>
            <a:r>
              <a:rPr lang="en-US" altLang="en-US" sz="2400" b="1" dirty="0" smtClean="0">
                <a:solidFill>
                  <a:srgbClr val="FF0000"/>
                </a:solidFill>
                <a:latin typeface="#9Slide05 Fourth" panose="00000500000000000000" pitchFamily="2" charset="0"/>
                <a:ea typeface="Helvetica Neue"/>
                <a:cs typeface="Helvetica Neue"/>
              </a:rPr>
              <a:t>“NGƯỜI LÀM VƯỜN NHÂN HẬU”</a:t>
            </a:r>
            <a:endParaRPr lang="en-SG" altLang="en-US" sz="2400" b="1" dirty="0">
              <a:solidFill>
                <a:srgbClr val="FF0000"/>
              </a:solidFill>
              <a:latin typeface="#9Slide05 Fourth" panose="00000500000000000000" pitchFamily="2" charset="0"/>
            </a:endParaRPr>
          </a:p>
        </p:txBody>
      </p:sp>
    </p:spTree>
    <p:extLst>
      <p:ext uri="{BB962C8B-B14F-4D97-AF65-F5344CB8AC3E}">
        <p14:creationId xmlns:p14="http://schemas.microsoft.com/office/powerpoint/2010/main" val="303519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0" name="Picture 9" descr="IMG_1582517675295_1582518075254">
            <a:extLst>
              <a:ext uri="{FF2B5EF4-FFF2-40B4-BE49-F238E27FC236}"/>
            </a:extLst>
          </p:cNvPr>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23947" y="-24730"/>
            <a:ext cx="1248355" cy="1137083"/>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4"/>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40875" y="833014"/>
            <a:ext cx="6215562" cy="357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vi-VN" b="1" i="1" dirty="0">
                <a:solidFill>
                  <a:srgbClr val="0000FF"/>
                </a:solidFill>
                <a:latin typeface="#9Slide05 Phobia" panose="02000506000000020003" pitchFamily="2" charset="0"/>
              </a:rPr>
              <a:t>* </a:t>
            </a:r>
            <a:r>
              <a:rPr lang="vi-VN" b="1" i="1" dirty="0" smtClean="0">
                <a:solidFill>
                  <a:srgbClr val="0000FF"/>
                </a:solidFill>
                <a:latin typeface="#9Slide05 Phobia" panose="02000506000000020003" pitchFamily="2" charset="0"/>
              </a:rPr>
              <a:t>Bi</a:t>
            </a:r>
            <a:r>
              <a:rPr lang="en-US" b="1" i="1" dirty="0" smtClean="0">
                <a:solidFill>
                  <a:srgbClr val="0000FF"/>
                </a:solidFill>
                <a:latin typeface="#9Slide05 Phobia" panose="02000506000000020003" pitchFamily="2" charset="0"/>
              </a:rPr>
              <a:t>ể</a:t>
            </a:r>
            <a:r>
              <a:rPr lang="vi-VN" b="1" i="1" dirty="0" smtClean="0">
                <a:solidFill>
                  <a:srgbClr val="0000FF"/>
                </a:solidFill>
                <a:latin typeface="#9Slide05 Phobia" panose="02000506000000020003" pitchFamily="2" charset="0"/>
              </a:rPr>
              <a:t>u </a:t>
            </a:r>
            <a:r>
              <a:rPr lang="vi-VN" b="1" i="1" dirty="0">
                <a:solidFill>
                  <a:srgbClr val="0000FF"/>
                </a:solidFill>
                <a:latin typeface="#9Slide05 Phobia" panose="02000506000000020003" pitchFamily="2" charset="0"/>
              </a:rPr>
              <a:t>hiện của yêu thương con người</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Yêu thương con người được </a:t>
            </a:r>
            <a:r>
              <a:rPr lang="vi-VN" b="1" i="1" dirty="0" smtClean="0">
                <a:solidFill>
                  <a:srgbClr val="0000FF"/>
                </a:solidFill>
                <a:latin typeface="#9Slide05 Phobia" panose="02000506000000020003" pitchFamily="2" charset="0"/>
              </a:rPr>
              <a:t>th</a:t>
            </a:r>
            <a:r>
              <a:rPr lang="en-US" b="1" i="1" dirty="0" smtClean="0">
                <a:solidFill>
                  <a:srgbClr val="0000FF"/>
                </a:solidFill>
                <a:latin typeface="#9Slide05 Phobia" panose="02000506000000020003" pitchFamily="2" charset="0"/>
              </a:rPr>
              <a:t>ể</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hiện ngay </a:t>
            </a:r>
            <a:r>
              <a:rPr lang="en-US" b="1" i="1" dirty="0" smtClean="0">
                <a:solidFill>
                  <a:srgbClr val="0000FF"/>
                </a:solidFill>
                <a:latin typeface="#9Slide05 Phobia" panose="02000506000000020003" pitchFamily="2" charset="0"/>
              </a:rPr>
              <a:t>ở</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những lời nói, việc </a:t>
            </a:r>
            <a:r>
              <a:rPr lang="en-US" b="1" i="1" dirty="0" smtClean="0">
                <a:solidFill>
                  <a:srgbClr val="0000FF"/>
                </a:solidFill>
                <a:latin typeface="#9Slide05 Phobia" panose="02000506000000020003" pitchFamily="2" charset="0"/>
              </a:rPr>
              <a:t>l</a:t>
            </a:r>
            <a:r>
              <a:rPr lang="vi-VN" b="1" i="1" dirty="0" smtClean="0">
                <a:solidFill>
                  <a:srgbClr val="0000FF"/>
                </a:solidFill>
                <a:latin typeface="#9Slide05 Phobia" panose="02000506000000020003" pitchFamily="2" charset="0"/>
              </a:rPr>
              <a:t>àm </a:t>
            </a:r>
            <a:r>
              <a:rPr lang="vi-VN" b="1" i="1" dirty="0">
                <a:solidFill>
                  <a:srgbClr val="0000FF"/>
                </a:solidFill>
                <a:latin typeface="#9Slide05 Phobia" panose="02000506000000020003" pitchFamily="2" charset="0"/>
              </a:rPr>
              <a:t>và thái độ </a:t>
            </a:r>
            <a:r>
              <a:rPr lang="vi-VN" b="1" i="1" dirty="0" smtClean="0">
                <a:solidFill>
                  <a:srgbClr val="0000FF"/>
                </a:solidFill>
                <a:latin typeface="#9Slide05 Phobia" panose="02000506000000020003" pitchFamily="2" charset="0"/>
              </a:rPr>
              <a:t>c</a:t>
            </a:r>
            <a:r>
              <a:rPr lang="en-US" b="1" i="1" dirty="0" err="1" smtClean="0">
                <a:solidFill>
                  <a:srgbClr val="0000FF"/>
                </a:solidFill>
                <a:latin typeface="#9Slide05 Phobia" panose="02000506000000020003" pitchFamily="2" charset="0"/>
              </a:rPr>
              <a:t>ủa</a:t>
            </a:r>
            <a:r>
              <a:rPr lang="vi-VN" b="1" i="1" dirty="0" smtClean="0">
                <a:solidFill>
                  <a:srgbClr val="0000FF"/>
                </a:solidFill>
                <a:latin typeface="#9Slide05 Phobia" panose="02000506000000020003" pitchFamily="2" charset="0"/>
              </a:rPr>
              <a:t> m</a:t>
            </a:r>
            <a:r>
              <a:rPr lang="en-US" b="1" i="1" dirty="0">
                <a:solidFill>
                  <a:srgbClr val="0000FF"/>
                </a:solidFill>
                <a:latin typeface="#9Slide05 Phobia" panose="02000506000000020003" pitchFamily="2" charset="0"/>
              </a:rPr>
              <a:t>ọ</a:t>
            </a:r>
            <a:r>
              <a:rPr lang="vi-VN" b="1" i="1" dirty="0" smtClean="0">
                <a:solidFill>
                  <a:srgbClr val="0000FF"/>
                </a:solidFill>
                <a:latin typeface="#9Slide05 Phobia" panose="02000506000000020003" pitchFamily="2" charset="0"/>
              </a:rPr>
              <a:t>i </a:t>
            </a:r>
            <a:r>
              <a:rPr lang="vi-VN" b="1" i="1" dirty="0">
                <a:solidFill>
                  <a:srgbClr val="0000FF"/>
                </a:solidFill>
                <a:latin typeface="#9Slide05 Phobia" panose="02000506000000020003" pitchFamily="2" charset="0"/>
              </a:rPr>
              <a:t>con người trong cuộc </a:t>
            </a:r>
            <a:r>
              <a:rPr lang="vi-VN" b="1" i="1" dirty="0" smtClean="0">
                <a:solidFill>
                  <a:srgbClr val="0000FF"/>
                </a:solidFill>
                <a:latin typeface="#9Slide05 Phobia" panose="02000506000000020003" pitchFamily="2" charset="0"/>
              </a:rPr>
              <a:t>s</a:t>
            </a:r>
            <a:r>
              <a:rPr lang="en-US" b="1" i="1" dirty="0" smtClean="0">
                <a:solidFill>
                  <a:srgbClr val="0000FF"/>
                </a:solidFill>
                <a:latin typeface="#9Slide05 Phobia" panose="02000506000000020003" pitchFamily="2" charset="0"/>
              </a:rPr>
              <a:t>ố</a:t>
            </a:r>
            <a:r>
              <a:rPr lang="vi-VN" b="1" i="1" dirty="0" smtClean="0">
                <a:solidFill>
                  <a:srgbClr val="0000FF"/>
                </a:solidFill>
                <a:latin typeface="#9Slide05 Phobia" panose="02000506000000020003" pitchFamily="2" charset="0"/>
              </a:rPr>
              <a:t>ng </a:t>
            </a:r>
            <a:r>
              <a:rPr lang="vi-VN" b="1" i="1" dirty="0">
                <a:solidFill>
                  <a:srgbClr val="0000FF"/>
                </a:solidFill>
                <a:latin typeface="#9Slide05 Phobia" panose="02000506000000020003" pitchFamily="2" charset="0"/>
              </a:rPr>
              <a:t>hàng ngày.</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1. </a:t>
            </a:r>
            <a:r>
              <a:rPr lang="vi-VN" b="1" i="1" dirty="0" smtClean="0">
                <a:solidFill>
                  <a:srgbClr val="0000FF"/>
                </a:solidFill>
                <a:latin typeface="#9Slide05 Phobia" panose="02000506000000020003" pitchFamily="2" charset="0"/>
              </a:rPr>
              <a:t>Bi</a:t>
            </a:r>
            <a:r>
              <a:rPr lang="en-US" b="1" i="1" dirty="0" smtClean="0">
                <a:solidFill>
                  <a:srgbClr val="0000FF"/>
                </a:solidFill>
                <a:latin typeface="#9Slide05 Phobia" panose="02000506000000020003" pitchFamily="2" charset="0"/>
              </a:rPr>
              <a:t>ể</a:t>
            </a:r>
            <a:r>
              <a:rPr lang="vi-VN" b="1" i="1" dirty="0" smtClean="0">
                <a:solidFill>
                  <a:srgbClr val="0000FF"/>
                </a:solidFill>
                <a:latin typeface="#9Slide05 Phobia" panose="02000506000000020003" pitchFamily="2" charset="0"/>
              </a:rPr>
              <a:t>u </a:t>
            </a:r>
            <a:r>
              <a:rPr lang="vi-VN" b="1" i="1" dirty="0">
                <a:solidFill>
                  <a:srgbClr val="0000FF"/>
                </a:solidFill>
                <a:latin typeface="#9Slide05 Phobia" panose="02000506000000020003" pitchFamily="2" charset="0"/>
              </a:rPr>
              <a:t>hiện của yêu thương con người: Quan tâm, giúp </a:t>
            </a:r>
            <a:r>
              <a:rPr lang="vi-VN" b="1" i="1" dirty="0" smtClean="0">
                <a:solidFill>
                  <a:srgbClr val="0000FF"/>
                </a:solidFill>
                <a:latin typeface="#9Slide05 Phobia" panose="02000506000000020003" pitchFamily="2" charset="0"/>
              </a:rPr>
              <a:t>đ</a:t>
            </a:r>
            <a:r>
              <a:rPr lang="en-US" b="1" i="1" dirty="0" smtClean="0">
                <a:solidFill>
                  <a:srgbClr val="0000FF"/>
                </a:solidFill>
                <a:latin typeface="#9Slide05 Phobia" panose="02000506000000020003" pitchFamily="2" charset="0"/>
              </a:rPr>
              <a:t>ỡ</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thông c</a:t>
            </a:r>
            <a:r>
              <a:rPr lang="en-US" b="1" i="1" dirty="0">
                <a:solidFill>
                  <a:srgbClr val="0000FF"/>
                </a:solidFill>
                <a:latin typeface="#9Slide05 Phobia" panose="02000506000000020003" pitchFamily="2" charset="0"/>
              </a:rPr>
              <a:t>ả</a:t>
            </a:r>
            <a:r>
              <a:rPr lang="vi-VN" b="1" i="1" dirty="0">
                <a:solidFill>
                  <a:srgbClr val="0000FF"/>
                </a:solidFill>
                <a:latin typeface="#9Slide05 Phobia" panose="02000506000000020003" pitchFamily="2" charset="0"/>
              </a:rPr>
              <a:t>m, sẻ </a:t>
            </a:r>
            <a:r>
              <a:rPr lang="vi-VN" b="1" i="1" dirty="0" smtClean="0">
                <a:solidFill>
                  <a:srgbClr val="0000FF"/>
                </a:solidFill>
                <a:latin typeface="#9Slide05 Phobia" panose="02000506000000020003" pitchFamily="2" charset="0"/>
              </a:rPr>
              <a:t>ch</a:t>
            </a:r>
            <a:r>
              <a:rPr lang="en-US" b="1" i="1" dirty="0" err="1" smtClean="0">
                <a:solidFill>
                  <a:srgbClr val="0000FF"/>
                </a:solidFill>
                <a:latin typeface="#9Slide05 Phobia" panose="02000506000000020003" pitchFamily="2" charset="0"/>
              </a:rPr>
              <a:t>ia</a:t>
            </a:r>
            <a:r>
              <a:rPr lang="en-US" b="1" i="1" dirty="0" smtClean="0">
                <a:solidFill>
                  <a:srgbClr val="0000FF"/>
                </a:solidFill>
                <a:latin typeface="#9Slide05 Phobia" panose="02000506000000020003" pitchFamily="2" charset="0"/>
              </a:rPr>
              <a:t>,</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biết tha </a:t>
            </a:r>
            <a:r>
              <a:rPr lang="vi-VN" b="1" i="1" dirty="0" smtClean="0">
                <a:solidFill>
                  <a:srgbClr val="0000FF"/>
                </a:solidFill>
                <a:latin typeface="#9Slide05 Phobia" panose="02000506000000020003" pitchFamily="2" charset="0"/>
              </a:rPr>
              <a:t>th</a:t>
            </a:r>
            <a:r>
              <a:rPr lang="en-US" b="1" i="1" dirty="0" smtClean="0">
                <a:solidFill>
                  <a:srgbClr val="0000FF"/>
                </a:solidFill>
                <a:latin typeface="#9Slide05 Phobia" panose="02000506000000020003" pitchFamily="2" charset="0"/>
              </a:rPr>
              <a:t>ứ</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biết hi sinh vì người khác, ...</a:t>
            </a:r>
            <a:endParaRPr lang="en-US" b="1" dirty="0">
              <a:solidFill>
                <a:srgbClr val="0000FF"/>
              </a:solidFill>
              <a:latin typeface="#9Slide05 Phobia" panose="02000506000000020003" pitchFamily="2" charset="0"/>
            </a:endParaRPr>
          </a:p>
          <a:p>
            <a:pPr>
              <a:buFont typeface="Arial" panose="020B0604020202020204" pitchFamily="34" charset="0"/>
              <a:buNone/>
            </a:pPr>
            <a:r>
              <a:rPr lang="vi-VN" b="1" i="1" dirty="0">
                <a:solidFill>
                  <a:srgbClr val="0000FF"/>
                </a:solidFill>
                <a:latin typeface="#9Slide05 Phobia" panose="02000506000000020003" pitchFamily="2" charset="0"/>
              </a:rPr>
              <a:t>2. </a:t>
            </a:r>
            <a:r>
              <a:rPr lang="vi-VN" b="1" i="1" dirty="0" smtClean="0">
                <a:solidFill>
                  <a:srgbClr val="0000FF"/>
                </a:solidFill>
                <a:latin typeface="#9Slide05 Phobia" panose="02000506000000020003" pitchFamily="2" charset="0"/>
              </a:rPr>
              <a:t>Bi</a:t>
            </a:r>
            <a:r>
              <a:rPr lang="en-US" b="1" i="1" dirty="0" smtClean="0">
                <a:solidFill>
                  <a:srgbClr val="0000FF"/>
                </a:solidFill>
                <a:latin typeface="#9Slide05 Phobia" panose="02000506000000020003" pitchFamily="2" charset="0"/>
              </a:rPr>
              <a:t>ể</a:t>
            </a:r>
            <a:r>
              <a:rPr lang="vi-VN" b="1" i="1" dirty="0" smtClean="0">
                <a:solidFill>
                  <a:srgbClr val="0000FF"/>
                </a:solidFill>
                <a:latin typeface="#9Slide05 Phobia" panose="02000506000000020003" pitchFamily="2" charset="0"/>
              </a:rPr>
              <a:t>u </a:t>
            </a:r>
            <a:r>
              <a:rPr lang="vi-VN" b="1" i="1" dirty="0">
                <a:solidFill>
                  <a:srgbClr val="0000FF"/>
                </a:solidFill>
                <a:latin typeface="#9Slide05 Phobia" panose="02000506000000020003" pitchFamily="2" charset="0"/>
              </a:rPr>
              <a:t>hiện trái với yêu thương con người: </a:t>
            </a:r>
            <a:r>
              <a:rPr lang="vi-VN" b="1" i="1" dirty="0" smtClean="0">
                <a:solidFill>
                  <a:srgbClr val="0000FF"/>
                </a:solidFill>
                <a:latin typeface="#9Slide05 Phobia" panose="02000506000000020003" pitchFamily="2" charset="0"/>
              </a:rPr>
              <a:t>Nh</a:t>
            </a:r>
            <a:r>
              <a:rPr lang="en-US" b="1" i="1" dirty="0">
                <a:solidFill>
                  <a:srgbClr val="0000FF"/>
                </a:solidFill>
                <a:latin typeface="#9Slide05 Phobia" panose="02000506000000020003" pitchFamily="2" charset="0"/>
              </a:rPr>
              <a:t>ỏ</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nhen, ích kỳ thờ ơ trước </a:t>
            </a:r>
            <a:r>
              <a:rPr lang="vi-VN" b="1" i="1" dirty="0" smtClean="0">
                <a:solidFill>
                  <a:srgbClr val="0000FF"/>
                </a:solidFill>
                <a:latin typeface="#9Slide05 Phobia" panose="02000506000000020003" pitchFamily="2" charset="0"/>
              </a:rPr>
              <a:t>nh</a:t>
            </a:r>
            <a:r>
              <a:rPr lang="en-US" b="1" i="1" dirty="0" smtClean="0">
                <a:solidFill>
                  <a:srgbClr val="0000FF"/>
                </a:solidFill>
                <a:latin typeface="#9Slide05 Phobia" panose="02000506000000020003" pitchFamily="2" charset="0"/>
              </a:rPr>
              <a:t>ữ</a:t>
            </a:r>
            <a:r>
              <a:rPr lang="vi-VN" b="1" i="1" dirty="0" smtClean="0">
                <a:solidFill>
                  <a:srgbClr val="0000FF"/>
                </a:solidFill>
                <a:latin typeface="#9Slide05 Phobia" panose="02000506000000020003" pitchFamily="2" charset="0"/>
              </a:rPr>
              <a:t>ng </a:t>
            </a:r>
            <a:r>
              <a:rPr lang="vi-VN" b="1" i="1" dirty="0">
                <a:solidFill>
                  <a:srgbClr val="0000FF"/>
                </a:solidFill>
                <a:latin typeface="#9Slide05 Phobia" panose="02000506000000020003" pitchFamily="2" charset="0"/>
              </a:rPr>
              <a:t>khó khăn và đau </a:t>
            </a:r>
            <a:r>
              <a:rPr lang="vi-VN" b="1" i="1" dirty="0" smtClean="0">
                <a:solidFill>
                  <a:srgbClr val="0000FF"/>
                </a:solidFill>
                <a:latin typeface="#9Slide05 Phobia" panose="02000506000000020003" pitchFamily="2" charset="0"/>
              </a:rPr>
              <a:t>kh</a:t>
            </a:r>
            <a:r>
              <a:rPr lang="en-US" b="1" i="1" dirty="0" smtClean="0">
                <a:solidFill>
                  <a:srgbClr val="0000FF"/>
                </a:solidFill>
                <a:latin typeface="#9Slide05 Phobia" panose="02000506000000020003" pitchFamily="2" charset="0"/>
              </a:rPr>
              <a:t>ổ</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của người khác, bao che cho điều xấu, </a:t>
            </a:r>
            <a:r>
              <a:rPr lang="vi-VN" b="1" i="1" dirty="0" smtClean="0">
                <a:solidFill>
                  <a:srgbClr val="0000FF"/>
                </a:solidFill>
                <a:latin typeface="#9Slide05 Phobia" panose="02000506000000020003" pitchFamily="2" charset="0"/>
              </a:rPr>
              <a:t>v</a:t>
            </a:r>
            <a:r>
              <a:rPr lang="en-US" b="1" i="1" dirty="0">
                <a:solidFill>
                  <a:srgbClr val="0000FF"/>
                </a:solidFill>
                <a:latin typeface="#9Slide05 Phobia" panose="02000506000000020003" pitchFamily="2" charset="0"/>
              </a:rPr>
              <a:t>ô</a:t>
            </a:r>
            <a:r>
              <a:rPr lang="vi-VN" b="1" i="1" dirty="0" smtClean="0">
                <a:solidFill>
                  <a:srgbClr val="0000FF"/>
                </a:solidFill>
                <a:latin typeface="#9Slide05 Phobia" panose="02000506000000020003" pitchFamily="2" charset="0"/>
              </a:rPr>
              <a:t> c</a:t>
            </a:r>
            <a:r>
              <a:rPr lang="en-US" b="1" i="1" dirty="0">
                <a:solidFill>
                  <a:srgbClr val="0000FF"/>
                </a:solidFill>
                <a:latin typeface="#9Slide05 Phobia" panose="02000506000000020003" pitchFamily="2" charset="0"/>
              </a:rPr>
              <a:t>ả</a:t>
            </a:r>
            <a:r>
              <a:rPr lang="vi-VN" b="1" i="1" dirty="0" smtClean="0">
                <a:solidFill>
                  <a:srgbClr val="0000FF"/>
                </a:solidFill>
                <a:latin typeface="#9Slide05 Phobia" panose="02000506000000020003" pitchFamily="2" charset="0"/>
              </a:rPr>
              <a:t>m</a:t>
            </a:r>
            <a:r>
              <a:rPr lang="vi-VN" b="1" i="1" dirty="0">
                <a:solidFill>
                  <a:srgbClr val="0000FF"/>
                </a:solidFill>
                <a:latin typeface="#9Slide05 Phobia" panose="02000506000000020003" pitchFamily="2" charset="0"/>
              </a:rPr>
              <a:t>, </a:t>
            </a:r>
            <a:r>
              <a:rPr lang="vi-VN" b="1" i="1" dirty="0" smtClean="0">
                <a:solidFill>
                  <a:srgbClr val="0000FF"/>
                </a:solidFill>
                <a:latin typeface="#9Slide05 Phobia" panose="02000506000000020003" pitchFamily="2" charset="0"/>
              </a:rPr>
              <a:t>v</a:t>
            </a:r>
            <a:r>
              <a:rPr lang="en-US" b="1" i="1" dirty="0">
                <a:solidFill>
                  <a:srgbClr val="0000FF"/>
                </a:solidFill>
                <a:latin typeface="#9Slide05 Phobia" panose="02000506000000020003" pitchFamily="2" charset="0"/>
              </a:rPr>
              <a:t>ụ</a:t>
            </a:r>
            <a:r>
              <a:rPr lang="vi-VN" b="1" i="1" dirty="0" smtClean="0">
                <a:solidFill>
                  <a:srgbClr val="0000FF"/>
                </a:solidFill>
                <a:latin typeface="#9Slide05 Phobia" panose="02000506000000020003" pitchFamily="2" charset="0"/>
              </a:rPr>
              <a:t> l</a:t>
            </a:r>
            <a:r>
              <a:rPr lang="en-US" b="1" i="1" dirty="0" err="1" smtClean="0">
                <a:solidFill>
                  <a:srgbClr val="0000FF"/>
                </a:solidFill>
                <a:latin typeface="#9Slide05 Phobia" panose="02000506000000020003" pitchFamily="2" charset="0"/>
              </a:rPr>
              <a:t>ợi</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cá nhân, đánh đập, </a:t>
            </a:r>
            <a:r>
              <a:rPr lang="vi-VN" b="1" i="1" dirty="0" smtClean="0">
                <a:solidFill>
                  <a:srgbClr val="0000FF"/>
                </a:solidFill>
                <a:latin typeface="#9Slide05 Phobia" panose="02000506000000020003" pitchFamily="2" charset="0"/>
              </a:rPr>
              <a:t>s</a:t>
            </a:r>
            <a:r>
              <a:rPr lang="en-US" b="1" i="1" dirty="0">
                <a:solidFill>
                  <a:srgbClr val="0000FF"/>
                </a:solidFill>
                <a:latin typeface="#9Slide05 Phobia" panose="02000506000000020003" pitchFamily="2" charset="0"/>
              </a:rPr>
              <a:t>ỉ</a:t>
            </a:r>
            <a:r>
              <a:rPr lang="vi-VN" b="1" i="1" dirty="0" smtClean="0">
                <a:solidFill>
                  <a:srgbClr val="0000FF"/>
                </a:solidFill>
                <a:latin typeface="#9Slide05 Phobia" panose="02000506000000020003" pitchFamily="2" charset="0"/>
              </a:rPr>
              <a:t> </a:t>
            </a:r>
            <a:r>
              <a:rPr lang="vi-VN" b="1" i="1" dirty="0">
                <a:solidFill>
                  <a:srgbClr val="0000FF"/>
                </a:solidFill>
                <a:latin typeface="#9Slide05 Phobia" panose="02000506000000020003" pitchFamily="2" charset="0"/>
              </a:rPr>
              <a:t>nhục người khác.</a:t>
            </a:r>
            <a:endParaRPr lang="en-US" b="1" dirty="0">
              <a:solidFill>
                <a:srgbClr val="0000FF"/>
              </a:solidFill>
              <a:latin typeface="#9Slide05 Phobia" panose="02000506000000020003" pitchFamily="2" charset="0"/>
            </a:endParaRPr>
          </a:p>
        </p:txBody>
      </p:sp>
      <p:pic>
        <p:nvPicPr>
          <p:cNvPr id="12" name="图片 8" descr="6fc417983c9675ce1b60e983870aeb8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50496"/>
            <a:chOff x="676916" y="624234"/>
            <a:chExt cx="10174557" cy="5650496"/>
          </a:xfrm>
        </p:grpSpPr>
        <p:pic>
          <p:nvPicPr>
            <p:cNvPr id="6" name="Picture 5">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sp>
          <p:nvSpPr>
            <p:cNvPr id="9"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0" name="Picture 9" descr="IMG_1582517675295_1582518075254">
            <a:extLst>
              <a:ext uri="{FF2B5EF4-FFF2-40B4-BE49-F238E27FC236}"/>
            </a:extLst>
          </p:cNvPr>
          <p:cNvPicPr>
            <a:picLocks noGrp="1" noChangeAspect="1"/>
          </p:cNvPicPr>
          <p:nvPr isPhoto="1"/>
        </p:nvPicPr>
        <p:blipFill>
          <a:blip r:embed="rId5" cstate="print">
            <a:lum bright="-6000"/>
            <a:extLst>
              <a:ext uri="{28A0092B-C50C-407E-A947-70E740481C1C}">
                <a14:useLocalDpi xmlns:a14="http://schemas.microsoft.com/office/drawing/2010/main" val="0"/>
              </a:ext>
            </a:extLst>
          </a:blip>
          <a:stretch>
            <a:fillRect/>
          </a:stretch>
        </p:blipFill>
        <p:spPr>
          <a:xfrm>
            <a:off x="178174" y="81467"/>
            <a:ext cx="1660690"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sp>
        <p:nvSpPr>
          <p:cNvPr id="11" name="Rectangle 10"/>
          <p:cNvSpPr/>
          <p:nvPr/>
        </p:nvSpPr>
        <p:spPr>
          <a:xfrm>
            <a:off x="3131110" y="2712684"/>
            <a:ext cx="6035040" cy="674287"/>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2. Ý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nghĩa</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của</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y</a:t>
            </a: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êu </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thương con người </a:t>
            </a:r>
            <a:endPar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hoasengroup.vn/Content/Uploads/images/6_TRUYEN_THONG/6_2_TAI_TRO/HOAT_DONG_CONG_DONG/CAP_LA_YEU_THUONG/2_Cap%20la%20yeu%20thu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44" y="1264648"/>
            <a:ext cx="3534205" cy="27717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3"/>
          <a:stretch>
            <a:fillRect/>
          </a:stretch>
        </p:blipFill>
        <p:spPr>
          <a:xfrm>
            <a:off x="4394243" y="1264648"/>
            <a:ext cx="3597865" cy="2556706"/>
          </a:xfrm>
          <a:prstGeom prst="rect">
            <a:avLst/>
          </a:prstGeom>
        </p:spPr>
      </p:pic>
      <p:pic>
        <p:nvPicPr>
          <p:cNvPr id="4" name="Picture 3"/>
          <p:cNvPicPr>
            <a:picLocks noChangeAspect="1"/>
          </p:cNvPicPr>
          <p:nvPr/>
        </p:nvPicPr>
        <p:blipFill>
          <a:blip r:embed="rId4"/>
          <a:stretch>
            <a:fillRect/>
          </a:stretch>
        </p:blipFill>
        <p:spPr>
          <a:xfrm>
            <a:off x="7992108" y="1115979"/>
            <a:ext cx="4197941" cy="2780231"/>
          </a:xfrm>
          <a:prstGeom prst="rect">
            <a:avLst/>
          </a:prstGeom>
        </p:spPr>
      </p:pic>
      <p:sp>
        <p:nvSpPr>
          <p:cNvPr id="6" name="Rectangle 5"/>
          <p:cNvSpPr/>
          <p:nvPr/>
        </p:nvSpPr>
        <p:spPr>
          <a:xfrm>
            <a:off x="155575" y="-72212"/>
            <a:ext cx="8755855" cy="1047979"/>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Trò</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chơi</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Thử</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tài</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hiểu</a:t>
            </a:r>
            <a:r>
              <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smtClean="0">
                <a:solidFill>
                  <a:srgbClr val="FF0000"/>
                </a:solidFill>
                <a:latin typeface="#9Slide06 SVNSlow Attack" pitchFamily="2" charset="0"/>
                <a:ea typeface="Arial" panose="020B0604020202020204" pitchFamily="34" charset="0"/>
                <a:cs typeface="Arial" panose="020B0604020202020204" pitchFamily="34" charset="0"/>
              </a:rPr>
              <a:t>biết</a:t>
            </a:r>
            <a:r>
              <a:rPr lang="vi-VN" sz="5400" b="1" dirty="0" smtClean="0">
                <a:solidFill>
                  <a:srgbClr val="FF0000"/>
                </a:solidFill>
                <a:latin typeface="#9Slide06 SVNSlow Attack" pitchFamily="2" charset="0"/>
                <a:ea typeface="Arial" panose="020B0604020202020204" pitchFamily="34" charset="0"/>
                <a:cs typeface="Arial" panose="020B0604020202020204" pitchFamily="34" charset="0"/>
              </a:rPr>
              <a:t> </a:t>
            </a:r>
            <a:endParaRPr lang="en-US" sz="5400" b="1" dirty="0" smtClean="0">
              <a:solidFill>
                <a:srgbClr val="FF0000"/>
              </a:solidFill>
              <a:latin typeface="#9Slide06 SVNSlow Attack" pitchFamily="2" charset="0"/>
              <a:ea typeface="Arial" panose="020B0604020202020204" pitchFamily="34" charset="0"/>
              <a:cs typeface="Arial" panose="020B0604020202020204" pitchFamily="34" charset="0"/>
            </a:endParaRPr>
          </a:p>
        </p:txBody>
      </p:sp>
      <p:sp>
        <p:nvSpPr>
          <p:cNvPr id="5" name="AutoShape 2" descr="Lục Lạc Vàng - Posts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5"/>
          <a:stretch>
            <a:fillRect/>
          </a:stretch>
        </p:blipFill>
        <p:spPr>
          <a:xfrm>
            <a:off x="307975" y="4325305"/>
            <a:ext cx="3697198" cy="2532696"/>
          </a:xfrm>
          <a:prstGeom prst="rect">
            <a:avLst/>
          </a:prstGeom>
        </p:spPr>
      </p:pic>
      <p:sp>
        <p:nvSpPr>
          <p:cNvPr id="8" name="AutoShape 4" descr="Chương trình Khuyến học Đèn Đom Đóm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6"/>
          <a:stretch>
            <a:fillRect/>
          </a:stretch>
        </p:blipFill>
        <p:spPr>
          <a:xfrm>
            <a:off x="4715691" y="4260226"/>
            <a:ext cx="3435531" cy="2601124"/>
          </a:xfrm>
          <a:prstGeom prst="rect">
            <a:avLst/>
          </a:prstGeom>
        </p:spPr>
      </p:pic>
      <p:pic>
        <p:nvPicPr>
          <p:cNvPr id="3078" name="Picture 6" descr="Chủ tịch Quốc hội Nguyễn Thị Kim Ngân dự và phát biểu tại Chương trì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0253" y="4036423"/>
            <a:ext cx="3318387" cy="249500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544761" y="-59634"/>
            <a:ext cx="6230983" cy="1201034"/>
          </a:xfrm>
          <a:prstGeom prst="rect">
            <a:avLst/>
          </a:prstGeom>
        </p:spPr>
        <p:txBody>
          <a:bodyPr wrap="square">
            <a:spAutoFit/>
          </a:bodyPr>
          <a:lstStyle/>
          <a:p>
            <a:pPr marL="1054100" marR="0" indent="38100" algn="just">
              <a:lnSpc>
                <a:spcPct val="115000"/>
              </a:lnSpc>
              <a:spcBef>
                <a:spcPts val="0"/>
              </a:spcBef>
              <a:spcAft>
                <a:spcPts val="600"/>
              </a:spcAft>
            </a:pPr>
            <a:r>
              <a:rPr lang="en-US" sz="3200" b="1" dirty="0" err="1" smtClean="0">
                <a:solidFill>
                  <a:srgbClr val="1D02DA"/>
                </a:solidFill>
                <a:latin typeface="#9Slide05 IcielSanelma" pitchFamily="2" charset="0"/>
                <a:ea typeface="Arial" panose="020B0604020202020204" pitchFamily="34" charset="0"/>
              </a:rPr>
              <a:t>Kể</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tên</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các</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chương</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trình</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nhân</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ái</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trên</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truyền</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hình</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mà</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em</a:t>
            </a:r>
            <a:r>
              <a:rPr lang="en-US" sz="3200" b="1" dirty="0" smtClean="0">
                <a:solidFill>
                  <a:srgbClr val="1D02DA"/>
                </a:solidFill>
                <a:latin typeface="#9Slide05 IcielSanelma" pitchFamily="2" charset="0"/>
                <a:ea typeface="Arial" panose="020B0604020202020204" pitchFamily="34" charset="0"/>
              </a:rPr>
              <a:t> </a:t>
            </a:r>
            <a:r>
              <a:rPr lang="en-US" sz="3200" b="1" dirty="0" err="1" smtClean="0">
                <a:solidFill>
                  <a:srgbClr val="1D02DA"/>
                </a:solidFill>
                <a:latin typeface="#9Slide05 IcielSanelma" pitchFamily="2" charset="0"/>
                <a:ea typeface="Arial" panose="020B0604020202020204" pitchFamily="34" charset="0"/>
              </a:rPr>
              <a:t>biết</a:t>
            </a:r>
            <a:endParaRPr lang="en-US" sz="3200" b="1" dirty="0">
              <a:effectLst/>
              <a:latin typeface="#9Slide05 IcielSanelma" pitchFamily="2" charset="0"/>
              <a:ea typeface="Arial" panose="020B0604020202020204" pitchFamily="34" charset="0"/>
            </a:endParaRPr>
          </a:p>
        </p:txBody>
      </p:sp>
    </p:spTree>
    <p:extLst>
      <p:ext uri="{BB962C8B-B14F-4D97-AF65-F5344CB8AC3E}">
        <p14:creationId xmlns:p14="http://schemas.microsoft.com/office/powerpoint/2010/main" val="22566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smtClean="0">
                <a:solidFill>
                  <a:prstClr val="black"/>
                </a:solidFill>
                <a:latin typeface="Times New Roman" panose="02020603050405020304" pitchFamily="18" charset="0"/>
                <a:cs typeface="Times New Roman" panose="02020603050405020304" pitchFamily="18" charset="0"/>
              </a:rPr>
              <a:t>Đọc</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thông</a:t>
            </a:r>
            <a:r>
              <a:rPr lang="en-US" sz="2400" b="1" kern="0" dirty="0" smtClean="0">
                <a:solidFill>
                  <a:prstClr val="black"/>
                </a:solidFill>
                <a:latin typeface="Times New Roman" panose="02020603050405020304" pitchFamily="18" charset="0"/>
                <a:cs typeface="Times New Roman" panose="02020603050405020304" pitchFamily="18" charset="0"/>
              </a:rPr>
              <a:t> tin </a:t>
            </a:r>
            <a:r>
              <a:rPr lang="en-US" sz="2400" b="1" kern="0" dirty="0" err="1" smtClean="0">
                <a:solidFill>
                  <a:prstClr val="black"/>
                </a:solidFill>
                <a:latin typeface="Times New Roman" panose="02020603050405020304" pitchFamily="18" charset="0"/>
                <a:cs typeface="Times New Roman" panose="02020603050405020304" pitchFamily="18" charset="0"/>
              </a:rPr>
              <a:t>và</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trả</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lời</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câu</a:t>
            </a:r>
            <a:r>
              <a:rPr lang="en-US" sz="2400" b="1" kern="0" dirty="0" smtClean="0">
                <a:solidFill>
                  <a:prstClr val="black"/>
                </a:solidFill>
                <a:latin typeface="Times New Roman" panose="02020603050405020304" pitchFamily="18" charset="0"/>
                <a:cs typeface="Times New Roman" panose="02020603050405020304" pitchFamily="18" charset="0"/>
              </a:rPr>
              <a:t> </a:t>
            </a:r>
            <a:r>
              <a:rPr lang="en-US" sz="2400" b="1" kern="0" dirty="0" err="1" smtClean="0">
                <a:solidFill>
                  <a:prstClr val="black"/>
                </a:solidFill>
                <a:latin typeface="Times New Roman" panose="02020603050405020304" pitchFamily="18" charset="0"/>
                <a:cs typeface="Times New Roman" panose="02020603050405020304" pitchFamily="18" charset="0"/>
              </a:rPr>
              <a:t>hỏi</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65131" y="1453922"/>
            <a:ext cx="10799250" cy="5262979"/>
          </a:xfrm>
          <a:prstGeom prst="rect">
            <a:avLst/>
          </a:prstGeom>
          <a:noFill/>
        </p:spPr>
        <p:txBody>
          <a:bodyPr wrap="square" rtlCol="0">
            <a:spAutoFit/>
          </a:bodyPr>
          <a:lstStyle/>
          <a:p>
            <a:pPr algn="just"/>
            <a:r>
              <a:rPr lang="en-US" sz="2800" i="1" dirty="0" smtClean="0">
                <a:latin typeface="#9Slide05 IcielSanelma" pitchFamily="2" charset="0"/>
              </a:rPr>
              <a:t>    </a:t>
            </a:r>
            <a:r>
              <a:rPr lang="vi-VN" sz="2800" i="1" dirty="0" smtClean="0">
                <a:latin typeface="#9Slide05 IcielSanelma" pitchFamily="2" charset="0"/>
              </a:rPr>
              <a:t>Các</a:t>
            </a:r>
            <a:r>
              <a:rPr lang="vi-VN" sz="2800" dirty="0" smtClean="0">
                <a:latin typeface="#9Slide05 IcielSanelma" pitchFamily="2" charset="0"/>
              </a:rPr>
              <a:t> </a:t>
            </a:r>
            <a:r>
              <a:rPr lang="vi-VN" sz="2800" dirty="0">
                <a:latin typeface="#9Slide05 IcielSanelma" pitchFamily="2" charset="0"/>
              </a:rPr>
              <a:t>chương trình nhân ái trên truyền hình như những nh</a:t>
            </a:r>
            <a:r>
              <a:rPr lang="en-US" sz="2800" dirty="0">
                <a:latin typeface="#9Slide05 IcielSanelma" pitchFamily="2" charset="0"/>
              </a:rPr>
              <a:t>ị</a:t>
            </a:r>
            <a:r>
              <a:rPr lang="vi-VN" sz="2800" dirty="0">
                <a:latin typeface="#9Slide05 IcielSanelma" pitchFamily="2" charset="0"/>
              </a:rPr>
              <a:t>p cầu, mang phép màu đến v</a:t>
            </a:r>
            <a:r>
              <a:rPr lang="en-US" sz="2800" dirty="0">
                <a:latin typeface="#9Slide05 IcielSanelma" pitchFamily="2" charset="0"/>
              </a:rPr>
              <a:t>ớ</a:t>
            </a:r>
            <a:r>
              <a:rPr lang="vi-VN" sz="2800" dirty="0">
                <a:latin typeface="#9Slide05 IcielSanelma" pitchFamily="2" charset="0"/>
              </a:rPr>
              <a:t>i những người nghèo khổ, bất h</a:t>
            </a:r>
            <a:r>
              <a:rPr lang="en-US" sz="2800" dirty="0">
                <a:latin typeface="#9Slide05 IcielSanelma" pitchFamily="2" charset="0"/>
              </a:rPr>
              <a:t>ạ</a:t>
            </a:r>
            <a:r>
              <a:rPr lang="vi-VN" sz="2800" dirty="0">
                <a:latin typeface="#9Slide05 IcielSanelma" pitchFamily="2" charset="0"/>
              </a:rPr>
              <a:t>nh. </a:t>
            </a:r>
            <a:r>
              <a:rPr lang="en-US" sz="2800" dirty="0">
                <a:latin typeface="#9Slide05 IcielSanelma" pitchFamily="2" charset="0"/>
              </a:rPr>
              <a:t>Đ</a:t>
            </a:r>
            <a:r>
              <a:rPr lang="vi-VN" sz="2800" dirty="0">
                <a:latin typeface="#9Slide05 IcielSanelma" pitchFamily="2" charset="0"/>
              </a:rPr>
              <a:t>ó là thông điệp của lòng yêu thương lan toả t</a:t>
            </a:r>
            <a:r>
              <a:rPr lang="en-US" sz="2800" dirty="0">
                <a:latin typeface="#9Slide05 IcielSanelma" pitchFamily="2" charset="0"/>
              </a:rPr>
              <a:t>ớ</a:t>
            </a:r>
            <a:r>
              <a:rPr lang="vi-VN" sz="2800" dirty="0">
                <a:latin typeface="#9Slide05 IcielSanelma" pitchFamily="2" charset="0"/>
              </a:rPr>
              <a:t>i những trái tim biết rung cảm, thấu hiểu và chia </a:t>
            </a:r>
            <a:r>
              <a:rPr lang="vi-VN" sz="2800" i="1" dirty="0">
                <a:latin typeface="#9Slide05 IcielSanelma" pitchFamily="2" charset="0"/>
              </a:rPr>
              <a:t>sẻ</a:t>
            </a:r>
            <a:r>
              <a:rPr lang="vi-VN" sz="2800" dirty="0">
                <a:latin typeface="#9Slide05 IcielSanelma" pitchFamily="2" charset="0"/>
              </a:rPr>
              <a:t> v</a:t>
            </a:r>
            <a:r>
              <a:rPr lang="en-US" sz="2800" dirty="0">
                <a:latin typeface="#9Slide05 IcielSanelma" pitchFamily="2" charset="0"/>
              </a:rPr>
              <a:t>ớ</a:t>
            </a:r>
            <a:r>
              <a:rPr lang="vi-VN" sz="2800" dirty="0">
                <a:latin typeface="#9Slide05 IcielSanelma" pitchFamily="2" charset="0"/>
              </a:rPr>
              <a:t>i những mảnh đời khốn khó.</a:t>
            </a:r>
            <a:endParaRPr lang="en-US" sz="2800" dirty="0">
              <a:latin typeface="#9Slide05 IcielSanelma" pitchFamily="2" charset="0"/>
            </a:endParaRPr>
          </a:p>
          <a:p>
            <a:pPr algn="just"/>
            <a:r>
              <a:rPr lang="en-US" sz="2800" dirty="0" smtClean="0">
                <a:latin typeface="#9Slide05 IcielSanelma" pitchFamily="2" charset="0"/>
              </a:rPr>
              <a:t>    </a:t>
            </a:r>
            <a:r>
              <a:rPr lang="vi-VN" sz="2800" dirty="0" smtClean="0">
                <a:latin typeface="#9Slide05 IcielSanelma" pitchFamily="2" charset="0"/>
              </a:rPr>
              <a:t>Chương </a:t>
            </a:r>
            <a:r>
              <a:rPr lang="vi-VN" sz="2800" dirty="0">
                <a:latin typeface="#9Slide05 IcielSanelma" pitchFamily="2" charset="0"/>
              </a:rPr>
              <a:t>trình </a:t>
            </a:r>
            <a:r>
              <a:rPr lang="vi-VN" sz="2800" i="1" dirty="0">
                <a:latin typeface="#9Slide05 IcielSanelma" pitchFamily="2" charset="0"/>
              </a:rPr>
              <a:t>C</a:t>
            </a:r>
            <a:r>
              <a:rPr lang="en-US" sz="2800" i="1" dirty="0">
                <a:latin typeface="#9Slide05 IcielSanelma" pitchFamily="2" charset="0"/>
              </a:rPr>
              <a:t>ặ</a:t>
            </a:r>
            <a:r>
              <a:rPr lang="vi-VN" sz="2800" i="1" dirty="0">
                <a:latin typeface="#9Slide05 IcielSanelma" pitchFamily="2" charset="0"/>
              </a:rPr>
              <a:t>p lá yêu thương</a:t>
            </a:r>
            <a:r>
              <a:rPr lang="vi-VN" sz="2800" dirty="0">
                <a:latin typeface="#9Slide05 IcielSanelma" pitchFamily="2" charset="0"/>
              </a:rPr>
              <a:t> là dự án hỗ trợ các em học sinh có hoàn cảnh khó kh</a:t>
            </a:r>
            <a:r>
              <a:rPr lang="en-US" sz="2800" dirty="0">
                <a:latin typeface="#9Slide05 IcielSanelma" pitchFamily="2" charset="0"/>
              </a:rPr>
              <a:t>ă</a:t>
            </a:r>
            <a:r>
              <a:rPr lang="vi-VN" sz="2800" dirty="0">
                <a:latin typeface="#9Slide05 IcielSanelma" pitchFamily="2" charset="0"/>
              </a:rPr>
              <a:t>n, vươn lên trong cuộc sống để tiếp tục t</a:t>
            </a:r>
            <a:r>
              <a:rPr lang="en-US" sz="2800" dirty="0">
                <a:latin typeface="#9Slide05 IcielSanelma" pitchFamily="2" charset="0"/>
              </a:rPr>
              <a:t>ớ</a:t>
            </a:r>
            <a:r>
              <a:rPr lang="vi-VN" sz="2800" dirty="0">
                <a:latin typeface="#9Slide05 IcielSanelma" pitchFamily="2" charset="0"/>
              </a:rPr>
              <a:t>i trường. Chương trình </a:t>
            </a:r>
            <a:r>
              <a:rPr lang="vi-VN" sz="2800" i="1" dirty="0">
                <a:latin typeface="#9Slide05 IcielSanelma" pitchFamily="2" charset="0"/>
              </a:rPr>
              <a:t>Xin chào cuộc s</a:t>
            </a:r>
            <a:r>
              <a:rPr lang="en-US" sz="2800" i="1" dirty="0">
                <a:latin typeface="#9Slide05 IcielSanelma" pitchFamily="2" charset="0"/>
              </a:rPr>
              <a:t>ố</a:t>
            </a:r>
            <a:r>
              <a:rPr lang="vi-VN" sz="2800" i="1" dirty="0">
                <a:latin typeface="#9Slide05 IcielSanelma" pitchFamily="2" charset="0"/>
              </a:rPr>
              <a:t>ng</a:t>
            </a:r>
            <a:r>
              <a:rPr lang="vi-VN" sz="2800" dirty="0">
                <a:latin typeface="#9Slide05 IcielSanelma" pitchFamily="2" charset="0"/>
              </a:rPr>
              <a:t> chữa lành những vết thương bằng chính tình yêu thương dành cho những em bé khuyết t</a:t>
            </a:r>
            <a:r>
              <a:rPr lang="en-US" sz="2800" dirty="0" err="1">
                <a:latin typeface="#9Slide05 IcielSanelma" pitchFamily="2" charset="0"/>
              </a:rPr>
              <a:t>ật</a:t>
            </a:r>
            <a:r>
              <a:rPr lang="vi-VN" sz="2800" dirty="0">
                <a:latin typeface="#9Slide05 IcielSanelma" pitchFamily="2" charset="0"/>
              </a:rPr>
              <a:t>. Sau mỗi ca phẫu thuật giúp các em bước ra khỏi nỗi bất h</a:t>
            </a:r>
            <a:r>
              <a:rPr lang="en-US" sz="2800" dirty="0">
                <a:latin typeface="#9Slide05 IcielSanelma" pitchFamily="2" charset="0"/>
              </a:rPr>
              <a:t>ạ</a:t>
            </a:r>
            <a:r>
              <a:rPr lang="vi-VN" sz="2800" dirty="0">
                <a:latin typeface="#9Slide05 IcielSanelma" pitchFamily="2" charset="0"/>
              </a:rPr>
              <a:t>nh, tr</a:t>
            </a:r>
            <a:r>
              <a:rPr lang="en-US" sz="2800" dirty="0">
                <a:latin typeface="#9Slide05 IcielSanelma" pitchFamily="2" charset="0"/>
              </a:rPr>
              <a:t>ở</a:t>
            </a:r>
            <a:r>
              <a:rPr lang="vi-VN" sz="2800" dirty="0">
                <a:latin typeface="#9Slide05 IcielSanelma" pitchFamily="2" charset="0"/>
              </a:rPr>
              <a:t> về vói tuổi thơ bình thường như các em đáng được hưởng. Chương trình </a:t>
            </a:r>
            <a:r>
              <a:rPr lang="vi-VN" sz="2800" i="1" dirty="0">
                <a:latin typeface="#9Slide05 IcielSanelma" pitchFamily="2" charset="0"/>
              </a:rPr>
              <a:t>Cùng xây mơ ước</a:t>
            </a:r>
            <a:r>
              <a:rPr lang="vi-VN" sz="2800" dirty="0">
                <a:latin typeface="#9Slide05 IcielSanelma" pitchFamily="2" charset="0"/>
              </a:rPr>
              <a:t> giúp giảm b</a:t>
            </a:r>
            <a:r>
              <a:rPr lang="en-US" sz="2800" dirty="0">
                <a:latin typeface="#9Slide05 IcielSanelma" pitchFamily="2" charset="0"/>
              </a:rPr>
              <a:t>ớ</a:t>
            </a:r>
            <a:r>
              <a:rPr lang="vi-VN" sz="2800" dirty="0">
                <a:latin typeface="#9Slide05 IcielSanelma" pitchFamily="2" charset="0"/>
              </a:rPr>
              <a:t>t những c</a:t>
            </a:r>
            <a:r>
              <a:rPr lang="en-US" sz="2800" dirty="0">
                <a:latin typeface="#9Slide05 IcielSanelma" pitchFamily="2" charset="0"/>
              </a:rPr>
              <a:t>ă</a:t>
            </a:r>
            <a:r>
              <a:rPr lang="vi-VN" sz="2800" dirty="0">
                <a:latin typeface="#9Slide05 IcielSanelma" pitchFamily="2" charset="0"/>
              </a:rPr>
              <a:t>n nhà dột nát, xiêu vẹo. Trên mảnh đất ấy, sẽ là những ngôi nhà m</a:t>
            </a:r>
            <a:r>
              <a:rPr lang="en-US" sz="2800" dirty="0">
                <a:latin typeface="#9Slide05 IcielSanelma" pitchFamily="2" charset="0"/>
              </a:rPr>
              <a:t>ớ</a:t>
            </a:r>
            <a:r>
              <a:rPr lang="vi-VN" sz="2800" dirty="0">
                <a:latin typeface="#9Slide05 IcielSanelma" pitchFamily="2" charset="0"/>
              </a:rPr>
              <a:t>i khang trang được dụng lên từ những viên g</a:t>
            </a:r>
            <a:r>
              <a:rPr lang="en-US" sz="2800" dirty="0" err="1">
                <a:latin typeface="#9Slide05 IcielSanelma" pitchFamily="2" charset="0"/>
              </a:rPr>
              <a:t>ạch</a:t>
            </a:r>
            <a:r>
              <a:rPr lang="vi-VN" sz="2800" dirty="0">
                <a:latin typeface="#9Slide05 IcielSanelma" pitchFamily="2" charset="0"/>
              </a:rPr>
              <a:t> tình nghĩa, từ bàn tay, khối óc và tấm lòng của tất cả cộng đồng,... để mỗi ngôi nhà th</a:t>
            </a:r>
            <a:r>
              <a:rPr lang="en-US" sz="2800" dirty="0" err="1">
                <a:latin typeface="#9Slide05 IcielSanelma" pitchFamily="2" charset="0"/>
              </a:rPr>
              <a:t>ật</a:t>
            </a:r>
            <a:r>
              <a:rPr lang="vi-VN" sz="2800" dirty="0">
                <a:latin typeface="#9Slide05 IcielSanelma" pitchFamily="2" charset="0"/>
              </a:rPr>
              <a:t> sự tr</a:t>
            </a:r>
            <a:r>
              <a:rPr lang="en-US" sz="2800" dirty="0">
                <a:latin typeface="#9Slide05 IcielSanelma" pitchFamily="2" charset="0"/>
              </a:rPr>
              <a:t>ở</a:t>
            </a:r>
            <a:r>
              <a:rPr lang="vi-VN" sz="2800" dirty="0">
                <a:latin typeface="#9Slide05 IcielSanelma" pitchFamily="2" charset="0"/>
              </a:rPr>
              <a:t> thành một mái ấm, một chốn an cư, ươm mầm cho một cuộc đời m</a:t>
            </a:r>
            <a:r>
              <a:rPr lang="en-US" sz="2800" dirty="0">
                <a:latin typeface="#9Slide05 IcielSanelma" pitchFamily="2" charset="0"/>
              </a:rPr>
              <a:t>ớ</a:t>
            </a:r>
            <a:r>
              <a:rPr lang="vi-VN" sz="2800" dirty="0">
                <a:latin typeface="#9Slide05 IcielSanelma" pitchFamily="2" charset="0"/>
              </a:rPr>
              <a:t>i tươi sáng và ấm áp hơn.</a:t>
            </a:r>
            <a:endParaRPr lang="en-US" sz="2800" dirty="0">
              <a:latin typeface="#9Slide05 IcielSanelma" pitchFamily="2"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157538"/>
            <a:ext cx="6848088" cy="1047979"/>
          </a:xfrm>
          <a:prstGeom prst="rect">
            <a:avLst/>
          </a:prstGeom>
        </p:spPr>
        <p:txBody>
          <a:bodyPr wrap="square">
            <a:spAutoFit/>
          </a:bodyPr>
          <a:lstStyle/>
          <a:p>
            <a:pPr marL="1054100" marR="0" indent="38100" algn="just">
              <a:lnSpc>
                <a:spcPct val="115000"/>
              </a:lnSpc>
              <a:spcBef>
                <a:spcPts val="0"/>
              </a:spcBef>
              <a:spcAft>
                <a:spcPts val="600"/>
              </a:spcAft>
            </a:pPr>
            <a:r>
              <a:rPr lang="vi-VN" b="1" dirty="0">
                <a:solidFill>
                  <a:srgbClr val="1D02DA"/>
                </a:solidFill>
                <a:latin typeface="#9Slide05 IcielSmoothy Cursive" panose="00000500000000000000" pitchFamily="2" charset="0"/>
                <a:ea typeface="Arial" panose="020B0604020202020204" pitchFamily="34" charset="0"/>
              </a:rPr>
              <a:t>Theo em, tình yêu thương con người có ý nghĩa như thế nào đối với người được nhận tình yêu thương và người </a:t>
            </a:r>
            <a:r>
              <a:rPr lang="vi-VN" b="1" dirty="0" smtClean="0">
                <a:solidFill>
                  <a:srgbClr val="1D02DA"/>
                </a:solidFill>
                <a:latin typeface="#9Slide05 IcielSmoothy Cursive" panose="00000500000000000000" pitchFamily="2" charset="0"/>
                <a:ea typeface="Arial" panose="020B0604020202020204" pitchFamily="34" charset="0"/>
              </a:rPr>
              <a:t>th</a:t>
            </a:r>
            <a:r>
              <a:rPr lang="en-US" b="1" dirty="0" smtClean="0">
                <a:solidFill>
                  <a:srgbClr val="1D02DA"/>
                </a:solidFill>
                <a:latin typeface="#9Slide05 IcielSmoothy Cursive" panose="00000500000000000000" pitchFamily="2" charset="0"/>
                <a:ea typeface="Arial" panose="020B0604020202020204" pitchFamily="34" charset="0"/>
              </a:rPr>
              <a:t>ể</a:t>
            </a:r>
            <a:r>
              <a:rPr lang="vi-VN" b="1" dirty="0" smtClean="0">
                <a:solidFill>
                  <a:srgbClr val="1D02DA"/>
                </a:solidFill>
                <a:latin typeface="#9Slide05 IcielSmoothy Cursive" panose="00000500000000000000" pitchFamily="2" charset="0"/>
                <a:ea typeface="Arial" panose="020B0604020202020204" pitchFamily="34" charset="0"/>
              </a:rPr>
              <a:t> </a:t>
            </a:r>
            <a:r>
              <a:rPr lang="vi-VN" b="1" dirty="0">
                <a:solidFill>
                  <a:srgbClr val="1D02DA"/>
                </a:solidFill>
                <a:latin typeface="#9Slide05 IcielSmoothy Cursive" panose="00000500000000000000" pitchFamily="2" charset="0"/>
                <a:ea typeface="Arial" panose="020B0604020202020204" pitchFamily="34" charset="0"/>
              </a:rPr>
              <a:t>hiện tình yêu thương với người khác?</a:t>
            </a:r>
            <a:endParaRPr lang="en-US" b="1" dirty="0">
              <a:effectLst/>
              <a:latin typeface="#9Slide05 IcielSmoothy Cursive" panose="00000500000000000000" pitchFamily="2" charset="0"/>
              <a:ea typeface="Arial" panose="020B0604020202020204" pitchFamily="34"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hape 87"/>
          <p:cNvPicPr/>
          <p:nvPr/>
        </p:nvPicPr>
        <p:blipFill>
          <a:blip r:embed="rId2"/>
          <a:stretch/>
        </p:blipFill>
        <p:spPr>
          <a:xfrm>
            <a:off x="8840591" y="4334612"/>
            <a:ext cx="3229946" cy="2557576"/>
          </a:xfrm>
          <a:prstGeom prst="rect">
            <a:avLst/>
          </a:prstGeom>
        </p:spPr>
      </p:pic>
      <p:sp>
        <p:nvSpPr>
          <p:cNvPr id="21" name="Rectangle 20"/>
          <p:cNvSpPr>
            <a:spLocks noChangeArrowheads="1"/>
          </p:cNvSpPr>
          <p:nvPr/>
        </p:nvSpPr>
        <p:spPr bwMode="auto">
          <a:xfrm>
            <a:off x="455196" y="2797498"/>
            <a:ext cx="110526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dirty="0" err="1" smtClean="0">
                <a:solidFill>
                  <a:srgbClr val="0000FF"/>
                </a:solidFill>
                <a:latin typeface="#9Slide05 Fourth" panose="00000500000000000000" pitchFamily="2" charset="0"/>
                <a:ea typeface="Helvetica Neue"/>
                <a:cs typeface="Helvetica Neue"/>
              </a:rPr>
              <a:t>Bài</a:t>
            </a:r>
            <a:r>
              <a:rPr lang="en-US" altLang="en-US" sz="5400" b="1" dirty="0" smtClean="0">
                <a:solidFill>
                  <a:srgbClr val="0000FF"/>
                </a:solidFill>
                <a:latin typeface="#9Slide05 Fourth" panose="00000500000000000000" pitchFamily="2" charset="0"/>
                <a:ea typeface="Helvetica Neue"/>
                <a:cs typeface="Helvetica Neue"/>
              </a:rPr>
              <a:t> 2:</a:t>
            </a:r>
            <a:r>
              <a:rPr lang="en-US" altLang="en-US" sz="5400" b="1" dirty="0" smtClean="0">
                <a:solidFill>
                  <a:srgbClr val="FF0000"/>
                </a:solidFill>
                <a:latin typeface="#9Slide05 Fourth" panose="00000500000000000000" pitchFamily="2" charset="0"/>
                <a:ea typeface="Helvetica Neue"/>
                <a:cs typeface="Helvetica Neue"/>
              </a:rPr>
              <a:t> YÊU THƯƠNG CON NGƯỜI</a:t>
            </a:r>
            <a:endParaRPr lang="en-SG" altLang="en-US" sz="5400" b="1" dirty="0">
              <a:solidFill>
                <a:srgbClr val="0000FF"/>
              </a:solidFill>
              <a:latin typeface="#9Slide05 Fourth" panose="00000500000000000000" pitchFamily="2" charset="0"/>
            </a:endParaRPr>
          </a:p>
        </p:txBody>
      </p:sp>
      <p:pic>
        <p:nvPicPr>
          <p:cNvPr id="2" name="Picture 1"/>
          <p:cNvPicPr>
            <a:picLocks noChangeAspect="1"/>
          </p:cNvPicPr>
          <p:nvPr/>
        </p:nvPicPr>
        <p:blipFill>
          <a:blip r:embed="rId3"/>
          <a:stretch>
            <a:fillRect/>
          </a:stretch>
        </p:blipFill>
        <p:spPr>
          <a:xfrm>
            <a:off x="10455564" y="2536095"/>
            <a:ext cx="1410960" cy="1446136"/>
          </a:xfrm>
          <a:prstGeom prst="rect">
            <a:avLst/>
          </a:prstGeom>
        </p:spPr>
      </p:pic>
      <p:pic>
        <p:nvPicPr>
          <p:cNvPr id="11" name="Shape 51"/>
          <p:cNvPicPr/>
          <p:nvPr/>
        </p:nvPicPr>
        <p:blipFill>
          <a:blip r:embed="rId4"/>
          <a:stretch/>
        </p:blipFill>
        <p:spPr>
          <a:xfrm>
            <a:off x="455196" y="244404"/>
            <a:ext cx="3364865" cy="2028488"/>
          </a:xfrm>
          <a:prstGeom prst="rect">
            <a:avLst/>
          </a:prstGeom>
        </p:spPr>
      </p:pic>
      <p:pic>
        <p:nvPicPr>
          <p:cNvPr id="12" name="Shape 53"/>
          <p:cNvPicPr/>
          <p:nvPr/>
        </p:nvPicPr>
        <p:blipFill>
          <a:blip r:embed="rId5"/>
          <a:stretch/>
        </p:blipFill>
        <p:spPr>
          <a:xfrm>
            <a:off x="4155288" y="230781"/>
            <a:ext cx="2531759" cy="2042112"/>
          </a:xfrm>
          <a:prstGeom prst="rect">
            <a:avLst/>
          </a:prstGeom>
        </p:spPr>
      </p:pic>
      <p:pic>
        <p:nvPicPr>
          <p:cNvPr id="13" name="Shape 55"/>
          <p:cNvPicPr/>
          <p:nvPr/>
        </p:nvPicPr>
        <p:blipFill>
          <a:blip r:embed="rId6"/>
          <a:stretch/>
        </p:blipFill>
        <p:spPr>
          <a:xfrm>
            <a:off x="7128751" y="236240"/>
            <a:ext cx="3584575" cy="2031194"/>
          </a:xfrm>
          <a:prstGeom prst="rect">
            <a:avLst/>
          </a:prstGeom>
        </p:spPr>
      </p:pic>
      <p:pic>
        <p:nvPicPr>
          <p:cNvPr id="14" name="Shape 57"/>
          <p:cNvPicPr/>
          <p:nvPr/>
        </p:nvPicPr>
        <p:blipFill>
          <a:blip r:embed="rId7"/>
          <a:stretch/>
        </p:blipFill>
        <p:spPr>
          <a:xfrm>
            <a:off x="701755" y="4334612"/>
            <a:ext cx="3118306" cy="2498658"/>
          </a:xfrm>
          <a:prstGeom prst="rect">
            <a:avLst/>
          </a:prstGeom>
        </p:spPr>
      </p:pic>
      <p:pic>
        <p:nvPicPr>
          <p:cNvPr id="17" name="Shape 61"/>
          <p:cNvPicPr/>
          <p:nvPr/>
        </p:nvPicPr>
        <p:blipFill>
          <a:blip r:embed="rId8"/>
          <a:stretch/>
        </p:blipFill>
        <p:spPr>
          <a:xfrm>
            <a:off x="4372135" y="4334612"/>
            <a:ext cx="3218815" cy="2498658"/>
          </a:xfrm>
          <a:prstGeom prst="rect">
            <a:avLst/>
          </a:prstGeom>
        </p:spPr>
      </p:pic>
      <p:pic>
        <p:nvPicPr>
          <p:cNvPr id="10" name="Picture 9"/>
          <p:cNvPicPr>
            <a:picLocks noChangeAspect="1"/>
          </p:cNvPicPr>
          <p:nvPr/>
        </p:nvPicPr>
        <p:blipFill>
          <a:blip r:embed="rId9"/>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5" y="283076"/>
            <a:ext cx="9667694" cy="7106855"/>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9707417" y="2463890"/>
            <a:ext cx="2900751" cy="4359018"/>
          </a:xfrm>
          <a:prstGeom prst="rect">
            <a:avLst/>
          </a:prstGeom>
        </p:spPr>
      </p:pic>
      <p:pic>
        <p:nvPicPr>
          <p:cNvPr id="11" name="Picture 10" descr="IMG_1582517675295_1582518075254">
            <a:extLst>
              <a:ext uri="{FF2B5EF4-FFF2-40B4-BE49-F238E27FC236}"/>
            </a:extLst>
          </p:cNvPr>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10837028" y="1059969"/>
            <a:ext cx="1195346" cy="1088799"/>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sp>
        <p:nvSpPr>
          <p:cNvPr id="12" name="Text Box 5"/>
          <p:cNvSpPr txBox="1">
            <a:spLocks noChangeArrowheads="1"/>
          </p:cNvSpPr>
          <p:nvPr/>
        </p:nvSpPr>
        <p:spPr bwMode="auto">
          <a:xfrm>
            <a:off x="901102" y="2243470"/>
            <a:ext cx="8132616" cy="447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vi-VN" sz="3000" b="1" i="1" dirty="0">
                <a:solidFill>
                  <a:srgbClr val="0000FF"/>
                </a:solidFill>
                <a:latin typeface="#9Slide05 Phobia" panose="02000506000000020003" pitchFamily="2" charset="0"/>
              </a:rPr>
              <a:t>* </a:t>
            </a:r>
            <a:r>
              <a:rPr lang="en-US" sz="3000" b="1" i="1" dirty="0" smtClean="0">
                <a:solidFill>
                  <a:srgbClr val="0000FF"/>
                </a:solidFill>
                <a:latin typeface="#9Slide05 Phobia" panose="02000506000000020003" pitchFamily="2" charset="0"/>
              </a:rPr>
              <a:t>Ý </a:t>
            </a:r>
            <a:r>
              <a:rPr lang="en-US" sz="3000" b="1" i="1" dirty="0" err="1" smtClean="0">
                <a:solidFill>
                  <a:srgbClr val="0000FF"/>
                </a:solidFill>
                <a:latin typeface="#9Slide05 Phobia" panose="02000506000000020003" pitchFamily="2" charset="0"/>
              </a:rPr>
              <a:t>nghĩa</a:t>
            </a:r>
            <a:r>
              <a:rPr lang="en-US" sz="3000" b="1" i="1" dirty="0" smtClean="0">
                <a:solidFill>
                  <a:srgbClr val="0000FF"/>
                </a:solidFill>
                <a:latin typeface="#9Slide05 Phobia" panose="02000506000000020003" pitchFamily="2" charset="0"/>
              </a:rPr>
              <a:t> </a:t>
            </a:r>
            <a:r>
              <a:rPr lang="vi-VN" sz="3000" b="1" i="1" dirty="0" smtClean="0">
                <a:solidFill>
                  <a:srgbClr val="0000FF"/>
                </a:solidFill>
                <a:latin typeface="#9Slide05 Phobia" panose="02000506000000020003" pitchFamily="2" charset="0"/>
              </a:rPr>
              <a:t>của </a:t>
            </a:r>
            <a:r>
              <a:rPr lang="vi-VN" sz="3000" b="1" i="1" dirty="0">
                <a:solidFill>
                  <a:srgbClr val="0000FF"/>
                </a:solidFill>
                <a:latin typeface="#9Slide05 Phobia" panose="02000506000000020003" pitchFamily="2" charset="0"/>
              </a:rPr>
              <a:t>yêu thương con người</a:t>
            </a:r>
            <a:endParaRPr lang="en-US" sz="3000" b="1" dirty="0">
              <a:solidFill>
                <a:srgbClr val="0000FF"/>
              </a:solidFill>
              <a:latin typeface="#9Slide05 Phobia" panose="02000506000000020003" pitchFamily="2" charset="0"/>
            </a:endParaRPr>
          </a:p>
          <a:p>
            <a:pPr lvl="0">
              <a:buNone/>
            </a:pPr>
            <a:r>
              <a:rPr lang="en-US" sz="3000" dirty="0" smtClean="0">
                <a:latin typeface="#9Slide07 Marbelia Regular" panose="02000500000000000000" pitchFamily="2" charset="0"/>
              </a:rPr>
              <a:t>-</a:t>
            </a:r>
            <a:r>
              <a:rPr lang="vi-VN" sz="3000" dirty="0" smtClean="0">
                <a:latin typeface="#9Slide07 Marbelia Regular" panose="02000500000000000000" pitchFamily="2" charset="0"/>
              </a:rPr>
              <a:t>Tình </a:t>
            </a:r>
            <a:r>
              <a:rPr lang="vi-VN" sz="3000" dirty="0">
                <a:latin typeface="#9Slide07 Marbelia Regular" panose="02000500000000000000" pitchFamily="2" charset="0"/>
              </a:rPr>
              <a:t>yêu thương con người mang lại niềm vui, sự tin tưởng vào bản thân và cuộc sống; giúp con người có thêm sức mạnh vượt qua khó khăn, hoạn nạn; làm cho mối quan hệ giữa con người với con người thêm gần gũi, gắn bó; góp phần xây dựng cộng đồng an toàn, lành mạnh và tốt đẹp hơn. </a:t>
            </a:r>
            <a:endParaRPr lang="en-US" sz="3000" dirty="0" smtClean="0">
              <a:latin typeface="#9Slide07 Marbelia Regular" panose="02000500000000000000" pitchFamily="2" charset="0"/>
            </a:endParaRPr>
          </a:p>
          <a:p>
            <a:pPr lvl="0">
              <a:buNone/>
            </a:pPr>
            <a:r>
              <a:rPr lang="en-US" sz="3000" dirty="0">
                <a:latin typeface="#9Slide07 Marbelia Regular" panose="02000500000000000000" pitchFamily="2" charset="0"/>
              </a:rPr>
              <a:t>-</a:t>
            </a:r>
            <a:r>
              <a:rPr lang="vi-VN" sz="3000" dirty="0" smtClean="0">
                <a:latin typeface="#9Slide07 Marbelia Regular" panose="02000500000000000000" pitchFamily="2" charset="0"/>
              </a:rPr>
              <a:t>Người </a:t>
            </a:r>
            <a:r>
              <a:rPr lang="vi-VN" sz="3000" dirty="0">
                <a:latin typeface="#9Slide07 Marbelia Regular" panose="02000500000000000000" pitchFamily="2" charset="0"/>
              </a:rPr>
              <a:t>biết yêu thương con người sẽ được mọi người yêu quý và kính trọng. Yêu thương con người là truyền thống quý báu của dân tộc, cần được giữ gìn và phát huy</a:t>
            </a:r>
            <a:r>
              <a:rPr lang="vi-VN" sz="3000" dirty="0" smtClean="0">
                <a:latin typeface="#9Slide07 Marbelia Regular" panose="02000500000000000000" pitchFamily="2" charset="0"/>
              </a:rPr>
              <a:t>.</a:t>
            </a:r>
            <a:r>
              <a:rPr lang="vi-VN" dirty="0"/>
              <a:t/>
            </a:r>
            <a:br>
              <a:rPr lang="vi-VN" dirty="0"/>
            </a:br>
            <a:endParaRPr lang="en-US" b="1" dirty="0">
              <a:latin typeface="#9Slide05 Phobia" panose="02000506000000020003" pitchFamily="2" charset="0"/>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3427157"/>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smtClean="0">
                <a:solidFill>
                  <a:prstClr val="black"/>
                </a:solidFill>
                <a:latin typeface="#9Slide07 Marbelia Regular" panose="02000500000000000000" pitchFamily="2" charset="0"/>
                <a:ea typeface="Cambria" panose="02040503050406030204" pitchFamily="18" charset="0"/>
                <a:cs typeface="Cambria" panose="02040503050406030204" pitchFamily="18" charset="0"/>
              </a:rPr>
              <a:t>Em </a:t>
            </a:r>
            <a:r>
              <a:rPr lang="vi-VN"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rPr>
              <a:t>hãy thực hiện một việc làm thể hiện tình yêu thương đối với người thân trong gia đình và chia sẻ trước lớp.</a:t>
            </a:r>
            <a:endParaRPr lang="en-US"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rPr>
              <a:t>Em hãy thực hiện một hành động hay một lời nói cụ thể thể hiện tình yêu thương với bạn bè, thầy cô trong lớp em.</a:t>
            </a:r>
            <a:endParaRPr lang="en-US" sz="2800" b="1" dirty="0">
              <a:solidFill>
                <a:prstClr val="black"/>
              </a:solidFill>
              <a:latin typeface="#9Slide07 Marbelia Regular" panose="02000500000000000000" pitchFamily="2" charset="0"/>
              <a:ea typeface="Cambria" panose="02040503050406030204" pitchFamily="18" charset="0"/>
              <a:cs typeface="Cambria" panose="02040503050406030204"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3200" b="1" dirty="0" err="1" smtClean="0">
                <a:solidFill>
                  <a:srgbClr val="FF0000"/>
                </a:solidFill>
                <a:latin typeface="SVN-Vanilla Daisy Pro" panose="00000500000000000000" pitchFamily="2" charset="0"/>
                <a:ea typeface="Times New Roman" panose="02020603050405020304" pitchFamily="18" charset="0"/>
              </a:rPr>
              <a:t>Hoạt</a:t>
            </a:r>
            <a:r>
              <a:rPr lang="en-US" sz="3200" b="1" dirty="0" smtClean="0">
                <a:solidFill>
                  <a:srgbClr val="FF0000"/>
                </a:solidFill>
                <a:latin typeface="SVN-Vanilla Daisy Pro" panose="00000500000000000000" pitchFamily="2" charset="0"/>
                <a:ea typeface="Times New Roman" panose="02020603050405020304" pitchFamily="18" charset="0"/>
              </a:rPr>
              <a:t> </a:t>
            </a:r>
            <a:r>
              <a:rPr lang="en-US" sz="3200" b="1" dirty="0" err="1" smtClean="0">
                <a:solidFill>
                  <a:srgbClr val="FF0000"/>
                </a:solidFill>
                <a:latin typeface="SVN-Vanilla Daisy Pro" panose="00000500000000000000" pitchFamily="2" charset="0"/>
                <a:ea typeface="Times New Roman" panose="02020603050405020304" pitchFamily="18" charset="0"/>
              </a:rPr>
              <a:t>động</a:t>
            </a:r>
            <a:r>
              <a:rPr lang="en-US" sz="3200" b="1" dirty="0" smtClean="0">
                <a:solidFill>
                  <a:srgbClr val="FF0000"/>
                </a:solidFill>
                <a:latin typeface="SVN-Vanilla Daisy Pro" panose="00000500000000000000" pitchFamily="2" charset="0"/>
                <a:ea typeface="Times New Roman" panose="02020603050405020304" pitchFamily="18" charset="0"/>
              </a:rPr>
              <a:t>: </a:t>
            </a:r>
            <a:r>
              <a:rPr lang="vi-VN" sz="3200" b="1" dirty="0">
                <a:solidFill>
                  <a:srgbClr val="FF0000"/>
                </a:solidFill>
                <a:latin typeface="#9Slide07 Marbelia Regular" panose="02000500000000000000" pitchFamily="2" charset="0"/>
                <a:ea typeface="Arial" panose="020B0604020202020204" pitchFamily="34" charset="0"/>
              </a:rPr>
              <a:t>Thực hiện hành động yêu thương.</a:t>
            </a:r>
            <a:endParaRPr lang="en-US" sz="3200" b="1" dirty="0">
              <a:solidFill>
                <a:srgbClr val="FF0000"/>
              </a:solidFill>
              <a:latin typeface="#9Slide07 Marbelia Regular" panose="02000500000000000000" pitchFamily="2" charset="0"/>
              <a:ea typeface="Arial" panose="020B0604020202020204" pitchFamily="34"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9" name="Picture 2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563" y="5843588"/>
            <a:ext cx="3429000"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564" y="5832475"/>
            <a:ext cx="4746625" cy="706438"/>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100" y="5551489"/>
            <a:ext cx="34290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6339" y="5105401"/>
            <a:ext cx="4949825" cy="887413"/>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750" y="2827339"/>
            <a:ext cx="2552700" cy="3368675"/>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4" y="4140200"/>
            <a:ext cx="5297487"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5663" y="4002088"/>
            <a:ext cx="5270500" cy="633412"/>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8026" y="3538538"/>
            <a:ext cx="5419725" cy="749300"/>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8750" y="2822575"/>
            <a:ext cx="2084388" cy="167005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2833688"/>
            <a:ext cx="2051050" cy="842962"/>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2795588"/>
            <a:ext cx="2078038" cy="5842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9713" y="2486025"/>
            <a:ext cx="3357562" cy="59055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8688" y="2012950"/>
            <a:ext cx="2012950" cy="123983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18275" y="1339851"/>
            <a:ext cx="3297238" cy="12731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8275" y="1333500"/>
            <a:ext cx="3297238" cy="8382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8276" y="1201739"/>
            <a:ext cx="3186113" cy="5349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2388" y="804863"/>
            <a:ext cx="3357562" cy="67786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69050" y="463551"/>
            <a:ext cx="3390900" cy="10255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83113" y="1146176"/>
            <a:ext cx="2055812" cy="101441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98751" y="1841500"/>
            <a:ext cx="21558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59063" y="1"/>
            <a:ext cx="7105650" cy="31480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5394" y="2481264"/>
            <a:ext cx="2769646" cy="16589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24"/>
          <a:stretch>
            <a:fillRect/>
          </a:stretch>
        </p:blipFill>
        <p:spPr>
          <a:xfrm>
            <a:off x="9842864" y="2498982"/>
            <a:ext cx="2516829" cy="4359018"/>
          </a:xfrm>
          <a:prstGeom prst="rect">
            <a:avLst/>
          </a:prstGeom>
        </p:spPr>
      </p:pic>
      <p:pic>
        <p:nvPicPr>
          <p:cNvPr id="27" name="图片 1"/>
          <p:cNvPicPr>
            <a:picLocks noChangeAspect="1"/>
          </p:cNvPicPr>
          <p:nvPr/>
        </p:nvPicPr>
        <p:blipFill rotWithShape="1">
          <a:blip r:embed="rId25" cstate="print">
            <a:extLst>
              <a:ext uri="{28A0092B-C50C-407E-A947-70E740481C1C}">
                <a14:useLocalDpi xmlns:a14="http://schemas.microsoft.com/office/drawing/2010/main" val="0"/>
              </a:ext>
            </a:extLst>
          </a:blip>
          <a:srcRect l="32760" r="8347"/>
          <a:stretch>
            <a:fillRect/>
          </a:stretch>
        </p:blipFill>
        <p:spPr>
          <a:xfrm flipH="1">
            <a:off x="-160098" y="398193"/>
            <a:ext cx="2150029" cy="2112622"/>
          </a:xfrm>
          <a:prstGeom prst="rect">
            <a:avLst/>
          </a:prstGeom>
        </p:spPr>
      </p:pic>
      <p:pic>
        <p:nvPicPr>
          <p:cNvPr id="29" name="Picture 28"/>
          <p:cNvPicPr>
            <a:picLocks noChangeAspect="1"/>
          </p:cNvPicPr>
          <p:nvPr/>
        </p:nvPicPr>
        <p:blipFill>
          <a:blip r:embed="rId26"/>
          <a:stretch>
            <a:fillRect/>
          </a:stretch>
        </p:blipFill>
        <p:spPr>
          <a:xfrm>
            <a:off x="10936762" y="0"/>
            <a:ext cx="1255238" cy="937524"/>
          </a:xfrm>
          <a:prstGeom prst="rect">
            <a:avLst/>
          </a:prstGeom>
        </p:spPr>
      </p:pic>
    </p:spTree>
    <p:extLst>
      <p:ext uri="{BB962C8B-B14F-4D97-AF65-F5344CB8AC3E}">
        <p14:creationId xmlns:p14="http://schemas.microsoft.com/office/powerpoint/2010/main" val="3861077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500"/>
                                        <p:tgtEl>
                                          <p:spTgt spid="215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27"/>
                                        </p:tgtEl>
                                        <p:attrNameLst>
                                          <p:attrName>style.visibility</p:attrName>
                                        </p:attrNameLst>
                                      </p:cBhvr>
                                      <p:to>
                                        <p:strVal val="visible"/>
                                      </p:to>
                                    </p:set>
                                    <p:animEffect transition="in" filter="wipe(left)">
                                      <p:cBhvr>
                                        <p:cTn id="102" dur="500"/>
                                        <p:tgtEl>
                                          <p:spTgt spid="2152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1528"/>
                                        </p:tgtEl>
                                        <p:attrNameLst>
                                          <p:attrName>style.visibility</p:attrName>
                                        </p:attrNameLst>
                                      </p:cBhvr>
                                      <p:to>
                                        <p:strVal val="visible"/>
                                      </p:to>
                                    </p:set>
                                    <p:animEffect transition="in" filter="wipe(left)">
                                      <p:cBhvr>
                                        <p:cTn id="107" dur="500"/>
                                        <p:tgtEl>
                                          <p:spTgt spid="2152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1529"/>
                                        </p:tgtEl>
                                        <p:attrNameLst>
                                          <p:attrName>style.visibility</p:attrName>
                                        </p:attrNameLst>
                                      </p:cBhvr>
                                      <p:to>
                                        <p:strVal val="visible"/>
                                      </p:to>
                                    </p:set>
                                    <p:animEffect transition="in" filter="wipe(left)">
                                      <p:cBhvr>
                                        <p:cTn id="112"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III.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Luyện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96624"/>
            <a:chOff x="839417" y="578106"/>
            <a:chExt cx="5286576" cy="5696624"/>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5" name="Picture 14" descr="IMG_1582517675295_1582518075254">
            <a:extLst>
              <a:ext uri="{FF2B5EF4-FFF2-40B4-BE49-F238E27FC236}"/>
            </a:extLst>
          </p:cNvPr>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178174" y="81467"/>
            <a:ext cx="1660690"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7"/>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360安全浏览器下载\六一\Nipic_2531170_60e991fb751d3f8f\Nipic_2531170_20140501162158900000 [转换].png"/>
          <p:cNvPicPr>
            <a:picLocks noChangeAspect="1" noChangeArrowheads="1"/>
          </p:cNvPicPr>
          <p:nvPr/>
        </p:nvPicPr>
        <p:blipFill>
          <a:blip r:embed="rId2"/>
          <a:srcRect/>
          <a:stretch>
            <a:fillRect/>
          </a:stretch>
        </p:blipFill>
        <p:spPr bwMode="auto">
          <a:xfrm>
            <a:off x="115161" y="2135998"/>
            <a:ext cx="3274783" cy="3175398"/>
          </a:xfrm>
          <a:prstGeom prst="rect">
            <a:avLst/>
          </a:prstGeom>
          <a:noFill/>
          <a:ln w="9525">
            <a:noFill/>
            <a:miter lim="800000"/>
            <a:headEnd/>
            <a:tailEnd/>
          </a:ln>
        </p:spPr>
      </p:pic>
      <p:sp>
        <p:nvSpPr>
          <p:cNvPr id="3" name="Rectangle 189"/>
          <p:cNvSpPr>
            <a:spLocks noChangeArrowheads="1"/>
          </p:cNvSpPr>
          <p:nvPr/>
        </p:nvSpPr>
        <p:spPr bwMode="auto">
          <a:xfrm>
            <a:off x="477794" y="3435577"/>
            <a:ext cx="2667000" cy="830997"/>
          </a:xfrm>
          <a:prstGeom prst="rect">
            <a:avLst/>
          </a:prstGeom>
          <a:noFill/>
          <a:ln>
            <a:noFill/>
          </a:ln>
          <a:effectLst/>
          <a:extLst/>
        </p:spPr>
        <p:txBody>
          <a:bodyPr anchor="ctr">
            <a:spAutoFit/>
          </a:bodyPr>
          <a:lstStyle/>
          <a:p>
            <a:pPr algn="ctr">
              <a:defRPr/>
            </a:pPr>
            <a:r>
              <a:rPr lang="en-US" altLang="zh-CN" sz="2400" b="1" kern="0" dirty="0" err="1" smtClean="0">
                <a:solidFill>
                  <a:prstClr val="black">
                    <a:lumMod val="75000"/>
                    <a:lumOff val="25000"/>
                  </a:prstClr>
                </a:solidFill>
                <a:latin typeface="Times New Roman" pitchFamily="18" charset="0"/>
                <a:ea typeface="微软雅黑" pitchFamily="34" charset="-122"/>
                <a:cs typeface="Times New Roman" pitchFamily="18" charset="0"/>
              </a:rPr>
              <a:t>Hoạt</a:t>
            </a:r>
            <a:r>
              <a:rPr lang="en-US" altLang="zh-CN" sz="2400" b="1" kern="0" dirty="0" smtClean="0">
                <a:solidFill>
                  <a:prstClr val="black">
                    <a:lumMod val="75000"/>
                    <a:lumOff val="25000"/>
                  </a:prstClr>
                </a:solidFill>
                <a:latin typeface="Times New Roman" pitchFamily="18" charset="0"/>
                <a:ea typeface="微软雅黑" pitchFamily="34" charset="-122"/>
                <a:cs typeface="Times New Roman" pitchFamily="18" charset="0"/>
              </a:rPr>
              <a:t> </a:t>
            </a:r>
            <a:r>
              <a:rPr lang="en-US" altLang="zh-CN" sz="2400" b="1" kern="0" dirty="0" err="1" smtClean="0">
                <a:solidFill>
                  <a:prstClr val="black">
                    <a:lumMod val="75000"/>
                    <a:lumOff val="25000"/>
                  </a:prstClr>
                </a:solidFill>
                <a:latin typeface="Times New Roman" pitchFamily="18" charset="0"/>
                <a:ea typeface="微软雅黑" pitchFamily="34" charset="-122"/>
                <a:cs typeface="Times New Roman" pitchFamily="18" charset="0"/>
              </a:rPr>
              <a:t>động</a:t>
            </a:r>
            <a:endParaRPr lang="en-US" altLang="zh-CN" sz="2400" b="1" kern="0" dirty="0" smtClean="0">
              <a:solidFill>
                <a:prstClr val="black">
                  <a:lumMod val="75000"/>
                  <a:lumOff val="25000"/>
                </a:prstClr>
              </a:solidFill>
              <a:latin typeface="Times New Roman" pitchFamily="18" charset="0"/>
              <a:ea typeface="微软雅黑" pitchFamily="34" charset="-122"/>
              <a:cs typeface="Times New Roman" pitchFamily="18" charset="0"/>
            </a:endParaRPr>
          </a:p>
          <a:p>
            <a:pPr algn="ctr">
              <a:defRPr/>
            </a:pPr>
            <a:r>
              <a:rPr lang="en-US" altLang="zh-CN" sz="2400" b="1" kern="0" dirty="0" smtClean="0">
                <a:solidFill>
                  <a:prstClr val="black">
                    <a:lumMod val="75000"/>
                    <a:lumOff val="25000"/>
                  </a:prstClr>
                </a:solidFill>
                <a:latin typeface="Times New Roman" pitchFamily="18" charset="0"/>
                <a:ea typeface="微软雅黑" pitchFamily="34" charset="-122"/>
                <a:cs typeface="Times New Roman" pitchFamily="18" charset="0"/>
              </a:rPr>
              <a:t> </a:t>
            </a:r>
            <a:r>
              <a:rPr lang="en-US" altLang="zh-CN" sz="2400" b="1" kern="0" dirty="0" err="1" smtClean="0">
                <a:solidFill>
                  <a:prstClr val="black">
                    <a:lumMod val="75000"/>
                    <a:lumOff val="25000"/>
                  </a:prstClr>
                </a:solidFill>
                <a:latin typeface="Times New Roman" pitchFamily="18" charset="0"/>
                <a:ea typeface="微软雅黑" pitchFamily="34" charset="-122"/>
                <a:cs typeface="Times New Roman" pitchFamily="18" charset="0"/>
              </a:rPr>
              <a:t>nhóm</a:t>
            </a:r>
            <a:endPar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endParaRPr>
          </a:p>
        </p:txBody>
      </p:sp>
      <p:sp>
        <p:nvSpPr>
          <p:cNvPr id="4" name="WordArt 5"/>
          <p:cNvSpPr>
            <a:spLocks noChangeArrowheads="1" noChangeShapeType="1" noTextEdit="1"/>
          </p:cNvSpPr>
          <p:nvPr/>
        </p:nvSpPr>
        <p:spPr bwMode="auto">
          <a:xfrm>
            <a:off x="1752552" y="44454"/>
            <a:ext cx="9091569" cy="1879893"/>
          </a:xfrm>
          <a:prstGeom prst="rect">
            <a:avLst/>
          </a:prstGeom>
          <a:ln w="57150">
            <a:solidFill>
              <a:schemeClr val="tx1"/>
            </a:solidFill>
          </a:ln>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Trò chơi </a:t>
            </a:r>
            <a:endParaRPr lang="en-US" sz="3600" b="1" i="1" kern="10" dirty="0" smtClean="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endParaRPr>
          </a:p>
          <a:p>
            <a:pPr algn="ctr" eaLnBrk="0" fontAlgn="base" hangingPunct="0">
              <a:spcBef>
                <a:spcPct val="0"/>
              </a:spcBef>
              <a:spcAft>
                <a:spcPct val="0"/>
              </a:spcAft>
            </a:pP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Tiếp</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sức</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đồng</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đội</a:t>
            </a: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endPar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p:txBody>
      </p:sp>
      <p:sp>
        <p:nvSpPr>
          <p:cNvPr id="5" name="Text Box 33"/>
          <p:cNvSpPr txBox="1">
            <a:spLocks noChangeArrowheads="1"/>
          </p:cNvSpPr>
          <p:nvPr/>
        </p:nvSpPr>
        <p:spPr bwMode="auto">
          <a:xfrm>
            <a:off x="3535681" y="2062462"/>
            <a:ext cx="6365965" cy="1323439"/>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dirty="0" err="1">
                <a:solidFill>
                  <a:srgbClr val="FF00FF"/>
                </a:solidFill>
                <a:latin typeface="#9Slide05 Kathya" panose="02000000000000000000" pitchFamily="2" charset="0"/>
              </a:rPr>
              <a:t>Tìm</a:t>
            </a:r>
            <a:r>
              <a:rPr lang="en-US" altLang="en-US" sz="4000" b="1" dirty="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những</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biểu</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hiện</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yêu</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thương</a:t>
            </a:r>
            <a:r>
              <a:rPr lang="en-US" altLang="en-US" sz="4000" b="1" dirty="0" smtClean="0">
                <a:solidFill>
                  <a:srgbClr val="FF00FF"/>
                </a:solidFill>
                <a:latin typeface="#9Slide05 Kathya" panose="02000000000000000000" pitchFamily="2" charset="0"/>
              </a:rPr>
              <a:t> con </a:t>
            </a:r>
            <a:r>
              <a:rPr lang="en-US" altLang="en-US" sz="4000" b="1" dirty="0" err="1" smtClean="0">
                <a:solidFill>
                  <a:srgbClr val="FF00FF"/>
                </a:solidFill>
                <a:latin typeface="#9Slide05 Kathya" panose="02000000000000000000" pitchFamily="2" charset="0"/>
              </a:rPr>
              <a:t>người</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và</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trái</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với</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yêu</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thương</a:t>
            </a:r>
            <a:r>
              <a:rPr lang="en-US" altLang="en-US" sz="4000" b="1" dirty="0" smtClean="0">
                <a:solidFill>
                  <a:srgbClr val="FF00FF"/>
                </a:solidFill>
                <a:latin typeface="#9Slide05 Kathya" panose="02000000000000000000" pitchFamily="2" charset="0"/>
              </a:rPr>
              <a:t> con </a:t>
            </a:r>
            <a:r>
              <a:rPr lang="en-US" altLang="en-US" sz="4000" b="1" dirty="0" err="1" smtClean="0">
                <a:solidFill>
                  <a:srgbClr val="FF00FF"/>
                </a:solidFill>
                <a:latin typeface="#9Slide05 Kathya" panose="02000000000000000000" pitchFamily="2" charset="0"/>
              </a:rPr>
              <a:t>người</a:t>
            </a:r>
            <a:endParaRPr lang="en-US" altLang="en-US" sz="4000" b="1" dirty="0">
              <a:solidFill>
                <a:srgbClr val="FF00FF"/>
              </a:solidFill>
              <a:latin typeface="#9Slide05 Kathya" panose="02000000000000000000" pitchFamily="2" charset="0"/>
            </a:endParaRPr>
          </a:p>
        </p:txBody>
      </p:sp>
      <p:sp>
        <p:nvSpPr>
          <p:cNvPr id="6" name="Rectangle 5"/>
          <p:cNvSpPr/>
          <p:nvPr/>
        </p:nvSpPr>
        <p:spPr>
          <a:xfrm>
            <a:off x="3295377" y="3851075"/>
            <a:ext cx="6945903"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endParaRPr lang="en-US" sz="2400" dirty="0" smtClean="0">
              <a:solidFill>
                <a:prstClr val="black"/>
              </a:solidFill>
              <a:latin typeface="Times New Roman" panose="02020603050405020304" pitchFamily="18" charset="0"/>
              <a:cs typeface="Times New Roman" panose="02020603050405020304" pitchFamily="18" charset="0"/>
            </a:endParaRPr>
          </a:p>
          <a:p>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Số</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người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tham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gia</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cả</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lớp</a:t>
            </a:r>
            <a:endParaRPr lang="en-US" sz="2400" b="1" dirty="0" smtClean="0">
              <a:solidFill>
                <a:prstClr val="black"/>
              </a:solidFill>
              <a:latin typeface="SVN-Vanilla Daisy Pro" panose="00000500000000000000" pitchFamily="2" charset="0"/>
              <a:cs typeface="Times New Roman" panose="02020603050405020304" pitchFamily="18" charset="0"/>
            </a:endParaRPr>
          </a:p>
          <a:p>
            <a:pPr marL="342900" indent="-342900">
              <a:buFontTx/>
              <a:buChar char="-"/>
            </a:pPr>
            <a:r>
              <a:rPr lang="en-US" sz="2400" b="1" dirty="0" err="1" smtClean="0">
                <a:solidFill>
                  <a:prstClr val="black"/>
                </a:solidFill>
                <a:latin typeface="SVN-Vanilla Daisy Pro" panose="00000500000000000000" pitchFamily="2" charset="0"/>
                <a:cs typeface="Times New Roman" panose="02020603050405020304" pitchFamily="18" charset="0"/>
              </a:rPr>
              <a:t>Cách</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thức</a:t>
            </a:r>
            <a:r>
              <a:rPr lang="en-US" sz="2400" b="1" dirty="0" smtClean="0">
                <a:solidFill>
                  <a:prstClr val="black"/>
                </a:solidFill>
                <a:latin typeface="SVN-Vanilla Daisy Pro" panose="00000500000000000000" pitchFamily="2" charset="0"/>
                <a:cs typeface="Times New Roman" panose="02020603050405020304" pitchFamily="18" charset="0"/>
              </a:rPr>
              <a:t>: Chia </a:t>
            </a:r>
            <a:r>
              <a:rPr lang="en-US" sz="2400" b="1" dirty="0" err="1" smtClean="0">
                <a:solidFill>
                  <a:prstClr val="black"/>
                </a:solidFill>
                <a:latin typeface="SVN-Vanilla Daisy Pro" panose="00000500000000000000" pitchFamily="2" charset="0"/>
                <a:cs typeface="Times New Roman" panose="02020603050405020304" pitchFamily="18" charset="0"/>
              </a:rPr>
              <a:t>lớp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làm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hai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đội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theo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dãy</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bàn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Mỗi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dãy</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cử</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smtClean="0">
                <a:solidFill>
                  <a:prstClr val="black"/>
                </a:solidFill>
                <a:latin typeface="SVN-Vanilla Daisy Pro" panose="00000500000000000000" pitchFamily="2" charset="0"/>
                <a:cs typeface="Times New Roman" panose="02020603050405020304" pitchFamily="18" charset="0"/>
              </a:rPr>
              <a:t>5 </a:t>
            </a:r>
            <a:r>
              <a:rPr lang="en-US" sz="2400" b="1" dirty="0" err="1" smtClean="0">
                <a:solidFill>
                  <a:prstClr val="black"/>
                </a:solidFill>
                <a:latin typeface="SVN-Vanilla Daisy Pro" panose="00000500000000000000" pitchFamily="2" charset="0"/>
                <a:cs typeface="Times New Roman" panose="02020603050405020304" pitchFamily="18" charset="0"/>
              </a:rPr>
              <a:t>bạn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đạị</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diện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Lần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lượt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viết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biểu</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hiện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smtClean="0">
                <a:solidFill>
                  <a:prstClr val="black"/>
                </a:solidFill>
                <a:latin typeface="SVN-Vanilla Daisy Pro" panose="00000500000000000000" pitchFamily="2" charset="0"/>
                <a:cs typeface="Times New Roman" panose="02020603050405020304" pitchFamily="18" charset="0"/>
              </a:rPr>
              <a:t>(</a:t>
            </a:r>
            <a:r>
              <a:rPr lang="en-US" sz="2400" b="1" dirty="0" err="1" smtClean="0">
                <a:solidFill>
                  <a:prstClr val="black"/>
                </a:solidFill>
                <a:latin typeface="SVN-Vanilla Daisy Pro" panose="00000500000000000000" pitchFamily="2" charset="0"/>
                <a:cs typeface="Times New Roman" panose="02020603050405020304" pitchFamily="18" charset="0"/>
              </a:rPr>
              <a:t>Không</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được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đọc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lặp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lại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câu</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của</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người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khác</a:t>
            </a:r>
            <a:r>
              <a:rPr lang="en-US" sz="2400" b="1" dirty="0" smtClean="0">
                <a:solidFill>
                  <a:prstClr val="black"/>
                </a:solidFill>
                <a:latin typeface="SVN-Vanilla Daisy Pro" panose="00000500000000000000" pitchFamily="2" charset="0"/>
                <a:cs typeface="Times New Roman" panose="02020603050405020304" pitchFamily="18" charset="0"/>
              </a:rPr>
              <a:t>.) </a:t>
            </a:r>
            <a:endParaRPr lang="en-US" sz="2400" b="1" dirty="0" smtClean="0">
              <a:solidFill>
                <a:prstClr val="black"/>
              </a:solidFill>
              <a:latin typeface="SVN-Vanilla Daisy Pro" panose="00000500000000000000" pitchFamily="2" charset="0"/>
              <a:cs typeface="Times New Roman" panose="02020603050405020304" pitchFamily="18" charset="0"/>
            </a:endParaRPr>
          </a:p>
          <a:p>
            <a:pPr marL="342900" indent="-342900">
              <a:buFontTx/>
              <a:buChar char="-"/>
            </a:pPr>
            <a:r>
              <a:rPr lang="en-US" sz="2400" b="1" dirty="0" err="1" smtClean="0">
                <a:solidFill>
                  <a:prstClr val="black"/>
                </a:solidFill>
                <a:latin typeface="SVN-Vanilla Daisy Pro" panose="00000500000000000000" pitchFamily="2" charset="0"/>
                <a:cs typeface="Times New Roman" panose="02020603050405020304" pitchFamily="18" charset="0"/>
              </a:rPr>
              <a:t>Thời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gian</a:t>
            </a:r>
            <a:r>
              <a:rPr lang="en-US" sz="2400" b="1" dirty="0" smtClean="0">
                <a:solidFill>
                  <a:prstClr val="black"/>
                </a:solidFill>
                <a:latin typeface="SVN-Vanilla Daisy Pro" panose="00000500000000000000" pitchFamily="2" charset="0"/>
                <a:cs typeface="Times New Roman" panose="02020603050405020304" pitchFamily="18" charset="0"/>
              </a:rPr>
              <a:t>: 5 </a:t>
            </a:r>
            <a:r>
              <a:rPr lang="en-US" sz="2400" b="1" dirty="0" err="1" smtClean="0">
                <a:solidFill>
                  <a:prstClr val="black"/>
                </a:solidFill>
                <a:latin typeface="SVN-Vanilla Daisy Pro" panose="00000500000000000000" pitchFamily="2" charset="0"/>
                <a:cs typeface="Times New Roman" panose="02020603050405020304" pitchFamily="18" charset="0"/>
              </a:rPr>
              <a:t>phút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thảo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luận</a:t>
            </a:r>
            <a:r>
              <a:rPr lang="en-US" sz="2400" b="1" dirty="0" smtClean="0">
                <a:solidFill>
                  <a:prstClr val="black"/>
                </a:solidFill>
                <a:latin typeface="SVN-Vanilla Daisy Pro" panose="00000500000000000000" pitchFamily="2" charset="0"/>
                <a:cs typeface="Times New Roman" panose="02020603050405020304" pitchFamily="18" charset="0"/>
              </a:rPr>
              <a:t>, 3 </a:t>
            </a:r>
            <a:r>
              <a:rPr lang="en-US" sz="2400" b="1" dirty="0" err="1" smtClean="0">
                <a:solidFill>
                  <a:prstClr val="black"/>
                </a:solidFill>
                <a:latin typeface="SVN-Vanilla Daisy Pro" panose="00000500000000000000" pitchFamily="2" charset="0"/>
                <a:cs typeface="Times New Roman" panose="02020603050405020304" pitchFamily="18" charset="0"/>
              </a:rPr>
              <a:t>phút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viết</a:t>
            </a:r>
            <a:r>
              <a:rPr lang="en-US" sz="2400" b="1" dirty="0" smtClean="0">
                <a:solidFill>
                  <a:prstClr val="black"/>
                </a:solidFill>
                <a:latin typeface="SVN-Vanilla Daisy Pro" panose="00000500000000000000" pitchFamily="2" charset="0"/>
                <a:cs typeface="Times New Roman" panose="02020603050405020304" pitchFamily="18" charset="0"/>
              </a:rPr>
              <a:t>. </a:t>
            </a:r>
            <a:endParaRPr lang="en-US" sz="2400" b="1" dirty="0">
              <a:solidFill>
                <a:prstClr val="black"/>
              </a:solidFill>
              <a:latin typeface="SVN-Vanilla Daisy Pro" panose="00000500000000000000" pitchFamily="2"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10936763" y="2422"/>
            <a:ext cx="1255238" cy="937524"/>
          </a:xfrm>
          <a:prstGeom prst="rect">
            <a:avLst/>
          </a:prstGeom>
        </p:spPr>
      </p:pic>
      <p:pic>
        <p:nvPicPr>
          <p:cNvPr id="8" name="Picture 7"/>
          <p:cNvPicPr>
            <a:picLocks noChangeAspect="1"/>
          </p:cNvPicPr>
          <p:nvPr/>
        </p:nvPicPr>
        <p:blipFill>
          <a:blip r:embed="rId4"/>
          <a:stretch>
            <a:fillRect/>
          </a:stretch>
        </p:blipFill>
        <p:spPr>
          <a:xfrm>
            <a:off x="9790612" y="2498982"/>
            <a:ext cx="2516829" cy="4359018"/>
          </a:xfrm>
          <a:prstGeom prst="rect">
            <a:avLst/>
          </a:prstGeom>
        </p:spPr>
      </p:pic>
      <p:pic>
        <p:nvPicPr>
          <p:cNvPr id="9"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0" y="138592"/>
            <a:ext cx="1440259" cy="2112622"/>
          </a:xfrm>
          <a:prstGeom prst="rect">
            <a:avLst/>
          </a:prstGeom>
        </p:spPr>
      </p:pic>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Bottom)">
                                      <p:cBhvr>
                                        <p:cTn id="23" dur="500"/>
                                        <p:tgtEl>
                                          <p:spTgt spid="5"/>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Shape 77"/>
          <p:cNvPicPr/>
          <p:nvPr/>
        </p:nvPicPr>
        <p:blipFill>
          <a:blip r:embed="rId3"/>
          <a:stretch/>
        </p:blipFill>
        <p:spPr>
          <a:xfrm>
            <a:off x="141890" y="953484"/>
            <a:ext cx="3026099" cy="1673256"/>
          </a:xfrm>
          <a:prstGeom prst="rect">
            <a:avLst/>
          </a:prstGeom>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solidFill>
                  <a:srgbClr val="FFFF00"/>
                </a:solidFill>
                <a:latin typeface="Times New Roman" panose="02020603050405020304" pitchFamily="18" charset="0"/>
                <a:cs typeface="Times New Roman" panose="02020603050405020304" pitchFamily="18" charset="0"/>
              </a:rPr>
              <a:t>Ai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nhanh</a:t>
            </a:r>
            <a:r>
              <a:rPr lang="en-US" altLang="en-US" sz="2400" b="1" kern="0" dirty="0" smtClean="0">
                <a:solidFill>
                  <a:srgbClr val="FFFF00"/>
                </a:solidFill>
                <a:latin typeface="Times New Roman" panose="02020603050405020304" pitchFamily="18" charset="0"/>
                <a:cs typeface="Times New Roman" panose="02020603050405020304" pitchFamily="18" charset="0"/>
              </a:rPr>
              <a:t>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4"/>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419366948"/>
              </p:ext>
            </p:extLst>
          </p:nvPr>
        </p:nvGraphicFramePr>
        <p:xfrm>
          <a:off x="3167989" y="1008830"/>
          <a:ext cx="8744960" cy="1682496"/>
        </p:xfrm>
        <a:graphic>
          <a:graphicData uri="http://schemas.openxmlformats.org/drawingml/2006/table">
            <a:tbl>
              <a:tblPr>
                <a:tableStyleId>{5C22544A-7EE6-4342-B048-85BDC9FD1C3A}</a:tableStyleId>
              </a:tblPr>
              <a:tblGrid>
                <a:gridCol w="8744960"/>
              </a:tblGrid>
              <a:tr h="815340">
                <a:tc>
                  <a:txBody>
                    <a:bodyPr/>
                    <a:lstStyle/>
                    <a:p>
                      <a:pPr marL="190500" marR="0" indent="-190500" algn="just">
                        <a:lnSpc>
                          <a:spcPct val="115000"/>
                        </a:lnSpc>
                        <a:spcBef>
                          <a:spcPts val="0"/>
                        </a:spcBef>
                        <a:spcAft>
                          <a:spcPts val="0"/>
                        </a:spcAft>
                      </a:pPr>
                      <a:r>
                        <a:rPr lang="vi-VN" sz="2400" dirty="0">
                          <a:effectLst/>
                          <a:latin typeface="#9Slide05 IcielSanelma" pitchFamily="2" charset="0"/>
                        </a:rPr>
                        <a:t>Gia đình Hà có bốn người: bố, mẹ, em trai và Hà. Để hai chị em Hà có nhiều thời gian học tập và vui chơi, mọi việc trong gia đình bố mẹ thường làm hết. Mấy hôm nay, mẹ bị ốm nên mọi việc đều do một mình bố xoay xở nhưng Hà vẫn mải chơi, không giúp đỡ bố cũng không hỏi han, động viên mẹ.</a:t>
                      </a:r>
                      <a:endParaRPr lang="en-US" sz="2400" dirty="0">
                        <a:effectLst/>
                        <a:latin typeface="#9Slide05 IcielSanelma" pitchFamily="2" charset="0"/>
                        <a:ea typeface="Arial" panose="020B0604020202020204" pitchFamily="34" charset="0"/>
                      </a:endParaRPr>
                    </a:p>
                  </a:txBody>
                  <a:tcPr marL="0" marR="0" marT="0" marB="0"/>
                </a:tc>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50260082"/>
              </p:ext>
            </p:extLst>
          </p:nvPr>
        </p:nvGraphicFramePr>
        <p:xfrm>
          <a:off x="481524" y="2928390"/>
          <a:ext cx="8348968" cy="1241298"/>
        </p:xfrm>
        <a:graphic>
          <a:graphicData uri="http://schemas.openxmlformats.org/drawingml/2006/table">
            <a:tbl>
              <a:tblPr/>
              <a:tblGrid>
                <a:gridCol w="8348968"/>
              </a:tblGrid>
              <a:tr h="1135380">
                <a:tc>
                  <a:txBody>
                    <a:bodyPr/>
                    <a:lstStyle/>
                    <a:p>
                      <a:pPr marL="190500" marR="0" indent="-190500" algn="just">
                        <a:lnSpc>
                          <a:spcPct val="115000"/>
                        </a:lnSpc>
                        <a:spcBef>
                          <a:spcPts val="0"/>
                        </a:spcBef>
                        <a:spcAft>
                          <a:spcPts val="0"/>
                        </a:spcAft>
                      </a:pPr>
                      <a:r>
                        <a:rPr lang="vi-VN" sz="3600" b="1" dirty="0">
                          <a:solidFill>
                            <a:srgbClr val="0000FF"/>
                          </a:solidFill>
                          <a:effectLst/>
                          <a:latin typeface="#9Slide05 Israquella" pitchFamily="2" charset="0"/>
                          <a:ea typeface="Arial" panose="020B0604020202020204" pitchFamily="34" charset="0"/>
                        </a:rPr>
                        <a:t>Lan là học sinh khuyết tật mới chuyển về lớp. Em thường ngồi một chỗ xem các bạn vui đùa, chạy nhảy. Thấy vậy, Mai đến trò chuyện và cùng chơi với </a:t>
                      </a:r>
                      <a:r>
                        <a:rPr lang="vi-VN" sz="3600" b="1" dirty="0" smtClean="0">
                          <a:solidFill>
                            <a:srgbClr val="0000FF"/>
                          </a:solidFill>
                          <a:effectLst/>
                          <a:latin typeface="#9Slide05 Israquella" pitchFamily="2" charset="0"/>
                          <a:ea typeface="Arial" panose="020B0604020202020204" pitchFamily="34" charset="0"/>
                        </a:rPr>
                        <a:t>Lan</a:t>
                      </a:r>
                      <a:endParaRPr lang="en-US" sz="3600" b="1" dirty="0">
                        <a:solidFill>
                          <a:srgbClr val="0000FF"/>
                        </a:solidFill>
                        <a:effectLst/>
                        <a:latin typeface="#9Slide05 Israquella" pitchFamily="2" charset="0"/>
                        <a:ea typeface="Arial" panose="020B0604020202020204" pitchFamily="34" charset="0"/>
                      </a:endParaRPr>
                    </a:p>
                  </a:txBody>
                  <a:tcPr marL="0" marR="0" marT="0" marB="0">
                    <a:lnL>
                      <a:noFill/>
                    </a:lnL>
                    <a:lnR>
                      <a:noFill/>
                    </a:lnR>
                    <a:lnT>
                      <a:noFill/>
                    </a:lnT>
                    <a:lnB>
                      <a:noFill/>
                    </a:lnB>
                    <a:solidFill>
                      <a:schemeClr val="accent6">
                        <a:lumMod val="20000"/>
                        <a:lumOff val="80000"/>
                      </a:schemeClr>
                    </a:solidFill>
                  </a:tcPr>
                </a:tc>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5"/>
          <a:stretch>
            <a:fillRect/>
          </a:stretch>
        </p:blipFill>
        <p:spPr>
          <a:xfrm>
            <a:off x="9154976" y="2656378"/>
            <a:ext cx="2947004" cy="1650456"/>
          </a:xfrm>
          <a:prstGeom prst="rect">
            <a:avLst/>
          </a:prstGeom>
        </p:spPr>
      </p:pic>
      <p:sp>
        <p:nvSpPr>
          <p:cNvPr id="7" name="Rectangle 6"/>
          <p:cNvSpPr/>
          <p:nvPr/>
        </p:nvSpPr>
        <p:spPr>
          <a:xfrm>
            <a:off x="4823948" y="4587617"/>
            <a:ext cx="6740433" cy="1938992"/>
          </a:xfrm>
          <a:prstGeom prst="rect">
            <a:avLst/>
          </a:prstGeom>
        </p:spPr>
        <p:txBody>
          <a:bodyPr wrap="square">
            <a:spAutoFit/>
          </a:bodyPr>
          <a:lstStyle/>
          <a:p>
            <a:pPr algn="just"/>
            <a:r>
              <a:rPr lang="vi-VN" sz="2400" b="1" dirty="0">
                <a:solidFill>
                  <a:srgbClr val="C00000"/>
                </a:solidFill>
                <a:latin typeface="#9Slide05 SVNTaiga" pitchFamily="2" charset="0"/>
                <a:ea typeface="Courier New" panose="02070309020205020404" pitchFamily="49" charset="0"/>
              </a:rPr>
              <a:t>Cạnh nhà Phúc có một bà cụ neo đơn. Phúc thường sang chơi với cụ mỗi khi rảnh rỗi. Cuối tuần được nghỉ, Phúc rủ các bạn hàng xóm sang quét dọn nhà cửa, nhổ cỏ vườn và nói chuyện để cụ đỡ buồn.</a:t>
            </a:r>
            <a:endParaRPr lang="en-US" sz="2400" b="1" dirty="0">
              <a:solidFill>
                <a:srgbClr val="C00000"/>
              </a:solidFill>
              <a:latin typeface="#9Slide05 SVNTaiga" pitchFamily="2" charset="0"/>
            </a:endParaRPr>
          </a:p>
        </p:txBody>
      </p:sp>
      <p:pic>
        <p:nvPicPr>
          <p:cNvPr id="4102" name="Picture 6" descr="Sóc Nhí - xem tranh - Họa sĩ nhí - Xem tranh - General hand protection  environmental because a planet green - clean - beautiful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341" y="4237345"/>
            <a:ext cx="3803093" cy="25153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502834248"/>
              </p:ext>
            </p:extLst>
          </p:nvPr>
        </p:nvGraphicFramePr>
        <p:xfrm>
          <a:off x="4532811" y="359740"/>
          <a:ext cx="5982789" cy="420624"/>
        </p:xfrm>
        <a:graphic>
          <a:graphicData uri="http://schemas.openxmlformats.org/drawingml/2006/table">
            <a:tbl>
              <a:tblPr>
                <a:tableStyleId>{5C22544A-7EE6-4342-B048-85BDC9FD1C3A}</a:tableStyleId>
              </a:tblPr>
              <a:tblGrid>
                <a:gridCol w="5982789"/>
              </a:tblGrid>
              <a:tr h="205740">
                <a:tc>
                  <a:txBody>
                    <a:bodyPr/>
                    <a:lstStyle/>
                    <a:p>
                      <a:pPr marL="0" marR="0" algn="l">
                        <a:lnSpc>
                          <a:spcPct val="115000"/>
                        </a:lnSpc>
                        <a:spcBef>
                          <a:spcPts val="0"/>
                        </a:spcBef>
                        <a:spcAft>
                          <a:spcPts val="0"/>
                        </a:spcAft>
                      </a:pPr>
                      <a:r>
                        <a:rPr lang="vi-VN" sz="2400" b="1" dirty="0">
                          <a:solidFill>
                            <a:srgbClr val="FF0000"/>
                          </a:solidFill>
                          <a:effectLst/>
                          <a:latin typeface="#9Slide05 Israquella" pitchFamily="2" charset="0"/>
                        </a:rPr>
                        <a:t>Em đồng tình hoặc không đồng tình với việc làm của bạn nào dưới đây? Vì sao?</a:t>
                      </a:r>
                      <a:endParaRPr lang="en-US" sz="2400" b="1" dirty="0">
                        <a:solidFill>
                          <a:srgbClr val="FF0000"/>
                        </a:solidFill>
                        <a:effectLst/>
                        <a:latin typeface="#9Slide05 Israquella" pitchFamily="2" charset="0"/>
                        <a:ea typeface="Arial" panose="020B0604020202020204" pitchFamily="34" charset="0"/>
                      </a:endParaRPr>
                    </a:p>
                  </a:txBody>
                  <a:tcPr marL="0" marR="0" marT="0" marB="0"/>
                </a:tc>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endParaRPr lang="en-US" sz="2400" b="1" kern="0" dirty="0" smtClean="0">
              <a:solidFill>
                <a:prstClr val="black"/>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25994333"/>
              </p:ext>
            </p:extLst>
          </p:nvPr>
        </p:nvGraphicFramePr>
        <p:xfrm>
          <a:off x="540575" y="2258940"/>
          <a:ext cx="4971951" cy="2523744"/>
        </p:xfrm>
        <a:graphic>
          <a:graphicData uri="http://schemas.openxmlformats.org/drawingml/2006/table">
            <a:tbl>
              <a:tblPr>
                <a:tableStyleId>{5C22544A-7EE6-4342-B048-85BDC9FD1C3A}</a:tableStyleId>
              </a:tblPr>
              <a:tblGrid>
                <a:gridCol w="4971951"/>
              </a:tblGrid>
              <a:tr h="990600">
                <a:tc>
                  <a:txBody>
                    <a:bodyPr/>
                    <a:lstStyle/>
                    <a:p>
                      <a:pPr marL="203200" marR="0" indent="-203200" algn="just">
                        <a:lnSpc>
                          <a:spcPct val="115000"/>
                        </a:lnSpc>
                        <a:spcBef>
                          <a:spcPts val="0"/>
                        </a:spcBef>
                        <a:spcAft>
                          <a:spcPts val="0"/>
                        </a:spcAft>
                      </a:pPr>
                      <a:r>
                        <a:rPr lang="vi-VN" sz="3600" dirty="0">
                          <a:solidFill>
                            <a:srgbClr val="0000FF"/>
                          </a:solidFill>
                          <a:effectLst/>
                          <a:latin typeface="#9Slide05 IcielSanelma" pitchFamily="2" charset="0"/>
                        </a:rPr>
                        <a:t>Bố mẹ cho em tiền ủng hộ những người có hoàn cảnh khó khăn nhưng bạn rủ em dùng số tiền đó để chơi điện tử.</a:t>
                      </a:r>
                      <a:endParaRPr lang="en-US" sz="3600" dirty="0">
                        <a:solidFill>
                          <a:srgbClr val="0000FF"/>
                        </a:solidFill>
                        <a:effectLst/>
                        <a:latin typeface="#9Slide05 IcielSanelma" pitchFamily="2" charset="0"/>
                        <a:ea typeface="Arial" panose="020B0604020202020204" pitchFamily="34" charset="0"/>
                      </a:endParaRPr>
                    </a:p>
                  </a:txBody>
                  <a:tcPr marL="0" marR="0" marT="0" marB="0">
                    <a:noFill/>
                  </a:tcPr>
                </a:tc>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09276720"/>
              </p:ext>
            </p:extLst>
          </p:nvPr>
        </p:nvGraphicFramePr>
        <p:xfrm>
          <a:off x="6531219" y="2271469"/>
          <a:ext cx="5211709" cy="2523744"/>
        </p:xfrm>
        <a:graphic>
          <a:graphicData uri="http://schemas.openxmlformats.org/drawingml/2006/table">
            <a:tbl>
              <a:tblPr/>
              <a:tblGrid>
                <a:gridCol w="5211709"/>
              </a:tblGrid>
              <a:tr h="960120">
                <a:tc>
                  <a:txBody>
                    <a:bodyPr/>
                    <a:lstStyle/>
                    <a:p>
                      <a:pPr marL="190500" marR="0" indent="-190500" algn="just">
                        <a:lnSpc>
                          <a:spcPct val="115000"/>
                        </a:lnSpc>
                        <a:spcBef>
                          <a:spcPts val="0"/>
                        </a:spcBef>
                        <a:spcAft>
                          <a:spcPts val="0"/>
                        </a:spcAft>
                      </a:pPr>
                      <a:r>
                        <a:rPr lang="vi-VN" sz="3600" b="1" dirty="0">
                          <a:effectLst/>
                          <a:latin typeface="#9Slide05 Israquella" pitchFamily="2" charset="0"/>
                          <a:ea typeface="Arial" panose="020B0604020202020204" pitchFamily="34" charset="0"/>
                        </a:rPr>
                        <a:t>Gia đình bạn Hoa rất khó khăn, mẹ bạn bị bệnh hiểm nghèo. Lớp em tổ chức đi thăm, tặng quà, động viên Hoa nhưng một số bạn trong lớp không muốn tham gia.</a:t>
                      </a:r>
                      <a:endParaRPr lang="en-US" sz="3600" b="1" dirty="0">
                        <a:effectLst/>
                        <a:latin typeface="#9Slide05 Israquella" pitchFamily="2" charset="0"/>
                        <a:ea typeface="Arial" panose="020B0604020202020204" pitchFamily="34" charset="0"/>
                      </a:endParaRPr>
                    </a:p>
                  </a:txBody>
                  <a:tcPr marL="0" marR="0" marT="0" marB="0">
                    <a:lnL>
                      <a:noFill/>
                    </a:lnL>
                    <a:lnR>
                      <a:noFill/>
                    </a:lnR>
                    <a:lnT>
                      <a:noFill/>
                    </a:lnT>
                    <a:lnB>
                      <a:noFill/>
                    </a:lnB>
                  </a:tcPr>
                </a:tc>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1460993" y="86473"/>
            <a:ext cx="9144000" cy="251460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Trò chơi </a:t>
            </a:r>
            <a:endParaRPr lang="en-US" sz="3600" b="1" i="1" kern="10" dirty="0" smtClean="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a:p>
            <a:pPr algn="ctr" eaLnBrk="0" fontAlgn="base" hangingPunct="0">
              <a:spcBef>
                <a:spcPct val="0"/>
              </a:spcBef>
              <a:spcAft>
                <a:spcPct val="0"/>
              </a:spcAft>
            </a:pP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KÌ PHÙNG ĐỊCH THỦ</a:t>
            </a:r>
            <a:r>
              <a:rPr lang="vi-VN"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a:t>
            </a:r>
            <a:r>
              <a:rPr lang="en-US" sz="3600" b="1" i="1" kern="10" dirty="0" smtClean="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endPar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endParaRPr>
          </a:p>
        </p:txBody>
      </p:sp>
      <p:sp>
        <p:nvSpPr>
          <p:cNvPr id="6" name="Text Box 33"/>
          <p:cNvSpPr txBox="1">
            <a:spLocks noChangeArrowheads="1"/>
          </p:cNvSpPr>
          <p:nvPr/>
        </p:nvSpPr>
        <p:spPr bwMode="auto">
          <a:xfrm>
            <a:off x="1248159" y="2741644"/>
            <a:ext cx="9569669" cy="707886"/>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dirty="0" err="1">
                <a:solidFill>
                  <a:srgbClr val="FF00FF"/>
                </a:solidFill>
                <a:latin typeface="#9Slide05 Kathya" panose="02000000000000000000" pitchFamily="2" charset="0"/>
              </a:rPr>
              <a:t>Tìm</a:t>
            </a:r>
            <a:r>
              <a:rPr lang="en-US" altLang="en-US" sz="4000" b="1" dirty="0">
                <a:solidFill>
                  <a:srgbClr val="FF00FF"/>
                </a:solidFill>
                <a:latin typeface="#9Slide05 Kathya" panose="02000000000000000000" pitchFamily="2" charset="0"/>
              </a:rPr>
              <a:t> ca </a:t>
            </a:r>
            <a:r>
              <a:rPr lang="en-US" altLang="en-US" sz="4000" b="1" dirty="0" err="1">
                <a:solidFill>
                  <a:srgbClr val="FF00FF"/>
                </a:solidFill>
                <a:latin typeface="#9Slide05 Kathya" panose="02000000000000000000" pitchFamily="2" charset="0"/>
              </a:rPr>
              <a:t>dao</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tục</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ngữ</a:t>
            </a:r>
            <a:r>
              <a:rPr lang="vi-VN" altLang="en-US" sz="4000" b="1" dirty="0">
                <a:solidFill>
                  <a:srgbClr val="FF00FF"/>
                </a:solidFill>
                <a:latin typeface="#9Slide05 Kathya" panose="02000000000000000000" pitchFamily="2" charset="0"/>
              </a:rPr>
              <a:t>, châm ngôn</a:t>
            </a:r>
            <a:r>
              <a:rPr lang="en-US" altLang="en-US" sz="4000" b="1" dirty="0">
                <a:solidFill>
                  <a:srgbClr val="FF00FF"/>
                </a:solidFill>
                <a:latin typeface="#9Slide05 Kathya" panose="02000000000000000000" pitchFamily="2" charset="0"/>
              </a:rPr>
              <a:t> </a:t>
            </a:r>
            <a:r>
              <a:rPr lang="en-US" altLang="en-US" sz="4000" b="1" dirty="0" err="1">
                <a:solidFill>
                  <a:srgbClr val="FF00FF"/>
                </a:solidFill>
                <a:latin typeface="#9Slide05 Kathya" panose="02000000000000000000" pitchFamily="2" charset="0"/>
              </a:rPr>
              <a:t>về</a:t>
            </a:r>
            <a:r>
              <a:rPr lang="en-US" altLang="en-US" sz="4000" b="1" dirty="0">
                <a:solidFill>
                  <a:srgbClr val="FF00FF"/>
                </a:solidFill>
                <a:latin typeface="#9Slide05 Kathya" panose="02000000000000000000" pitchFamily="2" charset="0"/>
              </a:rPr>
              <a:t> </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yêu</a:t>
            </a:r>
            <a:r>
              <a:rPr lang="en-US" altLang="en-US" sz="4000" b="1" dirty="0" smtClean="0">
                <a:solidFill>
                  <a:srgbClr val="FF00FF"/>
                </a:solidFill>
                <a:latin typeface="#9Slide05 Kathya" panose="02000000000000000000" pitchFamily="2" charset="0"/>
              </a:rPr>
              <a:t> </a:t>
            </a:r>
            <a:r>
              <a:rPr lang="en-US" altLang="en-US" sz="4000" b="1" dirty="0" err="1" smtClean="0">
                <a:solidFill>
                  <a:srgbClr val="FF00FF"/>
                </a:solidFill>
                <a:latin typeface="#9Slide05 Kathya" panose="02000000000000000000" pitchFamily="2" charset="0"/>
              </a:rPr>
              <a:t>thương</a:t>
            </a:r>
            <a:r>
              <a:rPr lang="en-US" altLang="en-US" sz="4000" b="1" dirty="0" smtClean="0">
                <a:solidFill>
                  <a:srgbClr val="FF00FF"/>
                </a:solidFill>
                <a:latin typeface="#9Slide05 Kathya" panose="02000000000000000000" pitchFamily="2" charset="0"/>
              </a:rPr>
              <a:t> con </a:t>
            </a:r>
            <a:r>
              <a:rPr lang="en-US" altLang="en-US" sz="4000" b="1" dirty="0" err="1" smtClean="0">
                <a:solidFill>
                  <a:srgbClr val="FF00FF"/>
                </a:solidFill>
                <a:latin typeface="#9Slide05 Kathya" panose="02000000000000000000" pitchFamily="2" charset="0"/>
              </a:rPr>
              <a:t>người</a:t>
            </a:r>
            <a:endParaRPr lang="en-US" altLang="en-US" sz="4000" b="1" dirty="0">
              <a:solidFill>
                <a:srgbClr val="FF00FF"/>
              </a:solidFill>
              <a:latin typeface="#9Slide05 Kathya" panose="02000000000000000000" pitchFamily="2" charset="0"/>
            </a:endParaRPr>
          </a:p>
        </p:txBody>
      </p:sp>
      <p:sp>
        <p:nvSpPr>
          <p:cNvPr id="7" name="Rectangle 6"/>
          <p:cNvSpPr/>
          <p:nvPr/>
        </p:nvSpPr>
        <p:spPr>
          <a:xfrm>
            <a:off x="2662218" y="4099517"/>
            <a:ext cx="7774007" cy="2308324"/>
          </a:xfrm>
          <a:prstGeom prst="rect">
            <a:avLst/>
          </a:prstGeom>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endParaRPr lang="en-US" sz="2400" dirty="0" smtClean="0">
              <a:solidFill>
                <a:prstClr val="black"/>
              </a:solidFill>
              <a:latin typeface="Times New Roman" panose="02020603050405020304" pitchFamily="18" charset="0"/>
              <a:cs typeface="Times New Roman" panose="02020603050405020304" pitchFamily="18" charset="0"/>
            </a:endParaRPr>
          </a:p>
          <a:p>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Số</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người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tham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gia</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cả</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lớp</a:t>
            </a:r>
            <a:endParaRPr lang="en-US" sz="2400" b="1" dirty="0" smtClean="0">
              <a:solidFill>
                <a:prstClr val="black"/>
              </a:solidFill>
              <a:latin typeface="SVN-Vanilla Daisy Pro" panose="00000500000000000000" pitchFamily="2" charset="0"/>
              <a:cs typeface="Times New Roman" panose="02020603050405020304" pitchFamily="18" charset="0"/>
            </a:endParaRPr>
          </a:p>
          <a:p>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Cách</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thức</a:t>
            </a:r>
            <a:r>
              <a:rPr lang="en-US" sz="2400" b="1" dirty="0" smtClean="0">
                <a:solidFill>
                  <a:prstClr val="black"/>
                </a:solidFill>
                <a:latin typeface="SVN-Vanilla Daisy Pro" panose="00000500000000000000" pitchFamily="2" charset="0"/>
                <a:cs typeface="Times New Roman" panose="02020603050405020304" pitchFamily="18" charset="0"/>
              </a:rPr>
              <a:t>: Chia </a:t>
            </a:r>
            <a:r>
              <a:rPr lang="en-US" sz="2400" b="1" dirty="0" err="1" smtClean="0">
                <a:solidFill>
                  <a:prstClr val="black"/>
                </a:solidFill>
                <a:latin typeface="SVN-Vanilla Daisy Pro" panose="00000500000000000000" pitchFamily="2" charset="0"/>
                <a:cs typeface="Times New Roman" panose="02020603050405020304" pitchFamily="18" charset="0"/>
              </a:rPr>
              <a:t>lớp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làm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hai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đội</a:t>
            </a:r>
            <a:r>
              <a:rPr lang="en-US" sz="2400" b="1" dirty="0" smtClean="0">
                <a:solidFill>
                  <a:prstClr val="black"/>
                </a:solidFill>
                <a:latin typeface="SVN-Vanilla Daisy Pro" panose="00000500000000000000" pitchFamily="2" charset="0"/>
                <a:cs typeface="Times New Roman" panose="02020603050405020304" pitchFamily="18" charset="0"/>
              </a:rPr>
              <a:t>(</a:t>
            </a:r>
            <a:r>
              <a:rPr lang="en-US" sz="2400" b="1" dirty="0" err="1" smtClean="0">
                <a:solidFill>
                  <a:prstClr val="black"/>
                </a:solidFill>
                <a:latin typeface="SVN-Vanilla Daisy Pro" panose="00000500000000000000" pitchFamily="2" charset="0"/>
                <a:cs typeface="Times New Roman" panose="02020603050405020304" pitchFamily="18" charset="0"/>
              </a:rPr>
              <a:t>hoặc</a:t>
            </a:r>
            <a:r>
              <a:rPr lang="en-US" sz="2400" b="1" dirty="0" smtClean="0">
                <a:solidFill>
                  <a:prstClr val="black"/>
                </a:solidFill>
                <a:latin typeface="SVN-Vanilla Daisy Pro" panose="00000500000000000000" pitchFamily="2" charset="0"/>
                <a:cs typeface="Times New Roman" panose="02020603050405020304" pitchFamily="18" charset="0"/>
              </a:rPr>
              <a:t> 3) </a:t>
            </a:r>
            <a:r>
              <a:rPr lang="en-US" sz="2400" b="1" dirty="0" err="1" smtClean="0">
                <a:solidFill>
                  <a:prstClr val="black"/>
                </a:solidFill>
                <a:latin typeface="SVN-Vanilla Daisy Pro" panose="00000500000000000000" pitchFamily="2" charset="0"/>
                <a:cs typeface="Times New Roman" panose="02020603050405020304" pitchFamily="18" charset="0"/>
              </a:rPr>
              <a:t>theo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dãy</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bàn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Mỗi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dãy</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cử</a:t>
            </a:r>
            <a:r>
              <a:rPr lang="en-US" sz="2400" b="1" dirty="0" smtClean="0">
                <a:solidFill>
                  <a:prstClr val="black"/>
                </a:solidFill>
                <a:latin typeface="SVN-Vanilla Daisy Pro" panose="00000500000000000000" pitchFamily="2" charset="0"/>
                <a:cs typeface="Times New Roman" panose="02020603050405020304" pitchFamily="18" charset="0"/>
              </a:rPr>
              <a:t> 1 </a:t>
            </a:r>
            <a:r>
              <a:rPr lang="en-US" sz="2400" b="1" dirty="0" err="1" smtClean="0">
                <a:solidFill>
                  <a:prstClr val="black"/>
                </a:solidFill>
                <a:latin typeface="SVN-Vanilla Daisy Pro" panose="00000500000000000000" pitchFamily="2" charset="0"/>
                <a:cs typeface="Times New Roman" panose="02020603050405020304" pitchFamily="18" charset="0"/>
              </a:rPr>
              <a:t>đâị</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diện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Lần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lượt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đọc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câu</a:t>
            </a:r>
            <a:r>
              <a:rPr lang="en-US" sz="2400" b="1" dirty="0" smtClean="0">
                <a:solidFill>
                  <a:prstClr val="black"/>
                </a:solidFill>
                <a:latin typeface="SVN-Vanilla Daisy Pro" panose="00000500000000000000" pitchFamily="2" charset="0"/>
                <a:cs typeface="Times New Roman" panose="02020603050405020304" pitchFamily="18" charset="0"/>
              </a:rPr>
              <a:t> ca </a:t>
            </a:r>
            <a:r>
              <a:rPr lang="en-US" sz="2400" b="1" dirty="0" err="1" smtClean="0">
                <a:solidFill>
                  <a:prstClr val="black"/>
                </a:solidFill>
                <a:latin typeface="SVN-Vanilla Daisy Pro" panose="00000500000000000000" pitchFamily="2" charset="0"/>
                <a:cs typeface="Times New Roman" panose="02020603050405020304" pitchFamily="18" charset="0"/>
              </a:rPr>
              <a:t>dao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tục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ngữ</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châm</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ngôn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về</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truyền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thống</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tốt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đẹp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Không</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được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đọc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lặp</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lại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câu</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của</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người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khác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Đến</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lượt</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đội</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nào</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không</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đọc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được</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sẽ</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bị</a:t>
            </a:r>
            <a:r>
              <a:rPr lang="en-US" sz="2400" b="1" dirty="0" smtClean="0">
                <a:solidFill>
                  <a:prstClr val="black"/>
                </a:solidFill>
                <a:latin typeface="SVN-Vanilla Daisy Pro" panose="00000500000000000000" pitchFamily="2" charset="0"/>
                <a:cs typeface="Times New Roman" panose="02020603050405020304" pitchFamily="18" charset="0"/>
              </a:rPr>
              <a:t> </a:t>
            </a:r>
            <a:r>
              <a:rPr lang="en-US" sz="2400" b="1" dirty="0" err="1" smtClean="0">
                <a:solidFill>
                  <a:prstClr val="black"/>
                </a:solidFill>
                <a:latin typeface="SVN-Vanilla Daisy Pro" panose="00000500000000000000" pitchFamily="2" charset="0"/>
                <a:cs typeface="Times New Roman" panose="02020603050405020304" pitchFamily="18" charset="0"/>
              </a:rPr>
              <a:t>loại</a:t>
            </a:r>
            <a:r>
              <a:rPr lang="en-US" sz="2400" b="1" dirty="0" smtClean="0">
                <a:solidFill>
                  <a:prstClr val="black"/>
                </a:solidFill>
                <a:latin typeface="SVN-Vanilla Daisy Pro" panose="00000500000000000000" pitchFamily="2" charset="0"/>
                <a:cs typeface="Times New Roman" panose="02020603050405020304" pitchFamily="18" charset="0"/>
              </a:rPr>
              <a:t>. </a:t>
            </a:r>
            <a:endParaRPr lang="en-US" sz="2400" b="1" dirty="0">
              <a:solidFill>
                <a:prstClr val="black"/>
              </a:solidFill>
              <a:latin typeface="SVN-Vanilla Daisy Pro" panose="00000500000000000000" pitchFamily="2"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9842864" y="2498982"/>
            <a:ext cx="2516829" cy="4359018"/>
          </a:xfrm>
          <a:prstGeom prst="rect">
            <a:avLst/>
          </a:prstGeom>
        </p:spPr>
      </p:pic>
      <p:pic>
        <p:nvPicPr>
          <p:cNvPr id="9" name="Picture 8" descr="IMG_1582517675295_1582518075254">
            <a:extLst>
              <a:ext uri="{FF2B5EF4-FFF2-40B4-BE49-F238E27FC236}"/>
            </a:extLst>
          </p:cNvPr>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67712" y="34612"/>
            <a:ext cx="1224513" cy="1115366"/>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0"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8385" y="3649358"/>
            <a:ext cx="1782022" cy="9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179340" y="2509124"/>
            <a:ext cx="2150029" cy="2112622"/>
          </a:xfrm>
          <a:prstGeom prst="rect">
            <a:avLst/>
          </a:prstGeom>
        </p:spPr>
      </p:pic>
      <p:pic>
        <p:nvPicPr>
          <p:cNvPr id="12" name="Picture 11"/>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1885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IV.</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Vận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dụng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96624"/>
            <a:chOff x="839417" y="578106"/>
            <a:chExt cx="5286576" cy="5696624"/>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5" name="Picture 14" descr="IMG_1582517675295_1582518075254">
            <a:extLst>
              <a:ext uri="{FF2B5EF4-FFF2-40B4-BE49-F238E27FC236}"/>
            </a:extLst>
          </p:cNvPr>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48031" y="-5212"/>
            <a:ext cx="1340525" cy="1221037"/>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7"/>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551747" y="1987550"/>
            <a:ext cx="6663096" cy="5254815"/>
          </a:xfrm>
          <a:prstGeom prst="rect">
            <a:avLst/>
          </a:prstGeom>
          <a:noFill/>
          <a:ln>
            <a:noFill/>
          </a:ln>
        </p:spPr>
      </p:pic>
      <p:pic>
        <p:nvPicPr>
          <p:cNvPr id="6" name="Picture 5"/>
          <p:cNvPicPr>
            <a:picLocks noChangeAspect="1"/>
          </p:cNvPicPr>
          <p:nvPr/>
        </p:nvPicPr>
        <p:blipFill>
          <a:blip r:embed="rId5"/>
          <a:stretch>
            <a:fillRect/>
          </a:stretch>
        </p:blipFill>
        <p:spPr>
          <a:xfrm>
            <a:off x="4705617" y="209006"/>
            <a:ext cx="6353926" cy="5865304"/>
          </a:xfrm>
          <a:prstGeom prst="rect">
            <a:avLst/>
          </a:prstGeom>
        </p:spPr>
      </p:pic>
      <p:pic>
        <p:nvPicPr>
          <p:cNvPr id="7" name="Picture 6"/>
          <p:cNvPicPr>
            <a:picLocks noChangeAspect="1"/>
          </p:cNvPicPr>
          <p:nvPr/>
        </p:nvPicPr>
        <p:blipFill>
          <a:blip r:embed="rId6"/>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27760513"/>
              </p:ext>
            </p:extLst>
          </p:nvPr>
        </p:nvGraphicFramePr>
        <p:xfrm>
          <a:off x="747571" y="2865543"/>
          <a:ext cx="4258492" cy="3322320"/>
        </p:xfrm>
        <a:graphic>
          <a:graphicData uri="http://schemas.openxmlformats.org/drawingml/2006/table">
            <a:tbl>
              <a:tblPr/>
              <a:tblGrid>
                <a:gridCol w="4258492"/>
              </a:tblGrid>
              <a:tr h="1214845">
                <a:tc>
                  <a:txBody>
                    <a:bodyPr/>
                    <a:lstStyle/>
                    <a:p>
                      <a:pPr marL="0" marR="0" lvl="0" indent="0" algn="l">
                        <a:lnSpc>
                          <a:spcPct val="109000"/>
                        </a:lnSpc>
                        <a:spcBef>
                          <a:spcPts val="0"/>
                        </a:spcBef>
                        <a:spcAft>
                          <a:spcPts val="500"/>
                        </a:spcAft>
                        <a:buClr>
                          <a:srgbClr val="000000"/>
                        </a:buClr>
                        <a:buSzPts val="1200"/>
                        <a:buFont typeface="+mj-lt"/>
                        <a:buNone/>
                        <a:tabLst>
                          <a:tab pos="259080" algn="l"/>
                        </a:tabLst>
                      </a:pPr>
                      <a:r>
                        <a:rPr lang="vi-VN"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rPr>
                        <a:t>Em hãy vẽ một bức tranh mang thông điệp yêu thương con người đề giới thiệu với bạn bè trong nước và quốc tế.</a:t>
                      </a:r>
                      <a:endParaRPr lang="en-US"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57605895"/>
              </p:ext>
            </p:extLst>
          </p:nvPr>
        </p:nvGraphicFramePr>
        <p:xfrm>
          <a:off x="5820664" y="1963307"/>
          <a:ext cx="4123831" cy="3588004"/>
        </p:xfrm>
        <a:graphic>
          <a:graphicData uri="http://schemas.openxmlformats.org/drawingml/2006/table">
            <a:tbl>
              <a:tblPr/>
              <a:tblGrid>
                <a:gridCol w="4123831"/>
              </a:tblGrid>
              <a:tr h="830580">
                <a:tc>
                  <a:txBody>
                    <a:bodyPr/>
                    <a:lstStyle/>
                    <a:p>
                      <a:pPr marL="0" marR="0" lvl="0" indent="0" algn="l">
                        <a:lnSpc>
                          <a:spcPct val="109000"/>
                        </a:lnSpc>
                        <a:spcBef>
                          <a:spcPts val="0"/>
                        </a:spcBef>
                        <a:spcAft>
                          <a:spcPts val="0"/>
                        </a:spcAft>
                        <a:buClr>
                          <a:srgbClr val="000000"/>
                        </a:buClr>
                        <a:buSzPts val="1200"/>
                        <a:buFont typeface="+mj-lt"/>
                        <a:buNone/>
                        <a:tabLst>
                          <a:tab pos="259080" algn="l"/>
                        </a:tabLst>
                      </a:pPr>
                      <a:r>
                        <a:rPr lang="vi-VN" sz="5400" b="1" u="none" strike="noStrike" spc="0" dirty="0">
                          <a:effectLst/>
                          <a:latin typeface="#9Slide05 Israquella" pitchFamily="2" charset="0"/>
                          <a:ea typeface="Arial" panose="020B0604020202020204" pitchFamily="34" charset="0"/>
                          <a:cs typeface="Arial" panose="020B0604020202020204" pitchFamily="34" charset="0"/>
                        </a:rPr>
                        <a:t>Em hãy lập kế hoạch và thực hiện việc giúp đỡ một bạn trong lớp/ trường có hoàn cảnh khó khăn.</a:t>
                      </a:r>
                      <a:endParaRPr lang="en-US" sz="5400" b="1" u="none" strike="noStrike" spc="0" dirty="0">
                        <a:effectLst/>
                        <a:latin typeface="#9Slide05 Israquell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tr>
            </a:tbl>
          </a:graphicData>
        </a:graphic>
      </p:graphicFrame>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Khởi</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động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96624"/>
            <a:chOff x="839417" y="578106"/>
            <a:chExt cx="5286576" cy="5696624"/>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5" name="Picture 14" descr="IMG_1582517675295_1582518075254">
            <a:extLst>
              <a:ext uri="{FF2B5EF4-FFF2-40B4-BE49-F238E27FC236}"/>
            </a:extLst>
          </p:cNvPr>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178174" y="81467"/>
            <a:ext cx="1660690"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7"/>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96624"/>
            <a:chOff x="839417" y="578106"/>
            <a:chExt cx="5286576" cy="5696624"/>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5" name="Picture 14" descr="IMG_1582517675295_1582518075254">
            <a:extLst>
              <a:ext uri="{FF2B5EF4-FFF2-40B4-BE49-F238E27FC236}"/>
            </a:extLst>
          </p:cNvPr>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178174" y="81467"/>
            <a:ext cx="1660690"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7"/>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endParaRPr lang="en-US" altLang="en-US" sz="4400" b="1"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r>
              <a:rPr lang="en-US" altLang="en-US" sz="4400" b="1" dirty="0" smtClean="0">
                <a:solidFill>
                  <a:srgbClr val="FF0000"/>
                </a:solidFill>
                <a:latin typeface="SVN-Vanilla Daisy Pro" panose="00000500000000000000" pitchFamily="2" charset="0"/>
                <a:ea typeface="微软雅黑" panose="020B0503020204020204" pitchFamily="34" charset="-122"/>
                <a:cs typeface="Times New Roman" panose="02020603050405020304" pitchFamily="18" charset="0"/>
              </a:rPr>
              <a:t>THẨM THẤU ÂM NHẠC</a:t>
            </a:r>
            <a:endParaRPr lang="it-IT" altLang="en-US" sz="4400" b="1" dirty="0">
              <a:solidFill>
                <a:srgbClr val="FF0000"/>
              </a:solidFill>
              <a:latin typeface="SVN-Vanilla Daisy Pro" panose="00000500000000000000" pitchFamily="2" charset="0"/>
              <a:ea typeface="微软雅黑" panose="020B0503020204020204" pitchFamily="34" charset="-122"/>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84222" y="16395"/>
            <a:ext cx="1670449" cy="1713124"/>
          </a:xfrm>
          <a:prstGeom prst="rect">
            <a:avLst/>
          </a:prstGeom>
        </p:spPr>
      </p:pic>
      <p:pic>
        <p:nvPicPr>
          <p:cNvPr id="7" name="Shape 51"/>
          <p:cNvPicPr/>
          <p:nvPr/>
        </p:nvPicPr>
        <p:blipFill>
          <a:blip r:embed="rId4"/>
          <a:stretch/>
        </p:blipFill>
        <p:spPr>
          <a:xfrm>
            <a:off x="2832788" y="1849434"/>
            <a:ext cx="5552578" cy="2515910"/>
          </a:xfrm>
          <a:prstGeom prst="rect">
            <a:avLst/>
          </a:prstGeom>
        </p:spPr>
      </p:pic>
      <p:sp>
        <p:nvSpPr>
          <p:cNvPr id="3" name="Rectangle 2"/>
          <p:cNvSpPr/>
          <p:nvPr/>
        </p:nvSpPr>
        <p:spPr>
          <a:xfrm>
            <a:off x="1492376" y="4471330"/>
            <a:ext cx="9558797" cy="2060821"/>
          </a:xfrm>
          <a:prstGeom prst="rect">
            <a:avLst/>
          </a:prstGeom>
        </p:spPr>
        <p:txBody>
          <a:bodyPr wrap="square">
            <a:spAutoFit/>
          </a:bodyPr>
          <a:lstStyle/>
          <a:p>
            <a:pPr marR="0" lvl="0" algn="just">
              <a:lnSpc>
                <a:spcPct val="112000"/>
              </a:lnSpc>
              <a:spcBef>
                <a:spcPts val="0"/>
              </a:spcBef>
              <a:spcAft>
                <a:spcPts val="200"/>
              </a:spcAft>
              <a:buClr>
                <a:srgbClr val="1D02DA"/>
              </a:buClr>
              <a:buSzPts val="1000"/>
              <a:tabLst>
                <a:tab pos="334645" algn="l"/>
              </a:tabLst>
            </a:pP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Xem</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video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Thương</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lắm</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miền</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Trung</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ơi</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và</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trả</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lời</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câu</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smtClean="0">
                <a:solidFill>
                  <a:srgbClr val="1D02DA"/>
                </a:solidFill>
                <a:latin typeface="#9Slide05 Habano" panose="02040603050506020204" pitchFamily="18" charset="0"/>
                <a:ea typeface="Arial" panose="020B0604020202020204" pitchFamily="34" charset="0"/>
                <a:cs typeface="Times" panose="02020603050405020304" pitchFamily="18" charset="0"/>
              </a:rPr>
              <a:t>hỏi</a:t>
            </a:r>
            <a:r>
              <a:rPr lang="en-US" sz="2800" dirty="0" smtClean="0">
                <a:solidFill>
                  <a:srgbClr val="1D02DA"/>
                </a:solidFill>
                <a:latin typeface="#9Slide05 Habano" panose="02040603050506020204" pitchFamily="18" charset="0"/>
                <a:ea typeface="Arial" panose="020B0604020202020204" pitchFamily="34" charset="0"/>
                <a:cs typeface="Times" panose="02020603050405020304" pitchFamily="18" charset="0"/>
              </a:rPr>
              <a:t>:</a:t>
            </a:r>
          </a:p>
          <a:p>
            <a:pPr marR="0" lvl="0" algn="just">
              <a:lnSpc>
                <a:spcPct val="112000"/>
              </a:lnSpc>
              <a:spcBef>
                <a:spcPts val="0"/>
              </a:spcBef>
              <a:spcAft>
                <a:spcPts val="200"/>
              </a:spcAft>
              <a:buClr>
                <a:srgbClr val="1D02DA"/>
              </a:buClr>
              <a:buSzPts val="1000"/>
              <a:tabLst>
                <a:tab pos="334645" algn="l"/>
              </a:tabLst>
            </a:pPr>
            <a:r>
              <a:rPr lang="en-US" sz="2800" dirty="0" smtClean="0">
                <a:solidFill>
                  <a:srgbClr val="1D02DA"/>
                </a:solidFill>
                <a:latin typeface="#9Slide05 IcielSanelma" pitchFamily="2" charset="0"/>
                <a:ea typeface="Arial" panose="020B0604020202020204" pitchFamily="34" charset="0"/>
                <a:cs typeface="Times" panose="02020603050405020304" pitchFamily="18" charset="0"/>
              </a:rPr>
              <a:t>1. </a:t>
            </a:r>
            <a:r>
              <a:rPr lang="vi-VN" sz="2800" dirty="0" smtClean="0">
                <a:solidFill>
                  <a:srgbClr val="1D02DA"/>
                </a:solidFill>
                <a:latin typeface="#9Slide05 IcielSanelma" pitchFamily="2" charset="0"/>
                <a:ea typeface="Arial" panose="020B0604020202020204" pitchFamily="34" charset="0"/>
                <a:cs typeface="Times" panose="02020603050405020304" pitchFamily="18" charset="0"/>
              </a:rPr>
              <a:t>Hình </a:t>
            </a:r>
            <a:r>
              <a:rPr lang="vi-VN" sz="2800" dirty="0">
                <a:solidFill>
                  <a:srgbClr val="1D02DA"/>
                </a:solidFill>
                <a:latin typeface="#9Slide05 IcielSanelma" pitchFamily="2" charset="0"/>
                <a:ea typeface="Arial" panose="020B0604020202020204" pitchFamily="34" charset="0"/>
                <a:cs typeface="Times" panose="02020603050405020304" pitchFamily="18" charset="0"/>
              </a:rPr>
              <a:t>ảnh gợi em nhớ tới sự việc nào xảy ra ở nước ta?</a:t>
            </a:r>
            <a:endParaRPr lang="en-US" sz="2800" dirty="0">
              <a:latin typeface="#9Slide05 IcielSanelma" pitchFamily="2" charset="0"/>
              <a:ea typeface="Arial" panose="020B0604020202020204" pitchFamily="34" charset="0"/>
              <a:cs typeface="Times" panose="02020603050405020304" pitchFamily="18" charset="0"/>
            </a:endParaRPr>
          </a:p>
          <a:p>
            <a:pPr marR="0" lvl="0" algn="just">
              <a:lnSpc>
                <a:spcPct val="115000"/>
              </a:lnSpc>
              <a:spcBef>
                <a:spcPts val="0"/>
              </a:spcBef>
              <a:spcAft>
                <a:spcPts val="200"/>
              </a:spcAft>
              <a:buClr>
                <a:srgbClr val="1D02DA"/>
              </a:buClr>
              <a:buSzPts val="1000"/>
              <a:tabLst>
                <a:tab pos="328930" algn="l"/>
              </a:tabLst>
            </a:pPr>
            <a:r>
              <a:rPr lang="en-US" sz="2800" dirty="0" smtClean="0">
                <a:solidFill>
                  <a:srgbClr val="1D02DA"/>
                </a:solidFill>
                <a:latin typeface="#9Slide05 IcielSanelma" pitchFamily="2" charset="0"/>
                <a:ea typeface="Arial" panose="020B0604020202020204" pitchFamily="34" charset="0"/>
                <a:cs typeface="Times" panose="02020603050405020304" pitchFamily="18" charset="0"/>
              </a:rPr>
              <a:t>2. </a:t>
            </a:r>
            <a:r>
              <a:rPr lang="vi-VN" sz="2800" dirty="0" smtClean="0">
                <a:solidFill>
                  <a:srgbClr val="1D02DA"/>
                </a:solidFill>
                <a:latin typeface="#9Slide05 IcielSanelma" pitchFamily="2" charset="0"/>
                <a:ea typeface="Arial" panose="020B0604020202020204" pitchFamily="34" charset="0"/>
                <a:cs typeface="Times" panose="02020603050405020304" pitchFamily="18" charset="0"/>
              </a:rPr>
              <a:t>Trước </a:t>
            </a:r>
            <a:r>
              <a:rPr lang="vi-VN" sz="2800" dirty="0">
                <a:solidFill>
                  <a:srgbClr val="1D02DA"/>
                </a:solidFill>
                <a:latin typeface="#9Slide05 IcielSanelma" pitchFamily="2" charset="0"/>
                <a:ea typeface="Arial" panose="020B0604020202020204" pitchFamily="34" charset="0"/>
                <a:cs typeface="Times" panose="02020603050405020304" pitchFamily="18" charset="0"/>
              </a:rPr>
              <a:t>sự việc đó, Nhà nước và Nhân dân ta đã có những hành động gì?</a:t>
            </a:r>
            <a:endParaRPr lang="en-US" sz="2800" dirty="0">
              <a:latin typeface="#9Slide05 IcielSanelma" pitchFamily="2" charset="0"/>
              <a:ea typeface="Arial" panose="020B0604020202020204" pitchFamily="34" charset="0"/>
              <a:cs typeface="Times" panose="02020603050405020304" pitchFamily="18" charset="0"/>
            </a:endParaRPr>
          </a:p>
          <a:p>
            <a:r>
              <a:rPr lang="en-US" sz="2800" dirty="0" smtClean="0">
                <a:solidFill>
                  <a:srgbClr val="1D02DA"/>
                </a:solidFill>
                <a:latin typeface="#9Slide05 IcielSanelma" pitchFamily="2" charset="0"/>
                <a:ea typeface="Courier New" panose="02070309020205020404" pitchFamily="49" charset="0"/>
                <a:cs typeface="Times" panose="02020603050405020304" pitchFamily="18" charset="0"/>
              </a:rPr>
              <a:t>3. </a:t>
            </a:r>
            <a:r>
              <a:rPr lang="vi-VN" sz="2800" dirty="0" smtClean="0">
                <a:solidFill>
                  <a:srgbClr val="1D02DA"/>
                </a:solidFill>
                <a:latin typeface="#9Slide05 IcielSanelma" pitchFamily="2" charset="0"/>
                <a:ea typeface="Courier New" panose="02070309020205020404" pitchFamily="49" charset="0"/>
                <a:cs typeface="Times" panose="02020603050405020304" pitchFamily="18" charset="0"/>
              </a:rPr>
              <a:t>Em </a:t>
            </a:r>
            <a:r>
              <a:rPr lang="vi-VN" sz="2800" dirty="0">
                <a:solidFill>
                  <a:srgbClr val="1D02DA"/>
                </a:solidFill>
                <a:latin typeface="#9Slide05 IcielSanelma" pitchFamily="2" charset="0"/>
                <a:ea typeface="Courier New" panose="02070309020205020404" pitchFamily="49" charset="0"/>
                <a:cs typeface="Times" panose="02020603050405020304" pitchFamily="18" charset="0"/>
              </a:rPr>
              <a:t>hãy chia sẻ cảm xúc của mình trước những hành động </a:t>
            </a:r>
            <a:r>
              <a:rPr lang="vi-VN" sz="2800" dirty="0" smtClean="0">
                <a:solidFill>
                  <a:srgbClr val="1D02DA"/>
                </a:solidFill>
                <a:latin typeface="#9Slide05 IcielSanelma" pitchFamily="2" charset="0"/>
                <a:ea typeface="Courier New" panose="02070309020205020404" pitchFamily="49" charset="0"/>
                <a:cs typeface="Times" panose="02020603050405020304" pitchFamily="18" charset="0"/>
              </a:rPr>
              <a:t>đó</a:t>
            </a:r>
            <a:r>
              <a:rPr lang="en-US" sz="2800" dirty="0" smtClean="0">
                <a:solidFill>
                  <a:srgbClr val="1D02DA"/>
                </a:solidFill>
                <a:latin typeface="#9Slide05 IcielSanelma" pitchFamily="2" charset="0"/>
                <a:ea typeface="Courier New" panose="02070309020205020404" pitchFamily="49" charset="0"/>
                <a:cs typeface="Times" panose="02020603050405020304" pitchFamily="18" charset="0"/>
              </a:rPr>
              <a:t>.</a:t>
            </a:r>
            <a:endParaRPr lang="en-US" sz="2800" dirty="0">
              <a:latin typeface="#9Slide05 IcielSanelma" pitchFamily="2" charset="0"/>
              <a:cs typeface="Times" panose="02020603050405020304" pitchFamily="18" charset="0"/>
            </a:endParaRPr>
          </a:p>
        </p:txBody>
      </p:sp>
      <p:pic>
        <p:nvPicPr>
          <p:cNvPr id="8" name="Picture 7"/>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II.</a:t>
            </a:r>
          </a:p>
          <a:p>
            <a:pPr algn="ctr" defTabSz="457200"/>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Khám</a:t>
            </a:r>
            <a:r>
              <a:rPr lang="en-US" altLang="zh-CN" sz="6600" b="1" dirty="0"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smtClean="0">
                <a:solidFill>
                  <a:srgbClr val="FF0000"/>
                </a:solidFill>
                <a:latin typeface="SVN-Wallington" panose="00000500000000000000" pitchFamily="2" charset="0"/>
                <a:ea typeface="华康海报体W12" panose="040B0C09000000000000" pitchFamily="81" charset="-122"/>
                <a:cs typeface="Times New Roman"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286576" cy="5696624"/>
            <a:chOff x="839417" y="578106"/>
            <a:chExt cx="5286576" cy="5696624"/>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2:</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smtClean="0">
                  <a:solidFill>
                    <a:srgbClr val="FF0000"/>
                  </a:solidFill>
                  <a:latin typeface="#9Slide05 Fourth" panose="00000500000000000000" pitchFamily="2" charset="0"/>
                  <a:ea typeface="Helvetica Neue"/>
                  <a:cs typeface="Helvetica Neue"/>
                </a:rPr>
                <a:t>YÊU THƯƠNG CON NGƯỜI </a:t>
              </a:r>
              <a:r>
                <a:rPr lang="en-US" altLang="en-US" sz="4400" b="1" dirty="0" smtClean="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sp>
          <p:nvSpPr>
            <p:cNvPr id="14"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5" name="Picture 14" descr="IMG_1582517675295_1582518075254">
            <a:extLst>
              <a:ext uri="{FF2B5EF4-FFF2-40B4-BE49-F238E27FC236}"/>
            </a:extLst>
          </p:cNvPr>
          <p:cNvPicPr>
            <a:picLocks noGrp="1" noChangeAspect="1"/>
          </p:cNvPicPr>
          <p:nvPr isPhoto="1"/>
        </p:nvPicPr>
        <p:blipFill>
          <a:blip r:embed="rId6" cstate="print">
            <a:lum bright="-6000"/>
            <a:extLst>
              <a:ext uri="{28A0092B-C50C-407E-A947-70E740481C1C}">
                <a14:useLocalDpi xmlns:a14="http://schemas.microsoft.com/office/drawing/2010/main" val="0"/>
              </a:ext>
            </a:extLst>
          </a:blip>
          <a:stretch>
            <a:fillRect/>
          </a:stretch>
        </p:blipFill>
        <p:spPr>
          <a:xfrm>
            <a:off x="178174" y="81467"/>
            <a:ext cx="1660690"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3" name="Picture 12"/>
          <p:cNvPicPr>
            <a:picLocks noChangeAspect="1"/>
          </p:cNvPicPr>
          <p:nvPr/>
        </p:nvPicPr>
        <p:blipFill>
          <a:blip r:embed="rId7"/>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50496"/>
            <a:chOff x="676916" y="624234"/>
            <a:chExt cx="10174557" cy="5650496"/>
          </a:xfrm>
        </p:grpSpPr>
        <p:pic>
          <p:nvPicPr>
            <p:cNvPr id="6" name="Picture 5">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sp>
          <p:nvSpPr>
            <p:cNvPr id="9" name="Rectangle 1"/>
            <p:cNvSpPr>
              <a:spLocks noChangeArrowheads="1"/>
            </p:cNvSpPr>
            <p:nvPr/>
          </p:nvSpPr>
          <p:spPr bwMode="auto">
            <a:xfrm>
              <a:off x="1258342" y="5259067"/>
              <a:ext cx="486765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Vũ</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Thị</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Ánh</a:t>
              </a:r>
              <a:r>
                <a:rPr lang="en-US" sz="3000" b="1"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b="1"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Tuyết</a:t>
              </a:r>
              <a:endParaRPr lang="en-US" sz="3000" b="1" dirty="0">
                <a:solidFill>
                  <a:srgbClr val="FF0000"/>
                </a:solidFill>
                <a:latin typeface="SVN-Very Berry" panose="00000500000000000000" pitchFamily="2" charset="0"/>
                <a:ea typeface="Calibri" pitchFamily="34" charset="0"/>
                <a:cs typeface="Times New Roman" pitchFamily="18" charset="0"/>
                <a:sym typeface="Wingdings" pitchFamily="2" charset="2"/>
              </a:endParaRPr>
            </a:p>
            <a:p>
              <a:pPr algn="ctr" eaLnBrk="0" fontAlgn="base" hangingPunct="0">
                <a:spcBef>
                  <a:spcPct val="0"/>
                </a:spcBef>
                <a:spcAft>
                  <a:spcPct val="0"/>
                </a:spcAft>
              </a:pP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THCS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Tô</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Hiệu-Lê</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Chân-Hải</a:t>
              </a:r>
              <a:r>
                <a:rPr lang="en-US" sz="3000" dirty="0" smtClean="0">
                  <a:solidFill>
                    <a:srgbClr val="FF0000"/>
                  </a:solidFill>
                  <a:latin typeface="SVN-Very Berry" panose="00000500000000000000" pitchFamily="2" charset="0"/>
                  <a:ea typeface="Calibri" pitchFamily="34" charset="0"/>
                  <a:cs typeface="Times New Roman" pitchFamily="18" charset="0"/>
                  <a:sym typeface="Wingdings" pitchFamily="2" charset="2"/>
                </a:rPr>
                <a:t> </a:t>
              </a:r>
              <a:r>
                <a:rPr lang="en-US" sz="3000" dirty="0" err="1" smtClean="0">
                  <a:solidFill>
                    <a:srgbClr val="FF0000"/>
                  </a:solidFill>
                  <a:latin typeface="SVN-Very Berry" panose="00000500000000000000" pitchFamily="2" charset="0"/>
                  <a:ea typeface="Calibri" pitchFamily="34" charset="0"/>
                  <a:cs typeface="Times New Roman" pitchFamily="18" charset="0"/>
                  <a:sym typeface="Wingdings" pitchFamily="2" charset="2"/>
                </a:rPr>
                <a:t>Phòng</a:t>
              </a: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0" name="Picture 9" descr="IMG_1582517675295_1582518075254">
            <a:extLst>
              <a:ext uri="{FF2B5EF4-FFF2-40B4-BE49-F238E27FC236}"/>
            </a:extLst>
          </p:cNvPr>
          <p:cNvPicPr>
            <a:picLocks noGrp="1" noChangeAspect="1"/>
          </p:cNvPicPr>
          <p:nvPr isPhoto="1"/>
        </p:nvPicPr>
        <p:blipFill>
          <a:blip r:embed="rId5" cstate="print">
            <a:lum bright="-6000"/>
            <a:extLst>
              <a:ext uri="{28A0092B-C50C-407E-A947-70E740481C1C}">
                <a14:useLocalDpi xmlns:a14="http://schemas.microsoft.com/office/drawing/2010/main" val="0"/>
              </a:ext>
            </a:extLst>
          </a:blip>
          <a:stretch>
            <a:fillRect/>
          </a:stretch>
        </p:blipFill>
        <p:spPr>
          <a:xfrm>
            <a:off x="178174" y="81467"/>
            <a:ext cx="1660690"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sp>
        <p:nvSpPr>
          <p:cNvPr id="11" name="Rectangle 10"/>
          <p:cNvSpPr/>
          <p:nvPr/>
        </p:nvSpPr>
        <p:spPr>
          <a:xfrm>
            <a:off x="3108473" y="2566247"/>
            <a:ext cx="6035040" cy="143064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1. </a:t>
            </a: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Yêu </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thương con người </a:t>
            </a:r>
            <a:endPar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endParaRPr>
          </a:p>
          <a:p>
            <a:pPr marR="0" lvl="0">
              <a:lnSpc>
                <a:spcPct val="115000"/>
              </a:lnSpc>
              <a:spcBef>
                <a:spcPts val="0"/>
              </a:spcBef>
              <a:spcAft>
                <a:spcPts val="500"/>
              </a:spcAft>
              <a:buClr>
                <a:srgbClr val="000000"/>
              </a:buClr>
              <a:buSzPts val="1200"/>
              <a:tabLst>
                <a:tab pos="252730" algn="l"/>
              </a:tabLst>
            </a:pP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và </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biểu hiện </a:t>
            </a: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c</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ủ</a:t>
            </a:r>
            <a:r>
              <a:rPr lang="vi-VN" sz="3600" b="1" dirty="0" smtClean="0">
                <a:solidFill>
                  <a:srgbClr val="FF0000"/>
                </a:solidFill>
                <a:latin typeface="#9Slide06 SVNSlow Attack" pitchFamily="2" charset="0"/>
                <a:ea typeface="Arial" panose="020B0604020202020204" pitchFamily="34" charset="0"/>
                <a:cs typeface="Arial" panose="020B0604020202020204" pitchFamily="34" charset="0"/>
              </a:rPr>
              <a:t>a </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yêu thương con người</a:t>
            </a:r>
            <a:endParaRPr lang="en-US" sz="3600" u="none" strike="noStrike" spc="0" dirty="0">
              <a:solidFill>
                <a:srgbClr val="FF0000"/>
              </a:solidFill>
              <a:effectLst/>
              <a:latin typeface="#9Slide06 SVNSlow Attack" pitchFamily="2" charset="0"/>
              <a:ea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5030" y="1069596"/>
            <a:ext cx="10956898" cy="2703304"/>
          </a:xfrm>
          <a:prstGeom prst="rect">
            <a:avLst/>
          </a:prstGeom>
        </p:spPr>
        <p:txBody>
          <a:bodyPr wrap="square">
            <a:spAutoFit/>
          </a:bodyPr>
          <a:lstStyle/>
          <a:p>
            <a:pPr indent="342900" algn="just">
              <a:spcAft>
                <a:spcPts val="200"/>
              </a:spcAft>
            </a:pPr>
            <a:r>
              <a:rPr lang="vi-VN" sz="2400" dirty="0" smtClean="0">
                <a:latin typeface="#9Slide05 IcielSanelma" pitchFamily="2" charset="0"/>
                <a:ea typeface="Arial" panose="020B0604020202020204" pitchFamily="34" charset="0"/>
              </a:rPr>
              <a:t>Bé </a:t>
            </a:r>
            <a:r>
              <a:rPr lang="vi-VN" sz="2400" dirty="0">
                <a:latin typeface="#9Slide05 IcielSanelma" pitchFamily="2" charset="0"/>
                <a:ea typeface="Arial" panose="020B0604020202020204" pitchFamily="34" charset="0"/>
              </a:rPr>
              <a:t>Nguyễn Hải An, 7 tuổi bi </a:t>
            </a:r>
            <a:r>
              <a:rPr lang="vi-VN" sz="2400" dirty="0" smtClean="0">
                <a:latin typeface="#9Slide05 IcielSanelma" pitchFamily="2" charset="0"/>
                <a:ea typeface="Arial" panose="020B0604020202020204" pitchFamily="34" charset="0"/>
              </a:rPr>
              <a:t>c</a:t>
            </a:r>
            <a:r>
              <a:rPr lang="en-US" sz="2400" dirty="0">
                <a:latin typeface="#9Slide05 IcielSanelma" pitchFamily="2" charset="0"/>
                <a:ea typeface="Arial" panose="020B0604020202020204" pitchFamily="34" charset="0"/>
              </a:rPr>
              <a:t>ă</a:t>
            </a:r>
            <a:r>
              <a:rPr lang="vi-VN" sz="2400" dirty="0" smtClean="0">
                <a:latin typeface="#9Slide05 IcielSanelma" pitchFamily="2" charset="0"/>
                <a:ea typeface="Arial" panose="020B0604020202020204" pitchFamily="34" charset="0"/>
              </a:rPr>
              <a:t>n </a:t>
            </a:r>
            <a:r>
              <a:rPr lang="vi-VN" sz="2400" dirty="0">
                <a:latin typeface="#9Slide05 IcielSanelma" pitchFamily="2" charset="0"/>
                <a:ea typeface="Arial" panose="020B0604020202020204" pitchFamily="34" charset="0"/>
              </a:rPr>
              <a:t>bệnh u thần kinh đệm cầu não lan toả - một </a:t>
            </a:r>
            <a:r>
              <a:rPr lang="vi-VN" sz="2400" dirty="0" smtClean="0">
                <a:latin typeface="#9Slide05 IcielSanelma" pitchFamily="2" charset="0"/>
                <a:ea typeface="Arial" panose="020B0604020202020204" pitchFamily="34" charset="0"/>
              </a:rPr>
              <a:t>c</a:t>
            </a:r>
            <a:r>
              <a:rPr lang="en-US" sz="2400" dirty="0">
                <a:latin typeface="#9Slide05 IcielSanelma" pitchFamily="2" charset="0"/>
                <a:ea typeface="Arial" panose="020B0604020202020204" pitchFamily="34" charset="0"/>
              </a:rPr>
              <a:t>ă</a:t>
            </a:r>
            <a:r>
              <a:rPr lang="vi-VN" sz="2400" dirty="0" smtClean="0">
                <a:latin typeface="#9Slide05 IcielSanelma" pitchFamily="2" charset="0"/>
                <a:ea typeface="Arial" panose="020B0604020202020204" pitchFamily="34" charset="0"/>
              </a:rPr>
              <a:t>n </a:t>
            </a:r>
            <a:r>
              <a:rPr lang="vi-VN" sz="2400" dirty="0">
                <a:latin typeface="#9Slide05 IcielSanelma" pitchFamily="2" charset="0"/>
                <a:ea typeface="Arial" panose="020B0604020202020204" pitchFamily="34" charset="0"/>
              </a:rPr>
              <a:t>bệnh hiện </a:t>
            </a:r>
            <a:r>
              <a:rPr lang="vi-VN" sz="2400" dirty="0" smtClean="0">
                <a:latin typeface="#9Slide05 IcielSanelma" pitchFamily="2" charset="0"/>
                <a:ea typeface="Arial" panose="020B0604020202020204" pitchFamily="34" charset="0"/>
              </a:rPr>
              <a:t>t</a:t>
            </a:r>
            <a:r>
              <a:rPr lang="en-US" sz="2400" dirty="0" err="1" smtClean="0">
                <a:latin typeface="#9Slide05 IcielSanelma" pitchFamily="2" charset="0"/>
                <a:ea typeface="Arial" panose="020B0604020202020204" pitchFamily="34" charset="0"/>
              </a:rPr>
              <a:t>ại</a:t>
            </a:r>
            <a:r>
              <a:rPr lang="vi-VN" sz="2400" dirty="0" smtClean="0">
                <a:latin typeface="#9Slide05 IcielSanelma" pitchFamily="2" charset="0"/>
                <a:ea typeface="Arial" panose="020B0604020202020204" pitchFamily="34" charset="0"/>
              </a:rPr>
              <a:t> </a:t>
            </a:r>
            <a:r>
              <a:rPr lang="vi-VN" sz="2400" dirty="0">
                <a:latin typeface="#9Slide05 IcielSanelma" pitchFamily="2" charset="0"/>
                <a:ea typeface="Arial" panose="020B0604020202020204" pitchFamily="34" charset="0"/>
              </a:rPr>
              <a:t>chưa có phương pháp điều tri tối ưu. Thực hiện ưóc nguyện của bé khi còn sống, sau một thời gian điều tri </a:t>
            </a:r>
            <a:r>
              <a:rPr lang="vi-VN" sz="2400" dirty="0" smtClean="0">
                <a:latin typeface="#9Slide05 IcielSanelma" pitchFamily="2" charset="0"/>
                <a:ea typeface="Arial" panose="020B0604020202020204" pitchFamily="34" charset="0"/>
              </a:rPr>
              <a:t>t</a:t>
            </a:r>
            <a:r>
              <a:rPr lang="en-US" sz="2400" dirty="0" err="1" smtClean="0">
                <a:latin typeface="#9Slide05 IcielSanelma" pitchFamily="2" charset="0"/>
                <a:ea typeface="Arial" panose="020B0604020202020204" pitchFamily="34" charset="0"/>
              </a:rPr>
              <a:t>ại</a:t>
            </a:r>
            <a:r>
              <a:rPr lang="vi-VN" sz="2400" dirty="0" smtClean="0">
                <a:latin typeface="#9Slide05 IcielSanelma" pitchFamily="2" charset="0"/>
                <a:ea typeface="Arial" panose="020B0604020202020204" pitchFamily="34" charset="0"/>
              </a:rPr>
              <a:t> </a:t>
            </a:r>
            <a:r>
              <a:rPr lang="vi-VN" sz="2400" dirty="0">
                <a:latin typeface="#9Slide05 IcielSanelma" pitchFamily="2" charset="0"/>
                <a:ea typeface="Arial" panose="020B0604020202020204" pitchFamily="34" charset="0"/>
              </a:rPr>
              <a:t>bệnh viện nhưng không qua khỏi, mẹ bé và gia đình đã quyết định hiến </a:t>
            </a:r>
            <a:r>
              <a:rPr lang="vi-VN" sz="2400" dirty="0" smtClean="0">
                <a:latin typeface="#9Slide05 IcielSanelma" pitchFamily="2" charset="0"/>
                <a:ea typeface="Arial" panose="020B0604020202020204" pitchFamily="34" charset="0"/>
              </a:rPr>
              <a:t>t</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ng </a:t>
            </a:r>
            <a:r>
              <a:rPr lang="vi-VN" sz="2400" dirty="0">
                <a:latin typeface="#9Slide05 IcielSanelma" pitchFamily="2" charset="0"/>
                <a:ea typeface="Arial" panose="020B0604020202020204" pitchFamily="34" charset="0"/>
              </a:rPr>
              <a:t>giác </a:t>
            </a:r>
            <a:r>
              <a:rPr lang="vi-VN" sz="2400" dirty="0" smtClean="0">
                <a:latin typeface="#9Slide05 IcielSanelma" pitchFamily="2" charset="0"/>
                <a:ea typeface="Arial" panose="020B0604020202020204" pitchFamily="34" charset="0"/>
              </a:rPr>
              <a:t>m</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c </a:t>
            </a:r>
            <a:r>
              <a:rPr lang="vi-VN" sz="2400" dirty="0">
                <a:latin typeface="#9Slide05 IcielSanelma" pitchFamily="2" charset="0"/>
                <a:ea typeface="Arial" panose="020B0604020202020204" pitchFamily="34" charset="0"/>
              </a:rPr>
              <a:t>của bé. Hai giác </a:t>
            </a:r>
            <a:r>
              <a:rPr lang="vi-VN" sz="2400" dirty="0" smtClean="0">
                <a:latin typeface="#9Slide05 IcielSanelma" pitchFamily="2" charset="0"/>
                <a:ea typeface="Arial" panose="020B0604020202020204" pitchFamily="34" charset="0"/>
              </a:rPr>
              <a:t>m</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c </a:t>
            </a:r>
            <a:r>
              <a:rPr lang="vi-VN" sz="2400" dirty="0">
                <a:latin typeface="#9Slide05 IcielSanelma" pitchFamily="2" charset="0"/>
                <a:ea typeface="Arial" panose="020B0604020202020204" pitchFamily="34" charset="0"/>
              </a:rPr>
              <a:t>của bé sau đó đã được ghép cho một cụ bà 73 tuổi và một người đàn ông 42 tuổi.</a:t>
            </a:r>
            <a:endParaRPr lang="en-US" sz="3200" dirty="0">
              <a:latin typeface="#9Slide05 IcielSanelma" pitchFamily="2" charset="0"/>
              <a:ea typeface="Arial" panose="020B0604020202020204" pitchFamily="34" charset="0"/>
            </a:endParaRPr>
          </a:p>
          <a:p>
            <a:r>
              <a:rPr lang="en-US" sz="2400" dirty="0" smtClean="0">
                <a:solidFill>
                  <a:srgbClr val="000000"/>
                </a:solidFill>
                <a:latin typeface="#9Slide05 IcielSanelma" pitchFamily="2" charset="0"/>
                <a:ea typeface="Courier New" panose="02070309020205020404" pitchFamily="49" charset="0"/>
              </a:rPr>
              <a:t>  </a:t>
            </a:r>
            <a:r>
              <a:rPr lang="vi-VN" sz="2400" dirty="0" smtClean="0">
                <a:solidFill>
                  <a:srgbClr val="000000"/>
                </a:solidFill>
                <a:latin typeface="#9Slide05 IcielSanelma" pitchFamily="2" charset="0"/>
                <a:ea typeface="Courier New" panose="02070309020205020404" pitchFamily="49" charset="0"/>
              </a:rPr>
              <a:t>Việc </a:t>
            </a:r>
            <a:r>
              <a:rPr lang="vi-VN" sz="2400" dirty="0">
                <a:solidFill>
                  <a:srgbClr val="000000"/>
                </a:solidFill>
                <a:latin typeface="#9Slide05 IcielSanelma" pitchFamily="2" charset="0"/>
                <a:ea typeface="Courier New" panose="02070309020205020404" pitchFamily="49" charset="0"/>
              </a:rPr>
              <a:t>mẹ bé và gia đình đã cố gắng vượt qua nỗi đau, quyết định thực hiện di nguyện của bé là hiến </a:t>
            </a:r>
            <a:r>
              <a:rPr lang="en-US" sz="2400" dirty="0" err="1" smtClean="0">
                <a:solidFill>
                  <a:srgbClr val="000000"/>
                </a:solidFill>
                <a:latin typeface="#9Slide05 IcielSanelma" pitchFamily="2" charset="0"/>
                <a:ea typeface="Courier New" panose="02070309020205020404" pitchFamily="49" charset="0"/>
              </a:rPr>
              <a:t>tạ</a:t>
            </a:r>
            <a:r>
              <a:rPr lang="vi-VN" sz="2400" dirty="0" smtClean="0">
                <a:solidFill>
                  <a:srgbClr val="000000"/>
                </a:solidFill>
                <a:latin typeface="#9Slide05 IcielSanelma" pitchFamily="2" charset="0"/>
                <a:ea typeface="Courier New" panose="02070309020205020404" pitchFamily="49" charset="0"/>
              </a:rPr>
              <a:t>ng </a:t>
            </a:r>
            <a:r>
              <a:rPr lang="vi-VN" sz="2400" dirty="0">
                <a:solidFill>
                  <a:srgbClr val="000000"/>
                </a:solidFill>
                <a:latin typeface="#9Slide05 IcielSanelma" pitchFamily="2" charset="0"/>
                <a:ea typeface="Courier New" panose="02070309020205020404" pitchFamily="49" charset="0"/>
              </a:rPr>
              <a:t>giác mọc </a:t>
            </a:r>
            <a:r>
              <a:rPr lang="vi-VN" sz="2400" dirty="0" smtClean="0">
                <a:solidFill>
                  <a:srgbClr val="000000"/>
                </a:solidFill>
                <a:latin typeface="#9Slide05 IcielSanelma" pitchFamily="2" charset="0"/>
                <a:ea typeface="Courier New" panose="02070309020205020404" pitchFamily="49" charset="0"/>
              </a:rPr>
              <a:t>để</a:t>
            </a:r>
            <a:r>
              <a:rPr lang="en-US" sz="2400" dirty="0" smtClean="0">
                <a:solidFill>
                  <a:srgbClr val="000000"/>
                </a:solidFill>
                <a:latin typeface="#9Slide05 IcielSanelma" pitchFamily="2" charset="0"/>
                <a:ea typeface="Courier New" panose="02070309020205020404" pitchFamily="49" charset="0"/>
              </a:rPr>
              <a:t> t</a:t>
            </a:r>
            <a:r>
              <a:rPr lang="vi-VN" sz="2400" dirty="0" smtClean="0">
                <a:solidFill>
                  <a:srgbClr val="000000"/>
                </a:solidFill>
                <a:latin typeface="#9Slide05 IcielSanelma" pitchFamily="2" charset="0"/>
                <a:ea typeface="Courier New" panose="02070309020205020404" pitchFamily="49" charset="0"/>
              </a:rPr>
              <a:t>rao </a:t>
            </a:r>
            <a:r>
              <a:rPr lang="vi-VN" sz="2400" dirty="0">
                <a:solidFill>
                  <a:srgbClr val="000000"/>
                </a:solidFill>
                <a:latin typeface="#9Slide05 IcielSanelma" pitchFamily="2" charset="0"/>
                <a:ea typeface="Courier New" panose="02070309020205020404" pitchFamily="49" charset="0"/>
              </a:rPr>
              <a:t>ánh sáng cho người khác vói mục đích </a:t>
            </a:r>
            <a:r>
              <a:rPr lang="vi-VN" sz="2400" dirty="0" smtClean="0">
                <a:solidFill>
                  <a:srgbClr val="000000"/>
                </a:solidFill>
                <a:latin typeface="#9Slide05 IcielSanelma" pitchFamily="2" charset="0"/>
                <a:ea typeface="Courier New" panose="02070309020205020404" pitchFamily="49" charset="0"/>
              </a:rPr>
              <a:t>c</a:t>
            </a:r>
            <a:r>
              <a:rPr lang="en-US" sz="2400" dirty="0" smtClean="0">
                <a:solidFill>
                  <a:srgbClr val="000000"/>
                </a:solidFill>
                <a:latin typeface="#9Slide05 IcielSanelma" pitchFamily="2" charset="0"/>
                <a:ea typeface="Courier New" panose="02070309020205020404" pitchFamily="49" charset="0"/>
              </a:rPr>
              <a:t>ứ</a:t>
            </a:r>
            <a:r>
              <a:rPr lang="vi-VN" sz="2400" dirty="0" smtClean="0">
                <a:solidFill>
                  <a:srgbClr val="000000"/>
                </a:solidFill>
                <a:latin typeface="#9Slide05 IcielSanelma" pitchFamily="2" charset="0"/>
                <a:ea typeface="Courier New" panose="02070309020205020404" pitchFamily="49" charset="0"/>
              </a:rPr>
              <a:t>u </a:t>
            </a:r>
            <a:r>
              <a:rPr lang="vi-VN" sz="2400" dirty="0">
                <a:solidFill>
                  <a:srgbClr val="000000"/>
                </a:solidFill>
                <a:latin typeface="#9Slide05 IcielSanelma" pitchFamily="2" charset="0"/>
                <a:ea typeface="Courier New" panose="02070309020205020404" pitchFamily="49" charset="0"/>
              </a:rPr>
              <a:t>người, làm việc thiện </a:t>
            </a:r>
            <a:r>
              <a:rPr lang="vi-VN" sz="2400" dirty="0" smtClean="0">
                <a:solidFill>
                  <a:srgbClr val="000000"/>
                </a:solidFill>
                <a:latin typeface="#9Slide05 IcielSanelma" pitchFamily="2" charset="0"/>
                <a:ea typeface="Courier New" panose="02070309020205020404" pitchFamily="49" charset="0"/>
              </a:rPr>
              <a:t>đã</a:t>
            </a:r>
            <a:r>
              <a:rPr lang="en-US" sz="2400" dirty="0" smtClean="0">
                <a:solidFill>
                  <a:srgbClr val="000000"/>
                </a:solidFill>
                <a:latin typeface="#9Slide05 IcielSanelma" pitchFamily="2" charset="0"/>
                <a:ea typeface="Courier New" panose="02070309020205020404" pitchFamily="49" charset="0"/>
              </a:rPr>
              <a:t> </a:t>
            </a:r>
            <a:r>
              <a:rPr lang="vi-VN" sz="2400" dirty="0" smtClean="0">
                <a:solidFill>
                  <a:srgbClr val="000000"/>
                </a:solidFill>
                <a:latin typeface="#9Slide05 IcielSanelma" pitchFamily="2" charset="0"/>
                <a:ea typeface="Courier New" panose="02070309020205020404" pitchFamily="49" charset="0"/>
              </a:rPr>
              <a:t>viết </a:t>
            </a:r>
            <a:r>
              <a:rPr lang="vi-VN" sz="2400" dirty="0">
                <a:solidFill>
                  <a:srgbClr val="000000"/>
                </a:solidFill>
                <a:latin typeface="#9Slide05 IcielSanelma" pitchFamily="2" charset="0"/>
                <a:ea typeface="Courier New" panose="02070309020205020404" pitchFamily="49" charset="0"/>
              </a:rPr>
              <a:t>nên câu chuyện đẹp về lòng nhân ái, biết sống vì người khác, đem </a:t>
            </a:r>
            <a:r>
              <a:rPr lang="vi-VN" sz="2400" dirty="0" smtClean="0">
                <a:solidFill>
                  <a:srgbClr val="000000"/>
                </a:solidFill>
                <a:latin typeface="#9Slide05 IcielSanelma" pitchFamily="2" charset="0"/>
                <a:ea typeface="Courier New" panose="02070309020205020404" pitchFamily="49" charset="0"/>
              </a:rPr>
              <a:t>l</a:t>
            </a:r>
            <a:r>
              <a:rPr lang="en-US" sz="2400" dirty="0">
                <a:solidFill>
                  <a:srgbClr val="000000"/>
                </a:solidFill>
                <a:latin typeface="#9Slide05 IcielSanelma" pitchFamily="2" charset="0"/>
                <a:ea typeface="Courier New" panose="02070309020205020404" pitchFamily="49" charset="0"/>
              </a:rPr>
              <a:t>ạ</a:t>
            </a:r>
            <a:r>
              <a:rPr lang="vi-VN" sz="2400" dirty="0" smtClean="0">
                <a:solidFill>
                  <a:srgbClr val="000000"/>
                </a:solidFill>
                <a:latin typeface="#9Slide05 IcielSanelma" pitchFamily="2" charset="0"/>
                <a:ea typeface="Courier New" panose="02070309020205020404" pitchFamily="49" charset="0"/>
              </a:rPr>
              <a:t>i </a:t>
            </a:r>
            <a:r>
              <a:rPr lang="vi-VN" sz="2400" dirty="0">
                <a:solidFill>
                  <a:srgbClr val="000000"/>
                </a:solidFill>
                <a:latin typeface="#9Slide05 IcielSanelma" pitchFamily="2" charset="0"/>
                <a:ea typeface="Courier New" panose="02070309020205020404" pitchFamily="49" charset="0"/>
              </a:rPr>
              <a:t>họnh phúc cho người khác để sự sống mãi tiếp nối, trường tồn.</a:t>
            </a:r>
            <a:r>
              <a:rPr lang="vi-VN" sz="2400" i="1" dirty="0" smtClean="0">
                <a:solidFill>
                  <a:srgbClr val="000000"/>
                </a:solidFill>
                <a:latin typeface="#9Slide05 IcielSanelma" pitchFamily="2" charset="0"/>
                <a:ea typeface="Courier New" panose="02070309020205020404" pitchFamily="49" charset="0"/>
              </a:rPr>
              <a:t>.</a:t>
            </a:r>
            <a:endParaRPr lang="en-US" sz="2400" dirty="0">
              <a:latin typeface="#9Slide05 IcielSanelma" pitchFamily="2" charset="0"/>
            </a:endParaRPr>
          </a:p>
        </p:txBody>
      </p:sp>
      <p:sp>
        <p:nvSpPr>
          <p:cNvPr id="8" name="Rectangle 7"/>
          <p:cNvSpPr/>
          <p:nvPr/>
        </p:nvSpPr>
        <p:spPr>
          <a:xfrm>
            <a:off x="3715786" y="4045188"/>
            <a:ext cx="7726142" cy="2308324"/>
          </a:xfrm>
          <a:prstGeom prst="rect">
            <a:avLst/>
          </a:prstGeom>
        </p:spPr>
        <p:txBody>
          <a:bodyPr wrap="square">
            <a:spAutoFit/>
          </a:bodyPr>
          <a:lstStyle/>
          <a:p>
            <a:r>
              <a:rPr lang="vi-VN" sz="2400" dirty="0">
                <a:latin typeface="#9Slide05 IcielSanelma" pitchFamily="2" charset="0"/>
                <a:ea typeface="Arial" panose="020B0604020202020204" pitchFamily="34" charset="0"/>
              </a:rPr>
              <a:t>Cô Thuỳ Dương, mẹ của bé chia </a:t>
            </a:r>
            <a:r>
              <a:rPr lang="vi-VN" sz="2400" i="1" dirty="0">
                <a:latin typeface="#9Slide05 IcielSanelma" pitchFamily="2" charset="0"/>
                <a:ea typeface="Arial" panose="020B0604020202020204" pitchFamily="34" charset="0"/>
              </a:rPr>
              <a:t>sẻ: “Việc</a:t>
            </a:r>
            <a:r>
              <a:rPr lang="vi-VN" sz="2400" dirty="0">
                <a:latin typeface="#9Slide05 IcielSanelma" pitchFamily="2" charset="0"/>
                <a:ea typeface="Arial" panose="020B0604020202020204" pitchFamily="34" charset="0"/>
              </a:rPr>
              <a:t> hiến tọng nội </a:t>
            </a:r>
            <a:r>
              <a:rPr lang="vi-VN" sz="2400" dirty="0" smtClean="0">
                <a:latin typeface="#9Slide05 IcielSanelma" pitchFamily="2" charset="0"/>
                <a:ea typeface="Arial" panose="020B0604020202020204" pitchFamily="34" charset="0"/>
              </a:rPr>
              <a:t>t</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ng </a:t>
            </a:r>
            <a:r>
              <a:rPr lang="vi-VN" sz="2400" dirty="0">
                <a:latin typeface="#9Slide05 IcielSanelma" pitchFamily="2" charset="0"/>
                <a:ea typeface="Arial" panose="020B0604020202020204" pitchFamily="34" charset="0"/>
              </a:rPr>
              <a:t>là di nguyện của con. Lúc con còn </a:t>
            </a:r>
            <a:r>
              <a:rPr lang="vi-VN" sz="2400" dirty="0" smtClean="0">
                <a:latin typeface="#9Slide05 IcielSanelma" pitchFamily="2" charset="0"/>
                <a:ea typeface="Arial" panose="020B0604020202020204" pitchFamily="34" charset="0"/>
              </a:rPr>
              <a:t>t</a:t>
            </a:r>
            <a:r>
              <a:rPr lang="en-US" sz="2400" dirty="0">
                <a:latin typeface="#9Slide05 IcielSanelma" pitchFamily="2" charset="0"/>
                <a:ea typeface="Arial" panose="020B0604020202020204" pitchFamily="34" charset="0"/>
              </a:rPr>
              <a:t>ỉ</a:t>
            </a:r>
            <a:r>
              <a:rPr lang="vi-VN" sz="2400" dirty="0" smtClean="0">
                <a:latin typeface="#9Slide05 IcielSanelma" pitchFamily="2" charset="0"/>
                <a:ea typeface="Arial" panose="020B0604020202020204" pitchFamily="34" charset="0"/>
              </a:rPr>
              <a:t>nh </a:t>
            </a:r>
            <a:r>
              <a:rPr lang="vi-VN" sz="2400" dirty="0">
                <a:latin typeface="#9Slide05 IcielSanelma" pitchFamily="2" charset="0"/>
                <a:ea typeface="Arial" panose="020B0604020202020204" pitchFamily="34" charset="0"/>
              </a:rPr>
              <a:t>táo, hai mẹ con hay thủ </a:t>
            </a:r>
            <a:r>
              <a:rPr lang="en-US" sz="2400" dirty="0" err="1" smtClean="0">
                <a:latin typeface="#9Slide05 IcielSanelma" pitchFamily="2" charset="0"/>
                <a:ea typeface="Arial" panose="020B0604020202020204" pitchFamily="34" charset="0"/>
              </a:rPr>
              <a:t>thỉ</a:t>
            </a:r>
            <a:r>
              <a:rPr lang="en-US" sz="2400" dirty="0" smtClean="0">
                <a:latin typeface="#9Slide05 IcielSanelma" pitchFamily="2" charset="0"/>
                <a:ea typeface="Arial" panose="020B0604020202020204" pitchFamily="34" charset="0"/>
              </a:rPr>
              <a:t> </a:t>
            </a:r>
            <a:r>
              <a:rPr lang="vi-VN" sz="2400" dirty="0">
                <a:latin typeface="#9Slide05 IcielSanelma" pitchFamily="2" charset="0"/>
                <a:ea typeface="Arial" panose="020B0604020202020204" pitchFamily="34" charset="0"/>
              </a:rPr>
              <a:t>và bé đã nói ra mong muốn của mình về hiến </a:t>
            </a:r>
            <a:r>
              <a:rPr lang="vi-VN" sz="2400" dirty="0" smtClean="0">
                <a:latin typeface="#9Slide05 IcielSanelma" pitchFamily="2" charset="0"/>
                <a:ea typeface="Arial" panose="020B0604020202020204" pitchFamily="34" charset="0"/>
              </a:rPr>
              <a:t>t</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ng</a:t>
            </a:r>
            <a:r>
              <a:rPr lang="vi-VN" sz="2400" dirty="0">
                <a:latin typeface="#9Slide05 IcielSanelma" pitchFamily="2" charset="0"/>
                <a:ea typeface="Arial" panose="020B0604020202020204" pitchFamily="34" charset="0"/>
              </a:rPr>
              <a:t>, một phần là muốn cống hiến cho xã hội, giúp người; một phần là muốn mẹ tiếp tục sống tiếp vì con còn trên thế gian". Như một hiệu ứng kì diệu, sau khi biết nghĩa cử cao đẹp của bé Hải An, đã có hàng ngàn người trên cả nước đang kí hiến </a:t>
            </a:r>
            <a:r>
              <a:rPr lang="vi-VN" sz="2400" dirty="0" smtClean="0">
                <a:latin typeface="#9Slide05 IcielSanelma" pitchFamily="2" charset="0"/>
                <a:ea typeface="Arial" panose="020B0604020202020204" pitchFamily="34" charset="0"/>
              </a:rPr>
              <a:t>t</a:t>
            </a:r>
            <a:r>
              <a:rPr lang="en-US" sz="2400" dirty="0">
                <a:latin typeface="#9Slide05 IcielSanelma" pitchFamily="2" charset="0"/>
                <a:ea typeface="Arial" panose="020B0604020202020204" pitchFamily="34" charset="0"/>
              </a:rPr>
              <a:t>ạ</a:t>
            </a:r>
            <a:r>
              <a:rPr lang="vi-VN" sz="2400" dirty="0" smtClean="0">
                <a:latin typeface="#9Slide05 IcielSanelma" pitchFamily="2" charset="0"/>
                <a:ea typeface="Arial" panose="020B0604020202020204" pitchFamily="34" charset="0"/>
              </a:rPr>
              <a:t>ng </a:t>
            </a:r>
            <a:r>
              <a:rPr lang="vi-VN" sz="2400" dirty="0">
                <a:latin typeface="#9Slide05 IcielSanelma" pitchFamily="2" charset="0"/>
                <a:ea typeface="Arial" panose="020B0604020202020204" pitchFamily="34" charset="0"/>
              </a:rPr>
              <a:t>sau khi qua đời.</a:t>
            </a:r>
            <a:endParaRPr lang="en-US" sz="2400" dirty="0">
              <a:effectLst/>
              <a:latin typeface="#9Slide05 IcielSanelma" pitchFamily="2" charset="0"/>
              <a:ea typeface="Arial" panose="020B0604020202020204" pitchFamily="34"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556457" y="-470899"/>
            <a:ext cx="13506788"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stretch>
            <a:fillRect/>
          </a:stretch>
        </p:blipFill>
        <p:spPr>
          <a:xfrm>
            <a:off x="0" y="0"/>
            <a:ext cx="1213008" cy="1243997"/>
          </a:xfrm>
          <a:prstGeom prst="rect">
            <a:avLst/>
          </a:prstGeom>
        </p:spPr>
      </p:pic>
      <p:pic>
        <p:nvPicPr>
          <p:cNvPr id="13" name="Shape 53"/>
          <p:cNvPicPr/>
          <p:nvPr/>
        </p:nvPicPr>
        <p:blipFill>
          <a:blip r:embed="rId5"/>
          <a:stretch/>
        </p:blipFill>
        <p:spPr>
          <a:xfrm>
            <a:off x="397566" y="3791246"/>
            <a:ext cx="3220278" cy="2638087"/>
          </a:xfrm>
          <a:prstGeom prst="rect">
            <a:avLst/>
          </a:prstGeom>
        </p:spPr>
      </p:pic>
      <p:pic>
        <p:nvPicPr>
          <p:cNvPr id="12" name="Picture 11"/>
          <p:cNvPicPr>
            <a:picLocks noChangeAspect="1"/>
          </p:cNvPicPr>
          <p:nvPr/>
        </p:nvPicPr>
        <p:blipFill>
          <a:blip r:embed="rId6"/>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a:t>
            </a:r>
            <a:r>
              <a:rPr lang="en-US" sz="3200" b="1" dirty="0" smtClean="0">
                <a:solidFill>
                  <a:srgbClr val="FF0000"/>
                </a:solidFill>
                <a:latin typeface="SVN-Student" panose="02040603050506020204" pitchFamily="18" charset="0"/>
                <a:ea typeface="Times New Roman" panose="02020603050405020304" pitchFamily="18" charset="0"/>
              </a:rPr>
              <a:t>THẢO LUẬN NHÓM)</a:t>
            </a:r>
            <a:endParaRPr lang="en-US" sz="3200" b="1" dirty="0">
              <a:solidFill>
                <a:srgbClr val="FF0000"/>
              </a:solidFill>
              <a:latin typeface="SVN-Student" panose="02040603050506020204" pitchFamily="18"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SVN-Vanilla Daisy Pro" panose="00000500000000000000" pitchFamily="2" charset="0"/>
                <a:cs typeface="Times" panose="02020603050405020304" pitchFamily="18" charset="0"/>
              </a:rPr>
              <a:t>1. </a:t>
            </a:r>
            <a:r>
              <a:rPr lang="en-US" sz="2800" b="1" dirty="0" err="1" smtClean="0">
                <a:solidFill>
                  <a:prstClr val="black"/>
                </a:solidFill>
                <a:latin typeface="SVN-Vanilla Daisy Pro" panose="00000500000000000000" pitchFamily="2" charset="0"/>
                <a:cs typeface="Times" panose="02020603050405020304" pitchFamily="18" charset="0"/>
              </a:rPr>
              <a:t>Bé</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Hải</a:t>
            </a:r>
            <a:r>
              <a:rPr lang="en-US" sz="2800" b="1" dirty="0" smtClean="0">
                <a:solidFill>
                  <a:prstClr val="black"/>
                </a:solidFill>
                <a:latin typeface="SVN-Vanilla Daisy Pro" panose="00000500000000000000" pitchFamily="2" charset="0"/>
                <a:cs typeface="Times" panose="02020603050405020304" pitchFamily="18" charset="0"/>
              </a:rPr>
              <a:t> An </a:t>
            </a:r>
            <a:r>
              <a:rPr lang="en-US" sz="2800" b="1" dirty="0" err="1" smtClean="0">
                <a:solidFill>
                  <a:prstClr val="black"/>
                </a:solidFill>
                <a:latin typeface="SVN-Vanilla Daisy Pro" panose="00000500000000000000" pitchFamily="2" charset="0"/>
                <a:cs typeface="Times" panose="02020603050405020304" pitchFamily="18" charset="0"/>
              </a:rPr>
              <a:t>có</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gì</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đó</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mang</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lại</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điều</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gì</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smtClean="0">
                <a:solidFill>
                  <a:prstClr val="black"/>
                </a:solidFill>
                <a:latin typeface="SVN-Vanilla Daisy Pro" panose="00000500000000000000" pitchFamily="2" charset="0"/>
                <a:cs typeface="Times" panose="02020603050405020304" pitchFamily="18" charset="0"/>
              </a:rPr>
              <a:t>2. </a:t>
            </a:r>
            <a:r>
              <a:rPr lang="en-US" sz="2800" b="1" dirty="0" err="1" smtClean="0">
                <a:solidFill>
                  <a:prstClr val="black"/>
                </a:solidFill>
                <a:latin typeface="SVN-Vanilla Daisy Pro" panose="00000500000000000000" pitchFamily="2" charset="0"/>
                <a:cs typeface="Times" panose="02020603050405020304" pitchFamily="18" charset="0"/>
              </a:rPr>
              <a:t>Nhận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xét</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của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Hải</a:t>
            </a:r>
            <a:r>
              <a:rPr lang="en-US" sz="2800" b="1" dirty="0" smtClean="0">
                <a:solidFill>
                  <a:prstClr val="black"/>
                </a:solidFill>
                <a:latin typeface="SVN-Vanilla Daisy Pro" panose="00000500000000000000" pitchFamily="2" charset="0"/>
                <a:cs typeface="Times" panose="02020603050405020304" pitchFamily="18" charset="0"/>
              </a:rPr>
              <a:t> An </a:t>
            </a:r>
            <a:r>
              <a:rPr lang="en-US" sz="2800" b="1" dirty="0" err="1" smtClean="0">
                <a:solidFill>
                  <a:prstClr val="black"/>
                </a:solidFill>
                <a:latin typeface="SVN-Vanilla Daisy Pro" panose="00000500000000000000" pitchFamily="2" charset="0"/>
                <a:cs typeface="Times" panose="02020603050405020304" pitchFamily="18" charset="0"/>
              </a:rPr>
              <a:t>và</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việc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của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gia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đình</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bé</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smtClean="0">
                <a:solidFill>
                  <a:srgbClr val="000000"/>
                </a:solidFill>
                <a:latin typeface="Times New Roman" panose="02020603050405020304" pitchFamily="18" charset="0"/>
                <a:ea typeface="Times New Roman" panose="02020603050405020304" pitchFamily="18" charset="0"/>
              </a:rPr>
              <a:t>.............................................................................................................................................................................................................................................................</a:t>
            </a:r>
          </a:p>
        </p:txBody>
      </p:sp>
      <p:sp>
        <p:nvSpPr>
          <p:cNvPr id="12" name="Rectangle: Rounded Corners 24">
            <a:extLst>
              <a:ext uri="{FF2B5EF4-FFF2-40B4-BE49-F238E27FC236}">
                <a16:creationId xmlns=""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 xmlns:a16="http://schemas.microsoft.com/office/drawing/2014/main" id="{80C22BBF-9AA1-43CF-8D6D-95361CBA2933}"/>
              </a:ext>
            </a:extLst>
          </p:cNvPr>
          <p:cNvSpPr/>
          <p:nvPr/>
        </p:nvSpPr>
        <p:spPr>
          <a:xfrm>
            <a:off x="8386734" y="4629727"/>
            <a:ext cx="3332480"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rgbClr val="000000"/>
                </a:solidFill>
                <a:latin typeface="Times New Roman" panose="02020603050405020304" pitchFamily="18" charset="0"/>
                <a:ea typeface="Times New Roman" panose="02020603050405020304" pitchFamily="18" charset="0"/>
              </a:rPr>
              <a:t>...................................................................................................................................................................................................</a:t>
            </a: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smtClean="0">
                <a:solidFill>
                  <a:prstClr val="black"/>
                </a:solidFill>
                <a:latin typeface="SVN-Vanilla Daisy Pro" panose="00000500000000000000" pitchFamily="2" charset="0"/>
                <a:cs typeface="Times" panose="02020603050405020304" pitchFamily="18" charset="0"/>
              </a:rPr>
              <a:t>3. Theo </a:t>
            </a:r>
            <a:r>
              <a:rPr lang="en-US" sz="2800" b="1" dirty="0" err="1" smtClean="0">
                <a:solidFill>
                  <a:prstClr val="black"/>
                </a:solidFill>
                <a:latin typeface="SVN-Vanilla Daisy Pro" panose="00000500000000000000" pitchFamily="2" charset="0"/>
                <a:cs typeface="Times" panose="02020603050405020304" pitchFamily="18" charset="0"/>
              </a:rPr>
              <a:t>em</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như</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thế</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nào</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là</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yêu</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thương</a:t>
            </a:r>
            <a:r>
              <a:rPr lang="en-US" sz="2800" b="1" dirty="0" smtClean="0">
                <a:solidFill>
                  <a:prstClr val="black"/>
                </a:solidFill>
                <a:latin typeface="SVN-Vanilla Daisy Pro" panose="00000500000000000000" pitchFamily="2" charset="0"/>
                <a:cs typeface="Times" panose="02020603050405020304" pitchFamily="18" charset="0"/>
              </a:rPr>
              <a:t> con </a:t>
            </a:r>
            <a:r>
              <a:rPr lang="en-US" sz="2800" b="1" dirty="0" err="1" smtClean="0">
                <a:solidFill>
                  <a:prstClr val="black"/>
                </a:solidFill>
                <a:latin typeface="SVN-Vanilla Daisy Pro" panose="00000500000000000000" pitchFamily="2" charset="0"/>
                <a:cs typeface="Times" panose="02020603050405020304" pitchFamily="18" charset="0"/>
              </a:rPr>
              <a:t>người</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SVN-Student" panose="02040603050506020204" pitchFamily="18" charset="0"/>
                <a:ea typeface="Times New Roman" panose="02020603050405020304" pitchFamily="18" charset="0"/>
              </a:rPr>
              <a:t>(</a:t>
            </a:r>
            <a:r>
              <a:rPr lang="en-US" sz="3200" b="1" dirty="0" smtClean="0">
                <a:solidFill>
                  <a:srgbClr val="FF0000"/>
                </a:solidFill>
                <a:latin typeface="SVN-Student" panose="02040603050506020204" pitchFamily="18" charset="0"/>
                <a:ea typeface="Times New Roman" panose="02020603050405020304" pitchFamily="18" charset="0"/>
              </a:rPr>
              <a:t>THẢO LUẬN NHÓM)</a:t>
            </a:r>
            <a:endParaRPr lang="en-US" sz="3200" b="1" dirty="0">
              <a:solidFill>
                <a:srgbClr val="FF0000"/>
              </a:solidFill>
              <a:latin typeface="SVN-Student" panose="02040603050506020204" pitchFamily="18" charset="0"/>
              <a:ea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 xmlns:a16="http://schemas.microsoft.com/office/drawing/2014/main" id="{D57A15F4-FE97-4AD2-BA74-AA0DC8068413}"/>
              </a:ext>
            </a:extLst>
          </p:cNvPr>
          <p:cNvSpPr/>
          <p:nvPr/>
        </p:nvSpPr>
        <p:spPr>
          <a:xfrm>
            <a:off x="302777" y="2100348"/>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SVN-Vanilla Daisy Pro" panose="00000500000000000000" pitchFamily="2" charset="0"/>
                <a:cs typeface="Times" panose="02020603050405020304" pitchFamily="18" charset="0"/>
              </a:rPr>
              <a:t>1. </a:t>
            </a:r>
            <a:r>
              <a:rPr lang="en-US" sz="2800" b="1" dirty="0" err="1" smtClean="0">
                <a:solidFill>
                  <a:prstClr val="black"/>
                </a:solidFill>
                <a:latin typeface="SVN-Vanilla Daisy Pro" panose="00000500000000000000" pitchFamily="2" charset="0"/>
                <a:cs typeface="Times" panose="02020603050405020304" pitchFamily="18" charset="0"/>
              </a:rPr>
              <a:t>Bé</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Hải</a:t>
            </a:r>
            <a:r>
              <a:rPr lang="en-US" sz="2800" b="1" dirty="0" smtClean="0">
                <a:solidFill>
                  <a:prstClr val="black"/>
                </a:solidFill>
                <a:latin typeface="SVN-Vanilla Daisy Pro" panose="00000500000000000000" pitchFamily="2" charset="0"/>
                <a:cs typeface="Times" panose="02020603050405020304" pitchFamily="18" charset="0"/>
              </a:rPr>
              <a:t> An </a:t>
            </a:r>
            <a:r>
              <a:rPr lang="en-US" sz="2800" b="1" dirty="0" err="1" smtClean="0">
                <a:solidFill>
                  <a:prstClr val="black"/>
                </a:solidFill>
                <a:latin typeface="SVN-Vanilla Daisy Pro" panose="00000500000000000000" pitchFamily="2" charset="0"/>
                <a:cs typeface="Times" panose="02020603050405020304" pitchFamily="18" charset="0"/>
              </a:rPr>
              <a:t>có</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gì</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đó</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mang</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lại</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điều</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gì</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8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smtClean="0">
                <a:solidFill>
                  <a:prstClr val="black"/>
                </a:solidFill>
                <a:latin typeface="SVN-Vanilla Daisy Pro" panose="00000500000000000000" pitchFamily="2" charset="0"/>
                <a:cs typeface="Times" panose="02020603050405020304" pitchFamily="18" charset="0"/>
              </a:rPr>
              <a:t>2. </a:t>
            </a:r>
            <a:r>
              <a:rPr lang="en-US" sz="2800" b="1" dirty="0" err="1" smtClean="0">
                <a:solidFill>
                  <a:prstClr val="black"/>
                </a:solidFill>
                <a:latin typeface="SVN-Vanilla Daisy Pro" panose="00000500000000000000" pitchFamily="2" charset="0"/>
                <a:cs typeface="Times" panose="02020603050405020304" pitchFamily="18" charset="0"/>
              </a:rPr>
              <a:t>Nhận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xét</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ước</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nguyện</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của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Hải</a:t>
            </a:r>
            <a:r>
              <a:rPr lang="en-US" sz="2800" b="1" dirty="0" smtClean="0">
                <a:solidFill>
                  <a:prstClr val="black"/>
                </a:solidFill>
                <a:latin typeface="SVN-Vanilla Daisy Pro" panose="00000500000000000000" pitchFamily="2" charset="0"/>
                <a:cs typeface="Times" panose="02020603050405020304" pitchFamily="18" charset="0"/>
              </a:rPr>
              <a:t> An </a:t>
            </a:r>
            <a:r>
              <a:rPr lang="en-US" sz="2800" b="1" dirty="0" err="1" smtClean="0">
                <a:solidFill>
                  <a:prstClr val="black"/>
                </a:solidFill>
                <a:latin typeface="SVN-Vanilla Daisy Pro" panose="00000500000000000000" pitchFamily="2" charset="0"/>
                <a:cs typeface="Times" panose="02020603050405020304" pitchFamily="18" charset="0"/>
              </a:rPr>
              <a:t>và</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việc</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a:solidFill>
                  <a:prstClr val="black"/>
                </a:solidFill>
                <a:latin typeface="SVN-Vanilla Daisy Pro" panose="00000500000000000000" pitchFamily="2" charset="0"/>
                <a:cs typeface="Times" panose="02020603050405020304" pitchFamily="18" charset="0"/>
              </a:rPr>
              <a:t>làm</a:t>
            </a:r>
            <a:r>
              <a:rPr lang="en-US" sz="2800" b="1" dirty="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của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gia</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đình</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bé</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 xmlns:a16="http://schemas.microsoft.com/office/drawing/2014/main" id="{ED9BAAF3-BB42-469D-9A1D-E12DA3DD343C}"/>
              </a:ext>
            </a:extLst>
          </p:cNvPr>
          <p:cNvSpPr/>
          <p:nvPr/>
        </p:nvSpPr>
        <p:spPr>
          <a:xfrm>
            <a:off x="3573899" y="4273604"/>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 xmlns:a16="http://schemas.microsoft.com/office/drawing/2014/main"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76D9141-C5C8-4EDF-8BAE-38C3C91A0D8B}"/>
              </a:ext>
            </a:extLst>
          </p:cNvPr>
          <p:cNvCxnSpPr>
            <a:cxnSpLocks/>
            <a:endCxn id="11" idx="0"/>
          </p:cNvCxnSpPr>
          <p:nvPr/>
        </p:nvCxnSpPr>
        <p:spPr>
          <a:xfrm flipH="1">
            <a:off x="1582839" y="3902765"/>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 xmlns:a16="http://schemas.microsoft.com/office/drawing/2014/main" id="{18EAD728-281A-4CBC-B6CB-AC46CE78C292}"/>
              </a:ext>
            </a:extLst>
          </p:cNvPr>
          <p:cNvCxnSpPr>
            <a:cxnSpLocks/>
            <a:endCxn id="3" idx="0"/>
          </p:cNvCxnSpPr>
          <p:nvPr/>
        </p:nvCxnSpPr>
        <p:spPr>
          <a:xfrm flipH="1">
            <a:off x="5995284" y="3902765"/>
            <a:ext cx="11193"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 xmlns:a16="http://schemas.microsoft.com/office/drawing/2014/main"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r>
              <a:rPr lang="en-US" sz="2800" b="1" dirty="0" smtClean="0">
                <a:solidFill>
                  <a:prstClr val="black"/>
                </a:solidFill>
                <a:latin typeface="SVN-Vanilla Daisy Pro" panose="00000500000000000000" pitchFamily="2" charset="0"/>
                <a:cs typeface="Times" panose="02020603050405020304" pitchFamily="18" charset="0"/>
              </a:rPr>
              <a:t>3. Theo </a:t>
            </a:r>
            <a:r>
              <a:rPr lang="en-US" sz="2800" b="1" dirty="0" err="1" smtClean="0">
                <a:solidFill>
                  <a:prstClr val="black"/>
                </a:solidFill>
                <a:latin typeface="SVN-Vanilla Daisy Pro" panose="00000500000000000000" pitchFamily="2" charset="0"/>
                <a:cs typeface="Times" panose="02020603050405020304" pitchFamily="18" charset="0"/>
              </a:rPr>
              <a:t>em</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như</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thế</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nào</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là</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yêu</a:t>
            </a:r>
            <a:r>
              <a:rPr lang="en-US" sz="2800" b="1" dirty="0" smtClean="0">
                <a:solidFill>
                  <a:prstClr val="black"/>
                </a:solidFill>
                <a:latin typeface="SVN-Vanilla Daisy Pro" panose="00000500000000000000" pitchFamily="2" charset="0"/>
                <a:cs typeface="Times" panose="02020603050405020304" pitchFamily="18" charset="0"/>
              </a:rPr>
              <a:t> </a:t>
            </a:r>
            <a:r>
              <a:rPr lang="en-US" sz="2800" b="1" dirty="0" err="1" smtClean="0">
                <a:solidFill>
                  <a:prstClr val="black"/>
                </a:solidFill>
                <a:latin typeface="SVN-Vanilla Daisy Pro" panose="00000500000000000000" pitchFamily="2" charset="0"/>
                <a:cs typeface="Times" panose="02020603050405020304" pitchFamily="18" charset="0"/>
              </a:rPr>
              <a:t>thương</a:t>
            </a:r>
            <a:r>
              <a:rPr lang="en-US" sz="2800" b="1" dirty="0" smtClean="0">
                <a:solidFill>
                  <a:prstClr val="black"/>
                </a:solidFill>
                <a:latin typeface="SVN-Vanilla Daisy Pro" panose="00000500000000000000" pitchFamily="2" charset="0"/>
                <a:cs typeface="Times" panose="02020603050405020304" pitchFamily="18" charset="0"/>
              </a:rPr>
              <a:t> con </a:t>
            </a:r>
            <a:r>
              <a:rPr lang="en-US" sz="2800" b="1" dirty="0" err="1" smtClean="0">
                <a:solidFill>
                  <a:prstClr val="black"/>
                </a:solidFill>
                <a:latin typeface="SVN-Vanilla Daisy Pro" panose="00000500000000000000" pitchFamily="2" charset="0"/>
                <a:cs typeface="Times" panose="02020603050405020304" pitchFamily="18" charset="0"/>
              </a:rPr>
              <a:t>người</a:t>
            </a:r>
            <a:r>
              <a:rPr lang="en-US" sz="2800" b="1" dirty="0" smtClean="0">
                <a:solidFill>
                  <a:prstClr val="black"/>
                </a:solidFill>
                <a:latin typeface="SVN-Vanilla Daisy Pro" panose="00000500000000000000" pitchFamily="2" charset="0"/>
                <a:cs typeface="Times" panose="02020603050405020304" pitchFamily="18" charset="0"/>
              </a:rPr>
              <a:t>?</a:t>
            </a:r>
            <a:endParaRPr lang="en-US" sz="2400" b="1" dirty="0">
              <a:solidFill>
                <a:srgbClr val="000000"/>
              </a:solidFill>
              <a:latin typeface="SVN-Vanilla Daisy Pro" panose="00000500000000000000" pitchFamily="2"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301618" y="4396137"/>
            <a:ext cx="3502319" cy="2400657"/>
          </a:xfrm>
          <a:prstGeom prst="rect">
            <a:avLst/>
          </a:prstGeom>
        </p:spPr>
        <p:txBody>
          <a:bodyPr wrap="square">
            <a:spAutoFit/>
          </a:bodyPr>
          <a:lstStyle/>
          <a:p>
            <a:pPr marL="292100" marR="0" algn="just">
              <a:lnSpc>
                <a:spcPct val="125000"/>
              </a:lnSpc>
              <a:spcBef>
                <a:spcPts val="0"/>
              </a:spcBef>
              <a:spcAft>
                <a:spcPts val="0"/>
              </a:spcAft>
            </a:pPr>
            <a:r>
              <a:rPr lang="en-US" sz="2400" dirty="0">
                <a:solidFill>
                  <a:srgbClr val="353635"/>
                </a:solidFill>
                <a:latin typeface="#9Slide05 IcielSanelma" pitchFamily="2" charset="0"/>
                <a:ea typeface="Times New Roman" panose="02020603050405020304" pitchFamily="18" charset="0"/>
              </a:rPr>
              <a:t>Ư</a:t>
            </a:r>
            <a:r>
              <a:rPr lang="vi-VN" sz="2400" dirty="0" smtClean="0">
                <a:solidFill>
                  <a:srgbClr val="353635"/>
                </a:solidFill>
                <a:latin typeface="#9Slide05 IcielSanelma" pitchFamily="2" charset="0"/>
                <a:ea typeface="Times New Roman" panose="02020603050405020304" pitchFamily="18" charset="0"/>
              </a:rPr>
              <a:t>ớc </a:t>
            </a:r>
            <a:r>
              <a:rPr lang="vi-VN" sz="2400" dirty="0">
                <a:solidFill>
                  <a:srgbClr val="353635"/>
                </a:solidFill>
                <a:latin typeface="#9Slide05 IcielSanelma" pitchFamily="2" charset="0"/>
                <a:ea typeface="Times New Roman" panose="02020603050405020304" pitchFamily="18" charset="0"/>
              </a:rPr>
              <a:t>nguyện của bé Hải An và gia đình bé đã hiến tặng giác mạc để trao ánh sáng cho người khác với mục đích cứu người, làm việc thiện.</a:t>
            </a:r>
            <a:endParaRPr lang="en-US" sz="2400" dirty="0">
              <a:solidFill>
                <a:srgbClr val="353635"/>
              </a:solidFill>
              <a:effectLst/>
              <a:latin typeface="#9Slide05 IcielSanelma" pitchFamily="2" charset="0"/>
              <a:ea typeface="Times New Roman" panose="02020603050405020304" pitchFamily="18" charset="0"/>
            </a:endParaRPr>
          </a:p>
        </p:txBody>
      </p:sp>
      <p:sp>
        <p:nvSpPr>
          <p:cNvPr id="3" name="Rectangle 2"/>
          <p:cNvSpPr/>
          <p:nvPr/>
        </p:nvSpPr>
        <p:spPr>
          <a:xfrm>
            <a:off x="3713259" y="4237081"/>
            <a:ext cx="4564049" cy="2462213"/>
          </a:xfrm>
          <a:prstGeom prst="rect">
            <a:avLst/>
          </a:prstGeom>
        </p:spPr>
        <p:txBody>
          <a:bodyPr wrap="square">
            <a:spAutoFit/>
          </a:bodyPr>
          <a:lstStyle/>
          <a:p>
            <a:pPr algn="just"/>
            <a:r>
              <a:rPr lang="vi-VN" sz="2200" dirty="0">
                <a:solidFill>
                  <a:srgbClr val="000000"/>
                </a:solidFill>
                <a:latin typeface="#9Slide05 IcielSanelma" pitchFamily="2" charset="0"/>
                <a:ea typeface="Courier New" panose="02070309020205020404" pitchFamily="49" charset="0"/>
              </a:rPr>
              <a:t>Ước nguyện đó thật cao cả, lớn lao và việc làm đó viết nên c</a:t>
            </a:r>
            <a:r>
              <a:rPr lang="en-US" sz="2200" dirty="0">
                <a:solidFill>
                  <a:srgbClr val="000000"/>
                </a:solidFill>
                <a:latin typeface="#9Slide05 IcielSanelma" pitchFamily="2" charset="0"/>
                <a:ea typeface="Courier New" panose="02070309020205020404" pitchFamily="49" charset="0"/>
              </a:rPr>
              <a:t>â</a:t>
            </a:r>
            <a:r>
              <a:rPr lang="vi-VN" sz="2200" dirty="0">
                <a:solidFill>
                  <a:srgbClr val="000000"/>
                </a:solidFill>
                <a:latin typeface="#9Slide05 IcielSanelma" pitchFamily="2" charset="0"/>
                <a:ea typeface="Courier New" panose="02070309020205020404" pitchFamily="49" charset="0"/>
              </a:rPr>
              <a:t>u chuyện đẹp về lòng nhân ái, biết sống vì người khác, đem lại hạnh phúc cho người khác để sự sống mãi tiếp nối, trường tồn. Việc làm đó đã làm lay động, thức tỉnh hàng triệu trái tim con người Việt Nam. Câu chuyện là minh chứng cao đẹp v</a:t>
            </a:r>
            <a:r>
              <a:rPr lang="en-US" sz="2200" dirty="0">
                <a:solidFill>
                  <a:srgbClr val="000000"/>
                </a:solidFill>
                <a:latin typeface="#9Slide05 IcielSanelma" pitchFamily="2" charset="0"/>
                <a:ea typeface="Courier New" panose="02070309020205020404" pitchFamily="49" charset="0"/>
              </a:rPr>
              <a:t>ề</a:t>
            </a:r>
            <a:r>
              <a:rPr lang="vi-VN" sz="2200" dirty="0">
                <a:solidFill>
                  <a:srgbClr val="000000"/>
                </a:solidFill>
                <a:latin typeface="#9Slide05 IcielSanelma" pitchFamily="2" charset="0"/>
                <a:ea typeface="Courier New" panose="02070309020205020404" pitchFamily="49" charset="0"/>
              </a:rPr>
              <a:t> tình yêu thương con người</a:t>
            </a:r>
            <a:endParaRPr lang="en-US" sz="2200" dirty="0">
              <a:latin typeface="#9Slide05 IcielSanelma" pitchFamily="2" charset="0"/>
            </a:endParaRPr>
          </a:p>
        </p:txBody>
      </p:sp>
      <p:sp>
        <p:nvSpPr>
          <p:cNvPr id="5" name="Rectangle 4"/>
          <p:cNvSpPr/>
          <p:nvPr/>
        </p:nvSpPr>
        <p:spPr>
          <a:xfrm>
            <a:off x="8530590" y="4695766"/>
            <a:ext cx="3325436" cy="1938992"/>
          </a:xfrm>
          <a:prstGeom prst="rect">
            <a:avLst/>
          </a:prstGeom>
        </p:spPr>
        <p:txBody>
          <a:bodyPr wrap="square">
            <a:spAutoFit/>
          </a:bodyPr>
          <a:lstStyle/>
          <a:p>
            <a:pPr marL="279400" marR="0" algn="just">
              <a:spcBef>
                <a:spcPts val="0"/>
              </a:spcBef>
              <a:spcAft>
                <a:spcPts val="300"/>
              </a:spcAft>
            </a:pPr>
            <a:r>
              <a:rPr lang="vi-VN" sz="2400" dirty="0">
                <a:solidFill>
                  <a:srgbClr val="353635"/>
                </a:solidFill>
                <a:latin typeface="#9Slide05 IcielSanelma" pitchFamily="2" charset="0"/>
                <a:ea typeface="Times New Roman" panose="02020603050405020304" pitchFamily="18" charset="0"/>
              </a:rPr>
              <a:t>Yêu thương con người là sự quan tâm, giúp đỡ, làm những điếu tốt đẹp cho người khác, nhất là những người gặp khó khăn, hoạn nạn.</a:t>
            </a:r>
            <a:endParaRPr lang="en-US" sz="2400" dirty="0">
              <a:solidFill>
                <a:srgbClr val="353635"/>
              </a:solidFill>
              <a:effectLst/>
              <a:latin typeface="#9Slide05 IcielSanelma" pitchFamily="2"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6748</TotalTime>
  <Words>2201</Words>
  <Application>Microsoft Office PowerPoint</Application>
  <PresentationFormat>Widescreen</PresentationFormat>
  <Paragraphs>213</Paragraphs>
  <Slides>30</Slides>
  <Notes>5</Notes>
  <HiddenSlides>0</HiddenSlides>
  <MMClips>0</MMClips>
  <ScaleCrop>false</ScaleCrop>
  <HeadingPairs>
    <vt:vector size="6" baseType="variant">
      <vt:variant>
        <vt:lpstr>Fonts Used</vt:lpstr>
      </vt:variant>
      <vt:variant>
        <vt:i4>37</vt:i4>
      </vt:variant>
      <vt:variant>
        <vt:lpstr>Theme</vt:lpstr>
      </vt:variant>
      <vt:variant>
        <vt:i4>5</vt:i4>
      </vt:variant>
      <vt:variant>
        <vt:lpstr>Slide Titles</vt:lpstr>
      </vt:variant>
      <vt:variant>
        <vt:i4>30</vt:i4>
      </vt:variant>
    </vt:vector>
  </HeadingPairs>
  <TitlesOfParts>
    <vt:vector size="72" baseType="lpstr">
      <vt:lpstr>Arial Unicode MS</vt:lpstr>
      <vt:lpstr>Microsoft YaHei</vt:lpstr>
      <vt:lpstr>SimSun</vt:lpstr>
      <vt:lpstr>#9Slide03 Arima Madurai Black</vt:lpstr>
      <vt:lpstr>#9Slide03 Aturdida</vt:lpstr>
      <vt:lpstr>#9Slide05 Brannboll Ny</vt:lpstr>
      <vt:lpstr>#9Slide05 Fourth</vt:lpstr>
      <vt:lpstr>#9Slide05 Habano</vt:lpstr>
      <vt:lpstr>#9Slide05 IcielSanelma</vt:lpstr>
      <vt:lpstr>#9Slide05 IcielSmoothy Cursive</vt:lpstr>
      <vt:lpstr>#9Slide05 Israquella</vt:lpstr>
      <vt:lpstr>#9Slide05 Kathya</vt:lpstr>
      <vt:lpstr>#9Slide05 Phobia</vt:lpstr>
      <vt:lpstr>#9Slide05 SVNTaiga</vt:lpstr>
      <vt:lpstr>#9Slide05 SVNTradeMark</vt:lpstr>
      <vt:lpstr>#9Slide06 SVNSlow Attack</vt:lpstr>
      <vt:lpstr>#9Slide07 IcielAmerican Forkbal</vt:lpstr>
      <vt:lpstr>#9Slide07 Marbelia Regular</vt:lpstr>
      <vt:lpstr>Arial</vt:lpstr>
      <vt:lpstr>Calibri</vt:lpstr>
      <vt:lpstr>Calibri Light</vt:lpstr>
      <vt:lpstr>Cambria</vt:lpstr>
      <vt:lpstr>Courier New</vt:lpstr>
      <vt:lpstr>Helvetica Neue</vt:lpstr>
      <vt:lpstr>SVN-Steady</vt:lpstr>
      <vt:lpstr>SVN-Student</vt:lpstr>
      <vt:lpstr>SVN-Vanilla Daisy Pro</vt:lpstr>
      <vt:lpstr>SVN-Very Berry</vt:lpstr>
      <vt:lpstr>SVN-Wallington</vt:lpstr>
      <vt:lpstr>Symbol</vt:lpstr>
      <vt:lpstr>Times</vt:lpstr>
      <vt:lpstr>Times New Roman</vt:lpstr>
      <vt:lpstr>Trebuchet MS</vt:lpstr>
      <vt:lpstr>Verdana</vt:lpstr>
      <vt:lpstr>Wingdings</vt:lpstr>
      <vt:lpstr>Wingdings 3</vt:lpstr>
      <vt:lpstr>华康海报体W12</vt:lpstr>
      <vt:lpstr>Office Theme</vt:lpstr>
      <vt:lpstr>1_Office Theme</vt:lpstr>
      <vt:lpstr>2_Office Theme</vt:lpstr>
      <vt:lpstr>24_Office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146</cp:revision>
  <dcterms:created xsi:type="dcterms:W3CDTF">2021-06-28T15:32:15Z</dcterms:created>
  <dcterms:modified xsi:type="dcterms:W3CDTF">2021-07-07T16:22:21Z</dcterms:modified>
</cp:coreProperties>
</file>