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8556" r:id="rId2"/>
    <p:sldMasterId id="2147488568" r:id="rId3"/>
    <p:sldMasterId id="2147488593" r:id="rId4"/>
  </p:sldMasterIdLst>
  <p:notesMasterIdLst>
    <p:notesMasterId r:id="rId31"/>
  </p:notesMasterIdLst>
  <p:sldIdLst>
    <p:sldId id="333" r:id="rId5"/>
    <p:sldId id="356" r:id="rId6"/>
    <p:sldId id="317" r:id="rId7"/>
    <p:sldId id="406" r:id="rId8"/>
    <p:sldId id="396" r:id="rId9"/>
    <p:sldId id="321" r:id="rId10"/>
    <p:sldId id="384" r:id="rId11"/>
    <p:sldId id="385" r:id="rId12"/>
    <p:sldId id="331" r:id="rId13"/>
    <p:sldId id="336" r:id="rId14"/>
    <p:sldId id="386" r:id="rId15"/>
    <p:sldId id="387" r:id="rId16"/>
    <p:sldId id="391" r:id="rId17"/>
    <p:sldId id="390" r:id="rId18"/>
    <p:sldId id="398" r:id="rId19"/>
    <p:sldId id="401" r:id="rId20"/>
    <p:sldId id="393" r:id="rId21"/>
    <p:sldId id="397" r:id="rId22"/>
    <p:sldId id="341" r:id="rId23"/>
    <p:sldId id="402" r:id="rId24"/>
    <p:sldId id="326" r:id="rId25"/>
    <p:sldId id="378" r:id="rId26"/>
    <p:sldId id="403" r:id="rId27"/>
    <p:sldId id="404" r:id="rId28"/>
    <p:sldId id="380" r:id="rId29"/>
    <p:sldId id="405"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CCFF"/>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67" d="100"/>
          <a:sy n="67" d="100"/>
        </p:scale>
        <p:origin x="568" y="5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50CF77-8CC2-4973-B4B0-6AA29A646DA6}" type="datetimeFigureOut">
              <a:rPr lang="en-US" smtClean="0"/>
              <a:t>9/14/2024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00D4E2-0BCC-4F5D-AE1D-792F5BB88121}" type="slidenum">
              <a:rPr lang="en-US" smtClean="0"/>
              <a:t>‹#›</a:t>
            </a:fld>
            <a:endParaRPr lang="en-US"/>
          </a:p>
        </p:txBody>
      </p:sp>
    </p:spTree>
    <p:extLst>
      <p:ext uri="{BB962C8B-B14F-4D97-AF65-F5344CB8AC3E}">
        <p14:creationId xmlns:p14="http://schemas.microsoft.com/office/powerpoint/2010/main" val="3996645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2179786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2179786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2179786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2179786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2179786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5F0132F-27AD-4901-812E-8330D5487512}" type="datetimeFigureOut">
              <a:rPr lang="en-US" smtClean="0"/>
              <a:t>9/14/2024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30591151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F0132F-27AD-4901-812E-8330D5487512}" type="datetimeFigureOut">
              <a:rPr lang="en-US" smtClean="0"/>
              <a:t>9/14/2024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37521090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F0132F-27AD-4901-812E-8330D5487512}" type="datetimeFigureOut">
              <a:rPr lang="en-US" smtClean="0"/>
              <a:t>9/14/2024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19858610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2E836-F117-4A63-AC0F-5F8D42DE105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35DDDD5-1CDB-4460-AB24-4BADD3F6CE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EE247C4-D6B7-4A9E-922A-191D3793D164}"/>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9/14/2024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3CDB655E-5F8D-44F1-BA06-D2EDD1B38E60}"/>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37E9B112-609D-448D-BFFA-6ECD997B0411}"/>
              </a:ext>
            </a:extLst>
          </p:cNvPr>
          <p:cNvSpPr>
            <a:spLocks noGrp="1"/>
          </p:cNvSpPr>
          <p:nvPr>
            <p:ph type="sldNum" sz="quarter" idx="12"/>
          </p:nvPr>
        </p:nvSpPr>
        <p:spPr/>
        <p:txBody>
          <a:bodyPr/>
          <a:lstStyle/>
          <a:p>
            <a:fld id="{05CEC4EA-6FC5-4DE6-A89F-9BE9420BE9D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23395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180A1-12DA-426C-AC44-2781155820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6226B60-8ABC-4B61-9F57-B2E9C3872C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B2EF28-89B8-4530-8D8F-C034014A0523}"/>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9/14/2024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BEB5488F-8264-44B9-B075-16B9338BC74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5B39AD0-DD47-442F-9082-854250B1E73A}"/>
              </a:ext>
            </a:extLst>
          </p:cNvPr>
          <p:cNvSpPr>
            <a:spLocks noGrp="1"/>
          </p:cNvSpPr>
          <p:nvPr>
            <p:ph type="sldNum" sz="quarter" idx="12"/>
          </p:nvPr>
        </p:nvSpPr>
        <p:spPr/>
        <p:txBody>
          <a:bodyPr/>
          <a:lstStyle/>
          <a:p>
            <a:fld id="{8C960DC3-1B5F-4534-949D-E61F5D7DDF28}"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6102512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A977E-BAEC-4A80-83F0-3A79213C1F2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115CB32-2984-45EE-BB6C-A921DF3B13F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CE333C9-3F6C-4674-8749-AF6617E1C534}"/>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9/14/2024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61C611B6-F542-414C-B36D-39B5A06037B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0999627F-3033-4432-8E23-02CB914E1313}"/>
              </a:ext>
            </a:extLst>
          </p:cNvPr>
          <p:cNvSpPr>
            <a:spLocks noGrp="1"/>
          </p:cNvSpPr>
          <p:nvPr>
            <p:ph type="sldNum" sz="quarter" idx="12"/>
          </p:nvPr>
        </p:nvSpPr>
        <p:spPr/>
        <p:txBody>
          <a:bodyPr/>
          <a:lstStyle/>
          <a:p>
            <a:fld id="{1F4A9CD3-C45F-429F-95A8-837E324DFBF4}"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2840764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B1134-2C89-47E2-ADBD-3D567F66A8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69C5D22-2E5D-428E-922B-42C70B7BA6A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47DCE5C-545B-4E06-A445-BA4A3900ACE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9CD5495-1FFE-4ABD-92F1-D7207B37433D}"/>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9/14/2024</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B6971984-370A-4E7F-8051-A5D8023BA70C}"/>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ADF68516-FC6A-4282-87DB-F7966F4E9858}"/>
              </a:ext>
            </a:extLst>
          </p:cNvPr>
          <p:cNvSpPr>
            <a:spLocks noGrp="1"/>
          </p:cNvSpPr>
          <p:nvPr>
            <p:ph type="sldNum" sz="quarter" idx="12"/>
          </p:nvPr>
        </p:nvSpPr>
        <p:spPr/>
        <p:txBody>
          <a:bodyPr/>
          <a:lstStyle/>
          <a:p>
            <a:fld id="{675D9ACE-5CFE-4AE7-B658-6CF8073D42FF}"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2698896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7FF43-F6B6-4F9E-AA90-5789C55C655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91E5EB1-82C7-4664-BD2D-497464FD1A8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9CE5624-2A51-4948-AC3D-153D42058FE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09ED164-9C2D-4EB6-B0AD-17C508ADAEB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0144964-CD5F-4E78-90DB-C981DB2B3CD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BDBCCED-49EE-42D1-9B59-4AA315A1D33C}"/>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9/14/2024</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3F68084A-01A0-4D6B-8C6C-7E7868B29D2E}"/>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8D96E189-85E6-4005-A45C-0FEF735AA9FD}"/>
              </a:ext>
            </a:extLst>
          </p:cNvPr>
          <p:cNvSpPr>
            <a:spLocks noGrp="1"/>
          </p:cNvSpPr>
          <p:nvPr>
            <p:ph type="sldNum" sz="quarter" idx="12"/>
          </p:nvPr>
        </p:nvSpPr>
        <p:spPr/>
        <p:txBody>
          <a:bodyPr/>
          <a:lstStyle/>
          <a:p>
            <a:fld id="{343B58A8-918D-487E-A68E-E1147EC4186D}"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7801939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CD912-3180-4FF4-9FD2-83F58EFC7F8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1B440E1-0A5A-4D65-BB15-2504A1B03590}"/>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9/14/2024</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4A36212F-0EDE-49C8-A895-7D927172028A}"/>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A3D58708-3F55-4574-AB81-02D9C9791B81}"/>
              </a:ext>
            </a:extLst>
          </p:cNvPr>
          <p:cNvSpPr>
            <a:spLocks noGrp="1"/>
          </p:cNvSpPr>
          <p:nvPr>
            <p:ph type="sldNum" sz="quarter" idx="12"/>
          </p:nvPr>
        </p:nvSpPr>
        <p:spPr/>
        <p:txBody>
          <a:bodyPr/>
          <a:lstStyle/>
          <a:p>
            <a:fld id="{BC9B6E0E-12E8-4F60-AA4C-2D244E5456EC}"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633589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0F3DD58-9276-410C-AF6C-7D5D1EBFD590}"/>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9/14/2024</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4AF32367-9DC6-460C-AB8E-A7891D7256F3}"/>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066418EF-E8B5-4976-B327-89696CF5A604}"/>
              </a:ext>
            </a:extLst>
          </p:cNvPr>
          <p:cNvSpPr>
            <a:spLocks noGrp="1"/>
          </p:cNvSpPr>
          <p:nvPr>
            <p:ph type="sldNum" sz="quarter" idx="12"/>
          </p:nvPr>
        </p:nvSpPr>
        <p:spPr/>
        <p:txBody>
          <a:bodyPr/>
          <a:lstStyle/>
          <a:p>
            <a:fld id="{236E7B28-9747-4E84-B604-46E657738A9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1520872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BA44A-5ED3-4475-AED9-C9EA2B899B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D259986-40EC-43F4-B9A3-BA9464C323A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25F9401-3A32-4777-80C5-2970CC1065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687432-0049-40BB-8096-0E3F713538DC}"/>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9/14/2024</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B48DB4A5-8C20-463C-9636-D42B52BE0664}"/>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69B6976F-B1E2-4994-8F41-545902D69D2F}"/>
              </a:ext>
            </a:extLst>
          </p:cNvPr>
          <p:cNvSpPr>
            <a:spLocks noGrp="1"/>
          </p:cNvSpPr>
          <p:nvPr>
            <p:ph type="sldNum" sz="quarter" idx="12"/>
          </p:nvPr>
        </p:nvSpPr>
        <p:spPr/>
        <p:txBody>
          <a:bodyPr/>
          <a:lstStyle/>
          <a:p>
            <a:fld id="{C34BCE46-A05B-4D33-91D8-6AE2484A13E9}"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1441591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F0132F-27AD-4901-812E-8330D5487512}" type="datetimeFigureOut">
              <a:rPr lang="en-US" smtClean="0"/>
              <a:t>9/14/2024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13325711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D0E99-C51D-4E04-AA44-5410D8C718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F0FA9D7-92C5-4932-8BD7-C9983459F3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25A2976-D5BB-4A41-9312-155E4E5378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9815652-DFC4-444D-879B-2A6372F464CB}"/>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9/14/2024</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DCE3DCA6-62AA-4911-9858-06FA49089EDE}"/>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5F147248-5AEE-47AB-9F7F-FAB2F396AC58}"/>
              </a:ext>
            </a:extLst>
          </p:cNvPr>
          <p:cNvSpPr>
            <a:spLocks noGrp="1"/>
          </p:cNvSpPr>
          <p:nvPr>
            <p:ph type="sldNum" sz="quarter" idx="12"/>
          </p:nvPr>
        </p:nvSpPr>
        <p:spPr/>
        <p:txBody>
          <a:bodyPr/>
          <a:lstStyle/>
          <a:p>
            <a:fld id="{FC5C8A20-F7A3-41F1-BDEB-FDFA73989A6D}"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2537187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108B5-811A-4196-9CD7-0B5BCC4B2EA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1A6677E-F470-4938-B1A5-FB308A31107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485A05-ACA6-4C3B-8A27-82D89B1D5498}"/>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9/14/2024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3E6EF5E8-962A-42AD-A420-FE011F14DA5B}"/>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70A104B0-F5E9-4C99-9EFA-E97BC759BAFD}"/>
              </a:ext>
            </a:extLst>
          </p:cNvPr>
          <p:cNvSpPr>
            <a:spLocks noGrp="1"/>
          </p:cNvSpPr>
          <p:nvPr>
            <p:ph type="sldNum" sz="quarter" idx="12"/>
          </p:nvPr>
        </p:nvSpPr>
        <p:spPr/>
        <p:txBody>
          <a:bodyPr/>
          <a:lstStyle/>
          <a:p>
            <a:fld id="{4CA50655-6099-49A5-A5B3-294E30F1778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1957055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D943C10-B4B0-4CC7-83CA-1E90E32DAA7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18C8B11-D57D-4C8D-A4A3-53B0AC46BE6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05FE77-960F-4044-9C6F-685A5B7BCA63}"/>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9/14/2024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4A85B594-C5C6-479C-91AF-9764975BF3B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F1FDE4F1-D15D-4E04-9E27-6010CE2A98BC}"/>
              </a:ext>
            </a:extLst>
          </p:cNvPr>
          <p:cNvSpPr>
            <a:spLocks noGrp="1"/>
          </p:cNvSpPr>
          <p:nvPr>
            <p:ph type="sldNum" sz="quarter" idx="12"/>
          </p:nvPr>
        </p:nvSpPr>
        <p:spPr/>
        <p:txBody>
          <a:bodyPr/>
          <a:lstStyle/>
          <a:p>
            <a:fld id="{D25CD138-390D-42D6-A3F9-214C2077893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3159679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21"/>
        <p:cNvGrpSpPr/>
        <p:nvPr/>
      </p:nvGrpSpPr>
      <p:grpSpPr>
        <a:xfrm>
          <a:off x="0" y="0"/>
          <a:ext cx="0" cy="0"/>
          <a:chOff x="0" y="0"/>
          <a:chExt cx="0" cy="0"/>
        </a:xfrm>
      </p:grpSpPr>
      <p:pic>
        <p:nvPicPr>
          <p:cNvPr id="22" name="Google Shape;22;p6"/>
          <p:cNvPicPr preferRelativeResize="0"/>
          <p:nvPr/>
        </p:nvPicPr>
        <p:blipFill rotWithShape="1">
          <a:blip r:embed="rId2">
            <a:alphaModFix amt="28000"/>
          </a:blip>
          <a:srcRect t="3044" b="39510"/>
          <a:stretch/>
        </p:blipFill>
        <p:spPr>
          <a:xfrm>
            <a:off x="-330200" y="-249933"/>
            <a:ext cx="12981939" cy="7360173"/>
          </a:xfrm>
          <a:prstGeom prst="rect">
            <a:avLst/>
          </a:prstGeom>
          <a:noFill/>
          <a:ln>
            <a:noFill/>
          </a:ln>
        </p:spPr>
      </p:pic>
      <p:pic>
        <p:nvPicPr>
          <p:cNvPr id="23" name="Google Shape;23;p6"/>
          <p:cNvPicPr preferRelativeResize="0"/>
          <p:nvPr/>
        </p:nvPicPr>
        <p:blipFill rotWithShape="1">
          <a:blip r:embed="rId3">
            <a:alphaModFix/>
          </a:blip>
          <a:srcRect/>
          <a:stretch/>
        </p:blipFill>
        <p:spPr>
          <a:xfrm>
            <a:off x="339234" y="268151"/>
            <a:ext cx="11513532" cy="6321700"/>
          </a:xfrm>
          <a:prstGeom prst="rect">
            <a:avLst/>
          </a:prstGeom>
          <a:noFill/>
          <a:ln>
            <a:noFill/>
          </a:ln>
        </p:spPr>
      </p:pic>
    </p:spTree>
    <p:extLst>
      <p:ext uri="{BB962C8B-B14F-4D97-AF65-F5344CB8AC3E}">
        <p14:creationId xmlns:p14="http://schemas.microsoft.com/office/powerpoint/2010/main" val="21902049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69B0A-7CE1-49BC-A256-E48FA3D35CC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B8DAD948-487D-4787-899D-27EABA14C5F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83D2B5B4-A6B7-491F-9C17-4098256873EC}"/>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14-09-2024</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FBF1F753-2A2A-489F-BD6B-A7F6E7475FFF}"/>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068F653D-D0D5-4C8A-9E33-C05A87904590}"/>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8004220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2D809-2C26-4D21-B837-E14356E00789}"/>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DCA08709-63D7-43CB-B2F4-4F7F55A15F9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08547F56-1BF2-4351-9DD0-C8CF17B92A7B}"/>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14-09-2024</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127EB02F-4EA7-4602-AE67-E60818D31952}"/>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4B00ED4C-2D44-438F-B010-54C98D37D008}"/>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8899198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33806E-37A8-4B43-9CB6-DBC0BAEABCE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2E3D48DD-7EA7-40AF-B4B0-581CFCEFD8A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F2EA413-7CC5-445D-8144-A19C7A304DFE}"/>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14-09-2024</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8A0DF15A-5497-439F-B6D8-150BEADFA4B7}"/>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A2EE97A9-1B61-46D9-B63E-764F575817B8}"/>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1813671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440C1-5033-42C0-9230-E1E6D609EF32}"/>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8E0F3F97-280D-4727-B13B-B353884EB19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CDEC6825-994B-4D30-8280-3F1D05F16FE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762D5667-92E2-4532-B09B-D07C3AD8916E}"/>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14-09-2024</a:t>
            </a:fld>
            <a:endParaRPr lang="en-IN">
              <a:solidFill>
                <a:prstClr val="black">
                  <a:tint val="75000"/>
                </a:prstClr>
              </a:solidFill>
            </a:endParaRPr>
          </a:p>
        </p:txBody>
      </p:sp>
      <p:sp>
        <p:nvSpPr>
          <p:cNvPr id="6" name="Footer Placeholder 5">
            <a:extLst>
              <a:ext uri="{FF2B5EF4-FFF2-40B4-BE49-F238E27FC236}">
                <a16:creationId xmlns:a16="http://schemas.microsoft.com/office/drawing/2014/main" id="{1D2255F6-84A6-4420-81B1-EBBCF85617D4}"/>
              </a:ext>
            </a:extLst>
          </p:cNvPr>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a:extLst>
              <a:ext uri="{FF2B5EF4-FFF2-40B4-BE49-F238E27FC236}">
                <a16:creationId xmlns:a16="http://schemas.microsoft.com/office/drawing/2014/main" id="{050FEAD3-5834-409C-B211-E0C06249C04F}"/>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4661271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51F3F-8F8D-4651-82F5-3045A9062C51}"/>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AC3FB5F3-B34C-41D2-A9C2-2C5EB182DA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C2B0899-430F-44C3-8728-FEC8CAFFD13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78490A7B-4EE5-4D88-BD51-B9275F8779D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DAD1AD2-C464-4901-A8A6-78E0552FB0B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9587244B-D31C-4F0D-B07A-6301694D3386}"/>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14-09-2024</a:t>
            </a:fld>
            <a:endParaRPr lang="en-IN">
              <a:solidFill>
                <a:prstClr val="black">
                  <a:tint val="75000"/>
                </a:prstClr>
              </a:solidFill>
            </a:endParaRPr>
          </a:p>
        </p:txBody>
      </p:sp>
      <p:sp>
        <p:nvSpPr>
          <p:cNvPr id="8" name="Footer Placeholder 7">
            <a:extLst>
              <a:ext uri="{FF2B5EF4-FFF2-40B4-BE49-F238E27FC236}">
                <a16:creationId xmlns:a16="http://schemas.microsoft.com/office/drawing/2014/main" id="{109C03C3-2B03-4F17-8CF8-3DD5AA1142A0}"/>
              </a:ext>
            </a:extLst>
          </p:cNvPr>
          <p:cNvSpPr>
            <a:spLocks noGrp="1"/>
          </p:cNvSpPr>
          <p:nvPr>
            <p:ph type="ftr" sz="quarter" idx="11"/>
          </p:nvPr>
        </p:nvSpPr>
        <p:spPr/>
        <p:txBody>
          <a:bodyPr/>
          <a:lstStyle/>
          <a:p>
            <a:endParaRPr lang="en-IN">
              <a:solidFill>
                <a:prstClr val="black">
                  <a:tint val="75000"/>
                </a:prstClr>
              </a:solidFill>
            </a:endParaRPr>
          </a:p>
        </p:txBody>
      </p:sp>
      <p:sp>
        <p:nvSpPr>
          <p:cNvPr id="9" name="Slide Number Placeholder 8">
            <a:extLst>
              <a:ext uri="{FF2B5EF4-FFF2-40B4-BE49-F238E27FC236}">
                <a16:creationId xmlns:a16="http://schemas.microsoft.com/office/drawing/2014/main" id="{25A82AC1-2992-4BDB-A119-2F99429C2545}"/>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032094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8E4E2-C46A-49C4-8ABD-606DE637BC8D}"/>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406BFD8E-4294-433E-A520-109F237AFDA8}"/>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14-09-2024</a:t>
            </a:fld>
            <a:endParaRPr lang="en-IN">
              <a:solidFill>
                <a:prstClr val="black">
                  <a:tint val="75000"/>
                </a:prstClr>
              </a:solidFill>
            </a:endParaRPr>
          </a:p>
        </p:txBody>
      </p:sp>
      <p:sp>
        <p:nvSpPr>
          <p:cNvPr id="4" name="Footer Placeholder 3">
            <a:extLst>
              <a:ext uri="{FF2B5EF4-FFF2-40B4-BE49-F238E27FC236}">
                <a16:creationId xmlns:a16="http://schemas.microsoft.com/office/drawing/2014/main" id="{8AB96176-1D5B-4EDB-9331-407A68E17BED}"/>
              </a:ext>
            </a:extLst>
          </p:cNvPr>
          <p:cNvSpPr>
            <a:spLocks noGrp="1"/>
          </p:cNvSpPr>
          <p:nvPr>
            <p:ph type="ftr" sz="quarter" idx="11"/>
          </p:nvPr>
        </p:nvSpPr>
        <p:spPr/>
        <p:txBody>
          <a:bodyPr/>
          <a:lstStyle/>
          <a:p>
            <a:endParaRPr lang="en-IN">
              <a:solidFill>
                <a:prstClr val="black">
                  <a:tint val="75000"/>
                </a:prstClr>
              </a:solidFill>
            </a:endParaRPr>
          </a:p>
        </p:txBody>
      </p:sp>
      <p:sp>
        <p:nvSpPr>
          <p:cNvPr id="5" name="Slide Number Placeholder 4">
            <a:extLst>
              <a:ext uri="{FF2B5EF4-FFF2-40B4-BE49-F238E27FC236}">
                <a16:creationId xmlns:a16="http://schemas.microsoft.com/office/drawing/2014/main" id="{23679753-5D54-43FD-AFCA-69543D9DF4C6}"/>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5991048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5F0132F-27AD-4901-812E-8330D5487512}" type="datetimeFigureOut">
              <a:rPr lang="en-US" smtClean="0"/>
              <a:t>9/14/2024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6950222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1C5B6E3-59A3-4032-BDDD-5C297964C306}"/>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14-09-2024</a:t>
            </a:fld>
            <a:endParaRPr lang="en-IN">
              <a:solidFill>
                <a:prstClr val="black">
                  <a:tint val="75000"/>
                </a:prstClr>
              </a:solidFill>
            </a:endParaRPr>
          </a:p>
        </p:txBody>
      </p:sp>
      <p:sp>
        <p:nvSpPr>
          <p:cNvPr id="3" name="Footer Placeholder 2">
            <a:extLst>
              <a:ext uri="{FF2B5EF4-FFF2-40B4-BE49-F238E27FC236}">
                <a16:creationId xmlns:a16="http://schemas.microsoft.com/office/drawing/2014/main" id="{F851AC23-3462-4779-868C-9F7F48AFF9CE}"/>
              </a:ext>
            </a:extLst>
          </p:cNvPr>
          <p:cNvSpPr>
            <a:spLocks noGrp="1"/>
          </p:cNvSpPr>
          <p:nvPr>
            <p:ph type="ftr" sz="quarter" idx="11"/>
          </p:nvPr>
        </p:nvSpPr>
        <p:spPr/>
        <p:txBody>
          <a:bodyPr/>
          <a:lstStyle/>
          <a:p>
            <a:endParaRPr lang="en-IN">
              <a:solidFill>
                <a:prstClr val="black">
                  <a:tint val="75000"/>
                </a:prstClr>
              </a:solidFill>
            </a:endParaRPr>
          </a:p>
        </p:txBody>
      </p:sp>
      <p:sp>
        <p:nvSpPr>
          <p:cNvPr id="4" name="Slide Number Placeholder 3">
            <a:extLst>
              <a:ext uri="{FF2B5EF4-FFF2-40B4-BE49-F238E27FC236}">
                <a16:creationId xmlns:a16="http://schemas.microsoft.com/office/drawing/2014/main" id="{5F406D23-9A26-4BF1-98C1-1A556FB3941C}"/>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7579021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D69AF-CD5B-412C-97CB-43F101A173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11AB5181-AF67-458E-BB6A-1D682CEE031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5F635AB0-05B8-41F0-9F2A-61D87964AE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9DB678E-6C86-4A27-8DD8-3401730B44FE}"/>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14-09-2024</a:t>
            </a:fld>
            <a:endParaRPr lang="en-IN">
              <a:solidFill>
                <a:prstClr val="black">
                  <a:tint val="75000"/>
                </a:prstClr>
              </a:solidFill>
            </a:endParaRPr>
          </a:p>
        </p:txBody>
      </p:sp>
      <p:sp>
        <p:nvSpPr>
          <p:cNvPr id="6" name="Footer Placeholder 5">
            <a:extLst>
              <a:ext uri="{FF2B5EF4-FFF2-40B4-BE49-F238E27FC236}">
                <a16:creationId xmlns:a16="http://schemas.microsoft.com/office/drawing/2014/main" id="{D00ADA6F-7133-4448-BA6F-EFFA2D11EEE9}"/>
              </a:ext>
            </a:extLst>
          </p:cNvPr>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a:extLst>
              <a:ext uri="{FF2B5EF4-FFF2-40B4-BE49-F238E27FC236}">
                <a16:creationId xmlns:a16="http://schemas.microsoft.com/office/drawing/2014/main" id="{A68E487A-5940-4F6B-80C5-257BD77B6FA9}"/>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48309622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7AA8F-E46F-4F5D-A512-72ACE9E21E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551FF312-0381-47A3-B48C-7001F40043D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07EEFA1B-DBDA-4523-B3B6-64717662BD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9C95088-2B68-48F3-AD2E-C00B097A3038}"/>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14-09-2024</a:t>
            </a:fld>
            <a:endParaRPr lang="en-IN">
              <a:solidFill>
                <a:prstClr val="black">
                  <a:tint val="75000"/>
                </a:prstClr>
              </a:solidFill>
            </a:endParaRPr>
          </a:p>
        </p:txBody>
      </p:sp>
      <p:sp>
        <p:nvSpPr>
          <p:cNvPr id="6" name="Footer Placeholder 5">
            <a:extLst>
              <a:ext uri="{FF2B5EF4-FFF2-40B4-BE49-F238E27FC236}">
                <a16:creationId xmlns:a16="http://schemas.microsoft.com/office/drawing/2014/main" id="{61A90072-F9CA-4D2B-A0B2-0A19EBEBE568}"/>
              </a:ext>
            </a:extLst>
          </p:cNvPr>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a:extLst>
              <a:ext uri="{FF2B5EF4-FFF2-40B4-BE49-F238E27FC236}">
                <a16:creationId xmlns:a16="http://schemas.microsoft.com/office/drawing/2014/main" id="{2FCED981-B3B9-4E75-9AF3-414A1EA3DFF4}"/>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9377443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1BE28-E49B-4BFC-8F4C-74A19A912A27}"/>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07AE18AF-5C24-4B0E-8CAF-0B4A3AF1E01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69DBCB89-E751-4C8E-AD0B-98FDD05F90DC}"/>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14-09-2024</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5F48DF5D-D9E2-453C-AABE-FA430CFECC3C}"/>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94D66BE1-1321-4608-9442-8ADCA6A07983}"/>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49046567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CF13C3F-C14A-40E5-8FB6-12B792BBB33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DF94EE81-CF18-4436-9EDF-3E2156674A4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936524CE-914B-41B7-AEC2-AC61B6B85433}"/>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14-09-2024</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A4A9622C-E965-46E0-880C-AE24F2EE10F8}"/>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1C2B8C69-2FB7-4506-AB74-2D344CC3E669}"/>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87391292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21"/>
        <p:cNvGrpSpPr/>
        <p:nvPr/>
      </p:nvGrpSpPr>
      <p:grpSpPr>
        <a:xfrm>
          <a:off x="0" y="0"/>
          <a:ext cx="0" cy="0"/>
          <a:chOff x="0" y="0"/>
          <a:chExt cx="0" cy="0"/>
        </a:xfrm>
      </p:grpSpPr>
      <p:pic>
        <p:nvPicPr>
          <p:cNvPr id="22" name="Google Shape;22;p6"/>
          <p:cNvPicPr preferRelativeResize="0"/>
          <p:nvPr/>
        </p:nvPicPr>
        <p:blipFill rotWithShape="1">
          <a:blip r:embed="rId2">
            <a:alphaModFix amt="28000"/>
          </a:blip>
          <a:srcRect t="3044" b="39510"/>
          <a:stretch/>
        </p:blipFill>
        <p:spPr>
          <a:xfrm>
            <a:off x="-330200" y="-249933"/>
            <a:ext cx="12981939" cy="7360173"/>
          </a:xfrm>
          <a:prstGeom prst="rect">
            <a:avLst/>
          </a:prstGeom>
          <a:noFill/>
          <a:ln>
            <a:noFill/>
          </a:ln>
        </p:spPr>
      </p:pic>
      <p:pic>
        <p:nvPicPr>
          <p:cNvPr id="23" name="Google Shape;23;p6"/>
          <p:cNvPicPr preferRelativeResize="0"/>
          <p:nvPr/>
        </p:nvPicPr>
        <p:blipFill rotWithShape="1">
          <a:blip r:embed="rId3">
            <a:alphaModFix/>
          </a:blip>
          <a:srcRect/>
          <a:stretch/>
        </p:blipFill>
        <p:spPr>
          <a:xfrm>
            <a:off x="339234" y="268151"/>
            <a:ext cx="11513532" cy="6321700"/>
          </a:xfrm>
          <a:prstGeom prst="rect">
            <a:avLst/>
          </a:prstGeom>
          <a:noFill/>
          <a:ln>
            <a:noFill/>
          </a:ln>
        </p:spPr>
      </p:pic>
    </p:spTree>
    <p:extLst>
      <p:ext uri="{BB962C8B-B14F-4D97-AF65-F5344CB8AC3E}">
        <p14:creationId xmlns:p14="http://schemas.microsoft.com/office/powerpoint/2010/main" val="10710410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877CB125-156C-434B-9535-2869C4C617AA}" type="datetimeFigureOut">
              <a:rPr lang="en-US">
                <a:solidFill>
                  <a:prstClr val="black">
                    <a:tint val="75000"/>
                  </a:prstClr>
                </a:solidFill>
              </a:rPr>
              <a:pPr>
                <a:defRPr/>
              </a:pPr>
              <a:t>9/14/2024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F06A4C49-959D-4749-8908-C533971F75A5}" type="slidenum">
              <a:rPr lang="en-US" altLang="en-US"/>
              <a:pPr/>
              <a:t>‹#›</a:t>
            </a:fld>
            <a:endParaRPr lang="en-US" altLang="en-US"/>
          </a:p>
        </p:txBody>
      </p:sp>
    </p:spTree>
    <p:extLst>
      <p:ext uri="{BB962C8B-B14F-4D97-AF65-F5344CB8AC3E}">
        <p14:creationId xmlns:p14="http://schemas.microsoft.com/office/powerpoint/2010/main" val="296483831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7B256A8-20A0-4F05-B1C2-72E4EB8A23F4}" type="datetimeFigureOut">
              <a:rPr lang="en-US">
                <a:solidFill>
                  <a:prstClr val="black">
                    <a:tint val="75000"/>
                  </a:prstClr>
                </a:solidFill>
              </a:rPr>
              <a:pPr>
                <a:defRPr/>
              </a:pPr>
              <a:t>9/14/2024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EB440D5B-FA80-4B80-AC56-49C1AEECAB84}" type="slidenum">
              <a:rPr lang="en-US" altLang="en-US"/>
              <a:pPr/>
              <a:t>‹#›</a:t>
            </a:fld>
            <a:endParaRPr lang="en-US" altLang="en-US"/>
          </a:p>
        </p:txBody>
      </p:sp>
    </p:spTree>
    <p:extLst>
      <p:ext uri="{BB962C8B-B14F-4D97-AF65-F5344CB8AC3E}">
        <p14:creationId xmlns:p14="http://schemas.microsoft.com/office/powerpoint/2010/main" val="388117717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298DE059-884F-471B-88AB-59523B6A2712}" type="datetimeFigureOut">
              <a:rPr lang="en-US">
                <a:solidFill>
                  <a:prstClr val="black">
                    <a:tint val="75000"/>
                  </a:prstClr>
                </a:solidFill>
              </a:rPr>
              <a:pPr>
                <a:defRPr/>
              </a:pPr>
              <a:t>9/14/2024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8705438C-6673-479D-94BC-C0807E6BCC7F}" type="slidenum">
              <a:rPr lang="en-US" altLang="en-US"/>
              <a:pPr/>
              <a:t>‹#›</a:t>
            </a:fld>
            <a:endParaRPr lang="en-US" altLang="en-US"/>
          </a:p>
        </p:txBody>
      </p:sp>
    </p:spTree>
    <p:extLst>
      <p:ext uri="{BB962C8B-B14F-4D97-AF65-F5344CB8AC3E}">
        <p14:creationId xmlns:p14="http://schemas.microsoft.com/office/powerpoint/2010/main" val="130167197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8A1C50F0-350E-491C-A10B-82378630CC2C}" type="datetimeFigureOut">
              <a:rPr lang="en-US">
                <a:solidFill>
                  <a:prstClr val="black">
                    <a:tint val="75000"/>
                  </a:prstClr>
                </a:solidFill>
              </a:rPr>
              <a:pPr>
                <a:defRPr/>
              </a:pPr>
              <a:t>9/14/2024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2B6FD943-519E-499B-B643-BBDC036516C9}" type="slidenum">
              <a:rPr lang="en-US" altLang="en-US"/>
              <a:pPr/>
              <a:t>‹#›</a:t>
            </a:fld>
            <a:endParaRPr lang="en-US" altLang="en-US"/>
          </a:p>
        </p:txBody>
      </p:sp>
    </p:spTree>
    <p:extLst>
      <p:ext uri="{BB962C8B-B14F-4D97-AF65-F5344CB8AC3E}">
        <p14:creationId xmlns:p14="http://schemas.microsoft.com/office/powerpoint/2010/main" val="4359545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5F0132F-27AD-4901-812E-8330D5487512}" type="datetimeFigureOut">
              <a:rPr lang="en-US" smtClean="0"/>
              <a:t>9/14/2024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290878192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D131F68D-8B5F-4C75-B60A-A9375820D23D}" type="datetimeFigureOut">
              <a:rPr lang="en-US">
                <a:solidFill>
                  <a:prstClr val="black">
                    <a:tint val="75000"/>
                  </a:prstClr>
                </a:solidFill>
              </a:rPr>
              <a:pPr>
                <a:defRPr/>
              </a:pPr>
              <a:t>9/14/2024</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3DD99F32-F7B3-4B9D-894B-C0B0C508A3DD}" type="slidenum">
              <a:rPr lang="en-US" altLang="en-US"/>
              <a:pPr/>
              <a:t>‹#›</a:t>
            </a:fld>
            <a:endParaRPr lang="en-US" altLang="en-US"/>
          </a:p>
        </p:txBody>
      </p:sp>
    </p:spTree>
    <p:extLst>
      <p:ext uri="{BB962C8B-B14F-4D97-AF65-F5344CB8AC3E}">
        <p14:creationId xmlns:p14="http://schemas.microsoft.com/office/powerpoint/2010/main" val="323174932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59447797-2723-4F4F-92BC-EDB395B2DE51}" type="datetimeFigureOut">
              <a:rPr lang="en-US">
                <a:solidFill>
                  <a:prstClr val="black">
                    <a:tint val="75000"/>
                  </a:prstClr>
                </a:solidFill>
              </a:rPr>
              <a:pPr>
                <a:defRPr/>
              </a:pPr>
              <a:t>9/14/2024</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46981622-4E9E-4625-B563-7BF35D14BD5B}" type="slidenum">
              <a:rPr lang="en-US" altLang="en-US"/>
              <a:pPr/>
              <a:t>‹#›</a:t>
            </a:fld>
            <a:endParaRPr lang="en-US" altLang="en-US"/>
          </a:p>
        </p:txBody>
      </p:sp>
    </p:spTree>
    <p:extLst>
      <p:ext uri="{BB962C8B-B14F-4D97-AF65-F5344CB8AC3E}">
        <p14:creationId xmlns:p14="http://schemas.microsoft.com/office/powerpoint/2010/main" val="297151418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D44F8D0-1DDF-499E-8A13-E9BC0133F056}" type="datetimeFigureOut">
              <a:rPr lang="en-US">
                <a:solidFill>
                  <a:prstClr val="black">
                    <a:tint val="75000"/>
                  </a:prstClr>
                </a:solidFill>
              </a:rPr>
              <a:pPr>
                <a:defRPr/>
              </a:pPr>
              <a:t>9/14/2024</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CAC6EBD7-B575-4605-8782-B66AA41EB481}" type="slidenum">
              <a:rPr lang="en-US" altLang="en-US"/>
              <a:pPr/>
              <a:t>‹#›</a:t>
            </a:fld>
            <a:endParaRPr lang="en-US" altLang="en-US"/>
          </a:p>
        </p:txBody>
      </p:sp>
    </p:spTree>
    <p:extLst>
      <p:ext uri="{BB962C8B-B14F-4D97-AF65-F5344CB8AC3E}">
        <p14:creationId xmlns:p14="http://schemas.microsoft.com/office/powerpoint/2010/main" val="152392176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BB8BB27-83D8-4859-BAF2-852A8B203EB5}" type="datetimeFigureOut">
              <a:rPr lang="en-US">
                <a:solidFill>
                  <a:prstClr val="black">
                    <a:tint val="75000"/>
                  </a:prstClr>
                </a:solidFill>
              </a:rPr>
              <a:pPr>
                <a:defRPr/>
              </a:pPr>
              <a:t>9/14/2024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C73BCC82-0AE5-492F-8947-0F085D04CB87}" type="slidenum">
              <a:rPr lang="en-US" altLang="en-US"/>
              <a:pPr/>
              <a:t>‹#›</a:t>
            </a:fld>
            <a:endParaRPr lang="en-US" altLang="en-US"/>
          </a:p>
        </p:txBody>
      </p:sp>
    </p:spTree>
    <p:extLst>
      <p:ext uri="{BB962C8B-B14F-4D97-AF65-F5344CB8AC3E}">
        <p14:creationId xmlns:p14="http://schemas.microsoft.com/office/powerpoint/2010/main" val="153927107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1B98FC25-CFC4-474E-ABE2-F748F34389F9}" type="datetimeFigureOut">
              <a:rPr lang="en-US">
                <a:solidFill>
                  <a:prstClr val="black">
                    <a:tint val="75000"/>
                  </a:prstClr>
                </a:solidFill>
              </a:rPr>
              <a:pPr>
                <a:defRPr/>
              </a:pPr>
              <a:t>9/14/2024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5DF92CEE-29AE-448E-8734-0FFB89BDA29F}" type="slidenum">
              <a:rPr lang="en-US" altLang="en-US"/>
              <a:pPr/>
              <a:t>‹#›</a:t>
            </a:fld>
            <a:endParaRPr lang="en-US" altLang="en-US"/>
          </a:p>
        </p:txBody>
      </p:sp>
    </p:spTree>
    <p:extLst>
      <p:ext uri="{BB962C8B-B14F-4D97-AF65-F5344CB8AC3E}">
        <p14:creationId xmlns:p14="http://schemas.microsoft.com/office/powerpoint/2010/main" val="231701130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2E318A5-9CC9-49A7-A7A2-C9A44FD5780A}" type="datetimeFigureOut">
              <a:rPr lang="en-US">
                <a:solidFill>
                  <a:prstClr val="black">
                    <a:tint val="75000"/>
                  </a:prstClr>
                </a:solidFill>
              </a:rPr>
              <a:pPr>
                <a:defRPr/>
              </a:pPr>
              <a:t>9/14/2024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180E6A5A-0DF1-47AE-9A78-B7BD36C0FC99}" type="slidenum">
              <a:rPr lang="en-US" altLang="en-US"/>
              <a:pPr/>
              <a:t>‹#›</a:t>
            </a:fld>
            <a:endParaRPr lang="en-US" altLang="en-US"/>
          </a:p>
        </p:txBody>
      </p:sp>
    </p:spTree>
    <p:extLst>
      <p:ext uri="{BB962C8B-B14F-4D97-AF65-F5344CB8AC3E}">
        <p14:creationId xmlns:p14="http://schemas.microsoft.com/office/powerpoint/2010/main" val="15893157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2D7A457-79E7-4135-831A-AC08BCFE32A8}" type="datetimeFigureOut">
              <a:rPr lang="en-US">
                <a:solidFill>
                  <a:prstClr val="black">
                    <a:tint val="75000"/>
                  </a:prstClr>
                </a:solidFill>
              </a:rPr>
              <a:pPr>
                <a:defRPr/>
              </a:pPr>
              <a:t>9/14/2024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A69E1883-66DA-43C6-B761-D62DF3D18DE3}" type="slidenum">
              <a:rPr lang="en-US" altLang="en-US"/>
              <a:pPr/>
              <a:t>‹#›</a:t>
            </a:fld>
            <a:endParaRPr lang="en-US" altLang="en-US"/>
          </a:p>
        </p:txBody>
      </p:sp>
    </p:spTree>
    <p:extLst>
      <p:ext uri="{BB962C8B-B14F-4D97-AF65-F5344CB8AC3E}">
        <p14:creationId xmlns:p14="http://schemas.microsoft.com/office/powerpoint/2010/main" val="32362596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5F0132F-27AD-4901-812E-8330D5487512}" type="datetimeFigureOut">
              <a:rPr lang="en-US" smtClean="0"/>
              <a:t>9/14/2024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16262533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5F0132F-27AD-4901-812E-8330D5487512}" type="datetimeFigureOut">
              <a:rPr lang="en-US" smtClean="0"/>
              <a:t>9/14/2024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41377326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F0132F-27AD-4901-812E-8330D5487512}" type="datetimeFigureOut">
              <a:rPr lang="en-US" smtClean="0"/>
              <a:t>9/14/2024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25814064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5F0132F-27AD-4901-812E-8330D5487512}" type="datetimeFigureOut">
              <a:rPr lang="en-US" smtClean="0"/>
              <a:t>9/14/2024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23027010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5F0132F-27AD-4901-812E-8330D5487512}" type="datetimeFigureOut">
              <a:rPr lang="en-US" smtClean="0"/>
              <a:t>9/14/2024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23516818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F0132F-27AD-4901-812E-8330D5487512}" type="datetimeFigureOut">
              <a:rPr lang="en-US" smtClean="0"/>
              <a:t>9/14/2024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0DB45D-C96A-4B08-B991-7A5C42999066}" type="slidenum">
              <a:rPr lang="en-US" smtClean="0"/>
              <a:t>‹#›</a:t>
            </a:fld>
            <a:endParaRPr lang="en-US"/>
          </a:p>
        </p:txBody>
      </p:sp>
    </p:spTree>
    <p:extLst>
      <p:ext uri="{BB962C8B-B14F-4D97-AF65-F5344CB8AC3E}">
        <p14:creationId xmlns:p14="http://schemas.microsoft.com/office/powerpoint/2010/main" val="1645536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B88E0A-A312-48B2-AD45-C33801621B0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49F5AB2-FA1E-4D1E-B88D-468CFA9A0E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C58F2F-0EC0-4A27-89F0-4F10D21EF8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14D2AB-DD58-4746-B875-8D90D23E26D2}" type="datetimeFigureOut">
              <a:rPr lang="en-US" smtClean="0">
                <a:solidFill>
                  <a:prstClr val="black">
                    <a:tint val="75000"/>
                  </a:prstClr>
                </a:solidFill>
              </a:rPr>
              <a:pPr/>
              <a:t>9/14/2024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E73429DF-F118-4ED8-A695-98CA0DBD16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20923011-8E1E-4F13-86FE-11FCBA42B3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C8CFE3-553D-4D67-B17E-45793350FDE1}"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965846329"/>
      </p:ext>
    </p:extLst>
  </p:cSld>
  <p:clrMap bg1="lt1" tx1="dk1" bg2="lt2" tx2="dk2" accent1="accent1" accent2="accent2" accent3="accent3" accent4="accent4" accent5="accent5" accent6="accent6" hlink="hlink" folHlink="folHlink"/>
  <p:sldLayoutIdLst>
    <p:sldLayoutId id="2147488557" r:id="rId1"/>
    <p:sldLayoutId id="2147488558" r:id="rId2"/>
    <p:sldLayoutId id="2147488559" r:id="rId3"/>
    <p:sldLayoutId id="2147488560" r:id="rId4"/>
    <p:sldLayoutId id="2147488561" r:id="rId5"/>
    <p:sldLayoutId id="2147488562" r:id="rId6"/>
    <p:sldLayoutId id="2147488563" r:id="rId7"/>
    <p:sldLayoutId id="2147488564" r:id="rId8"/>
    <p:sldLayoutId id="2147488565" r:id="rId9"/>
    <p:sldLayoutId id="2147488566" r:id="rId10"/>
    <p:sldLayoutId id="2147488567" r:id="rId11"/>
    <p:sldLayoutId id="2147488629" r:id="rId12"/>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7C6423B-D8E8-42F1-8BC5-EE111AB3991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78B9B9FB-6E24-435A-A703-F5478933D80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4E4FA9A2-F58F-483A-B49B-009C0D956AC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2CE5DB-37D1-401F-B3C9-412EB17FC619}" type="datetimeFigureOut">
              <a:rPr lang="en-IN" smtClean="0">
                <a:solidFill>
                  <a:prstClr val="black">
                    <a:tint val="75000"/>
                  </a:prstClr>
                </a:solidFill>
              </a:rPr>
              <a:pPr/>
              <a:t>14-09-2024</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33B5CF15-B3CF-474D-BAA4-C2208338BF0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5A1966FE-D496-49FB-9074-47ACFE7EAEC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668517618"/>
      </p:ext>
    </p:extLst>
  </p:cSld>
  <p:clrMap bg1="lt1" tx1="dk1" bg2="lt2" tx2="dk2" accent1="accent1" accent2="accent2" accent3="accent3" accent4="accent4" accent5="accent5" accent6="accent6" hlink="hlink" folHlink="folHlink"/>
  <p:sldLayoutIdLst>
    <p:sldLayoutId id="2147488569" r:id="rId1"/>
    <p:sldLayoutId id="2147488570" r:id="rId2"/>
    <p:sldLayoutId id="2147488571" r:id="rId3"/>
    <p:sldLayoutId id="2147488572" r:id="rId4"/>
    <p:sldLayoutId id="2147488573" r:id="rId5"/>
    <p:sldLayoutId id="2147488574" r:id="rId6"/>
    <p:sldLayoutId id="2147488575" r:id="rId7"/>
    <p:sldLayoutId id="2147488576" r:id="rId8"/>
    <p:sldLayoutId id="2147488577" r:id="rId9"/>
    <p:sldLayoutId id="2147488578" r:id="rId10"/>
    <p:sldLayoutId id="2147488579" r:id="rId11"/>
    <p:sldLayoutId id="214748858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65C5C9BF-A721-41F1-92BD-FAD26F1849FF}" type="datetimeFigureOut">
              <a:rPr lang="en-US">
                <a:solidFill>
                  <a:prstClr val="black">
                    <a:tint val="75000"/>
                  </a:prstClr>
                </a:solidFill>
              </a:rPr>
              <a:pPr>
                <a:defRPr/>
              </a:pPr>
              <a:t>9/14/2024</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pPr fontAlgn="base">
              <a:spcBef>
                <a:spcPct val="0"/>
              </a:spcBef>
              <a:spcAft>
                <a:spcPct val="0"/>
              </a:spcAft>
            </a:pPr>
            <a:fld id="{026F4E6E-518E-4480-9CAF-D5C60D0A1FE6}" type="slidenum">
              <a:rPr lang="en-US" altLang="en-US" smtClean="0">
                <a:cs typeface="Arial" panose="020B0604020202020204" pitchFamily="34" charset="0"/>
              </a:rPr>
              <a:pPr fontAlgn="base">
                <a:spcBef>
                  <a:spcPct val="0"/>
                </a:spcBef>
                <a:spcAft>
                  <a:spcPct val="0"/>
                </a:spcAft>
              </a:pPr>
              <a:t>‹#›</a:t>
            </a:fld>
            <a:endParaRPr lang="en-US" altLang="en-US">
              <a:cs typeface="Arial" panose="020B0604020202020204" pitchFamily="34" charset="0"/>
            </a:endParaRPr>
          </a:p>
        </p:txBody>
      </p:sp>
    </p:spTree>
    <p:extLst>
      <p:ext uri="{BB962C8B-B14F-4D97-AF65-F5344CB8AC3E}">
        <p14:creationId xmlns:p14="http://schemas.microsoft.com/office/powerpoint/2010/main" val="430127627"/>
      </p:ext>
    </p:extLst>
  </p:cSld>
  <p:clrMap bg1="lt1" tx1="dk1" bg2="lt2" tx2="dk2" accent1="accent1" accent2="accent2" accent3="accent3" accent4="accent4" accent5="accent5" accent6="accent6" hlink="hlink" folHlink="folHlink"/>
  <p:sldLayoutIdLst>
    <p:sldLayoutId id="2147488594" r:id="rId1"/>
    <p:sldLayoutId id="2147488595" r:id="rId2"/>
    <p:sldLayoutId id="2147488596" r:id="rId3"/>
    <p:sldLayoutId id="2147488597" r:id="rId4"/>
    <p:sldLayoutId id="2147488598" r:id="rId5"/>
    <p:sldLayoutId id="2147488599" r:id="rId6"/>
    <p:sldLayoutId id="2147488600" r:id="rId7"/>
    <p:sldLayoutId id="2147488601" r:id="rId8"/>
    <p:sldLayoutId id="2147488602" r:id="rId9"/>
    <p:sldLayoutId id="2147488603" r:id="rId10"/>
    <p:sldLayoutId id="2147488604"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3.xml"/><Relationship Id="rId5" Type="http://schemas.openxmlformats.org/officeDocument/2006/relationships/image" Target="../media/image6.jpe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3.xml"/><Relationship Id="rId5" Type="http://schemas.openxmlformats.org/officeDocument/2006/relationships/image" Target="../media/image3.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3.xml"/><Relationship Id="rId5" Type="http://schemas.openxmlformats.org/officeDocument/2006/relationships/image" Target="../media/image3.pn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3.xml"/><Relationship Id="rId5" Type="http://schemas.openxmlformats.org/officeDocument/2006/relationships/image" Target="../media/image3.png"/><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3.xml"/><Relationship Id="rId5" Type="http://schemas.openxmlformats.org/officeDocument/2006/relationships/image" Target="../media/image3.png"/><Relationship Id="rId4" Type="http://schemas.openxmlformats.org/officeDocument/2006/relationships/image" Target="../media/image16.jpe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3.xml"/><Relationship Id="rId6" Type="http://schemas.openxmlformats.org/officeDocument/2006/relationships/image" Target="../media/image3.png"/><Relationship Id="rId5" Type="http://schemas.openxmlformats.org/officeDocument/2006/relationships/image" Target="../media/image9.png"/><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png"/><Relationship Id="rId1" Type="http://schemas.openxmlformats.org/officeDocument/2006/relationships/slideLayout" Target="../slideLayouts/slideLayout36.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35.xml"/><Relationship Id="rId6" Type="http://schemas.openxmlformats.org/officeDocument/2006/relationships/image" Target="../media/image3.png"/><Relationship Id="rId5" Type="http://schemas.openxmlformats.org/officeDocument/2006/relationships/image" Target="../media/image9.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emf"/><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emf"/><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1.emf"/><Relationship Id="rId2" Type="http://schemas.openxmlformats.org/officeDocument/2006/relationships/image" Target="../media/image14.png"/><Relationship Id="rId1" Type="http://schemas.openxmlformats.org/officeDocument/2006/relationships/slideLayout" Target="../slideLayouts/slideLayout37.xml"/><Relationship Id="rId6" Type="http://schemas.openxmlformats.org/officeDocument/2006/relationships/image" Target="../media/image3.png"/><Relationship Id="rId5" Type="http://schemas.openxmlformats.org/officeDocument/2006/relationships/image" Target="../media/image15.png"/><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1.emf"/><Relationship Id="rId2" Type="http://schemas.openxmlformats.org/officeDocument/2006/relationships/image" Target="../media/image14.png"/><Relationship Id="rId1" Type="http://schemas.openxmlformats.org/officeDocument/2006/relationships/slideLayout" Target="../slideLayouts/slideLayout37.xml"/><Relationship Id="rId6" Type="http://schemas.openxmlformats.org/officeDocument/2006/relationships/image" Target="../media/image3.png"/><Relationship Id="rId5" Type="http://schemas.openxmlformats.org/officeDocument/2006/relationships/image" Target="../media/image15.png"/><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35.xml"/><Relationship Id="rId6" Type="http://schemas.openxmlformats.org/officeDocument/2006/relationships/image" Target="../media/image3.png"/><Relationship Id="rId5" Type="http://schemas.openxmlformats.org/officeDocument/2006/relationships/image" Target="../media/image9.png"/><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9.png"/><Relationship Id="rId1" Type="http://schemas.openxmlformats.org/officeDocument/2006/relationships/slideLayout" Target="../slideLayouts/slideLayout13.xml"/><Relationship Id="rId6" Type="http://schemas.openxmlformats.org/officeDocument/2006/relationships/image" Target="../media/image16.jpeg"/><Relationship Id="rId5" Type="http://schemas.openxmlformats.org/officeDocument/2006/relationships/image" Target="../media/image3.png"/><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35.xml"/><Relationship Id="rId6" Type="http://schemas.openxmlformats.org/officeDocument/2006/relationships/image" Target="../media/image3.png"/><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3.xml"/><Relationship Id="rId6" Type="http://schemas.openxmlformats.org/officeDocument/2006/relationships/image" Target="../media/image3.pn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emf"/><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Layout" Target="../slideLayouts/slideLayout13.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a:spLocks noChangeArrowheads="1"/>
          </p:cNvSpPr>
          <p:nvPr/>
        </p:nvSpPr>
        <p:spPr bwMode="auto">
          <a:xfrm>
            <a:off x="631659" y="2348319"/>
            <a:ext cx="11052694"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5400" b="1" err="1">
                <a:solidFill>
                  <a:srgbClr val="0000FF"/>
                </a:solidFill>
                <a:latin typeface="Times" pitchFamily="18" charset="0"/>
                <a:ea typeface="Helvetica Neue"/>
                <a:cs typeface="Times" pitchFamily="18" charset="0"/>
              </a:rPr>
              <a:t>Bài</a:t>
            </a:r>
            <a:r>
              <a:rPr lang="en-US" altLang="en-US" sz="5400" b="1">
                <a:solidFill>
                  <a:srgbClr val="0000FF"/>
                </a:solidFill>
                <a:latin typeface="Times" pitchFamily="18" charset="0"/>
                <a:ea typeface="Helvetica Neue"/>
                <a:cs typeface="Times" pitchFamily="18" charset="0"/>
              </a:rPr>
              <a:t> 10: </a:t>
            </a:r>
            <a:r>
              <a:rPr lang="en-US" sz="5400">
                <a:solidFill>
                  <a:srgbClr val="0000FF"/>
                </a:solidFill>
                <a:latin typeface="Times" pitchFamily="18" charset="0"/>
                <a:cs typeface="Times" pitchFamily="18" charset="0"/>
              </a:rPr>
              <a:t>QUYỀN VÀ NGHĨA VỤ CƠ BẢN CỦA CÔNG DÂN (2 tiết)</a:t>
            </a:r>
          </a:p>
          <a:p>
            <a:pPr algn="ctr" eaLnBrk="0" fontAlgn="base" hangingPunct="0">
              <a:spcBef>
                <a:spcPct val="0"/>
              </a:spcBef>
              <a:spcAft>
                <a:spcPct val="0"/>
              </a:spcAft>
            </a:pPr>
            <a:endParaRPr lang="en-SG" altLang="en-US" sz="5400" b="1" dirty="0">
              <a:solidFill>
                <a:srgbClr val="0000FF"/>
              </a:solidFill>
              <a:latin typeface="#9Slide05 Fourth" panose="00000500000000000000" pitchFamily="2" charset="0"/>
            </a:endParaRPr>
          </a:p>
        </p:txBody>
      </p:sp>
      <p:pic>
        <p:nvPicPr>
          <p:cNvPr id="10" name="Picture 9"/>
          <p:cNvPicPr>
            <a:picLocks noChangeAspect="1"/>
          </p:cNvPicPr>
          <p:nvPr/>
        </p:nvPicPr>
        <p:blipFill>
          <a:blip r:embed="rId2"/>
          <a:stretch>
            <a:fillRect/>
          </a:stretch>
        </p:blipFill>
        <p:spPr>
          <a:xfrm>
            <a:off x="10936762" y="-1560"/>
            <a:ext cx="1255238" cy="937524"/>
          </a:xfrm>
          <a:prstGeom prst="rect">
            <a:avLst/>
          </a:prstGeom>
        </p:spPr>
      </p:pic>
      <p:pic>
        <p:nvPicPr>
          <p:cNvPr id="15" name="Picutre 370"/>
          <p:cNvPicPr/>
          <p:nvPr/>
        </p:nvPicPr>
        <p:blipFill>
          <a:blip r:embed="rId3"/>
          <a:stretch/>
        </p:blipFill>
        <p:spPr>
          <a:xfrm>
            <a:off x="417096" y="206987"/>
            <a:ext cx="4588042" cy="2141332"/>
          </a:xfrm>
          <a:prstGeom prst="rect">
            <a:avLst/>
          </a:prstGeom>
        </p:spPr>
      </p:pic>
      <p:pic>
        <p:nvPicPr>
          <p:cNvPr id="16" name="Shape 371"/>
          <p:cNvPicPr/>
          <p:nvPr/>
        </p:nvPicPr>
        <p:blipFill>
          <a:blip r:embed="rId4"/>
          <a:stretch/>
        </p:blipFill>
        <p:spPr>
          <a:xfrm>
            <a:off x="7218947" y="3978442"/>
            <a:ext cx="4345434" cy="2358190"/>
          </a:xfrm>
          <a:prstGeom prst="rect">
            <a:avLst/>
          </a:prstGeom>
        </p:spPr>
      </p:pic>
      <p:pic>
        <p:nvPicPr>
          <p:cNvPr id="18" name="Shape 373"/>
          <p:cNvPicPr/>
          <p:nvPr/>
        </p:nvPicPr>
        <p:blipFill>
          <a:blip r:embed="rId5"/>
          <a:stretch/>
        </p:blipFill>
        <p:spPr>
          <a:xfrm>
            <a:off x="631659" y="3978443"/>
            <a:ext cx="3058025" cy="2358190"/>
          </a:xfrm>
          <a:prstGeom prst="rect">
            <a:avLst/>
          </a:prstGeom>
        </p:spPr>
      </p:pic>
    </p:spTree>
    <p:extLst>
      <p:ext uri="{BB962C8B-B14F-4D97-AF65-F5344CB8AC3E}">
        <p14:creationId xmlns:p14="http://schemas.microsoft.com/office/powerpoint/2010/main" val="392530617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9707417" y="2463890"/>
            <a:ext cx="2900751" cy="4359018"/>
          </a:xfrm>
          <a:prstGeom prst="rect">
            <a:avLst/>
          </a:prstGeom>
        </p:spPr>
      </p:pic>
      <p:pic>
        <p:nvPicPr>
          <p:cNvPr id="11" name="图片 8" descr="6fc417983c9675ce1b60e983870aeb8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29600" y="5391719"/>
            <a:ext cx="1510109" cy="1290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p:cNvPicPr>
          <p:nvPr/>
        </p:nvPicPr>
        <p:blipFill>
          <a:blip r:embed="rId4"/>
          <a:stretch>
            <a:fillRect/>
          </a:stretch>
        </p:blipFill>
        <p:spPr>
          <a:xfrm>
            <a:off x="368968" y="729673"/>
            <a:ext cx="10443411" cy="5307344"/>
          </a:xfrm>
          <a:prstGeom prst="rect">
            <a:avLst/>
          </a:prstGeom>
        </p:spPr>
      </p:pic>
      <p:sp>
        <p:nvSpPr>
          <p:cNvPr id="14" name="Text Box 5"/>
          <p:cNvSpPr txBox="1">
            <a:spLocks noChangeArrowheads="1"/>
          </p:cNvSpPr>
          <p:nvPr/>
        </p:nvSpPr>
        <p:spPr bwMode="auto">
          <a:xfrm>
            <a:off x="2277980" y="937524"/>
            <a:ext cx="7853912" cy="4226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buNone/>
            </a:pPr>
            <a:r>
              <a:rPr lang="nl-NL" sz="4000" b="1">
                <a:solidFill>
                  <a:srgbClr val="0000FF"/>
                </a:solidFill>
                <a:latin typeface="Times New Roman" pitchFamily="18" charset="0"/>
                <a:cs typeface="Times New Roman" pitchFamily="18" charset="0"/>
              </a:rPr>
              <a:t>1. Khái niệm</a:t>
            </a:r>
            <a:endParaRPr lang="en-US" sz="4000">
              <a:solidFill>
                <a:srgbClr val="0000FF"/>
              </a:solidFill>
              <a:latin typeface="Times New Roman" pitchFamily="18" charset="0"/>
              <a:cs typeface="Times New Roman" pitchFamily="18" charset="0"/>
            </a:endParaRPr>
          </a:p>
          <a:p>
            <a:pPr>
              <a:buNone/>
            </a:pPr>
            <a:r>
              <a:rPr lang="en-US" sz="4000">
                <a:solidFill>
                  <a:srgbClr val="0000FF"/>
                </a:solidFill>
                <a:latin typeface="Times New Roman" pitchFamily="18" charset="0"/>
                <a:cs typeface="Times New Roman" pitchFamily="18" charset="0"/>
              </a:rPr>
              <a:t>- </a:t>
            </a:r>
            <a:r>
              <a:rPr lang="en-US" sz="4000" b="1">
                <a:solidFill>
                  <a:srgbClr val="0000FF"/>
                </a:solidFill>
                <a:latin typeface="Times New Roman" pitchFamily="18" charset="0"/>
                <a:cs typeface="Times New Roman" pitchFamily="18" charset="0"/>
              </a:rPr>
              <a:t>Quyền cơ bản của công dân</a:t>
            </a:r>
            <a:r>
              <a:rPr lang="en-US" sz="4000">
                <a:solidFill>
                  <a:srgbClr val="0000FF"/>
                </a:solidFill>
                <a:latin typeface="Times New Roman" pitchFamily="18" charset="0"/>
                <a:cs typeface="Times New Roman" pitchFamily="18" charset="0"/>
              </a:rPr>
              <a:t> là những lợi ích cơ bản mà công dân được hưởng, được Nhà nước bảo vệ và đảm bảo theo Hiến pháp và pháp luật.</a:t>
            </a:r>
            <a:endParaRPr lang="en-US" sz="4000" i="1">
              <a:solidFill>
                <a:srgbClr val="0000FF"/>
              </a:solidFill>
              <a:latin typeface="Times New Roman" pitchFamily="18" charset="0"/>
              <a:cs typeface="Times New Roman" pitchFamily="18" charset="0"/>
            </a:endParaRPr>
          </a:p>
          <a:p>
            <a:pPr algn="just">
              <a:buFont typeface="Arial" panose="020B0604020202020204" pitchFamily="34" charset="0"/>
              <a:buNone/>
            </a:pPr>
            <a:endParaRPr lang="en-US" sz="4000" b="1" dirty="0">
              <a:solidFill>
                <a:srgbClr val="0000FF"/>
              </a:solidFill>
              <a:latin typeface="Times New Roman" pitchFamily="18" charset="0"/>
              <a:cs typeface="Times New Roman" pitchFamily="18" charset="0"/>
            </a:endParaRPr>
          </a:p>
        </p:txBody>
      </p:sp>
      <p:pic>
        <p:nvPicPr>
          <p:cNvPr id="15" name="Picture 14"/>
          <p:cNvPicPr>
            <a:picLocks noChangeAspect="1"/>
          </p:cNvPicPr>
          <p:nvPr/>
        </p:nvPicPr>
        <p:blipFill>
          <a:blip r:embed="rId5"/>
          <a:stretch>
            <a:fillRect/>
          </a:stretch>
        </p:blipFill>
        <p:spPr>
          <a:xfrm>
            <a:off x="10936762" y="0"/>
            <a:ext cx="1255238" cy="937524"/>
          </a:xfrm>
          <a:prstGeom prst="rect">
            <a:avLst/>
          </a:prstGeom>
        </p:spPr>
      </p:pic>
    </p:spTree>
    <p:extLst>
      <p:ext uri="{BB962C8B-B14F-4D97-AF65-F5344CB8AC3E}">
        <p14:creationId xmlns:p14="http://schemas.microsoft.com/office/powerpoint/2010/main" val="222181413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900" decel="100000" fill="hold"/>
                                        <p:tgtEl>
                                          <p:spTgt spid="11"/>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11" presetID="21" presetClass="entr" presetSubtype="1"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heel(1)">
                                      <p:cBhvr>
                                        <p:cTn id="13" dur="2000"/>
                                        <p:tgtEl>
                                          <p:spTgt spid="13"/>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p:cTn id="16" dur="1000" fill="hold"/>
                                        <p:tgtEl>
                                          <p:spTgt spid="14"/>
                                        </p:tgtEl>
                                        <p:attrNameLst>
                                          <p:attrName>ppt_w</p:attrName>
                                        </p:attrNameLst>
                                      </p:cBhvr>
                                      <p:tavLst>
                                        <p:tav tm="0">
                                          <p:val>
                                            <p:fltVal val="0"/>
                                          </p:val>
                                        </p:tav>
                                        <p:tav tm="100000">
                                          <p:val>
                                            <p:strVal val="#ppt_w"/>
                                          </p:val>
                                        </p:tav>
                                      </p:tavLst>
                                    </p:anim>
                                    <p:anim calcmode="lin" valueType="num">
                                      <p:cBhvr>
                                        <p:cTn id="17" dur="1000" fill="hold"/>
                                        <p:tgtEl>
                                          <p:spTgt spid="14"/>
                                        </p:tgtEl>
                                        <p:attrNameLst>
                                          <p:attrName>ppt_h</p:attrName>
                                        </p:attrNameLst>
                                      </p:cBhvr>
                                      <p:tavLst>
                                        <p:tav tm="0">
                                          <p:val>
                                            <p:fltVal val="0"/>
                                          </p:val>
                                        </p:tav>
                                        <p:tav tm="100000">
                                          <p:val>
                                            <p:strVal val="#ppt_h"/>
                                          </p:val>
                                        </p:tav>
                                      </p:tavLst>
                                    </p:anim>
                                    <p:animEffect transition="in" filter="fade">
                                      <p:cBhvr>
                                        <p:cTn id="18"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011394868"/>
              </p:ext>
            </p:extLst>
          </p:nvPr>
        </p:nvGraphicFramePr>
        <p:xfrm>
          <a:off x="144378" y="937524"/>
          <a:ext cx="11694696" cy="5515640"/>
        </p:xfrm>
        <a:graphic>
          <a:graphicData uri="http://schemas.openxmlformats.org/drawingml/2006/table">
            <a:tbl>
              <a:tblPr firstRow="1" firstCol="1" bandRow="1"/>
              <a:tblGrid>
                <a:gridCol w="7828548">
                  <a:extLst>
                    <a:ext uri="{9D8B030D-6E8A-4147-A177-3AD203B41FA5}">
                      <a16:colId xmlns:a16="http://schemas.microsoft.com/office/drawing/2014/main" val="20000"/>
                    </a:ext>
                  </a:extLst>
                </a:gridCol>
                <a:gridCol w="1267327">
                  <a:extLst>
                    <a:ext uri="{9D8B030D-6E8A-4147-A177-3AD203B41FA5}">
                      <a16:colId xmlns:a16="http://schemas.microsoft.com/office/drawing/2014/main" val="20001"/>
                    </a:ext>
                  </a:extLst>
                </a:gridCol>
                <a:gridCol w="2598821">
                  <a:extLst>
                    <a:ext uri="{9D8B030D-6E8A-4147-A177-3AD203B41FA5}">
                      <a16:colId xmlns:a16="http://schemas.microsoft.com/office/drawing/2014/main" val="20002"/>
                    </a:ext>
                  </a:extLst>
                </a:gridCol>
              </a:tblGrid>
              <a:tr h="407595">
                <a:tc gridSpan="3">
                  <a:txBody>
                    <a:bodyPr/>
                    <a:lstStyle/>
                    <a:p>
                      <a:pPr marL="0" marR="0" algn="ctr">
                        <a:lnSpc>
                          <a:spcPct val="115000"/>
                        </a:lnSpc>
                        <a:spcBef>
                          <a:spcPts val="0"/>
                        </a:spcBef>
                        <a:spcAft>
                          <a:spcPts val="600"/>
                        </a:spcAft>
                      </a:pPr>
                      <a:r>
                        <a:rPr lang="en-US" sz="2800">
                          <a:solidFill>
                            <a:srgbClr val="0000FF"/>
                          </a:solidFill>
                          <a:effectLst/>
                          <a:latin typeface="Times New Roman" pitchFamily="18" charset="0"/>
                          <a:ea typeface="Arial" panose="020B0604020202020204" pitchFamily="34" charset="0"/>
                          <a:cs typeface="Times New Roman" pitchFamily="18" charset="0"/>
                        </a:rPr>
                        <a:t>PHIẾU</a:t>
                      </a:r>
                      <a:r>
                        <a:rPr lang="en-US" sz="2800" baseline="0">
                          <a:solidFill>
                            <a:srgbClr val="0000FF"/>
                          </a:solidFill>
                          <a:effectLst/>
                          <a:latin typeface="Times New Roman" pitchFamily="18" charset="0"/>
                          <a:ea typeface="Arial" panose="020B0604020202020204" pitchFamily="34" charset="0"/>
                          <a:cs typeface="Times New Roman" pitchFamily="18" charset="0"/>
                        </a:rPr>
                        <a:t> HỌC TẬP (cặp đôi)</a:t>
                      </a:r>
                      <a:endParaRPr lang="en-US" sz="2800" dirty="0">
                        <a:solidFill>
                          <a:srgbClr val="0000FF"/>
                        </a:solidFill>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hMerge="1">
                  <a:txBody>
                    <a:bodyPr/>
                    <a:lstStyle/>
                    <a:p>
                      <a:pPr marL="0" marR="0" algn="just">
                        <a:lnSpc>
                          <a:spcPct val="115000"/>
                        </a:lnSpc>
                        <a:spcBef>
                          <a:spcPts val="0"/>
                        </a:spcBef>
                        <a:spcAft>
                          <a:spcPts val="600"/>
                        </a:spcAft>
                      </a:pPr>
                      <a:endParaRPr lang="en-US" sz="2800" dirty="0">
                        <a:solidFill>
                          <a:srgbClr val="FF0000"/>
                        </a:solidFill>
                        <a:effectLst/>
                        <a:latin typeface="#9Slide05 IcielSanelma" pitchFamily="2"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hMerge="1">
                  <a:txBody>
                    <a:bodyPr/>
                    <a:lstStyle/>
                    <a:p>
                      <a:pPr marL="0" marR="0" algn="just">
                        <a:lnSpc>
                          <a:spcPct val="115000"/>
                        </a:lnSpc>
                        <a:spcBef>
                          <a:spcPts val="0"/>
                        </a:spcBef>
                        <a:spcAft>
                          <a:spcPts val="600"/>
                        </a:spcAft>
                      </a:pPr>
                      <a:endParaRPr lang="en-US" sz="2800" dirty="0">
                        <a:solidFill>
                          <a:srgbClr val="FF0000"/>
                        </a:solidFill>
                        <a:effectLst/>
                        <a:latin typeface="#9Slide05 IcielSanelma" pitchFamily="2"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931669">
                <a:tc>
                  <a:txBody>
                    <a:bodyPr/>
                    <a:lstStyle/>
                    <a:p>
                      <a:pPr marL="0" marR="0" algn="ctr">
                        <a:lnSpc>
                          <a:spcPct val="115000"/>
                        </a:lnSpc>
                        <a:spcBef>
                          <a:spcPts val="0"/>
                        </a:spcBef>
                        <a:spcAft>
                          <a:spcPts val="600"/>
                        </a:spcAft>
                      </a:pPr>
                      <a:r>
                        <a:rPr lang="en-US" sz="2000" kern="1200">
                          <a:solidFill>
                            <a:schemeClr val="tx1"/>
                          </a:solidFill>
                          <a:effectLst/>
                          <a:latin typeface="Times New Roman" pitchFamily="18" charset="0"/>
                          <a:ea typeface="+mn-ea"/>
                          <a:cs typeface="Times New Roman" pitchFamily="18" charset="0"/>
                        </a:rPr>
                        <a:t>Thông tin/tình huống</a:t>
                      </a:r>
                      <a:endParaRPr lang="en-US" sz="2000" dirty="0">
                        <a:solidFill>
                          <a:srgbClr val="0000FF"/>
                        </a:solidFill>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lnSpc>
                          <a:spcPct val="129000"/>
                        </a:lnSpc>
                        <a:spcAft>
                          <a:spcPts val="0"/>
                        </a:spcAft>
                      </a:pPr>
                      <a:r>
                        <a:rPr lang="vi-VN" sz="2000">
                          <a:effectLst/>
                          <a:latin typeface="Times New Roman" pitchFamily="18" charset="0"/>
                          <a:ea typeface="Times New Roman"/>
                          <a:cs typeface="Times New Roman" pitchFamily="18" charset="0"/>
                        </a:rPr>
                        <a:t>Thực hiện (ghi Tốt hoặc Ch</a:t>
                      </a:r>
                      <a:r>
                        <a:rPr lang="en-US" sz="2000">
                          <a:effectLst/>
                          <a:latin typeface="Times New Roman" pitchFamily="18" charset="0"/>
                          <a:ea typeface="Times New Roman"/>
                          <a:cs typeface="Times New Roman" pitchFamily="18" charset="0"/>
                        </a:rPr>
                        <a:t>ưa</a:t>
                      </a:r>
                      <a:r>
                        <a:rPr lang="vi-VN" sz="2000">
                          <a:effectLst/>
                          <a:latin typeface="Times New Roman" pitchFamily="18" charset="0"/>
                          <a:ea typeface="Times New Roman"/>
                          <a:cs typeface="Times New Roman" pitchFamily="18" charset="0"/>
                        </a:rPr>
                        <a:t> tốt)</a:t>
                      </a:r>
                      <a:endParaRPr lang="en-US" sz="2000">
                        <a:effectLst/>
                        <a:latin typeface="Times New Roman" pitchFamily="18" charset="0"/>
                        <a:ea typeface="Times New Roman"/>
                        <a:cs typeface="Times New Roman" pitchFamily="18" charset="0"/>
                      </a:endParaRPr>
                    </a:p>
                  </a:txBody>
                  <a:tcPr marL="6350" marR="63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lnSpc>
                          <a:spcPct val="129000"/>
                        </a:lnSpc>
                        <a:spcAft>
                          <a:spcPts val="0"/>
                        </a:spcAft>
                      </a:pPr>
                      <a:r>
                        <a:rPr lang="vi-VN" sz="2000">
                          <a:effectLst/>
                          <a:latin typeface="Times New Roman" pitchFamily="18" charset="0"/>
                          <a:ea typeface="Times New Roman"/>
                          <a:cs typeface="Times New Roman" pitchFamily="18" charset="0"/>
                        </a:rPr>
                        <a:t>Giải thích</a:t>
                      </a:r>
                      <a:endParaRPr lang="en-US" sz="2000">
                        <a:effectLst/>
                        <a:latin typeface="Times New Roman" pitchFamily="18" charset="0"/>
                        <a:ea typeface="Times New Roman"/>
                        <a:cs typeface="Times New Roman" pitchFamily="18" charset="0"/>
                      </a:endParaRPr>
                    </a:p>
                  </a:txBody>
                  <a:tcPr marL="6350" marR="6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1"/>
                  </a:ext>
                </a:extLst>
              </a:tr>
              <a:tr h="464196">
                <a:tc>
                  <a:txBody>
                    <a:bodyPr/>
                    <a:lstStyle/>
                    <a:p>
                      <a:pPr algn="just">
                        <a:lnSpc>
                          <a:spcPct val="115000"/>
                        </a:lnSpc>
                        <a:spcAft>
                          <a:spcPts val="400"/>
                        </a:spcAft>
                        <a:tabLst>
                          <a:tab pos="276225" algn="l"/>
                        </a:tabLst>
                      </a:pPr>
                      <a:r>
                        <a:rPr lang="en-US" sz="1400">
                          <a:effectLst/>
                          <a:latin typeface="Times New Roman"/>
                          <a:ea typeface="Arial"/>
                          <a:cs typeface="Times New Roman"/>
                        </a:rPr>
                        <a:t>1.</a:t>
                      </a:r>
                      <a:r>
                        <a:rPr lang="en-US" sz="1400" b="1">
                          <a:effectLst/>
                          <a:latin typeface="Times New Roman"/>
                          <a:ea typeface="Arial"/>
                          <a:cs typeface="Times New Roman"/>
                        </a:rPr>
                        <a:t>Hương </a:t>
                      </a:r>
                      <a:r>
                        <a:rPr lang="en-US" sz="1400">
                          <a:effectLst/>
                          <a:latin typeface="Times New Roman"/>
                          <a:ea typeface="Arial"/>
                          <a:cs typeface="Times New Roman"/>
                        </a:rPr>
                        <a:t>là học sinh lớp 6, ngoài việc </a:t>
                      </a:r>
                      <a:r>
                        <a:rPr lang="en-US" sz="1400" b="1">
                          <a:effectLst/>
                          <a:latin typeface="Times New Roman"/>
                          <a:ea typeface="Arial"/>
                          <a:cs typeface="Times New Roman"/>
                        </a:rPr>
                        <a:t>học tốt, bạn còn chăm chỉ lao động, giúp đỡ bố mẹ làm việc </a:t>
                      </a:r>
                      <a:r>
                        <a:rPr lang="en-US" sz="1400">
                          <a:effectLst/>
                          <a:latin typeface="Times New Roman"/>
                          <a:ea typeface="Arial"/>
                          <a:cs typeface="Times New Roman"/>
                        </a:rPr>
                        <a:t>nhà</a:t>
                      </a:r>
                      <a:endParaRPr lang="en-US" sz="1400">
                        <a:effectLst/>
                        <a:latin typeface="Arial"/>
                        <a:ea typeface="Arial"/>
                        <a:cs typeface="Times New Roman"/>
                      </a:endParaRPr>
                    </a:p>
                  </a:txBody>
                  <a:tcPr marL="6350" marR="6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15000"/>
                        </a:lnSpc>
                        <a:spcBef>
                          <a:spcPts val="0"/>
                        </a:spcBef>
                        <a:spcAft>
                          <a:spcPts val="600"/>
                        </a:spcAft>
                      </a:pPr>
                      <a:r>
                        <a:rPr lang="vi-VN" sz="120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414843">
                <a:tc>
                  <a:txBody>
                    <a:bodyPr/>
                    <a:lstStyle/>
                    <a:p>
                      <a:pPr algn="just">
                        <a:lnSpc>
                          <a:spcPct val="115000"/>
                        </a:lnSpc>
                        <a:spcAft>
                          <a:spcPts val="400"/>
                        </a:spcAft>
                        <a:tabLst>
                          <a:tab pos="276225" algn="l"/>
                        </a:tabLst>
                      </a:pPr>
                      <a:r>
                        <a:rPr lang="en-US" sz="1400" b="1">
                          <a:effectLst/>
                          <a:latin typeface="Times New Roman"/>
                          <a:ea typeface="Arial"/>
                          <a:cs typeface="Times New Roman"/>
                        </a:rPr>
                        <a:t>2.Thấy bác lao công đang quét dọn sân trường, Bình vứt luôn vỏ hộp sữa xuống sân </a:t>
                      </a:r>
                      <a:r>
                        <a:rPr lang="en-US" sz="1400">
                          <a:effectLst/>
                          <a:latin typeface="Times New Roman"/>
                          <a:ea typeface="Arial"/>
                          <a:cs typeface="Times New Roman"/>
                        </a:rPr>
                        <a:t>để bác dọn.</a:t>
                      </a:r>
                      <a:endParaRPr lang="en-US" sz="1400">
                        <a:effectLst/>
                        <a:latin typeface="Arial"/>
                        <a:ea typeface="Arial"/>
                        <a:cs typeface="Times New Roman"/>
                      </a:endParaRPr>
                    </a:p>
                  </a:txBody>
                  <a:tcPr marL="6350" marR="6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15000"/>
                        </a:lnSpc>
                        <a:spcBef>
                          <a:spcPts val="0"/>
                        </a:spcBef>
                        <a:spcAft>
                          <a:spcPts val="600"/>
                        </a:spcAft>
                      </a:pP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15000"/>
                        </a:lnSpc>
                        <a:spcBef>
                          <a:spcPts val="0"/>
                        </a:spcBef>
                        <a:spcAft>
                          <a:spcPts val="600"/>
                        </a:spcAft>
                      </a:pP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509868">
                <a:tc>
                  <a:txBody>
                    <a:bodyPr/>
                    <a:lstStyle/>
                    <a:p>
                      <a:pPr algn="just">
                        <a:lnSpc>
                          <a:spcPct val="115000"/>
                        </a:lnSpc>
                        <a:spcAft>
                          <a:spcPts val="400"/>
                        </a:spcAft>
                        <a:tabLst>
                          <a:tab pos="276225" algn="l"/>
                        </a:tabLst>
                      </a:pPr>
                      <a:r>
                        <a:rPr lang="en-US" sz="1400">
                          <a:effectLst/>
                          <a:latin typeface="Times New Roman"/>
                          <a:ea typeface="Arial"/>
                          <a:cs typeface="Times New Roman"/>
                        </a:rPr>
                        <a:t>3. </a:t>
                      </a:r>
                      <a:r>
                        <a:rPr lang="en-US" sz="1400" b="1">
                          <a:effectLst/>
                          <a:latin typeface="Times New Roman"/>
                          <a:ea typeface="Arial"/>
                          <a:cs typeface="Times New Roman"/>
                        </a:rPr>
                        <a:t>Biết Lan định bóc thư của bạn khác để xem</a:t>
                      </a:r>
                      <a:r>
                        <a:rPr lang="en-US" sz="1400">
                          <a:effectLst/>
                          <a:latin typeface="Times New Roman"/>
                          <a:ea typeface="Arial"/>
                          <a:cs typeface="Times New Roman"/>
                        </a:rPr>
                        <a:t>, Minh đã khuyên Lan không nên làm như vậy vì sẽ xâm phạm quyền bí mật thư tín.</a:t>
                      </a:r>
                      <a:endParaRPr lang="en-US" sz="1400">
                        <a:effectLst/>
                        <a:latin typeface="Arial"/>
                        <a:ea typeface="Arial"/>
                        <a:cs typeface="Times New Roman"/>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15000"/>
                        </a:lnSpc>
                        <a:spcBef>
                          <a:spcPts val="0"/>
                        </a:spcBef>
                        <a:spcAft>
                          <a:spcPts val="600"/>
                        </a:spcAft>
                      </a:pP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15000"/>
                        </a:lnSpc>
                        <a:spcBef>
                          <a:spcPts val="0"/>
                        </a:spcBef>
                        <a:spcAft>
                          <a:spcPts val="600"/>
                        </a:spcAft>
                      </a:pP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00094">
                <a:tc>
                  <a:txBody>
                    <a:bodyPr/>
                    <a:lstStyle/>
                    <a:p>
                      <a:pPr>
                        <a:lnSpc>
                          <a:spcPct val="107000"/>
                        </a:lnSpc>
                        <a:spcAft>
                          <a:spcPts val="0"/>
                        </a:spcAft>
                      </a:pPr>
                      <a:r>
                        <a:rPr lang="en-US" sz="1400">
                          <a:effectLst/>
                          <a:latin typeface="Times New Roman"/>
                          <a:ea typeface="Times New Roman"/>
                          <a:cs typeface="Times New Roman"/>
                        </a:rPr>
                        <a:t>4</a:t>
                      </a:r>
                      <a:r>
                        <a:rPr lang="en-US" sz="1400" b="1">
                          <a:effectLst/>
                          <a:latin typeface="Times New Roman"/>
                          <a:ea typeface="Times New Roman"/>
                          <a:cs typeface="Times New Roman"/>
                        </a:rPr>
                        <a:t>. Ngày nào bố mẹ cũng phải nhắc Thắng học bài nhưng bạn chỉ ôn bài khi sắp tới kì kiểm tra.</a:t>
                      </a:r>
                      <a:endParaRPr lang="en-US" sz="1400" b="1">
                        <a:effectLst/>
                        <a:latin typeface=".VnTime"/>
                        <a:ea typeface="Times New Roman"/>
                        <a:cs typeface="Times New Roman"/>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15000"/>
                        </a:lnSpc>
                        <a:spcBef>
                          <a:spcPts val="0"/>
                        </a:spcBef>
                        <a:spcAft>
                          <a:spcPts val="600"/>
                        </a:spcAft>
                      </a:pP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15000"/>
                        </a:lnSpc>
                        <a:spcBef>
                          <a:spcPts val="0"/>
                        </a:spcBef>
                        <a:spcAft>
                          <a:spcPts val="600"/>
                        </a:spcAft>
                      </a:pP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79078">
                <a:tc>
                  <a:txBody>
                    <a:bodyPr/>
                    <a:lstStyle/>
                    <a:p>
                      <a:pPr>
                        <a:lnSpc>
                          <a:spcPct val="107000"/>
                        </a:lnSpc>
                        <a:spcAft>
                          <a:spcPts val="0"/>
                        </a:spcAft>
                      </a:pPr>
                      <a:r>
                        <a:rPr lang="en-US" sz="1400">
                          <a:effectLst/>
                          <a:latin typeface="Times New Roman"/>
                          <a:ea typeface="Times New Roman"/>
                          <a:cs typeface="Times New Roman"/>
                        </a:rPr>
                        <a:t>5. Nhiều lần chứng kiến </a:t>
                      </a:r>
                      <a:r>
                        <a:rPr lang="en-US" sz="1400" b="1">
                          <a:effectLst/>
                          <a:latin typeface="Times New Roman"/>
                          <a:ea typeface="Times New Roman"/>
                          <a:cs typeface="Times New Roman"/>
                        </a:rPr>
                        <a:t>chú Hưng đánh con, </a:t>
                      </a:r>
                      <a:r>
                        <a:rPr lang="en-US" sz="1400">
                          <a:effectLst/>
                          <a:latin typeface="Times New Roman"/>
                          <a:ea typeface="Times New Roman"/>
                          <a:cs typeface="Times New Roman"/>
                        </a:rPr>
                        <a:t>nên </a:t>
                      </a:r>
                      <a:r>
                        <a:rPr lang="en-US" sz="1400" b="1">
                          <a:effectLst/>
                          <a:latin typeface="Times New Roman"/>
                          <a:ea typeface="Times New Roman"/>
                          <a:cs typeface="Times New Roman"/>
                        </a:rPr>
                        <a:t>Hà đã gọi điện báo với Tổng đài điện thoại quốc gia bảo vệ trẻ em 111</a:t>
                      </a:r>
                      <a:endParaRPr lang="en-US" sz="1400" b="1">
                        <a:effectLst/>
                        <a:latin typeface=".VnTime"/>
                        <a:ea typeface="Times New Roman"/>
                        <a:cs typeface="Times New Roman"/>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15000"/>
                        </a:lnSpc>
                        <a:spcBef>
                          <a:spcPts val="0"/>
                        </a:spcBef>
                        <a:spcAft>
                          <a:spcPts val="600"/>
                        </a:spcAft>
                      </a:pP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15000"/>
                        </a:lnSpc>
                        <a:spcBef>
                          <a:spcPts val="0"/>
                        </a:spcBef>
                        <a:spcAft>
                          <a:spcPts val="600"/>
                        </a:spcAft>
                      </a:pP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413995">
                <a:tc>
                  <a:txBody>
                    <a:bodyPr/>
                    <a:lstStyle/>
                    <a:p>
                      <a:pPr algn="just">
                        <a:lnSpc>
                          <a:spcPct val="115000"/>
                        </a:lnSpc>
                        <a:spcAft>
                          <a:spcPts val="500"/>
                        </a:spcAft>
                        <a:tabLst>
                          <a:tab pos="424180" algn="l"/>
                        </a:tabLst>
                      </a:pPr>
                      <a:r>
                        <a:rPr lang="en-US" sz="1400">
                          <a:effectLst/>
                          <a:latin typeface="Times New Roman"/>
                          <a:ea typeface="Arial"/>
                          <a:cs typeface="Times New Roman"/>
                        </a:rPr>
                        <a:t>6</a:t>
                      </a:r>
                      <a:r>
                        <a:rPr lang="en-US" sz="1400" b="1">
                          <a:effectLst/>
                          <a:latin typeface="Times New Roman"/>
                          <a:ea typeface="Arial"/>
                          <a:cs typeface="Times New Roman"/>
                        </a:rPr>
                        <a:t>. Gia đình Liên tìm mọi cách để anh trai không phải thực hiện nghĩa vụ quân sự. </a:t>
                      </a:r>
                      <a:r>
                        <a:rPr lang="en-US" sz="1400">
                          <a:effectLst/>
                          <a:latin typeface="Times New Roman"/>
                          <a:ea typeface="Arial"/>
                          <a:cs typeface="Times New Roman"/>
                        </a:rPr>
                        <a:t>Biết chuyện, Liên không tán thành và khuyên anh nên thực hiện nghĩa vụ quân sự.</a:t>
                      </a:r>
                      <a:endParaRPr lang="en-US" sz="1400">
                        <a:effectLst/>
                        <a:latin typeface="Arial"/>
                        <a:ea typeface="Arial"/>
                        <a:cs typeface="Times New Roman"/>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15000"/>
                        </a:lnSpc>
                        <a:spcBef>
                          <a:spcPts val="0"/>
                        </a:spcBef>
                        <a:spcAft>
                          <a:spcPts val="600"/>
                        </a:spcAft>
                      </a:pP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15000"/>
                        </a:lnSpc>
                        <a:spcBef>
                          <a:spcPts val="0"/>
                        </a:spcBef>
                        <a:spcAft>
                          <a:spcPts val="600"/>
                        </a:spcAft>
                      </a:pP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455199">
                <a:tc>
                  <a:txBody>
                    <a:bodyPr/>
                    <a:lstStyle/>
                    <a:p>
                      <a:pPr algn="just">
                        <a:lnSpc>
                          <a:spcPct val="115000"/>
                        </a:lnSpc>
                        <a:spcAft>
                          <a:spcPts val="500"/>
                        </a:spcAft>
                        <a:tabLst>
                          <a:tab pos="424180" algn="l"/>
                        </a:tabLst>
                      </a:pPr>
                      <a:r>
                        <a:rPr lang="en-US" sz="1400">
                          <a:effectLst/>
                          <a:latin typeface="Times New Roman"/>
                          <a:ea typeface="Arial"/>
                          <a:cs typeface="Times New Roman"/>
                        </a:rPr>
                        <a:t>7. </a:t>
                      </a:r>
                      <a:r>
                        <a:rPr lang="en-US" sz="1400" b="1">
                          <a:effectLst/>
                          <a:latin typeface="Times New Roman"/>
                          <a:ea typeface="Arial"/>
                          <a:cs typeface="Times New Roman"/>
                        </a:rPr>
                        <a:t>Nhà trường tổ chức lấy ý kiến của học sinh nhưng Trang không tham gia vì cho rằng ý kiến của trẻ em sẽ không được thực hiện.</a:t>
                      </a:r>
                      <a:endParaRPr lang="en-US" sz="1400" b="1">
                        <a:effectLst/>
                        <a:latin typeface="Arial"/>
                        <a:ea typeface="Arial"/>
                        <a:cs typeface="Times New Roman"/>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253412">
                <a:tc>
                  <a:txBody>
                    <a:bodyPr/>
                    <a:lstStyle/>
                    <a:p>
                      <a:pPr algn="just">
                        <a:lnSpc>
                          <a:spcPct val="115000"/>
                        </a:lnSpc>
                        <a:spcAft>
                          <a:spcPts val="0"/>
                        </a:spcAft>
                        <a:tabLst>
                          <a:tab pos="424180" algn="l"/>
                        </a:tabLst>
                      </a:pPr>
                      <a:r>
                        <a:rPr lang="en-US" sz="1400">
                          <a:effectLst/>
                          <a:latin typeface="Times New Roman"/>
                          <a:ea typeface="Arial"/>
                          <a:cs typeface="Times New Roman"/>
                        </a:rPr>
                        <a:t>8. </a:t>
                      </a:r>
                      <a:r>
                        <a:rPr lang="en-US" sz="1400" b="1">
                          <a:effectLst/>
                          <a:latin typeface="Times New Roman"/>
                          <a:ea typeface="Arial"/>
                          <a:cs typeface="Times New Roman"/>
                        </a:rPr>
                        <a:t>Hùng luôn tích cực học tập và rèn luyện để sau này trở thành người công dân có ích cho xã hội.</a:t>
                      </a:r>
                      <a:endParaRPr lang="en-US" sz="1400" b="1">
                        <a:effectLst/>
                        <a:latin typeface="Arial"/>
                        <a:ea typeface="Arial"/>
                        <a:cs typeface="Times New Roman"/>
                      </a:endParaRPr>
                    </a:p>
                    <a:p>
                      <a:pPr>
                        <a:lnSpc>
                          <a:spcPct val="107000"/>
                        </a:lnSpc>
                        <a:spcAft>
                          <a:spcPts val="0"/>
                        </a:spcAft>
                      </a:pPr>
                      <a:r>
                        <a:rPr lang="en-US" sz="1400">
                          <a:effectLst/>
                          <a:latin typeface="Times New Roman"/>
                          <a:ea typeface="Times New Roman"/>
                          <a:cs typeface="Times New Roman"/>
                        </a:rPr>
                        <a:t> </a:t>
                      </a:r>
                      <a:endParaRPr lang="en-US" sz="1400">
                        <a:effectLst/>
                        <a:latin typeface=".VnTime"/>
                        <a:ea typeface="Times New Roman"/>
                        <a:cs typeface="Times New Roman"/>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15000"/>
                        </a:lnSpc>
                        <a:spcBef>
                          <a:spcPts val="0"/>
                        </a:spcBef>
                        <a:spcAft>
                          <a:spcPts val="600"/>
                        </a:spcAft>
                      </a:pPr>
                      <a:r>
                        <a:rPr lang="vi-VN" sz="1200">
                          <a:effectLst/>
                          <a:latin typeface="Courier New" panose="02070309020205020404" pitchFamily="49" charset="0"/>
                          <a:ea typeface="Courier New" panose="02070309020205020404" pitchFamily="49" charset="0"/>
                        </a:rPr>
                        <a:t> </a:t>
                      </a:r>
                      <a:endParaRPr lang="en-US" sz="110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15000"/>
                        </a:lnSpc>
                        <a:spcBef>
                          <a:spcPts val="0"/>
                        </a:spcBef>
                        <a:spcAft>
                          <a:spcPts val="600"/>
                        </a:spcAft>
                      </a:pPr>
                      <a:r>
                        <a:rPr lang="vi-VN" sz="1200">
                          <a:effectLst/>
                          <a:latin typeface="Courier New" panose="02070309020205020404" pitchFamily="49" charset="0"/>
                          <a:ea typeface="Courier New" panose="02070309020205020404" pitchFamily="49" charset="0"/>
                        </a:rPr>
                        <a:t> </a:t>
                      </a:r>
                      <a:endParaRPr lang="en-US" sz="110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bl>
          </a:graphicData>
        </a:graphic>
      </p:graphicFrame>
      <p:sp>
        <p:nvSpPr>
          <p:cNvPr id="10" name="Rectangle 9"/>
          <p:cNvSpPr/>
          <p:nvPr/>
        </p:nvSpPr>
        <p:spPr>
          <a:xfrm>
            <a:off x="144378" y="25479"/>
            <a:ext cx="11742821" cy="1824089"/>
          </a:xfrm>
          <a:prstGeom prst="rect">
            <a:avLst/>
          </a:prstGeom>
        </p:spPr>
        <p:txBody>
          <a:bodyPr wrap="square">
            <a:spAutoFit/>
          </a:bodyPr>
          <a:lstStyle/>
          <a:p>
            <a:pPr indent="279400" algn="just">
              <a:lnSpc>
                <a:spcPct val="127000"/>
              </a:lnSpc>
              <a:spcAft>
                <a:spcPts val="500"/>
              </a:spcAft>
            </a:pPr>
            <a:r>
              <a:rPr lang="en-US" sz="1400" b="1">
                <a:solidFill>
                  <a:srgbClr val="0000FF"/>
                </a:solidFill>
                <a:latin typeface="Times New Roman" pitchFamily="18" charset="0"/>
                <a:cs typeface="Times New Roman" pitchFamily="18" charset="0"/>
              </a:rPr>
              <a:t>- </a:t>
            </a:r>
            <a:r>
              <a:rPr lang="vi-VN" sz="1400" b="1">
                <a:solidFill>
                  <a:srgbClr val="0000FF"/>
                </a:solidFill>
                <a:latin typeface="Times New Roman" pitchFamily="18" charset="0"/>
                <a:cs typeface="Times New Roman" pitchFamily="18" charset="0"/>
              </a:rPr>
              <a:t>Em hãy đọc các thông tin, tình huống dưới đây và trả lời câu hỏi</a:t>
            </a:r>
            <a:endParaRPr lang="en-US" sz="1400" b="1">
              <a:solidFill>
                <a:srgbClr val="0000FF"/>
              </a:solidFill>
              <a:latin typeface="Times New Roman" pitchFamily="18" charset="0"/>
              <a:cs typeface="Times New Roman" pitchFamily="18" charset="0"/>
            </a:endParaRPr>
          </a:p>
          <a:p>
            <a:r>
              <a:rPr lang="en-US" sz="1400" b="1">
                <a:solidFill>
                  <a:srgbClr val="0000FF"/>
                </a:solidFill>
                <a:latin typeface="Times New Roman" pitchFamily="18" charset="0"/>
                <a:cs typeface="Times New Roman" pitchFamily="18" charset="0"/>
              </a:rPr>
              <a:t>- Em hãy xác định những ai đã thực hiện đúng, ai thực hiện chưa đúng quyền và nghĩa vụ cơ bản của công dân. Vì sao?</a:t>
            </a:r>
            <a:endParaRPr lang="en-US" sz="1400" i="1">
              <a:solidFill>
                <a:srgbClr val="0000FF"/>
              </a:solidFill>
              <a:latin typeface="Times New Roman" pitchFamily="18" charset="0"/>
              <a:cs typeface="Times New Roman" pitchFamily="18" charset="0"/>
            </a:endParaRPr>
          </a:p>
          <a:p>
            <a:r>
              <a:rPr lang="en-US" sz="1400" b="1" i="1">
                <a:solidFill>
                  <a:srgbClr val="0000FF"/>
                </a:solidFill>
                <a:latin typeface="Times New Roman" pitchFamily="18" charset="0"/>
                <a:cs typeface="Times New Roman" pitchFamily="18" charset="0"/>
              </a:rPr>
              <a:t>-  Em đã làm gì để thực hiện đúng nghĩa vụ của học sinh</a:t>
            </a:r>
            <a:endParaRPr lang="en-US" sz="1400" i="1">
              <a:solidFill>
                <a:srgbClr val="0000FF"/>
              </a:solidFill>
              <a:latin typeface="Times New Roman" pitchFamily="18" charset="0"/>
              <a:cs typeface="Times New Roman" pitchFamily="18" charset="0"/>
            </a:endParaRPr>
          </a:p>
          <a:p>
            <a:pPr indent="279400" algn="just">
              <a:lnSpc>
                <a:spcPct val="127000"/>
              </a:lnSpc>
              <a:spcAft>
                <a:spcPts val="500"/>
              </a:spcAft>
            </a:pPr>
            <a:endParaRPr lang="en-US" sz="1400">
              <a:solidFill>
                <a:srgbClr val="0000FF"/>
              </a:solidFill>
              <a:latin typeface="Times New Roman" pitchFamily="18" charset="0"/>
              <a:cs typeface="Times New Roman" pitchFamily="18" charset="0"/>
            </a:endParaRPr>
          </a:p>
          <a:p>
            <a:pPr indent="279400" algn="just">
              <a:lnSpc>
                <a:spcPct val="127000"/>
              </a:lnSpc>
              <a:spcAft>
                <a:spcPts val="500"/>
              </a:spcAft>
            </a:pPr>
            <a:endParaRPr lang="en-US" sz="3200" dirty="0">
              <a:solidFill>
                <a:srgbClr val="353635"/>
              </a:solidFill>
              <a:effectLst/>
              <a:latin typeface="#9Slide05 Israquella" pitchFamily="2" charset="0"/>
              <a:ea typeface="Times New Roman" panose="02020603050405020304" pitchFamily="18" charset="0"/>
            </a:endParaRPr>
          </a:p>
        </p:txBody>
      </p:sp>
      <p:pic>
        <p:nvPicPr>
          <p:cNvPr id="11" name="Picture 10"/>
          <p:cNvPicPr>
            <a:picLocks noChangeAspect="1"/>
          </p:cNvPicPr>
          <p:nvPr/>
        </p:nvPicPr>
        <p:blipFill>
          <a:blip r:embed="rId2"/>
          <a:stretch>
            <a:fillRect/>
          </a:stretch>
        </p:blipFill>
        <p:spPr>
          <a:xfrm>
            <a:off x="10936762" y="0"/>
            <a:ext cx="1255238" cy="937524"/>
          </a:xfrm>
          <a:prstGeom prst="rect">
            <a:avLst/>
          </a:prstGeom>
        </p:spPr>
      </p:pic>
    </p:spTree>
    <p:extLst>
      <p:ext uri="{BB962C8B-B14F-4D97-AF65-F5344CB8AC3E}">
        <p14:creationId xmlns:p14="http://schemas.microsoft.com/office/powerpoint/2010/main" val="38920640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097403573"/>
              </p:ext>
            </p:extLst>
          </p:nvPr>
        </p:nvGraphicFramePr>
        <p:xfrm>
          <a:off x="144378" y="756419"/>
          <a:ext cx="11694696" cy="8867395"/>
        </p:xfrm>
        <a:graphic>
          <a:graphicData uri="http://schemas.openxmlformats.org/drawingml/2006/table">
            <a:tbl>
              <a:tblPr firstRow="1" firstCol="1" bandRow="1"/>
              <a:tblGrid>
                <a:gridCol w="4523875">
                  <a:extLst>
                    <a:ext uri="{9D8B030D-6E8A-4147-A177-3AD203B41FA5}">
                      <a16:colId xmlns:a16="http://schemas.microsoft.com/office/drawing/2014/main" val="20000"/>
                    </a:ext>
                  </a:extLst>
                </a:gridCol>
                <a:gridCol w="1122947">
                  <a:extLst>
                    <a:ext uri="{9D8B030D-6E8A-4147-A177-3AD203B41FA5}">
                      <a16:colId xmlns:a16="http://schemas.microsoft.com/office/drawing/2014/main" val="20001"/>
                    </a:ext>
                  </a:extLst>
                </a:gridCol>
                <a:gridCol w="6047874">
                  <a:extLst>
                    <a:ext uri="{9D8B030D-6E8A-4147-A177-3AD203B41FA5}">
                      <a16:colId xmlns:a16="http://schemas.microsoft.com/office/drawing/2014/main" val="20002"/>
                    </a:ext>
                  </a:extLst>
                </a:gridCol>
              </a:tblGrid>
              <a:tr h="407595">
                <a:tc gridSpan="3">
                  <a:txBody>
                    <a:bodyPr/>
                    <a:lstStyle/>
                    <a:p>
                      <a:pPr marL="0" marR="0" algn="ctr">
                        <a:lnSpc>
                          <a:spcPct val="115000"/>
                        </a:lnSpc>
                        <a:spcBef>
                          <a:spcPts val="0"/>
                        </a:spcBef>
                        <a:spcAft>
                          <a:spcPts val="600"/>
                        </a:spcAft>
                      </a:pPr>
                      <a:r>
                        <a:rPr lang="en-US" sz="2800">
                          <a:solidFill>
                            <a:srgbClr val="0000FF"/>
                          </a:solidFill>
                          <a:effectLst/>
                          <a:latin typeface="Times New Roman" pitchFamily="18" charset="0"/>
                          <a:ea typeface="Arial" panose="020B0604020202020204" pitchFamily="34" charset="0"/>
                          <a:cs typeface="Times New Roman" pitchFamily="18" charset="0"/>
                        </a:rPr>
                        <a:t>PHIẾU</a:t>
                      </a:r>
                      <a:r>
                        <a:rPr lang="en-US" sz="2800" baseline="0">
                          <a:solidFill>
                            <a:srgbClr val="0000FF"/>
                          </a:solidFill>
                          <a:effectLst/>
                          <a:latin typeface="Times New Roman" pitchFamily="18" charset="0"/>
                          <a:ea typeface="Arial" panose="020B0604020202020204" pitchFamily="34" charset="0"/>
                          <a:cs typeface="Times New Roman" pitchFamily="18" charset="0"/>
                        </a:rPr>
                        <a:t> HỌC TẬP (cặp đôi)</a:t>
                      </a:r>
                      <a:endParaRPr lang="en-US" sz="2800" dirty="0">
                        <a:solidFill>
                          <a:srgbClr val="0000FF"/>
                        </a:solidFill>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hMerge="1">
                  <a:txBody>
                    <a:bodyPr/>
                    <a:lstStyle/>
                    <a:p>
                      <a:pPr marL="0" marR="0" algn="just">
                        <a:lnSpc>
                          <a:spcPct val="115000"/>
                        </a:lnSpc>
                        <a:spcBef>
                          <a:spcPts val="0"/>
                        </a:spcBef>
                        <a:spcAft>
                          <a:spcPts val="600"/>
                        </a:spcAft>
                      </a:pPr>
                      <a:endParaRPr lang="en-US" sz="2800" dirty="0">
                        <a:solidFill>
                          <a:srgbClr val="FF0000"/>
                        </a:solidFill>
                        <a:effectLst/>
                        <a:latin typeface="#9Slide05 IcielSanelma" pitchFamily="2"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hMerge="1">
                  <a:txBody>
                    <a:bodyPr/>
                    <a:lstStyle/>
                    <a:p>
                      <a:pPr marL="0" marR="0" algn="just">
                        <a:lnSpc>
                          <a:spcPct val="115000"/>
                        </a:lnSpc>
                        <a:spcBef>
                          <a:spcPts val="0"/>
                        </a:spcBef>
                        <a:spcAft>
                          <a:spcPts val="600"/>
                        </a:spcAft>
                      </a:pPr>
                      <a:endParaRPr lang="en-US" sz="2800" dirty="0">
                        <a:solidFill>
                          <a:srgbClr val="FF0000"/>
                        </a:solidFill>
                        <a:effectLst/>
                        <a:latin typeface="#9Slide05 IcielSanelma" pitchFamily="2"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931669">
                <a:tc>
                  <a:txBody>
                    <a:bodyPr/>
                    <a:lstStyle/>
                    <a:p>
                      <a:pPr marL="0" marR="0" algn="ctr">
                        <a:lnSpc>
                          <a:spcPct val="115000"/>
                        </a:lnSpc>
                        <a:spcBef>
                          <a:spcPts val="0"/>
                        </a:spcBef>
                        <a:spcAft>
                          <a:spcPts val="600"/>
                        </a:spcAft>
                      </a:pPr>
                      <a:r>
                        <a:rPr lang="en-US" sz="2000" kern="1200">
                          <a:solidFill>
                            <a:schemeClr val="tx1"/>
                          </a:solidFill>
                          <a:effectLst/>
                          <a:latin typeface="Times New Roman" pitchFamily="18" charset="0"/>
                          <a:ea typeface="+mn-ea"/>
                          <a:cs typeface="Times New Roman" pitchFamily="18" charset="0"/>
                        </a:rPr>
                        <a:t>Thông tin/tình huống</a:t>
                      </a:r>
                      <a:endParaRPr lang="en-US" sz="2000" dirty="0">
                        <a:solidFill>
                          <a:srgbClr val="0000FF"/>
                        </a:solidFill>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lnSpc>
                          <a:spcPct val="129000"/>
                        </a:lnSpc>
                        <a:spcAft>
                          <a:spcPts val="0"/>
                        </a:spcAft>
                      </a:pPr>
                      <a:r>
                        <a:rPr lang="vi-VN" sz="2000">
                          <a:effectLst/>
                          <a:latin typeface="Times New Roman" pitchFamily="18" charset="0"/>
                          <a:ea typeface="Times New Roman"/>
                          <a:cs typeface="Times New Roman" pitchFamily="18" charset="0"/>
                        </a:rPr>
                        <a:t>Thực hiện (ghi Tốt hoặc Ch</a:t>
                      </a:r>
                      <a:r>
                        <a:rPr lang="en-US" sz="2000">
                          <a:effectLst/>
                          <a:latin typeface="Times New Roman" pitchFamily="18" charset="0"/>
                          <a:ea typeface="Times New Roman"/>
                          <a:cs typeface="Times New Roman" pitchFamily="18" charset="0"/>
                        </a:rPr>
                        <a:t>ưa</a:t>
                      </a:r>
                      <a:r>
                        <a:rPr lang="vi-VN" sz="2000">
                          <a:effectLst/>
                          <a:latin typeface="Times New Roman" pitchFamily="18" charset="0"/>
                          <a:ea typeface="Times New Roman"/>
                          <a:cs typeface="Times New Roman" pitchFamily="18" charset="0"/>
                        </a:rPr>
                        <a:t> tốt)</a:t>
                      </a:r>
                      <a:endParaRPr lang="en-US" sz="2000">
                        <a:effectLst/>
                        <a:latin typeface="Times New Roman" pitchFamily="18" charset="0"/>
                        <a:ea typeface="Times New Roman"/>
                        <a:cs typeface="Times New Roman" pitchFamily="18" charset="0"/>
                      </a:endParaRPr>
                    </a:p>
                  </a:txBody>
                  <a:tcPr marL="6350" marR="63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lnSpc>
                          <a:spcPct val="129000"/>
                        </a:lnSpc>
                        <a:spcAft>
                          <a:spcPts val="0"/>
                        </a:spcAft>
                      </a:pPr>
                      <a:r>
                        <a:rPr lang="vi-VN" sz="2000">
                          <a:effectLst/>
                          <a:latin typeface="Times New Roman" pitchFamily="18" charset="0"/>
                          <a:ea typeface="Times New Roman"/>
                          <a:cs typeface="Times New Roman" pitchFamily="18" charset="0"/>
                        </a:rPr>
                        <a:t>Giải thích</a:t>
                      </a:r>
                      <a:endParaRPr lang="en-US" sz="2000">
                        <a:effectLst/>
                        <a:latin typeface="Times New Roman" pitchFamily="18" charset="0"/>
                        <a:ea typeface="Times New Roman"/>
                        <a:cs typeface="Times New Roman" pitchFamily="18" charset="0"/>
                      </a:endParaRPr>
                    </a:p>
                  </a:txBody>
                  <a:tcPr marL="6350" marR="6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1"/>
                  </a:ext>
                </a:extLst>
              </a:tr>
              <a:tr h="464196">
                <a:tc>
                  <a:txBody>
                    <a:bodyPr/>
                    <a:lstStyle/>
                    <a:p>
                      <a:pPr algn="just">
                        <a:lnSpc>
                          <a:spcPct val="115000"/>
                        </a:lnSpc>
                        <a:spcAft>
                          <a:spcPts val="400"/>
                        </a:spcAft>
                        <a:tabLst>
                          <a:tab pos="276225" algn="l"/>
                        </a:tabLst>
                      </a:pPr>
                      <a:r>
                        <a:rPr lang="en-US" sz="1400">
                          <a:effectLst/>
                          <a:latin typeface="Times New Roman" pitchFamily="18" charset="0"/>
                          <a:ea typeface="Arial"/>
                          <a:cs typeface="Times New Roman" pitchFamily="18" charset="0"/>
                        </a:rPr>
                        <a:t>1.</a:t>
                      </a:r>
                      <a:r>
                        <a:rPr lang="en-US" sz="1400" b="1">
                          <a:effectLst/>
                          <a:latin typeface="Times New Roman" pitchFamily="18" charset="0"/>
                          <a:ea typeface="Arial"/>
                          <a:cs typeface="Times New Roman" pitchFamily="18" charset="0"/>
                        </a:rPr>
                        <a:t>Hương </a:t>
                      </a:r>
                      <a:r>
                        <a:rPr lang="en-US" sz="1400">
                          <a:effectLst/>
                          <a:latin typeface="Times New Roman" pitchFamily="18" charset="0"/>
                          <a:ea typeface="Arial"/>
                          <a:cs typeface="Times New Roman" pitchFamily="18" charset="0"/>
                        </a:rPr>
                        <a:t>là học sinh lớp 6, ngoài việc </a:t>
                      </a:r>
                      <a:r>
                        <a:rPr lang="en-US" sz="1400" b="1">
                          <a:effectLst/>
                          <a:latin typeface="Times New Roman" pitchFamily="18" charset="0"/>
                          <a:ea typeface="Arial"/>
                          <a:cs typeface="Times New Roman" pitchFamily="18" charset="0"/>
                        </a:rPr>
                        <a:t>học tốt, bạn còn chăm chỉ lao động, giúp đỡ bố mẹ làm việc </a:t>
                      </a:r>
                      <a:r>
                        <a:rPr lang="en-US" sz="1400">
                          <a:effectLst/>
                          <a:latin typeface="Times New Roman" pitchFamily="18" charset="0"/>
                          <a:ea typeface="Arial"/>
                          <a:cs typeface="Times New Roman" pitchFamily="18" charset="0"/>
                        </a:rPr>
                        <a:t>nhà</a:t>
                      </a:r>
                    </a:p>
                  </a:txBody>
                  <a:tcPr marL="6350" marR="6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600"/>
                        </a:spcAft>
                      </a:pPr>
                      <a:r>
                        <a:rPr lang="vi-VN" sz="1200">
                          <a:effectLst/>
                          <a:latin typeface="Times New Roman" pitchFamily="18" charset="0"/>
                          <a:ea typeface="Courier New" panose="02070309020205020404" pitchFamily="49" charset="0"/>
                          <a:cs typeface="Times New Roman" pitchFamily="18" charset="0"/>
                        </a:rPr>
                        <a:t> </a:t>
                      </a:r>
                      <a:r>
                        <a:rPr lang="en-US" sz="1200">
                          <a:effectLst/>
                          <a:latin typeface="Times New Roman" pitchFamily="18" charset="0"/>
                          <a:ea typeface="Courier New" panose="02070309020205020404" pitchFamily="49" charset="0"/>
                          <a:cs typeface="Times New Roman" pitchFamily="18" charset="0"/>
                        </a:rPr>
                        <a:t>Tốt</a:t>
                      </a:r>
                      <a:endParaRPr lang="en-US" sz="1100" dirty="0">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just" defTabSz="914400" rtl="0" eaLnBrk="1" fontAlgn="auto" latinLnBrk="0" hangingPunct="1">
                        <a:lnSpc>
                          <a:spcPct val="115000"/>
                        </a:lnSpc>
                        <a:spcBef>
                          <a:spcPts val="0"/>
                        </a:spcBef>
                        <a:spcAft>
                          <a:spcPts val="600"/>
                        </a:spcAft>
                        <a:buClrTx/>
                        <a:buSzTx/>
                        <a:buFontTx/>
                        <a:buNone/>
                        <a:tabLst/>
                        <a:defRPr/>
                      </a:pPr>
                      <a:r>
                        <a:rPr lang="vi-VN" sz="1200">
                          <a:effectLst/>
                          <a:latin typeface="Times New Roman" pitchFamily="18" charset="0"/>
                          <a:ea typeface="Courier New" panose="02070309020205020404" pitchFamily="49" charset="0"/>
                          <a:cs typeface="Times New Roman" pitchFamily="18" charset="0"/>
                        </a:rPr>
                        <a:t> </a:t>
                      </a:r>
                      <a:r>
                        <a:rPr lang="vi-VN" sz="1800" kern="1200">
                          <a:solidFill>
                            <a:schemeClr val="tx1"/>
                          </a:solidFill>
                          <a:effectLst/>
                          <a:latin typeface="Times New Roman" pitchFamily="18" charset="0"/>
                          <a:ea typeface="+mn-ea"/>
                          <a:cs typeface="Times New Roman" pitchFamily="18" charset="0"/>
                        </a:rPr>
                        <a:t>1/ Học tập, rèn luyện, giữ gìn nền nếp gia đình, phụ giúp cha mẹ và các thành viên trong gia đình những công việc phù hợp với độ tuổi (trích Điếu 37 - Luật Trẻ em).</a:t>
                      </a:r>
                      <a:endParaRPr lang="en-US" sz="1800" kern="1200">
                        <a:solidFill>
                          <a:schemeClr val="tx1"/>
                        </a:solidFill>
                        <a:effectLst/>
                        <a:latin typeface="Times New Roman" pitchFamily="18" charset="0"/>
                        <a:ea typeface="+mn-ea"/>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414843">
                <a:tc>
                  <a:txBody>
                    <a:bodyPr/>
                    <a:lstStyle/>
                    <a:p>
                      <a:pPr algn="just">
                        <a:lnSpc>
                          <a:spcPct val="115000"/>
                        </a:lnSpc>
                        <a:spcAft>
                          <a:spcPts val="400"/>
                        </a:spcAft>
                        <a:tabLst>
                          <a:tab pos="276225" algn="l"/>
                        </a:tabLst>
                      </a:pPr>
                      <a:r>
                        <a:rPr lang="en-US" sz="1400" b="1">
                          <a:effectLst/>
                          <a:latin typeface="Times New Roman" pitchFamily="18" charset="0"/>
                          <a:ea typeface="Arial"/>
                          <a:cs typeface="Times New Roman" pitchFamily="18" charset="0"/>
                        </a:rPr>
                        <a:t>2.Thấy bác lao công đang quét dọn sân trường, Bình vứt luôn vỏ hộp sữa xuống sân </a:t>
                      </a:r>
                      <a:r>
                        <a:rPr lang="en-US" sz="1400">
                          <a:effectLst/>
                          <a:latin typeface="Times New Roman" pitchFamily="18" charset="0"/>
                          <a:ea typeface="Arial"/>
                          <a:cs typeface="Times New Roman" pitchFamily="18" charset="0"/>
                        </a:rPr>
                        <a:t>để bác dọn.</a:t>
                      </a:r>
                    </a:p>
                  </a:txBody>
                  <a:tcPr marL="6350" marR="6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600"/>
                        </a:spcAft>
                      </a:pPr>
                      <a:r>
                        <a:rPr lang="en-US" sz="1100">
                          <a:effectLst/>
                          <a:latin typeface="Times New Roman" pitchFamily="18" charset="0"/>
                          <a:ea typeface="Arial" panose="020B0604020202020204" pitchFamily="34" charset="0"/>
                          <a:cs typeface="Times New Roman" pitchFamily="18" charset="0"/>
                        </a:rPr>
                        <a:t>Chưa</a:t>
                      </a:r>
                      <a:r>
                        <a:rPr lang="en-US" sz="1100" baseline="0">
                          <a:effectLst/>
                          <a:latin typeface="Times New Roman" pitchFamily="18" charset="0"/>
                          <a:ea typeface="Arial" panose="020B0604020202020204" pitchFamily="34" charset="0"/>
                          <a:cs typeface="Times New Roman" pitchFamily="18" charset="0"/>
                        </a:rPr>
                        <a:t> tốt</a:t>
                      </a:r>
                      <a:endParaRPr lang="en-US" sz="1100" dirty="0">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just" defTabSz="914400" rtl="0" eaLnBrk="1" fontAlgn="auto" latinLnBrk="0" hangingPunct="1">
                        <a:lnSpc>
                          <a:spcPct val="115000"/>
                        </a:lnSpc>
                        <a:spcBef>
                          <a:spcPts val="0"/>
                        </a:spcBef>
                        <a:spcAft>
                          <a:spcPts val="600"/>
                        </a:spcAft>
                        <a:buClrTx/>
                        <a:buSzTx/>
                        <a:buFontTx/>
                        <a:buNone/>
                        <a:tabLst/>
                        <a:defRPr/>
                      </a:pPr>
                      <a:r>
                        <a:rPr lang="vi-VN" sz="1800" kern="1200">
                          <a:solidFill>
                            <a:schemeClr val="tx1"/>
                          </a:solidFill>
                          <a:effectLst/>
                          <a:latin typeface="Times New Roman" pitchFamily="18" charset="0"/>
                          <a:ea typeface="+mn-ea"/>
                          <a:cs typeface="Times New Roman" pitchFamily="18" charset="0"/>
                        </a:rPr>
                        <a:t>2/ Công dân có nghĩa vụ tuân theo Hiến pháp và pháp luật; chấp hành những quy tắc sinh hoạt công cộng (trích Điều 46 - Hiến pháp).</a:t>
                      </a:r>
                      <a:endParaRPr lang="en-US" sz="1800" kern="1200">
                        <a:solidFill>
                          <a:schemeClr val="tx1"/>
                        </a:solidFill>
                        <a:effectLst/>
                        <a:latin typeface="Times New Roman" pitchFamily="18" charset="0"/>
                        <a:ea typeface="+mn-ea"/>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509868">
                <a:tc>
                  <a:txBody>
                    <a:bodyPr/>
                    <a:lstStyle/>
                    <a:p>
                      <a:pPr algn="just">
                        <a:lnSpc>
                          <a:spcPct val="115000"/>
                        </a:lnSpc>
                        <a:spcAft>
                          <a:spcPts val="400"/>
                        </a:spcAft>
                        <a:tabLst>
                          <a:tab pos="276225" algn="l"/>
                        </a:tabLst>
                      </a:pPr>
                      <a:r>
                        <a:rPr lang="en-US" sz="1400">
                          <a:effectLst/>
                          <a:latin typeface="Times New Roman" pitchFamily="18" charset="0"/>
                          <a:ea typeface="Arial"/>
                          <a:cs typeface="Times New Roman" pitchFamily="18" charset="0"/>
                        </a:rPr>
                        <a:t>3. </a:t>
                      </a:r>
                      <a:r>
                        <a:rPr lang="en-US" sz="1400" b="1">
                          <a:effectLst/>
                          <a:latin typeface="Times New Roman" pitchFamily="18" charset="0"/>
                          <a:ea typeface="Arial"/>
                          <a:cs typeface="Times New Roman" pitchFamily="18" charset="0"/>
                        </a:rPr>
                        <a:t>Biết Lan định bóc thư của bạn khác để xem</a:t>
                      </a:r>
                      <a:r>
                        <a:rPr lang="en-US" sz="1400">
                          <a:effectLst/>
                          <a:latin typeface="Times New Roman" pitchFamily="18" charset="0"/>
                          <a:ea typeface="Arial"/>
                          <a:cs typeface="Times New Roman" pitchFamily="18" charset="0"/>
                        </a:rPr>
                        <a:t>, Minh đã khuyên Lan không nên làm như vậy vì sẽ xâm phạm quyền bí mật thư tín.</a:t>
                      </a: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600"/>
                        </a:spcAft>
                      </a:pPr>
                      <a:r>
                        <a:rPr lang="en-US" sz="1100">
                          <a:effectLst/>
                          <a:latin typeface="Times New Roman" pitchFamily="18" charset="0"/>
                          <a:ea typeface="Arial" panose="020B0604020202020204" pitchFamily="34" charset="0"/>
                          <a:cs typeface="Times New Roman" pitchFamily="18" charset="0"/>
                        </a:rPr>
                        <a:t>Chưa</a:t>
                      </a:r>
                      <a:r>
                        <a:rPr lang="en-US" sz="1100" baseline="0">
                          <a:effectLst/>
                          <a:latin typeface="Times New Roman" pitchFamily="18" charset="0"/>
                          <a:ea typeface="Arial" panose="020B0604020202020204" pitchFamily="34" charset="0"/>
                          <a:cs typeface="Times New Roman" pitchFamily="18" charset="0"/>
                        </a:rPr>
                        <a:t> tốt</a:t>
                      </a:r>
                      <a:endParaRPr lang="en-US" sz="1100" dirty="0">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just" defTabSz="914400" rtl="0" eaLnBrk="1" fontAlgn="auto" latinLnBrk="0" hangingPunct="1">
                        <a:lnSpc>
                          <a:spcPct val="115000"/>
                        </a:lnSpc>
                        <a:spcBef>
                          <a:spcPts val="0"/>
                        </a:spcBef>
                        <a:spcAft>
                          <a:spcPts val="600"/>
                        </a:spcAft>
                        <a:buClrTx/>
                        <a:buSzTx/>
                        <a:buFontTx/>
                        <a:buNone/>
                        <a:tabLst/>
                        <a:defRPr/>
                      </a:pPr>
                      <a:r>
                        <a:rPr lang="vi-VN" sz="1800" kern="1200">
                          <a:solidFill>
                            <a:schemeClr val="tx1"/>
                          </a:solidFill>
                          <a:effectLst/>
                          <a:latin typeface="Times New Roman" pitchFamily="18" charset="0"/>
                          <a:ea typeface="+mn-ea"/>
                          <a:cs typeface="Times New Roman" pitchFamily="18" charset="0"/>
                        </a:rPr>
                        <a:t>3/ Không ai được bóc mở, kiểm soát, thu giữ trái luật thư tín, điện thoại, điện tín và các hình thức trao đổi thông tin riêng tư của người khác (trích Điều 21- Hiến pháp).</a:t>
                      </a:r>
                      <a:endParaRPr lang="en-US" sz="1800" kern="1200">
                        <a:solidFill>
                          <a:schemeClr val="tx1"/>
                        </a:solidFill>
                        <a:effectLst/>
                        <a:latin typeface="Times New Roman" pitchFamily="18" charset="0"/>
                        <a:ea typeface="+mn-ea"/>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00094">
                <a:tc>
                  <a:txBody>
                    <a:bodyPr/>
                    <a:lstStyle/>
                    <a:p>
                      <a:pPr>
                        <a:lnSpc>
                          <a:spcPct val="107000"/>
                        </a:lnSpc>
                        <a:spcAft>
                          <a:spcPts val="0"/>
                        </a:spcAft>
                      </a:pPr>
                      <a:r>
                        <a:rPr lang="en-US" sz="1400">
                          <a:effectLst/>
                          <a:latin typeface="Times New Roman" pitchFamily="18" charset="0"/>
                          <a:ea typeface="Times New Roman"/>
                          <a:cs typeface="Times New Roman" pitchFamily="18" charset="0"/>
                        </a:rPr>
                        <a:t>4</a:t>
                      </a:r>
                      <a:r>
                        <a:rPr lang="en-US" sz="1400" b="1">
                          <a:effectLst/>
                          <a:latin typeface="Times New Roman" pitchFamily="18" charset="0"/>
                          <a:ea typeface="Times New Roman"/>
                          <a:cs typeface="Times New Roman" pitchFamily="18" charset="0"/>
                        </a:rPr>
                        <a:t>. Ngày nào bố mẹ cũng phải nhắc Thắng học bài nhưng bạn chỉ ôn bài khi sắp tới kì kiểm tra.</a:t>
                      </a: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600"/>
                        </a:spcAft>
                      </a:pPr>
                      <a:r>
                        <a:rPr lang="en-US" sz="1100">
                          <a:effectLst/>
                          <a:latin typeface="Times New Roman" pitchFamily="18" charset="0"/>
                          <a:ea typeface="Arial" panose="020B0604020202020204" pitchFamily="34" charset="0"/>
                          <a:cs typeface="Times New Roman" pitchFamily="18" charset="0"/>
                        </a:rPr>
                        <a:t>Chua tốt</a:t>
                      </a:r>
                      <a:endParaRPr lang="en-US" sz="1100" dirty="0">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just" defTabSz="914400" rtl="0" eaLnBrk="1" fontAlgn="auto" latinLnBrk="0" hangingPunct="1">
                        <a:lnSpc>
                          <a:spcPct val="115000"/>
                        </a:lnSpc>
                        <a:spcBef>
                          <a:spcPts val="0"/>
                        </a:spcBef>
                        <a:spcAft>
                          <a:spcPts val="600"/>
                        </a:spcAft>
                        <a:buClrTx/>
                        <a:buSzTx/>
                        <a:buFontTx/>
                        <a:buNone/>
                        <a:tabLst/>
                        <a:defRPr/>
                      </a:pPr>
                      <a:r>
                        <a:rPr lang="en-US" sz="1100" kern="1200">
                          <a:solidFill>
                            <a:schemeClr val="tx1"/>
                          </a:solidFill>
                          <a:effectLst/>
                          <a:latin typeface="Times New Roman" pitchFamily="18" charset="0"/>
                          <a:ea typeface="+mn-ea"/>
                          <a:cs typeface="Times New Roman" pitchFamily="18" charset="0"/>
                        </a:rPr>
                        <a:t>4/</a:t>
                      </a:r>
                      <a:r>
                        <a:rPr lang="vi-VN" sz="1100" kern="1200">
                          <a:solidFill>
                            <a:schemeClr val="tx1"/>
                          </a:solidFill>
                          <a:effectLst/>
                          <a:latin typeface="Times New Roman" pitchFamily="18" charset="0"/>
                          <a:ea typeface="+mn-ea"/>
                          <a:cs typeface="Times New Roman" pitchFamily="18" charset="0"/>
                        </a:rPr>
                        <a:t>Học tập, rèn luyện, giữ gìn nền nếp gia đình,</a:t>
                      </a:r>
                      <a:r>
                        <a:rPr lang="en-US" sz="1100" kern="1200">
                          <a:solidFill>
                            <a:schemeClr val="tx1"/>
                          </a:solidFill>
                          <a:effectLst/>
                          <a:latin typeface="Times New Roman" pitchFamily="18" charset="0"/>
                          <a:ea typeface="+mn-ea"/>
                          <a:cs typeface="Times New Roman" pitchFamily="18" charset="0"/>
                        </a:rPr>
                        <a:t>..</a:t>
                      </a:r>
                      <a:r>
                        <a:rPr lang="vi-VN" sz="1100" kern="1200">
                          <a:solidFill>
                            <a:schemeClr val="tx1"/>
                          </a:solidFill>
                          <a:effectLst/>
                          <a:latin typeface="Times New Roman" pitchFamily="18" charset="0"/>
                          <a:ea typeface="+mn-ea"/>
                          <a:cs typeface="Times New Roman" pitchFamily="18" charset="0"/>
                        </a:rPr>
                        <a:t> </a:t>
                      </a:r>
                      <a:r>
                        <a:rPr lang="en-US" sz="1100" kern="1200">
                          <a:solidFill>
                            <a:schemeClr val="tx1"/>
                          </a:solidFill>
                          <a:effectLst/>
                          <a:latin typeface="Times New Roman" pitchFamily="18" charset="0"/>
                          <a:ea typeface="+mn-ea"/>
                          <a:cs typeface="Times New Roman" pitchFamily="18" charset="0"/>
                        </a:rPr>
                        <a:t>(</a:t>
                      </a:r>
                      <a:r>
                        <a:rPr lang="vi-VN" sz="1100" kern="1200">
                          <a:solidFill>
                            <a:schemeClr val="tx1"/>
                          </a:solidFill>
                          <a:effectLst/>
                          <a:latin typeface="Times New Roman" pitchFamily="18" charset="0"/>
                          <a:ea typeface="+mn-ea"/>
                          <a:cs typeface="Times New Roman" pitchFamily="18" charset="0"/>
                        </a:rPr>
                        <a:t>trích Điếu 37 - Luật Trẻ em).</a:t>
                      </a:r>
                      <a:endParaRPr lang="en-US" sz="1100" kern="1200">
                        <a:solidFill>
                          <a:schemeClr val="tx1"/>
                        </a:solidFill>
                        <a:effectLst/>
                        <a:latin typeface="Times New Roman" pitchFamily="18" charset="0"/>
                        <a:ea typeface="+mn-ea"/>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79078">
                <a:tc>
                  <a:txBody>
                    <a:bodyPr/>
                    <a:lstStyle/>
                    <a:p>
                      <a:pPr>
                        <a:lnSpc>
                          <a:spcPct val="107000"/>
                        </a:lnSpc>
                        <a:spcAft>
                          <a:spcPts val="0"/>
                        </a:spcAft>
                      </a:pPr>
                      <a:r>
                        <a:rPr lang="en-US" sz="1400">
                          <a:effectLst/>
                          <a:latin typeface="Times New Roman" pitchFamily="18" charset="0"/>
                          <a:ea typeface="Times New Roman"/>
                          <a:cs typeface="Times New Roman" pitchFamily="18" charset="0"/>
                        </a:rPr>
                        <a:t>5. Nhiều lần chứng kiến </a:t>
                      </a:r>
                      <a:r>
                        <a:rPr lang="en-US" sz="1400" b="1">
                          <a:effectLst/>
                          <a:latin typeface="Times New Roman" pitchFamily="18" charset="0"/>
                          <a:ea typeface="Times New Roman"/>
                          <a:cs typeface="Times New Roman" pitchFamily="18" charset="0"/>
                        </a:rPr>
                        <a:t>chú Hưng đánh con, </a:t>
                      </a:r>
                      <a:r>
                        <a:rPr lang="en-US" sz="1400">
                          <a:effectLst/>
                          <a:latin typeface="Times New Roman" pitchFamily="18" charset="0"/>
                          <a:ea typeface="Times New Roman"/>
                          <a:cs typeface="Times New Roman" pitchFamily="18" charset="0"/>
                        </a:rPr>
                        <a:t>nên </a:t>
                      </a:r>
                      <a:r>
                        <a:rPr lang="en-US" sz="1400" b="1">
                          <a:effectLst/>
                          <a:latin typeface="Times New Roman" pitchFamily="18" charset="0"/>
                          <a:ea typeface="Times New Roman"/>
                          <a:cs typeface="Times New Roman" pitchFamily="18" charset="0"/>
                        </a:rPr>
                        <a:t>Hà đã gọi điện báo với Tổng đài điện thoại quốc gia bảo vệ trẻ em 111</a:t>
                      </a: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600"/>
                        </a:spcAft>
                      </a:pPr>
                      <a:r>
                        <a:rPr lang="en-US" sz="1100">
                          <a:effectLst/>
                          <a:latin typeface="Times New Roman" pitchFamily="18" charset="0"/>
                          <a:ea typeface="Arial" panose="020B0604020202020204" pitchFamily="34" charset="0"/>
                          <a:cs typeface="Times New Roman" pitchFamily="18" charset="0"/>
                        </a:rPr>
                        <a:t>Chưa</a:t>
                      </a:r>
                      <a:r>
                        <a:rPr lang="en-US" sz="1100" baseline="0">
                          <a:effectLst/>
                          <a:latin typeface="Times New Roman" pitchFamily="18" charset="0"/>
                          <a:ea typeface="Arial" panose="020B0604020202020204" pitchFamily="34" charset="0"/>
                          <a:cs typeface="Times New Roman" pitchFamily="18" charset="0"/>
                        </a:rPr>
                        <a:t> tốt</a:t>
                      </a:r>
                      <a:endParaRPr lang="en-US" sz="1100" dirty="0">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just" defTabSz="914400" rtl="0" eaLnBrk="1" fontAlgn="auto" latinLnBrk="0" hangingPunct="1">
                        <a:lnSpc>
                          <a:spcPct val="115000"/>
                        </a:lnSpc>
                        <a:spcBef>
                          <a:spcPts val="0"/>
                        </a:spcBef>
                        <a:spcAft>
                          <a:spcPts val="600"/>
                        </a:spcAft>
                        <a:buClrTx/>
                        <a:buSzTx/>
                        <a:buFontTx/>
                        <a:buNone/>
                        <a:tabLst/>
                        <a:defRPr/>
                      </a:pPr>
                      <a:r>
                        <a:rPr lang="vi-VN" sz="1800" kern="1200">
                          <a:solidFill>
                            <a:schemeClr val="tx1"/>
                          </a:solidFill>
                          <a:effectLst/>
                          <a:latin typeface="Times New Roman" pitchFamily="18" charset="0"/>
                          <a:ea typeface="+mn-ea"/>
                          <a:cs typeface="Times New Roman" pitchFamily="18" charset="0"/>
                        </a:rPr>
                        <a:t>5/ Nghiêm cấm xâm hại, hành hạ, ngược đãi trẻ em (trích Điều 37 - Hiến pháp).</a:t>
                      </a:r>
                      <a:endParaRPr lang="en-US" sz="1800" kern="1200">
                        <a:solidFill>
                          <a:schemeClr val="tx1"/>
                        </a:solidFill>
                        <a:effectLst/>
                        <a:latin typeface="Times New Roman" pitchFamily="18" charset="0"/>
                        <a:ea typeface="+mn-ea"/>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413995">
                <a:tc>
                  <a:txBody>
                    <a:bodyPr/>
                    <a:lstStyle/>
                    <a:p>
                      <a:pPr algn="just">
                        <a:lnSpc>
                          <a:spcPct val="115000"/>
                        </a:lnSpc>
                        <a:spcAft>
                          <a:spcPts val="500"/>
                        </a:spcAft>
                        <a:tabLst>
                          <a:tab pos="424180" algn="l"/>
                        </a:tabLst>
                      </a:pPr>
                      <a:r>
                        <a:rPr lang="en-US" sz="1400">
                          <a:effectLst/>
                          <a:latin typeface="Times New Roman" pitchFamily="18" charset="0"/>
                          <a:ea typeface="Arial"/>
                          <a:cs typeface="Times New Roman" pitchFamily="18" charset="0"/>
                        </a:rPr>
                        <a:t>6</a:t>
                      </a:r>
                      <a:r>
                        <a:rPr lang="en-US" sz="1400" b="1">
                          <a:effectLst/>
                          <a:latin typeface="Times New Roman" pitchFamily="18" charset="0"/>
                          <a:ea typeface="Arial"/>
                          <a:cs typeface="Times New Roman" pitchFamily="18" charset="0"/>
                        </a:rPr>
                        <a:t>. Gia đình Liên tìm mọi cách để anh trai không phải thực hiện nghĩa vụ quân sự. </a:t>
                      </a:r>
                      <a:r>
                        <a:rPr lang="en-US" sz="1400">
                          <a:effectLst/>
                          <a:latin typeface="Times New Roman" pitchFamily="18" charset="0"/>
                          <a:ea typeface="Arial"/>
                          <a:cs typeface="Times New Roman" pitchFamily="18" charset="0"/>
                        </a:rPr>
                        <a:t>Biết chuyện, Liên không tán thành và khuyên anh nên thực hiện nghĩa vụ quân sự.</a:t>
                      </a: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600"/>
                        </a:spcAft>
                      </a:pPr>
                      <a:r>
                        <a:rPr lang="en-US" sz="1100">
                          <a:effectLst/>
                          <a:latin typeface="Times New Roman" pitchFamily="18" charset="0"/>
                          <a:ea typeface="Arial" panose="020B0604020202020204" pitchFamily="34" charset="0"/>
                          <a:cs typeface="Times New Roman" pitchFamily="18" charset="0"/>
                        </a:rPr>
                        <a:t>Chưa</a:t>
                      </a:r>
                      <a:r>
                        <a:rPr lang="en-US" sz="1100" baseline="0">
                          <a:effectLst/>
                          <a:latin typeface="Times New Roman" pitchFamily="18" charset="0"/>
                          <a:ea typeface="Arial" panose="020B0604020202020204" pitchFamily="34" charset="0"/>
                          <a:cs typeface="Times New Roman" pitchFamily="18" charset="0"/>
                        </a:rPr>
                        <a:t> tốt</a:t>
                      </a:r>
                      <a:endParaRPr lang="en-US" sz="1100" dirty="0">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15000"/>
                        </a:lnSpc>
                        <a:spcBef>
                          <a:spcPts val="0"/>
                        </a:spcBef>
                        <a:spcAft>
                          <a:spcPts val="600"/>
                        </a:spcAft>
                      </a:pPr>
                      <a:r>
                        <a:rPr lang="vi-VN" sz="1800" kern="1200">
                          <a:solidFill>
                            <a:schemeClr val="tx1"/>
                          </a:solidFill>
                          <a:effectLst/>
                          <a:latin typeface="Times New Roman" pitchFamily="18" charset="0"/>
                          <a:ea typeface="+mn-ea"/>
                          <a:cs typeface="Times New Roman" pitchFamily="18" charset="0"/>
                        </a:rPr>
                        <a:t>6/ Công dân có trách nhiệm thực hiện nghĩa vụ đối với Nhà nước và xã hội (trích Điều 15 - Hiến pháp); Công dân phải thực hiện nghĩa vụ quân sự (trích Điều 45 - Hiến pháp). </a:t>
                      </a:r>
                      <a:endParaRPr lang="en-US" sz="1100" dirty="0">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455199">
                <a:tc>
                  <a:txBody>
                    <a:bodyPr/>
                    <a:lstStyle/>
                    <a:p>
                      <a:pPr algn="just">
                        <a:lnSpc>
                          <a:spcPct val="115000"/>
                        </a:lnSpc>
                        <a:spcAft>
                          <a:spcPts val="500"/>
                        </a:spcAft>
                        <a:tabLst>
                          <a:tab pos="424180" algn="l"/>
                        </a:tabLst>
                      </a:pPr>
                      <a:r>
                        <a:rPr lang="en-US" sz="1400">
                          <a:effectLst/>
                          <a:latin typeface="Times New Roman" pitchFamily="18" charset="0"/>
                          <a:ea typeface="Arial"/>
                          <a:cs typeface="Times New Roman" pitchFamily="18" charset="0"/>
                        </a:rPr>
                        <a:t>7. </a:t>
                      </a:r>
                      <a:r>
                        <a:rPr lang="en-US" sz="1400" b="1">
                          <a:effectLst/>
                          <a:latin typeface="Times New Roman" pitchFamily="18" charset="0"/>
                          <a:ea typeface="Arial"/>
                          <a:cs typeface="Times New Roman" pitchFamily="18" charset="0"/>
                        </a:rPr>
                        <a:t>Nhà trường tổ chức lấy ý kiến của học sinh nhưng Trang không tham gia vì cho rằng ý kiến của trẻ em sẽ không được thực hiện.</a:t>
                      </a: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600"/>
                        </a:spcAft>
                      </a:pPr>
                      <a:r>
                        <a:rPr lang="vi-VN" sz="1200">
                          <a:effectLst/>
                          <a:latin typeface="Times New Roman" pitchFamily="18" charset="0"/>
                          <a:ea typeface="Courier New" panose="02070309020205020404" pitchFamily="49" charset="0"/>
                          <a:cs typeface="Times New Roman" pitchFamily="18" charset="0"/>
                        </a:rPr>
                        <a:t> </a:t>
                      </a:r>
                      <a:r>
                        <a:rPr lang="en-US" sz="1200">
                          <a:effectLst/>
                          <a:latin typeface="Times New Roman" pitchFamily="18" charset="0"/>
                          <a:ea typeface="Courier New" panose="02070309020205020404" pitchFamily="49" charset="0"/>
                          <a:cs typeface="Times New Roman" pitchFamily="18" charset="0"/>
                        </a:rPr>
                        <a:t>Chưa tốt</a:t>
                      </a:r>
                      <a:endParaRPr lang="en-US" sz="1100" dirty="0">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just" defTabSz="914400" rtl="0" eaLnBrk="1" fontAlgn="auto" latinLnBrk="0" hangingPunct="1">
                        <a:lnSpc>
                          <a:spcPct val="115000"/>
                        </a:lnSpc>
                        <a:spcBef>
                          <a:spcPts val="0"/>
                        </a:spcBef>
                        <a:spcAft>
                          <a:spcPts val="600"/>
                        </a:spcAft>
                        <a:buClrTx/>
                        <a:buSzTx/>
                        <a:buFontTx/>
                        <a:buNone/>
                        <a:tabLst/>
                        <a:defRPr/>
                      </a:pPr>
                      <a:r>
                        <a:rPr lang="vi-VN" sz="1200">
                          <a:effectLst/>
                          <a:latin typeface="Times New Roman" pitchFamily="18" charset="0"/>
                          <a:ea typeface="Courier New" panose="02070309020205020404" pitchFamily="49" charset="0"/>
                          <a:cs typeface="Times New Roman" pitchFamily="18" charset="0"/>
                        </a:rPr>
                        <a:t> </a:t>
                      </a:r>
                      <a:r>
                        <a:rPr lang="vi-VN" sz="1100" kern="1200">
                          <a:solidFill>
                            <a:schemeClr val="tx1"/>
                          </a:solidFill>
                          <a:effectLst/>
                          <a:latin typeface="Times New Roman" pitchFamily="18" charset="0"/>
                          <a:ea typeface="+mn-ea"/>
                          <a:cs typeface="Times New Roman" pitchFamily="18" charset="0"/>
                        </a:rPr>
                        <a:t>7/ Trẻ em có quyền được bày tỏ ý kiến, nguyện vọng về các vấn đề liên quan đến trẻ em; được tự do hội họp theo quy định của pháp luật phù hợp với độ tuổi, mức độ trưởng</a:t>
                      </a:r>
                      <a:r>
                        <a:rPr lang="en-US" sz="1100" kern="1200">
                          <a:solidFill>
                            <a:schemeClr val="tx1"/>
                          </a:solidFill>
                          <a:effectLst/>
                          <a:latin typeface="Times New Roman" pitchFamily="18" charset="0"/>
                          <a:ea typeface="+mn-ea"/>
                          <a:cs typeface="Times New Roman" pitchFamily="18" charset="0"/>
                        </a:rPr>
                        <a:t> </a:t>
                      </a:r>
                      <a:r>
                        <a:rPr lang="vi-VN" sz="1800" kern="1200">
                          <a:solidFill>
                            <a:schemeClr val="tx1"/>
                          </a:solidFill>
                          <a:effectLst/>
                          <a:latin typeface="Times New Roman" pitchFamily="18" charset="0"/>
                          <a:ea typeface="+mn-ea"/>
                          <a:cs typeface="Times New Roman" pitchFamily="18" charset="0"/>
                        </a:rPr>
                        <a:t>thành và sự phát triển của trẻ em; được cơ quan, tổ chức, cơ sở giáo dục, gia đình, cá nhân lắng nghe, tiếp thu, phản hồi ý kiến, nguyện vọng chính đáng (Điều 34 - Luật Trẻ em).</a:t>
                      </a:r>
                      <a:endParaRPr lang="en-US" sz="800">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522729">
                <a:tc>
                  <a:txBody>
                    <a:bodyPr/>
                    <a:lstStyle/>
                    <a:p>
                      <a:pPr algn="just">
                        <a:lnSpc>
                          <a:spcPct val="115000"/>
                        </a:lnSpc>
                        <a:spcAft>
                          <a:spcPts val="0"/>
                        </a:spcAft>
                        <a:tabLst>
                          <a:tab pos="424180" algn="l"/>
                        </a:tabLst>
                      </a:pPr>
                      <a:r>
                        <a:rPr lang="en-US" sz="1400">
                          <a:effectLst/>
                          <a:latin typeface="Times New Roman" pitchFamily="18" charset="0"/>
                          <a:ea typeface="Arial"/>
                          <a:cs typeface="Times New Roman" pitchFamily="18" charset="0"/>
                        </a:rPr>
                        <a:t>8. </a:t>
                      </a:r>
                      <a:r>
                        <a:rPr lang="en-US" sz="1400" b="1">
                          <a:effectLst/>
                          <a:latin typeface="Times New Roman" pitchFamily="18" charset="0"/>
                          <a:ea typeface="Arial"/>
                          <a:cs typeface="Times New Roman" pitchFamily="18" charset="0"/>
                        </a:rPr>
                        <a:t>Hùng luôn tích cực học tập và rèn luyện để sau này trở thành người công dân có ích cho xã hội.</a:t>
                      </a:r>
                    </a:p>
                    <a:p>
                      <a:pPr>
                        <a:lnSpc>
                          <a:spcPct val="107000"/>
                        </a:lnSpc>
                        <a:spcAft>
                          <a:spcPts val="0"/>
                        </a:spcAft>
                      </a:pPr>
                      <a:r>
                        <a:rPr lang="en-US" sz="1400">
                          <a:effectLst/>
                          <a:latin typeface="Times New Roman" pitchFamily="18" charset="0"/>
                          <a:ea typeface="Times New Roman"/>
                          <a:cs typeface="Times New Roman" pitchFamily="18" charset="0"/>
                        </a:rPr>
                        <a:t> </a:t>
                      </a: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600"/>
                        </a:spcAft>
                      </a:pPr>
                      <a:r>
                        <a:rPr lang="vi-VN" sz="1200">
                          <a:effectLst/>
                          <a:latin typeface="Times New Roman" pitchFamily="18" charset="0"/>
                          <a:ea typeface="Courier New" panose="02070309020205020404" pitchFamily="49" charset="0"/>
                          <a:cs typeface="Times New Roman" pitchFamily="18" charset="0"/>
                        </a:rPr>
                        <a:t> </a:t>
                      </a:r>
                      <a:r>
                        <a:rPr lang="en-US" sz="1200">
                          <a:effectLst/>
                          <a:latin typeface="Times New Roman" pitchFamily="18" charset="0"/>
                          <a:ea typeface="Courier New" panose="02070309020205020404" pitchFamily="49" charset="0"/>
                          <a:cs typeface="Times New Roman" pitchFamily="18" charset="0"/>
                        </a:rPr>
                        <a:t>Tốt</a:t>
                      </a:r>
                      <a:endParaRPr lang="en-US" sz="1100">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just" defTabSz="914400" rtl="0" eaLnBrk="1" fontAlgn="auto" latinLnBrk="0" hangingPunct="1">
                        <a:lnSpc>
                          <a:spcPct val="115000"/>
                        </a:lnSpc>
                        <a:spcBef>
                          <a:spcPts val="0"/>
                        </a:spcBef>
                        <a:spcAft>
                          <a:spcPts val="600"/>
                        </a:spcAft>
                        <a:buClrTx/>
                        <a:buSzTx/>
                        <a:buFontTx/>
                        <a:buNone/>
                        <a:tabLst/>
                        <a:defRPr/>
                      </a:pPr>
                      <a:r>
                        <a:rPr lang="vi-VN" sz="1200">
                          <a:effectLst/>
                          <a:latin typeface="Times New Roman" pitchFamily="18" charset="0"/>
                          <a:ea typeface="Courier New" panose="02070309020205020404" pitchFamily="49" charset="0"/>
                          <a:cs typeface="Times New Roman" pitchFamily="18" charset="0"/>
                        </a:rPr>
                        <a:t> </a:t>
                      </a:r>
                      <a:r>
                        <a:rPr lang="vi-VN" sz="1100" kern="1200">
                          <a:solidFill>
                            <a:schemeClr val="tx1"/>
                          </a:solidFill>
                          <a:effectLst/>
                          <a:latin typeface="Times New Roman" pitchFamily="18" charset="0"/>
                          <a:ea typeface="+mn-ea"/>
                          <a:cs typeface="Times New Roman" pitchFamily="18" charset="0"/>
                        </a:rPr>
                        <a:t>1/ Học tập, rèn luyện, giữ gìn nền nếp gia đình, phụ giúp cha mẹ và các thành viên trong gia đình những công việc phù hợp với độ tuổi (trích Điếu 37 - Luật Trẻ em).</a:t>
                      </a:r>
                      <a:endParaRPr lang="en-US" sz="1100" kern="1200">
                        <a:solidFill>
                          <a:schemeClr val="tx1"/>
                        </a:solidFill>
                        <a:effectLst/>
                        <a:latin typeface="Times New Roman" pitchFamily="18" charset="0"/>
                        <a:ea typeface="+mn-ea"/>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bl>
          </a:graphicData>
        </a:graphic>
      </p:graphicFrame>
      <p:sp>
        <p:nvSpPr>
          <p:cNvPr id="10" name="Rectangle 9"/>
          <p:cNvSpPr/>
          <p:nvPr/>
        </p:nvSpPr>
        <p:spPr>
          <a:xfrm>
            <a:off x="144378" y="25479"/>
            <a:ext cx="11742821" cy="1824089"/>
          </a:xfrm>
          <a:prstGeom prst="rect">
            <a:avLst/>
          </a:prstGeom>
        </p:spPr>
        <p:txBody>
          <a:bodyPr wrap="square">
            <a:spAutoFit/>
          </a:bodyPr>
          <a:lstStyle/>
          <a:p>
            <a:pPr indent="279400" algn="just">
              <a:lnSpc>
                <a:spcPct val="127000"/>
              </a:lnSpc>
              <a:spcAft>
                <a:spcPts val="500"/>
              </a:spcAft>
            </a:pPr>
            <a:r>
              <a:rPr lang="en-US" sz="1400" b="1">
                <a:solidFill>
                  <a:srgbClr val="0000FF"/>
                </a:solidFill>
                <a:latin typeface="Times New Roman" pitchFamily="18" charset="0"/>
                <a:cs typeface="Times New Roman" pitchFamily="18" charset="0"/>
              </a:rPr>
              <a:t>- </a:t>
            </a:r>
            <a:r>
              <a:rPr lang="vi-VN" sz="1400" b="1">
                <a:solidFill>
                  <a:srgbClr val="0000FF"/>
                </a:solidFill>
                <a:latin typeface="Times New Roman" pitchFamily="18" charset="0"/>
                <a:cs typeface="Times New Roman" pitchFamily="18" charset="0"/>
              </a:rPr>
              <a:t>Em hãy đọc các thông tin, tình huống dưới đây và trả lời câu hỏi</a:t>
            </a:r>
            <a:endParaRPr lang="en-US" sz="1400" b="1">
              <a:solidFill>
                <a:srgbClr val="0000FF"/>
              </a:solidFill>
              <a:latin typeface="Times New Roman" pitchFamily="18" charset="0"/>
              <a:cs typeface="Times New Roman" pitchFamily="18" charset="0"/>
            </a:endParaRPr>
          </a:p>
          <a:p>
            <a:r>
              <a:rPr lang="en-US" sz="1400" b="1">
                <a:solidFill>
                  <a:srgbClr val="0000FF"/>
                </a:solidFill>
                <a:latin typeface="Times New Roman" pitchFamily="18" charset="0"/>
                <a:cs typeface="Times New Roman" pitchFamily="18" charset="0"/>
              </a:rPr>
              <a:t>- Em hãy xác định những ai đã thực hiện đúng, ai thực hiện chưa đúng quyền và nghĩa vụ cơ bản của công dân. Vì sao?</a:t>
            </a:r>
            <a:endParaRPr lang="en-US" sz="1400" i="1">
              <a:solidFill>
                <a:srgbClr val="0000FF"/>
              </a:solidFill>
              <a:latin typeface="Times New Roman" pitchFamily="18" charset="0"/>
              <a:cs typeface="Times New Roman" pitchFamily="18" charset="0"/>
            </a:endParaRPr>
          </a:p>
          <a:p>
            <a:r>
              <a:rPr lang="en-US" sz="1400" b="1" i="1">
                <a:solidFill>
                  <a:srgbClr val="0000FF"/>
                </a:solidFill>
                <a:latin typeface="Times New Roman" pitchFamily="18" charset="0"/>
                <a:cs typeface="Times New Roman" pitchFamily="18" charset="0"/>
              </a:rPr>
              <a:t>-  Em đã làm gì để thực hiện đúng nghĩa vụ của học sinh</a:t>
            </a:r>
            <a:endParaRPr lang="en-US" sz="1400" i="1">
              <a:solidFill>
                <a:srgbClr val="0000FF"/>
              </a:solidFill>
              <a:latin typeface="Times New Roman" pitchFamily="18" charset="0"/>
              <a:cs typeface="Times New Roman" pitchFamily="18" charset="0"/>
            </a:endParaRPr>
          </a:p>
          <a:p>
            <a:pPr indent="279400" algn="just">
              <a:lnSpc>
                <a:spcPct val="127000"/>
              </a:lnSpc>
              <a:spcAft>
                <a:spcPts val="500"/>
              </a:spcAft>
            </a:pPr>
            <a:endParaRPr lang="en-US" sz="1400">
              <a:solidFill>
                <a:srgbClr val="0000FF"/>
              </a:solidFill>
              <a:latin typeface="Times New Roman" pitchFamily="18" charset="0"/>
              <a:cs typeface="Times New Roman" pitchFamily="18" charset="0"/>
            </a:endParaRPr>
          </a:p>
          <a:p>
            <a:pPr indent="279400" algn="just">
              <a:lnSpc>
                <a:spcPct val="127000"/>
              </a:lnSpc>
              <a:spcAft>
                <a:spcPts val="500"/>
              </a:spcAft>
            </a:pPr>
            <a:endParaRPr lang="en-US" sz="3200" dirty="0">
              <a:solidFill>
                <a:srgbClr val="353635"/>
              </a:solidFill>
              <a:effectLst/>
              <a:latin typeface="#9Slide05 Israquella" pitchFamily="2" charset="0"/>
              <a:ea typeface="Times New Roman" panose="02020603050405020304" pitchFamily="18" charset="0"/>
            </a:endParaRPr>
          </a:p>
        </p:txBody>
      </p:sp>
      <p:pic>
        <p:nvPicPr>
          <p:cNvPr id="11" name="Picture 10"/>
          <p:cNvPicPr>
            <a:picLocks noChangeAspect="1"/>
          </p:cNvPicPr>
          <p:nvPr/>
        </p:nvPicPr>
        <p:blipFill>
          <a:blip r:embed="rId2"/>
          <a:stretch>
            <a:fillRect/>
          </a:stretch>
        </p:blipFill>
        <p:spPr>
          <a:xfrm>
            <a:off x="10936762" y="0"/>
            <a:ext cx="1255238" cy="937524"/>
          </a:xfrm>
          <a:prstGeom prst="rect">
            <a:avLst/>
          </a:prstGeom>
        </p:spPr>
      </p:pic>
    </p:spTree>
    <p:extLst>
      <p:ext uri="{BB962C8B-B14F-4D97-AF65-F5344CB8AC3E}">
        <p14:creationId xmlns:p14="http://schemas.microsoft.com/office/powerpoint/2010/main" val="5148269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Rectangle 4"/>
          <p:cNvSpPr/>
          <p:nvPr/>
        </p:nvSpPr>
        <p:spPr>
          <a:xfrm>
            <a:off x="561475" y="321984"/>
            <a:ext cx="11133220" cy="3785652"/>
          </a:xfrm>
          <a:prstGeom prst="rect">
            <a:avLst/>
          </a:prstGeom>
        </p:spPr>
        <p:txBody>
          <a:bodyPr wrap="square">
            <a:spAutoFit/>
          </a:bodyPr>
          <a:lstStyle/>
          <a:p>
            <a:pPr lvl="0" algn="just"/>
            <a:r>
              <a:rPr lang="en-US" sz="4000">
                <a:latin typeface="+mj-lt"/>
              </a:rPr>
              <a:t>	</a:t>
            </a:r>
            <a:r>
              <a:rPr lang="vi-VN" sz="4000" b="1">
                <a:solidFill>
                  <a:srgbClr val="0000FF"/>
                </a:solidFill>
                <a:latin typeface="+mj-lt"/>
              </a:rPr>
              <a:t>HS nên học tập, noi gương</a:t>
            </a:r>
            <a:r>
              <a:rPr lang="vi-VN" sz="4000">
                <a:solidFill>
                  <a:srgbClr val="0000FF"/>
                </a:solidFill>
                <a:latin typeface="+mj-lt"/>
              </a:rPr>
              <a:t> bạn Hương (thông tin 1), bạn Minh (thông tin 3), bạn Hà (thông tin 5), bạn Liên (thông tin 6), bạn Hùng (thông tin 8) </a:t>
            </a:r>
            <a:endParaRPr lang="en-US" sz="4000">
              <a:solidFill>
                <a:srgbClr val="0000FF"/>
              </a:solidFill>
              <a:latin typeface="+mj-lt"/>
            </a:endParaRPr>
          </a:p>
          <a:p>
            <a:pPr lvl="0" algn="just"/>
            <a:r>
              <a:rPr lang="en-US" sz="4000">
                <a:solidFill>
                  <a:srgbClr val="0000FF"/>
                </a:solidFill>
                <a:latin typeface="+mj-lt"/>
              </a:rPr>
              <a:t>- </a:t>
            </a:r>
            <a:r>
              <a:rPr lang="en-US" sz="4000" b="1">
                <a:solidFill>
                  <a:srgbClr val="FF0000"/>
                </a:solidFill>
                <a:latin typeface="+mj-lt"/>
              </a:rPr>
              <a:t>K</a:t>
            </a:r>
            <a:r>
              <a:rPr lang="vi-VN" sz="4000" b="1">
                <a:solidFill>
                  <a:srgbClr val="FF0000"/>
                </a:solidFill>
                <a:latin typeface="+mj-lt"/>
              </a:rPr>
              <a:t>hông nên thực hiện theo bạn Bình </a:t>
            </a:r>
            <a:r>
              <a:rPr lang="vi-VN" sz="4000">
                <a:solidFill>
                  <a:srgbClr val="0000FF"/>
                </a:solidFill>
                <a:latin typeface="+mj-lt"/>
              </a:rPr>
              <a:t>(thông tin 2), bạn Phương (thông tin 3), bạn Thắng (thông tin 4), gia đình Liên (thông tin 6), bạn Trang (thông tin 7).</a:t>
            </a:r>
            <a:endParaRPr lang="en-US" sz="4000">
              <a:solidFill>
                <a:srgbClr val="0000FF"/>
              </a:solidFill>
              <a:latin typeface="+mj-lt"/>
            </a:endParaRPr>
          </a:p>
        </p:txBody>
      </p:sp>
    </p:spTree>
    <p:extLst>
      <p:ext uri="{BB962C8B-B14F-4D97-AF65-F5344CB8AC3E}">
        <p14:creationId xmlns:p14="http://schemas.microsoft.com/office/powerpoint/2010/main" val="24009884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9707417" y="2463890"/>
            <a:ext cx="2900751" cy="4359018"/>
          </a:xfrm>
          <a:prstGeom prst="rect">
            <a:avLst/>
          </a:prstGeom>
        </p:spPr>
      </p:pic>
      <p:pic>
        <p:nvPicPr>
          <p:cNvPr id="11" name="图片 8" descr="6fc417983c9675ce1b60e983870aeb8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29600" y="5391719"/>
            <a:ext cx="1510109" cy="1290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p:cNvPicPr>
          <p:nvPr/>
        </p:nvPicPr>
        <p:blipFill>
          <a:blip r:embed="rId4"/>
          <a:stretch>
            <a:fillRect/>
          </a:stretch>
        </p:blipFill>
        <p:spPr>
          <a:xfrm>
            <a:off x="368968" y="729673"/>
            <a:ext cx="10443411" cy="5307344"/>
          </a:xfrm>
          <a:prstGeom prst="rect">
            <a:avLst/>
          </a:prstGeom>
        </p:spPr>
      </p:pic>
      <p:sp>
        <p:nvSpPr>
          <p:cNvPr id="14" name="Text Box 5"/>
          <p:cNvSpPr txBox="1">
            <a:spLocks noChangeArrowheads="1"/>
          </p:cNvSpPr>
          <p:nvPr/>
        </p:nvSpPr>
        <p:spPr bwMode="auto">
          <a:xfrm>
            <a:off x="2277980" y="937524"/>
            <a:ext cx="7853912" cy="4226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buNone/>
            </a:pPr>
            <a:r>
              <a:rPr lang="en-US" sz="4000" b="1">
                <a:solidFill>
                  <a:srgbClr val="0000FF"/>
                </a:solidFill>
              </a:rPr>
              <a:t>2</a:t>
            </a:r>
            <a:r>
              <a:rPr lang="en-US" sz="4000" b="1">
                <a:solidFill>
                  <a:srgbClr val="0000FF"/>
                </a:solidFill>
                <a:latin typeface="Times New Roman" pitchFamily="18" charset="0"/>
                <a:cs typeface="Times New Roman" pitchFamily="18" charset="0"/>
              </a:rPr>
              <a:t>. Thực hiện quyền, nghĩa vụ cơ bản cùa công dân</a:t>
            </a:r>
            <a:endParaRPr lang="en-US" sz="4000">
              <a:solidFill>
                <a:srgbClr val="0000FF"/>
              </a:solidFill>
              <a:latin typeface="Times New Roman" pitchFamily="18" charset="0"/>
              <a:cs typeface="Times New Roman" pitchFamily="18" charset="0"/>
            </a:endParaRPr>
          </a:p>
          <a:p>
            <a:pPr>
              <a:buNone/>
            </a:pPr>
            <a:r>
              <a:rPr lang="en-US" sz="4000">
                <a:solidFill>
                  <a:srgbClr val="0000FF"/>
                </a:solidFill>
                <a:latin typeface="Times New Roman" pitchFamily="18" charset="0"/>
                <a:cs typeface="Times New Roman" pitchFamily="18" charset="0"/>
              </a:rPr>
              <a:t>- </a:t>
            </a:r>
            <a:r>
              <a:rPr lang="en-US" sz="4000" b="1">
                <a:solidFill>
                  <a:srgbClr val="0000FF"/>
                </a:solidFill>
                <a:latin typeface="Times New Roman" pitchFamily="18" charset="0"/>
                <a:cs typeface="Times New Roman" pitchFamily="18" charset="0"/>
              </a:rPr>
              <a:t>Nghĩa vụ cơ bản của công dâ</a:t>
            </a:r>
            <a:r>
              <a:rPr lang="en-US" sz="4000">
                <a:solidFill>
                  <a:srgbClr val="0000FF"/>
                </a:solidFill>
                <a:latin typeface="Times New Roman" pitchFamily="18" charset="0"/>
                <a:cs typeface="Times New Roman" pitchFamily="18" charset="0"/>
              </a:rPr>
              <a:t>n là những việc mà Nhà nước bắt buộc công dân phải thực hiện theo quy định của Hiến pháp và pháp luật.</a:t>
            </a:r>
          </a:p>
          <a:p>
            <a:pPr>
              <a:buNone/>
            </a:pPr>
            <a:endParaRPr lang="en-US" sz="4000" b="1" dirty="0">
              <a:solidFill>
                <a:srgbClr val="0000FF"/>
              </a:solidFill>
              <a:latin typeface="Times New Roman" pitchFamily="18" charset="0"/>
              <a:cs typeface="Times New Roman" pitchFamily="18" charset="0"/>
            </a:endParaRPr>
          </a:p>
        </p:txBody>
      </p:sp>
      <p:pic>
        <p:nvPicPr>
          <p:cNvPr id="15" name="Picture 14"/>
          <p:cNvPicPr>
            <a:picLocks noChangeAspect="1"/>
          </p:cNvPicPr>
          <p:nvPr/>
        </p:nvPicPr>
        <p:blipFill>
          <a:blip r:embed="rId5"/>
          <a:stretch>
            <a:fillRect/>
          </a:stretch>
        </p:blipFill>
        <p:spPr>
          <a:xfrm>
            <a:off x="10936762" y="0"/>
            <a:ext cx="1255238" cy="937524"/>
          </a:xfrm>
          <a:prstGeom prst="rect">
            <a:avLst/>
          </a:prstGeom>
        </p:spPr>
      </p:pic>
    </p:spTree>
    <p:extLst>
      <p:ext uri="{BB962C8B-B14F-4D97-AF65-F5344CB8AC3E}">
        <p14:creationId xmlns:p14="http://schemas.microsoft.com/office/powerpoint/2010/main" val="8731367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900" decel="100000" fill="hold"/>
                                        <p:tgtEl>
                                          <p:spTgt spid="11"/>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11" presetID="21" presetClass="entr" presetSubtype="1"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heel(1)">
                                      <p:cBhvr>
                                        <p:cTn id="13" dur="2000"/>
                                        <p:tgtEl>
                                          <p:spTgt spid="13"/>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p:cTn id="16" dur="1000" fill="hold"/>
                                        <p:tgtEl>
                                          <p:spTgt spid="14"/>
                                        </p:tgtEl>
                                        <p:attrNameLst>
                                          <p:attrName>ppt_w</p:attrName>
                                        </p:attrNameLst>
                                      </p:cBhvr>
                                      <p:tavLst>
                                        <p:tav tm="0">
                                          <p:val>
                                            <p:fltVal val="0"/>
                                          </p:val>
                                        </p:tav>
                                        <p:tav tm="100000">
                                          <p:val>
                                            <p:strVal val="#ppt_w"/>
                                          </p:val>
                                        </p:tav>
                                      </p:tavLst>
                                    </p:anim>
                                    <p:anim calcmode="lin" valueType="num">
                                      <p:cBhvr>
                                        <p:cTn id="17" dur="1000" fill="hold"/>
                                        <p:tgtEl>
                                          <p:spTgt spid="14"/>
                                        </p:tgtEl>
                                        <p:attrNameLst>
                                          <p:attrName>ppt_h</p:attrName>
                                        </p:attrNameLst>
                                      </p:cBhvr>
                                      <p:tavLst>
                                        <p:tav tm="0">
                                          <p:val>
                                            <p:fltVal val="0"/>
                                          </p:val>
                                        </p:tav>
                                        <p:tav tm="100000">
                                          <p:val>
                                            <p:strVal val="#ppt_h"/>
                                          </p:val>
                                        </p:tav>
                                      </p:tavLst>
                                    </p:anim>
                                    <p:animEffect transition="in" filter="fade">
                                      <p:cBhvr>
                                        <p:cTn id="18"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420472"/>
            <a:ext cx="8182303" cy="6592149"/>
            <a:chOff x="114868" y="-346472"/>
            <a:chExt cx="7805125" cy="7426902"/>
          </a:xfrm>
        </p:grpSpPr>
        <p:pic>
          <p:nvPicPr>
            <p:cNvPr id="6" name="Google Shape;154;p8"/>
            <p:cNvPicPr preferRelativeResize="0"/>
            <p:nvPr/>
          </p:nvPicPr>
          <p:blipFill rotWithShape="1">
            <a:blip r:embed="rId2">
              <a:alphaModFix/>
            </a:blip>
            <a:srcRect l="16992" t="-937" r="50159" b="17086"/>
            <a:stretch/>
          </p:blipFill>
          <p:spPr>
            <a:xfrm>
              <a:off x="114868" y="-346472"/>
              <a:ext cx="7805125" cy="6999519"/>
            </a:xfrm>
            <a:prstGeom prst="rect">
              <a:avLst/>
            </a:prstGeom>
            <a:noFill/>
            <a:ln>
              <a:noFill/>
            </a:ln>
          </p:spPr>
        </p:pic>
        <p:pic>
          <p:nvPicPr>
            <p:cNvPr id="7" name="Google Shape;155;p8"/>
            <p:cNvPicPr preferRelativeResize="0"/>
            <p:nvPr/>
          </p:nvPicPr>
          <p:blipFill rotWithShape="1">
            <a:blip r:embed="rId3">
              <a:alphaModFix/>
            </a:blip>
            <a:srcRect/>
            <a:stretch/>
          </p:blipFill>
          <p:spPr>
            <a:xfrm>
              <a:off x="3068240" y="4750073"/>
              <a:ext cx="2072846" cy="2330357"/>
            </a:xfrm>
            <a:prstGeom prst="rect">
              <a:avLst/>
            </a:prstGeom>
            <a:noFill/>
            <a:ln>
              <a:noFill/>
            </a:ln>
          </p:spPr>
        </p:pic>
      </p:grpSp>
      <p:sp>
        <p:nvSpPr>
          <p:cNvPr id="8" name="Rectangle 7"/>
          <p:cNvSpPr/>
          <p:nvPr/>
        </p:nvSpPr>
        <p:spPr>
          <a:xfrm>
            <a:off x="572964" y="2280319"/>
            <a:ext cx="6721739" cy="2260940"/>
          </a:xfrm>
          <a:prstGeom prst="rect">
            <a:avLst/>
          </a:prstGeom>
        </p:spPr>
        <p:txBody>
          <a:bodyPr wrap="square">
            <a:spAutoFit/>
          </a:bodyPr>
          <a:lstStyle/>
          <a:p>
            <a:pPr marL="342900" indent="-342900" algn="just">
              <a:lnSpc>
                <a:spcPct val="129000"/>
              </a:lnSpc>
              <a:spcAft>
                <a:spcPts val="200"/>
              </a:spcAft>
              <a:buClr>
                <a:srgbClr val="000000"/>
              </a:buClr>
              <a:buSzPts val="1000"/>
              <a:buFont typeface="Symbol" panose="05050102010706020507" pitchFamily="18" charset="2"/>
              <a:buChar char="-"/>
              <a:tabLst>
                <a:tab pos="542290" algn="l"/>
              </a:tabLst>
            </a:pPr>
            <a:r>
              <a:rPr lang="en-US" sz="2800" b="1">
                <a:solidFill>
                  <a:srgbClr val="0000FF"/>
                </a:solidFill>
                <a:latin typeface="Times New Roman" pitchFamily="18" charset="0"/>
                <a:cs typeface="Times New Roman" pitchFamily="18" charset="0"/>
              </a:rPr>
              <a:t>Từ các thông tin, tình huống và thực tiễn cuộc sống, em đã được hưởng những quyền và phải thực hiện các nghĩa vụ cơ bản nào của công dân?</a:t>
            </a:r>
            <a:r>
              <a:rPr lang="en-US" sz="2800">
                <a:solidFill>
                  <a:srgbClr val="0000FF"/>
                </a:solidFill>
                <a:latin typeface="Times New Roman" pitchFamily="18" charset="0"/>
                <a:cs typeface="Times New Roman" pitchFamily="18" charset="0"/>
              </a:rPr>
              <a:t> </a:t>
            </a:r>
            <a:endParaRPr lang="en-US" sz="2800" b="1" dirty="0">
              <a:solidFill>
                <a:srgbClr val="0000FF"/>
              </a:solidFill>
              <a:latin typeface="Times New Roman" pitchFamily="18" charset="0"/>
              <a:ea typeface="Cambria" panose="02040503050406030204" pitchFamily="18" charset="0"/>
              <a:cs typeface="Times New Roman" pitchFamily="18" charset="0"/>
            </a:endParaRPr>
          </a:p>
        </p:txBody>
      </p:sp>
      <p:pic>
        <p:nvPicPr>
          <p:cNvPr id="9" name="Shape 95"/>
          <p:cNvPicPr/>
          <p:nvPr/>
        </p:nvPicPr>
        <p:blipFill>
          <a:blip r:embed="rId4"/>
          <a:stretch/>
        </p:blipFill>
        <p:spPr>
          <a:xfrm>
            <a:off x="7635766" y="1040525"/>
            <a:ext cx="4556234" cy="4999320"/>
          </a:xfrm>
          <a:prstGeom prst="rect">
            <a:avLst/>
          </a:prstGeom>
        </p:spPr>
      </p:pic>
      <p:pic>
        <p:nvPicPr>
          <p:cNvPr id="10" name="Picture 9"/>
          <p:cNvPicPr>
            <a:picLocks noChangeAspect="1"/>
          </p:cNvPicPr>
          <p:nvPr/>
        </p:nvPicPr>
        <p:blipFill>
          <a:blip r:embed="rId5"/>
          <a:stretch>
            <a:fillRect/>
          </a:stretch>
        </p:blipFill>
        <p:spPr>
          <a:xfrm>
            <a:off x="10936762" y="0"/>
            <a:ext cx="1255238" cy="937524"/>
          </a:xfrm>
          <a:prstGeom prst="rect">
            <a:avLst/>
          </a:prstGeom>
        </p:spPr>
      </p:pic>
      <p:sp>
        <p:nvSpPr>
          <p:cNvPr id="11" name="Rectangle: Rounded Corners 1">
            <a:extLst>
              <a:ext uri="{FF2B5EF4-FFF2-40B4-BE49-F238E27FC236}">
                <a16:creationId xmlns:a16="http://schemas.microsoft.com/office/drawing/2014/main" id="{49368C2B-08BB-4567-BA27-2402FAA3C31F}"/>
              </a:ext>
            </a:extLst>
          </p:cNvPr>
          <p:cNvSpPr/>
          <p:nvPr/>
        </p:nvSpPr>
        <p:spPr>
          <a:xfrm>
            <a:off x="2433667" y="210926"/>
            <a:ext cx="6888480" cy="726598"/>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165100" algn="just">
              <a:lnSpc>
                <a:spcPct val="130000"/>
              </a:lnSpc>
              <a:spcAft>
                <a:spcPts val="200"/>
              </a:spcAft>
            </a:pPr>
            <a:endParaRPr lang="en-US" sz="3200" b="1" dirty="0">
              <a:solidFill>
                <a:srgbClr val="FF0000"/>
              </a:solidFill>
              <a:latin typeface="SVN-Vanilla Daisy Pro" panose="00000500000000000000" pitchFamily="2" charset="0"/>
              <a:ea typeface="Times New Roman" panose="02020603050405020304" pitchFamily="18" charset="0"/>
            </a:endParaRPr>
          </a:p>
          <a:p>
            <a:pPr algn="ctr"/>
            <a:r>
              <a:rPr lang="en-US" sz="3200" b="1">
                <a:solidFill>
                  <a:srgbClr val="FF0000"/>
                </a:solidFill>
                <a:latin typeface="Times New Roman" pitchFamily="18" charset="0"/>
                <a:cs typeface="Times New Roman" pitchFamily="18" charset="0"/>
              </a:rPr>
              <a:t>* Trách nhiệm của công dân</a:t>
            </a:r>
            <a:endParaRPr lang="en-US" sz="3200">
              <a:solidFill>
                <a:srgbClr val="FF0000"/>
              </a:solidFill>
              <a:latin typeface="Times New Roman" pitchFamily="18" charset="0"/>
              <a:cs typeface="Times New Roman" pitchFamily="18" charset="0"/>
            </a:endParaRPr>
          </a:p>
          <a:p>
            <a:pPr algn="ctr"/>
            <a:endParaRPr lang="en-US" sz="3200" b="1" dirty="0">
              <a:solidFill>
                <a:srgbClr val="FF0000"/>
              </a:solidFill>
              <a:latin typeface="SVN-Vanilla Daisy Pro" panose="00000500000000000000" pitchFamily="2" charset="0"/>
              <a:ea typeface="Times New Roman" panose="02020603050405020304" pitchFamily="18" charset="0"/>
            </a:endParaRPr>
          </a:p>
          <a:p>
            <a:pPr algn="ctr"/>
            <a:r>
              <a:rPr lang="en-US" dirty="0">
                <a:solidFill>
                  <a:prstClr val="white"/>
                </a:solidFill>
                <a:latin typeface="Times New Roman" panose="02020603050405020304" pitchFamily="18" charset="0"/>
                <a:ea typeface="Times New Roman" panose="02020603050405020304" pitchFamily="18" charset="0"/>
              </a:rPr>
              <a:t> </a:t>
            </a:r>
          </a:p>
        </p:txBody>
      </p:sp>
    </p:spTree>
    <p:extLst>
      <p:ext uri="{BB962C8B-B14F-4D97-AF65-F5344CB8AC3E}">
        <p14:creationId xmlns:p14="http://schemas.microsoft.com/office/powerpoint/2010/main" val="3077957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420472"/>
            <a:ext cx="8182303" cy="7279739"/>
            <a:chOff x="114868" y="-346472"/>
            <a:chExt cx="7805125" cy="7426902"/>
          </a:xfrm>
        </p:grpSpPr>
        <p:pic>
          <p:nvPicPr>
            <p:cNvPr id="6" name="Google Shape;154;p8"/>
            <p:cNvPicPr preferRelativeResize="0"/>
            <p:nvPr/>
          </p:nvPicPr>
          <p:blipFill rotWithShape="1">
            <a:blip r:embed="rId2">
              <a:alphaModFix/>
            </a:blip>
            <a:srcRect l="16992" t="-937" r="50159" b="17086"/>
            <a:stretch/>
          </p:blipFill>
          <p:spPr>
            <a:xfrm>
              <a:off x="114868" y="-346472"/>
              <a:ext cx="7805125" cy="6999519"/>
            </a:xfrm>
            <a:prstGeom prst="rect">
              <a:avLst/>
            </a:prstGeom>
            <a:noFill/>
            <a:ln>
              <a:noFill/>
            </a:ln>
          </p:spPr>
        </p:pic>
        <p:pic>
          <p:nvPicPr>
            <p:cNvPr id="7" name="Google Shape;155;p8"/>
            <p:cNvPicPr preferRelativeResize="0"/>
            <p:nvPr/>
          </p:nvPicPr>
          <p:blipFill rotWithShape="1">
            <a:blip r:embed="rId3">
              <a:alphaModFix/>
            </a:blip>
            <a:srcRect/>
            <a:stretch/>
          </p:blipFill>
          <p:spPr>
            <a:xfrm>
              <a:off x="3068240" y="4750073"/>
              <a:ext cx="2072846" cy="2330357"/>
            </a:xfrm>
            <a:prstGeom prst="rect">
              <a:avLst/>
            </a:prstGeom>
            <a:noFill/>
            <a:ln>
              <a:noFill/>
            </a:ln>
          </p:spPr>
        </p:pic>
      </p:grpSp>
      <p:sp>
        <p:nvSpPr>
          <p:cNvPr id="8" name="Rectangle 7"/>
          <p:cNvSpPr/>
          <p:nvPr/>
        </p:nvSpPr>
        <p:spPr>
          <a:xfrm>
            <a:off x="559750" y="1749933"/>
            <a:ext cx="7062802" cy="5092291"/>
          </a:xfrm>
          <a:prstGeom prst="rect">
            <a:avLst/>
          </a:prstGeom>
        </p:spPr>
        <p:txBody>
          <a:bodyPr wrap="square">
            <a:spAutoFit/>
          </a:bodyPr>
          <a:lstStyle/>
          <a:p>
            <a:pPr marL="342900" indent="-342900" algn="just">
              <a:lnSpc>
                <a:spcPct val="129000"/>
              </a:lnSpc>
              <a:spcAft>
                <a:spcPts val="200"/>
              </a:spcAft>
              <a:buClr>
                <a:srgbClr val="000000"/>
              </a:buClr>
              <a:buSzPts val="1000"/>
              <a:buFont typeface="Symbol" panose="05050102010706020507" pitchFamily="18" charset="2"/>
              <a:buChar char="-"/>
              <a:tabLst>
                <a:tab pos="542290" algn="l"/>
              </a:tabLst>
            </a:pPr>
            <a:r>
              <a:rPr lang="en-US" sz="2400">
                <a:solidFill>
                  <a:srgbClr val="0000FF"/>
                </a:solidFill>
                <a:latin typeface="Times New Roman" pitchFamily="18" charset="0"/>
                <a:cs typeface="Times New Roman" pitchFamily="18" charset="0"/>
              </a:rPr>
              <a:t>Là học sinh em đã được hưởng quyền: được học tập, bảo vệ, chăm sóc, vui chơi và phải thực hiện các nhiệm vụ cơ bản có nghĩa vụ học tập. Mọi người có nghĩa vụ bảo vệ môi trường.  Em đã chăm chỉ học tập, rèn luyện đạo đức, bảo vệ môi trường… để thực hiện đúng nghĩa vụ đó.</a:t>
            </a:r>
          </a:p>
          <a:p>
            <a:pPr marL="342900" indent="-342900" algn="just">
              <a:lnSpc>
                <a:spcPct val="129000"/>
              </a:lnSpc>
              <a:spcAft>
                <a:spcPts val="200"/>
              </a:spcAft>
              <a:buClr>
                <a:srgbClr val="000000"/>
              </a:buClr>
              <a:buSzPts val="1000"/>
              <a:buFont typeface="Symbol" panose="05050102010706020507" pitchFamily="18" charset="2"/>
              <a:buChar char="-"/>
              <a:tabLst>
                <a:tab pos="542290" algn="l"/>
              </a:tabLst>
            </a:pPr>
            <a:r>
              <a:rPr lang="en-US" sz="2400">
                <a:solidFill>
                  <a:srgbClr val="0000FF"/>
                </a:solidFill>
              </a:rPr>
              <a:t> </a:t>
            </a:r>
            <a:r>
              <a:rPr lang="vi-VN" sz="2400">
                <a:solidFill>
                  <a:srgbClr val="0000FF"/>
                </a:solidFill>
                <a:latin typeface="+mj-lt"/>
              </a:rPr>
              <a:t>Tự giác thực hiện tốt và khuyên các bạn cùng thực hiện tốt quyền, nghĩa vụ công dân phù hợp lứa tuổi.</a:t>
            </a:r>
            <a:endParaRPr lang="en-US" sz="2400">
              <a:solidFill>
                <a:srgbClr val="0000FF"/>
              </a:solidFill>
              <a:latin typeface="+mj-lt"/>
            </a:endParaRPr>
          </a:p>
          <a:p>
            <a:pPr marL="342900" indent="-342900" algn="just">
              <a:lnSpc>
                <a:spcPct val="129000"/>
              </a:lnSpc>
              <a:spcAft>
                <a:spcPts val="200"/>
              </a:spcAft>
              <a:buClr>
                <a:srgbClr val="000000"/>
              </a:buClr>
              <a:buSzPts val="1000"/>
              <a:buFont typeface="Symbol" panose="05050102010706020507" pitchFamily="18" charset="2"/>
              <a:buChar char="-"/>
              <a:tabLst>
                <a:tab pos="542290" algn="l"/>
              </a:tabLst>
            </a:pPr>
            <a:endParaRPr lang="en-US" sz="2800">
              <a:solidFill>
                <a:srgbClr val="0000FF"/>
              </a:solidFill>
              <a:latin typeface="Times New Roman" pitchFamily="18" charset="0"/>
              <a:cs typeface="Times New Roman" pitchFamily="18" charset="0"/>
            </a:endParaRPr>
          </a:p>
          <a:p>
            <a:pPr marL="342900" indent="-342900" algn="just">
              <a:lnSpc>
                <a:spcPct val="129000"/>
              </a:lnSpc>
              <a:spcAft>
                <a:spcPts val="200"/>
              </a:spcAft>
              <a:buClr>
                <a:srgbClr val="000000"/>
              </a:buClr>
              <a:buSzPts val="1000"/>
              <a:buFont typeface="Symbol" panose="05050102010706020507" pitchFamily="18" charset="2"/>
              <a:buChar char="-"/>
              <a:tabLst>
                <a:tab pos="542290" algn="l"/>
              </a:tabLst>
            </a:pPr>
            <a:r>
              <a:rPr lang="en-US" sz="2800">
                <a:solidFill>
                  <a:srgbClr val="0000FF"/>
                </a:solidFill>
                <a:latin typeface="Times New Roman" pitchFamily="18" charset="0"/>
                <a:cs typeface="Times New Roman" pitchFamily="18" charset="0"/>
              </a:rPr>
              <a:t> </a:t>
            </a:r>
            <a:endParaRPr lang="en-US" sz="2800" b="1" dirty="0">
              <a:solidFill>
                <a:srgbClr val="0000FF"/>
              </a:solidFill>
              <a:latin typeface="Times New Roman" pitchFamily="18" charset="0"/>
              <a:ea typeface="Cambria" panose="02040503050406030204" pitchFamily="18" charset="0"/>
              <a:cs typeface="Times New Roman" pitchFamily="18" charset="0"/>
            </a:endParaRPr>
          </a:p>
        </p:txBody>
      </p:sp>
      <p:pic>
        <p:nvPicPr>
          <p:cNvPr id="9" name="Shape 95"/>
          <p:cNvPicPr/>
          <p:nvPr/>
        </p:nvPicPr>
        <p:blipFill>
          <a:blip r:embed="rId4"/>
          <a:stretch/>
        </p:blipFill>
        <p:spPr>
          <a:xfrm>
            <a:off x="7635766" y="1040525"/>
            <a:ext cx="4556234" cy="4999320"/>
          </a:xfrm>
          <a:prstGeom prst="rect">
            <a:avLst/>
          </a:prstGeom>
        </p:spPr>
      </p:pic>
      <p:pic>
        <p:nvPicPr>
          <p:cNvPr id="10" name="Picture 9"/>
          <p:cNvPicPr>
            <a:picLocks noChangeAspect="1"/>
          </p:cNvPicPr>
          <p:nvPr/>
        </p:nvPicPr>
        <p:blipFill>
          <a:blip r:embed="rId5"/>
          <a:stretch>
            <a:fillRect/>
          </a:stretch>
        </p:blipFill>
        <p:spPr>
          <a:xfrm>
            <a:off x="10936762" y="0"/>
            <a:ext cx="1255238" cy="937524"/>
          </a:xfrm>
          <a:prstGeom prst="rect">
            <a:avLst/>
          </a:prstGeom>
        </p:spPr>
      </p:pic>
      <p:sp>
        <p:nvSpPr>
          <p:cNvPr id="11" name="Rectangle: Rounded Corners 1">
            <a:extLst>
              <a:ext uri="{FF2B5EF4-FFF2-40B4-BE49-F238E27FC236}">
                <a16:creationId xmlns:a16="http://schemas.microsoft.com/office/drawing/2014/main" id="{49368C2B-08BB-4567-BA27-2402FAA3C31F}"/>
              </a:ext>
            </a:extLst>
          </p:cNvPr>
          <p:cNvSpPr/>
          <p:nvPr/>
        </p:nvSpPr>
        <p:spPr>
          <a:xfrm>
            <a:off x="2433667" y="210926"/>
            <a:ext cx="6888480" cy="726598"/>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165100" algn="just">
              <a:lnSpc>
                <a:spcPct val="130000"/>
              </a:lnSpc>
              <a:spcAft>
                <a:spcPts val="200"/>
              </a:spcAft>
            </a:pPr>
            <a:endParaRPr lang="en-US" sz="3200" b="1" dirty="0">
              <a:solidFill>
                <a:srgbClr val="FF0000"/>
              </a:solidFill>
              <a:latin typeface="SVN-Vanilla Daisy Pro" panose="00000500000000000000" pitchFamily="2" charset="0"/>
              <a:ea typeface="Times New Roman" panose="02020603050405020304" pitchFamily="18" charset="0"/>
            </a:endParaRPr>
          </a:p>
          <a:p>
            <a:pPr algn="ctr"/>
            <a:r>
              <a:rPr lang="en-US" sz="3200" b="1">
                <a:solidFill>
                  <a:srgbClr val="FF0000"/>
                </a:solidFill>
                <a:latin typeface="Times New Roman" pitchFamily="18" charset="0"/>
                <a:cs typeface="Times New Roman" pitchFamily="18" charset="0"/>
              </a:rPr>
              <a:t>* Trách nhiệm của công dân</a:t>
            </a:r>
            <a:endParaRPr lang="en-US" sz="3200">
              <a:solidFill>
                <a:srgbClr val="FF0000"/>
              </a:solidFill>
              <a:latin typeface="Times New Roman" pitchFamily="18" charset="0"/>
              <a:cs typeface="Times New Roman" pitchFamily="18" charset="0"/>
            </a:endParaRPr>
          </a:p>
          <a:p>
            <a:pPr algn="ctr"/>
            <a:endParaRPr lang="en-US" sz="3200" b="1" dirty="0">
              <a:solidFill>
                <a:srgbClr val="FF0000"/>
              </a:solidFill>
              <a:latin typeface="SVN-Vanilla Daisy Pro" panose="00000500000000000000" pitchFamily="2" charset="0"/>
              <a:ea typeface="Times New Roman" panose="02020603050405020304" pitchFamily="18" charset="0"/>
            </a:endParaRPr>
          </a:p>
          <a:p>
            <a:pPr algn="ctr"/>
            <a:r>
              <a:rPr lang="en-US" dirty="0">
                <a:solidFill>
                  <a:prstClr val="white"/>
                </a:solidFill>
                <a:latin typeface="Times New Roman" panose="02020603050405020304" pitchFamily="18" charset="0"/>
                <a:ea typeface="Times New Roman" panose="02020603050405020304" pitchFamily="18" charset="0"/>
              </a:rPr>
              <a:t> </a:t>
            </a:r>
          </a:p>
        </p:txBody>
      </p:sp>
    </p:spTree>
    <p:extLst>
      <p:ext uri="{BB962C8B-B14F-4D97-AF65-F5344CB8AC3E}">
        <p14:creationId xmlns:p14="http://schemas.microsoft.com/office/powerpoint/2010/main" val="2678734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40632" y="1269666"/>
            <a:ext cx="7555831" cy="4923014"/>
          </a:xfrm>
          <a:prstGeom prst="rect">
            <a:avLst/>
          </a:prstGeom>
        </p:spPr>
        <p:txBody>
          <a:bodyPr wrap="square">
            <a:spAutoFit/>
          </a:bodyPr>
          <a:lstStyle/>
          <a:p>
            <a:pPr lvl="0"/>
            <a:r>
              <a:rPr lang="en-US" sz="2400">
                <a:solidFill>
                  <a:srgbClr val="0000FF"/>
                </a:solidFill>
                <a:latin typeface="+mj-lt"/>
              </a:rPr>
              <a:t>- </a:t>
            </a:r>
            <a:r>
              <a:rPr lang="vi-VN" sz="2400">
                <a:solidFill>
                  <a:srgbClr val="0000FF"/>
                </a:solidFill>
                <a:latin typeface="+mj-lt"/>
              </a:rPr>
              <a:t>Quyền công dân không tách rời nghĩa vụ công dân. Công dân được hưởng các quyền và phải thực hiện các nghĩa vụ do Nhà nước quy định. Mọi người có nghĩa vụ tôn trọng quyền của người khác.</a:t>
            </a:r>
            <a:endParaRPr lang="en-US" sz="2400">
              <a:solidFill>
                <a:srgbClr val="0000FF"/>
              </a:solidFill>
              <a:latin typeface="+mj-lt"/>
            </a:endParaRPr>
          </a:p>
          <a:p>
            <a:pPr lvl="0"/>
            <a:r>
              <a:rPr lang="en-US" sz="2400">
                <a:solidFill>
                  <a:srgbClr val="0000FF"/>
                </a:solidFill>
                <a:latin typeface="+mj-lt"/>
              </a:rPr>
              <a:t>- </a:t>
            </a:r>
            <a:r>
              <a:rPr lang="vi-VN" sz="2400">
                <a:solidFill>
                  <a:srgbClr val="0000FF"/>
                </a:solidFill>
                <a:latin typeface="+mj-lt"/>
              </a:rPr>
              <a:t>Việc thực hiện quyền công dân không được xâm phạm lợi ích quốc gia, dân tộc, quyền và lợi ích hợp pháp của người khác.</a:t>
            </a:r>
            <a:endParaRPr lang="en-US" sz="2400">
              <a:solidFill>
                <a:srgbClr val="0000FF"/>
              </a:solidFill>
              <a:latin typeface="+mj-lt"/>
            </a:endParaRPr>
          </a:p>
          <a:p>
            <a:pPr lvl="0"/>
            <a:r>
              <a:rPr lang="en-US" sz="2400">
                <a:solidFill>
                  <a:srgbClr val="0000FF"/>
                </a:solidFill>
                <a:latin typeface="+mj-lt"/>
              </a:rPr>
              <a:t>- </a:t>
            </a:r>
            <a:r>
              <a:rPr lang="vi-VN" sz="2400">
                <a:solidFill>
                  <a:srgbClr val="0000FF"/>
                </a:solidFill>
                <a:latin typeface="+mj-lt"/>
              </a:rPr>
              <a:t>Mọi người đều bình đẳng trước pháp luật. Không ai bị phân biệt đối xử trong đời sống chính trị, dân sự, kinh tế, văn hoá, xã hội.</a:t>
            </a:r>
            <a:endParaRPr lang="en-US" sz="2400">
              <a:solidFill>
                <a:srgbClr val="0000FF"/>
              </a:solidFill>
              <a:latin typeface="+mj-lt"/>
            </a:endParaRPr>
          </a:p>
          <a:p>
            <a:pPr marL="342900" indent="-342900" algn="just">
              <a:lnSpc>
                <a:spcPct val="129000"/>
              </a:lnSpc>
              <a:spcAft>
                <a:spcPts val="200"/>
              </a:spcAft>
              <a:buClr>
                <a:srgbClr val="000000"/>
              </a:buClr>
              <a:buSzPts val="1000"/>
              <a:buFont typeface="Symbol" panose="05050102010706020507" pitchFamily="18" charset="2"/>
              <a:buChar char="-"/>
              <a:tabLst>
                <a:tab pos="542290" algn="l"/>
              </a:tabLst>
            </a:pPr>
            <a:endParaRPr lang="en-US" sz="2800" b="1">
              <a:solidFill>
                <a:srgbClr val="0000FF"/>
              </a:solidFill>
              <a:latin typeface="Times New Roman" pitchFamily="18" charset="0"/>
              <a:ea typeface="Cambria" panose="02040503050406030204" pitchFamily="18" charset="0"/>
              <a:cs typeface="Times New Roman" pitchFamily="18" charset="0"/>
            </a:endParaRPr>
          </a:p>
          <a:p>
            <a:pPr marL="342900" indent="-342900" algn="just">
              <a:lnSpc>
                <a:spcPct val="129000"/>
              </a:lnSpc>
              <a:spcAft>
                <a:spcPts val="200"/>
              </a:spcAft>
              <a:buClr>
                <a:srgbClr val="000000"/>
              </a:buClr>
              <a:buSzPts val="1000"/>
              <a:buFont typeface="Symbol" panose="05050102010706020507" pitchFamily="18" charset="2"/>
              <a:buChar char="-"/>
              <a:tabLst>
                <a:tab pos="542290" algn="l"/>
              </a:tabLst>
            </a:pPr>
            <a:endParaRPr lang="en-US" sz="2800" b="1" dirty="0">
              <a:solidFill>
                <a:srgbClr val="0000FF"/>
              </a:solidFill>
              <a:latin typeface="Times New Roman" pitchFamily="18" charset="0"/>
              <a:ea typeface="Cambria" panose="02040503050406030204" pitchFamily="18" charset="0"/>
              <a:cs typeface="Times New Roman" pitchFamily="18" charset="0"/>
            </a:endParaRPr>
          </a:p>
        </p:txBody>
      </p:sp>
      <p:pic>
        <p:nvPicPr>
          <p:cNvPr id="9" name="Shape 95"/>
          <p:cNvPicPr/>
          <p:nvPr/>
        </p:nvPicPr>
        <p:blipFill>
          <a:blip r:embed="rId2"/>
          <a:stretch/>
        </p:blipFill>
        <p:spPr>
          <a:xfrm>
            <a:off x="7635766" y="1040525"/>
            <a:ext cx="4556234" cy="4999320"/>
          </a:xfrm>
          <a:prstGeom prst="rect">
            <a:avLst/>
          </a:prstGeom>
        </p:spPr>
      </p:pic>
      <p:pic>
        <p:nvPicPr>
          <p:cNvPr id="10" name="Picture 9"/>
          <p:cNvPicPr>
            <a:picLocks noChangeAspect="1"/>
          </p:cNvPicPr>
          <p:nvPr/>
        </p:nvPicPr>
        <p:blipFill>
          <a:blip r:embed="rId3"/>
          <a:stretch>
            <a:fillRect/>
          </a:stretch>
        </p:blipFill>
        <p:spPr>
          <a:xfrm>
            <a:off x="10936762" y="0"/>
            <a:ext cx="1255238" cy="937524"/>
          </a:xfrm>
          <a:prstGeom prst="rect">
            <a:avLst/>
          </a:prstGeom>
        </p:spPr>
      </p:pic>
      <p:sp>
        <p:nvSpPr>
          <p:cNvPr id="11" name="Rectangle: Rounded Corners 1">
            <a:extLst>
              <a:ext uri="{FF2B5EF4-FFF2-40B4-BE49-F238E27FC236}">
                <a16:creationId xmlns:a16="http://schemas.microsoft.com/office/drawing/2014/main" id="{49368C2B-08BB-4567-BA27-2402FAA3C31F}"/>
              </a:ext>
            </a:extLst>
          </p:cNvPr>
          <p:cNvSpPr/>
          <p:nvPr/>
        </p:nvSpPr>
        <p:spPr>
          <a:xfrm>
            <a:off x="2433667" y="210926"/>
            <a:ext cx="6888480" cy="726598"/>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165100" algn="just">
              <a:lnSpc>
                <a:spcPct val="130000"/>
              </a:lnSpc>
              <a:spcAft>
                <a:spcPts val="200"/>
              </a:spcAft>
            </a:pPr>
            <a:endParaRPr lang="en-US" sz="3200" b="1" dirty="0">
              <a:solidFill>
                <a:srgbClr val="FF0000"/>
              </a:solidFill>
              <a:latin typeface="SVN-Vanilla Daisy Pro" panose="00000500000000000000" pitchFamily="2" charset="0"/>
              <a:ea typeface="Times New Roman" panose="02020603050405020304" pitchFamily="18" charset="0"/>
            </a:endParaRPr>
          </a:p>
          <a:p>
            <a:pPr algn="ctr"/>
            <a:r>
              <a:rPr lang="en-US" sz="3200" b="1">
                <a:solidFill>
                  <a:srgbClr val="FF0000"/>
                </a:solidFill>
                <a:latin typeface="Times New Roman" pitchFamily="18" charset="0"/>
                <a:cs typeface="Times New Roman" pitchFamily="18" charset="0"/>
              </a:rPr>
              <a:t>* Trách nhiệm của công dân</a:t>
            </a:r>
            <a:endParaRPr lang="en-US" sz="3200">
              <a:solidFill>
                <a:srgbClr val="FF0000"/>
              </a:solidFill>
              <a:latin typeface="Times New Roman" pitchFamily="18" charset="0"/>
              <a:cs typeface="Times New Roman" pitchFamily="18" charset="0"/>
            </a:endParaRPr>
          </a:p>
          <a:p>
            <a:pPr algn="ctr"/>
            <a:endParaRPr lang="en-US" sz="3200" b="1" dirty="0">
              <a:solidFill>
                <a:srgbClr val="FF0000"/>
              </a:solidFill>
              <a:latin typeface="SVN-Vanilla Daisy Pro" panose="00000500000000000000" pitchFamily="2" charset="0"/>
              <a:ea typeface="Times New Roman" panose="02020603050405020304" pitchFamily="18" charset="0"/>
            </a:endParaRPr>
          </a:p>
          <a:p>
            <a:pPr algn="ctr"/>
            <a:r>
              <a:rPr lang="en-US" dirty="0">
                <a:solidFill>
                  <a:prstClr val="white"/>
                </a:solidFill>
                <a:latin typeface="Times New Roman" panose="02020603050405020304" pitchFamily="18" charset="0"/>
                <a:ea typeface="Times New Roman" panose="02020603050405020304" pitchFamily="18" charset="0"/>
              </a:rPr>
              <a:t> </a:t>
            </a:r>
          </a:p>
        </p:txBody>
      </p:sp>
    </p:spTree>
    <p:extLst>
      <p:ext uri="{BB962C8B-B14F-4D97-AF65-F5344CB8AC3E}">
        <p14:creationId xmlns:p14="http://schemas.microsoft.com/office/powerpoint/2010/main" val="787939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374864" y="425542"/>
            <a:ext cx="5207535" cy="5948218"/>
          </a:xfrm>
          <a:prstGeom prst="rect">
            <a:avLst/>
          </a:prstGeom>
          <a:noFill/>
          <a:ln>
            <a:noFill/>
          </a:ln>
        </p:spPr>
      </p:pic>
      <p:sp>
        <p:nvSpPr>
          <p:cNvPr id="12" name="文本框 15"/>
          <p:cNvSpPr txBox="1"/>
          <p:nvPr/>
        </p:nvSpPr>
        <p:spPr>
          <a:xfrm>
            <a:off x="6448507" y="3380472"/>
            <a:ext cx="5255015" cy="1107996"/>
          </a:xfrm>
          <a:prstGeom prst="rect">
            <a:avLst/>
          </a:prstGeom>
          <a:noFill/>
        </p:spPr>
        <p:txBody>
          <a:bodyPr wrap="square" rtlCol="0">
            <a:spAutoFit/>
          </a:bodyPr>
          <a:lstStyle/>
          <a:p>
            <a:pPr algn="ctr" defTabSz="457200"/>
            <a:r>
              <a:rPr lang="en-US" altLang="zh-CN" sz="6600" b="1">
                <a:solidFill>
                  <a:srgbClr val="FF0000"/>
                </a:solidFill>
                <a:latin typeface="Times" pitchFamily="18" charset="0"/>
                <a:ea typeface="华康海报体W12" panose="040B0C09000000000000" pitchFamily="81" charset="-122"/>
                <a:cs typeface="Times" pitchFamily="18" charset="0"/>
              </a:rPr>
              <a:t>III. Luyện tập</a:t>
            </a:r>
            <a:endParaRPr lang="zh-CN" altLang="en-US" sz="6600" b="1" dirty="0">
              <a:solidFill>
                <a:srgbClr val="FF0000"/>
              </a:solidFill>
              <a:latin typeface="Times" pitchFamily="18" charset="0"/>
              <a:ea typeface="华康海报体W12" panose="040B0C09000000000000" pitchFamily="81" charset="-122"/>
              <a:cs typeface="Times" pitchFamily="18" charset="0"/>
            </a:endParaRPr>
          </a:p>
        </p:txBody>
      </p:sp>
      <p:grpSp>
        <p:nvGrpSpPr>
          <p:cNvPr id="3" name="Group 2"/>
          <p:cNvGrpSpPr/>
          <p:nvPr/>
        </p:nvGrpSpPr>
        <p:grpSpPr>
          <a:xfrm>
            <a:off x="593558" y="578106"/>
            <a:ext cx="5532435" cy="5927457"/>
            <a:chOff x="593558" y="578106"/>
            <a:chExt cx="5532435" cy="5927457"/>
          </a:xfrm>
        </p:grpSpPr>
        <p:pic>
          <p:nvPicPr>
            <p:cNvPr id="8" name="Picture 7">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979208" y="1288202"/>
              <a:ext cx="4149384" cy="4040543"/>
            </a:xfrm>
            <a:prstGeom prst="rect">
              <a:avLst/>
            </a:prstGeom>
          </p:spPr>
        </p:pic>
        <p:sp>
          <p:nvSpPr>
            <p:cNvPr id="10" name="Rectangle 9"/>
            <p:cNvSpPr>
              <a:spLocks noChangeArrowheads="1"/>
            </p:cNvSpPr>
            <p:nvPr/>
          </p:nvSpPr>
          <p:spPr bwMode="auto">
            <a:xfrm>
              <a:off x="1410628" y="1594131"/>
              <a:ext cx="3315855"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2800" b="1">
                  <a:solidFill>
                    <a:srgbClr val="0000FF"/>
                  </a:solidFill>
                  <a:latin typeface="Times" pitchFamily="18" charset="0"/>
                  <a:ea typeface="Helvetica Neue"/>
                  <a:cs typeface="Times" pitchFamily="18" charset="0"/>
                </a:rPr>
                <a:t>Bài 10: </a:t>
              </a:r>
              <a:r>
                <a:rPr lang="en-US" sz="2800">
                  <a:solidFill>
                    <a:srgbClr val="0000FF"/>
                  </a:solidFill>
                  <a:latin typeface="Times" pitchFamily="18" charset="0"/>
                  <a:cs typeface="Times" pitchFamily="18" charset="0"/>
                </a:rPr>
                <a:t>QUYỀN VÀ NGHĨA VỤ CƠ BẢN CỦA CÔNG DÂN</a:t>
              </a:r>
            </a:p>
          </p:txBody>
        </p:sp>
        <p:sp>
          <p:nvSpPr>
            <p:cNvPr id="14" name="Rectangle 1"/>
            <p:cNvSpPr>
              <a:spLocks noChangeArrowheads="1"/>
            </p:cNvSpPr>
            <p:nvPr/>
          </p:nvSpPr>
          <p:spPr bwMode="auto">
            <a:xfrm>
              <a:off x="593558" y="5028235"/>
              <a:ext cx="5532435" cy="1477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eaLnBrk="0" fontAlgn="base" hangingPunct="0">
                <a:spcBef>
                  <a:spcPct val="0"/>
                </a:spcBef>
                <a:spcAft>
                  <a:spcPct val="0"/>
                </a:spcAft>
              </a:pPr>
              <a:r>
                <a:rPr lang="en-US" sz="3000" b="1">
                  <a:solidFill>
                    <a:srgbClr val="FF0000"/>
                  </a:solidFill>
                  <a:latin typeface="Times" pitchFamily="18" charset="0"/>
                  <a:ea typeface="Calibri" pitchFamily="34" charset="0"/>
                  <a:cs typeface="Times" pitchFamily="18" charset="0"/>
                  <a:sym typeface="Wingdings" pitchFamily="2" charset="2"/>
                </a:rPr>
                <a:t>Đặng Thị Thu Hà</a:t>
              </a:r>
              <a:endParaRPr lang="en-US" sz="3000" b="1" dirty="0">
                <a:solidFill>
                  <a:srgbClr val="FF0000"/>
                </a:solidFill>
                <a:latin typeface="Times" pitchFamily="18" charset="0"/>
                <a:ea typeface="Calibri" pitchFamily="34" charset="0"/>
                <a:cs typeface="Times" pitchFamily="18" charset="0"/>
                <a:sym typeface="Wingdings" pitchFamily="2" charset="2"/>
              </a:endParaRPr>
            </a:p>
            <a:p>
              <a:pPr algn="ctr" eaLnBrk="0" fontAlgn="base" hangingPunct="0">
                <a:spcBef>
                  <a:spcPct val="0"/>
                </a:spcBef>
                <a:spcAft>
                  <a:spcPct val="0"/>
                </a:spcAft>
              </a:pPr>
              <a:r>
                <a:rPr lang="en-US" sz="3000">
                  <a:solidFill>
                    <a:srgbClr val="FF0000"/>
                  </a:solidFill>
                  <a:latin typeface="Times" pitchFamily="18" charset="0"/>
                  <a:ea typeface="Calibri" pitchFamily="34" charset="0"/>
                  <a:cs typeface="Times" pitchFamily="18" charset="0"/>
                  <a:sym typeface="Wingdings" pitchFamily="2" charset="2"/>
                </a:rPr>
                <a:t>THCS thị trấn Đu -Phú Lương- Thái  Nguyên</a:t>
              </a:r>
              <a:endParaRPr lang="en-US" sz="3000" dirty="0">
                <a:solidFill>
                  <a:srgbClr val="FF0000"/>
                </a:solidFill>
                <a:latin typeface="Times" pitchFamily="18" charset="0"/>
                <a:ea typeface="Calibri" pitchFamily="34" charset="0"/>
                <a:cs typeface="Times" pitchFamily="18" charset="0"/>
              </a:endParaRPr>
            </a:p>
          </p:txBody>
        </p:sp>
      </p:grpSp>
      <p:pic>
        <p:nvPicPr>
          <p:cNvPr id="13" name="Picture 12"/>
          <p:cNvPicPr>
            <a:picLocks noChangeAspect="1"/>
          </p:cNvPicPr>
          <p:nvPr/>
        </p:nvPicPr>
        <p:blipFill>
          <a:blip r:embed="rId6"/>
          <a:stretch>
            <a:fillRect/>
          </a:stretch>
        </p:blipFill>
        <p:spPr>
          <a:xfrm>
            <a:off x="10936762" y="0"/>
            <a:ext cx="1255238" cy="937524"/>
          </a:xfrm>
          <a:prstGeom prst="rect">
            <a:avLst/>
          </a:prstGeom>
        </p:spPr>
      </p:pic>
    </p:spTree>
    <p:extLst>
      <p:ext uri="{BB962C8B-B14F-4D97-AF65-F5344CB8AC3E}">
        <p14:creationId xmlns:p14="http://schemas.microsoft.com/office/powerpoint/2010/main" val="3123513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18"/>
          <p:cNvSpPr/>
          <p:nvPr/>
        </p:nvSpPr>
        <p:spPr bwMode="auto">
          <a:xfrm>
            <a:off x="4354513" y="2370138"/>
            <a:ext cx="3587750" cy="4487862"/>
          </a:xfrm>
          <a:custGeom>
            <a:avLst/>
            <a:gdLst/>
            <a:ahLst/>
            <a:cxnLst>
              <a:cxn ang="0">
                <a:pos x="935" y="802"/>
              </a:cxn>
              <a:cxn ang="0">
                <a:pos x="1068" y="631"/>
              </a:cxn>
              <a:cxn ang="0">
                <a:pos x="859" y="776"/>
              </a:cxn>
              <a:cxn ang="0">
                <a:pos x="733" y="833"/>
              </a:cxn>
              <a:cxn ang="0">
                <a:pos x="756" y="774"/>
              </a:cxn>
              <a:cxn ang="0">
                <a:pos x="787" y="673"/>
              </a:cxn>
              <a:cxn ang="0">
                <a:pos x="1102" y="378"/>
              </a:cxn>
              <a:cxn ang="0">
                <a:pos x="799" y="562"/>
              </a:cxn>
              <a:cxn ang="0">
                <a:pos x="784" y="427"/>
              </a:cxn>
              <a:cxn ang="0">
                <a:pos x="899" y="191"/>
              </a:cxn>
              <a:cxn ang="0">
                <a:pos x="763" y="361"/>
              </a:cxn>
              <a:cxn ang="0">
                <a:pos x="690" y="229"/>
              </a:cxn>
              <a:cxn ang="0">
                <a:pos x="721" y="695"/>
              </a:cxn>
              <a:cxn ang="0">
                <a:pos x="558" y="380"/>
              </a:cxn>
              <a:cxn ang="0">
                <a:pos x="641" y="869"/>
              </a:cxn>
              <a:cxn ang="0">
                <a:pos x="590" y="1012"/>
              </a:cxn>
              <a:cxn ang="0">
                <a:pos x="493" y="807"/>
              </a:cxn>
              <a:cxn ang="0">
                <a:pos x="539" y="595"/>
              </a:cxn>
              <a:cxn ang="0">
                <a:pos x="471" y="746"/>
              </a:cxn>
              <a:cxn ang="0">
                <a:pos x="459" y="704"/>
              </a:cxn>
              <a:cxn ang="0">
                <a:pos x="605" y="0"/>
              </a:cxn>
              <a:cxn ang="0">
                <a:pos x="474" y="213"/>
              </a:cxn>
              <a:cxn ang="0">
                <a:pos x="357" y="22"/>
              </a:cxn>
              <a:cxn ang="0">
                <a:pos x="440" y="298"/>
              </a:cxn>
              <a:cxn ang="0">
                <a:pos x="391" y="665"/>
              </a:cxn>
              <a:cxn ang="0">
                <a:pos x="423" y="846"/>
              </a:cxn>
              <a:cxn ang="0">
                <a:pos x="282" y="227"/>
              </a:cxn>
              <a:cxn ang="0">
                <a:pos x="271" y="507"/>
              </a:cxn>
              <a:cxn ang="0">
                <a:pos x="0" y="422"/>
              </a:cxn>
              <a:cxn ang="0">
                <a:pos x="276" y="569"/>
              </a:cxn>
              <a:cxn ang="0">
                <a:pos x="346" y="842"/>
              </a:cxn>
              <a:cxn ang="0">
                <a:pos x="212" y="826"/>
              </a:cxn>
              <a:cxn ang="0">
                <a:pos x="54" y="627"/>
              </a:cxn>
              <a:cxn ang="0">
                <a:pos x="167" y="836"/>
              </a:cxn>
              <a:cxn ang="0">
                <a:pos x="22" y="913"/>
              </a:cxn>
              <a:cxn ang="0">
                <a:pos x="389" y="929"/>
              </a:cxn>
              <a:cxn ang="0">
                <a:pos x="440" y="1007"/>
              </a:cxn>
              <a:cxn ang="0">
                <a:pos x="655" y="1517"/>
              </a:cxn>
              <a:cxn ang="0">
                <a:pos x="485" y="1601"/>
              </a:cxn>
              <a:cxn ang="0">
                <a:pos x="978" y="1601"/>
              </a:cxn>
              <a:cxn ang="0">
                <a:pos x="843" y="1513"/>
              </a:cxn>
              <a:cxn ang="0">
                <a:pos x="843" y="1513"/>
              </a:cxn>
              <a:cxn ang="0">
                <a:pos x="707" y="1144"/>
              </a:cxn>
              <a:cxn ang="0">
                <a:pos x="688" y="1006"/>
              </a:cxn>
              <a:cxn ang="0">
                <a:pos x="874" y="822"/>
              </a:cxn>
              <a:cxn ang="0">
                <a:pos x="876" y="822"/>
              </a:cxn>
              <a:cxn ang="0">
                <a:pos x="1091" y="949"/>
              </a:cxn>
              <a:cxn ang="0">
                <a:pos x="935" y="802"/>
              </a:cxn>
            </a:cxnLst>
            <a:rect l="0" t="0" r="r" b="b"/>
            <a:pathLst>
              <a:path w="1102" h="1601">
                <a:moveTo>
                  <a:pt x="935" y="802"/>
                </a:moveTo>
                <a:cubicBezTo>
                  <a:pt x="1004" y="772"/>
                  <a:pt x="1064" y="712"/>
                  <a:pt x="1068" y="631"/>
                </a:cubicBezTo>
                <a:cubicBezTo>
                  <a:pt x="1047" y="762"/>
                  <a:pt x="933" y="762"/>
                  <a:pt x="859" y="776"/>
                </a:cubicBezTo>
                <a:cubicBezTo>
                  <a:pt x="800" y="786"/>
                  <a:pt x="766" y="801"/>
                  <a:pt x="733" y="833"/>
                </a:cubicBezTo>
                <a:cubicBezTo>
                  <a:pt x="740" y="815"/>
                  <a:pt x="747" y="795"/>
                  <a:pt x="756" y="774"/>
                </a:cubicBezTo>
                <a:cubicBezTo>
                  <a:pt x="769" y="741"/>
                  <a:pt x="780" y="707"/>
                  <a:pt x="787" y="673"/>
                </a:cubicBezTo>
                <a:cubicBezTo>
                  <a:pt x="837" y="539"/>
                  <a:pt x="931" y="384"/>
                  <a:pt x="1102" y="378"/>
                </a:cubicBezTo>
                <a:cubicBezTo>
                  <a:pt x="1000" y="373"/>
                  <a:pt x="882" y="453"/>
                  <a:pt x="799" y="562"/>
                </a:cubicBezTo>
                <a:cubicBezTo>
                  <a:pt x="799" y="517"/>
                  <a:pt x="795" y="472"/>
                  <a:pt x="784" y="427"/>
                </a:cubicBezTo>
                <a:cubicBezTo>
                  <a:pt x="779" y="342"/>
                  <a:pt x="802" y="248"/>
                  <a:pt x="899" y="191"/>
                </a:cubicBezTo>
                <a:cubicBezTo>
                  <a:pt x="839" y="221"/>
                  <a:pt x="785" y="279"/>
                  <a:pt x="763" y="361"/>
                </a:cubicBezTo>
                <a:cubicBezTo>
                  <a:pt x="746" y="315"/>
                  <a:pt x="722" y="271"/>
                  <a:pt x="690" y="229"/>
                </a:cubicBezTo>
                <a:cubicBezTo>
                  <a:pt x="803" y="411"/>
                  <a:pt x="773" y="565"/>
                  <a:pt x="721" y="695"/>
                </a:cubicBezTo>
                <a:cubicBezTo>
                  <a:pt x="713" y="559"/>
                  <a:pt x="646" y="447"/>
                  <a:pt x="558" y="380"/>
                </a:cubicBezTo>
                <a:cubicBezTo>
                  <a:pt x="696" y="522"/>
                  <a:pt x="690" y="728"/>
                  <a:pt x="641" y="869"/>
                </a:cubicBezTo>
                <a:cubicBezTo>
                  <a:pt x="614" y="927"/>
                  <a:pt x="596" y="967"/>
                  <a:pt x="590" y="1012"/>
                </a:cubicBezTo>
                <a:cubicBezTo>
                  <a:pt x="552" y="943"/>
                  <a:pt x="518" y="871"/>
                  <a:pt x="493" y="807"/>
                </a:cubicBezTo>
                <a:cubicBezTo>
                  <a:pt x="549" y="704"/>
                  <a:pt x="539" y="595"/>
                  <a:pt x="539" y="595"/>
                </a:cubicBezTo>
                <a:cubicBezTo>
                  <a:pt x="540" y="660"/>
                  <a:pt x="494" y="719"/>
                  <a:pt x="471" y="746"/>
                </a:cubicBezTo>
                <a:cubicBezTo>
                  <a:pt x="466" y="731"/>
                  <a:pt x="462" y="717"/>
                  <a:pt x="459" y="704"/>
                </a:cubicBezTo>
                <a:cubicBezTo>
                  <a:pt x="417" y="531"/>
                  <a:pt x="425" y="253"/>
                  <a:pt x="605" y="0"/>
                </a:cubicBezTo>
                <a:cubicBezTo>
                  <a:pt x="558" y="58"/>
                  <a:pt x="511" y="131"/>
                  <a:pt x="474" y="213"/>
                </a:cubicBezTo>
                <a:cubicBezTo>
                  <a:pt x="462" y="127"/>
                  <a:pt x="415" y="60"/>
                  <a:pt x="357" y="22"/>
                </a:cubicBezTo>
                <a:cubicBezTo>
                  <a:pt x="457" y="97"/>
                  <a:pt x="461" y="209"/>
                  <a:pt x="440" y="298"/>
                </a:cubicBezTo>
                <a:cubicBezTo>
                  <a:pt x="398" y="414"/>
                  <a:pt x="376" y="541"/>
                  <a:pt x="391" y="665"/>
                </a:cubicBezTo>
                <a:cubicBezTo>
                  <a:pt x="395" y="695"/>
                  <a:pt x="406" y="786"/>
                  <a:pt x="423" y="846"/>
                </a:cubicBezTo>
                <a:cubicBezTo>
                  <a:pt x="321" y="706"/>
                  <a:pt x="254" y="499"/>
                  <a:pt x="282" y="227"/>
                </a:cubicBezTo>
                <a:cubicBezTo>
                  <a:pt x="267" y="310"/>
                  <a:pt x="263" y="406"/>
                  <a:pt x="271" y="507"/>
                </a:cubicBezTo>
                <a:cubicBezTo>
                  <a:pt x="192" y="422"/>
                  <a:pt x="86" y="400"/>
                  <a:pt x="0" y="422"/>
                </a:cubicBezTo>
                <a:cubicBezTo>
                  <a:pt x="143" y="398"/>
                  <a:pt x="233" y="482"/>
                  <a:pt x="276" y="569"/>
                </a:cubicBezTo>
                <a:cubicBezTo>
                  <a:pt x="289" y="663"/>
                  <a:pt x="310" y="754"/>
                  <a:pt x="346" y="842"/>
                </a:cubicBezTo>
                <a:cubicBezTo>
                  <a:pt x="301" y="826"/>
                  <a:pt x="256" y="822"/>
                  <a:pt x="212" y="826"/>
                </a:cubicBezTo>
                <a:cubicBezTo>
                  <a:pt x="139" y="798"/>
                  <a:pt x="67" y="740"/>
                  <a:pt x="54" y="627"/>
                </a:cubicBezTo>
                <a:cubicBezTo>
                  <a:pt x="58" y="702"/>
                  <a:pt x="96" y="784"/>
                  <a:pt x="167" y="836"/>
                </a:cubicBezTo>
                <a:cubicBezTo>
                  <a:pt x="114" y="850"/>
                  <a:pt x="64" y="876"/>
                  <a:pt x="22" y="913"/>
                </a:cubicBezTo>
                <a:cubicBezTo>
                  <a:pt x="188" y="850"/>
                  <a:pt x="303" y="870"/>
                  <a:pt x="389" y="929"/>
                </a:cubicBezTo>
                <a:cubicBezTo>
                  <a:pt x="404" y="955"/>
                  <a:pt x="421" y="983"/>
                  <a:pt x="440" y="1007"/>
                </a:cubicBezTo>
                <a:cubicBezTo>
                  <a:pt x="578" y="1192"/>
                  <a:pt x="661" y="1342"/>
                  <a:pt x="655" y="1517"/>
                </a:cubicBezTo>
                <a:cubicBezTo>
                  <a:pt x="653" y="1533"/>
                  <a:pt x="632" y="1582"/>
                  <a:pt x="485" y="1601"/>
                </a:cubicBezTo>
                <a:cubicBezTo>
                  <a:pt x="978" y="1601"/>
                  <a:pt x="978" y="1601"/>
                  <a:pt x="978" y="1601"/>
                </a:cubicBezTo>
                <a:cubicBezTo>
                  <a:pt x="978" y="1601"/>
                  <a:pt x="865" y="1568"/>
                  <a:pt x="843" y="1513"/>
                </a:cubicBezTo>
                <a:cubicBezTo>
                  <a:pt x="843" y="1513"/>
                  <a:pt x="843" y="1513"/>
                  <a:pt x="843" y="1513"/>
                </a:cubicBezTo>
                <a:cubicBezTo>
                  <a:pt x="836" y="1386"/>
                  <a:pt x="791" y="1260"/>
                  <a:pt x="707" y="1144"/>
                </a:cubicBezTo>
                <a:cubicBezTo>
                  <a:pt x="692" y="1093"/>
                  <a:pt x="685" y="1050"/>
                  <a:pt x="688" y="1006"/>
                </a:cubicBezTo>
                <a:cubicBezTo>
                  <a:pt x="721" y="915"/>
                  <a:pt x="766" y="845"/>
                  <a:pt x="874" y="822"/>
                </a:cubicBezTo>
                <a:cubicBezTo>
                  <a:pt x="876" y="822"/>
                  <a:pt x="876" y="822"/>
                  <a:pt x="876" y="822"/>
                </a:cubicBezTo>
                <a:cubicBezTo>
                  <a:pt x="953" y="822"/>
                  <a:pt x="1040" y="848"/>
                  <a:pt x="1091" y="949"/>
                </a:cubicBezTo>
                <a:cubicBezTo>
                  <a:pt x="1064" y="886"/>
                  <a:pt x="1010" y="828"/>
                  <a:pt x="935" y="802"/>
                </a:cubicBezTo>
                <a:close/>
              </a:path>
            </a:pathLst>
          </a:custGeom>
          <a:solidFill>
            <a:schemeClr val="bg2">
              <a:lumMod val="25000"/>
            </a:schemeClr>
          </a:solidFill>
          <a:ln w="9525">
            <a:noFill/>
            <a:round/>
          </a:ln>
        </p:spPr>
        <p:txBody>
          <a:bodyPr lIns="121682" tIns="60841" rIns="121682" bIns="60841"/>
          <a:lstStyle/>
          <a:p>
            <a:pPr defTabSz="1217295">
              <a:defRPr/>
            </a:pPr>
            <a:endParaRPr lang="en-US" sz="3190" kern="0" dirty="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5" name="Freeform 6"/>
          <p:cNvSpPr/>
          <p:nvPr/>
        </p:nvSpPr>
        <p:spPr bwMode="auto">
          <a:xfrm>
            <a:off x="2641600" y="3349625"/>
            <a:ext cx="2065338" cy="1560513"/>
          </a:xfrm>
          <a:custGeom>
            <a:avLst/>
            <a:gdLst/>
            <a:ahLst/>
            <a:cxnLst>
              <a:cxn ang="0">
                <a:pos x="287" y="191"/>
              </a:cxn>
              <a:cxn ang="0">
                <a:pos x="118" y="163"/>
              </a:cxn>
              <a:cxn ang="0">
                <a:pos x="0" y="23"/>
              </a:cxn>
              <a:cxn ang="0">
                <a:pos x="238" y="55"/>
              </a:cxn>
              <a:cxn ang="0">
                <a:pos x="295" y="177"/>
              </a:cxn>
              <a:cxn ang="0">
                <a:pos x="77" y="39"/>
              </a:cxn>
              <a:cxn ang="0">
                <a:pos x="287" y="191"/>
              </a:cxn>
            </a:cxnLst>
            <a:rect l="0" t="0" r="r" b="b"/>
            <a:pathLst>
              <a:path w="312" h="238">
                <a:moveTo>
                  <a:pt x="287" y="191"/>
                </a:moveTo>
                <a:cubicBezTo>
                  <a:pt x="231" y="238"/>
                  <a:pt x="159" y="236"/>
                  <a:pt x="118" y="163"/>
                </a:cubicBezTo>
                <a:cubicBezTo>
                  <a:pt x="88" y="107"/>
                  <a:pt x="58" y="57"/>
                  <a:pt x="0" y="23"/>
                </a:cubicBezTo>
                <a:cubicBezTo>
                  <a:pt x="88" y="0"/>
                  <a:pt x="169" y="3"/>
                  <a:pt x="238" y="55"/>
                </a:cubicBezTo>
                <a:cubicBezTo>
                  <a:pt x="238" y="55"/>
                  <a:pt x="312" y="99"/>
                  <a:pt x="295" y="177"/>
                </a:cubicBezTo>
                <a:cubicBezTo>
                  <a:pt x="237" y="111"/>
                  <a:pt x="159" y="67"/>
                  <a:pt x="77" y="39"/>
                </a:cubicBezTo>
                <a:cubicBezTo>
                  <a:pt x="173" y="79"/>
                  <a:pt x="237" y="127"/>
                  <a:pt x="287" y="191"/>
                </a:cubicBezTo>
                <a:close/>
              </a:path>
            </a:pathLst>
          </a:custGeom>
          <a:solidFill>
            <a:srgbClr val="1C8EE4"/>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6" name="Freeform 5"/>
          <p:cNvSpPr/>
          <p:nvPr/>
        </p:nvSpPr>
        <p:spPr bwMode="auto">
          <a:xfrm>
            <a:off x="6010275" y="1144588"/>
            <a:ext cx="1957388" cy="1438275"/>
          </a:xfrm>
          <a:custGeom>
            <a:avLst/>
            <a:gdLst/>
            <a:ahLst/>
            <a:cxnLst>
              <a:cxn ang="0">
                <a:pos x="45" y="281"/>
              </a:cxn>
              <a:cxn ang="0">
                <a:pos x="242" y="195"/>
              </a:cxn>
              <a:cxn ang="0">
                <a:pos x="361" y="2"/>
              </a:cxn>
              <a:cxn ang="0">
                <a:pos x="36" y="131"/>
              </a:cxn>
              <a:cxn ang="0">
                <a:pos x="30" y="269"/>
              </a:cxn>
              <a:cxn ang="0">
                <a:pos x="286" y="38"/>
              </a:cxn>
              <a:cxn ang="0">
                <a:pos x="45" y="281"/>
              </a:cxn>
            </a:cxnLst>
            <a:rect l="0" t="0" r="r" b="b"/>
            <a:pathLst>
              <a:path w="361" h="304">
                <a:moveTo>
                  <a:pt x="45" y="281"/>
                </a:moveTo>
                <a:cubicBezTo>
                  <a:pt x="131" y="304"/>
                  <a:pt x="212" y="283"/>
                  <a:pt x="242" y="195"/>
                </a:cubicBezTo>
                <a:cubicBezTo>
                  <a:pt x="274" y="105"/>
                  <a:pt x="303" y="42"/>
                  <a:pt x="361" y="2"/>
                </a:cubicBezTo>
                <a:cubicBezTo>
                  <a:pt x="229" y="0"/>
                  <a:pt x="109" y="24"/>
                  <a:pt x="36" y="131"/>
                </a:cubicBezTo>
                <a:cubicBezTo>
                  <a:pt x="0" y="185"/>
                  <a:pt x="5" y="231"/>
                  <a:pt x="30" y="269"/>
                </a:cubicBezTo>
                <a:cubicBezTo>
                  <a:pt x="90" y="165"/>
                  <a:pt x="182" y="90"/>
                  <a:pt x="286" y="38"/>
                </a:cubicBezTo>
                <a:cubicBezTo>
                  <a:pt x="167" y="107"/>
                  <a:pt x="98" y="185"/>
                  <a:pt x="45" y="28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7" name="Freeform 7"/>
          <p:cNvSpPr/>
          <p:nvPr/>
        </p:nvSpPr>
        <p:spPr bwMode="auto">
          <a:xfrm>
            <a:off x="4965700" y="3292475"/>
            <a:ext cx="265113" cy="458788"/>
          </a:xfrm>
          <a:custGeom>
            <a:avLst/>
            <a:gdLst/>
            <a:ahLst/>
            <a:cxnLst>
              <a:cxn ang="0">
                <a:pos x="39" y="170"/>
              </a:cxn>
              <a:cxn ang="0">
                <a:pos x="11" y="106"/>
              </a:cxn>
              <a:cxn ang="0">
                <a:pos x="15" y="0"/>
              </a:cxn>
              <a:cxn ang="0">
                <a:pos x="96" y="116"/>
              </a:cxn>
              <a:cxn ang="0">
                <a:pos x="49" y="170"/>
              </a:cxn>
              <a:cxn ang="0">
                <a:pos x="34" y="32"/>
              </a:cxn>
              <a:cxn ang="0">
                <a:pos x="39" y="170"/>
              </a:cxn>
            </a:cxnLst>
            <a:rect l="0" t="0" r="r" b="b"/>
            <a:pathLst>
              <a:path w="100" h="172">
                <a:moveTo>
                  <a:pt x="39" y="170"/>
                </a:moveTo>
                <a:cubicBezTo>
                  <a:pt x="11" y="156"/>
                  <a:pt x="0" y="130"/>
                  <a:pt x="11" y="106"/>
                </a:cubicBezTo>
                <a:cubicBezTo>
                  <a:pt x="24" y="72"/>
                  <a:pt x="24" y="36"/>
                  <a:pt x="15" y="0"/>
                </a:cubicBezTo>
                <a:cubicBezTo>
                  <a:pt x="51" y="28"/>
                  <a:pt x="90" y="62"/>
                  <a:pt x="96" y="116"/>
                </a:cubicBezTo>
                <a:cubicBezTo>
                  <a:pt x="100" y="152"/>
                  <a:pt x="86" y="172"/>
                  <a:pt x="49" y="170"/>
                </a:cubicBezTo>
                <a:cubicBezTo>
                  <a:pt x="53" y="130"/>
                  <a:pt x="51" y="80"/>
                  <a:pt x="34" y="32"/>
                </a:cubicBezTo>
                <a:cubicBezTo>
                  <a:pt x="51" y="86"/>
                  <a:pt x="49" y="128"/>
                  <a:pt x="39" y="170"/>
                </a:cubicBezTo>
                <a:close/>
              </a:path>
            </a:pathLst>
          </a:custGeom>
          <a:solidFill>
            <a:srgbClr val="1C8EE4"/>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8" name="Freeform 8"/>
          <p:cNvSpPr/>
          <p:nvPr/>
        </p:nvSpPr>
        <p:spPr bwMode="auto">
          <a:xfrm>
            <a:off x="5668963" y="4127500"/>
            <a:ext cx="265112" cy="454025"/>
          </a:xfrm>
          <a:custGeom>
            <a:avLst/>
            <a:gdLst/>
            <a:ahLst/>
            <a:cxnLst>
              <a:cxn ang="0">
                <a:pos x="40" y="169"/>
              </a:cxn>
              <a:cxn ang="0">
                <a:pos x="11" y="105"/>
              </a:cxn>
              <a:cxn ang="0">
                <a:pos x="15" y="0"/>
              </a:cxn>
              <a:cxn ang="0">
                <a:pos x="96" y="115"/>
              </a:cxn>
              <a:cxn ang="0">
                <a:pos x="49" y="169"/>
              </a:cxn>
              <a:cxn ang="0">
                <a:pos x="34" y="31"/>
              </a:cxn>
              <a:cxn ang="0">
                <a:pos x="40" y="169"/>
              </a:cxn>
            </a:cxnLst>
            <a:rect l="0" t="0" r="r" b="b"/>
            <a:pathLst>
              <a:path w="100" h="171">
                <a:moveTo>
                  <a:pt x="40" y="169"/>
                </a:moveTo>
                <a:cubicBezTo>
                  <a:pt x="11" y="155"/>
                  <a:pt x="0" y="129"/>
                  <a:pt x="11" y="105"/>
                </a:cubicBezTo>
                <a:cubicBezTo>
                  <a:pt x="25" y="71"/>
                  <a:pt x="25" y="35"/>
                  <a:pt x="15" y="0"/>
                </a:cubicBezTo>
                <a:cubicBezTo>
                  <a:pt x="51" y="27"/>
                  <a:pt x="90" y="61"/>
                  <a:pt x="96" y="115"/>
                </a:cubicBezTo>
                <a:cubicBezTo>
                  <a:pt x="100" y="151"/>
                  <a:pt x="87" y="171"/>
                  <a:pt x="49" y="169"/>
                </a:cubicBezTo>
                <a:cubicBezTo>
                  <a:pt x="53" y="129"/>
                  <a:pt x="51" y="79"/>
                  <a:pt x="34" y="31"/>
                </a:cubicBezTo>
                <a:cubicBezTo>
                  <a:pt x="51" y="85"/>
                  <a:pt x="49" y="127"/>
                  <a:pt x="40" y="169"/>
                </a:cubicBezTo>
                <a:close/>
              </a:path>
            </a:pathLst>
          </a:custGeom>
          <a:solidFill>
            <a:srgbClr val="E71F3C"/>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9" name="Freeform 10"/>
          <p:cNvSpPr/>
          <p:nvPr/>
        </p:nvSpPr>
        <p:spPr bwMode="auto">
          <a:xfrm>
            <a:off x="4316413" y="4765675"/>
            <a:ext cx="244475" cy="409575"/>
          </a:xfrm>
          <a:custGeom>
            <a:avLst/>
            <a:gdLst/>
            <a:ahLst/>
            <a:cxnLst>
              <a:cxn ang="0">
                <a:pos x="80" y="217"/>
              </a:cxn>
              <a:cxn ang="0">
                <a:pos x="119" y="138"/>
              </a:cxn>
              <a:cxn ang="0">
                <a:pos x="125" y="0"/>
              </a:cxn>
              <a:cxn ang="0">
                <a:pos x="7" y="140"/>
              </a:cxn>
              <a:cxn ang="0">
                <a:pos x="73" y="217"/>
              </a:cxn>
              <a:cxn ang="0">
                <a:pos x="96" y="38"/>
              </a:cxn>
              <a:cxn ang="0">
                <a:pos x="80" y="217"/>
              </a:cxn>
            </a:cxnLst>
            <a:rect l="0" t="0" r="r" b="b"/>
            <a:pathLst>
              <a:path w="130" h="217">
                <a:moveTo>
                  <a:pt x="80" y="217"/>
                </a:moveTo>
                <a:cubicBezTo>
                  <a:pt x="119" y="204"/>
                  <a:pt x="130" y="171"/>
                  <a:pt x="119" y="138"/>
                </a:cubicBezTo>
                <a:cubicBezTo>
                  <a:pt x="106" y="91"/>
                  <a:pt x="109" y="47"/>
                  <a:pt x="125" y="0"/>
                </a:cubicBezTo>
                <a:cubicBezTo>
                  <a:pt x="75" y="33"/>
                  <a:pt x="21" y="71"/>
                  <a:pt x="7" y="140"/>
                </a:cubicBezTo>
                <a:cubicBezTo>
                  <a:pt x="0" y="187"/>
                  <a:pt x="21" y="215"/>
                  <a:pt x="73" y="217"/>
                </a:cubicBezTo>
                <a:cubicBezTo>
                  <a:pt x="54" y="157"/>
                  <a:pt x="67" y="94"/>
                  <a:pt x="96" y="38"/>
                </a:cubicBezTo>
                <a:cubicBezTo>
                  <a:pt x="67" y="107"/>
                  <a:pt x="65" y="162"/>
                  <a:pt x="80" y="217"/>
                </a:cubicBezTo>
                <a:close/>
              </a:path>
            </a:pathLst>
          </a:custGeom>
          <a:solidFill>
            <a:srgbClr val="FCC725"/>
          </a:solidFill>
          <a:ln w="9525">
            <a:noFill/>
            <a:round/>
          </a:ln>
        </p:spPr>
        <p:txBody>
          <a:bodyPr lIns="121682" tIns="60841" rIns="121682" bIns="60841"/>
          <a:lstStyle/>
          <a:p>
            <a:pPr defTabSz="1217295">
              <a:defRPr/>
            </a:pPr>
            <a:endParaRPr lang="en-US" sz="3190" kern="0" dirty="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0" name="Freeform 12"/>
          <p:cNvSpPr/>
          <p:nvPr/>
        </p:nvSpPr>
        <p:spPr bwMode="auto">
          <a:xfrm>
            <a:off x="4953000" y="3062288"/>
            <a:ext cx="349250" cy="274637"/>
          </a:xfrm>
          <a:custGeom>
            <a:avLst/>
            <a:gdLst/>
            <a:ahLst/>
            <a:cxnLst>
              <a:cxn ang="0">
                <a:pos x="116" y="84"/>
              </a:cxn>
              <a:cxn ang="0">
                <a:pos x="46" y="69"/>
              </a:cxn>
              <a:cxn ang="0">
                <a:pos x="0" y="10"/>
              </a:cxn>
              <a:cxn ang="0">
                <a:pos x="98" y="27"/>
              </a:cxn>
              <a:cxn ang="0">
                <a:pos x="121" y="76"/>
              </a:cxn>
              <a:cxn ang="0">
                <a:pos x="32" y="17"/>
              </a:cxn>
              <a:cxn ang="0">
                <a:pos x="116" y="84"/>
              </a:cxn>
            </a:cxnLst>
            <a:rect l="0" t="0" r="r" b="b"/>
            <a:pathLst>
              <a:path w="130" h="103">
                <a:moveTo>
                  <a:pt x="116" y="84"/>
                </a:moveTo>
                <a:cubicBezTo>
                  <a:pt x="91" y="103"/>
                  <a:pt x="63" y="101"/>
                  <a:pt x="46" y="69"/>
                </a:cubicBezTo>
                <a:cubicBezTo>
                  <a:pt x="35" y="47"/>
                  <a:pt x="23" y="24"/>
                  <a:pt x="0" y="10"/>
                </a:cubicBezTo>
                <a:cubicBezTo>
                  <a:pt x="37" y="0"/>
                  <a:pt x="70" y="5"/>
                  <a:pt x="98" y="27"/>
                </a:cubicBezTo>
                <a:cubicBezTo>
                  <a:pt x="98" y="27"/>
                  <a:pt x="130" y="44"/>
                  <a:pt x="121" y="76"/>
                </a:cubicBezTo>
                <a:cubicBezTo>
                  <a:pt x="98" y="52"/>
                  <a:pt x="65" y="29"/>
                  <a:pt x="32" y="17"/>
                </a:cubicBezTo>
                <a:cubicBezTo>
                  <a:pt x="70" y="37"/>
                  <a:pt x="95" y="57"/>
                  <a:pt x="116" y="84"/>
                </a:cubicBezTo>
                <a:close/>
              </a:path>
            </a:pathLst>
          </a:custGeom>
          <a:solidFill>
            <a:srgbClr val="1C8EE4"/>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1" name="Freeform 13"/>
          <p:cNvSpPr/>
          <p:nvPr/>
        </p:nvSpPr>
        <p:spPr bwMode="auto">
          <a:xfrm>
            <a:off x="5727700" y="3333750"/>
            <a:ext cx="608013" cy="455613"/>
          </a:xfrm>
          <a:custGeom>
            <a:avLst/>
            <a:gdLst/>
            <a:ahLst/>
            <a:cxnLst>
              <a:cxn ang="0">
                <a:pos x="187" y="151"/>
              </a:cxn>
              <a:cxn ang="0">
                <a:pos x="103" y="127"/>
              </a:cxn>
              <a:cxn ang="0">
                <a:pos x="0" y="34"/>
              </a:cxn>
              <a:cxn ang="0">
                <a:pos x="183" y="39"/>
              </a:cxn>
              <a:cxn ang="0">
                <a:pos x="194" y="144"/>
              </a:cxn>
              <a:cxn ang="0">
                <a:pos x="48" y="39"/>
              </a:cxn>
              <a:cxn ang="0">
                <a:pos x="187" y="151"/>
              </a:cxn>
            </a:cxnLst>
            <a:rect l="0" t="0" r="r" b="b"/>
            <a:pathLst>
              <a:path w="228" h="171">
                <a:moveTo>
                  <a:pt x="187" y="151"/>
                </a:moveTo>
                <a:cubicBezTo>
                  <a:pt x="151" y="171"/>
                  <a:pt x="120" y="157"/>
                  <a:pt x="103" y="127"/>
                </a:cubicBezTo>
                <a:cubicBezTo>
                  <a:pt x="80" y="85"/>
                  <a:pt x="45" y="54"/>
                  <a:pt x="0" y="34"/>
                </a:cubicBezTo>
                <a:cubicBezTo>
                  <a:pt x="58" y="15"/>
                  <a:pt x="126" y="0"/>
                  <a:pt x="183" y="39"/>
                </a:cubicBezTo>
                <a:cubicBezTo>
                  <a:pt x="223" y="64"/>
                  <a:pt x="228" y="103"/>
                  <a:pt x="194" y="144"/>
                </a:cubicBezTo>
                <a:cubicBezTo>
                  <a:pt x="163" y="87"/>
                  <a:pt x="109" y="55"/>
                  <a:pt x="48" y="39"/>
                </a:cubicBezTo>
                <a:cubicBezTo>
                  <a:pt x="118" y="62"/>
                  <a:pt x="160" y="99"/>
                  <a:pt x="187" y="15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2" name="Freeform 14"/>
          <p:cNvSpPr/>
          <p:nvPr/>
        </p:nvSpPr>
        <p:spPr bwMode="auto">
          <a:xfrm>
            <a:off x="7585075" y="3101975"/>
            <a:ext cx="704850" cy="511175"/>
          </a:xfrm>
          <a:custGeom>
            <a:avLst/>
            <a:gdLst/>
            <a:ahLst/>
            <a:cxnLst>
              <a:cxn ang="0">
                <a:pos x="8" y="136"/>
              </a:cxn>
              <a:cxn ang="0">
                <a:pos x="149" y="138"/>
              </a:cxn>
              <a:cxn ang="0">
                <a:pos x="264" y="40"/>
              </a:cxn>
              <a:cxn ang="0">
                <a:pos x="64" y="32"/>
              </a:cxn>
              <a:cxn ang="0">
                <a:pos x="2" y="124"/>
              </a:cxn>
              <a:cxn ang="0">
                <a:pos x="200" y="42"/>
              </a:cxn>
              <a:cxn ang="0">
                <a:pos x="8" y="136"/>
              </a:cxn>
            </a:cxnLst>
            <a:rect l="0" t="0" r="r" b="b"/>
            <a:pathLst>
              <a:path w="264" h="192">
                <a:moveTo>
                  <a:pt x="8" y="136"/>
                </a:moveTo>
                <a:cubicBezTo>
                  <a:pt x="49" y="186"/>
                  <a:pt x="108" y="192"/>
                  <a:pt x="149" y="138"/>
                </a:cubicBezTo>
                <a:cubicBezTo>
                  <a:pt x="181" y="96"/>
                  <a:pt x="213" y="58"/>
                  <a:pt x="264" y="40"/>
                </a:cubicBezTo>
                <a:cubicBezTo>
                  <a:pt x="196" y="8"/>
                  <a:pt x="128" y="0"/>
                  <a:pt x="64" y="32"/>
                </a:cubicBezTo>
                <a:cubicBezTo>
                  <a:pt x="64" y="32"/>
                  <a:pt x="0" y="58"/>
                  <a:pt x="2" y="124"/>
                </a:cubicBezTo>
                <a:cubicBezTo>
                  <a:pt x="61" y="78"/>
                  <a:pt x="128" y="52"/>
                  <a:pt x="200" y="42"/>
                </a:cubicBezTo>
                <a:cubicBezTo>
                  <a:pt x="115" y="60"/>
                  <a:pt x="57" y="92"/>
                  <a:pt x="8" y="136"/>
                </a:cubicBezTo>
                <a:close/>
              </a:path>
            </a:pathLst>
          </a:custGeom>
          <a:solidFill>
            <a:srgbClr val="A5CA36"/>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3" name="Freeform 16"/>
          <p:cNvSpPr/>
          <p:nvPr/>
        </p:nvSpPr>
        <p:spPr bwMode="auto">
          <a:xfrm>
            <a:off x="7113588" y="4408488"/>
            <a:ext cx="177800" cy="268287"/>
          </a:xfrm>
          <a:custGeom>
            <a:avLst/>
            <a:gdLst/>
            <a:ahLst/>
            <a:cxnLst>
              <a:cxn ang="0">
                <a:pos x="30" y="100"/>
              </a:cxn>
              <a:cxn ang="0">
                <a:pos x="8" y="64"/>
              </a:cxn>
              <a:cxn ang="0">
                <a:pos x="0" y="0"/>
              </a:cxn>
              <a:cxn ang="0">
                <a:pos x="60" y="60"/>
              </a:cxn>
              <a:cxn ang="0">
                <a:pos x="34" y="98"/>
              </a:cxn>
              <a:cxn ang="0">
                <a:pos x="15" y="18"/>
              </a:cxn>
              <a:cxn ang="0">
                <a:pos x="30" y="100"/>
              </a:cxn>
            </a:cxnLst>
            <a:rect l="0" t="0" r="r" b="b"/>
            <a:pathLst>
              <a:path w="66" h="100">
                <a:moveTo>
                  <a:pt x="30" y="100"/>
                </a:moveTo>
                <a:cubicBezTo>
                  <a:pt x="13" y="94"/>
                  <a:pt x="6" y="80"/>
                  <a:pt x="8" y="64"/>
                </a:cubicBezTo>
                <a:cubicBezTo>
                  <a:pt x="13" y="42"/>
                  <a:pt x="10" y="20"/>
                  <a:pt x="0" y="0"/>
                </a:cubicBezTo>
                <a:cubicBezTo>
                  <a:pt x="25" y="12"/>
                  <a:pt x="51" y="28"/>
                  <a:pt x="60" y="60"/>
                </a:cubicBezTo>
                <a:cubicBezTo>
                  <a:pt x="66" y="80"/>
                  <a:pt x="59" y="94"/>
                  <a:pt x="34" y="98"/>
                </a:cubicBezTo>
                <a:cubicBezTo>
                  <a:pt x="40" y="70"/>
                  <a:pt x="30" y="42"/>
                  <a:pt x="15" y="18"/>
                </a:cubicBezTo>
                <a:cubicBezTo>
                  <a:pt x="32" y="48"/>
                  <a:pt x="36" y="72"/>
                  <a:pt x="30" y="100"/>
                </a:cubicBezTo>
                <a:close/>
              </a:path>
            </a:pathLst>
          </a:custGeom>
          <a:solidFill>
            <a:srgbClr val="FCC725"/>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4" name="Freeform 13"/>
          <p:cNvSpPr/>
          <p:nvPr/>
        </p:nvSpPr>
        <p:spPr bwMode="auto">
          <a:xfrm rot="5400000">
            <a:off x="6939757" y="2483644"/>
            <a:ext cx="608012" cy="457200"/>
          </a:xfrm>
          <a:custGeom>
            <a:avLst/>
            <a:gdLst/>
            <a:ahLst/>
            <a:cxnLst>
              <a:cxn ang="0">
                <a:pos x="187" y="151"/>
              </a:cxn>
              <a:cxn ang="0">
                <a:pos x="103" y="127"/>
              </a:cxn>
              <a:cxn ang="0">
                <a:pos x="0" y="34"/>
              </a:cxn>
              <a:cxn ang="0">
                <a:pos x="183" y="39"/>
              </a:cxn>
              <a:cxn ang="0">
                <a:pos x="194" y="144"/>
              </a:cxn>
              <a:cxn ang="0">
                <a:pos x="48" y="39"/>
              </a:cxn>
              <a:cxn ang="0">
                <a:pos x="187" y="151"/>
              </a:cxn>
            </a:cxnLst>
            <a:rect l="0" t="0" r="r" b="b"/>
            <a:pathLst>
              <a:path w="228" h="171">
                <a:moveTo>
                  <a:pt x="187" y="151"/>
                </a:moveTo>
                <a:cubicBezTo>
                  <a:pt x="151" y="171"/>
                  <a:pt x="120" y="157"/>
                  <a:pt x="103" y="127"/>
                </a:cubicBezTo>
                <a:cubicBezTo>
                  <a:pt x="80" y="85"/>
                  <a:pt x="45" y="54"/>
                  <a:pt x="0" y="34"/>
                </a:cubicBezTo>
                <a:cubicBezTo>
                  <a:pt x="58" y="15"/>
                  <a:pt x="126" y="0"/>
                  <a:pt x="183" y="39"/>
                </a:cubicBezTo>
                <a:cubicBezTo>
                  <a:pt x="223" y="64"/>
                  <a:pt x="228" y="103"/>
                  <a:pt x="194" y="144"/>
                </a:cubicBezTo>
                <a:cubicBezTo>
                  <a:pt x="163" y="87"/>
                  <a:pt x="109" y="55"/>
                  <a:pt x="48" y="39"/>
                </a:cubicBezTo>
                <a:cubicBezTo>
                  <a:pt x="118" y="62"/>
                  <a:pt x="160" y="99"/>
                  <a:pt x="187" y="15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5" name="Freeform 13"/>
          <p:cNvSpPr/>
          <p:nvPr/>
        </p:nvSpPr>
        <p:spPr bwMode="auto">
          <a:xfrm>
            <a:off x="5089525" y="2301875"/>
            <a:ext cx="606425" cy="457200"/>
          </a:xfrm>
          <a:custGeom>
            <a:avLst/>
            <a:gdLst/>
            <a:ahLst/>
            <a:cxnLst>
              <a:cxn ang="0">
                <a:pos x="187" y="151"/>
              </a:cxn>
              <a:cxn ang="0">
                <a:pos x="103" y="127"/>
              </a:cxn>
              <a:cxn ang="0">
                <a:pos x="0" y="34"/>
              </a:cxn>
              <a:cxn ang="0">
                <a:pos x="183" y="39"/>
              </a:cxn>
              <a:cxn ang="0">
                <a:pos x="194" y="144"/>
              </a:cxn>
              <a:cxn ang="0">
                <a:pos x="48" y="39"/>
              </a:cxn>
              <a:cxn ang="0">
                <a:pos x="187" y="151"/>
              </a:cxn>
            </a:cxnLst>
            <a:rect l="0" t="0" r="r" b="b"/>
            <a:pathLst>
              <a:path w="228" h="171">
                <a:moveTo>
                  <a:pt x="187" y="151"/>
                </a:moveTo>
                <a:cubicBezTo>
                  <a:pt x="151" y="171"/>
                  <a:pt x="120" y="157"/>
                  <a:pt x="103" y="127"/>
                </a:cubicBezTo>
                <a:cubicBezTo>
                  <a:pt x="80" y="85"/>
                  <a:pt x="45" y="54"/>
                  <a:pt x="0" y="34"/>
                </a:cubicBezTo>
                <a:cubicBezTo>
                  <a:pt x="58" y="15"/>
                  <a:pt x="126" y="0"/>
                  <a:pt x="183" y="39"/>
                </a:cubicBezTo>
                <a:cubicBezTo>
                  <a:pt x="223" y="64"/>
                  <a:pt x="228" y="103"/>
                  <a:pt x="194" y="144"/>
                </a:cubicBezTo>
                <a:cubicBezTo>
                  <a:pt x="163" y="87"/>
                  <a:pt x="109" y="55"/>
                  <a:pt x="48" y="39"/>
                </a:cubicBezTo>
                <a:cubicBezTo>
                  <a:pt x="118" y="62"/>
                  <a:pt x="160" y="99"/>
                  <a:pt x="187" y="15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6" name="Freeform 13"/>
          <p:cNvSpPr/>
          <p:nvPr/>
        </p:nvSpPr>
        <p:spPr bwMode="auto">
          <a:xfrm rot="6413141">
            <a:off x="7585667" y="3996530"/>
            <a:ext cx="606425" cy="457200"/>
          </a:xfrm>
          <a:custGeom>
            <a:avLst/>
            <a:gdLst/>
            <a:ahLst/>
            <a:cxnLst>
              <a:cxn ang="0">
                <a:pos x="187" y="151"/>
              </a:cxn>
              <a:cxn ang="0">
                <a:pos x="103" y="127"/>
              </a:cxn>
              <a:cxn ang="0">
                <a:pos x="0" y="34"/>
              </a:cxn>
              <a:cxn ang="0">
                <a:pos x="183" y="39"/>
              </a:cxn>
              <a:cxn ang="0">
                <a:pos x="194" y="144"/>
              </a:cxn>
              <a:cxn ang="0">
                <a:pos x="48" y="39"/>
              </a:cxn>
              <a:cxn ang="0">
                <a:pos x="187" y="151"/>
              </a:cxn>
            </a:cxnLst>
            <a:rect l="0" t="0" r="r" b="b"/>
            <a:pathLst>
              <a:path w="228" h="171">
                <a:moveTo>
                  <a:pt x="187" y="151"/>
                </a:moveTo>
                <a:cubicBezTo>
                  <a:pt x="151" y="171"/>
                  <a:pt x="120" y="157"/>
                  <a:pt x="103" y="127"/>
                </a:cubicBezTo>
                <a:cubicBezTo>
                  <a:pt x="80" y="85"/>
                  <a:pt x="45" y="54"/>
                  <a:pt x="0" y="34"/>
                </a:cubicBezTo>
                <a:cubicBezTo>
                  <a:pt x="58" y="15"/>
                  <a:pt x="126" y="0"/>
                  <a:pt x="183" y="39"/>
                </a:cubicBezTo>
                <a:cubicBezTo>
                  <a:pt x="223" y="64"/>
                  <a:pt x="228" y="103"/>
                  <a:pt x="194" y="144"/>
                </a:cubicBezTo>
                <a:cubicBezTo>
                  <a:pt x="163" y="87"/>
                  <a:pt x="109" y="55"/>
                  <a:pt x="48" y="39"/>
                </a:cubicBezTo>
                <a:cubicBezTo>
                  <a:pt x="118" y="62"/>
                  <a:pt x="160" y="99"/>
                  <a:pt x="187" y="15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7" name="Freeform 13"/>
          <p:cNvSpPr/>
          <p:nvPr/>
        </p:nvSpPr>
        <p:spPr bwMode="auto">
          <a:xfrm>
            <a:off x="3971925" y="3159125"/>
            <a:ext cx="606425" cy="455613"/>
          </a:xfrm>
          <a:custGeom>
            <a:avLst/>
            <a:gdLst/>
            <a:ahLst/>
            <a:cxnLst>
              <a:cxn ang="0">
                <a:pos x="187" y="151"/>
              </a:cxn>
              <a:cxn ang="0">
                <a:pos x="103" y="127"/>
              </a:cxn>
              <a:cxn ang="0">
                <a:pos x="0" y="34"/>
              </a:cxn>
              <a:cxn ang="0">
                <a:pos x="183" y="39"/>
              </a:cxn>
              <a:cxn ang="0">
                <a:pos x="194" y="144"/>
              </a:cxn>
              <a:cxn ang="0">
                <a:pos x="48" y="39"/>
              </a:cxn>
              <a:cxn ang="0">
                <a:pos x="187" y="151"/>
              </a:cxn>
            </a:cxnLst>
            <a:rect l="0" t="0" r="r" b="b"/>
            <a:pathLst>
              <a:path w="228" h="171">
                <a:moveTo>
                  <a:pt x="187" y="151"/>
                </a:moveTo>
                <a:cubicBezTo>
                  <a:pt x="151" y="171"/>
                  <a:pt x="120" y="157"/>
                  <a:pt x="103" y="127"/>
                </a:cubicBezTo>
                <a:cubicBezTo>
                  <a:pt x="80" y="85"/>
                  <a:pt x="45" y="54"/>
                  <a:pt x="0" y="34"/>
                </a:cubicBezTo>
                <a:cubicBezTo>
                  <a:pt x="58" y="15"/>
                  <a:pt x="126" y="0"/>
                  <a:pt x="183" y="39"/>
                </a:cubicBezTo>
                <a:cubicBezTo>
                  <a:pt x="223" y="64"/>
                  <a:pt x="228" y="103"/>
                  <a:pt x="194" y="144"/>
                </a:cubicBezTo>
                <a:cubicBezTo>
                  <a:pt x="163" y="87"/>
                  <a:pt x="109" y="55"/>
                  <a:pt x="48" y="39"/>
                </a:cubicBezTo>
                <a:cubicBezTo>
                  <a:pt x="118" y="62"/>
                  <a:pt x="160" y="99"/>
                  <a:pt x="187" y="15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8" name="Freeform 17"/>
          <p:cNvSpPr/>
          <p:nvPr/>
        </p:nvSpPr>
        <p:spPr bwMode="auto">
          <a:xfrm rot="19297052">
            <a:off x="7540640" y="4368801"/>
            <a:ext cx="1562100" cy="1720850"/>
          </a:xfrm>
          <a:custGeom>
            <a:avLst/>
            <a:gdLst/>
            <a:ahLst/>
            <a:cxnLst>
              <a:cxn ang="0">
                <a:pos x="65" y="22"/>
              </a:cxn>
              <a:cxn ang="0">
                <a:pos x="72" y="260"/>
              </a:cxn>
              <a:cxn ang="0">
                <a:pos x="206" y="453"/>
              </a:cxn>
              <a:cxn ang="0">
                <a:pos x="206" y="69"/>
              </a:cxn>
              <a:cxn ang="0">
                <a:pos x="81" y="13"/>
              </a:cxn>
              <a:cxn ang="0">
                <a:pos x="199" y="362"/>
              </a:cxn>
              <a:cxn ang="0">
                <a:pos x="65" y="22"/>
              </a:cxn>
            </a:cxnLst>
            <a:rect l="0" t="0" r="r" b="b"/>
            <a:pathLst>
              <a:path w="277" h="453">
                <a:moveTo>
                  <a:pt x="65" y="22"/>
                </a:moveTo>
                <a:cubicBezTo>
                  <a:pt x="12" y="103"/>
                  <a:pt x="0" y="194"/>
                  <a:pt x="72" y="260"/>
                </a:cubicBezTo>
                <a:cubicBezTo>
                  <a:pt x="141" y="326"/>
                  <a:pt x="190" y="377"/>
                  <a:pt x="206" y="453"/>
                </a:cubicBezTo>
                <a:cubicBezTo>
                  <a:pt x="257" y="318"/>
                  <a:pt x="277" y="184"/>
                  <a:pt x="206" y="69"/>
                </a:cubicBezTo>
                <a:cubicBezTo>
                  <a:pt x="169" y="10"/>
                  <a:pt x="125" y="0"/>
                  <a:pt x="81" y="13"/>
                </a:cubicBezTo>
                <a:cubicBezTo>
                  <a:pt x="155" y="113"/>
                  <a:pt x="192" y="238"/>
                  <a:pt x="199" y="362"/>
                </a:cubicBezTo>
                <a:cubicBezTo>
                  <a:pt x="180" y="213"/>
                  <a:pt x="134" y="113"/>
                  <a:pt x="65" y="22"/>
                </a:cubicBezTo>
                <a:close/>
              </a:path>
            </a:pathLst>
          </a:custGeom>
          <a:solidFill>
            <a:srgbClr val="FCC725"/>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20" name="Subtitle 19"/>
          <p:cNvSpPr>
            <a:spLocks noGrp="1"/>
          </p:cNvSpPr>
          <p:nvPr>
            <p:ph type="subTitle" idx="1"/>
          </p:nvPr>
        </p:nvSpPr>
        <p:spPr>
          <a:xfrm rot="1292703">
            <a:off x="7441406" y="4866887"/>
            <a:ext cx="1697037" cy="433387"/>
          </a:xfrm>
        </p:spPr>
        <p:txBody>
          <a:bodyPr rtlCol="0">
            <a:normAutofit fontScale="85000" lnSpcReduction="20000"/>
          </a:bodyPr>
          <a:lstStyle/>
          <a:p>
            <a:pPr eaLnBrk="1" fontAlgn="auto" hangingPunct="1">
              <a:spcAft>
                <a:spcPts val="0"/>
              </a:spcAft>
              <a:defRPr/>
            </a:pPr>
            <a:r>
              <a:rPr lang="en-US">
                <a:solidFill>
                  <a:schemeClr val="tx1"/>
                </a:solidFill>
                <a:latin typeface="Times New Roman" pitchFamily="18" charset="0"/>
                <a:cs typeface="Times New Roman" pitchFamily="18" charset="0"/>
              </a:rPr>
              <a:t>Thái độ</a:t>
            </a:r>
            <a:endParaRPr lang="en-US" dirty="0">
              <a:solidFill>
                <a:schemeClr val="tx1"/>
              </a:solidFill>
              <a:latin typeface="Times New Roman" pitchFamily="18" charset="0"/>
              <a:cs typeface="Times New Roman" pitchFamily="18" charset="0"/>
            </a:endParaRPr>
          </a:p>
        </p:txBody>
      </p:sp>
      <p:sp>
        <p:nvSpPr>
          <p:cNvPr id="42002" name="Subtitle 19"/>
          <p:cNvSpPr txBox="1">
            <a:spLocks/>
          </p:cNvSpPr>
          <p:nvPr/>
        </p:nvSpPr>
        <p:spPr bwMode="auto">
          <a:xfrm rot="-2831555">
            <a:off x="6187281" y="1726407"/>
            <a:ext cx="1698625"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lnSpc>
                <a:spcPct val="90000"/>
              </a:lnSpc>
              <a:spcBef>
                <a:spcPts val="1000"/>
              </a:spcBef>
              <a:spcAft>
                <a:spcPct val="0"/>
              </a:spcAft>
            </a:pPr>
            <a:r>
              <a:rPr lang="en-US" altLang="en-US" sz="2400">
                <a:solidFill>
                  <a:prstClr val="black"/>
                </a:solidFill>
                <a:latin typeface="Times New Roman" panose="02020603050405020304" pitchFamily="18" charset="0"/>
                <a:cs typeface="Times New Roman" panose="02020603050405020304" pitchFamily="18" charset="0"/>
              </a:rPr>
              <a:t>Các quyền </a:t>
            </a:r>
            <a:endParaRPr lang="en-US" altLang="en-US" sz="2400" dirty="0">
              <a:solidFill>
                <a:prstClr val="black"/>
              </a:solidFill>
              <a:latin typeface="Times New Roman" panose="02020603050405020304" pitchFamily="18" charset="0"/>
              <a:cs typeface="Times New Roman" panose="02020603050405020304" pitchFamily="18" charset="0"/>
            </a:endParaRPr>
          </a:p>
        </p:txBody>
      </p:sp>
      <p:sp>
        <p:nvSpPr>
          <p:cNvPr id="42003" name="Subtitle 19"/>
          <p:cNvSpPr txBox="1">
            <a:spLocks/>
          </p:cNvSpPr>
          <p:nvPr/>
        </p:nvSpPr>
        <p:spPr bwMode="auto">
          <a:xfrm rot="1916937">
            <a:off x="2631283" y="3836467"/>
            <a:ext cx="2070952" cy="597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lnSpc>
                <a:spcPct val="90000"/>
              </a:lnSpc>
              <a:spcBef>
                <a:spcPts val="1000"/>
              </a:spcBef>
              <a:spcAft>
                <a:spcPct val="0"/>
              </a:spcAft>
            </a:pPr>
            <a:r>
              <a:rPr lang="en-US" sz="2400">
                <a:latin typeface="Times New Roman" pitchFamily="18" charset="0"/>
                <a:cs typeface="Times New Roman" pitchFamily="18" charset="0"/>
              </a:rPr>
              <a:t>C</a:t>
            </a:r>
            <a:r>
              <a:rPr lang="vi-VN" sz="2400">
                <a:latin typeface="Times New Roman" pitchFamily="18" charset="0"/>
                <a:cs typeface="Times New Roman" pitchFamily="18" charset="0"/>
              </a:rPr>
              <a:t>ác nghĩa vụ</a:t>
            </a:r>
            <a:endParaRPr lang="en-US" altLang="en-US" sz="2400" dirty="0">
              <a:solidFill>
                <a:prstClr val="black"/>
              </a:solidFill>
              <a:latin typeface="Times New Roman" panose="02020603050405020304" pitchFamily="18" charset="0"/>
              <a:cs typeface="Times New Roman" panose="02020603050405020304" pitchFamily="18" charset="0"/>
            </a:endParaRPr>
          </a:p>
        </p:txBody>
      </p:sp>
      <p:sp>
        <p:nvSpPr>
          <p:cNvPr id="23" name="Cloud Callout 22"/>
          <p:cNvSpPr/>
          <p:nvPr/>
        </p:nvSpPr>
        <p:spPr>
          <a:xfrm>
            <a:off x="7576446" y="936048"/>
            <a:ext cx="4689445" cy="1352550"/>
          </a:xfrm>
          <a:prstGeom prst="cloudCallou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fontAlgn="base" hangingPunct="0">
              <a:lnSpc>
                <a:spcPct val="125000"/>
              </a:lnSpc>
              <a:spcBef>
                <a:spcPct val="0"/>
              </a:spcBef>
              <a:spcAft>
                <a:spcPct val="0"/>
              </a:spcAft>
              <a:defRPr/>
            </a:pPr>
            <a:r>
              <a:rPr lang="en-US" sz="2800" b="1">
                <a:solidFill>
                  <a:srgbClr val="FF0000"/>
                </a:solidFill>
                <a:latin typeface="Times New Roman" pitchFamily="18" charset="0"/>
                <a:ea typeface="Arial Unicode MS"/>
                <a:cs typeface="Times New Roman" pitchFamily="18" charset="0"/>
              </a:rPr>
              <a:t>- Mỗi </a:t>
            </a:r>
            <a:r>
              <a:rPr lang="en-US" sz="2800" b="1" dirty="0" err="1">
                <a:solidFill>
                  <a:srgbClr val="FF0000"/>
                </a:solidFill>
                <a:latin typeface="Times New Roman" pitchFamily="18" charset="0"/>
                <a:ea typeface="Arial Unicode MS"/>
                <a:cs typeface="Times New Roman" pitchFamily="18" charset="0"/>
              </a:rPr>
              <a:t>đội</a:t>
            </a:r>
            <a:r>
              <a:rPr lang="en-US" sz="2800" b="1" dirty="0">
                <a:solidFill>
                  <a:srgbClr val="FF0000"/>
                </a:solidFill>
                <a:latin typeface="Times New Roman" pitchFamily="18" charset="0"/>
                <a:ea typeface="Arial Unicode MS"/>
                <a:cs typeface="Times New Roman" pitchFamily="18" charset="0"/>
              </a:rPr>
              <a:t> </a:t>
            </a:r>
            <a:r>
              <a:rPr lang="en-US" sz="2800" b="1" dirty="0" err="1">
                <a:solidFill>
                  <a:srgbClr val="FF0000"/>
                </a:solidFill>
                <a:latin typeface="Times New Roman" pitchFamily="18" charset="0"/>
                <a:ea typeface="Arial Unicode MS"/>
                <a:cs typeface="Times New Roman" pitchFamily="18" charset="0"/>
              </a:rPr>
              <a:t>cử</a:t>
            </a:r>
            <a:r>
              <a:rPr lang="en-US" sz="2800" b="1" dirty="0">
                <a:solidFill>
                  <a:srgbClr val="FF0000"/>
                </a:solidFill>
                <a:latin typeface="Times New Roman" pitchFamily="18" charset="0"/>
                <a:ea typeface="Arial Unicode MS"/>
                <a:cs typeface="Times New Roman" pitchFamily="18" charset="0"/>
              </a:rPr>
              <a:t> 5 </a:t>
            </a:r>
            <a:r>
              <a:rPr lang="en-US" sz="2800" b="1" dirty="0" err="1">
                <a:solidFill>
                  <a:srgbClr val="FF0000"/>
                </a:solidFill>
                <a:latin typeface="Times New Roman" pitchFamily="18" charset="0"/>
                <a:ea typeface="Arial Unicode MS"/>
                <a:cs typeface="Times New Roman" pitchFamily="18" charset="0"/>
              </a:rPr>
              <a:t>bạn</a:t>
            </a:r>
            <a:r>
              <a:rPr lang="en-US" sz="2800" b="1" dirty="0">
                <a:solidFill>
                  <a:srgbClr val="FF0000"/>
                </a:solidFill>
                <a:latin typeface="Times New Roman" pitchFamily="18" charset="0"/>
                <a:ea typeface="Arial Unicode MS"/>
                <a:cs typeface="Times New Roman" pitchFamily="18" charset="0"/>
              </a:rPr>
              <a:t> </a:t>
            </a:r>
            <a:r>
              <a:rPr lang="en-US" sz="2800" b="1" dirty="0" err="1">
                <a:solidFill>
                  <a:srgbClr val="FF0000"/>
                </a:solidFill>
                <a:latin typeface="Times New Roman" pitchFamily="18" charset="0"/>
                <a:ea typeface="Arial Unicode MS"/>
                <a:cs typeface="Times New Roman" pitchFamily="18" charset="0"/>
              </a:rPr>
              <a:t>xuất</a:t>
            </a:r>
            <a:r>
              <a:rPr lang="en-US" sz="2800" b="1" dirty="0">
                <a:solidFill>
                  <a:srgbClr val="FF0000"/>
                </a:solidFill>
                <a:latin typeface="Times New Roman" pitchFamily="18" charset="0"/>
                <a:ea typeface="Arial Unicode MS"/>
                <a:cs typeface="Times New Roman" pitchFamily="18" charset="0"/>
              </a:rPr>
              <a:t> </a:t>
            </a:r>
            <a:r>
              <a:rPr lang="en-US" sz="2800" b="1" dirty="0" err="1">
                <a:solidFill>
                  <a:srgbClr val="FF0000"/>
                </a:solidFill>
                <a:latin typeface="Times New Roman" pitchFamily="18" charset="0"/>
                <a:ea typeface="Arial Unicode MS"/>
                <a:cs typeface="Times New Roman" pitchFamily="18" charset="0"/>
              </a:rPr>
              <a:t>sắc</a:t>
            </a:r>
            <a:r>
              <a:rPr lang="en-US" sz="2800" b="1" dirty="0">
                <a:solidFill>
                  <a:srgbClr val="FF0000"/>
                </a:solidFill>
                <a:latin typeface="Times New Roman" pitchFamily="18" charset="0"/>
                <a:ea typeface="Arial Unicode MS"/>
                <a:cs typeface="Times New Roman" pitchFamily="18" charset="0"/>
              </a:rPr>
              <a:t> </a:t>
            </a:r>
            <a:r>
              <a:rPr lang="en-US" sz="2800" b="1" dirty="0" err="1">
                <a:solidFill>
                  <a:srgbClr val="FF0000"/>
                </a:solidFill>
                <a:latin typeface="Times New Roman" pitchFamily="18" charset="0"/>
                <a:ea typeface="Arial Unicode MS"/>
                <a:cs typeface="Times New Roman" pitchFamily="18" charset="0"/>
              </a:rPr>
              <a:t>nhất</a:t>
            </a:r>
            <a:endParaRPr lang="zh-CN" altLang="en-US" sz="2400" b="1" dirty="0">
              <a:solidFill>
                <a:srgbClr val="FF0000"/>
              </a:solidFill>
              <a:latin typeface="Times New Roman" pitchFamily="18" charset="0"/>
              <a:ea typeface="微软雅黑"/>
              <a:cs typeface="Times New Roman" pitchFamily="18" charset="0"/>
              <a:sym typeface="微软雅黑" panose="020B0503020204020204" pitchFamily="34" charset="-122"/>
            </a:endParaRPr>
          </a:p>
        </p:txBody>
      </p:sp>
      <p:sp>
        <p:nvSpPr>
          <p:cNvPr id="24" name="Cloud Callout 23"/>
          <p:cNvSpPr/>
          <p:nvPr/>
        </p:nvSpPr>
        <p:spPr>
          <a:xfrm rot="304414">
            <a:off x="9159926" y="4688505"/>
            <a:ext cx="3245574" cy="2082180"/>
          </a:xfrm>
          <a:prstGeom prst="cloudCallou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b="1" dirty="0">
              <a:solidFill>
                <a:prstClr val="black"/>
              </a:solidFill>
              <a:latin typeface="Times New Roman" pitchFamily="18" charset="0"/>
              <a:cs typeface="Times New Roman" pitchFamily="18" charset="0"/>
            </a:endParaRPr>
          </a:p>
        </p:txBody>
      </p:sp>
      <p:sp>
        <p:nvSpPr>
          <p:cNvPr id="25" name="Cloud Callout 24"/>
          <p:cNvSpPr/>
          <p:nvPr/>
        </p:nvSpPr>
        <p:spPr>
          <a:xfrm rot="19915998" flipH="1">
            <a:off x="17524" y="2289556"/>
            <a:ext cx="3004879" cy="1987696"/>
          </a:xfrm>
          <a:prstGeom prst="cloudCallou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fontAlgn="base" hangingPunct="0">
              <a:lnSpc>
                <a:spcPct val="125000"/>
              </a:lnSpc>
              <a:spcBef>
                <a:spcPct val="0"/>
              </a:spcBef>
              <a:spcAft>
                <a:spcPct val="0"/>
              </a:spcAft>
              <a:defRPr/>
            </a:pPr>
            <a:r>
              <a:rPr lang="en-US" sz="2800" b="1">
                <a:solidFill>
                  <a:srgbClr val="FF0000"/>
                </a:solidFill>
                <a:latin typeface="Times New Roman" pitchFamily="18" charset="0"/>
                <a:ea typeface="Arial Unicode MS"/>
                <a:cs typeface="Times New Roman" pitchFamily="18" charset="0"/>
              </a:rPr>
              <a:t>Chia lớp ra thành hai đ</a:t>
            </a:r>
            <a:r>
              <a:rPr lang="en-US" sz="2800" b="1">
                <a:solidFill>
                  <a:srgbClr val="FF0000"/>
                </a:solidFill>
                <a:latin typeface="#9Slide05 SVNTradeMark" panose="02000000000000000000" pitchFamily="2" charset="0"/>
                <a:ea typeface="Arial Unicode MS"/>
              </a:rPr>
              <a:t>ội</a:t>
            </a:r>
            <a:endParaRPr lang="zh-CN" altLang="en-US" sz="2400" b="1" dirty="0">
              <a:solidFill>
                <a:srgbClr val="FF0000"/>
              </a:solidFill>
              <a:latin typeface="#9Slide05 SVNTradeMark" panose="02000000000000000000" pitchFamily="2" charset="0"/>
              <a:ea typeface="微软雅黑"/>
              <a:sym typeface="微软雅黑" panose="020B0503020204020204" pitchFamily="34" charset="-122"/>
            </a:endParaRPr>
          </a:p>
        </p:txBody>
      </p:sp>
      <p:sp>
        <p:nvSpPr>
          <p:cNvPr id="27" name="Cloud Callout 26"/>
          <p:cNvSpPr/>
          <p:nvPr/>
        </p:nvSpPr>
        <p:spPr>
          <a:xfrm rot="21416254">
            <a:off x="8017549" y="2200282"/>
            <a:ext cx="4209127" cy="1902178"/>
          </a:xfrm>
          <a:prstGeom prst="cloudCallou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b="1" dirty="0">
              <a:solidFill>
                <a:prstClr val="black"/>
              </a:solidFill>
              <a:latin typeface="Times New Roman" pitchFamily="18" charset="0"/>
              <a:cs typeface="Times New Roman" pitchFamily="18" charset="0"/>
            </a:endParaRPr>
          </a:p>
        </p:txBody>
      </p:sp>
      <p:sp>
        <p:nvSpPr>
          <p:cNvPr id="2" name="Rectangle 1"/>
          <p:cNvSpPr/>
          <p:nvPr/>
        </p:nvSpPr>
        <p:spPr>
          <a:xfrm>
            <a:off x="8486371" y="2288598"/>
            <a:ext cx="3663128" cy="2400657"/>
          </a:xfrm>
          <a:prstGeom prst="rect">
            <a:avLst/>
          </a:prstGeom>
        </p:spPr>
        <p:txBody>
          <a:bodyPr wrap="square">
            <a:spAutoFit/>
          </a:bodyPr>
          <a:lstStyle/>
          <a:p>
            <a:pPr lvl="0" eaLnBrk="0" fontAlgn="base" hangingPunct="0">
              <a:lnSpc>
                <a:spcPct val="125000"/>
              </a:lnSpc>
              <a:spcBef>
                <a:spcPct val="0"/>
              </a:spcBef>
              <a:spcAft>
                <a:spcPct val="0"/>
              </a:spcAft>
              <a:defRPr/>
            </a:pPr>
            <a:r>
              <a:rPr lang="en-US" sz="2000" b="1">
                <a:solidFill>
                  <a:srgbClr val="FF0000"/>
                </a:solidFill>
                <a:latin typeface="Times New Roman" pitchFamily="18" charset="0"/>
                <a:ea typeface="Arial Unicode MS"/>
                <a:cs typeface="Times New Roman" pitchFamily="18" charset="0"/>
              </a:rPr>
              <a:t>- Đạ</a:t>
            </a:r>
            <a:r>
              <a:rPr lang="it-IT" sz="2000" b="1" dirty="0">
                <a:solidFill>
                  <a:srgbClr val="FF0000"/>
                </a:solidFill>
                <a:latin typeface="Times New Roman" pitchFamily="18" charset="0"/>
                <a:ea typeface="Arial Unicode MS"/>
                <a:cs typeface="Times New Roman" pitchFamily="18" charset="0"/>
              </a:rPr>
              <a:t>i di</a:t>
            </a:r>
            <a:r>
              <a:rPr lang="en-US" sz="2000" b="1" dirty="0" err="1">
                <a:solidFill>
                  <a:srgbClr val="FF0000"/>
                </a:solidFill>
                <a:latin typeface="Times New Roman" pitchFamily="18" charset="0"/>
                <a:ea typeface="Arial Unicode MS"/>
                <a:cs typeface="Times New Roman" pitchFamily="18" charset="0"/>
              </a:rPr>
              <a:t>ện</a:t>
            </a:r>
            <a:r>
              <a:rPr lang="en-US" sz="2000" b="1" dirty="0">
                <a:solidFill>
                  <a:srgbClr val="FF0000"/>
                </a:solidFill>
                <a:latin typeface="Times New Roman" pitchFamily="18" charset="0"/>
                <a:ea typeface="Arial Unicode MS"/>
                <a:cs typeface="Times New Roman" pitchFamily="18" charset="0"/>
              </a:rPr>
              <a:t> </a:t>
            </a:r>
            <a:r>
              <a:rPr lang="en-US" sz="2000" b="1" dirty="0" err="1">
                <a:solidFill>
                  <a:srgbClr val="FF0000"/>
                </a:solidFill>
                <a:latin typeface="Times New Roman" pitchFamily="18" charset="0"/>
                <a:ea typeface="Arial Unicode MS"/>
                <a:cs typeface="Times New Roman" pitchFamily="18" charset="0"/>
              </a:rPr>
              <a:t>hai</a:t>
            </a:r>
            <a:r>
              <a:rPr lang="en-US" sz="2000" b="1" dirty="0">
                <a:solidFill>
                  <a:srgbClr val="FF0000"/>
                </a:solidFill>
                <a:latin typeface="Times New Roman" pitchFamily="18" charset="0"/>
                <a:ea typeface="Arial Unicode MS"/>
                <a:cs typeface="Times New Roman" pitchFamily="18" charset="0"/>
              </a:rPr>
              <a:t> </a:t>
            </a:r>
            <a:r>
              <a:rPr lang="en-US" sz="2000" b="1" dirty="0" err="1">
                <a:solidFill>
                  <a:srgbClr val="FF0000"/>
                </a:solidFill>
                <a:latin typeface="Times New Roman" pitchFamily="18" charset="0"/>
                <a:ea typeface="Arial Unicode MS"/>
                <a:cs typeface="Times New Roman" pitchFamily="18" charset="0"/>
              </a:rPr>
              <a:t>đội</a:t>
            </a:r>
            <a:r>
              <a:rPr lang="en-US" sz="2000" b="1" dirty="0">
                <a:solidFill>
                  <a:srgbClr val="FF0000"/>
                </a:solidFill>
                <a:latin typeface="Times New Roman" pitchFamily="18" charset="0"/>
                <a:ea typeface="Arial Unicode MS"/>
                <a:cs typeface="Times New Roman" pitchFamily="18" charset="0"/>
              </a:rPr>
              <a:t> l</a:t>
            </a:r>
            <a:r>
              <a:rPr lang="fr-FR" sz="2000" b="1" dirty="0">
                <a:solidFill>
                  <a:srgbClr val="FF0000"/>
                </a:solidFill>
                <a:latin typeface="Times New Roman" pitchFamily="18" charset="0"/>
                <a:ea typeface="Arial Unicode MS"/>
                <a:cs typeface="Times New Roman" pitchFamily="18" charset="0"/>
              </a:rPr>
              <a:t>ê</a:t>
            </a:r>
            <a:r>
              <a:rPr lang="en-US" sz="2000" b="1" dirty="0">
                <a:solidFill>
                  <a:srgbClr val="FF0000"/>
                </a:solidFill>
                <a:latin typeface="Times New Roman" pitchFamily="18" charset="0"/>
                <a:ea typeface="Arial Unicode MS"/>
                <a:cs typeface="Times New Roman" pitchFamily="18" charset="0"/>
              </a:rPr>
              <a:t>n </a:t>
            </a:r>
            <a:r>
              <a:rPr lang="en-US" sz="2000" b="1" dirty="0" err="1">
                <a:solidFill>
                  <a:srgbClr val="FF0000"/>
                </a:solidFill>
                <a:latin typeface="Times New Roman" pitchFamily="18" charset="0"/>
                <a:ea typeface="Arial Unicode MS"/>
                <a:cs typeface="Times New Roman" pitchFamily="18" charset="0"/>
              </a:rPr>
              <a:t>bả</a:t>
            </a:r>
            <a:r>
              <a:rPr lang="nl-NL" sz="2000" b="1" dirty="0">
                <a:solidFill>
                  <a:srgbClr val="FF0000"/>
                </a:solidFill>
                <a:latin typeface="Times New Roman" pitchFamily="18" charset="0"/>
                <a:ea typeface="Arial Unicode MS"/>
                <a:cs typeface="Times New Roman" pitchFamily="18" charset="0"/>
              </a:rPr>
              <a:t>ng v</a:t>
            </a:r>
            <a:r>
              <a:rPr lang="fr-FR" sz="2000" b="1" dirty="0">
                <a:solidFill>
                  <a:srgbClr val="FF0000"/>
                </a:solidFill>
                <a:latin typeface="Times New Roman" pitchFamily="18" charset="0"/>
                <a:ea typeface="Arial Unicode MS"/>
                <a:cs typeface="Times New Roman" pitchFamily="18" charset="0"/>
              </a:rPr>
              <a:t>à </a:t>
            </a:r>
            <a:r>
              <a:rPr lang="en-US" sz="2000" b="1" dirty="0" err="1">
                <a:solidFill>
                  <a:srgbClr val="FF0000"/>
                </a:solidFill>
                <a:latin typeface="Times New Roman" pitchFamily="18" charset="0"/>
                <a:ea typeface="Arial Unicode MS"/>
                <a:cs typeface="Times New Roman" pitchFamily="18" charset="0"/>
              </a:rPr>
              <a:t>viết</a:t>
            </a:r>
            <a:r>
              <a:rPr lang="en-US" sz="2000" b="1">
                <a:solidFill>
                  <a:srgbClr val="FF0000"/>
                </a:solidFill>
                <a:latin typeface="Times New Roman" pitchFamily="18" charset="0"/>
                <a:ea typeface="Arial Unicode MS"/>
                <a:cs typeface="Times New Roman" pitchFamily="18" charset="0"/>
              </a:rPr>
              <a:t>, dán. </a:t>
            </a:r>
            <a:r>
              <a:rPr lang="en-US" sz="2000" b="1">
                <a:solidFill>
                  <a:srgbClr val="0000FF"/>
                </a:solidFill>
                <a:latin typeface="Times New Roman" pitchFamily="18" charset="0"/>
                <a:ea typeface="Arial Unicode MS"/>
                <a:cs typeface="Times New Roman" pitchFamily="18" charset="0"/>
              </a:rPr>
              <a:t>M</a:t>
            </a:r>
            <a:r>
              <a:rPr lang="vi-VN" sz="2000">
                <a:solidFill>
                  <a:srgbClr val="0000FF"/>
                </a:solidFill>
                <a:latin typeface="Times New Roman" pitchFamily="18" charset="0"/>
                <a:cs typeface="Times New Roman" pitchFamily="18" charset="0"/>
              </a:rPr>
              <a:t>ột đội viết tên các quyền, một đội viết tên các nghĩa vụ cơ bản của công dân theo Hiến pháp năm 2013 vào giấy và dán lên "Cây Hiến pháp".</a:t>
            </a:r>
            <a:r>
              <a:rPr lang="en-US" sz="2000" b="1">
                <a:solidFill>
                  <a:srgbClr val="0000FF"/>
                </a:solidFill>
                <a:latin typeface="Times New Roman" pitchFamily="18" charset="0"/>
                <a:ea typeface="Arial Unicode MS"/>
                <a:cs typeface="Times New Roman" pitchFamily="18" charset="0"/>
              </a:rPr>
              <a:t>trong </a:t>
            </a:r>
            <a:r>
              <a:rPr lang="en-US" sz="2000" b="1" dirty="0">
                <a:solidFill>
                  <a:srgbClr val="0000FF"/>
                </a:solidFill>
                <a:latin typeface="Times New Roman" pitchFamily="18" charset="0"/>
                <a:ea typeface="Arial Unicode MS"/>
                <a:cs typeface="Times New Roman" pitchFamily="18" charset="0"/>
              </a:rPr>
              <a:t>5’</a:t>
            </a:r>
          </a:p>
        </p:txBody>
      </p:sp>
      <p:sp>
        <p:nvSpPr>
          <p:cNvPr id="3" name="Rectangle 2"/>
          <p:cNvSpPr/>
          <p:nvPr/>
        </p:nvSpPr>
        <p:spPr>
          <a:xfrm>
            <a:off x="9108216" y="4750681"/>
            <a:ext cx="3024784" cy="2039661"/>
          </a:xfrm>
          <a:prstGeom prst="rect">
            <a:avLst/>
          </a:prstGeom>
        </p:spPr>
        <p:txBody>
          <a:bodyPr wrap="square">
            <a:spAutoFit/>
          </a:bodyPr>
          <a:lstStyle/>
          <a:p>
            <a:pPr lvl="0" eaLnBrk="0" fontAlgn="base" hangingPunct="0">
              <a:spcBef>
                <a:spcPct val="0"/>
              </a:spcBef>
              <a:spcAft>
                <a:spcPct val="0"/>
              </a:spcAft>
              <a:defRPr/>
            </a:pPr>
            <a:r>
              <a:rPr lang="en-US" sz="2531" b="1" dirty="0" err="1">
                <a:solidFill>
                  <a:srgbClr val="FF0000"/>
                </a:solidFill>
                <a:latin typeface="Times New Roman" pitchFamily="18" charset="0"/>
                <a:ea typeface="Arial Unicode MS"/>
                <a:cs typeface="Times New Roman" pitchFamily="18" charset="0"/>
              </a:rPr>
              <a:t>Đội</a:t>
            </a:r>
            <a:r>
              <a:rPr lang="en-US" sz="2531" b="1" dirty="0">
                <a:solidFill>
                  <a:srgbClr val="FF0000"/>
                </a:solidFill>
                <a:latin typeface="Times New Roman" pitchFamily="18" charset="0"/>
                <a:ea typeface="Arial Unicode MS"/>
                <a:cs typeface="Times New Roman" pitchFamily="18" charset="0"/>
              </a:rPr>
              <a:t> n</a:t>
            </a:r>
            <a:r>
              <a:rPr lang="fr-FR" sz="2531" b="1" dirty="0">
                <a:solidFill>
                  <a:srgbClr val="FF0000"/>
                </a:solidFill>
                <a:latin typeface="Times New Roman" pitchFamily="18" charset="0"/>
                <a:ea typeface="Arial Unicode MS"/>
                <a:cs typeface="Times New Roman" pitchFamily="18" charset="0"/>
              </a:rPr>
              <a:t>à</a:t>
            </a:r>
            <a:r>
              <a:rPr lang="en-US" sz="2531" b="1" dirty="0">
                <a:solidFill>
                  <a:srgbClr val="FF0000"/>
                </a:solidFill>
                <a:latin typeface="Times New Roman" pitchFamily="18" charset="0"/>
                <a:ea typeface="Arial Unicode MS"/>
                <a:cs typeface="Times New Roman" pitchFamily="18" charset="0"/>
              </a:rPr>
              <a:t>o </a:t>
            </a:r>
            <a:r>
              <a:rPr lang="en-US" sz="2531" b="1" dirty="0" err="1">
                <a:solidFill>
                  <a:srgbClr val="FF0000"/>
                </a:solidFill>
                <a:latin typeface="Times New Roman" pitchFamily="18" charset="0"/>
                <a:ea typeface="Arial Unicode MS"/>
                <a:cs typeface="Times New Roman" pitchFamily="18" charset="0"/>
              </a:rPr>
              <a:t>viết</a:t>
            </a:r>
            <a:r>
              <a:rPr lang="en-US" sz="2531" b="1" dirty="0">
                <a:solidFill>
                  <a:srgbClr val="FF0000"/>
                </a:solidFill>
                <a:latin typeface="Times New Roman" pitchFamily="18" charset="0"/>
                <a:ea typeface="Arial Unicode MS"/>
                <a:cs typeface="Times New Roman" pitchFamily="18" charset="0"/>
              </a:rPr>
              <a:t> </a:t>
            </a:r>
            <a:r>
              <a:rPr lang="en-US" sz="2531" b="1" dirty="0" err="1">
                <a:solidFill>
                  <a:srgbClr val="FF0000"/>
                </a:solidFill>
                <a:latin typeface="Times New Roman" pitchFamily="18" charset="0"/>
                <a:ea typeface="Arial Unicode MS"/>
                <a:cs typeface="Times New Roman" pitchFamily="18" charset="0"/>
              </a:rPr>
              <a:t>đượ</a:t>
            </a:r>
            <a:r>
              <a:rPr lang="pt-PT" sz="2531" b="1" dirty="0">
                <a:solidFill>
                  <a:srgbClr val="FF0000"/>
                </a:solidFill>
                <a:latin typeface="Times New Roman" pitchFamily="18" charset="0"/>
                <a:ea typeface="Arial Unicode MS"/>
                <a:cs typeface="Times New Roman" pitchFamily="18" charset="0"/>
              </a:rPr>
              <a:t>c </a:t>
            </a:r>
            <a:r>
              <a:rPr lang="pt-PT" sz="2531" b="1">
                <a:solidFill>
                  <a:srgbClr val="FF0000"/>
                </a:solidFill>
                <a:latin typeface="Times New Roman" pitchFamily="18" charset="0"/>
                <a:ea typeface="Arial Unicode MS"/>
                <a:cs typeface="Times New Roman" pitchFamily="18" charset="0"/>
              </a:rPr>
              <a:t>nhi</a:t>
            </a:r>
            <a:r>
              <a:rPr lang="en-US" sz="2531" b="1">
                <a:solidFill>
                  <a:srgbClr val="FF0000"/>
                </a:solidFill>
                <a:latin typeface="Times New Roman" pitchFamily="18" charset="0"/>
                <a:ea typeface="Arial Unicode MS"/>
                <a:cs typeface="Times New Roman" pitchFamily="18" charset="0"/>
              </a:rPr>
              <a:t>ều và đúng các quyền, nghĩa vụ cơ bản của công dân sẽ </a:t>
            </a:r>
            <a:r>
              <a:rPr lang="en-US" sz="2531" b="1" dirty="0" err="1">
                <a:solidFill>
                  <a:srgbClr val="FF0000"/>
                </a:solidFill>
                <a:latin typeface="Times New Roman" pitchFamily="18" charset="0"/>
                <a:ea typeface="Arial Unicode MS"/>
                <a:cs typeface="Times New Roman" pitchFamily="18" charset="0"/>
              </a:rPr>
              <a:t>được</a:t>
            </a:r>
            <a:r>
              <a:rPr lang="en-US" sz="2531" b="1" dirty="0">
                <a:solidFill>
                  <a:srgbClr val="FF0000"/>
                </a:solidFill>
                <a:latin typeface="Times New Roman" pitchFamily="18" charset="0"/>
                <a:ea typeface="Arial Unicode MS"/>
                <a:cs typeface="Times New Roman" pitchFamily="18" charset="0"/>
              </a:rPr>
              <a:t> 10 </a:t>
            </a:r>
            <a:r>
              <a:rPr lang="en-US" sz="2531" b="1" dirty="0" err="1">
                <a:solidFill>
                  <a:srgbClr val="FF0000"/>
                </a:solidFill>
                <a:latin typeface="Times New Roman" pitchFamily="18" charset="0"/>
                <a:ea typeface="Arial Unicode MS"/>
                <a:cs typeface="Times New Roman" pitchFamily="18" charset="0"/>
              </a:rPr>
              <a:t>điểm</a:t>
            </a:r>
            <a:r>
              <a:rPr lang="en-US" sz="2531" b="1" dirty="0">
                <a:solidFill>
                  <a:srgbClr val="FF0000"/>
                </a:solidFill>
                <a:latin typeface="Times New Roman" pitchFamily="18" charset="0"/>
                <a:ea typeface="Arial Unicode MS"/>
                <a:cs typeface="Times New Roman" pitchFamily="18" charset="0"/>
              </a:rPr>
              <a:t>. </a:t>
            </a:r>
            <a:endParaRPr lang="en-SG" sz="2531" b="1" dirty="0">
              <a:solidFill>
                <a:srgbClr val="FF0000"/>
              </a:solidFill>
              <a:latin typeface="Times New Roman" pitchFamily="18" charset="0"/>
              <a:ea typeface="微软雅黑"/>
              <a:cs typeface="Times New Roman" pitchFamily="18" charset="0"/>
            </a:endParaRPr>
          </a:p>
        </p:txBody>
      </p:sp>
      <p:pic>
        <p:nvPicPr>
          <p:cNvPr id="29" name="图片 1"/>
          <p:cNvPicPr>
            <a:picLocks noChangeAspect="1"/>
          </p:cNvPicPr>
          <p:nvPr/>
        </p:nvPicPr>
        <p:blipFill>
          <a:blip r:embed="rId2">
            <a:extLst>
              <a:ext uri="{28A0092B-C50C-407E-A947-70E740481C1C}">
                <a14:useLocalDpi xmlns:a14="http://schemas.microsoft.com/office/drawing/2010/main" val="0"/>
              </a:ext>
            </a:extLst>
          </a:blip>
          <a:srcRect l="8347" r="32761"/>
          <a:stretch>
            <a:fillRect/>
          </a:stretch>
        </p:blipFill>
        <p:spPr bwMode="auto">
          <a:xfrm>
            <a:off x="2646146" y="5062216"/>
            <a:ext cx="1517073" cy="1737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Rectangle 29"/>
          <p:cNvSpPr>
            <a:spLocks noChangeArrowheads="1"/>
          </p:cNvSpPr>
          <p:nvPr/>
        </p:nvSpPr>
        <p:spPr bwMode="auto">
          <a:xfrm>
            <a:off x="1439781" y="27102"/>
            <a:ext cx="7582064"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000" b="1" dirty="0">
                <a:solidFill>
                  <a:srgbClr val="FF0000"/>
                </a:solidFill>
                <a:latin typeface="Times New Roman" pitchFamily="18" charset="0"/>
                <a:ea typeface="Helvetica Neue"/>
                <a:cs typeface="Times New Roman" pitchFamily="18" charset="0"/>
              </a:rPr>
              <a:t>TRÒ CHƠI </a:t>
            </a:r>
          </a:p>
          <a:p>
            <a:pPr lvl="0" algn="ctr" eaLnBrk="0" fontAlgn="base" hangingPunct="0">
              <a:spcBef>
                <a:spcPct val="0"/>
              </a:spcBef>
              <a:spcAft>
                <a:spcPct val="0"/>
              </a:spcAft>
            </a:pPr>
            <a:r>
              <a:rPr lang="en-US" altLang="en-US" sz="4400" b="1">
                <a:solidFill>
                  <a:srgbClr val="FF0000"/>
                </a:solidFill>
                <a:latin typeface="Times New Roman" pitchFamily="18" charset="0"/>
                <a:ea typeface="Helvetica Neue"/>
                <a:cs typeface="Times New Roman" pitchFamily="18" charset="0"/>
              </a:rPr>
              <a:t>“</a:t>
            </a:r>
            <a:r>
              <a:rPr lang="vi-VN" sz="4400">
                <a:latin typeface="Times New Roman" pitchFamily="18" charset="0"/>
                <a:cs typeface="Times New Roman" pitchFamily="18" charset="0"/>
              </a:rPr>
              <a:t>Cây Hiến pháp"</a:t>
            </a:r>
            <a:endParaRPr lang="en-US" sz="4400">
              <a:latin typeface="Times New Roman" pitchFamily="18" charset="0"/>
              <a:cs typeface="Times New Roman" pitchFamily="18" charset="0"/>
            </a:endParaRPr>
          </a:p>
          <a:p>
            <a:pPr algn="ctr" eaLnBrk="0" fontAlgn="base" hangingPunct="0">
              <a:spcBef>
                <a:spcPct val="0"/>
              </a:spcBef>
              <a:spcAft>
                <a:spcPct val="0"/>
              </a:spcAft>
            </a:pPr>
            <a:endParaRPr lang="en-SG" altLang="en-US" sz="4400" b="1" dirty="0">
              <a:solidFill>
                <a:srgbClr val="FF0000"/>
              </a:solidFill>
              <a:latin typeface="Times New Roman" pitchFamily="18" charset="0"/>
              <a:cs typeface="Times New Roman" pitchFamily="18" charset="0"/>
            </a:endParaRPr>
          </a:p>
        </p:txBody>
      </p:sp>
      <p:pic>
        <p:nvPicPr>
          <p:cNvPr id="33" name="Picture 32"/>
          <p:cNvPicPr>
            <a:picLocks noChangeAspect="1"/>
          </p:cNvPicPr>
          <p:nvPr/>
        </p:nvPicPr>
        <p:blipFill>
          <a:blip r:embed="rId3"/>
          <a:stretch>
            <a:fillRect/>
          </a:stretch>
        </p:blipFill>
        <p:spPr>
          <a:xfrm>
            <a:off x="10936762" y="0"/>
            <a:ext cx="1255238" cy="937524"/>
          </a:xfrm>
          <a:prstGeom prst="rect">
            <a:avLst/>
          </a:prstGeom>
        </p:spPr>
      </p:pic>
    </p:spTree>
    <p:extLst>
      <p:ext uri="{BB962C8B-B14F-4D97-AF65-F5344CB8AC3E}">
        <p14:creationId xmlns:p14="http://schemas.microsoft.com/office/powerpoint/2010/main" val="1782447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374864" y="425542"/>
            <a:ext cx="5207535" cy="5948218"/>
          </a:xfrm>
          <a:prstGeom prst="rect">
            <a:avLst/>
          </a:prstGeom>
          <a:noFill/>
          <a:ln>
            <a:noFill/>
          </a:ln>
        </p:spPr>
      </p:pic>
      <p:sp>
        <p:nvSpPr>
          <p:cNvPr id="12" name="文本框 15"/>
          <p:cNvSpPr txBox="1"/>
          <p:nvPr/>
        </p:nvSpPr>
        <p:spPr>
          <a:xfrm>
            <a:off x="6448507" y="3380472"/>
            <a:ext cx="5255015" cy="1107996"/>
          </a:xfrm>
          <a:prstGeom prst="rect">
            <a:avLst/>
          </a:prstGeom>
          <a:noFill/>
        </p:spPr>
        <p:txBody>
          <a:bodyPr wrap="square" rtlCol="0">
            <a:spAutoFit/>
          </a:bodyPr>
          <a:lstStyle/>
          <a:p>
            <a:pPr algn="ctr" defTabSz="457200"/>
            <a:r>
              <a:rPr lang="en-US" altLang="zh-CN" sz="6600" b="1">
                <a:solidFill>
                  <a:srgbClr val="FF0000"/>
                </a:solidFill>
                <a:latin typeface="Times" pitchFamily="18" charset="0"/>
                <a:ea typeface="华康海报体W12" panose="040B0C09000000000000" pitchFamily="81" charset="-122"/>
                <a:cs typeface="Times" pitchFamily="18" charset="0"/>
              </a:rPr>
              <a:t>I. Khởi </a:t>
            </a:r>
            <a:r>
              <a:rPr lang="en-US" altLang="zh-CN" sz="6600" b="1" dirty="0" err="1">
                <a:solidFill>
                  <a:srgbClr val="FF0000"/>
                </a:solidFill>
                <a:latin typeface="Times" pitchFamily="18" charset="0"/>
                <a:ea typeface="华康海报体W12" panose="040B0C09000000000000" pitchFamily="81" charset="-122"/>
                <a:cs typeface="Times" pitchFamily="18" charset="0"/>
              </a:rPr>
              <a:t>động</a:t>
            </a:r>
            <a:endParaRPr lang="zh-CN" altLang="en-US" sz="6600" b="1" dirty="0">
              <a:solidFill>
                <a:srgbClr val="FF0000"/>
              </a:solidFill>
              <a:latin typeface="Times" pitchFamily="18" charset="0"/>
              <a:ea typeface="华康海报体W12" panose="040B0C09000000000000" pitchFamily="81" charset="-122"/>
              <a:cs typeface="Times" pitchFamily="18" charset="0"/>
            </a:endParaRPr>
          </a:p>
        </p:txBody>
      </p:sp>
      <p:grpSp>
        <p:nvGrpSpPr>
          <p:cNvPr id="3" name="Group 2"/>
          <p:cNvGrpSpPr/>
          <p:nvPr/>
        </p:nvGrpSpPr>
        <p:grpSpPr>
          <a:xfrm>
            <a:off x="593558" y="578106"/>
            <a:ext cx="5532435" cy="5927457"/>
            <a:chOff x="593558" y="578106"/>
            <a:chExt cx="5532435" cy="5927457"/>
          </a:xfrm>
        </p:grpSpPr>
        <p:pic>
          <p:nvPicPr>
            <p:cNvPr id="8" name="Picture 7">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979208" y="1288202"/>
              <a:ext cx="4149384" cy="4040543"/>
            </a:xfrm>
            <a:prstGeom prst="rect">
              <a:avLst/>
            </a:prstGeom>
          </p:spPr>
        </p:pic>
        <p:sp>
          <p:nvSpPr>
            <p:cNvPr id="10" name="Rectangle 9"/>
            <p:cNvSpPr>
              <a:spLocks noChangeArrowheads="1"/>
            </p:cNvSpPr>
            <p:nvPr/>
          </p:nvSpPr>
          <p:spPr bwMode="auto">
            <a:xfrm>
              <a:off x="1410628" y="1594131"/>
              <a:ext cx="3315855"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2800" b="1">
                  <a:solidFill>
                    <a:srgbClr val="0000FF"/>
                  </a:solidFill>
                  <a:latin typeface="Times" pitchFamily="18" charset="0"/>
                  <a:ea typeface="Helvetica Neue"/>
                  <a:cs typeface="Times" pitchFamily="18" charset="0"/>
                </a:rPr>
                <a:t>Bài 10: </a:t>
              </a:r>
              <a:r>
                <a:rPr lang="en-US" sz="2800">
                  <a:solidFill>
                    <a:srgbClr val="0000FF"/>
                  </a:solidFill>
                  <a:latin typeface="Times" pitchFamily="18" charset="0"/>
                  <a:cs typeface="Times" pitchFamily="18" charset="0"/>
                </a:rPr>
                <a:t>QUYỀN VÀ NGHĨA VỤ CƠ BẢN CỦA CÔNG DÂN</a:t>
              </a:r>
            </a:p>
          </p:txBody>
        </p:sp>
        <p:sp>
          <p:nvSpPr>
            <p:cNvPr id="14" name="Rectangle 1"/>
            <p:cNvSpPr>
              <a:spLocks noChangeArrowheads="1"/>
            </p:cNvSpPr>
            <p:nvPr/>
          </p:nvSpPr>
          <p:spPr bwMode="auto">
            <a:xfrm>
              <a:off x="593558" y="5028235"/>
              <a:ext cx="5532435" cy="1477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eaLnBrk="0" fontAlgn="base" hangingPunct="0">
                <a:spcBef>
                  <a:spcPct val="0"/>
                </a:spcBef>
                <a:spcAft>
                  <a:spcPct val="0"/>
                </a:spcAft>
              </a:pPr>
              <a:r>
                <a:rPr lang="en-US" sz="3000" b="1">
                  <a:solidFill>
                    <a:srgbClr val="FF0000"/>
                  </a:solidFill>
                  <a:latin typeface="Times" pitchFamily="18" charset="0"/>
                  <a:ea typeface="Calibri" pitchFamily="34" charset="0"/>
                  <a:cs typeface="Times" pitchFamily="18" charset="0"/>
                  <a:sym typeface="Wingdings" pitchFamily="2" charset="2"/>
                </a:rPr>
                <a:t>Đặng Thị Thu Hà</a:t>
              </a:r>
              <a:endParaRPr lang="en-US" sz="3000" b="1" dirty="0">
                <a:solidFill>
                  <a:srgbClr val="FF0000"/>
                </a:solidFill>
                <a:latin typeface="Times" pitchFamily="18" charset="0"/>
                <a:ea typeface="Calibri" pitchFamily="34" charset="0"/>
                <a:cs typeface="Times" pitchFamily="18" charset="0"/>
                <a:sym typeface="Wingdings" pitchFamily="2" charset="2"/>
              </a:endParaRPr>
            </a:p>
            <a:p>
              <a:pPr algn="ctr" eaLnBrk="0" fontAlgn="base" hangingPunct="0">
                <a:spcBef>
                  <a:spcPct val="0"/>
                </a:spcBef>
                <a:spcAft>
                  <a:spcPct val="0"/>
                </a:spcAft>
              </a:pPr>
              <a:r>
                <a:rPr lang="en-US" sz="3000">
                  <a:solidFill>
                    <a:srgbClr val="FF0000"/>
                  </a:solidFill>
                  <a:latin typeface="Times" pitchFamily="18" charset="0"/>
                  <a:ea typeface="Calibri" pitchFamily="34" charset="0"/>
                  <a:cs typeface="Times" pitchFamily="18" charset="0"/>
                  <a:sym typeface="Wingdings" pitchFamily="2" charset="2"/>
                </a:rPr>
                <a:t>THCS thị trấn Đu -Phú Lương- Thái  Nguyên</a:t>
              </a:r>
              <a:endParaRPr lang="en-US" sz="3000" dirty="0">
                <a:solidFill>
                  <a:srgbClr val="FF0000"/>
                </a:solidFill>
                <a:latin typeface="Times" pitchFamily="18" charset="0"/>
                <a:ea typeface="Calibri" pitchFamily="34" charset="0"/>
                <a:cs typeface="Times" pitchFamily="18" charset="0"/>
              </a:endParaRPr>
            </a:p>
          </p:txBody>
        </p:sp>
      </p:grpSp>
      <p:pic>
        <p:nvPicPr>
          <p:cNvPr id="13" name="Picture 12"/>
          <p:cNvPicPr>
            <a:picLocks noChangeAspect="1"/>
          </p:cNvPicPr>
          <p:nvPr/>
        </p:nvPicPr>
        <p:blipFill>
          <a:blip r:embed="rId6"/>
          <a:stretch>
            <a:fillRect/>
          </a:stretch>
        </p:blipFill>
        <p:spPr>
          <a:xfrm>
            <a:off x="10936762" y="0"/>
            <a:ext cx="1255238" cy="937524"/>
          </a:xfrm>
          <a:prstGeom prst="rect">
            <a:avLst/>
          </a:prstGeom>
        </p:spPr>
      </p:pic>
    </p:spTree>
    <p:extLst>
      <p:ext uri="{BB962C8B-B14F-4D97-AF65-F5344CB8AC3E}">
        <p14:creationId xmlns:p14="http://schemas.microsoft.com/office/powerpoint/2010/main" val="1294737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6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29105" y="-189516"/>
            <a:ext cx="674043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AutoShape 3"/>
          <p:cNvSpPr>
            <a:spLocks noChangeArrowheads="1"/>
          </p:cNvSpPr>
          <p:nvPr/>
        </p:nvSpPr>
        <p:spPr bwMode="gray">
          <a:xfrm>
            <a:off x="141890" y="72403"/>
            <a:ext cx="3919994" cy="574675"/>
          </a:xfrm>
          <a:prstGeom prst="roundRect">
            <a:avLst>
              <a:gd name="adj" fmla="val 50000"/>
            </a:avLst>
          </a:prstGeom>
          <a:solidFill>
            <a:srgbClr val="5B9BD5"/>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20000"/>
              </a:spcBef>
              <a:spcAft>
                <a:spcPct val="20000"/>
              </a:spcAft>
              <a:defRPr/>
            </a:pPr>
            <a:r>
              <a:rPr lang="en-US" altLang="en-US" sz="2400" b="1" kern="0" dirty="0">
                <a:solidFill>
                  <a:srgbClr val="FFFF00"/>
                </a:solidFill>
                <a:latin typeface="Times New Roman" panose="02020603050405020304" pitchFamily="18" charset="0"/>
                <a:cs typeface="Times New Roman" panose="02020603050405020304" pitchFamily="18" charset="0"/>
              </a:rPr>
              <a:t>Ai </a:t>
            </a:r>
            <a:r>
              <a:rPr lang="en-US" altLang="en-US" sz="2400" b="1" kern="0" dirty="0" err="1">
                <a:solidFill>
                  <a:srgbClr val="FFFF00"/>
                </a:solidFill>
                <a:latin typeface="Times New Roman" panose="02020603050405020304" pitchFamily="18" charset="0"/>
                <a:cs typeface="Times New Roman" panose="02020603050405020304" pitchFamily="18" charset="0"/>
              </a:rPr>
              <a:t>nhanh</a:t>
            </a:r>
            <a:r>
              <a:rPr lang="en-US" altLang="en-US" sz="2400" b="1" kern="0" dirty="0">
                <a:solidFill>
                  <a:srgbClr val="FFFF00"/>
                </a:solidFill>
                <a:latin typeface="Times New Roman" panose="02020603050405020304" pitchFamily="18" charset="0"/>
                <a:cs typeface="Times New Roman" panose="02020603050405020304" pitchFamily="18" charset="0"/>
              </a:rPr>
              <a:t> </a:t>
            </a:r>
            <a:r>
              <a:rPr lang="en-US" altLang="en-US" sz="2400" b="1" kern="0" dirty="0" err="1">
                <a:solidFill>
                  <a:srgbClr val="FFFF00"/>
                </a:solidFill>
                <a:latin typeface="Times New Roman" panose="02020603050405020304" pitchFamily="18" charset="0"/>
                <a:cs typeface="Times New Roman" panose="02020603050405020304" pitchFamily="18" charset="0"/>
              </a:rPr>
              <a:t>hơn</a:t>
            </a:r>
            <a:endParaRPr lang="en-US" altLang="en-US" sz="2400" b="1" kern="0" dirty="0">
              <a:solidFill>
                <a:srgbClr val="FFFF00"/>
              </a:solidFill>
              <a:latin typeface="Times New Roman" panose="02020603050405020304" pitchFamily="18" charset="0"/>
              <a:cs typeface="Times New Roman" panose="02020603050405020304" pitchFamily="18" charset="0"/>
            </a:endParaRPr>
          </a:p>
        </p:txBody>
      </p:sp>
      <p:pic>
        <p:nvPicPr>
          <p:cNvPr id="16" name="Picture 15"/>
          <p:cNvPicPr>
            <a:picLocks noChangeAspect="1"/>
          </p:cNvPicPr>
          <p:nvPr/>
        </p:nvPicPr>
        <p:blipFill>
          <a:blip r:embed="rId3"/>
          <a:stretch>
            <a:fillRect/>
          </a:stretch>
        </p:blipFill>
        <p:spPr>
          <a:xfrm>
            <a:off x="10936762" y="0"/>
            <a:ext cx="1255238" cy="937524"/>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4069949495"/>
              </p:ext>
            </p:extLst>
          </p:nvPr>
        </p:nvGraphicFramePr>
        <p:xfrm>
          <a:off x="841884" y="1641465"/>
          <a:ext cx="10310304" cy="1228154"/>
        </p:xfrm>
        <a:graphic>
          <a:graphicData uri="http://schemas.openxmlformats.org/drawingml/2006/table">
            <a:tbl>
              <a:tblPr>
                <a:tableStyleId>{5C22544A-7EE6-4342-B048-85BDC9FD1C3A}</a:tableStyleId>
              </a:tblPr>
              <a:tblGrid>
                <a:gridCol w="10310304">
                  <a:extLst>
                    <a:ext uri="{9D8B030D-6E8A-4147-A177-3AD203B41FA5}">
                      <a16:colId xmlns:a16="http://schemas.microsoft.com/office/drawing/2014/main" val="20000"/>
                    </a:ext>
                  </a:extLst>
                </a:gridCol>
              </a:tblGrid>
              <a:tr h="815340">
                <a:tc>
                  <a:txBody>
                    <a:bodyPr/>
                    <a:lstStyle/>
                    <a:p>
                      <a:pPr marL="190500" marR="0" lvl="0" indent="-190500" algn="just" defTabSz="914400" rtl="0" eaLnBrk="1" fontAlgn="auto" latinLnBrk="0" hangingPunct="1">
                        <a:lnSpc>
                          <a:spcPct val="115000"/>
                        </a:lnSpc>
                        <a:spcBef>
                          <a:spcPts val="0"/>
                        </a:spcBef>
                        <a:spcAft>
                          <a:spcPts val="0"/>
                        </a:spcAft>
                        <a:buClrTx/>
                        <a:buSzTx/>
                        <a:buFontTx/>
                        <a:buNone/>
                        <a:tabLst/>
                        <a:defRPr/>
                      </a:pPr>
                      <a:r>
                        <a:rPr lang="en-US" sz="1800" u="none" strike="noStrike" kern="1200">
                          <a:solidFill>
                            <a:srgbClr val="0000FF"/>
                          </a:solidFill>
                          <a:effectLst/>
                          <a:latin typeface="+mj-lt"/>
                          <a:ea typeface="+mn-ea"/>
                          <a:cs typeface="+mn-cs"/>
                        </a:rPr>
                        <a:t>a)</a:t>
                      </a:r>
                      <a:r>
                        <a:rPr lang="en-US" sz="1800" u="none" strike="noStrike" kern="1200" baseline="0">
                          <a:solidFill>
                            <a:srgbClr val="0000FF"/>
                          </a:solidFill>
                          <a:effectLst/>
                          <a:latin typeface="+mj-lt"/>
                          <a:ea typeface="+mn-ea"/>
                          <a:cs typeface="+mn-cs"/>
                        </a:rPr>
                        <a:t> </a:t>
                      </a:r>
                      <a:r>
                        <a:rPr lang="en-US" sz="2400" u="none" strike="noStrike" kern="1200" baseline="0">
                          <a:solidFill>
                            <a:srgbClr val="0000FF"/>
                          </a:solidFill>
                          <a:effectLst/>
                          <a:latin typeface="Times" pitchFamily="18" charset="0"/>
                          <a:ea typeface="+mn-ea"/>
                          <a:cs typeface="Times" pitchFamily="18" charset="0"/>
                        </a:rPr>
                        <a:t>N</a:t>
                      </a:r>
                      <a:r>
                        <a:rPr lang="vi-VN" sz="2400" u="none" strike="noStrike" kern="1200">
                          <a:solidFill>
                            <a:srgbClr val="0000FF"/>
                          </a:solidFill>
                          <a:effectLst/>
                          <a:latin typeface="Times" pitchFamily="18" charset="0"/>
                          <a:ea typeface="+mn-ea"/>
                          <a:cs typeface="Times" pitchFamily="18" charset="0"/>
                        </a:rPr>
                        <a:t>goài giờ học ở trường, Kim thường tự học ở nhà và dành thời gian làm việc nhà giúp bố mẹ.</a:t>
                      </a:r>
                      <a:endParaRPr lang="en-US" sz="2400" u="none" strike="noStrike" kern="1200">
                        <a:solidFill>
                          <a:srgbClr val="0000FF"/>
                        </a:solidFill>
                        <a:effectLst/>
                        <a:latin typeface="Times" pitchFamily="18" charset="0"/>
                        <a:ea typeface="+mn-ea"/>
                        <a:cs typeface="Times" pitchFamily="18" charset="0"/>
                      </a:endParaRPr>
                    </a:p>
                    <a:p>
                      <a:pPr marL="190500" marR="0" indent="-190500" algn="just">
                        <a:lnSpc>
                          <a:spcPct val="115000"/>
                        </a:lnSpc>
                        <a:spcBef>
                          <a:spcPts val="0"/>
                        </a:spcBef>
                        <a:spcAft>
                          <a:spcPts val="0"/>
                        </a:spcAft>
                      </a:pPr>
                      <a:endParaRPr lang="en-US" sz="2400" dirty="0">
                        <a:solidFill>
                          <a:srgbClr val="0000FF"/>
                        </a:solidFill>
                        <a:effectLst/>
                        <a:latin typeface="Times" pitchFamily="18" charset="0"/>
                        <a:ea typeface="Arial" panose="020B0604020202020204" pitchFamily="34" charset="0"/>
                        <a:cs typeface="Times" pitchFamily="18" charset="0"/>
                      </a:endParaRPr>
                    </a:p>
                  </a:txBody>
                  <a:tcPr marL="0" marR="0" marT="0" marB="0"/>
                </a:tc>
                <a:extLst>
                  <a:ext uri="{0D108BD9-81ED-4DB2-BD59-A6C34878D82A}">
                    <a16:rowId xmlns:a16="http://schemas.microsoft.com/office/drawing/2014/main" val="10000"/>
                  </a:ext>
                </a:extLst>
              </a:tr>
            </a:tbl>
          </a:graphicData>
        </a:graphic>
      </p:graphicFrame>
      <p:sp>
        <p:nvSpPr>
          <p:cNvPr id="3" name="Rectangle 1"/>
          <p:cNvSpPr>
            <a:spLocks noChangeArrowheads="1"/>
          </p:cNvSpPr>
          <p:nvPr/>
        </p:nvSpPr>
        <p:spPr bwMode="auto">
          <a:xfrm>
            <a:off x="3058976" y="225768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307272031"/>
              </p:ext>
            </p:extLst>
          </p:nvPr>
        </p:nvGraphicFramePr>
        <p:xfrm>
          <a:off x="753979" y="2711116"/>
          <a:ext cx="10684042" cy="2490026"/>
        </p:xfrm>
        <a:graphic>
          <a:graphicData uri="http://schemas.openxmlformats.org/drawingml/2006/table">
            <a:tbl>
              <a:tblPr/>
              <a:tblGrid>
                <a:gridCol w="10684042">
                  <a:extLst>
                    <a:ext uri="{9D8B030D-6E8A-4147-A177-3AD203B41FA5}">
                      <a16:colId xmlns:a16="http://schemas.microsoft.com/office/drawing/2014/main" val="20000"/>
                    </a:ext>
                  </a:extLst>
                </a:gridCol>
              </a:tblGrid>
              <a:tr h="1631109">
                <a:tc>
                  <a:txBody>
                    <a:bodyPr/>
                    <a:lstStyle/>
                    <a:p>
                      <a:pPr marL="190500" marR="0" lvl="0" indent="-190500" algn="just" defTabSz="914400" rtl="0" eaLnBrk="1" fontAlgn="auto" latinLnBrk="0" hangingPunct="1">
                        <a:lnSpc>
                          <a:spcPct val="115000"/>
                        </a:lnSpc>
                        <a:spcBef>
                          <a:spcPts val="0"/>
                        </a:spcBef>
                        <a:spcAft>
                          <a:spcPts val="0"/>
                        </a:spcAft>
                        <a:buClrTx/>
                        <a:buSzTx/>
                        <a:buFontTx/>
                        <a:buNone/>
                        <a:tabLst/>
                        <a:defRPr/>
                      </a:pPr>
                      <a:r>
                        <a:rPr lang="en-US" sz="1800" u="none" strike="noStrike" kern="1200" baseline="0">
                          <a:solidFill>
                            <a:srgbClr val="0000FF"/>
                          </a:solidFill>
                          <a:effectLst/>
                          <a:latin typeface="+mn-lt"/>
                          <a:ea typeface="+mn-ea"/>
                          <a:cs typeface="+mn-cs"/>
                        </a:rPr>
                        <a:t> </a:t>
                      </a:r>
                      <a:r>
                        <a:rPr lang="en-US" sz="2400" u="none" strike="noStrike" kern="1200" baseline="0">
                          <a:solidFill>
                            <a:srgbClr val="0000FF"/>
                          </a:solidFill>
                          <a:effectLst/>
                          <a:latin typeface="+mn-lt"/>
                          <a:ea typeface="+mn-ea"/>
                          <a:cs typeface="+mn-cs"/>
                        </a:rPr>
                        <a:t>b</a:t>
                      </a:r>
                      <a:r>
                        <a:rPr lang="en-US" sz="2400" u="none" strike="noStrike" kern="1200" baseline="0">
                          <a:solidFill>
                            <a:srgbClr val="0000FF"/>
                          </a:solidFill>
                          <a:effectLst/>
                          <a:latin typeface="Times" pitchFamily="18" charset="0"/>
                          <a:ea typeface="+mn-ea"/>
                          <a:cs typeface="Times" pitchFamily="18" charset="0"/>
                        </a:rPr>
                        <a:t>) M</a:t>
                      </a:r>
                      <a:r>
                        <a:rPr lang="vi-VN" sz="2400" u="none" strike="noStrike" kern="1200">
                          <a:solidFill>
                            <a:srgbClr val="0000FF"/>
                          </a:solidFill>
                          <a:effectLst/>
                          <a:latin typeface="Times" pitchFamily="18" charset="0"/>
                          <a:ea typeface="+mn-ea"/>
                          <a:cs typeface="Times" pitchFamily="18" charset="0"/>
                        </a:rPr>
                        <a:t>ặc dù nhà rất nghèo nhưng bố mẹ vẫn cố gắng để Lan được tới trường. Tuy nhiên, Lan cho rằng: “Nhà mình nghèo, có cố gắng học cũng không mang lại ích lợi gì”. Lan đến trường chỉ vì bố mẹ muốn, do vậy kết quả học tập của Lan rất kém.</a:t>
                      </a:r>
                      <a:endParaRPr lang="en-US" sz="2400" u="none" strike="noStrike" kern="1200">
                        <a:solidFill>
                          <a:srgbClr val="0000FF"/>
                        </a:solidFill>
                        <a:effectLst/>
                        <a:latin typeface="Times" pitchFamily="18" charset="0"/>
                        <a:ea typeface="+mn-ea"/>
                        <a:cs typeface="Times" pitchFamily="18" charset="0"/>
                      </a:endParaRPr>
                    </a:p>
                    <a:p>
                      <a:pPr marL="190500" marR="0" lvl="0" indent="-190500" algn="just" defTabSz="914400" rtl="0" eaLnBrk="1" fontAlgn="auto" latinLnBrk="0" hangingPunct="1">
                        <a:lnSpc>
                          <a:spcPct val="115000"/>
                        </a:lnSpc>
                        <a:spcBef>
                          <a:spcPts val="0"/>
                        </a:spcBef>
                        <a:spcAft>
                          <a:spcPts val="0"/>
                        </a:spcAft>
                        <a:buClrTx/>
                        <a:buSzTx/>
                        <a:buFontTx/>
                        <a:buNone/>
                        <a:tabLst/>
                        <a:defRPr/>
                      </a:pPr>
                      <a:r>
                        <a:rPr lang="en-US" sz="1800" u="none" strike="noStrike" kern="1200" baseline="0">
                          <a:solidFill>
                            <a:srgbClr val="0000FF"/>
                          </a:solidFill>
                          <a:effectLst/>
                          <a:latin typeface="+mn-lt"/>
                          <a:ea typeface="+mn-ea"/>
                          <a:cs typeface="+mn-cs"/>
                        </a:rPr>
                        <a:t> c) </a:t>
                      </a:r>
                      <a:r>
                        <a:rPr lang="en-US" sz="2400" u="none" strike="noStrike" kern="1200" baseline="0">
                          <a:solidFill>
                            <a:srgbClr val="0000FF"/>
                          </a:solidFill>
                          <a:effectLst/>
                          <a:latin typeface="Times New Roman" pitchFamily="18" charset="0"/>
                          <a:ea typeface="+mn-ea"/>
                          <a:cs typeface="Times New Roman" pitchFamily="18" charset="0"/>
                        </a:rPr>
                        <a:t>M</a:t>
                      </a:r>
                      <a:r>
                        <a:rPr lang="vi-VN" sz="2400" u="none" strike="noStrike" kern="1200">
                          <a:solidFill>
                            <a:srgbClr val="0000FF"/>
                          </a:solidFill>
                          <a:effectLst/>
                          <a:latin typeface="Times New Roman" pitchFamily="18" charset="0"/>
                          <a:ea typeface="+mn-ea"/>
                          <a:cs typeface="Times New Roman" pitchFamily="18" charset="0"/>
                        </a:rPr>
                        <a:t>ỗi khi sang nhà bạn chơi, Tú thường thấy Nam quát mắng, doạ nạt và đánh em gái vì em hay khóc và bày đồ chơi bừa bãi.</a:t>
                      </a:r>
                      <a:endParaRPr lang="en-US" sz="2400" u="none" strike="noStrike" kern="1200">
                        <a:solidFill>
                          <a:srgbClr val="0000FF"/>
                        </a:solidFill>
                        <a:effectLst/>
                        <a:latin typeface="Times New Roman" pitchFamily="18" charset="0"/>
                        <a:ea typeface="+mn-ea"/>
                        <a:cs typeface="Times New Roman" pitchFamily="18" charset="0"/>
                      </a:endParaRPr>
                    </a:p>
                    <a:p>
                      <a:pPr marL="190500" marR="0" indent="-190500" algn="just">
                        <a:lnSpc>
                          <a:spcPct val="115000"/>
                        </a:lnSpc>
                        <a:spcBef>
                          <a:spcPts val="0"/>
                        </a:spcBef>
                        <a:spcAft>
                          <a:spcPts val="0"/>
                        </a:spcAft>
                      </a:pPr>
                      <a:endParaRPr lang="en-US" sz="2400" b="1" dirty="0">
                        <a:solidFill>
                          <a:srgbClr val="0000FF"/>
                        </a:solidFill>
                        <a:effectLst/>
                        <a:latin typeface="Times" pitchFamily="18" charset="0"/>
                        <a:ea typeface="Arial" panose="020B0604020202020204" pitchFamily="34" charset="0"/>
                        <a:cs typeface="Times" pitchFamily="18" charset="0"/>
                      </a:endParaRPr>
                    </a:p>
                  </a:txBody>
                  <a:tcPr marL="0" marR="0" marT="0" marB="0">
                    <a:lnL>
                      <a:noFill/>
                    </a:lnL>
                    <a:lnR>
                      <a:noFill/>
                    </a:lnR>
                    <a:lnT>
                      <a:noFill/>
                    </a:lnT>
                    <a:lnB>
                      <a:noFill/>
                    </a:lnB>
                    <a:solidFill>
                      <a:schemeClr val="accent6">
                        <a:lumMod val="20000"/>
                        <a:lumOff val="80000"/>
                      </a:schemeClr>
                    </a:solidFill>
                  </a:tcPr>
                </a:tc>
                <a:extLst>
                  <a:ext uri="{0D108BD9-81ED-4DB2-BD59-A6C34878D82A}">
                    <a16:rowId xmlns:a16="http://schemas.microsoft.com/office/drawing/2014/main" val="10000"/>
                  </a:ext>
                </a:extLst>
              </a:tr>
            </a:tbl>
          </a:graphicData>
        </a:graphic>
      </p:graphicFrame>
      <p:sp>
        <p:nvSpPr>
          <p:cNvPr id="5" name="Rectangle 2"/>
          <p:cNvSpPr>
            <a:spLocks noChangeArrowheads="1"/>
          </p:cNvSpPr>
          <p:nvPr/>
        </p:nvSpPr>
        <p:spPr bwMode="auto">
          <a:xfrm>
            <a:off x="5056188" y="34226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val="3617240991"/>
              </p:ext>
            </p:extLst>
          </p:nvPr>
        </p:nvGraphicFramePr>
        <p:xfrm>
          <a:off x="4129105" y="219339"/>
          <a:ext cx="6740435" cy="1444054"/>
        </p:xfrm>
        <a:graphic>
          <a:graphicData uri="http://schemas.openxmlformats.org/drawingml/2006/table">
            <a:tbl>
              <a:tblPr>
                <a:tableStyleId>{5C22544A-7EE6-4342-B048-85BDC9FD1C3A}</a:tableStyleId>
              </a:tblPr>
              <a:tblGrid>
                <a:gridCol w="6740435">
                  <a:extLst>
                    <a:ext uri="{9D8B030D-6E8A-4147-A177-3AD203B41FA5}">
                      <a16:colId xmlns:a16="http://schemas.microsoft.com/office/drawing/2014/main" val="20000"/>
                    </a:ext>
                  </a:extLst>
                </a:gridCol>
              </a:tblGrid>
              <a:tr h="205740">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2400" b="1">
                          <a:solidFill>
                            <a:srgbClr val="0000FF"/>
                          </a:solidFill>
                          <a:effectLst/>
                          <a:latin typeface="+mj-lt"/>
                        </a:rPr>
                        <a:t>- </a:t>
                      </a:r>
                      <a:r>
                        <a:rPr lang="en-US" sz="2000" b="1">
                          <a:solidFill>
                            <a:srgbClr val="0000FF"/>
                          </a:solidFill>
                          <a:effectLst/>
                          <a:latin typeface="Times New Roman" pitchFamily="18" charset="0"/>
                          <a:cs typeface="Times New Roman" pitchFamily="18" charset="0"/>
                        </a:rPr>
                        <a:t>Bài</a:t>
                      </a:r>
                      <a:r>
                        <a:rPr lang="en-US" sz="2000" b="1" baseline="0">
                          <a:solidFill>
                            <a:srgbClr val="0000FF"/>
                          </a:solidFill>
                          <a:effectLst/>
                          <a:latin typeface="Times New Roman" pitchFamily="18" charset="0"/>
                          <a:cs typeface="Times New Roman" pitchFamily="18" charset="0"/>
                        </a:rPr>
                        <a:t> tập 2:  </a:t>
                      </a:r>
                      <a:r>
                        <a:rPr lang="vi-VN" sz="2000" u="none" strike="noStrike" kern="1200">
                          <a:solidFill>
                            <a:srgbClr val="0000FF"/>
                          </a:solidFill>
                          <a:effectLst/>
                          <a:latin typeface="Times New Roman" pitchFamily="18" charset="0"/>
                          <a:ea typeface="+mn-ea"/>
                          <a:cs typeface="Times New Roman" pitchFamily="18" charset="0"/>
                        </a:rPr>
                        <a:t>Em hãy </a:t>
                      </a:r>
                      <a:r>
                        <a:rPr lang="en-US" sz="2000" u="none" strike="noStrike" kern="1200">
                          <a:solidFill>
                            <a:srgbClr val="0000FF"/>
                          </a:solidFill>
                          <a:effectLst/>
                          <a:latin typeface="Times New Roman" pitchFamily="18" charset="0"/>
                          <a:ea typeface="+mn-ea"/>
                          <a:cs typeface="Times New Roman" pitchFamily="18" charset="0"/>
                        </a:rPr>
                        <a:t>cho </a:t>
                      </a:r>
                      <a:r>
                        <a:rPr lang="vi-VN" sz="2000" u="none" strike="noStrike" kern="1200">
                          <a:solidFill>
                            <a:srgbClr val="0000FF"/>
                          </a:solidFill>
                          <a:effectLst/>
                          <a:latin typeface="Times New Roman" pitchFamily="18" charset="0"/>
                          <a:ea typeface="+mn-ea"/>
                          <a:cs typeface="Times New Roman" pitchFamily="18" charset="0"/>
                        </a:rPr>
                        <a:t>biết, bạn nào dưới đây thực hiện tốt, bạn nào thực hiện chưa tốt quyền và nghĩa vụ cơ bản của công dân.</a:t>
                      </a:r>
                      <a:r>
                        <a:rPr lang="en-US" sz="2000" u="none" strike="noStrike" kern="1200">
                          <a:solidFill>
                            <a:srgbClr val="0000FF"/>
                          </a:solidFill>
                          <a:effectLst/>
                          <a:latin typeface="Times New Roman" pitchFamily="18" charset="0"/>
                          <a:ea typeface="+mn-ea"/>
                          <a:cs typeface="Times New Roman" pitchFamily="18" charset="0"/>
                        </a:rPr>
                        <a:t> Vì</a:t>
                      </a:r>
                      <a:r>
                        <a:rPr lang="en-US" sz="2000" u="none" strike="noStrike" kern="1200" baseline="0">
                          <a:solidFill>
                            <a:srgbClr val="0000FF"/>
                          </a:solidFill>
                          <a:effectLst/>
                          <a:latin typeface="Times New Roman" pitchFamily="18" charset="0"/>
                          <a:ea typeface="+mn-ea"/>
                          <a:cs typeface="Times New Roman" pitchFamily="18" charset="0"/>
                        </a:rPr>
                        <a:t> sao?</a:t>
                      </a:r>
                      <a:endParaRPr lang="en-US" sz="2000" u="none" strike="noStrike" kern="1200">
                        <a:solidFill>
                          <a:srgbClr val="0000FF"/>
                        </a:solidFill>
                        <a:effectLst/>
                        <a:latin typeface="Times New Roman" pitchFamily="18" charset="0"/>
                        <a:ea typeface="+mn-ea"/>
                        <a:cs typeface="Times New Roman" pitchFamily="18" charset="0"/>
                      </a:endParaRPr>
                    </a:p>
                    <a:p>
                      <a:pPr marL="0" marR="0" algn="l">
                        <a:lnSpc>
                          <a:spcPct val="115000"/>
                        </a:lnSpc>
                        <a:spcBef>
                          <a:spcPts val="0"/>
                        </a:spcBef>
                        <a:spcAft>
                          <a:spcPts val="0"/>
                        </a:spcAft>
                      </a:pPr>
                      <a:endParaRPr lang="en-US" sz="2000" b="1" dirty="0">
                        <a:solidFill>
                          <a:srgbClr val="FF0000"/>
                        </a:solidFill>
                        <a:effectLst/>
                        <a:latin typeface="Times" pitchFamily="18" charset="0"/>
                        <a:ea typeface="Arial" panose="020B0604020202020204" pitchFamily="34" charset="0"/>
                        <a:cs typeface="Times" pitchFamily="18" charset="0"/>
                      </a:endParaRPr>
                    </a:p>
                  </a:txBody>
                  <a:tcPr marL="0" marR="0" marT="0" marB="0"/>
                </a:tc>
                <a:extLst>
                  <a:ext uri="{0D108BD9-81ED-4DB2-BD59-A6C34878D82A}">
                    <a16:rowId xmlns:a16="http://schemas.microsoft.com/office/drawing/2014/main" val="10000"/>
                  </a:ext>
                </a:extLst>
              </a:tr>
            </a:tbl>
          </a:graphicData>
        </a:graphic>
      </p:graphicFrame>
      <p:sp>
        <p:nvSpPr>
          <p:cNvPr id="10" name="Rectangle 7"/>
          <p:cNvSpPr>
            <a:spLocks noChangeArrowheads="1"/>
          </p:cNvSpPr>
          <p:nvPr/>
        </p:nvSpPr>
        <p:spPr bwMode="auto">
          <a:xfrm>
            <a:off x="3292475" y="38989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 name="Rectangle 14"/>
          <p:cNvSpPr/>
          <p:nvPr/>
        </p:nvSpPr>
        <p:spPr>
          <a:xfrm>
            <a:off x="606489" y="4932524"/>
            <a:ext cx="10545699" cy="1569660"/>
          </a:xfrm>
          <a:prstGeom prst="rect">
            <a:avLst/>
          </a:prstGeom>
        </p:spPr>
        <p:txBody>
          <a:bodyPr wrap="square">
            <a:spAutoFit/>
          </a:bodyPr>
          <a:lstStyle/>
          <a:p>
            <a:pPr lvl="0" algn="just"/>
            <a:r>
              <a:rPr lang="en-US" sz="2400">
                <a:solidFill>
                  <a:srgbClr val="0000FF"/>
                </a:solidFill>
                <a:latin typeface="Times" pitchFamily="18" charset="0"/>
                <a:cs typeface="Times" pitchFamily="18" charset="0"/>
              </a:rPr>
              <a:t>d) </a:t>
            </a:r>
            <a:r>
              <a:rPr lang="vi-VN" sz="2400">
                <a:solidFill>
                  <a:srgbClr val="0000FF"/>
                </a:solidFill>
                <a:latin typeface="Times" pitchFamily="18" charset="0"/>
                <a:cs typeface="Times" pitchFamily="18" charset="0"/>
              </a:rPr>
              <a:t>Hưng là học sinh cá biệt, hay nghịch nên thường rủ các bạn đá bóng trong sân trường và làm vỡ cửa sổ lớp học. Cô giáo chủ nhiệm gửi giấy thông báo và nhờ Hưng đưa cho bố mẹ. Trên đường về, Hưng đã bóc thư ra xem trước.</a:t>
            </a:r>
            <a:endParaRPr lang="en-US" sz="2400">
              <a:solidFill>
                <a:srgbClr val="0000FF"/>
              </a:solidFill>
              <a:latin typeface="Times" pitchFamily="18" charset="0"/>
              <a:cs typeface="Times" pitchFamily="18" charset="0"/>
            </a:endParaRPr>
          </a:p>
          <a:p>
            <a:pPr algn="just"/>
            <a:endParaRPr lang="en-US" sz="2400" b="1" dirty="0">
              <a:solidFill>
                <a:srgbClr val="0000FF"/>
              </a:solidFill>
              <a:latin typeface="Times" pitchFamily="18" charset="0"/>
              <a:cs typeface="Times" pitchFamily="18" charset="0"/>
            </a:endParaRPr>
          </a:p>
        </p:txBody>
      </p:sp>
    </p:spTree>
    <p:extLst>
      <p:ext uri="{BB962C8B-B14F-4D97-AF65-F5344CB8AC3E}">
        <p14:creationId xmlns:p14="http://schemas.microsoft.com/office/powerpoint/2010/main" val="266513924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6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29105" y="-189516"/>
            <a:ext cx="674043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AutoShape 3"/>
          <p:cNvSpPr>
            <a:spLocks noChangeArrowheads="1"/>
          </p:cNvSpPr>
          <p:nvPr/>
        </p:nvSpPr>
        <p:spPr bwMode="gray">
          <a:xfrm>
            <a:off x="141890" y="72403"/>
            <a:ext cx="3919994" cy="574675"/>
          </a:xfrm>
          <a:prstGeom prst="roundRect">
            <a:avLst>
              <a:gd name="adj" fmla="val 50000"/>
            </a:avLst>
          </a:prstGeom>
          <a:solidFill>
            <a:srgbClr val="5B9BD5"/>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20000"/>
              </a:spcBef>
              <a:spcAft>
                <a:spcPct val="20000"/>
              </a:spcAft>
              <a:defRPr/>
            </a:pPr>
            <a:r>
              <a:rPr lang="en-US" altLang="en-US" sz="2400" b="1" kern="0" dirty="0">
                <a:solidFill>
                  <a:srgbClr val="FFFF00"/>
                </a:solidFill>
                <a:latin typeface="Times New Roman" panose="02020603050405020304" pitchFamily="18" charset="0"/>
                <a:cs typeface="Times New Roman" panose="02020603050405020304" pitchFamily="18" charset="0"/>
              </a:rPr>
              <a:t>Ai </a:t>
            </a:r>
            <a:r>
              <a:rPr lang="en-US" altLang="en-US" sz="2400" b="1" kern="0" dirty="0" err="1">
                <a:solidFill>
                  <a:srgbClr val="FFFF00"/>
                </a:solidFill>
                <a:latin typeface="Times New Roman" panose="02020603050405020304" pitchFamily="18" charset="0"/>
                <a:cs typeface="Times New Roman" panose="02020603050405020304" pitchFamily="18" charset="0"/>
              </a:rPr>
              <a:t>nhanh</a:t>
            </a:r>
            <a:r>
              <a:rPr lang="en-US" altLang="en-US" sz="2400" b="1" kern="0" dirty="0">
                <a:solidFill>
                  <a:srgbClr val="FFFF00"/>
                </a:solidFill>
                <a:latin typeface="Times New Roman" panose="02020603050405020304" pitchFamily="18" charset="0"/>
                <a:cs typeface="Times New Roman" panose="02020603050405020304" pitchFamily="18" charset="0"/>
              </a:rPr>
              <a:t> </a:t>
            </a:r>
            <a:r>
              <a:rPr lang="en-US" altLang="en-US" sz="2400" b="1" kern="0" dirty="0" err="1">
                <a:solidFill>
                  <a:srgbClr val="FFFF00"/>
                </a:solidFill>
                <a:latin typeface="Times New Roman" panose="02020603050405020304" pitchFamily="18" charset="0"/>
                <a:cs typeface="Times New Roman" panose="02020603050405020304" pitchFamily="18" charset="0"/>
              </a:rPr>
              <a:t>hơn</a:t>
            </a:r>
            <a:endParaRPr lang="en-US" altLang="en-US" sz="2400" b="1" kern="0" dirty="0">
              <a:solidFill>
                <a:srgbClr val="FFFF00"/>
              </a:solidFill>
              <a:latin typeface="Times New Roman" panose="02020603050405020304" pitchFamily="18" charset="0"/>
              <a:cs typeface="Times New Roman" panose="02020603050405020304" pitchFamily="18" charset="0"/>
            </a:endParaRPr>
          </a:p>
        </p:txBody>
      </p:sp>
      <p:pic>
        <p:nvPicPr>
          <p:cNvPr id="16" name="Picture 15"/>
          <p:cNvPicPr>
            <a:picLocks noChangeAspect="1"/>
          </p:cNvPicPr>
          <p:nvPr/>
        </p:nvPicPr>
        <p:blipFill>
          <a:blip r:embed="rId3"/>
          <a:stretch>
            <a:fillRect/>
          </a:stretch>
        </p:blipFill>
        <p:spPr>
          <a:xfrm>
            <a:off x="10936762" y="0"/>
            <a:ext cx="1255238" cy="937524"/>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3346024617"/>
              </p:ext>
            </p:extLst>
          </p:nvPr>
        </p:nvGraphicFramePr>
        <p:xfrm>
          <a:off x="841884" y="1641465"/>
          <a:ext cx="10310304" cy="1438466"/>
        </p:xfrm>
        <a:graphic>
          <a:graphicData uri="http://schemas.openxmlformats.org/drawingml/2006/table">
            <a:tbl>
              <a:tblPr>
                <a:tableStyleId>{5C22544A-7EE6-4342-B048-85BDC9FD1C3A}</a:tableStyleId>
              </a:tblPr>
              <a:tblGrid>
                <a:gridCol w="10310304">
                  <a:extLst>
                    <a:ext uri="{9D8B030D-6E8A-4147-A177-3AD203B41FA5}">
                      <a16:colId xmlns:a16="http://schemas.microsoft.com/office/drawing/2014/main" val="20000"/>
                    </a:ext>
                  </a:extLst>
                </a:gridCol>
              </a:tblGrid>
              <a:tr h="815340">
                <a:tc>
                  <a:txBody>
                    <a:bodyPr/>
                    <a:lstStyle/>
                    <a:p>
                      <a:pPr marL="190500" marR="0" lvl="0" indent="-190500" algn="just" defTabSz="914400" rtl="0" eaLnBrk="1" fontAlgn="auto" latinLnBrk="0" hangingPunct="1">
                        <a:lnSpc>
                          <a:spcPct val="115000"/>
                        </a:lnSpc>
                        <a:spcBef>
                          <a:spcPts val="0"/>
                        </a:spcBef>
                        <a:spcAft>
                          <a:spcPts val="0"/>
                        </a:spcAft>
                        <a:buClrTx/>
                        <a:buSzTx/>
                        <a:buFontTx/>
                        <a:buNone/>
                        <a:tabLst/>
                        <a:defRPr/>
                      </a:pPr>
                      <a:r>
                        <a:rPr lang="en-US" sz="1800" u="none" strike="noStrike" kern="1200">
                          <a:solidFill>
                            <a:srgbClr val="0000FF"/>
                          </a:solidFill>
                          <a:effectLst/>
                          <a:latin typeface="+mj-lt"/>
                          <a:ea typeface="+mn-ea"/>
                          <a:cs typeface="+mn-cs"/>
                        </a:rPr>
                        <a:t>a)</a:t>
                      </a:r>
                      <a:r>
                        <a:rPr lang="vi-VN" sz="2400" kern="1200">
                          <a:solidFill>
                            <a:schemeClr val="tx1"/>
                          </a:solidFill>
                          <a:effectLst/>
                          <a:latin typeface="Times New Roman" pitchFamily="18" charset="0"/>
                          <a:ea typeface="+mn-ea"/>
                          <a:cs typeface="Times New Roman" pitchFamily="18" charset="0"/>
                        </a:rPr>
                        <a:t> </a:t>
                      </a:r>
                      <a:r>
                        <a:rPr lang="en-US" sz="1800" kern="1200">
                          <a:solidFill>
                            <a:schemeClr val="dk1"/>
                          </a:solidFill>
                          <a:effectLst/>
                          <a:latin typeface="Times New Roman" pitchFamily="18" charset="0"/>
                          <a:ea typeface="+mn-ea"/>
                          <a:cs typeface="Times New Roman" pitchFamily="18" charset="0"/>
                        </a:rPr>
                        <a:t>Bạn Kim thực hiện tốt quyền va nghĩa vụ của công dân: vì</a:t>
                      </a:r>
                      <a:r>
                        <a:rPr lang="vi-VN" sz="1800" kern="1200">
                          <a:solidFill>
                            <a:schemeClr val="tx1"/>
                          </a:solidFill>
                          <a:effectLst/>
                          <a:latin typeface="Times New Roman" pitchFamily="18" charset="0"/>
                          <a:ea typeface="+mn-ea"/>
                          <a:cs typeface="Times New Roman" pitchFamily="18" charset="0"/>
                        </a:rPr>
                        <a:t> Học tập, rèn luyện, giữ gìn nền nếp gia đình, phụ giúp cha mẹ và các thành viên trong gia đình những công việc phù hợp với độ tuổi (trích Điếu 37 - Luật Trẻ em).</a:t>
                      </a:r>
                      <a:endParaRPr lang="en-US" sz="1800" kern="1200">
                        <a:solidFill>
                          <a:schemeClr val="tx1"/>
                        </a:solidFill>
                        <a:effectLst/>
                        <a:latin typeface="Times New Roman" pitchFamily="18" charset="0"/>
                        <a:ea typeface="+mn-ea"/>
                        <a:cs typeface="Times New Roman" pitchFamily="18" charset="0"/>
                      </a:endParaRPr>
                    </a:p>
                    <a:p>
                      <a:pPr marL="190500" marR="0" lvl="0" indent="-190500" algn="just" defTabSz="914400" rtl="0" eaLnBrk="1" fontAlgn="auto" latinLnBrk="0" hangingPunct="1">
                        <a:lnSpc>
                          <a:spcPct val="115000"/>
                        </a:lnSpc>
                        <a:spcBef>
                          <a:spcPts val="0"/>
                        </a:spcBef>
                        <a:spcAft>
                          <a:spcPts val="0"/>
                        </a:spcAft>
                        <a:buClrTx/>
                        <a:buSzTx/>
                        <a:buFontTx/>
                        <a:buNone/>
                        <a:tabLst/>
                        <a:defRPr/>
                      </a:pPr>
                      <a:endParaRPr lang="en-US" sz="2400" dirty="0">
                        <a:solidFill>
                          <a:srgbClr val="0000FF"/>
                        </a:solidFill>
                        <a:effectLst/>
                        <a:latin typeface="Times" pitchFamily="18" charset="0"/>
                        <a:ea typeface="Arial" panose="020B0604020202020204" pitchFamily="34" charset="0"/>
                        <a:cs typeface="Times" pitchFamily="18" charset="0"/>
                      </a:endParaRPr>
                    </a:p>
                  </a:txBody>
                  <a:tcPr marL="0" marR="0" marT="0" marB="0"/>
                </a:tc>
                <a:extLst>
                  <a:ext uri="{0D108BD9-81ED-4DB2-BD59-A6C34878D82A}">
                    <a16:rowId xmlns:a16="http://schemas.microsoft.com/office/drawing/2014/main" val="10000"/>
                  </a:ext>
                </a:extLst>
              </a:tr>
            </a:tbl>
          </a:graphicData>
        </a:graphic>
      </p:graphicFrame>
      <p:sp>
        <p:nvSpPr>
          <p:cNvPr id="3" name="Rectangle 1"/>
          <p:cNvSpPr>
            <a:spLocks noChangeArrowheads="1"/>
          </p:cNvSpPr>
          <p:nvPr/>
        </p:nvSpPr>
        <p:spPr bwMode="auto">
          <a:xfrm>
            <a:off x="3058976" y="225768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041257987"/>
              </p:ext>
            </p:extLst>
          </p:nvPr>
        </p:nvGraphicFramePr>
        <p:xfrm>
          <a:off x="881704" y="2711116"/>
          <a:ext cx="10270484" cy="1631109"/>
        </p:xfrm>
        <a:graphic>
          <a:graphicData uri="http://schemas.openxmlformats.org/drawingml/2006/table">
            <a:tbl>
              <a:tblPr/>
              <a:tblGrid>
                <a:gridCol w="10270484">
                  <a:extLst>
                    <a:ext uri="{9D8B030D-6E8A-4147-A177-3AD203B41FA5}">
                      <a16:colId xmlns:a16="http://schemas.microsoft.com/office/drawing/2014/main" val="20000"/>
                    </a:ext>
                  </a:extLst>
                </a:gridCol>
              </a:tblGrid>
              <a:tr h="1631109">
                <a:tc>
                  <a:txBody>
                    <a:bodyPr/>
                    <a:lstStyle/>
                    <a:p>
                      <a:pPr marL="190500" marR="0" lvl="0" indent="-190500" algn="just" defTabSz="914400" rtl="0" eaLnBrk="1" fontAlgn="auto" latinLnBrk="0" hangingPunct="1">
                        <a:lnSpc>
                          <a:spcPct val="115000"/>
                        </a:lnSpc>
                        <a:spcBef>
                          <a:spcPts val="0"/>
                        </a:spcBef>
                        <a:spcAft>
                          <a:spcPts val="0"/>
                        </a:spcAft>
                        <a:buClrTx/>
                        <a:buSzTx/>
                        <a:buFontTx/>
                        <a:buNone/>
                        <a:tabLst/>
                        <a:defRPr/>
                      </a:pPr>
                      <a:r>
                        <a:rPr lang="en-US" sz="1800" u="none" strike="noStrike" kern="1200" baseline="0">
                          <a:solidFill>
                            <a:srgbClr val="0000FF"/>
                          </a:solidFill>
                          <a:effectLst/>
                          <a:latin typeface="+mn-lt"/>
                          <a:ea typeface="+mn-ea"/>
                          <a:cs typeface="+mn-cs"/>
                        </a:rPr>
                        <a:t> </a:t>
                      </a:r>
                      <a:r>
                        <a:rPr lang="en-US" sz="2400" u="none" strike="noStrike" kern="1200" baseline="0">
                          <a:solidFill>
                            <a:srgbClr val="0000FF"/>
                          </a:solidFill>
                          <a:effectLst/>
                          <a:latin typeface="+mn-lt"/>
                          <a:ea typeface="+mn-ea"/>
                          <a:cs typeface="+mn-cs"/>
                        </a:rPr>
                        <a:t>b</a:t>
                      </a:r>
                      <a:r>
                        <a:rPr lang="en-US" sz="2400" u="none" strike="noStrike" kern="1200" baseline="0">
                          <a:solidFill>
                            <a:srgbClr val="0000FF"/>
                          </a:solidFill>
                          <a:effectLst/>
                          <a:latin typeface="Times" pitchFamily="18" charset="0"/>
                          <a:ea typeface="+mn-ea"/>
                          <a:cs typeface="Times" pitchFamily="18" charset="0"/>
                        </a:rPr>
                        <a:t>)</a:t>
                      </a:r>
                      <a:r>
                        <a:rPr lang="en-US" sz="2400" kern="1200">
                          <a:solidFill>
                            <a:schemeClr val="dk1"/>
                          </a:solidFill>
                          <a:effectLst/>
                          <a:latin typeface="Times New Roman" pitchFamily="18" charset="0"/>
                          <a:ea typeface="+mn-ea"/>
                          <a:cs typeface="Times New Roman" pitchFamily="18" charset="0"/>
                        </a:rPr>
                        <a:t> Bạn Lan</a:t>
                      </a:r>
                      <a:r>
                        <a:rPr lang="en-US" sz="2400" kern="1200" baseline="0">
                          <a:solidFill>
                            <a:schemeClr val="dk1"/>
                          </a:solidFill>
                          <a:effectLst/>
                          <a:latin typeface="Times New Roman" pitchFamily="18" charset="0"/>
                          <a:ea typeface="+mn-ea"/>
                          <a:cs typeface="Times New Roman" pitchFamily="18" charset="0"/>
                        </a:rPr>
                        <a:t> chưa</a:t>
                      </a:r>
                      <a:r>
                        <a:rPr lang="en-US" sz="2400" kern="1200">
                          <a:solidFill>
                            <a:schemeClr val="dk1"/>
                          </a:solidFill>
                          <a:effectLst/>
                          <a:latin typeface="Times New Roman" pitchFamily="18" charset="0"/>
                          <a:ea typeface="+mn-ea"/>
                          <a:cs typeface="Times New Roman" pitchFamily="18" charset="0"/>
                        </a:rPr>
                        <a:t> thực hiện tốt quyền va nghĩa vụ của công dân: </a:t>
                      </a:r>
                      <a:endParaRPr lang="en-US" sz="2400" b="1" dirty="0">
                        <a:solidFill>
                          <a:srgbClr val="0000FF"/>
                        </a:solidFill>
                        <a:effectLst/>
                        <a:latin typeface="Times" pitchFamily="18" charset="0"/>
                        <a:ea typeface="Arial" panose="020B0604020202020204" pitchFamily="34" charset="0"/>
                        <a:cs typeface="Times" pitchFamily="18" charset="0"/>
                      </a:endParaRPr>
                    </a:p>
                  </a:txBody>
                  <a:tcPr marL="0" marR="0" marT="0" marB="0">
                    <a:lnL>
                      <a:noFill/>
                    </a:lnL>
                    <a:lnR>
                      <a:noFill/>
                    </a:lnR>
                    <a:lnT>
                      <a:noFill/>
                    </a:lnT>
                    <a:lnB>
                      <a:noFill/>
                    </a:lnB>
                    <a:solidFill>
                      <a:schemeClr val="accent6">
                        <a:lumMod val="20000"/>
                        <a:lumOff val="80000"/>
                      </a:schemeClr>
                    </a:solidFill>
                  </a:tcPr>
                </a:tc>
                <a:extLst>
                  <a:ext uri="{0D108BD9-81ED-4DB2-BD59-A6C34878D82A}">
                    <a16:rowId xmlns:a16="http://schemas.microsoft.com/office/drawing/2014/main" val="10000"/>
                  </a:ext>
                </a:extLst>
              </a:tr>
            </a:tbl>
          </a:graphicData>
        </a:graphic>
      </p:graphicFrame>
      <p:sp>
        <p:nvSpPr>
          <p:cNvPr id="5" name="Rectangle 2"/>
          <p:cNvSpPr>
            <a:spLocks noChangeArrowheads="1"/>
          </p:cNvSpPr>
          <p:nvPr/>
        </p:nvSpPr>
        <p:spPr bwMode="auto">
          <a:xfrm>
            <a:off x="5056188" y="34226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 name="Rectangle 6"/>
          <p:cNvSpPr/>
          <p:nvPr/>
        </p:nvSpPr>
        <p:spPr>
          <a:xfrm>
            <a:off x="758889" y="3272165"/>
            <a:ext cx="10393299" cy="2308324"/>
          </a:xfrm>
          <a:prstGeom prst="rect">
            <a:avLst/>
          </a:prstGeom>
        </p:spPr>
        <p:txBody>
          <a:bodyPr wrap="square">
            <a:spAutoFit/>
          </a:bodyPr>
          <a:lstStyle/>
          <a:p>
            <a:pPr algn="just"/>
            <a:r>
              <a:rPr lang="en-US" sz="2400">
                <a:solidFill>
                  <a:srgbClr val="0000FF"/>
                </a:solidFill>
                <a:latin typeface="Times" pitchFamily="18" charset="0"/>
                <a:cs typeface="Times" pitchFamily="18" charset="0"/>
              </a:rPr>
              <a:t>c</a:t>
            </a:r>
            <a:r>
              <a:rPr lang="en-US" sz="2400">
                <a:solidFill>
                  <a:srgbClr val="0000FF"/>
                </a:solidFill>
                <a:latin typeface="Times New Roman" pitchFamily="18" charset="0"/>
                <a:cs typeface="Times New Roman" pitchFamily="18" charset="0"/>
              </a:rPr>
              <a:t>)</a:t>
            </a:r>
            <a:r>
              <a:rPr lang="vi-VN" sz="2400">
                <a:latin typeface="Times New Roman" pitchFamily="18" charset="0"/>
                <a:cs typeface="Times New Roman" pitchFamily="18" charset="0"/>
              </a:rPr>
              <a:t> Việc Nam thường xuyên doạ nạt, đánh em gái là việc làm không đúng. Nam là anh nên khi thấy em bày bừa ra nhà Nam nên khuyên bảo và giúp đỡ em thu dọn; Nếu em khóc, Nam phải dỗ dành, chơi với em.</a:t>
            </a:r>
            <a:endParaRPr lang="en-US" sz="2400">
              <a:latin typeface="Times New Roman" pitchFamily="18" charset="0"/>
              <a:cs typeface="Times New Roman" pitchFamily="18" charset="0"/>
            </a:endParaRPr>
          </a:p>
          <a:p>
            <a:pPr lvl="0" algn="just"/>
            <a:endParaRPr lang="en-US" sz="2400">
              <a:solidFill>
                <a:srgbClr val="0000FF"/>
              </a:solidFill>
              <a:cs typeface="Times" pitchFamily="18" charset="0"/>
            </a:endParaRPr>
          </a:p>
          <a:p>
            <a:pPr algn="just"/>
            <a:endParaRPr lang="en-US" sz="2400" b="1">
              <a:solidFill>
                <a:srgbClr val="0000FF"/>
              </a:solidFill>
              <a:cs typeface="Times" pitchFamily="18" charset="0"/>
            </a:endParaRPr>
          </a:p>
          <a:p>
            <a:pPr lvl="0" algn="just"/>
            <a:endParaRPr lang="en-US" sz="2400" b="1" dirty="0">
              <a:solidFill>
                <a:srgbClr val="0000FF"/>
              </a:solidFill>
              <a:latin typeface="Times" pitchFamily="18" charset="0"/>
              <a:cs typeface="Times" pitchFamily="18" charset="0"/>
            </a:endParaRPr>
          </a:p>
        </p:txBody>
      </p:sp>
      <p:graphicFrame>
        <p:nvGraphicFramePr>
          <p:cNvPr id="8" name="Table 7"/>
          <p:cNvGraphicFramePr>
            <a:graphicFrameLocks noGrp="1"/>
          </p:cNvGraphicFramePr>
          <p:nvPr>
            <p:extLst>
              <p:ext uri="{D42A27DB-BD31-4B8C-83A1-F6EECF244321}">
                <p14:modId xmlns:p14="http://schemas.microsoft.com/office/powerpoint/2010/main" val="1227955011"/>
              </p:ext>
            </p:extLst>
          </p:nvPr>
        </p:nvGraphicFramePr>
        <p:xfrm>
          <a:off x="4129105" y="219339"/>
          <a:ext cx="6740435" cy="1444054"/>
        </p:xfrm>
        <a:graphic>
          <a:graphicData uri="http://schemas.openxmlformats.org/drawingml/2006/table">
            <a:tbl>
              <a:tblPr>
                <a:tableStyleId>{5C22544A-7EE6-4342-B048-85BDC9FD1C3A}</a:tableStyleId>
              </a:tblPr>
              <a:tblGrid>
                <a:gridCol w="6740435">
                  <a:extLst>
                    <a:ext uri="{9D8B030D-6E8A-4147-A177-3AD203B41FA5}">
                      <a16:colId xmlns:a16="http://schemas.microsoft.com/office/drawing/2014/main" val="20000"/>
                    </a:ext>
                  </a:extLst>
                </a:gridCol>
              </a:tblGrid>
              <a:tr h="205740">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2400" b="1">
                          <a:solidFill>
                            <a:srgbClr val="0000FF"/>
                          </a:solidFill>
                          <a:effectLst/>
                          <a:latin typeface="+mj-lt"/>
                        </a:rPr>
                        <a:t>- </a:t>
                      </a:r>
                      <a:r>
                        <a:rPr lang="en-US" sz="2000" b="1">
                          <a:solidFill>
                            <a:srgbClr val="0000FF"/>
                          </a:solidFill>
                          <a:effectLst/>
                          <a:latin typeface="Times New Roman" pitchFamily="18" charset="0"/>
                          <a:cs typeface="Times New Roman" pitchFamily="18" charset="0"/>
                        </a:rPr>
                        <a:t>Bài</a:t>
                      </a:r>
                      <a:r>
                        <a:rPr lang="en-US" sz="2000" b="1" baseline="0">
                          <a:solidFill>
                            <a:srgbClr val="0000FF"/>
                          </a:solidFill>
                          <a:effectLst/>
                          <a:latin typeface="Times New Roman" pitchFamily="18" charset="0"/>
                          <a:cs typeface="Times New Roman" pitchFamily="18" charset="0"/>
                        </a:rPr>
                        <a:t> tập 2:  </a:t>
                      </a:r>
                      <a:r>
                        <a:rPr lang="vi-VN" sz="2000" u="none" strike="noStrike" kern="1200">
                          <a:solidFill>
                            <a:srgbClr val="0000FF"/>
                          </a:solidFill>
                          <a:effectLst/>
                          <a:latin typeface="Times New Roman" pitchFamily="18" charset="0"/>
                          <a:ea typeface="+mn-ea"/>
                          <a:cs typeface="Times New Roman" pitchFamily="18" charset="0"/>
                        </a:rPr>
                        <a:t>Em hãy </a:t>
                      </a:r>
                      <a:r>
                        <a:rPr lang="en-US" sz="2000" u="none" strike="noStrike" kern="1200">
                          <a:solidFill>
                            <a:srgbClr val="0000FF"/>
                          </a:solidFill>
                          <a:effectLst/>
                          <a:latin typeface="Times New Roman" pitchFamily="18" charset="0"/>
                          <a:ea typeface="+mn-ea"/>
                          <a:cs typeface="Times New Roman" pitchFamily="18" charset="0"/>
                        </a:rPr>
                        <a:t>cho </a:t>
                      </a:r>
                      <a:r>
                        <a:rPr lang="vi-VN" sz="2000" u="none" strike="noStrike" kern="1200">
                          <a:solidFill>
                            <a:srgbClr val="0000FF"/>
                          </a:solidFill>
                          <a:effectLst/>
                          <a:latin typeface="Times New Roman" pitchFamily="18" charset="0"/>
                          <a:ea typeface="+mn-ea"/>
                          <a:cs typeface="Times New Roman" pitchFamily="18" charset="0"/>
                        </a:rPr>
                        <a:t>biết, bạn nào dưới đây thực hiện tốt, bạn nào thực hiện chưa tốt quyền và nghĩa vụ cơ bản của công dân.</a:t>
                      </a:r>
                      <a:r>
                        <a:rPr lang="en-US" sz="2000" u="none" strike="noStrike" kern="1200">
                          <a:solidFill>
                            <a:srgbClr val="0000FF"/>
                          </a:solidFill>
                          <a:effectLst/>
                          <a:latin typeface="Times New Roman" pitchFamily="18" charset="0"/>
                          <a:ea typeface="+mn-ea"/>
                          <a:cs typeface="Times New Roman" pitchFamily="18" charset="0"/>
                        </a:rPr>
                        <a:t> Vì</a:t>
                      </a:r>
                      <a:r>
                        <a:rPr lang="en-US" sz="2000" u="none" strike="noStrike" kern="1200" baseline="0">
                          <a:solidFill>
                            <a:srgbClr val="0000FF"/>
                          </a:solidFill>
                          <a:effectLst/>
                          <a:latin typeface="Times New Roman" pitchFamily="18" charset="0"/>
                          <a:ea typeface="+mn-ea"/>
                          <a:cs typeface="Times New Roman" pitchFamily="18" charset="0"/>
                        </a:rPr>
                        <a:t> sao?</a:t>
                      </a:r>
                      <a:endParaRPr lang="en-US" sz="2000" u="none" strike="noStrike" kern="1200">
                        <a:solidFill>
                          <a:srgbClr val="0000FF"/>
                        </a:solidFill>
                        <a:effectLst/>
                        <a:latin typeface="Times New Roman" pitchFamily="18" charset="0"/>
                        <a:ea typeface="+mn-ea"/>
                        <a:cs typeface="Times New Roman" pitchFamily="18" charset="0"/>
                      </a:endParaRPr>
                    </a:p>
                    <a:p>
                      <a:pPr marL="0" marR="0" algn="l">
                        <a:lnSpc>
                          <a:spcPct val="115000"/>
                        </a:lnSpc>
                        <a:spcBef>
                          <a:spcPts val="0"/>
                        </a:spcBef>
                        <a:spcAft>
                          <a:spcPts val="0"/>
                        </a:spcAft>
                      </a:pPr>
                      <a:endParaRPr lang="en-US" sz="2000" b="1" dirty="0">
                        <a:solidFill>
                          <a:srgbClr val="FF0000"/>
                        </a:solidFill>
                        <a:effectLst/>
                        <a:latin typeface="Times" pitchFamily="18" charset="0"/>
                        <a:ea typeface="Arial" panose="020B0604020202020204" pitchFamily="34" charset="0"/>
                        <a:cs typeface="Times" pitchFamily="18" charset="0"/>
                      </a:endParaRPr>
                    </a:p>
                  </a:txBody>
                  <a:tcPr marL="0" marR="0" marT="0" marB="0"/>
                </a:tc>
                <a:extLst>
                  <a:ext uri="{0D108BD9-81ED-4DB2-BD59-A6C34878D82A}">
                    <a16:rowId xmlns:a16="http://schemas.microsoft.com/office/drawing/2014/main" val="10000"/>
                  </a:ext>
                </a:extLst>
              </a:tr>
            </a:tbl>
          </a:graphicData>
        </a:graphic>
      </p:graphicFrame>
      <p:sp>
        <p:nvSpPr>
          <p:cNvPr id="10" name="Rectangle 7"/>
          <p:cNvSpPr>
            <a:spLocks noChangeArrowheads="1"/>
          </p:cNvSpPr>
          <p:nvPr/>
        </p:nvSpPr>
        <p:spPr bwMode="auto">
          <a:xfrm>
            <a:off x="3292475" y="38989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 name="Rectangle 14"/>
          <p:cNvSpPr/>
          <p:nvPr/>
        </p:nvSpPr>
        <p:spPr>
          <a:xfrm>
            <a:off x="758889" y="4492174"/>
            <a:ext cx="10545699" cy="1569660"/>
          </a:xfrm>
          <a:prstGeom prst="rect">
            <a:avLst/>
          </a:prstGeom>
        </p:spPr>
        <p:txBody>
          <a:bodyPr wrap="square">
            <a:spAutoFit/>
          </a:bodyPr>
          <a:lstStyle/>
          <a:p>
            <a:pPr algn="just"/>
            <a:r>
              <a:rPr lang="en-US" sz="2400">
                <a:solidFill>
                  <a:srgbClr val="0000FF"/>
                </a:solidFill>
                <a:latin typeface="Times" pitchFamily="18" charset="0"/>
                <a:cs typeface="Times" pitchFamily="18" charset="0"/>
              </a:rPr>
              <a:t>d</a:t>
            </a:r>
            <a:r>
              <a:rPr lang="en-US" sz="2400">
                <a:solidFill>
                  <a:srgbClr val="0000FF"/>
                </a:solidFill>
                <a:latin typeface="Times New Roman" pitchFamily="18" charset="0"/>
                <a:cs typeface="Times New Roman" pitchFamily="18" charset="0"/>
              </a:rPr>
              <a:t>)</a:t>
            </a:r>
            <a:r>
              <a:rPr lang="vi-VN" sz="2400">
                <a:latin typeface="Times New Roman" pitchFamily="18" charset="0"/>
                <a:cs typeface="Times New Roman" pitchFamily="18" charset="0"/>
              </a:rPr>
              <a:t> Việc H</a:t>
            </a:r>
            <a:r>
              <a:rPr lang="en-US" sz="2400">
                <a:latin typeface="Times New Roman" pitchFamily="18" charset="0"/>
                <a:cs typeface="Times New Roman" pitchFamily="18" charset="0"/>
              </a:rPr>
              <a:t>ưng</a:t>
            </a:r>
            <a:r>
              <a:rPr lang="vi-VN" sz="2400">
                <a:latin typeface="Times New Roman" pitchFamily="18" charset="0"/>
                <a:cs typeface="Times New Roman" pitchFamily="18" charset="0"/>
              </a:rPr>
              <a:t> tự ý bóc thư cô giáo gửi cho bố mẹ là sai. Đây là hành vi xâm phạm quyền bí mật thư tín của công dân. Theo quy định của Hiến pháp năm 2013, công dân có nghĩa vụ tôn trọng quyền của người khác.</a:t>
            </a:r>
            <a:endParaRPr lang="en-US" sz="2400">
              <a:latin typeface="Times New Roman" pitchFamily="18" charset="0"/>
              <a:cs typeface="Times New Roman" pitchFamily="18" charset="0"/>
            </a:endParaRPr>
          </a:p>
          <a:p>
            <a:pPr lvl="0" algn="just"/>
            <a:endParaRPr lang="en-US" sz="2400" b="1" dirty="0">
              <a:solidFill>
                <a:srgbClr val="0000FF"/>
              </a:solidFill>
              <a:latin typeface="+mj-lt"/>
              <a:cs typeface="Times" pitchFamily="18" charset="0"/>
            </a:endParaRPr>
          </a:p>
        </p:txBody>
      </p:sp>
    </p:spTree>
    <p:extLst>
      <p:ext uri="{BB962C8B-B14F-4D97-AF65-F5344CB8AC3E}">
        <p14:creationId xmlns:p14="http://schemas.microsoft.com/office/powerpoint/2010/main" val="180178003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oogle Shape;154;p8"/>
          <p:cNvPicPr preferRelativeResize="0"/>
          <p:nvPr/>
        </p:nvPicPr>
        <p:blipFill rotWithShape="1">
          <a:blip r:embed="rId2">
            <a:alphaModFix/>
          </a:blip>
          <a:srcRect l="16992" t="-937" r="50159" b="17086"/>
          <a:stretch/>
        </p:blipFill>
        <p:spPr>
          <a:xfrm>
            <a:off x="5793330" y="930519"/>
            <a:ext cx="6778616" cy="4811438"/>
          </a:xfrm>
          <a:prstGeom prst="rect">
            <a:avLst/>
          </a:prstGeom>
          <a:noFill/>
          <a:ln>
            <a:noFill/>
          </a:ln>
        </p:spPr>
      </p:pic>
      <p:pic>
        <p:nvPicPr>
          <p:cNvPr id="7" name="Google Shape;164;p9"/>
          <p:cNvPicPr preferRelativeResize="0"/>
          <p:nvPr/>
        </p:nvPicPr>
        <p:blipFill rotWithShape="1">
          <a:blip r:embed="rId3">
            <a:alphaModFix/>
          </a:blip>
          <a:srcRect l="15285" t="10430" r="46645" b="11190"/>
          <a:stretch/>
        </p:blipFill>
        <p:spPr>
          <a:xfrm>
            <a:off x="-786062" y="1583091"/>
            <a:ext cx="6924194" cy="3772871"/>
          </a:xfrm>
          <a:prstGeom prst="rect">
            <a:avLst/>
          </a:prstGeom>
          <a:noFill/>
          <a:ln>
            <a:noFill/>
          </a:ln>
        </p:spPr>
      </p:pic>
      <p:sp>
        <p:nvSpPr>
          <p:cNvPr id="8" name="Snip Diagonal Corner Rectangle 7"/>
          <p:cNvSpPr/>
          <p:nvPr/>
        </p:nvSpPr>
        <p:spPr>
          <a:xfrm>
            <a:off x="957492" y="1242892"/>
            <a:ext cx="3251200" cy="703850"/>
          </a:xfrm>
          <a:prstGeom prst="snip2DiagRect">
            <a:avLst>
              <a:gd name="adj1" fmla="val 26917"/>
              <a:gd name="adj2" fmla="val 16667"/>
            </a:avLst>
          </a:prstGeom>
          <a:solidFill>
            <a:srgbClr val="ED7D31">
              <a:lumMod val="40000"/>
              <a:lumOff val="60000"/>
            </a:srgbClr>
          </a:solidFill>
          <a:ln w="12700" cap="flat" cmpd="sng" algn="ctr">
            <a:solidFill>
              <a:srgbClr val="5B9BD5">
                <a:shade val="50000"/>
              </a:srgbClr>
            </a:solidFill>
            <a:prstDash val="solid"/>
            <a:miter lim="800000"/>
          </a:ln>
          <a:effectLst/>
        </p:spPr>
        <p:txBody>
          <a:bodyPr rtlCol="0" anchor="ctr"/>
          <a:lstStyle/>
          <a:p>
            <a:pPr algn="ctr">
              <a:defRPr/>
            </a:pPr>
            <a:r>
              <a:rPr lang="en-US" sz="2400" b="1" kern="0" dirty="0">
                <a:solidFill>
                  <a:prstClr val="black"/>
                </a:solidFill>
                <a:latin typeface="Times New Roman" panose="02020603050405020304" pitchFamily="18" charset="0"/>
                <a:cs typeface="Times New Roman" panose="02020603050405020304" pitchFamily="18" charset="0"/>
              </a:rPr>
              <a:t>TÌNH HUỐNG 1</a:t>
            </a:r>
          </a:p>
        </p:txBody>
      </p:sp>
      <p:sp>
        <p:nvSpPr>
          <p:cNvPr id="9" name="Snip Diagonal Corner Rectangle 8"/>
          <p:cNvSpPr/>
          <p:nvPr/>
        </p:nvSpPr>
        <p:spPr>
          <a:xfrm>
            <a:off x="7808857" y="1022548"/>
            <a:ext cx="3389746" cy="733271"/>
          </a:xfrm>
          <a:prstGeom prst="snip2DiagRect">
            <a:avLst>
              <a:gd name="adj1" fmla="val 26917"/>
              <a:gd name="adj2" fmla="val 16667"/>
            </a:avLst>
          </a:prstGeom>
          <a:solidFill>
            <a:srgbClr val="FFC000"/>
          </a:solidFill>
          <a:ln w="12700" cap="flat" cmpd="sng" algn="ctr">
            <a:solidFill>
              <a:srgbClr val="5B9BD5">
                <a:shade val="50000"/>
              </a:srgbClr>
            </a:solidFill>
            <a:prstDash val="solid"/>
            <a:miter lim="800000"/>
          </a:ln>
          <a:effectLst/>
        </p:spPr>
        <p:txBody>
          <a:bodyPr rtlCol="0" anchor="ctr"/>
          <a:lstStyle/>
          <a:p>
            <a:pPr algn="ctr">
              <a:defRPr/>
            </a:pPr>
            <a:r>
              <a:rPr lang="en-US" sz="2400" b="1" kern="0" dirty="0">
                <a:solidFill>
                  <a:prstClr val="black"/>
                </a:solidFill>
                <a:latin typeface="Times New Roman" panose="02020603050405020304" pitchFamily="18" charset="0"/>
                <a:cs typeface="Times New Roman" panose="02020603050405020304" pitchFamily="18" charset="0"/>
              </a:rPr>
              <a:t>TÌNH HUỐNG 2</a:t>
            </a:r>
          </a:p>
        </p:txBody>
      </p:sp>
      <p:pic>
        <p:nvPicPr>
          <p:cNvPr id="12" name="Picture 11"/>
          <p:cNvPicPr>
            <a:picLocks noChangeAspect="1"/>
          </p:cNvPicPr>
          <p:nvPr/>
        </p:nvPicPr>
        <p:blipFill>
          <a:blip r:embed="rId4"/>
          <a:stretch>
            <a:fillRect/>
          </a:stretch>
        </p:blipFill>
        <p:spPr>
          <a:xfrm>
            <a:off x="4111188" y="835237"/>
            <a:ext cx="2584200" cy="1344792"/>
          </a:xfrm>
          <a:prstGeom prst="ellipse">
            <a:avLst/>
          </a:prstGeom>
          <a:ln>
            <a:noFill/>
          </a:ln>
          <a:effectLst>
            <a:softEdge rad="112500"/>
          </a:effectLst>
        </p:spPr>
      </p:pic>
      <p:pic>
        <p:nvPicPr>
          <p:cNvPr id="13" name="Google Shape;155;p8"/>
          <p:cNvPicPr preferRelativeResize="0"/>
          <p:nvPr/>
        </p:nvPicPr>
        <p:blipFill rotWithShape="1">
          <a:blip r:embed="rId5">
            <a:alphaModFix/>
          </a:blip>
          <a:srcRect/>
          <a:stretch/>
        </p:blipFill>
        <p:spPr>
          <a:xfrm>
            <a:off x="3920376" y="3934786"/>
            <a:ext cx="1872954" cy="1719365"/>
          </a:xfrm>
          <a:prstGeom prst="rect">
            <a:avLst/>
          </a:prstGeom>
          <a:noFill/>
          <a:ln>
            <a:noFill/>
          </a:ln>
        </p:spPr>
      </p:pic>
      <p:pic>
        <p:nvPicPr>
          <p:cNvPr id="15" name="Picture 14"/>
          <p:cNvPicPr>
            <a:picLocks noChangeAspect="1"/>
          </p:cNvPicPr>
          <p:nvPr/>
        </p:nvPicPr>
        <p:blipFill>
          <a:blip r:embed="rId6"/>
          <a:stretch>
            <a:fillRect/>
          </a:stretch>
        </p:blipFill>
        <p:spPr>
          <a:xfrm>
            <a:off x="10936762" y="0"/>
            <a:ext cx="1255238" cy="937524"/>
          </a:xfrm>
          <a:prstGeom prst="rect">
            <a:avLst/>
          </a:prstGeom>
        </p:spPr>
      </p:pic>
      <p:pic>
        <p:nvPicPr>
          <p:cNvPr id="16" name="图片 6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73992" y="-134826"/>
            <a:ext cx="385859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7"/>
          <p:cNvSpPr txBox="1">
            <a:spLocks noChangeArrowheads="1"/>
          </p:cNvSpPr>
          <p:nvPr/>
        </p:nvSpPr>
        <p:spPr bwMode="auto">
          <a:xfrm>
            <a:off x="3473992" y="215693"/>
            <a:ext cx="4152790" cy="661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algn="l" fontAlgn="base">
              <a:lnSpc>
                <a:spcPct val="150000"/>
              </a:lnSpc>
              <a:spcBef>
                <a:spcPct val="0"/>
              </a:spcBef>
              <a:spcAft>
                <a:spcPct val="0"/>
              </a:spcAft>
            </a:pPr>
            <a:r>
              <a:rPr lang="en-US" altLang="en-US" sz="2800" b="1" dirty="0">
                <a:solidFill>
                  <a:srgbClr val="0070C0"/>
                </a:solidFill>
                <a:latin typeface="Times New Roman" panose="02020603050405020304" pitchFamily="18" charset="0"/>
                <a:cs typeface="Times New Roman" panose="02020603050405020304" pitchFamily="18" charset="0"/>
              </a:rPr>
              <a:t>XỬ LÍ TÌNH HUỐNG</a:t>
            </a:r>
            <a:endParaRPr lang="en-US" altLang="en-US" sz="2000" dirty="0">
              <a:solidFill>
                <a:srgbClr val="5F5F5F"/>
              </a:solidFill>
              <a:latin typeface="Times New Roman" panose="02020603050405020304" pitchFamily="18" charset="0"/>
              <a:cs typeface="Times New Roman" panose="02020603050405020304"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529845705"/>
              </p:ext>
            </p:extLst>
          </p:nvPr>
        </p:nvGraphicFramePr>
        <p:xfrm>
          <a:off x="721894" y="2258940"/>
          <a:ext cx="4790631" cy="2239836"/>
        </p:xfrm>
        <a:graphic>
          <a:graphicData uri="http://schemas.openxmlformats.org/drawingml/2006/table">
            <a:tbl>
              <a:tblPr>
                <a:tableStyleId>{5C22544A-7EE6-4342-B048-85BDC9FD1C3A}</a:tableStyleId>
              </a:tblPr>
              <a:tblGrid>
                <a:gridCol w="4790631">
                  <a:extLst>
                    <a:ext uri="{9D8B030D-6E8A-4147-A177-3AD203B41FA5}">
                      <a16:colId xmlns:a16="http://schemas.microsoft.com/office/drawing/2014/main" val="20000"/>
                    </a:ext>
                  </a:extLst>
                </a:gridCol>
              </a:tblGrid>
              <a:tr h="990600">
                <a:tc>
                  <a:txBody>
                    <a:bodyPr/>
                    <a:lstStyle/>
                    <a:p>
                      <a:pPr algn="just"/>
                      <a:r>
                        <a:rPr lang="en-US" sz="1800" kern="1200">
                          <a:solidFill>
                            <a:schemeClr val="dk1"/>
                          </a:solidFill>
                          <a:effectLst/>
                          <a:latin typeface="+mn-lt"/>
                          <a:ea typeface="+mn-ea"/>
                          <a:cs typeface="+mn-cs"/>
                        </a:rPr>
                        <a:t>-</a:t>
                      </a:r>
                      <a:r>
                        <a:rPr lang="en-US" sz="1800" kern="1200" baseline="0">
                          <a:solidFill>
                            <a:schemeClr val="dk1"/>
                          </a:solidFill>
                          <a:effectLst/>
                          <a:latin typeface="+mn-lt"/>
                          <a:ea typeface="+mn-ea"/>
                          <a:cs typeface="+mn-cs"/>
                        </a:rPr>
                        <a:t> L</a:t>
                      </a:r>
                      <a:r>
                        <a:rPr lang="en-US" sz="1800" kern="1200">
                          <a:solidFill>
                            <a:schemeClr val="dk1"/>
                          </a:solidFill>
                          <a:effectLst/>
                          <a:latin typeface="+mn-lt"/>
                          <a:ea typeface="+mn-ea"/>
                          <a:cs typeface="+mn-cs"/>
                        </a:rPr>
                        <a:t>a</a:t>
                      </a:r>
                      <a:r>
                        <a:rPr lang="en-US" sz="1800" kern="1200">
                          <a:solidFill>
                            <a:schemeClr val="dk1"/>
                          </a:solidFill>
                          <a:effectLst/>
                          <a:latin typeface="Times New Roman" pitchFamily="18" charset="0"/>
                          <a:ea typeface="+mn-ea"/>
                          <a:cs typeface="Times New Roman" pitchFamily="18" charset="0"/>
                        </a:rPr>
                        <a:t>n là một học sinh hoạt bát, tích cực tham gia các hoạt động của lớp và liên đội nhưng mẹ Lan thường ngăn cấm không cho em tham gia các hoạt động tập thể vì cho rằng sẽ ảnh hưởng đến việc học tập.</a:t>
                      </a:r>
                    </a:p>
                    <a:p>
                      <a:pPr algn="just"/>
                      <a:r>
                        <a:rPr lang="en-US" sz="1800" b="1" kern="1200">
                          <a:solidFill>
                            <a:schemeClr val="dk1"/>
                          </a:solidFill>
                          <a:effectLst/>
                          <a:latin typeface="Times New Roman" pitchFamily="18" charset="0"/>
                          <a:ea typeface="+mn-ea"/>
                          <a:cs typeface="Times New Roman" pitchFamily="18" charset="0"/>
                        </a:rPr>
                        <a:t>- Theo em, Lan nên làm gì để mẹ không ngăn cấm mình tham gia hoạt động tập thể?</a:t>
                      </a:r>
                      <a:endParaRPr lang="en-US" sz="1800" kern="1200">
                        <a:solidFill>
                          <a:schemeClr val="dk1"/>
                        </a:solidFill>
                        <a:effectLst/>
                        <a:latin typeface="Times New Roman" pitchFamily="18" charset="0"/>
                        <a:ea typeface="+mn-ea"/>
                        <a:cs typeface="Times New Roman" pitchFamily="18" charset="0"/>
                      </a:endParaRPr>
                    </a:p>
                    <a:p>
                      <a:pPr marL="203200" marR="0" indent="-203200" algn="just">
                        <a:lnSpc>
                          <a:spcPct val="115000"/>
                        </a:lnSpc>
                        <a:spcBef>
                          <a:spcPts val="0"/>
                        </a:spcBef>
                        <a:spcAft>
                          <a:spcPts val="0"/>
                        </a:spcAft>
                      </a:pPr>
                      <a:endParaRPr lang="en-US" sz="3600" dirty="0">
                        <a:solidFill>
                          <a:srgbClr val="0000FF"/>
                        </a:solidFill>
                        <a:effectLst/>
                        <a:latin typeface="#9Slide05 IcielSanelma" pitchFamily="2" charset="0"/>
                        <a:ea typeface="Arial" panose="020B0604020202020204" pitchFamily="34" charset="0"/>
                      </a:endParaRPr>
                    </a:p>
                  </a:txBody>
                  <a:tcPr marL="0" marR="0" marT="0" marB="0">
                    <a:noFill/>
                  </a:tcPr>
                </a:tc>
                <a:extLst>
                  <a:ext uri="{0D108BD9-81ED-4DB2-BD59-A6C34878D82A}">
                    <a16:rowId xmlns:a16="http://schemas.microsoft.com/office/drawing/2014/main" val="10000"/>
                  </a:ext>
                </a:extLst>
              </a:tr>
            </a:tbl>
          </a:graphicData>
        </a:graphic>
      </p:graphicFrame>
      <p:sp>
        <p:nvSpPr>
          <p:cNvPr id="3" name="Rectangle 1"/>
          <p:cNvSpPr>
            <a:spLocks noChangeArrowheads="1"/>
          </p:cNvSpPr>
          <p:nvPr/>
        </p:nvSpPr>
        <p:spPr bwMode="auto">
          <a:xfrm>
            <a:off x="5059363" y="33670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229476864"/>
              </p:ext>
            </p:extLst>
          </p:nvPr>
        </p:nvGraphicFramePr>
        <p:xfrm>
          <a:off x="6531219" y="2271469"/>
          <a:ext cx="5211709" cy="2239836"/>
        </p:xfrm>
        <a:graphic>
          <a:graphicData uri="http://schemas.openxmlformats.org/drawingml/2006/table">
            <a:tbl>
              <a:tblPr/>
              <a:tblGrid>
                <a:gridCol w="5211709">
                  <a:extLst>
                    <a:ext uri="{9D8B030D-6E8A-4147-A177-3AD203B41FA5}">
                      <a16:colId xmlns:a16="http://schemas.microsoft.com/office/drawing/2014/main" val="20000"/>
                    </a:ext>
                  </a:extLst>
                </a:gridCol>
              </a:tblGrid>
              <a:tr h="960120">
                <a:tc>
                  <a:txBody>
                    <a:bodyPr/>
                    <a:lstStyle/>
                    <a:p>
                      <a:pPr algn="just"/>
                      <a:r>
                        <a:rPr lang="en-US" sz="1800" kern="1200">
                          <a:solidFill>
                            <a:schemeClr val="tx1"/>
                          </a:solidFill>
                          <a:effectLst/>
                          <a:latin typeface="+mn-lt"/>
                          <a:ea typeface="+mn-ea"/>
                          <a:cs typeface="+mn-cs"/>
                        </a:rPr>
                        <a:t>-</a:t>
                      </a:r>
                      <a:r>
                        <a:rPr lang="en-US" sz="1800" kern="1200" baseline="0">
                          <a:solidFill>
                            <a:schemeClr val="tx1"/>
                          </a:solidFill>
                          <a:effectLst/>
                          <a:latin typeface="+mn-lt"/>
                          <a:ea typeface="+mn-ea"/>
                          <a:cs typeface="+mn-cs"/>
                        </a:rPr>
                        <a:t> M</a:t>
                      </a:r>
                      <a:r>
                        <a:rPr lang="en-US" sz="1800" kern="1200">
                          <a:solidFill>
                            <a:schemeClr val="tx1"/>
                          </a:solidFill>
                          <a:effectLst/>
                          <a:latin typeface="Times New Roman" pitchFamily="18" charset="0"/>
                          <a:ea typeface="+mn-ea"/>
                          <a:cs typeface="Times New Roman" pitchFamily="18" charset="0"/>
                        </a:rPr>
                        <a:t>ặc dù công việc của bố mẹ Hà rất vất vả nhưng Hà rất ít khi làm việc nhà để giúp đỡ bố mẹ vì nghĩ rằng mình chỉ cần có nghĩa vụ học giỏi là được.</a:t>
                      </a:r>
                    </a:p>
                    <a:p>
                      <a:pPr lvl="0" algn="just"/>
                      <a:r>
                        <a:rPr lang="en-US" sz="1800" b="1" u="none" strike="noStrike" kern="1200" baseline="0">
                          <a:solidFill>
                            <a:schemeClr val="tx1"/>
                          </a:solidFill>
                          <a:effectLst/>
                          <a:latin typeface="Times New Roman" pitchFamily="18" charset="0"/>
                          <a:ea typeface="+mn-ea"/>
                          <a:cs typeface="Times New Roman" pitchFamily="18" charset="0"/>
                        </a:rPr>
                        <a:t> a) Em</a:t>
                      </a:r>
                      <a:r>
                        <a:rPr lang="en-US" sz="1800" b="1" u="none" strike="noStrike" kern="1200">
                          <a:solidFill>
                            <a:schemeClr val="tx1"/>
                          </a:solidFill>
                          <a:effectLst/>
                          <a:latin typeface="Times New Roman" pitchFamily="18" charset="0"/>
                          <a:ea typeface="+mn-ea"/>
                          <a:cs typeface="Times New Roman" pitchFamily="18" charset="0"/>
                        </a:rPr>
                        <a:t> suy nghĩ gì về việc làm của Hà?</a:t>
                      </a:r>
                      <a:endParaRPr lang="en-US" sz="1800" u="none" strike="noStrike" kern="1200">
                        <a:solidFill>
                          <a:schemeClr val="tx1"/>
                        </a:solidFill>
                        <a:effectLst/>
                        <a:latin typeface="Times New Roman" pitchFamily="18" charset="0"/>
                        <a:ea typeface="+mn-ea"/>
                        <a:cs typeface="Times New Roman" pitchFamily="18" charset="0"/>
                      </a:endParaRPr>
                    </a:p>
                    <a:p>
                      <a:pPr algn="just"/>
                      <a:r>
                        <a:rPr lang="en-US" sz="1800" b="1" kern="1200" baseline="0">
                          <a:solidFill>
                            <a:schemeClr val="tx1"/>
                          </a:solidFill>
                          <a:effectLst/>
                          <a:latin typeface="Times New Roman" pitchFamily="18" charset="0"/>
                          <a:ea typeface="+mn-ea"/>
                          <a:cs typeface="Times New Roman" pitchFamily="18" charset="0"/>
                        </a:rPr>
                        <a:t>  b)</a:t>
                      </a:r>
                      <a:r>
                        <a:rPr lang="en-US" sz="1800" b="1" kern="1200">
                          <a:solidFill>
                            <a:schemeClr val="tx1"/>
                          </a:solidFill>
                          <a:effectLst/>
                          <a:latin typeface="Times New Roman" pitchFamily="18" charset="0"/>
                          <a:ea typeface="+mn-ea"/>
                          <a:cs typeface="Times New Roman" pitchFamily="18" charset="0"/>
                        </a:rPr>
                        <a:t> Theo em, Hà cần làm gì để thực hiện</a:t>
                      </a:r>
                      <a:br>
                        <a:rPr lang="en-US" sz="1800" b="1" kern="1200">
                          <a:solidFill>
                            <a:schemeClr val="tx1"/>
                          </a:solidFill>
                          <a:effectLst/>
                          <a:latin typeface="Times New Roman" pitchFamily="18" charset="0"/>
                          <a:ea typeface="+mn-ea"/>
                          <a:cs typeface="Times New Roman" pitchFamily="18" charset="0"/>
                        </a:rPr>
                      </a:br>
                      <a:r>
                        <a:rPr lang="en-US" sz="1800" b="1" kern="1200">
                          <a:solidFill>
                            <a:schemeClr val="tx1"/>
                          </a:solidFill>
                          <a:effectLst/>
                          <a:latin typeface="Times New Roman" pitchFamily="18" charset="0"/>
                          <a:ea typeface="+mn-ea"/>
                          <a:cs typeface="Times New Roman" pitchFamily="18" charset="0"/>
                        </a:rPr>
                        <a:t>tốt quyền và nghĩa vụ của học sinh?</a:t>
                      </a:r>
                      <a:endParaRPr lang="en-US" sz="1800" kern="1200">
                        <a:solidFill>
                          <a:schemeClr val="tx1"/>
                        </a:solidFill>
                        <a:effectLst/>
                        <a:latin typeface="Times New Roman" pitchFamily="18" charset="0"/>
                        <a:ea typeface="+mn-ea"/>
                        <a:cs typeface="Times New Roman" pitchFamily="18" charset="0"/>
                      </a:endParaRPr>
                    </a:p>
                    <a:p>
                      <a:pPr marL="190500" marR="0" indent="-190500" algn="just">
                        <a:lnSpc>
                          <a:spcPct val="115000"/>
                        </a:lnSpc>
                        <a:spcBef>
                          <a:spcPts val="0"/>
                        </a:spcBef>
                        <a:spcAft>
                          <a:spcPts val="0"/>
                        </a:spcAft>
                      </a:pPr>
                      <a:endParaRPr lang="en-US" sz="3600" b="1" dirty="0">
                        <a:effectLst/>
                        <a:latin typeface="#9Slide05 Israquella" pitchFamily="2" charset="0"/>
                        <a:ea typeface="Arial" panose="020B0604020202020204" pitchFamily="34" charset="0"/>
                      </a:endParaRPr>
                    </a:p>
                  </a:txBody>
                  <a:tcPr marL="0" marR="0" marT="0" marB="0">
                    <a:lnL>
                      <a:noFill/>
                    </a:lnL>
                    <a:lnR>
                      <a:noFill/>
                    </a:lnR>
                    <a:lnT>
                      <a:noFill/>
                    </a:lnT>
                    <a:lnB>
                      <a:noFill/>
                    </a:lnB>
                  </a:tcPr>
                </a:tc>
                <a:extLst>
                  <a:ext uri="{0D108BD9-81ED-4DB2-BD59-A6C34878D82A}">
                    <a16:rowId xmlns:a16="http://schemas.microsoft.com/office/drawing/2014/main" val="10000"/>
                  </a:ext>
                </a:extLst>
              </a:tr>
            </a:tbl>
          </a:graphicData>
        </a:graphic>
      </p:graphicFrame>
      <p:sp>
        <p:nvSpPr>
          <p:cNvPr id="5" name="Rectangle 2"/>
          <p:cNvSpPr>
            <a:spLocks noChangeArrowheads="1"/>
          </p:cNvSpPr>
          <p:nvPr/>
        </p:nvSpPr>
        <p:spPr bwMode="auto">
          <a:xfrm>
            <a:off x="6960671" y="302229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113992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6" presetClass="entr" presetSubtype="21"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arn(inVertical)">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circle(in)">
                                      <p:cBhvr>
                                        <p:cTn id="20" dur="20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arn(inVertical)">
                                      <p:cBhvr>
                                        <p:cTn id="25" dur="500"/>
                                        <p:tgtEl>
                                          <p:spTgt spid="6"/>
                                        </p:tgtEl>
                                      </p:cBhvr>
                                    </p:animEffect>
                                  </p:childTnLst>
                                </p:cTn>
                              </p:par>
                            </p:childTnLst>
                          </p:cTn>
                        </p:par>
                        <p:par>
                          <p:cTn id="26" fill="hold">
                            <p:stCondLst>
                              <p:cond delay="500"/>
                            </p:stCondLst>
                            <p:childTnLst>
                              <p:par>
                                <p:cTn id="27" presetID="5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animEffect transition="in" filter="fade">
                                      <p:cBhvr>
                                        <p:cTn id="3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oogle Shape;154;p8"/>
          <p:cNvPicPr preferRelativeResize="0"/>
          <p:nvPr/>
        </p:nvPicPr>
        <p:blipFill rotWithShape="1">
          <a:blip r:embed="rId2">
            <a:alphaModFix/>
          </a:blip>
          <a:srcRect l="16992" t="-937" r="50159" b="17086"/>
          <a:stretch/>
        </p:blipFill>
        <p:spPr>
          <a:xfrm>
            <a:off x="5793330" y="930518"/>
            <a:ext cx="6778616" cy="5927481"/>
          </a:xfrm>
          <a:prstGeom prst="rect">
            <a:avLst/>
          </a:prstGeom>
          <a:noFill/>
          <a:ln>
            <a:noFill/>
          </a:ln>
        </p:spPr>
      </p:pic>
      <p:pic>
        <p:nvPicPr>
          <p:cNvPr id="7" name="Google Shape;164;p9"/>
          <p:cNvPicPr preferRelativeResize="0"/>
          <p:nvPr/>
        </p:nvPicPr>
        <p:blipFill rotWithShape="1">
          <a:blip r:embed="rId3">
            <a:alphaModFix/>
          </a:blip>
          <a:srcRect l="15285" t="10430" r="46645" b="11190"/>
          <a:stretch/>
        </p:blipFill>
        <p:spPr>
          <a:xfrm>
            <a:off x="-786062" y="1022548"/>
            <a:ext cx="7138736" cy="5089493"/>
          </a:xfrm>
          <a:prstGeom prst="rect">
            <a:avLst/>
          </a:prstGeom>
          <a:noFill/>
          <a:ln>
            <a:noFill/>
          </a:ln>
        </p:spPr>
      </p:pic>
      <p:sp>
        <p:nvSpPr>
          <p:cNvPr id="8" name="Snip Diagonal Corner Rectangle 7"/>
          <p:cNvSpPr/>
          <p:nvPr/>
        </p:nvSpPr>
        <p:spPr>
          <a:xfrm>
            <a:off x="957492" y="1242892"/>
            <a:ext cx="3251200" cy="703850"/>
          </a:xfrm>
          <a:prstGeom prst="snip2DiagRect">
            <a:avLst>
              <a:gd name="adj1" fmla="val 26917"/>
              <a:gd name="adj2" fmla="val 16667"/>
            </a:avLst>
          </a:prstGeom>
          <a:solidFill>
            <a:srgbClr val="ED7D31">
              <a:lumMod val="40000"/>
              <a:lumOff val="60000"/>
            </a:srgbClr>
          </a:solidFill>
          <a:ln w="12700" cap="flat" cmpd="sng" algn="ctr">
            <a:solidFill>
              <a:srgbClr val="5B9BD5">
                <a:shade val="50000"/>
              </a:srgbClr>
            </a:solidFill>
            <a:prstDash val="solid"/>
            <a:miter lim="800000"/>
          </a:ln>
          <a:effectLst/>
        </p:spPr>
        <p:txBody>
          <a:bodyPr rtlCol="0" anchor="ctr"/>
          <a:lstStyle/>
          <a:p>
            <a:pPr algn="ctr">
              <a:defRPr/>
            </a:pPr>
            <a:r>
              <a:rPr lang="en-US" sz="2400" b="1" kern="0" dirty="0">
                <a:solidFill>
                  <a:prstClr val="black"/>
                </a:solidFill>
                <a:latin typeface="Times New Roman" panose="02020603050405020304" pitchFamily="18" charset="0"/>
                <a:cs typeface="Times New Roman" panose="02020603050405020304" pitchFamily="18" charset="0"/>
              </a:rPr>
              <a:t>TÌNH HUỐNG 1</a:t>
            </a:r>
          </a:p>
        </p:txBody>
      </p:sp>
      <p:sp>
        <p:nvSpPr>
          <p:cNvPr id="9" name="Snip Diagonal Corner Rectangle 8"/>
          <p:cNvSpPr/>
          <p:nvPr/>
        </p:nvSpPr>
        <p:spPr>
          <a:xfrm>
            <a:off x="7808857" y="1022548"/>
            <a:ext cx="3389746" cy="733271"/>
          </a:xfrm>
          <a:prstGeom prst="snip2DiagRect">
            <a:avLst>
              <a:gd name="adj1" fmla="val 26917"/>
              <a:gd name="adj2" fmla="val 16667"/>
            </a:avLst>
          </a:prstGeom>
          <a:solidFill>
            <a:srgbClr val="FFC000"/>
          </a:solidFill>
          <a:ln w="12700" cap="flat" cmpd="sng" algn="ctr">
            <a:solidFill>
              <a:srgbClr val="5B9BD5">
                <a:shade val="50000"/>
              </a:srgbClr>
            </a:solidFill>
            <a:prstDash val="solid"/>
            <a:miter lim="800000"/>
          </a:ln>
          <a:effectLst/>
        </p:spPr>
        <p:txBody>
          <a:bodyPr rtlCol="0" anchor="ctr"/>
          <a:lstStyle/>
          <a:p>
            <a:pPr algn="ctr">
              <a:defRPr/>
            </a:pPr>
            <a:r>
              <a:rPr lang="en-US" sz="2400" b="1" kern="0" dirty="0">
                <a:solidFill>
                  <a:prstClr val="black"/>
                </a:solidFill>
                <a:latin typeface="Times New Roman" panose="02020603050405020304" pitchFamily="18" charset="0"/>
                <a:cs typeface="Times New Roman" panose="02020603050405020304" pitchFamily="18" charset="0"/>
              </a:rPr>
              <a:t>TÌNH HUỐNG 2</a:t>
            </a:r>
          </a:p>
        </p:txBody>
      </p:sp>
      <p:pic>
        <p:nvPicPr>
          <p:cNvPr id="12" name="Picture 11"/>
          <p:cNvPicPr>
            <a:picLocks noChangeAspect="1"/>
          </p:cNvPicPr>
          <p:nvPr/>
        </p:nvPicPr>
        <p:blipFill>
          <a:blip r:embed="rId4"/>
          <a:stretch>
            <a:fillRect/>
          </a:stretch>
        </p:blipFill>
        <p:spPr>
          <a:xfrm>
            <a:off x="4111188" y="835237"/>
            <a:ext cx="2584200" cy="1344792"/>
          </a:xfrm>
          <a:prstGeom prst="ellipse">
            <a:avLst/>
          </a:prstGeom>
          <a:ln>
            <a:noFill/>
          </a:ln>
          <a:effectLst>
            <a:softEdge rad="112500"/>
          </a:effectLst>
        </p:spPr>
      </p:pic>
      <p:pic>
        <p:nvPicPr>
          <p:cNvPr id="13" name="Google Shape;155;p8"/>
          <p:cNvPicPr preferRelativeResize="0"/>
          <p:nvPr/>
        </p:nvPicPr>
        <p:blipFill rotWithShape="1">
          <a:blip r:embed="rId5">
            <a:alphaModFix/>
          </a:blip>
          <a:srcRect/>
          <a:stretch/>
        </p:blipFill>
        <p:spPr>
          <a:xfrm>
            <a:off x="3920376" y="3934786"/>
            <a:ext cx="1872954" cy="1719365"/>
          </a:xfrm>
          <a:prstGeom prst="rect">
            <a:avLst/>
          </a:prstGeom>
          <a:noFill/>
          <a:ln>
            <a:noFill/>
          </a:ln>
        </p:spPr>
      </p:pic>
      <p:pic>
        <p:nvPicPr>
          <p:cNvPr id="15" name="Picture 14"/>
          <p:cNvPicPr>
            <a:picLocks noChangeAspect="1"/>
          </p:cNvPicPr>
          <p:nvPr/>
        </p:nvPicPr>
        <p:blipFill>
          <a:blip r:embed="rId6"/>
          <a:stretch>
            <a:fillRect/>
          </a:stretch>
        </p:blipFill>
        <p:spPr>
          <a:xfrm>
            <a:off x="10936762" y="0"/>
            <a:ext cx="1255238" cy="937524"/>
          </a:xfrm>
          <a:prstGeom prst="rect">
            <a:avLst/>
          </a:prstGeom>
        </p:spPr>
      </p:pic>
      <p:pic>
        <p:nvPicPr>
          <p:cNvPr id="16" name="图片 6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73992" y="-134826"/>
            <a:ext cx="385859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7"/>
          <p:cNvSpPr txBox="1">
            <a:spLocks noChangeArrowheads="1"/>
          </p:cNvSpPr>
          <p:nvPr/>
        </p:nvSpPr>
        <p:spPr bwMode="auto">
          <a:xfrm>
            <a:off x="3473992" y="215693"/>
            <a:ext cx="4152790" cy="661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algn="l" fontAlgn="base">
              <a:lnSpc>
                <a:spcPct val="150000"/>
              </a:lnSpc>
              <a:spcBef>
                <a:spcPct val="0"/>
              </a:spcBef>
              <a:spcAft>
                <a:spcPct val="0"/>
              </a:spcAft>
            </a:pPr>
            <a:r>
              <a:rPr lang="en-US" altLang="en-US" sz="2800" b="1" dirty="0">
                <a:solidFill>
                  <a:srgbClr val="0070C0"/>
                </a:solidFill>
                <a:latin typeface="Times New Roman" panose="02020603050405020304" pitchFamily="18" charset="0"/>
                <a:cs typeface="Times New Roman" panose="02020603050405020304" pitchFamily="18" charset="0"/>
              </a:rPr>
              <a:t>XỬ LÍ TÌNH HUỐNG</a:t>
            </a:r>
            <a:endParaRPr lang="en-US" altLang="en-US" sz="2000" dirty="0">
              <a:solidFill>
                <a:srgbClr val="5F5F5F"/>
              </a:solidFill>
              <a:latin typeface="Times New Roman" panose="02020603050405020304" pitchFamily="18" charset="0"/>
              <a:cs typeface="Times New Roman" panose="02020603050405020304"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549683429"/>
              </p:ext>
            </p:extLst>
          </p:nvPr>
        </p:nvGraphicFramePr>
        <p:xfrm>
          <a:off x="387990" y="1929003"/>
          <a:ext cx="4790631" cy="4754880"/>
        </p:xfrm>
        <a:graphic>
          <a:graphicData uri="http://schemas.openxmlformats.org/drawingml/2006/table">
            <a:tbl>
              <a:tblPr>
                <a:tableStyleId>{5C22544A-7EE6-4342-B048-85BDC9FD1C3A}</a:tableStyleId>
              </a:tblPr>
              <a:tblGrid>
                <a:gridCol w="4790631">
                  <a:extLst>
                    <a:ext uri="{9D8B030D-6E8A-4147-A177-3AD203B41FA5}">
                      <a16:colId xmlns:a16="http://schemas.microsoft.com/office/drawing/2014/main" val="20000"/>
                    </a:ext>
                  </a:extLst>
                </a:gridCol>
              </a:tblGrid>
              <a:tr h="3965397">
                <a:tc>
                  <a:txBody>
                    <a:bodyPr/>
                    <a:lstStyle/>
                    <a:p>
                      <a:pPr algn="just"/>
                      <a:r>
                        <a:rPr lang="en-US" sz="1800" kern="1200">
                          <a:solidFill>
                            <a:schemeClr val="dk1"/>
                          </a:solidFill>
                          <a:effectLst/>
                          <a:latin typeface="+mn-lt"/>
                          <a:ea typeface="+mn-ea"/>
                          <a:cs typeface="+mn-cs"/>
                        </a:rPr>
                        <a:t>-</a:t>
                      </a:r>
                      <a:r>
                        <a:rPr lang="en-US" sz="2400" kern="1200">
                          <a:solidFill>
                            <a:schemeClr val="dk1"/>
                          </a:solidFill>
                          <a:effectLst/>
                          <a:latin typeface="Times New Roman" pitchFamily="18" charset="0"/>
                          <a:ea typeface="+mn-ea"/>
                          <a:cs typeface="Times New Roman" pitchFamily="18" charset="0"/>
                        </a:rPr>
                        <a:t>Theo Hiến pháp 2013 và Luật Trẻ em quy định: Trẻ em có quyền được tham gia hoạt động xã hội phù hợp với độ tuổi, mức độ trưởng thành, nhu cẩu, năng lực của trẻ em.</a:t>
                      </a:r>
                    </a:p>
                    <a:p>
                      <a:pPr algn="just"/>
                      <a:r>
                        <a:rPr lang="en-US" sz="2400" kern="1200">
                          <a:solidFill>
                            <a:schemeClr val="dk1"/>
                          </a:solidFill>
                          <a:effectLst/>
                          <a:latin typeface="Times New Roman" pitchFamily="18" charset="0"/>
                          <a:ea typeface="+mn-ea"/>
                          <a:cs typeface="Times New Roman" pitchFamily="18" charset="0"/>
                        </a:rPr>
                        <a:t>-</a:t>
                      </a:r>
                      <a:r>
                        <a:rPr lang="en-US" sz="2400" kern="1200" baseline="0">
                          <a:solidFill>
                            <a:schemeClr val="dk1"/>
                          </a:solidFill>
                          <a:effectLst/>
                          <a:latin typeface="Times New Roman" pitchFamily="18" charset="0"/>
                          <a:ea typeface="+mn-ea"/>
                          <a:cs typeface="Times New Roman" pitchFamily="18" charset="0"/>
                        </a:rPr>
                        <a:t> L</a:t>
                      </a:r>
                      <a:r>
                        <a:rPr lang="en-US" sz="2400" kern="1200">
                          <a:solidFill>
                            <a:schemeClr val="dk1"/>
                          </a:solidFill>
                          <a:effectLst/>
                          <a:latin typeface="Times New Roman" pitchFamily="18" charset="0"/>
                          <a:ea typeface="+mn-ea"/>
                          <a:cs typeface="Times New Roman" pitchFamily="18" charset="0"/>
                        </a:rPr>
                        <a:t>an có thể trực tiếp hoặc nhờ thầy, cô giáo nói chuyện với bố mẹ để bố mẹ tạo điều kiện cho em tham gia các hoạt động tập thể. Lan cũng cẩn cố gắng học tốt để chứng minh cho bố mẹ thấy việc tham gia các hoạt động tập thể không ảnh hưởng đến việc học.</a:t>
                      </a:r>
                    </a:p>
                    <a:p>
                      <a:pPr algn="just"/>
                      <a:endParaRPr lang="en-US" sz="2400" dirty="0">
                        <a:solidFill>
                          <a:srgbClr val="0000FF"/>
                        </a:solidFill>
                        <a:effectLst/>
                        <a:latin typeface="#9Slide05 IcielSanelma" pitchFamily="2" charset="0"/>
                        <a:ea typeface="Arial" panose="020B0604020202020204" pitchFamily="34" charset="0"/>
                      </a:endParaRPr>
                    </a:p>
                  </a:txBody>
                  <a:tcPr marL="0" marR="0" marT="0" marB="0">
                    <a:noFill/>
                  </a:tcPr>
                </a:tc>
                <a:extLst>
                  <a:ext uri="{0D108BD9-81ED-4DB2-BD59-A6C34878D82A}">
                    <a16:rowId xmlns:a16="http://schemas.microsoft.com/office/drawing/2014/main" val="10000"/>
                  </a:ext>
                </a:extLst>
              </a:tr>
            </a:tbl>
          </a:graphicData>
        </a:graphic>
      </p:graphicFrame>
      <p:sp>
        <p:nvSpPr>
          <p:cNvPr id="3" name="Rectangle 1"/>
          <p:cNvSpPr>
            <a:spLocks noChangeArrowheads="1"/>
          </p:cNvSpPr>
          <p:nvPr/>
        </p:nvSpPr>
        <p:spPr bwMode="auto">
          <a:xfrm>
            <a:off x="5059363" y="33670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414051710"/>
              </p:ext>
            </p:extLst>
          </p:nvPr>
        </p:nvGraphicFramePr>
        <p:xfrm>
          <a:off x="6531219" y="2271469"/>
          <a:ext cx="5211709" cy="3657600"/>
        </p:xfrm>
        <a:graphic>
          <a:graphicData uri="http://schemas.openxmlformats.org/drawingml/2006/table">
            <a:tbl>
              <a:tblPr/>
              <a:tblGrid>
                <a:gridCol w="5211709">
                  <a:extLst>
                    <a:ext uri="{9D8B030D-6E8A-4147-A177-3AD203B41FA5}">
                      <a16:colId xmlns:a16="http://schemas.microsoft.com/office/drawing/2014/main" val="20000"/>
                    </a:ext>
                  </a:extLst>
                </a:gridCol>
              </a:tblGrid>
              <a:tr h="960120">
                <a:tc>
                  <a:txBody>
                    <a:bodyPr/>
                    <a:lstStyle/>
                    <a:p>
                      <a:r>
                        <a:rPr lang="en-US" sz="1800" kern="1200">
                          <a:solidFill>
                            <a:schemeClr val="tx1"/>
                          </a:solidFill>
                          <a:effectLst/>
                          <a:latin typeface="+mn-lt"/>
                          <a:ea typeface="+mn-ea"/>
                          <a:cs typeface="+mn-cs"/>
                        </a:rPr>
                        <a:t>-1</a:t>
                      </a:r>
                      <a:r>
                        <a:rPr lang="en-US" sz="2400" kern="1200">
                          <a:solidFill>
                            <a:srgbClr val="0000FF"/>
                          </a:solidFill>
                          <a:effectLst/>
                          <a:latin typeface="Times New Roman" pitchFamily="18" charset="0"/>
                          <a:ea typeface="+mn-ea"/>
                          <a:cs typeface="Times New Roman" pitchFamily="18" charset="0"/>
                        </a:rPr>
                        <a:t>/ Luật Trẻ em quy định bổn phận của trẻ em đối với gia đình là: Học tập, rèn luyện, giữ gìn nền nếp gia đình, phụ giúp cha mẹ và các thành viên trong gia đình những công việc phù hợp với độ tuổi, giới tính và sự phát triển của trẻ em.</a:t>
                      </a:r>
                    </a:p>
                    <a:p>
                      <a:r>
                        <a:rPr lang="en-US" sz="2400" kern="1200">
                          <a:solidFill>
                            <a:srgbClr val="0000FF"/>
                          </a:solidFill>
                          <a:effectLst/>
                          <a:latin typeface="Times New Roman" pitchFamily="18" charset="0"/>
                          <a:ea typeface="+mn-ea"/>
                          <a:cs typeface="Times New Roman" pitchFamily="18" charset="0"/>
                        </a:rPr>
                        <a:t>2/ Hà cần thực hiện tốt bổn phận của trẻ em (với bản thân, gia đình, nhà trường và xã hội).</a:t>
                      </a:r>
                    </a:p>
                    <a:p>
                      <a:pPr algn="just"/>
                      <a:endParaRPr lang="en-US" sz="2400" b="1" dirty="0">
                        <a:solidFill>
                          <a:srgbClr val="0000FF"/>
                        </a:solidFill>
                        <a:effectLst/>
                        <a:latin typeface="Times New Roman" pitchFamily="18" charset="0"/>
                        <a:ea typeface="Arial" panose="020B0604020202020204" pitchFamily="34" charset="0"/>
                        <a:cs typeface="Times New Roman" pitchFamily="18" charset="0"/>
                      </a:endParaRPr>
                    </a:p>
                  </a:txBody>
                  <a:tcPr marL="0" marR="0" marT="0" marB="0">
                    <a:lnL>
                      <a:noFill/>
                    </a:lnL>
                    <a:lnR>
                      <a:noFill/>
                    </a:lnR>
                    <a:lnT>
                      <a:noFill/>
                    </a:lnT>
                    <a:lnB>
                      <a:noFill/>
                    </a:lnB>
                  </a:tcPr>
                </a:tc>
                <a:extLst>
                  <a:ext uri="{0D108BD9-81ED-4DB2-BD59-A6C34878D82A}">
                    <a16:rowId xmlns:a16="http://schemas.microsoft.com/office/drawing/2014/main" val="10000"/>
                  </a:ext>
                </a:extLst>
              </a:tr>
            </a:tbl>
          </a:graphicData>
        </a:graphic>
      </p:graphicFrame>
      <p:sp>
        <p:nvSpPr>
          <p:cNvPr id="5" name="Rectangle 2"/>
          <p:cNvSpPr>
            <a:spLocks noChangeArrowheads="1"/>
          </p:cNvSpPr>
          <p:nvPr/>
        </p:nvSpPr>
        <p:spPr bwMode="auto">
          <a:xfrm>
            <a:off x="6960671" y="302229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559168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6" presetClass="entr" presetSubtype="21"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arn(inVertical)">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circle(in)">
                                      <p:cBhvr>
                                        <p:cTn id="20" dur="20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arn(inVertical)">
                                      <p:cBhvr>
                                        <p:cTn id="25" dur="500"/>
                                        <p:tgtEl>
                                          <p:spTgt spid="6"/>
                                        </p:tgtEl>
                                      </p:cBhvr>
                                    </p:animEffect>
                                  </p:childTnLst>
                                </p:cTn>
                              </p:par>
                            </p:childTnLst>
                          </p:cTn>
                        </p:par>
                        <p:par>
                          <p:cTn id="26" fill="hold">
                            <p:stCondLst>
                              <p:cond delay="500"/>
                            </p:stCondLst>
                            <p:childTnLst>
                              <p:par>
                                <p:cTn id="27" presetID="5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animEffect transition="in" filter="fade">
                                      <p:cBhvr>
                                        <p:cTn id="3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374864" y="425542"/>
            <a:ext cx="5207535" cy="5948218"/>
          </a:xfrm>
          <a:prstGeom prst="rect">
            <a:avLst/>
          </a:prstGeom>
          <a:noFill/>
          <a:ln>
            <a:noFill/>
          </a:ln>
        </p:spPr>
      </p:pic>
      <p:sp>
        <p:nvSpPr>
          <p:cNvPr id="12" name="文本框 15"/>
          <p:cNvSpPr txBox="1"/>
          <p:nvPr/>
        </p:nvSpPr>
        <p:spPr>
          <a:xfrm>
            <a:off x="6448507" y="3380472"/>
            <a:ext cx="5255015" cy="1107996"/>
          </a:xfrm>
          <a:prstGeom prst="rect">
            <a:avLst/>
          </a:prstGeom>
          <a:noFill/>
        </p:spPr>
        <p:txBody>
          <a:bodyPr wrap="square" rtlCol="0">
            <a:spAutoFit/>
          </a:bodyPr>
          <a:lstStyle/>
          <a:p>
            <a:pPr algn="ctr" defTabSz="457200"/>
            <a:r>
              <a:rPr lang="en-US" altLang="zh-CN" sz="6600" b="1">
                <a:solidFill>
                  <a:srgbClr val="FF0000"/>
                </a:solidFill>
                <a:latin typeface="Times" pitchFamily="18" charset="0"/>
                <a:ea typeface="华康海报体W12" panose="040B0C09000000000000" pitchFamily="81" charset="-122"/>
                <a:cs typeface="Times" pitchFamily="18" charset="0"/>
              </a:rPr>
              <a:t>IV. Vận dụng</a:t>
            </a:r>
            <a:endParaRPr lang="zh-CN" altLang="en-US" sz="6600" b="1" dirty="0">
              <a:solidFill>
                <a:srgbClr val="FF0000"/>
              </a:solidFill>
              <a:latin typeface="Times" pitchFamily="18" charset="0"/>
              <a:ea typeface="华康海报体W12" panose="040B0C09000000000000" pitchFamily="81" charset="-122"/>
              <a:cs typeface="Times" pitchFamily="18" charset="0"/>
            </a:endParaRPr>
          </a:p>
        </p:txBody>
      </p:sp>
      <p:grpSp>
        <p:nvGrpSpPr>
          <p:cNvPr id="3" name="Group 2"/>
          <p:cNvGrpSpPr/>
          <p:nvPr/>
        </p:nvGrpSpPr>
        <p:grpSpPr>
          <a:xfrm>
            <a:off x="593558" y="578106"/>
            <a:ext cx="5532435" cy="5927457"/>
            <a:chOff x="593558" y="578106"/>
            <a:chExt cx="5532435" cy="5927457"/>
          </a:xfrm>
        </p:grpSpPr>
        <p:pic>
          <p:nvPicPr>
            <p:cNvPr id="8" name="Picture 7">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979208" y="1288202"/>
              <a:ext cx="4149384" cy="4040543"/>
            </a:xfrm>
            <a:prstGeom prst="rect">
              <a:avLst/>
            </a:prstGeom>
          </p:spPr>
        </p:pic>
        <p:sp>
          <p:nvSpPr>
            <p:cNvPr id="10" name="Rectangle 9"/>
            <p:cNvSpPr>
              <a:spLocks noChangeArrowheads="1"/>
            </p:cNvSpPr>
            <p:nvPr/>
          </p:nvSpPr>
          <p:spPr bwMode="auto">
            <a:xfrm>
              <a:off x="1410628" y="1594131"/>
              <a:ext cx="3315855"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2800" b="1">
                  <a:solidFill>
                    <a:srgbClr val="0000FF"/>
                  </a:solidFill>
                  <a:latin typeface="Times" pitchFamily="18" charset="0"/>
                  <a:ea typeface="Helvetica Neue"/>
                  <a:cs typeface="Times" pitchFamily="18" charset="0"/>
                </a:rPr>
                <a:t>Bài 10: </a:t>
              </a:r>
              <a:r>
                <a:rPr lang="en-US" sz="2800">
                  <a:solidFill>
                    <a:srgbClr val="0000FF"/>
                  </a:solidFill>
                  <a:latin typeface="Times" pitchFamily="18" charset="0"/>
                  <a:cs typeface="Times" pitchFamily="18" charset="0"/>
                </a:rPr>
                <a:t>QUYỀN VÀ NGHĨA VỤ CƠ BẢN CỦA CÔNG DÂN</a:t>
              </a:r>
            </a:p>
          </p:txBody>
        </p:sp>
        <p:sp>
          <p:nvSpPr>
            <p:cNvPr id="14" name="Rectangle 1"/>
            <p:cNvSpPr>
              <a:spLocks noChangeArrowheads="1"/>
            </p:cNvSpPr>
            <p:nvPr/>
          </p:nvSpPr>
          <p:spPr bwMode="auto">
            <a:xfrm>
              <a:off x="593558" y="5028235"/>
              <a:ext cx="5532435" cy="1477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eaLnBrk="0" fontAlgn="base" hangingPunct="0">
                <a:spcBef>
                  <a:spcPct val="0"/>
                </a:spcBef>
                <a:spcAft>
                  <a:spcPct val="0"/>
                </a:spcAft>
              </a:pPr>
              <a:r>
                <a:rPr lang="en-US" sz="3000" b="1">
                  <a:solidFill>
                    <a:srgbClr val="FF0000"/>
                  </a:solidFill>
                  <a:latin typeface="Times" pitchFamily="18" charset="0"/>
                  <a:ea typeface="Calibri" pitchFamily="34" charset="0"/>
                  <a:cs typeface="Times" pitchFamily="18" charset="0"/>
                  <a:sym typeface="Wingdings" pitchFamily="2" charset="2"/>
                </a:rPr>
                <a:t>Đặng Thị Thu Hà</a:t>
              </a:r>
              <a:endParaRPr lang="en-US" sz="3000" b="1" dirty="0">
                <a:solidFill>
                  <a:srgbClr val="FF0000"/>
                </a:solidFill>
                <a:latin typeface="Times" pitchFamily="18" charset="0"/>
                <a:ea typeface="Calibri" pitchFamily="34" charset="0"/>
                <a:cs typeface="Times" pitchFamily="18" charset="0"/>
                <a:sym typeface="Wingdings" pitchFamily="2" charset="2"/>
              </a:endParaRPr>
            </a:p>
            <a:p>
              <a:pPr algn="ctr" eaLnBrk="0" fontAlgn="base" hangingPunct="0">
                <a:spcBef>
                  <a:spcPct val="0"/>
                </a:spcBef>
                <a:spcAft>
                  <a:spcPct val="0"/>
                </a:spcAft>
              </a:pPr>
              <a:r>
                <a:rPr lang="en-US" sz="3000">
                  <a:solidFill>
                    <a:srgbClr val="FF0000"/>
                  </a:solidFill>
                  <a:latin typeface="Times" pitchFamily="18" charset="0"/>
                  <a:ea typeface="Calibri" pitchFamily="34" charset="0"/>
                  <a:cs typeface="Times" pitchFamily="18" charset="0"/>
                  <a:sym typeface="Wingdings" pitchFamily="2" charset="2"/>
                </a:rPr>
                <a:t>THCS thị trấn Đu -Phú Lương- Thái  Nguyên</a:t>
              </a:r>
              <a:endParaRPr lang="en-US" sz="3000" dirty="0">
                <a:solidFill>
                  <a:srgbClr val="FF0000"/>
                </a:solidFill>
                <a:latin typeface="Times" pitchFamily="18" charset="0"/>
                <a:ea typeface="Calibri" pitchFamily="34" charset="0"/>
                <a:cs typeface="Times" pitchFamily="18" charset="0"/>
              </a:endParaRPr>
            </a:p>
          </p:txBody>
        </p:sp>
      </p:grpSp>
      <p:pic>
        <p:nvPicPr>
          <p:cNvPr id="13" name="Picture 12"/>
          <p:cNvPicPr>
            <a:picLocks noChangeAspect="1"/>
          </p:cNvPicPr>
          <p:nvPr/>
        </p:nvPicPr>
        <p:blipFill>
          <a:blip r:embed="rId6"/>
          <a:stretch>
            <a:fillRect/>
          </a:stretch>
        </p:blipFill>
        <p:spPr>
          <a:xfrm>
            <a:off x="10936762" y="0"/>
            <a:ext cx="1255238" cy="937524"/>
          </a:xfrm>
          <a:prstGeom prst="rect">
            <a:avLst/>
          </a:prstGeom>
        </p:spPr>
      </p:pic>
    </p:spTree>
    <p:extLst>
      <p:ext uri="{BB962C8B-B14F-4D97-AF65-F5344CB8AC3E}">
        <p14:creationId xmlns:p14="http://schemas.microsoft.com/office/powerpoint/2010/main" val="740581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2858PICdbgea5Gz679dY_PIC2018.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83481" y="2730137"/>
            <a:ext cx="2506824" cy="4087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AutoShape 3"/>
          <p:cNvSpPr>
            <a:spLocks noChangeArrowheads="1"/>
          </p:cNvSpPr>
          <p:nvPr/>
        </p:nvSpPr>
        <p:spPr bwMode="gray">
          <a:xfrm>
            <a:off x="3900210" y="328545"/>
            <a:ext cx="5378450" cy="574675"/>
          </a:xfrm>
          <a:prstGeom prst="roundRect">
            <a:avLst>
              <a:gd name="adj" fmla="val 50000"/>
            </a:avLst>
          </a:prstGeom>
          <a:solidFill>
            <a:srgbClr val="FF0000"/>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sz="3200">
                <a:solidFill>
                  <a:schemeClr val="tx1"/>
                </a:solidFill>
                <a:latin typeface="Arial" panose="020B0604020202020204" pitchFamily="34" charset="0"/>
                <a:cs typeface="Arial" panose="020B0604020202020204" pitchFamily="34" charset="0"/>
              </a:defRPr>
            </a:lvl1pPr>
            <a:lvl2pPr marL="742950" indent="-285750">
              <a:defRPr sz="3200">
                <a:solidFill>
                  <a:schemeClr val="tx1"/>
                </a:solidFill>
                <a:latin typeface="Arial" panose="020B0604020202020204" pitchFamily="34" charset="0"/>
                <a:cs typeface="Arial" panose="020B0604020202020204" pitchFamily="34" charset="0"/>
              </a:defRPr>
            </a:lvl2pPr>
            <a:lvl3pPr marL="1143000" indent="-228600">
              <a:defRPr sz="3200">
                <a:solidFill>
                  <a:schemeClr val="tx1"/>
                </a:solidFill>
                <a:latin typeface="Arial" panose="020B0604020202020204" pitchFamily="34" charset="0"/>
                <a:cs typeface="Arial" panose="020B0604020202020204" pitchFamily="34" charset="0"/>
              </a:defRPr>
            </a:lvl3pPr>
            <a:lvl4pPr marL="1600200" indent="-228600">
              <a:defRPr sz="3200">
                <a:solidFill>
                  <a:schemeClr val="tx1"/>
                </a:solidFill>
                <a:latin typeface="Arial" panose="020B0604020202020204" pitchFamily="34" charset="0"/>
                <a:cs typeface="Arial" panose="020B0604020202020204" pitchFamily="34" charset="0"/>
              </a:defRPr>
            </a:lvl4pPr>
            <a:lvl5pPr marL="2057400" indent="-22860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algn="ctr" fontAlgn="base">
              <a:spcBef>
                <a:spcPct val="20000"/>
              </a:spcBef>
              <a:spcAft>
                <a:spcPct val="20000"/>
              </a:spcAft>
            </a:pPr>
            <a:r>
              <a:rPr lang="en-US" altLang="en-US" b="1" dirty="0">
                <a:solidFill>
                  <a:srgbClr val="FFFF00"/>
                </a:solidFill>
                <a:latin typeface="Times New Roman" panose="02020603050405020304" pitchFamily="18" charset="0"/>
                <a:cs typeface="Times New Roman" panose="02020603050405020304" pitchFamily="18" charset="0"/>
              </a:rPr>
              <a:t>HOẠT ĐỘNG DỰ ÁN</a:t>
            </a:r>
          </a:p>
        </p:txBody>
      </p:sp>
      <p:pic>
        <p:nvPicPr>
          <p:cNvPr id="5" name="Google Shape;164;p9"/>
          <p:cNvPicPr preferRelativeResize="0"/>
          <p:nvPr/>
        </p:nvPicPr>
        <p:blipFill rotWithShape="1">
          <a:blip r:embed="rId3">
            <a:alphaModFix/>
          </a:blip>
          <a:srcRect l="15285" t="10430" r="46645" b="11190"/>
          <a:stretch/>
        </p:blipFill>
        <p:spPr>
          <a:xfrm>
            <a:off x="-551747" y="1377950"/>
            <a:ext cx="6663096" cy="5254815"/>
          </a:xfrm>
          <a:prstGeom prst="rect">
            <a:avLst/>
          </a:prstGeom>
          <a:noFill/>
          <a:ln>
            <a:noFill/>
          </a:ln>
        </p:spPr>
      </p:pic>
      <p:pic>
        <p:nvPicPr>
          <p:cNvPr id="6" name="Picture 5"/>
          <p:cNvPicPr>
            <a:picLocks noChangeAspect="1"/>
          </p:cNvPicPr>
          <p:nvPr/>
        </p:nvPicPr>
        <p:blipFill>
          <a:blip r:embed="rId4"/>
          <a:stretch>
            <a:fillRect/>
          </a:stretch>
        </p:blipFill>
        <p:spPr>
          <a:xfrm>
            <a:off x="4705617" y="209006"/>
            <a:ext cx="6353926" cy="5865304"/>
          </a:xfrm>
          <a:prstGeom prst="rect">
            <a:avLst/>
          </a:prstGeom>
        </p:spPr>
      </p:pic>
      <p:pic>
        <p:nvPicPr>
          <p:cNvPr id="7" name="Picture 6"/>
          <p:cNvPicPr>
            <a:picLocks noChangeAspect="1"/>
          </p:cNvPicPr>
          <p:nvPr/>
        </p:nvPicPr>
        <p:blipFill>
          <a:blip r:embed="rId5"/>
          <a:stretch>
            <a:fillRect/>
          </a:stretch>
        </p:blipFill>
        <p:spPr>
          <a:xfrm>
            <a:off x="10936762" y="0"/>
            <a:ext cx="1255238" cy="937524"/>
          </a:xfrm>
          <a:prstGeom prst="rect">
            <a:avLst/>
          </a:prstGeom>
        </p:spPr>
      </p:pic>
      <p:graphicFrame>
        <p:nvGraphicFramePr>
          <p:cNvPr id="8" name="Table 7"/>
          <p:cNvGraphicFramePr>
            <a:graphicFrameLocks noGrp="1"/>
          </p:cNvGraphicFramePr>
          <p:nvPr>
            <p:extLst>
              <p:ext uri="{D42A27DB-BD31-4B8C-83A1-F6EECF244321}">
                <p14:modId xmlns:p14="http://schemas.microsoft.com/office/powerpoint/2010/main" val="362009768"/>
              </p:ext>
            </p:extLst>
          </p:nvPr>
        </p:nvGraphicFramePr>
        <p:xfrm>
          <a:off x="650555" y="2147996"/>
          <a:ext cx="4258492" cy="3486531"/>
        </p:xfrm>
        <a:graphic>
          <a:graphicData uri="http://schemas.openxmlformats.org/drawingml/2006/table">
            <a:tbl>
              <a:tblPr/>
              <a:tblGrid>
                <a:gridCol w="4258492">
                  <a:extLst>
                    <a:ext uri="{9D8B030D-6E8A-4147-A177-3AD203B41FA5}">
                      <a16:colId xmlns:a16="http://schemas.microsoft.com/office/drawing/2014/main" val="20000"/>
                    </a:ext>
                  </a:extLst>
                </a:gridCol>
              </a:tblGrid>
              <a:tr h="1214845">
                <a:tc>
                  <a:txBody>
                    <a:bodyPr/>
                    <a:lstStyle/>
                    <a:p>
                      <a:pPr marL="0" marR="0" lvl="0" indent="0" algn="l" defTabSz="914400" rtl="0" eaLnBrk="1" fontAlgn="auto" latinLnBrk="0" hangingPunct="1">
                        <a:lnSpc>
                          <a:spcPct val="109000"/>
                        </a:lnSpc>
                        <a:spcBef>
                          <a:spcPts val="0"/>
                        </a:spcBef>
                        <a:spcAft>
                          <a:spcPts val="500"/>
                        </a:spcAft>
                        <a:buClr>
                          <a:srgbClr val="000000"/>
                        </a:buClr>
                        <a:buSzPts val="1200"/>
                        <a:buFont typeface="+mj-lt"/>
                        <a:buNone/>
                        <a:tabLst>
                          <a:tab pos="259080" algn="l"/>
                        </a:tabLst>
                        <a:defRPr/>
                      </a:pPr>
                      <a:r>
                        <a:rPr lang="en-US" sz="1800" u="none" strike="noStrike" kern="1200">
                          <a:solidFill>
                            <a:schemeClr val="tx1"/>
                          </a:solidFill>
                          <a:effectLst/>
                          <a:latin typeface="+mn-lt"/>
                          <a:ea typeface="+mn-ea"/>
                          <a:cs typeface="+mn-cs"/>
                        </a:rPr>
                        <a:t>-</a:t>
                      </a:r>
                      <a:r>
                        <a:rPr lang="en-US" sz="1800" u="none" strike="noStrike" kern="1200" baseline="0">
                          <a:solidFill>
                            <a:schemeClr val="tx1"/>
                          </a:solidFill>
                          <a:effectLst/>
                          <a:latin typeface="+mn-lt"/>
                          <a:ea typeface="+mn-ea"/>
                          <a:cs typeface="+mn-cs"/>
                        </a:rPr>
                        <a:t> </a:t>
                      </a:r>
                      <a:r>
                        <a:rPr lang="en-US" sz="2400" b="1" u="none" strike="noStrike" kern="1200" baseline="0">
                          <a:solidFill>
                            <a:srgbClr val="0000FF"/>
                          </a:solidFill>
                          <a:effectLst/>
                          <a:latin typeface="Times New Roman" pitchFamily="18" charset="0"/>
                          <a:ea typeface="+mn-ea"/>
                          <a:cs typeface="Times New Roman" pitchFamily="18" charset="0"/>
                        </a:rPr>
                        <a:t>Em</a:t>
                      </a:r>
                      <a:r>
                        <a:rPr lang="vi-VN" sz="2400" b="1" u="none" strike="noStrike" kern="1200">
                          <a:solidFill>
                            <a:srgbClr val="0000FF"/>
                          </a:solidFill>
                          <a:effectLst/>
                          <a:latin typeface="Times New Roman" pitchFamily="18" charset="0"/>
                          <a:ea typeface="+mn-ea"/>
                          <a:cs typeface="Times New Roman" pitchFamily="18" charset="0"/>
                        </a:rPr>
                        <a:t> hãy vẽ một bức tranh </a:t>
                      </a:r>
                      <a:r>
                        <a:rPr lang="en-US" sz="2400" b="1" u="none" strike="noStrike" kern="1200">
                          <a:solidFill>
                            <a:srgbClr val="0000FF"/>
                          </a:solidFill>
                          <a:effectLst/>
                          <a:latin typeface="Times New Roman" pitchFamily="18" charset="0"/>
                          <a:ea typeface="+mn-ea"/>
                          <a:cs typeface="Times New Roman" pitchFamily="18" charset="0"/>
                        </a:rPr>
                        <a:t>hoặc</a:t>
                      </a:r>
                      <a:r>
                        <a:rPr lang="en-US" sz="2400" b="1" u="none" strike="noStrike" kern="1200" baseline="0">
                          <a:solidFill>
                            <a:srgbClr val="0000FF"/>
                          </a:solidFill>
                          <a:effectLst/>
                          <a:latin typeface="Times New Roman" pitchFamily="18" charset="0"/>
                          <a:ea typeface="+mn-ea"/>
                          <a:cs typeface="Times New Roman" pitchFamily="18" charset="0"/>
                        </a:rPr>
                        <a:t> sưu tầm một câu chuyện </a:t>
                      </a:r>
                      <a:r>
                        <a:rPr lang="vi-VN" sz="2400" b="1" u="none" strike="noStrike" kern="1200">
                          <a:solidFill>
                            <a:srgbClr val="0000FF"/>
                          </a:solidFill>
                          <a:effectLst/>
                          <a:latin typeface="Times New Roman" pitchFamily="18" charset="0"/>
                          <a:ea typeface="+mn-ea"/>
                          <a:cs typeface="Times New Roman" pitchFamily="18" charset="0"/>
                        </a:rPr>
                        <a:t>thể hiện </a:t>
                      </a:r>
                      <a:r>
                        <a:rPr lang="en-US" sz="2400" b="1" u="none" strike="noStrike" kern="1200">
                          <a:solidFill>
                            <a:srgbClr val="0000FF"/>
                          </a:solidFill>
                          <a:effectLst/>
                          <a:latin typeface="Times New Roman" pitchFamily="18" charset="0"/>
                          <a:ea typeface="+mn-ea"/>
                          <a:cs typeface="Times New Roman" pitchFamily="18" charset="0"/>
                        </a:rPr>
                        <a:t>một</a:t>
                      </a:r>
                      <a:r>
                        <a:rPr lang="en-US" sz="2400" b="1" u="none" strike="noStrike" kern="1200" baseline="0">
                          <a:solidFill>
                            <a:srgbClr val="0000FF"/>
                          </a:solidFill>
                          <a:effectLst/>
                          <a:latin typeface="Times New Roman" pitchFamily="18" charset="0"/>
                          <a:ea typeface="+mn-ea"/>
                          <a:cs typeface="Times New Roman" pitchFamily="18" charset="0"/>
                        </a:rPr>
                        <a:t> </a:t>
                      </a:r>
                      <a:r>
                        <a:rPr lang="vi-VN" sz="2400" b="1" u="none" strike="noStrike" kern="1200">
                          <a:solidFill>
                            <a:srgbClr val="0000FF"/>
                          </a:solidFill>
                          <a:effectLst/>
                          <a:latin typeface="Times New Roman" pitchFamily="18" charset="0"/>
                          <a:ea typeface="+mn-ea"/>
                          <a:cs typeface="Times New Roman" pitchFamily="18" charset="0"/>
                        </a:rPr>
                        <a:t>việc</a:t>
                      </a:r>
                      <a:r>
                        <a:rPr lang="en-US" sz="2400" b="1" u="none" strike="noStrike" kern="1200">
                          <a:solidFill>
                            <a:srgbClr val="0000FF"/>
                          </a:solidFill>
                          <a:effectLst/>
                          <a:latin typeface="Times New Roman" pitchFamily="18" charset="0"/>
                          <a:ea typeface="+mn-ea"/>
                          <a:cs typeface="Times New Roman" pitchFamily="18" charset="0"/>
                        </a:rPr>
                        <a:t> làm</a:t>
                      </a:r>
                      <a:r>
                        <a:rPr lang="vi-VN" sz="2400" b="1" u="none" strike="noStrike" kern="1200">
                          <a:solidFill>
                            <a:srgbClr val="0000FF"/>
                          </a:solidFill>
                          <a:effectLst/>
                          <a:latin typeface="Times New Roman" pitchFamily="18" charset="0"/>
                          <a:ea typeface="+mn-ea"/>
                          <a:cs typeface="Times New Roman" pitchFamily="18" charset="0"/>
                        </a:rPr>
                        <a:t> thực hiện tốt quyền và nghĩa vụ cơ bản của công dân và thuyết minh về bức tranh</a:t>
                      </a:r>
                      <a:r>
                        <a:rPr lang="en-US" sz="2400" b="1" u="none" strike="noStrike" kern="1200">
                          <a:solidFill>
                            <a:srgbClr val="0000FF"/>
                          </a:solidFill>
                          <a:effectLst/>
                          <a:latin typeface="Times New Roman" pitchFamily="18" charset="0"/>
                          <a:ea typeface="+mn-ea"/>
                          <a:cs typeface="Times New Roman" pitchFamily="18" charset="0"/>
                        </a:rPr>
                        <a:t>, câu</a:t>
                      </a:r>
                      <a:r>
                        <a:rPr lang="en-US" sz="2400" b="1" u="none" strike="noStrike" kern="1200" baseline="0">
                          <a:solidFill>
                            <a:srgbClr val="0000FF"/>
                          </a:solidFill>
                          <a:effectLst/>
                          <a:latin typeface="Times New Roman" pitchFamily="18" charset="0"/>
                          <a:ea typeface="+mn-ea"/>
                          <a:cs typeface="Times New Roman" pitchFamily="18" charset="0"/>
                        </a:rPr>
                        <a:t> chuyện đó (viết thành 1 đoạn văn từ 10-15 câu)</a:t>
                      </a:r>
                      <a:endParaRPr lang="en-US" sz="2400" b="1" u="none" strike="noStrike" kern="1200">
                        <a:solidFill>
                          <a:srgbClr val="0000FF"/>
                        </a:solidFill>
                        <a:effectLst/>
                        <a:latin typeface="Times New Roman" pitchFamily="18" charset="0"/>
                        <a:ea typeface="+mn-ea"/>
                        <a:cs typeface="Times New Roman" pitchFamily="18" charset="0"/>
                      </a:endParaRPr>
                    </a:p>
                    <a:p>
                      <a:pPr marL="0" marR="0" lvl="0" indent="0" algn="l">
                        <a:lnSpc>
                          <a:spcPct val="109000"/>
                        </a:lnSpc>
                        <a:spcBef>
                          <a:spcPts val="0"/>
                        </a:spcBef>
                        <a:spcAft>
                          <a:spcPts val="500"/>
                        </a:spcAft>
                        <a:buClr>
                          <a:srgbClr val="000000"/>
                        </a:buClr>
                        <a:buSzPts val="1200"/>
                        <a:buFont typeface="+mj-lt"/>
                        <a:buNone/>
                        <a:tabLst>
                          <a:tab pos="259080" algn="l"/>
                        </a:tabLst>
                      </a:pPr>
                      <a:endParaRPr lang="en-US" sz="4000" b="1" u="none" strike="noStrike" spc="0" dirty="0">
                        <a:solidFill>
                          <a:srgbClr val="0000FF"/>
                        </a:solidFill>
                        <a:effectLst/>
                        <a:latin typeface="#9Slide05 IcielSanelma" pitchFamily="2" charset="0"/>
                        <a:ea typeface="Arial" panose="020B0604020202020204" pitchFamily="34" charset="0"/>
                        <a:cs typeface="Arial" panose="020B0604020202020204" pitchFamily="34" charset="0"/>
                      </a:endParaRPr>
                    </a:p>
                  </a:txBody>
                  <a:tcPr marL="0" marR="0" marT="0" marB="0">
                    <a:lnL>
                      <a:noFill/>
                    </a:lnL>
                    <a:lnR>
                      <a:noFill/>
                    </a:lnR>
                    <a:lnT>
                      <a:noFill/>
                    </a:lnT>
                    <a:lnB>
                      <a:noFill/>
                    </a:lnB>
                  </a:tcPr>
                </a:tc>
                <a:extLst>
                  <a:ext uri="{0D108BD9-81ED-4DB2-BD59-A6C34878D82A}">
                    <a16:rowId xmlns:a16="http://schemas.microsoft.com/office/drawing/2014/main" val="10000"/>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607984514"/>
              </p:ext>
            </p:extLst>
          </p:nvPr>
        </p:nvGraphicFramePr>
        <p:xfrm>
          <a:off x="5580032" y="2311741"/>
          <a:ext cx="4123831" cy="2129092"/>
        </p:xfrm>
        <a:graphic>
          <a:graphicData uri="http://schemas.openxmlformats.org/drawingml/2006/table">
            <a:tbl>
              <a:tblPr/>
              <a:tblGrid>
                <a:gridCol w="4123831">
                  <a:extLst>
                    <a:ext uri="{9D8B030D-6E8A-4147-A177-3AD203B41FA5}">
                      <a16:colId xmlns:a16="http://schemas.microsoft.com/office/drawing/2014/main" val="20000"/>
                    </a:ext>
                  </a:extLst>
                </a:gridCol>
              </a:tblGrid>
              <a:tr h="830580">
                <a:tc>
                  <a:txBody>
                    <a:bodyPr/>
                    <a:lstStyle/>
                    <a:p>
                      <a:pPr marL="0" marR="0" lvl="0" indent="0" algn="just">
                        <a:lnSpc>
                          <a:spcPct val="109000"/>
                        </a:lnSpc>
                        <a:spcBef>
                          <a:spcPts val="0"/>
                        </a:spcBef>
                        <a:spcAft>
                          <a:spcPts val="0"/>
                        </a:spcAft>
                        <a:buClr>
                          <a:srgbClr val="000000"/>
                        </a:buClr>
                        <a:buSzPts val="1200"/>
                        <a:buFont typeface="+mj-lt"/>
                        <a:buNone/>
                        <a:tabLst>
                          <a:tab pos="259080" algn="l"/>
                        </a:tabLst>
                      </a:pPr>
                      <a:r>
                        <a:rPr lang="en-US" sz="1800" kern="1200">
                          <a:solidFill>
                            <a:schemeClr val="tx1"/>
                          </a:solidFill>
                          <a:effectLst/>
                          <a:latin typeface="+mn-lt"/>
                          <a:ea typeface="+mn-ea"/>
                          <a:cs typeface="+mn-cs"/>
                        </a:rPr>
                        <a:t>-</a:t>
                      </a:r>
                      <a:r>
                        <a:rPr lang="en-US" sz="1800" kern="1200" baseline="0">
                          <a:solidFill>
                            <a:schemeClr val="tx1"/>
                          </a:solidFill>
                          <a:effectLst/>
                          <a:latin typeface="+mn-lt"/>
                          <a:ea typeface="+mn-ea"/>
                          <a:cs typeface="+mn-cs"/>
                        </a:rPr>
                        <a:t>  </a:t>
                      </a:r>
                      <a:r>
                        <a:rPr lang="en-US" sz="2600" kern="1200" baseline="0">
                          <a:solidFill>
                            <a:srgbClr val="0000FF"/>
                          </a:solidFill>
                          <a:effectLst/>
                          <a:latin typeface="Times New Roman" pitchFamily="18" charset="0"/>
                          <a:ea typeface="+mn-ea"/>
                          <a:cs typeface="Times New Roman" pitchFamily="18" charset="0"/>
                        </a:rPr>
                        <a:t>E</a:t>
                      </a:r>
                      <a:r>
                        <a:rPr lang="vi-VN" sz="2600" kern="1200">
                          <a:solidFill>
                            <a:srgbClr val="0000FF"/>
                          </a:solidFill>
                          <a:effectLst/>
                          <a:latin typeface="Times New Roman" pitchFamily="18" charset="0"/>
                          <a:ea typeface="+mn-ea"/>
                          <a:cs typeface="Times New Roman" pitchFamily="18" charset="0"/>
                        </a:rPr>
                        <a:t>m hãy viết khoảng nửa trang giấy</a:t>
                      </a:r>
                      <a:r>
                        <a:rPr lang="en-US" sz="2600" kern="1200">
                          <a:solidFill>
                            <a:srgbClr val="0000FF"/>
                          </a:solidFill>
                          <a:effectLst/>
                          <a:latin typeface="Times New Roman" pitchFamily="18" charset="0"/>
                          <a:ea typeface="+mn-ea"/>
                          <a:cs typeface="Times New Roman" pitchFamily="18" charset="0"/>
                        </a:rPr>
                        <a:t> (15-20 dòng)</a:t>
                      </a:r>
                      <a:r>
                        <a:rPr lang="vi-VN" sz="2600" kern="1200">
                          <a:solidFill>
                            <a:srgbClr val="0000FF"/>
                          </a:solidFill>
                          <a:effectLst/>
                          <a:latin typeface="Times New Roman" pitchFamily="18" charset="0"/>
                          <a:ea typeface="+mn-ea"/>
                          <a:cs typeface="Times New Roman" pitchFamily="18" charset="0"/>
                        </a:rPr>
                        <a:t> về nghĩa vụ của học sinh và những việc em đã làm để thực hiện nghĩa vụ đó.</a:t>
                      </a:r>
                      <a:endParaRPr lang="en-US" sz="2600" b="1" u="none" strike="noStrike" spc="0" dirty="0">
                        <a:solidFill>
                          <a:srgbClr val="0000FF"/>
                        </a:solidFill>
                        <a:effectLst/>
                        <a:latin typeface="Times New Roman" pitchFamily="18" charset="0"/>
                        <a:ea typeface="Arial" panose="020B0604020202020204" pitchFamily="34" charset="0"/>
                        <a:cs typeface="Times New Roman" pitchFamily="18" charset="0"/>
                      </a:endParaRPr>
                    </a:p>
                  </a:txBody>
                  <a:tcPr marL="0" marR="0" marT="0" marB="0">
                    <a:lnL>
                      <a:noFill/>
                    </a:lnL>
                    <a:lnR>
                      <a:noFill/>
                    </a:lnR>
                    <a:lnT>
                      <a:noFill/>
                    </a:lnT>
                    <a:lnB>
                      <a:noFill/>
                    </a:lnB>
                  </a:tcPr>
                </a:tc>
                <a:extLst>
                  <a:ext uri="{0D108BD9-81ED-4DB2-BD59-A6C34878D82A}">
                    <a16:rowId xmlns:a16="http://schemas.microsoft.com/office/drawing/2014/main" val="10000"/>
                  </a:ext>
                </a:extLst>
              </a:tr>
            </a:tbl>
          </a:graphicData>
        </a:graphic>
      </p:graphicFrame>
      <p:pic>
        <p:nvPicPr>
          <p:cNvPr id="10" name="Shape 95"/>
          <p:cNvPicPr/>
          <p:nvPr/>
        </p:nvPicPr>
        <p:blipFill>
          <a:blip r:embed="rId6"/>
          <a:stretch/>
        </p:blipFill>
        <p:spPr>
          <a:xfrm>
            <a:off x="208546" y="209006"/>
            <a:ext cx="3691663" cy="1846558"/>
          </a:xfrm>
          <a:prstGeom prst="rect">
            <a:avLst/>
          </a:prstGeom>
        </p:spPr>
      </p:pic>
    </p:spTree>
    <p:extLst>
      <p:ext uri="{BB962C8B-B14F-4D97-AF65-F5344CB8AC3E}">
        <p14:creationId xmlns:p14="http://schemas.microsoft.com/office/powerpoint/2010/main" val="2312204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374864" y="425542"/>
            <a:ext cx="5207535" cy="5948218"/>
          </a:xfrm>
          <a:prstGeom prst="rect">
            <a:avLst/>
          </a:prstGeom>
          <a:noFill/>
          <a:ln>
            <a:noFill/>
          </a:ln>
        </p:spPr>
      </p:pic>
      <p:sp>
        <p:nvSpPr>
          <p:cNvPr id="12" name="文本框 15"/>
          <p:cNvSpPr txBox="1"/>
          <p:nvPr/>
        </p:nvSpPr>
        <p:spPr>
          <a:xfrm>
            <a:off x="6448507" y="3380472"/>
            <a:ext cx="5255015" cy="2123658"/>
          </a:xfrm>
          <a:prstGeom prst="rect">
            <a:avLst/>
          </a:prstGeom>
          <a:noFill/>
        </p:spPr>
        <p:txBody>
          <a:bodyPr wrap="square" rtlCol="0">
            <a:spAutoFit/>
          </a:bodyPr>
          <a:lstStyle/>
          <a:p>
            <a:pPr algn="ctr" defTabSz="457200"/>
            <a:r>
              <a:rPr lang="en-US" altLang="zh-CN" sz="6600" b="1">
                <a:solidFill>
                  <a:srgbClr val="FF0000"/>
                </a:solidFill>
                <a:latin typeface="Times New Roman" pitchFamily="18" charset="0"/>
                <a:ea typeface="华康海报体W12" panose="040B0C09000000000000" pitchFamily="81" charset="-122"/>
                <a:cs typeface="Times New Roman" pitchFamily="18" charset="0"/>
              </a:rPr>
              <a:t>Xin chào và hẹn gặp lại!</a:t>
            </a:r>
            <a:endParaRPr lang="zh-CN" altLang="en-US" sz="6600" b="1" dirty="0">
              <a:solidFill>
                <a:srgbClr val="FF0000"/>
              </a:solidFill>
              <a:latin typeface="Times New Roman" pitchFamily="18" charset="0"/>
              <a:ea typeface="华康海报体W12" panose="040B0C09000000000000" pitchFamily="81" charset="-122"/>
              <a:cs typeface="Times New Roman" pitchFamily="18" charset="0"/>
            </a:endParaRPr>
          </a:p>
        </p:txBody>
      </p:sp>
      <p:grpSp>
        <p:nvGrpSpPr>
          <p:cNvPr id="3" name="Group 2"/>
          <p:cNvGrpSpPr/>
          <p:nvPr/>
        </p:nvGrpSpPr>
        <p:grpSpPr>
          <a:xfrm>
            <a:off x="593558" y="578106"/>
            <a:ext cx="5532435" cy="5604731"/>
            <a:chOff x="593558" y="578106"/>
            <a:chExt cx="5532435" cy="5604731"/>
          </a:xfrm>
        </p:grpSpPr>
        <p:pic>
          <p:nvPicPr>
            <p:cNvPr id="8" name="Picture 7">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979208" y="1288202"/>
              <a:ext cx="4149384" cy="4040543"/>
            </a:xfrm>
            <a:prstGeom prst="rect">
              <a:avLst/>
            </a:prstGeom>
          </p:spPr>
        </p:pic>
        <p:sp>
          <p:nvSpPr>
            <p:cNvPr id="10" name="Rectangle 9"/>
            <p:cNvSpPr>
              <a:spLocks noChangeArrowheads="1"/>
            </p:cNvSpPr>
            <p:nvPr/>
          </p:nvSpPr>
          <p:spPr bwMode="auto">
            <a:xfrm>
              <a:off x="1410628" y="1594131"/>
              <a:ext cx="3315855"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2800" b="1">
                  <a:solidFill>
                    <a:srgbClr val="0000FF"/>
                  </a:solidFill>
                  <a:latin typeface="Times" pitchFamily="18" charset="0"/>
                  <a:ea typeface="Helvetica Neue"/>
                  <a:cs typeface="Times" pitchFamily="18" charset="0"/>
                </a:rPr>
                <a:t>Bài 10: </a:t>
              </a:r>
              <a:r>
                <a:rPr lang="en-US" sz="2800">
                  <a:solidFill>
                    <a:srgbClr val="0000FF"/>
                  </a:solidFill>
                  <a:latin typeface="Times" pitchFamily="18" charset="0"/>
                  <a:cs typeface="Times" pitchFamily="18" charset="0"/>
                </a:rPr>
                <a:t>QUYỀN VÀ NGHĨA VỤ CƠ BẢN CỦA CÔNG DÂN</a:t>
              </a:r>
            </a:p>
          </p:txBody>
        </p:sp>
        <p:sp>
          <p:nvSpPr>
            <p:cNvPr id="14" name="Rectangle 1"/>
            <p:cNvSpPr>
              <a:spLocks noChangeArrowheads="1"/>
            </p:cNvSpPr>
            <p:nvPr/>
          </p:nvSpPr>
          <p:spPr bwMode="auto">
            <a:xfrm>
              <a:off x="593558" y="5489900"/>
              <a:ext cx="5532435" cy="55399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eaLnBrk="0" fontAlgn="base" hangingPunct="0">
                <a:spcBef>
                  <a:spcPct val="0"/>
                </a:spcBef>
                <a:spcAft>
                  <a:spcPct val="0"/>
                </a:spcAft>
              </a:pPr>
              <a:endParaRPr lang="en-US" sz="3000" dirty="0">
                <a:solidFill>
                  <a:srgbClr val="FF0000"/>
                </a:solidFill>
                <a:latin typeface="Times" pitchFamily="18" charset="0"/>
                <a:ea typeface="Calibri" pitchFamily="34" charset="0"/>
                <a:cs typeface="Times" pitchFamily="18" charset="0"/>
              </a:endParaRPr>
            </a:p>
          </p:txBody>
        </p:sp>
      </p:grpSp>
      <p:pic>
        <p:nvPicPr>
          <p:cNvPr id="13" name="Picture 12"/>
          <p:cNvPicPr>
            <a:picLocks noChangeAspect="1"/>
          </p:cNvPicPr>
          <p:nvPr/>
        </p:nvPicPr>
        <p:blipFill>
          <a:blip r:embed="rId6"/>
          <a:stretch>
            <a:fillRect/>
          </a:stretch>
        </p:blipFill>
        <p:spPr>
          <a:xfrm>
            <a:off x="10936762" y="0"/>
            <a:ext cx="1255238" cy="937524"/>
          </a:xfrm>
          <a:prstGeom prst="rect">
            <a:avLst/>
          </a:prstGeom>
        </p:spPr>
      </p:pic>
    </p:spTree>
    <p:extLst>
      <p:ext uri="{BB962C8B-B14F-4D97-AF65-F5344CB8AC3E}">
        <p14:creationId xmlns:p14="http://schemas.microsoft.com/office/powerpoint/2010/main" val="740581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oogle Shape;164;p9"/>
          <p:cNvPicPr preferRelativeResize="0"/>
          <p:nvPr/>
        </p:nvPicPr>
        <p:blipFill rotWithShape="1">
          <a:blip r:embed="rId2">
            <a:alphaModFix/>
          </a:blip>
          <a:srcRect l="15285" t="10430" r="46645" b="11190"/>
          <a:stretch/>
        </p:blipFill>
        <p:spPr>
          <a:xfrm>
            <a:off x="-1106633" y="-274224"/>
            <a:ext cx="13897706" cy="7552607"/>
          </a:xfrm>
          <a:prstGeom prst="rect">
            <a:avLst/>
          </a:prstGeom>
          <a:noFill/>
          <a:ln>
            <a:noFill/>
          </a:ln>
        </p:spPr>
      </p:pic>
      <p:sp>
        <p:nvSpPr>
          <p:cNvPr id="6" name="Rectangle 5"/>
          <p:cNvSpPr/>
          <p:nvPr/>
        </p:nvSpPr>
        <p:spPr>
          <a:xfrm>
            <a:off x="1292175" y="4434472"/>
            <a:ext cx="9959201" cy="2097679"/>
          </a:xfrm>
          <a:prstGeom prst="rect">
            <a:avLst/>
          </a:prstGeom>
          <a:solidFill>
            <a:schemeClr val="accent4">
              <a:lumMod val="20000"/>
              <a:lumOff val="8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dirty="0">
              <a:ln>
                <a:noFill/>
              </a:ln>
              <a:solidFill>
                <a:prstClr val="black"/>
              </a:solidFill>
              <a:effectLst/>
              <a:uLnTx/>
              <a:uFillTx/>
              <a:latin typeface="Calibri"/>
              <a:ea typeface="+mn-ea"/>
              <a:cs typeface="+mn-cs"/>
            </a:endParaRPr>
          </a:p>
        </p:txBody>
      </p:sp>
      <p:sp>
        <p:nvSpPr>
          <p:cNvPr id="12" name="TextBox 11"/>
          <p:cNvSpPr txBox="1">
            <a:spLocks noChangeArrowheads="1"/>
          </p:cNvSpPr>
          <p:nvPr/>
        </p:nvSpPr>
        <p:spPr bwMode="auto">
          <a:xfrm>
            <a:off x="84222" y="-274224"/>
            <a:ext cx="11515997"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fontAlgn="base">
              <a:lnSpc>
                <a:spcPct val="150000"/>
              </a:lnSpc>
              <a:spcBef>
                <a:spcPct val="0"/>
              </a:spcBef>
              <a:spcAft>
                <a:spcPct val="0"/>
              </a:spcAft>
              <a:buFontTx/>
              <a:buNone/>
            </a:pPr>
            <a:r>
              <a:rPr lang="en-US" altLang="en-US" sz="4400" b="1" dirty="0">
                <a:solidFill>
                  <a:srgbClr val="0070C0"/>
                </a:solidFill>
                <a:latin typeface="Times New Roman" panose="02020603050405020304" pitchFamily="18" charset="0"/>
                <a:ea typeface="微软雅黑" panose="020B0503020204020204" pitchFamily="34" charset="-122"/>
                <a:cs typeface="Times New Roman" panose="02020603050405020304" pitchFamily="18" charset="0"/>
              </a:rPr>
              <a:t>TRÒ CHƠI: </a:t>
            </a:r>
          </a:p>
          <a:p>
            <a:pPr algn="ctr" fontAlgn="base">
              <a:lnSpc>
                <a:spcPct val="150000"/>
              </a:lnSpc>
              <a:spcBef>
                <a:spcPct val="0"/>
              </a:spcBef>
              <a:spcAft>
                <a:spcPct val="0"/>
              </a:spcAft>
              <a:buFontTx/>
              <a:buNone/>
            </a:pPr>
            <a:r>
              <a:rPr lang="en-US" altLang="en-US" sz="4400" b="1">
                <a:solidFill>
                  <a:srgbClr val="FF0000"/>
                </a:solidFill>
                <a:latin typeface="Times" pitchFamily="18" charset="0"/>
                <a:ea typeface="微软雅黑" panose="020B0503020204020204" pitchFamily="34" charset="-122"/>
                <a:cs typeface="Times" pitchFamily="18" charset="0"/>
              </a:rPr>
              <a:t>SẮM VAI</a:t>
            </a:r>
            <a:endParaRPr lang="it-IT" altLang="en-US" sz="4400" b="1" dirty="0">
              <a:solidFill>
                <a:srgbClr val="FF0000"/>
              </a:solidFill>
              <a:latin typeface="Times" pitchFamily="18" charset="0"/>
              <a:ea typeface="微软雅黑" panose="020B0503020204020204" pitchFamily="34" charset="-122"/>
              <a:cs typeface="Times" pitchFamily="18" charset="0"/>
            </a:endParaRPr>
          </a:p>
        </p:txBody>
      </p:sp>
      <p:sp>
        <p:nvSpPr>
          <p:cNvPr id="3" name="Rectangle 2"/>
          <p:cNvSpPr/>
          <p:nvPr/>
        </p:nvSpPr>
        <p:spPr>
          <a:xfrm>
            <a:off x="1692579" y="1673972"/>
            <a:ext cx="9558797" cy="5520999"/>
          </a:xfrm>
          <a:prstGeom prst="rect">
            <a:avLst/>
          </a:prstGeom>
        </p:spPr>
        <p:txBody>
          <a:bodyPr wrap="square">
            <a:spAutoFit/>
          </a:bodyPr>
          <a:lstStyle/>
          <a:p>
            <a:pPr algn="ctr"/>
            <a:r>
              <a:rPr lang="en-US" sz="2800" b="1">
                <a:latin typeface="Times" pitchFamily="18" charset="0"/>
                <a:cs typeface="Times" pitchFamily="18" charset="0"/>
              </a:rPr>
              <a:t>TÌNH HUỐNG</a:t>
            </a:r>
          </a:p>
          <a:p>
            <a:r>
              <a:rPr lang="en-US" sz="2800">
                <a:latin typeface="Times" pitchFamily="18" charset="0"/>
                <a:cs typeface="Times" pitchFamily="18" charset="0"/>
              </a:rPr>
              <a:t>- Lớp 6A có một số bạn nhà xa nên thường đi xe đạp điện đến trường. Trong đó, một vài bạn không đội mũ bảo hiểm.</a:t>
            </a:r>
          </a:p>
          <a:p>
            <a:r>
              <a:rPr lang="en-US" sz="2800"/>
              <a:t>- </a:t>
            </a:r>
            <a:r>
              <a:rPr lang="en-US" sz="2800">
                <a:solidFill>
                  <a:srgbClr val="FF0000"/>
                </a:solidFill>
                <a:latin typeface="Times" pitchFamily="18" charset="0"/>
                <a:cs typeface="Times" pitchFamily="18" charset="0"/>
              </a:rPr>
              <a:t>Chuẩn bị: 1 xe đạp điện</a:t>
            </a:r>
          </a:p>
          <a:p>
            <a:r>
              <a:rPr lang="en-US" sz="2800">
                <a:solidFill>
                  <a:srgbClr val="FF0000"/>
                </a:solidFill>
                <a:latin typeface="Times" pitchFamily="18" charset="0"/>
                <a:cs typeface="Times" pitchFamily="18" charset="0"/>
              </a:rPr>
              <a:t>- 1 HS dẫn truyện- tuyên truyền viên</a:t>
            </a:r>
          </a:p>
          <a:p>
            <a:r>
              <a:rPr lang="en-US" sz="2800">
                <a:solidFill>
                  <a:srgbClr val="FF0000"/>
                </a:solidFill>
                <a:latin typeface="Times" pitchFamily="18" charset="0"/>
                <a:cs typeface="Times" pitchFamily="18" charset="0"/>
              </a:rPr>
              <a:t>-  1 nhóm 3, 4 HS (2 nam, 2 nữ) tham gia đóng vai</a:t>
            </a:r>
          </a:p>
          <a:p>
            <a:r>
              <a:rPr lang="en-US" sz="2800" b="1">
                <a:latin typeface="Times" pitchFamily="18" charset="0"/>
                <a:cs typeface="Times" pitchFamily="18" charset="0"/>
              </a:rPr>
              <a:t>   - Theo em, học sinh lớp 6 có được sử dụng xe đạp điện không?</a:t>
            </a:r>
            <a:endParaRPr lang="en-US" sz="2800">
              <a:latin typeface="Times" pitchFamily="18" charset="0"/>
              <a:cs typeface="Times" pitchFamily="18" charset="0"/>
            </a:endParaRPr>
          </a:p>
          <a:p>
            <a:pPr algn="just">
              <a:lnSpc>
                <a:spcPct val="112000"/>
              </a:lnSpc>
              <a:spcAft>
                <a:spcPts val="200"/>
              </a:spcAft>
              <a:buClr>
                <a:srgbClr val="1D02DA"/>
              </a:buClr>
              <a:buSzPts val="1000"/>
              <a:tabLst>
                <a:tab pos="334645" algn="l"/>
              </a:tabLst>
            </a:pPr>
            <a:r>
              <a:rPr lang="en-US" sz="2800" b="1">
                <a:latin typeface="Times" pitchFamily="18" charset="0"/>
                <a:cs typeface="Times" pitchFamily="18" charset="0"/>
              </a:rPr>
              <a:t>- Người điều khiển xe đạp điện khi tham gia giao thông có bắt buộc phải đội mũ bảo hiểm không? Vì sao?</a:t>
            </a:r>
          </a:p>
          <a:p>
            <a:pPr algn="just">
              <a:lnSpc>
                <a:spcPct val="112000"/>
              </a:lnSpc>
              <a:spcAft>
                <a:spcPts val="200"/>
              </a:spcAft>
              <a:buClr>
                <a:srgbClr val="1D02DA"/>
              </a:buClr>
              <a:buSzPts val="1000"/>
              <a:tabLst>
                <a:tab pos="334645" algn="l"/>
              </a:tabLst>
            </a:pPr>
            <a:endParaRPr lang="en-US" sz="2800">
              <a:latin typeface="Times" pitchFamily="18" charset="0"/>
              <a:cs typeface="Times" pitchFamily="18" charset="0"/>
            </a:endParaRPr>
          </a:p>
          <a:p>
            <a:pPr marR="0" lvl="0" algn="just">
              <a:lnSpc>
                <a:spcPct val="112000"/>
              </a:lnSpc>
              <a:spcBef>
                <a:spcPts val="0"/>
              </a:spcBef>
              <a:spcAft>
                <a:spcPts val="200"/>
              </a:spcAft>
              <a:buClr>
                <a:srgbClr val="1D02DA"/>
              </a:buClr>
              <a:buSzPts val="1000"/>
              <a:tabLst>
                <a:tab pos="334645" algn="l"/>
              </a:tabLst>
            </a:pPr>
            <a:endParaRPr lang="en-US" sz="2800" dirty="0">
              <a:latin typeface="Times" pitchFamily="18" charset="0"/>
              <a:cs typeface="Times" pitchFamily="18" charset="0"/>
            </a:endParaRPr>
          </a:p>
        </p:txBody>
      </p:sp>
      <p:pic>
        <p:nvPicPr>
          <p:cNvPr id="8" name="Picture 7"/>
          <p:cNvPicPr>
            <a:picLocks noChangeAspect="1"/>
          </p:cNvPicPr>
          <p:nvPr/>
        </p:nvPicPr>
        <p:blipFill>
          <a:blip r:embed="rId3"/>
          <a:stretch>
            <a:fillRect/>
          </a:stretch>
        </p:blipFill>
        <p:spPr>
          <a:xfrm>
            <a:off x="10936762" y="0"/>
            <a:ext cx="1255238" cy="937524"/>
          </a:xfrm>
          <a:prstGeom prst="rect">
            <a:avLst/>
          </a:prstGeom>
        </p:spPr>
      </p:pic>
    </p:spTree>
    <p:extLst>
      <p:ext uri="{BB962C8B-B14F-4D97-AF65-F5344CB8AC3E}">
        <p14:creationId xmlns:p14="http://schemas.microsoft.com/office/powerpoint/2010/main" val="250924625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2" presetClass="entr" presetSubtype="8" fill="hold" grpId="0" nodeType="withEffect">
                                  <p:stCondLst>
                                    <p:cond delay="1500"/>
                                  </p:stCondLst>
                                  <p:childTnLst>
                                    <p:set>
                                      <p:cBhvr>
                                        <p:cTn id="9" dur="1" fill="hold">
                                          <p:stCondLst>
                                            <p:cond delay="0"/>
                                          </p:stCondLst>
                                        </p:cTn>
                                        <p:tgtEl>
                                          <p:spTgt spid="12"/>
                                        </p:tgtEl>
                                        <p:attrNameLst>
                                          <p:attrName>style.visibility</p:attrName>
                                        </p:attrNameLst>
                                      </p:cBhvr>
                                      <p:to>
                                        <p:strVal val="visible"/>
                                      </p:to>
                                    </p:set>
                                    <p:anim calcmode="lin" valueType="num">
                                      <p:cBhvr additive="base">
                                        <p:cTn id="10" dur="500" fill="hold"/>
                                        <p:tgtEl>
                                          <p:spTgt spid="12"/>
                                        </p:tgtEl>
                                        <p:attrNameLst>
                                          <p:attrName>ppt_x</p:attrName>
                                        </p:attrNameLst>
                                      </p:cBhvr>
                                      <p:tavLst>
                                        <p:tav tm="0">
                                          <p:val>
                                            <p:strVal val="0-#ppt_w/2"/>
                                          </p:val>
                                        </p:tav>
                                        <p:tav tm="100000">
                                          <p:val>
                                            <p:strVal val="#ppt_x"/>
                                          </p:val>
                                        </p:tav>
                                      </p:tavLst>
                                    </p:anim>
                                    <p:anim calcmode="lin" valueType="num">
                                      <p:cBhvr additive="base">
                                        <p:cTn id="11"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Rectangle 4"/>
          <p:cNvSpPr/>
          <p:nvPr/>
        </p:nvSpPr>
        <p:spPr>
          <a:xfrm>
            <a:off x="0" y="12318"/>
            <a:ext cx="11823032" cy="6247864"/>
          </a:xfrm>
          <a:prstGeom prst="rect">
            <a:avLst/>
          </a:prstGeom>
        </p:spPr>
        <p:txBody>
          <a:bodyPr wrap="square">
            <a:spAutoFit/>
          </a:bodyPr>
          <a:lstStyle/>
          <a:p>
            <a:pPr lvl="1" algn="ctr"/>
            <a:r>
              <a:rPr lang="en-US" sz="2000" b="1">
                <a:solidFill>
                  <a:srgbClr val="FF0000"/>
                </a:solidFill>
                <a:latin typeface="Times New Roman" pitchFamily="18" charset="0"/>
                <a:cs typeface="Times New Roman" pitchFamily="18" charset="0"/>
              </a:rPr>
              <a:t>THÔNG TIN</a:t>
            </a:r>
          </a:p>
          <a:p>
            <a:pPr lvl="1"/>
            <a:r>
              <a:rPr lang="vi-VN" sz="1900">
                <a:latin typeface="Times New Roman" pitchFamily="18" charset="0"/>
                <a:cs typeface="Times New Roman" pitchFamily="18" charset="0"/>
              </a:rPr>
              <a:t>Theo quy định tại khoản 1 điều 60 luật giao thông đường bộ có nói như sau: Người đủ 16 tuổi trở lên được lái xe gắn máy có dung tích xi lanh dưới 50 phân khối.</a:t>
            </a:r>
          </a:p>
          <a:p>
            <a:r>
              <a:rPr lang="vi-VN" sz="1900">
                <a:latin typeface="Times New Roman" pitchFamily="18" charset="0"/>
                <a:cs typeface="Times New Roman" pitchFamily="18" charset="0"/>
              </a:rPr>
              <a:t>Đồng thời tại khoản 1 Điều 21 Nghị định 171/2013/NĐ-CP có quy định xử phạt vi phạm hành chính đối với người điều khiển xe cơ giới như sau: Phạt cảnh cáo người từ đủ 14 tuổi đến dưới 16 tuổi điều khiển xe môtô, xe gắn máy (kể cả xe máy điện) và các loại xe tương tự xe môtô hoặc điều khiển xe ôtô, máy kéo và các loại xe tương tự xe ôtô.</a:t>
            </a:r>
          </a:p>
          <a:p>
            <a:r>
              <a:rPr lang="en-US" sz="1900">
                <a:latin typeface="Times New Roman" pitchFamily="18" charset="0"/>
                <a:cs typeface="Times New Roman" pitchFamily="18" charset="0"/>
              </a:rPr>
              <a:t>	</a:t>
            </a:r>
            <a:r>
              <a:rPr lang="vi-VN" sz="1900">
                <a:latin typeface="Times New Roman" pitchFamily="18" charset="0"/>
                <a:cs typeface="Times New Roman" pitchFamily="18" charset="0"/>
              </a:rPr>
              <a:t>Ngoài ra theo quy định tại mục 1.3 Phần 1 Thông tư 39/2013/TT-BGTVT ngày 1/11/2013 Ban hành quy chuẩn kỹ thuật quốc gia về xe đạp điện có giải tích thuật ngữ xe đạp điện như sau:</a:t>
            </a:r>
          </a:p>
          <a:p>
            <a:r>
              <a:rPr lang="vi-VN" sz="1900">
                <a:latin typeface="Times New Roman" pitchFamily="18" charset="0"/>
                <a:cs typeface="Times New Roman" pitchFamily="18" charset="0"/>
              </a:rPr>
              <a:t>Xe đạp điện - Electric bicycles (sau đây gọi là xe): là xe đạp hai bánh, được vận hành bằng động cơ điện một chiều hoặc được vận hành bằng cơ cấu đạp chân có trợ lực từ động cơ điện một chiều, có công suất động cơ lớn nhất không lớn hơn 250 W, có vận tốc thiết kế lớn nhất không lớn hơn 25 km/h và có khối lượng bản thân (bao gồm cả ắc quy) không lớn hơn 40 kg.</a:t>
            </a:r>
          </a:p>
          <a:p>
            <a:r>
              <a:rPr lang="en-US" sz="1900">
                <a:latin typeface="Times New Roman" pitchFamily="18" charset="0"/>
                <a:cs typeface="Times New Roman" pitchFamily="18" charset="0"/>
              </a:rPr>
              <a:t>	</a:t>
            </a:r>
            <a:r>
              <a:rPr lang="vi-VN" sz="1900">
                <a:latin typeface="Times New Roman" pitchFamily="18" charset="0"/>
                <a:cs typeface="Times New Roman" pitchFamily="18" charset="0"/>
              </a:rPr>
              <a:t>Trong Luật giao thông đường bộ tại điểm 19 Điều 3 Luật giao thông đường bộ </a:t>
            </a:r>
            <a:r>
              <a:rPr lang="vi-VN" sz="1900" b="1">
                <a:solidFill>
                  <a:srgbClr val="FF0000"/>
                </a:solidFill>
                <a:latin typeface="Times New Roman" pitchFamily="18" charset="0"/>
                <a:cs typeface="Times New Roman" pitchFamily="18" charset="0"/>
              </a:rPr>
              <a:t>thì xe đạp điện được phân vào nhóm phương tiện giao thông thô sơ đường bộ. </a:t>
            </a:r>
            <a:r>
              <a:rPr lang="vi-VN" sz="1900">
                <a:latin typeface="Times New Roman" pitchFamily="18" charset="0"/>
                <a:cs typeface="Times New Roman" pitchFamily="18" charset="0"/>
              </a:rPr>
              <a:t>Phương tiện giao thông thô sơ đường bộ (sau đây gọi là xe thô sơ) gồm xe đạp (kể cả xe đạp máy), xe xích lô, xe lăn dùng cho người khuyết tật, xe súc vật kéo và các loại xe tương tự</a:t>
            </a:r>
            <a:endParaRPr lang="en-US" sz="1900">
              <a:latin typeface="Times New Roman" pitchFamily="18" charset="0"/>
              <a:cs typeface="Times New Roman" pitchFamily="18" charset="0"/>
            </a:endParaRPr>
          </a:p>
          <a:p>
            <a:r>
              <a:rPr lang="en-US" sz="1900">
                <a:latin typeface="Times New Roman" pitchFamily="18" charset="0"/>
                <a:cs typeface="Times New Roman" pitchFamily="18" charset="0"/>
              </a:rPr>
              <a:t>	</a:t>
            </a:r>
            <a:r>
              <a:rPr lang="en-US" sz="1900">
                <a:solidFill>
                  <a:srgbClr val="FF0000"/>
                </a:solidFill>
                <a:latin typeface="Times New Roman" pitchFamily="18" charset="0"/>
                <a:cs typeface="Times New Roman" pitchFamily="18" charset="0"/>
              </a:rPr>
              <a:t>Dựa trên các Quy định, Bộ luật và Nghị định ở phần trên chúng ta có thể kết luận rằng </a:t>
            </a:r>
            <a:r>
              <a:rPr lang="en-US" sz="1900" b="1" i="1">
                <a:solidFill>
                  <a:srgbClr val="FF0000"/>
                </a:solidFill>
                <a:latin typeface="Times New Roman" pitchFamily="18" charset="0"/>
                <a:cs typeface="Times New Roman" pitchFamily="18" charset="0"/>
              </a:rPr>
              <a:t>hiện tại chưa có văn bản nào của chính phủ về việc quy định độ tuổi sử dụng xe đạp điện tại Việt Nam.</a:t>
            </a:r>
            <a:r>
              <a:rPr lang="en-US" sz="1900">
                <a:solidFill>
                  <a:srgbClr val="FF0000"/>
                </a:solidFill>
                <a:latin typeface="Times New Roman" pitchFamily="18" charset="0"/>
                <a:cs typeface="Times New Roman" pitchFamily="18" charset="0"/>
              </a:rPr>
              <a:t> </a:t>
            </a:r>
            <a:r>
              <a:rPr lang="en-US" sz="1900">
                <a:latin typeface="Times New Roman" pitchFamily="18" charset="0"/>
                <a:cs typeface="Times New Roman" pitchFamily="18" charset="0"/>
              </a:rPr>
              <a:t>Xe đạp điện vẫn được xe là xe thô sơ và người dân hoàn toàn được tự do lựa chọn làm phương tiện di chuyển dựa trên nhu cầu sử dụng mỗi ngày.</a:t>
            </a:r>
          </a:p>
          <a:p>
            <a:r>
              <a:rPr lang="en-US" sz="1900">
                <a:latin typeface="Times New Roman" pitchFamily="18" charset="0"/>
                <a:cs typeface="Times New Roman" pitchFamily="18" charset="0"/>
              </a:rPr>
              <a:t>- Còn đối với xe máy điện thì được xem như là xe gắn máy có động cơ 50 phân khối. Tức là chỉ </a:t>
            </a:r>
            <a:r>
              <a:rPr lang="en-US" sz="1900" b="1" i="1">
                <a:latin typeface="Times New Roman" pitchFamily="18" charset="0"/>
                <a:cs typeface="Times New Roman" pitchFamily="18" charset="0"/>
              </a:rPr>
              <a:t>những người đủ 16 tuổi trở lên mới được quyền sử dụng, vận hành và tham gia giao thông.</a:t>
            </a:r>
            <a:endParaRPr lang="en-US" sz="1900">
              <a:latin typeface="Times New Roman" pitchFamily="18" charset="0"/>
              <a:cs typeface="Times New Roman" pitchFamily="18" charset="0"/>
            </a:endParaRPr>
          </a:p>
          <a:p>
            <a:endParaRPr lang="vi-VN" sz="1900">
              <a:latin typeface="Times New Roman" pitchFamily="18" charset="0"/>
              <a:cs typeface="Times New Roman" pitchFamily="18" charset="0"/>
            </a:endParaRPr>
          </a:p>
        </p:txBody>
      </p:sp>
    </p:spTree>
    <p:extLst>
      <p:ext uri="{BB962C8B-B14F-4D97-AF65-F5344CB8AC3E}">
        <p14:creationId xmlns:p14="http://schemas.microsoft.com/office/powerpoint/2010/main" val="5946283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374864" y="425542"/>
            <a:ext cx="5207535" cy="5948218"/>
          </a:xfrm>
          <a:prstGeom prst="rect">
            <a:avLst/>
          </a:prstGeom>
          <a:noFill/>
          <a:ln>
            <a:noFill/>
          </a:ln>
        </p:spPr>
      </p:pic>
      <p:sp>
        <p:nvSpPr>
          <p:cNvPr id="12" name="文本框 15"/>
          <p:cNvSpPr txBox="1"/>
          <p:nvPr/>
        </p:nvSpPr>
        <p:spPr>
          <a:xfrm>
            <a:off x="6448507" y="3380472"/>
            <a:ext cx="5255015" cy="1107996"/>
          </a:xfrm>
          <a:prstGeom prst="rect">
            <a:avLst/>
          </a:prstGeom>
          <a:noFill/>
        </p:spPr>
        <p:txBody>
          <a:bodyPr wrap="square" rtlCol="0">
            <a:spAutoFit/>
          </a:bodyPr>
          <a:lstStyle/>
          <a:p>
            <a:pPr algn="ctr" defTabSz="457200"/>
            <a:r>
              <a:rPr lang="en-US" altLang="zh-CN" sz="6600" b="1">
                <a:solidFill>
                  <a:srgbClr val="FF0000"/>
                </a:solidFill>
                <a:latin typeface="Times" pitchFamily="18" charset="0"/>
                <a:ea typeface="华康海报体W12" panose="040B0C09000000000000" pitchFamily="81" charset="-122"/>
                <a:cs typeface="Times" pitchFamily="18" charset="0"/>
              </a:rPr>
              <a:t>II. Khám phá</a:t>
            </a:r>
            <a:endParaRPr lang="zh-CN" altLang="en-US" sz="6600" b="1" dirty="0">
              <a:solidFill>
                <a:srgbClr val="FF0000"/>
              </a:solidFill>
              <a:latin typeface="Times" pitchFamily="18" charset="0"/>
              <a:ea typeface="华康海报体W12" panose="040B0C09000000000000" pitchFamily="81" charset="-122"/>
              <a:cs typeface="Times" pitchFamily="18" charset="0"/>
            </a:endParaRPr>
          </a:p>
        </p:txBody>
      </p:sp>
      <p:grpSp>
        <p:nvGrpSpPr>
          <p:cNvPr id="3" name="Group 2"/>
          <p:cNvGrpSpPr/>
          <p:nvPr/>
        </p:nvGrpSpPr>
        <p:grpSpPr>
          <a:xfrm>
            <a:off x="593558" y="578106"/>
            <a:ext cx="5532435" cy="5927457"/>
            <a:chOff x="593558" y="578106"/>
            <a:chExt cx="5532435" cy="5927457"/>
          </a:xfrm>
        </p:grpSpPr>
        <p:pic>
          <p:nvPicPr>
            <p:cNvPr id="8" name="Picture 7">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979208" y="1288202"/>
              <a:ext cx="4149384" cy="4040543"/>
            </a:xfrm>
            <a:prstGeom prst="rect">
              <a:avLst/>
            </a:prstGeom>
          </p:spPr>
        </p:pic>
        <p:sp>
          <p:nvSpPr>
            <p:cNvPr id="10" name="Rectangle 9"/>
            <p:cNvSpPr>
              <a:spLocks noChangeArrowheads="1"/>
            </p:cNvSpPr>
            <p:nvPr/>
          </p:nvSpPr>
          <p:spPr bwMode="auto">
            <a:xfrm>
              <a:off x="1410628" y="1594131"/>
              <a:ext cx="3315855"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2800" b="1">
                  <a:solidFill>
                    <a:srgbClr val="0000FF"/>
                  </a:solidFill>
                  <a:latin typeface="Times" pitchFamily="18" charset="0"/>
                  <a:ea typeface="Helvetica Neue"/>
                  <a:cs typeface="Times" pitchFamily="18" charset="0"/>
                </a:rPr>
                <a:t>Bài 10: </a:t>
              </a:r>
              <a:r>
                <a:rPr lang="en-US" sz="2800">
                  <a:solidFill>
                    <a:srgbClr val="0000FF"/>
                  </a:solidFill>
                  <a:latin typeface="Times" pitchFamily="18" charset="0"/>
                  <a:cs typeface="Times" pitchFamily="18" charset="0"/>
                </a:rPr>
                <a:t>QUYỀN VÀ NGHĨA VỤ CƠ BẢN CỦA CÔNG DÂN</a:t>
              </a:r>
            </a:p>
          </p:txBody>
        </p:sp>
        <p:sp>
          <p:nvSpPr>
            <p:cNvPr id="14" name="Rectangle 1"/>
            <p:cNvSpPr>
              <a:spLocks noChangeArrowheads="1"/>
            </p:cNvSpPr>
            <p:nvPr/>
          </p:nvSpPr>
          <p:spPr bwMode="auto">
            <a:xfrm>
              <a:off x="593558" y="5028235"/>
              <a:ext cx="5532435" cy="1477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eaLnBrk="0" fontAlgn="base" hangingPunct="0">
                <a:spcBef>
                  <a:spcPct val="0"/>
                </a:spcBef>
                <a:spcAft>
                  <a:spcPct val="0"/>
                </a:spcAft>
              </a:pPr>
              <a:r>
                <a:rPr lang="en-US" sz="3000" b="1">
                  <a:solidFill>
                    <a:srgbClr val="FF0000"/>
                  </a:solidFill>
                  <a:latin typeface="Times" pitchFamily="18" charset="0"/>
                  <a:ea typeface="Calibri" pitchFamily="34" charset="0"/>
                  <a:cs typeface="Times" pitchFamily="18" charset="0"/>
                  <a:sym typeface="Wingdings" pitchFamily="2" charset="2"/>
                </a:rPr>
                <a:t>Đặng Thị Thu Hà</a:t>
              </a:r>
              <a:endParaRPr lang="en-US" sz="3000" b="1" dirty="0">
                <a:solidFill>
                  <a:srgbClr val="FF0000"/>
                </a:solidFill>
                <a:latin typeface="Times" pitchFamily="18" charset="0"/>
                <a:ea typeface="Calibri" pitchFamily="34" charset="0"/>
                <a:cs typeface="Times" pitchFamily="18" charset="0"/>
                <a:sym typeface="Wingdings" pitchFamily="2" charset="2"/>
              </a:endParaRPr>
            </a:p>
            <a:p>
              <a:pPr algn="ctr" eaLnBrk="0" fontAlgn="base" hangingPunct="0">
                <a:spcBef>
                  <a:spcPct val="0"/>
                </a:spcBef>
                <a:spcAft>
                  <a:spcPct val="0"/>
                </a:spcAft>
              </a:pPr>
              <a:r>
                <a:rPr lang="en-US" sz="3000">
                  <a:solidFill>
                    <a:srgbClr val="FF0000"/>
                  </a:solidFill>
                  <a:latin typeface="Times" pitchFamily="18" charset="0"/>
                  <a:ea typeface="Calibri" pitchFamily="34" charset="0"/>
                  <a:cs typeface="Times" pitchFamily="18" charset="0"/>
                  <a:sym typeface="Wingdings" pitchFamily="2" charset="2"/>
                </a:rPr>
                <a:t>THCS thị trấn Đu -Phú Lương- Thái  Nguyên</a:t>
              </a:r>
              <a:endParaRPr lang="en-US" sz="3000" dirty="0">
                <a:solidFill>
                  <a:srgbClr val="FF0000"/>
                </a:solidFill>
                <a:latin typeface="Times" pitchFamily="18" charset="0"/>
                <a:ea typeface="Calibri" pitchFamily="34" charset="0"/>
                <a:cs typeface="Times" pitchFamily="18" charset="0"/>
              </a:endParaRPr>
            </a:p>
          </p:txBody>
        </p:sp>
      </p:grpSp>
      <p:pic>
        <p:nvPicPr>
          <p:cNvPr id="13" name="Picture 12"/>
          <p:cNvPicPr>
            <a:picLocks noChangeAspect="1"/>
          </p:cNvPicPr>
          <p:nvPr/>
        </p:nvPicPr>
        <p:blipFill>
          <a:blip r:embed="rId6"/>
          <a:stretch>
            <a:fillRect/>
          </a:stretch>
        </p:blipFill>
        <p:spPr>
          <a:xfrm>
            <a:off x="10936762" y="0"/>
            <a:ext cx="1255238" cy="937524"/>
          </a:xfrm>
          <a:prstGeom prst="rect">
            <a:avLst/>
          </a:prstGeom>
        </p:spPr>
      </p:pic>
    </p:spTree>
    <p:extLst>
      <p:ext uri="{BB962C8B-B14F-4D97-AF65-F5344CB8AC3E}">
        <p14:creationId xmlns:p14="http://schemas.microsoft.com/office/powerpoint/2010/main" val="3002427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6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29102" y="-200932"/>
            <a:ext cx="385859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7"/>
          <p:cNvSpPr txBox="1">
            <a:spLocks noChangeArrowheads="1"/>
          </p:cNvSpPr>
          <p:nvPr/>
        </p:nvSpPr>
        <p:spPr bwMode="auto">
          <a:xfrm>
            <a:off x="3882003" y="39964"/>
            <a:ext cx="4152790" cy="661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algn="l" fontAlgn="base">
              <a:lnSpc>
                <a:spcPct val="150000"/>
              </a:lnSpc>
              <a:spcBef>
                <a:spcPct val="0"/>
              </a:spcBef>
              <a:spcAft>
                <a:spcPct val="0"/>
              </a:spcAft>
            </a:pPr>
            <a:r>
              <a:rPr lang="en-US" altLang="en-US" sz="2800" b="1" dirty="0">
                <a:solidFill>
                  <a:srgbClr val="0070C0"/>
                </a:solidFill>
                <a:latin typeface="Times New Roman" panose="02020603050405020304" pitchFamily="18" charset="0"/>
                <a:cs typeface="Times New Roman" panose="02020603050405020304" pitchFamily="18" charset="0"/>
              </a:rPr>
              <a:t>ĐỌC THÔNG TIN</a:t>
            </a:r>
            <a:endParaRPr lang="en-US" altLang="en-US" sz="2000" dirty="0">
              <a:solidFill>
                <a:srgbClr val="5F5F5F"/>
              </a:solidFill>
              <a:latin typeface="Times New Roman" panose="02020603050405020304" pitchFamily="18" charset="0"/>
              <a:cs typeface="Times New Roman" panose="02020603050405020304" pitchFamily="18" charset="0"/>
            </a:endParaRPr>
          </a:p>
        </p:txBody>
      </p:sp>
      <p:sp>
        <p:nvSpPr>
          <p:cNvPr id="2" name="Rectangle 1"/>
          <p:cNvSpPr/>
          <p:nvPr/>
        </p:nvSpPr>
        <p:spPr>
          <a:xfrm>
            <a:off x="255360" y="459480"/>
            <a:ext cx="10956898" cy="7109639"/>
          </a:xfrm>
          <a:prstGeom prst="rect">
            <a:avLst/>
          </a:prstGeom>
        </p:spPr>
        <p:txBody>
          <a:bodyPr wrap="square">
            <a:spAutoFit/>
          </a:bodyPr>
          <a:lstStyle/>
          <a:p>
            <a:pPr indent="342900" algn="just">
              <a:spcAft>
                <a:spcPts val="200"/>
              </a:spcAft>
            </a:pPr>
            <a:r>
              <a:rPr lang="en-US" sz="2400" b="1">
                <a:solidFill>
                  <a:srgbClr val="0000FF"/>
                </a:solidFill>
                <a:latin typeface="Times New Roman" pitchFamily="18" charset="0"/>
                <a:cs typeface="Times New Roman" pitchFamily="18" charset="0"/>
              </a:rPr>
              <a:t>- </a:t>
            </a:r>
            <a:r>
              <a:rPr lang="en-US" sz="2200" b="1">
                <a:solidFill>
                  <a:srgbClr val="0000FF"/>
                </a:solidFill>
                <a:latin typeface="Times New Roman" pitchFamily="18" charset="0"/>
                <a:cs typeface="Times New Roman" pitchFamily="18" charset="0"/>
              </a:rPr>
              <a:t>Nhóm quyền chính trị:</a:t>
            </a:r>
            <a:r>
              <a:rPr lang="en-US" sz="2200">
                <a:latin typeface="Times New Roman" pitchFamily="18" charset="0"/>
                <a:cs typeface="Times New Roman" pitchFamily="18" charset="0"/>
              </a:rPr>
              <a:t> quyền bầu cử, ứng cử vào các cơ quan quyền lực nhà nước (Điều 27); quyền tham gia quản lí nhà nước (Điều 28); quyền tự do ngôn luận, tự do báo chí (Điều 25); quyền tự do tín ngưỡng, tôn giáo (Điều 24);...</a:t>
            </a:r>
          </a:p>
          <a:p>
            <a:pPr indent="342900" algn="just">
              <a:spcAft>
                <a:spcPts val="200"/>
              </a:spcAft>
            </a:pPr>
            <a:r>
              <a:rPr lang="en-US" sz="2200" b="1">
                <a:solidFill>
                  <a:srgbClr val="0000FF"/>
                </a:solidFill>
                <a:latin typeface="Times New Roman" pitchFamily="18" charset="0"/>
                <a:cs typeface="Times New Roman" pitchFamily="18" charset="0"/>
              </a:rPr>
              <a:t>- </a:t>
            </a:r>
            <a:r>
              <a:rPr lang="vi-VN" sz="2200" b="1">
                <a:solidFill>
                  <a:srgbClr val="0000FF"/>
                </a:solidFill>
                <a:latin typeface="Times New Roman" pitchFamily="18" charset="0"/>
                <a:cs typeface="Times New Roman" pitchFamily="18" charset="0"/>
              </a:rPr>
              <a:t>Nhóm quyền dân sự:</a:t>
            </a:r>
            <a:r>
              <a:rPr lang="vi-VN" sz="2200">
                <a:solidFill>
                  <a:srgbClr val="0000FF"/>
                </a:solidFill>
                <a:latin typeface="Times New Roman" pitchFamily="18" charset="0"/>
                <a:cs typeface="Times New Roman" pitchFamily="18" charset="0"/>
              </a:rPr>
              <a:t> </a:t>
            </a:r>
            <a:r>
              <a:rPr lang="vi-VN" sz="2200">
                <a:latin typeface="Times New Roman" pitchFamily="18" charset="0"/>
                <a:cs typeface="Times New Roman" pitchFamily="18" charset="0"/>
              </a:rPr>
              <a:t>quyền sống (Điều 19); quyền bất khả xâm phạm về thân thể, được pháp luật bảo hộ về sức khoẻ, danh dự và nhân phẩm (Điều 20); quyền bất khả xâm phạm về đời sống riêng tư, bí mật cá nhân và bí mật gia đình (Điều 21); quyền bất khả xâm phạm về chỗ ở (Điều 22); quyền tự do đi lại và cư trú (Điều 23); quyền bình đẳng giới (Điều 26); quyền tự do kết hôn và li hôn (Điều 36);...</a:t>
            </a:r>
            <a:endParaRPr lang="en-US" sz="2200">
              <a:latin typeface="Times New Roman" pitchFamily="18" charset="0"/>
              <a:cs typeface="Times New Roman" pitchFamily="18" charset="0"/>
            </a:endParaRPr>
          </a:p>
          <a:p>
            <a:pPr indent="342900" algn="just">
              <a:spcAft>
                <a:spcPts val="200"/>
              </a:spcAft>
            </a:pPr>
            <a:r>
              <a:rPr lang="en-US" sz="2200" b="1">
                <a:solidFill>
                  <a:srgbClr val="0000FF"/>
                </a:solidFill>
                <a:latin typeface="Times New Roman" pitchFamily="18" charset="0"/>
                <a:cs typeface="Times New Roman" pitchFamily="18" charset="0"/>
              </a:rPr>
              <a:t>- </a:t>
            </a:r>
            <a:r>
              <a:rPr lang="vi-VN" sz="2200" b="1">
                <a:solidFill>
                  <a:srgbClr val="0000FF"/>
                </a:solidFill>
                <a:latin typeface="Times New Roman" pitchFamily="18" charset="0"/>
                <a:cs typeface="Times New Roman" pitchFamily="18" charset="0"/>
              </a:rPr>
              <a:t>Nhóm quyền về kinh tế</a:t>
            </a:r>
            <a:r>
              <a:rPr lang="vi-VN" sz="2200">
                <a:latin typeface="Times New Roman" pitchFamily="18" charset="0"/>
                <a:cs typeface="Times New Roman" pitchFamily="18" charset="0"/>
              </a:rPr>
              <a:t>: quyền tự do kinh doanh (Điều 33); quyền có việc làm (Điều 35); quyền sở hữu về thu nhập hợp pháp, của cải để dành, nhà ở, tư liệu sinh hoạt, tư liệu sản xuất (Điều 32);...</a:t>
            </a:r>
            <a:endParaRPr lang="en-US" sz="2200">
              <a:latin typeface="Times New Roman" pitchFamily="18" charset="0"/>
              <a:cs typeface="Times New Roman" pitchFamily="18" charset="0"/>
            </a:endParaRPr>
          </a:p>
          <a:p>
            <a:pPr indent="342900" algn="just">
              <a:spcAft>
                <a:spcPts val="200"/>
              </a:spcAft>
            </a:pPr>
            <a:r>
              <a:rPr lang="vi-VN" sz="2200" b="1">
                <a:solidFill>
                  <a:srgbClr val="0000FF"/>
                </a:solidFill>
                <a:latin typeface="Times New Roman" pitchFamily="18" charset="0"/>
                <a:cs typeface="Times New Roman" pitchFamily="18" charset="0"/>
              </a:rPr>
              <a:t>Nhóm quyền văn hoá, xã hội:</a:t>
            </a:r>
            <a:r>
              <a:rPr lang="vi-VN" sz="2200">
                <a:latin typeface="Times New Roman" pitchFamily="18" charset="0"/>
                <a:cs typeface="Times New Roman" pitchFamily="18" charset="0"/>
              </a:rPr>
              <a:t> quyền học tập (Điều 39); quyền nghiên cứu khoa học và công nghệ, sáng tạo văn học, nghệ thuật (Điều 40); quyền được đảm bảo an sinh xã hội (Điều 34); quyền được bảo vệ, chăm sóc sức khoẻ (Điều 38);...</a:t>
            </a:r>
            <a:endParaRPr lang="en-US" sz="2200">
              <a:latin typeface="Times New Roman" pitchFamily="18" charset="0"/>
              <a:cs typeface="Times New Roman" pitchFamily="18" charset="0"/>
            </a:endParaRPr>
          </a:p>
          <a:p>
            <a:pPr indent="342900" algn="just">
              <a:spcAft>
                <a:spcPts val="200"/>
              </a:spcAft>
            </a:pPr>
            <a:r>
              <a:rPr lang="vi-VN" sz="2200" b="1">
                <a:solidFill>
                  <a:srgbClr val="0000FF"/>
                </a:solidFill>
                <a:latin typeface="Times New Roman" pitchFamily="18" charset="0"/>
                <a:cs typeface="Times New Roman" pitchFamily="18" charset="0"/>
              </a:rPr>
              <a:t>Các nghĩa vụ cơ bản mà công dân phải thực hiện:</a:t>
            </a:r>
            <a:r>
              <a:rPr lang="vi-VN" sz="2200">
                <a:latin typeface="Times New Roman" pitchFamily="18" charset="0"/>
                <a:cs typeface="Times New Roman" pitchFamily="18" charset="0"/>
              </a:rPr>
              <a:t> trung thành với Tổ quốc (Điều 44); thực hiện nghĩa vụ quân sự và tham gia xây dựng nền quốc phòng toàn dân (Điều 45); tuân theo Hiến pháp và pháp luật (Điều 46); nộp thuế (Điều 47); bảo vệ môi trường (Điều 43); nghĩa vụ học tập (Điều 39);...</a:t>
            </a:r>
            <a:endParaRPr lang="en-US" sz="2200">
              <a:latin typeface="Times New Roman" pitchFamily="18" charset="0"/>
              <a:cs typeface="Times New Roman" pitchFamily="18" charset="0"/>
            </a:endParaRPr>
          </a:p>
          <a:p>
            <a:pPr indent="342900" algn="just">
              <a:spcAft>
                <a:spcPts val="200"/>
              </a:spcAft>
            </a:pPr>
            <a:endParaRPr lang="en-US" sz="2400">
              <a:latin typeface="+mj-lt"/>
              <a:cs typeface="Times" pitchFamily="18" charset="0"/>
            </a:endParaRPr>
          </a:p>
          <a:p>
            <a:pPr indent="342900" algn="just">
              <a:spcAft>
                <a:spcPts val="200"/>
              </a:spcAft>
            </a:pPr>
            <a:endParaRPr lang="en-US" sz="2400" dirty="0">
              <a:latin typeface="+mj-lt"/>
            </a:endParaRPr>
          </a:p>
        </p:txBody>
      </p:sp>
      <p:pic>
        <p:nvPicPr>
          <p:cNvPr id="12" name="Picture 11"/>
          <p:cNvPicPr>
            <a:picLocks noChangeAspect="1"/>
          </p:cNvPicPr>
          <p:nvPr/>
        </p:nvPicPr>
        <p:blipFill>
          <a:blip r:embed="rId3"/>
          <a:stretch>
            <a:fillRect/>
          </a:stretch>
        </p:blipFill>
        <p:spPr>
          <a:xfrm>
            <a:off x="10935926" y="-50055"/>
            <a:ext cx="1255238" cy="937524"/>
          </a:xfrm>
          <a:prstGeom prst="rect">
            <a:avLst/>
          </a:prstGeom>
        </p:spPr>
      </p:pic>
    </p:spTree>
    <p:extLst>
      <p:ext uri="{BB962C8B-B14F-4D97-AF65-F5344CB8AC3E}">
        <p14:creationId xmlns:p14="http://schemas.microsoft.com/office/powerpoint/2010/main" val="183034510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3513221" y="5751262"/>
            <a:ext cx="8999620" cy="946317"/>
          </a:xfrm>
        </p:spPr>
        <p:txBody>
          <a:bodyPr/>
          <a:lstStyle/>
          <a:p>
            <a:r>
              <a:rPr lang="en-US" sz="2400">
                <a:solidFill>
                  <a:srgbClr val="0000FF"/>
                </a:solidFill>
                <a:latin typeface="Times New Roman" pitchFamily="18" charset="0"/>
                <a:cs typeface="Times New Roman" pitchFamily="18" charset="0"/>
              </a:rPr>
              <a:t>Hãy  g</a:t>
            </a:r>
            <a:r>
              <a:rPr lang="vi-VN" sz="2400">
                <a:solidFill>
                  <a:srgbClr val="0000FF"/>
                </a:solidFill>
                <a:latin typeface="Times New Roman" pitchFamily="18" charset="0"/>
                <a:cs typeface="Times New Roman" pitchFamily="18" charset="0"/>
              </a:rPr>
              <a:t>hép các </a:t>
            </a:r>
            <a:r>
              <a:rPr lang="en-US" sz="2400">
                <a:solidFill>
                  <a:srgbClr val="0000FF"/>
                </a:solidFill>
                <a:latin typeface="Times New Roman" pitchFamily="18" charset="0"/>
                <a:cs typeface="Times New Roman" pitchFamily="18" charset="0"/>
              </a:rPr>
              <a:t>bức tranh</a:t>
            </a:r>
            <a:r>
              <a:rPr lang="vi-VN" sz="2400">
                <a:solidFill>
                  <a:srgbClr val="0000FF"/>
                </a:solidFill>
                <a:latin typeface="Times New Roman" pitchFamily="18" charset="0"/>
                <a:cs typeface="Times New Roman" pitchFamily="18" charset="0"/>
              </a:rPr>
              <a:t> với nhóm quyền và nghĩa vụ phù hợp.</a:t>
            </a:r>
            <a:endParaRPr lang="en-US" sz="2400">
              <a:solidFill>
                <a:srgbClr val="0000FF"/>
              </a:solidFill>
              <a:latin typeface="Times New Roman" pitchFamily="18" charset="0"/>
              <a:cs typeface="Times New Roman" pitchFamily="18" charset="0"/>
            </a:endParaRPr>
          </a:p>
          <a:p>
            <a:endParaRPr lang="en-US" sz="2000">
              <a:solidFill>
                <a:prstClr val="black">
                  <a:tint val="75000"/>
                </a:prstClr>
              </a:solidFill>
            </a:endParaRPr>
          </a:p>
        </p:txBody>
      </p:sp>
      <p:pic>
        <p:nvPicPr>
          <p:cNvPr id="5" name="Shape 371"/>
          <p:cNvPicPr/>
          <p:nvPr/>
        </p:nvPicPr>
        <p:blipFill>
          <a:blip r:embed="rId2"/>
          <a:stretch/>
        </p:blipFill>
        <p:spPr>
          <a:xfrm>
            <a:off x="5834313" y="0"/>
            <a:ext cx="6357687" cy="4604084"/>
          </a:xfrm>
          <a:prstGeom prst="rect">
            <a:avLst/>
          </a:prstGeom>
        </p:spPr>
      </p:pic>
      <p:pic>
        <p:nvPicPr>
          <p:cNvPr id="6" name="Picutre 370"/>
          <p:cNvPicPr/>
          <p:nvPr/>
        </p:nvPicPr>
        <p:blipFill>
          <a:blip r:embed="rId3"/>
          <a:stretch/>
        </p:blipFill>
        <p:spPr>
          <a:xfrm>
            <a:off x="0" y="0"/>
            <a:ext cx="5772785" cy="4604084"/>
          </a:xfrm>
          <a:prstGeom prst="rect">
            <a:avLst/>
          </a:prstGeom>
        </p:spPr>
      </p:pic>
      <p:pic>
        <p:nvPicPr>
          <p:cNvPr id="7" name="Shape 373"/>
          <p:cNvPicPr/>
          <p:nvPr/>
        </p:nvPicPr>
        <p:blipFill>
          <a:blip r:embed="rId4"/>
          <a:stretch/>
        </p:blipFill>
        <p:spPr>
          <a:xfrm>
            <a:off x="208965" y="4725587"/>
            <a:ext cx="2755265" cy="1787508"/>
          </a:xfrm>
          <a:prstGeom prst="rect">
            <a:avLst/>
          </a:prstGeom>
        </p:spPr>
      </p:pic>
    </p:spTree>
    <p:extLst>
      <p:ext uri="{BB962C8B-B14F-4D97-AF65-F5344CB8AC3E}">
        <p14:creationId xmlns:p14="http://schemas.microsoft.com/office/powerpoint/2010/main" val="26778127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1">
            <a:extLst>
              <a:ext uri="{FF2B5EF4-FFF2-40B4-BE49-F238E27FC236}">
                <a16:creationId xmlns:a16="http://schemas.microsoft.com/office/drawing/2014/main" id="{49368C2B-08BB-4567-BA27-2402FAA3C31F}"/>
              </a:ext>
            </a:extLst>
          </p:cNvPr>
          <p:cNvSpPr/>
          <p:nvPr/>
        </p:nvSpPr>
        <p:spPr>
          <a:xfrm>
            <a:off x="2853344" y="225491"/>
            <a:ext cx="6888480" cy="1300480"/>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Times" pitchFamily="18" charset="0"/>
                <a:ea typeface="Times New Roman" panose="02020603050405020304" pitchFamily="18" charset="0"/>
                <a:cs typeface="Times" pitchFamily="18" charset="0"/>
              </a:rPr>
              <a:t>PHIẾU BÀI TẬP</a:t>
            </a:r>
          </a:p>
          <a:p>
            <a:pPr algn="ctr"/>
            <a:r>
              <a:rPr lang="en-US" sz="3200" b="1" dirty="0">
                <a:solidFill>
                  <a:srgbClr val="FF0000"/>
                </a:solidFill>
                <a:latin typeface="Times" pitchFamily="18" charset="0"/>
                <a:ea typeface="Times New Roman" panose="02020603050405020304" pitchFamily="18" charset="0"/>
                <a:cs typeface="Times" pitchFamily="18" charset="0"/>
              </a:rPr>
              <a:t>(THẢO </a:t>
            </a:r>
            <a:r>
              <a:rPr lang="en-US" sz="3200" b="1">
                <a:solidFill>
                  <a:srgbClr val="FF0000"/>
                </a:solidFill>
                <a:latin typeface="Times" pitchFamily="18" charset="0"/>
                <a:ea typeface="Times New Roman" panose="02020603050405020304" pitchFamily="18" charset="0"/>
                <a:cs typeface="Times" pitchFamily="18" charset="0"/>
              </a:rPr>
              <a:t>LUẬN NHÓM: 3 phút)</a:t>
            </a:r>
            <a:endParaRPr lang="en-US" sz="3200" b="1" dirty="0">
              <a:solidFill>
                <a:srgbClr val="FF0000"/>
              </a:solidFill>
              <a:latin typeface="Times" pitchFamily="18" charset="0"/>
              <a:ea typeface="Times New Roman" panose="02020603050405020304" pitchFamily="18" charset="0"/>
              <a:cs typeface="Times" pitchFamily="18" charset="0"/>
            </a:endParaRPr>
          </a:p>
          <a:p>
            <a:r>
              <a:rPr lang="en-US" dirty="0">
                <a:solidFill>
                  <a:prstClr val="white"/>
                </a:solidFill>
                <a:latin typeface="Times" pitchFamily="18" charset="0"/>
                <a:ea typeface="Times New Roman" panose="02020603050405020304" pitchFamily="18" charset="0"/>
                <a:cs typeface="Times" pitchFamily="18" charset="0"/>
              </a:rPr>
              <a:t> </a:t>
            </a:r>
          </a:p>
        </p:txBody>
      </p:sp>
      <p:cxnSp>
        <p:nvCxnSpPr>
          <p:cNvPr id="7" name="Straight Arrow Connector 6">
            <a:extLst>
              <a:ext uri="{FF2B5EF4-FFF2-40B4-BE49-F238E27FC236}">
                <a16:creationId xmlns:a16="http://schemas.microsoft.com/office/drawing/2014/main" id="{9661016A-ACC6-42C5-A502-28ED3A37D021}"/>
              </a:ext>
            </a:extLst>
          </p:cNvPr>
          <p:cNvCxnSpPr>
            <a:cxnSpLocks/>
          </p:cNvCxnSpPr>
          <p:nvPr/>
        </p:nvCxnSpPr>
        <p:spPr>
          <a:xfrm>
            <a:off x="6259483" y="1485208"/>
            <a:ext cx="3728720" cy="73152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Rounded Corners 13">
            <a:extLst>
              <a:ext uri="{FF2B5EF4-FFF2-40B4-BE49-F238E27FC236}">
                <a16:creationId xmlns:a16="http://schemas.microsoft.com/office/drawing/2014/main" id="{D57A15F4-FE97-4AD2-BA74-AA0DC8068413}"/>
              </a:ext>
            </a:extLst>
          </p:cNvPr>
          <p:cNvSpPr/>
          <p:nvPr/>
        </p:nvSpPr>
        <p:spPr>
          <a:xfrm>
            <a:off x="302777" y="2203603"/>
            <a:ext cx="3538973" cy="1772921"/>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a:solidFill>
                  <a:srgbClr val="0000FF"/>
                </a:solidFill>
                <a:latin typeface="Times" pitchFamily="18" charset="0"/>
                <a:cs typeface="Times" pitchFamily="18" charset="0"/>
              </a:rPr>
              <a:t>- </a:t>
            </a:r>
            <a:r>
              <a:rPr lang="en-US" sz="2000" b="1">
                <a:solidFill>
                  <a:srgbClr val="0000FF"/>
                </a:solidFill>
                <a:latin typeface="Times New Roman" pitchFamily="18" charset="0"/>
                <a:cs typeface="Times New Roman" pitchFamily="18" charset="0"/>
              </a:rPr>
              <a:t>Xác định các nhóm quyền và nêu nội dung các quyến và nghĩa vụ cơ bản của công dân Việt Nam được quy định trong Hiến pháp năm 2013.</a:t>
            </a:r>
            <a:endParaRPr lang="en-US" sz="2000">
              <a:solidFill>
                <a:srgbClr val="0000FF"/>
              </a:solidFill>
              <a:latin typeface="Times New Roman" pitchFamily="18" charset="0"/>
              <a:cs typeface="Times New Roman" pitchFamily="18" charset="0"/>
            </a:endParaRPr>
          </a:p>
        </p:txBody>
      </p:sp>
      <p:sp>
        <p:nvSpPr>
          <p:cNvPr id="9" name="Rectangle: Rounded Corners 15">
            <a:extLst>
              <a:ext uri="{FF2B5EF4-FFF2-40B4-BE49-F238E27FC236}">
                <a16:creationId xmlns:a16="http://schemas.microsoft.com/office/drawing/2014/main" id="{F00E3249-ACD5-4D11-8D94-2D016D6532E8}"/>
              </a:ext>
            </a:extLst>
          </p:cNvPr>
          <p:cNvSpPr/>
          <p:nvPr/>
        </p:nvSpPr>
        <p:spPr>
          <a:xfrm>
            <a:off x="4355402" y="2100348"/>
            <a:ext cx="3596379" cy="1778000"/>
          </a:xfrm>
          <a:prstGeom prst="roundRect">
            <a:avLst/>
          </a:prstGeom>
          <a:solidFill>
            <a:srgbClr val="CC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400">
                <a:solidFill>
                  <a:srgbClr val="0000FF"/>
                </a:solidFill>
                <a:latin typeface="+mj-lt"/>
              </a:rPr>
              <a:t>+ </a:t>
            </a:r>
            <a:r>
              <a:rPr lang="en-US" sz="2400">
                <a:solidFill>
                  <a:srgbClr val="0000FF"/>
                </a:solidFill>
                <a:latin typeface="Times New Roman" pitchFamily="18" charset="0"/>
                <a:cs typeface="Times New Roman" pitchFamily="18" charset="0"/>
              </a:rPr>
              <a:t>Em hãy  g</a:t>
            </a:r>
            <a:r>
              <a:rPr lang="vi-VN" sz="2400">
                <a:solidFill>
                  <a:srgbClr val="0000FF"/>
                </a:solidFill>
                <a:latin typeface="Times New Roman" pitchFamily="18" charset="0"/>
                <a:cs typeface="Times New Roman" pitchFamily="18" charset="0"/>
              </a:rPr>
              <a:t>hép các </a:t>
            </a:r>
            <a:r>
              <a:rPr lang="en-US" sz="2400">
                <a:solidFill>
                  <a:srgbClr val="0000FF"/>
                </a:solidFill>
                <a:latin typeface="Times New Roman" pitchFamily="18" charset="0"/>
                <a:cs typeface="Times New Roman" pitchFamily="18" charset="0"/>
              </a:rPr>
              <a:t>bức tranh</a:t>
            </a:r>
            <a:r>
              <a:rPr lang="vi-VN" sz="2400">
                <a:solidFill>
                  <a:srgbClr val="0000FF"/>
                </a:solidFill>
                <a:latin typeface="Times New Roman" pitchFamily="18" charset="0"/>
                <a:cs typeface="Times New Roman" pitchFamily="18" charset="0"/>
              </a:rPr>
              <a:t> với nhóm quyền và nghĩa vụ phù hợp.</a:t>
            </a:r>
            <a:endParaRPr lang="en-US" sz="2400">
              <a:solidFill>
                <a:srgbClr val="0000FF"/>
              </a:solidFill>
              <a:latin typeface="Times New Roman" pitchFamily="18" charset="0"/>
              <a:cs typeface="Times New Roman" pitchFamily="18" charset="0"/>
            </a:endParaRPr>
          </a:p>
        </p:txBody>
      </p:sp>
      <p:sp>
        <p:nvSpPr>
          <p:cNvPr id="11" name="Rectangle: Rounded Corners 23">
            <a:extLst>
              <a:ext uri="{FF2B5EF4-FFF2-40B4-BE49-F238E27FC236}">
                <a16:creationId xmlns:a16="http://schemas.microsoft.com/office/drawing/2014/main" id="{7FC44327-CEE4-4E8B-92C5-96305680DC6A}"/>
              </a:ext>
            </a:extLst>
          </p:cNvPr>
          <p:cNvSpPr/>
          <p:nvPr/>
        </p:nvSpPr>
        <p:spPr>
          <a:xfrm>
            <a:off x="-48859" y="4421615"/>
            <a:ext cx="3263395" cy="2375179"/>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prstClr val="white"/>
              </a:solidFill>
              <a:latin typeface="Times New Roman" panose="02020603050405020304" pitchFamily="18" charset="0"/>
              <a:ea typeface="Times New Roman" panose="02020603050405020304" pitchFamily="18" charset="0"/>
            </a:endParaRPr>
          </a:p>
        </p:txBody>
      </p:sp>
      <p:sp>
        <p:nvSpPr>
          <p:cNvPr id="12" name="Rectangle: Rounded Corners 24">
            <a:extLst>
              <a:ext uri="{FF2B5EF4-FFF2-40B4-BE49-F238E27FC236}">
                <a16:creationId xmlns:a16="http://schemas.microsoft.com/office/drawing/2014/main" id="{ED9BAAF3-BB42-469D-9A1D-E12DA3DD343C}"/>
              </a:ext>
            </a:extLst>
          </p:cNvPr>
          <p:cNvSpPr/>
          <p:nvPr/>
        </p:nvSpPr>
        <p:spPr>
          <a:xfrm>
            <a:off x="3573899" y="4273604"/>
            <a:ext cx="4786684" cy="2619956"/>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prstClr val="white"/>
              </a:solidFill>
              <a:latin typeface="Times New Roman" panose="02020603050405020304" pitchFamily="18" charset="0"/>
              <a:ea typeface="Times New Roman" panose="02020603050405020304" pitchFamily="18" charset="0"/>
            </a:endParaRPr>
          </a:p>
        </p:txBody>
      </p:sp>
      <p:sp>
        <p:nvSpPr>
          <p:cNvPr id="13" name="Rectangle: Rounded Corners 25">
            <a:extLst>
              <a:ext uri="{FF2B5EF4-FFF2-40B4-BE49-F238E27FC236}">
                <a16:creationId xmlns:a16="http://schemas.microsoft.com/office/drawing/2014/main" id="{80C22BBF-9AA1-43CF-8D6D-95361CBA2933}"/>
              </a:ext>
            </a:extLst>
          </p:cNvPr>
          <p:cNvSpPr/>
          <p:nvPr/>
        </p:nvSpPr>
        <p:spPr>
          <a:xfrm>
            <a:off x="8597841" y="4573324"/>
            <a:ext cx="3332480" cy="2284676"/>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prstClr val="white"/>
              </a:solidFill>
              <a:latin typeface="Times New Roman" panose="02020603050405020304" pitchFamily="18" charset="0"/>
              <a:ea typeface="Times New Roman" panose="02020603050405020304" pitchFamily="18" charset="0"/>
            </a:endParaRPr>
          </a:p>
        </p:txBody>
      </p:sp>
      <p:cxnSp>
        <p:nvCxnSpPr>
          <p:cNvPr id="14" name="Straight Arrow Connector 13">
            <a:extLst>
              <a:ext uri="{FF2B5EF4-FFF2-40B4-BE49-F238E27FC236}">
                <a16:creationId xmlns:a16="http://schemas.microsoft.com/office/drawing/2014/main" id="{22708614-0FF2-4E62-A678-E089C72AC34F}"/>
              </a:ext>
            </a:extLst>
          </p:cNvPr>
          <p:cNvCxnSpPr>
            <a:cxnSpLocks/>
          </p:cNvCxnSpPr>
          <p:nvPr/>
        </p:nvCxnSpPr>
        <p:spPr>
          <a:xfrm flipH="1">
            <a:off x="2919384" y="1485208"/>
            <a:ext cx="3378200" cy="66040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3C8FB1BB-BF64-4C78-AACA-84C9F97ED11A}"/>
              </a:ext>
            </a:extLst>
          </p:cNvPr>
          <p:cNvCxnSpPr>
            <a:cxnSpLocks/>
          </p:cNvCxnSpPr>
          <p:nvPr/>
        </p:nvCxnSpPr>
        <p:spPr>
          <a:xfrm flipH="1">
            <a:off x="6216303" y="1536008"/>
            <a:ext cx="2540" cy="77216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76D9141-C5C8-4EDF-8BAE-38C3C91A0D8B}"/>
              </a:ext>
            </a:extLst>
          </p:cNvPr>
          <p:cNvCxnSpPr>
            <a:cxnSpLocks/>
            <a:endCxn id="11" idx="0"/>
          </p:cNvCxnSpPr>
          <p:nvPr/>
        </p:nvCxnSpPr>
        <p:spPr>
          <a:xfrm flipH="1">
            <a:off x="1582839" y="3902765"/>
            <a:ext cx="19373" cy="518850"/>
          </a:xfrm>
          <a:prstGeom prst="line">
            <a:avLst/>
          </a:prstGeom>
          <a:ln w="76200"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7" name="Straight Connector 16">
            <a:extLst>
              <a:ext uri="{FF2B5EF4-FFF2-40B4-BE49-F238E27FC236}">
                <a16:creationId xmlns:a16="http://schemas.microsoft.com/office/drawing/2014/main" id="{18EAD728-281A-4CBC-B6CB-AC46CE78C292}"/>
              </a:ext>
            </a:extLst>
          </p:cNvPr>
          <p:cNvCxnSpPr>
            <a:cxnSpLocks/>
            <a:endCxn id="3" idx="0"/>
          </p:cNvCxnSpPr>
          <p:nvPr/>
        </p:nvCxnSpPr>
        <p:spPr>
          <a:xfrm flipH="1">
            <a:off x="5995284" y="3902765"/>
            <a:ext cx="11194" cy="334316"/>
          </a:xfrm>
          <a:prstGeom prst="line">
            <a:avLst/>
          </a:prstGeom>
          <a:ln w="76200"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8" name="Straight Connector 17">
            <a:extLst>
              <a:ext uri="{FF2B5EF4-FFF2-40B4-BE49-F238E27FC236}">
                <a16:creationId xmlns:a16="http://schemas.microsoft.com/office/drawing/2014/main" id="{06C6F0E5-34EA-4A9B-B75B-08619F47AE1E}"/>
              </a:ext>
            </a:extLst>
          </p:cNvPr>
          <p:cNvCxnSpPr>
            <a:cxnSpLocks/>
          </p:cNvCxnSpPr>
          <p:nvPr/>
        </p:nvCxnSpPr>
        <p:spPr>
          <a:xfrm>
            <a:off x="10353420" y="3873269"/>
            <a:ext cx="0" cy="670559"/>
          </a:xfrm>
          <a:prstGeom prst="line">
            <a:avLst/>
          </a:prstGeom>
          <a:ln w="76200"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9" name="Rectangle: Rounded Corners 15">
            <a:extLst>
              <a:ext uri="{FF2B5EF4-FFF2-40B4-BE49-F238E27FC236}">
                <a16:creationId xmlns:a16="http://schemas.microsoft.com/office/drawing/2014/main" id="{F00E3249-ACD5-4D11-8D94-2D016D6532E8}"/>
              </a:ext>
            </a:extLst>
          </p:cNvPr>
          <p:cNvSpPr/>
          <p:nvPr/>
        </p:nvSpPr>
        <p:spPr>
          <a:xfrm>
            <a:off x="8672137" y="2038004"/>
            <a:ext cx="3183889" cy="1778000"/>
          </a:xfrm>
          <a:prstGeom prst="roundRect">
            <a:avLst/>
          </a:prstGeom>
          <a:solidFill>
            <a:srgbClr val="CC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000000"/>
              </a:solidFill>
              <a:latin typeface="Times New Roman" panose="02020603050405020304" pitchFamily="18" charset="0"/>
              <a:ea typeface="Times New Roman" panose="02020603050405020304" pitchFamily="18" charset="0"/>
            </a:endParaRPr>
          </a:p>
          <a:p>
            <a:pPr algn="ctr"/>
            <a:endParaRPr lang="en-US" dirty="0">
              <a:solidFill>
                <a:prstClr val="white"/>
              </a:solidFill>
              <a:latin typeface="Times New Roman" panose="02020603050405020304" pitchFamily="18" charset="0"/>
              <a:ea typeface="Times New Roman" panose="02020603050405020304" pitchFamily="18" charset="0"/>
            </a:endParaRPr>
          </a:p>
        </p:txBody>
      </p:sp>
      <p:sp>
        <p:nvSpPr>
          <p:cNvPr id="2" name="Rectangle 1"/>
          <p:cNvSpPr/>
          <p:nvPr/>
        </p:nvSpPr>
        <p:spPr>
          <a:xfrm>
            <a:off x="-301618" y="4396137"/>
            <a:ext cx="3502319" cy="2862322"/>
          </a:xfrm>
          <a:prstGeom prst="rect">
            <a:avLst/>
          </a:prstGeom>
        </p:spPr>
        <p:txBody>
          <a:bodyPr wrap="square">
            <a:spAutoFit/>
          </a:bodyPr>
          <a:lstStyle/>
          <a:p>
            <a:pPr marL="292100" marR="0" algn="just">
              <a:lnSpc>
                <a:spcPct val="125000"/>
              </a:lnSpc>
              <a:spcBef>
                <a:spcPts val="0"/>
              </a:spcBef>
              <a:spcAft>
                <a:spcPts val="0"/>
              </a:spcAft>
            </a:pPr>
            <a:r>
              <a:rPr lang="en-US" sz="2400">
                <a:solidFill>
                  <a:srgbClr val="353635"/>
                </a:solidFill>
                <a:latin typeface="#9Slide05 IcielSanelma" pitchFamily="2" charset="0"/>
                <a:ea typeface="Times New Roman" panose="02020603050405020304" pitchFamily="18" charset="0"/>
              </a:rPr>
              <a:t>........................................................................................................................................................................................................................................................................................................</a:t>
            </a:r>
            <a:endParaRPr lang="en-US" sz="2400" dirty="0">
              <a:solidFill>
                <a:srgbClr val="353635"/>
              </a:solidFill>
              <a:effectLst/>
              <a:latin typeface="#9Slide05 IcielSanelma" pitchFamily="2" charset="0"/>
              <a:ea typeface="Times New Roman" panose="02020603050405020304" pitchFamily="18" charset="0"/>
            </a:endParaRPr>
          </a:p>
        </p:txBody>
      </p:sp>
      <p:sp>
        <p:nvSpPr>
          <p:cNvPr id="3" name="Rectangle 2"/>
          <p:cNvSpPr/>
          <p:nvPr/>
        </p:nvSpPr>
        <p:spPr>
          <a:xfrm>
            <a:off x="3713259" y="4237081"/>
            <a:ext cx="4564049" cy="2308324"/>
          </a:xfrm>
          <a:prstGeom prst="rect">
            <a:avLst/>
          </a:prstGeom>
        </p:spPr>
        <p:txBody>
          <a:bodyPr wrap="square">
            <a:spAutoFit/>
          </a:bodyPr>
          <a:lstStyle/>
          <a:p>
            <a:pPr lvl="0"/>
            <a:r>
              <a:rPr lang="en-US" sz="2400">
                <a:solidFill>
                  <a:srgbClr val="0000FF"/>
                </a:solidFill>
                <a:latin typeface="Times New Roman" pitchFamily="18" charset="0"/>
                <a:cs typeface="Times New Roman" pitchFamily="18" charset="0"/>
              </a:rPr>
              <a:t>-.............................................................................................................................................................................................................................................................................................</a:t>
            </a:r>
            <a:endParaRPr lang="en-US" sz="2200" dirty="0">
              <a:latin typeface="#9Slide05 IcielSanelma" pitchFamily="2" charset="0"/>
            </a:endParaRPr>
          </a:p>
        </p:txBody>
      </p:sp>
      <p:pic>
        <p:nvPicPr>
          <p:cNvPr id="21" name="Picture 20"/>
          <p:cNvPicPr>
            <a:picLocks noChangeAspect="1"/>
          </p:cNvPicPr>
          <p:nvPr/>
        </p:nvPicPr>
        <p:blipFill>
          <a:blip r:embed="rId2"/>
          <a:stretch>
            <a:fillRect/>
          </a:stretch>
        </p:blipFill>
        <p:spPr>
          <a:xfrm>
            <a:off x="10936762" y="0"/>
            <a:ext cx="1255238" cy="937524"/>
          </a:xfrm>
          <a:prstGeom prst="rect">
            <a:avLst/>
          </a:prstGeom>
        </p:spPr>
      </p:pic>
    </p:spTree>
    <p:extLst>
      <p:ext uri="{BB962C8B-B14F-4D97-AF65-F5344CB8AC3E}">
        <p14:creationId xmlns:p14="http://schemas.microsoft.com/office/powerpoint/2010/main" val="131825067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barn(inVertical)">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down)">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down)">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barn(inVertical)">
                                      <p:cBhvr>
                                        <p:cTn id="39" dur="500"/>
                                        <p:tgtEl>
                                          <p:spTgt spid="16"/>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barn(inVertical)">
                                      <p:cBhvr>
                                        <p:cTn id="44" dur="500"/>
                                        <p:tgtEl>
                                          <p:spTgt spid="11"/>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down)">
                                      <p:cBhvr>
                                        <p:cTn id="49" dur="500"/>
                                        <p:tgtEl>
                                          <p:spTgt spid="17"/>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wipe(down)">
                                      <p:cBhvr>
                                        <p:cTn id="52" dur="500"/>
                                        <p:tgtEl>
                                          <p:spTgt spid="12"/>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500"/>
                                        <p:tgtEl>
                                          <p:spTgt spid="18"/>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fade">
                                      <p:cBhvr>
                                        <p:cTn id="60" dur="500"/>
                                        <p:tgtEl>
                                          <p:spTgt spid="13"/>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fade">
                                      <p:cBhvr>
                                        <p:cTn id="6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1" grpId="0" animBg="1"/>
      <p:bldP spid="12" grpId="0" animBg="1"/>
      <p:bldP spid="13" grpId="0" animBg="1"/>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1">
            <a:extLst>
              <a:ext uri="{FF2B5EF4-FFF2-40B4-BE49-F238E27FC236}">
                <a16:creationId xmlns:a16="http://schemas.microsoft.com/office/drawing/2014/main" id="{49368C2B-08BB-4567-BA27-2402FAA3C31F}"/>
              </a:ext>
            </a:extLst>
          </p:cNvPr>
          <p:cNvSpPr/>
          <p:nvPr/>
        </p:nvSpPr>
        <p:spPr>
          <a:xfrm>
            <a:off x="2853344" y="225491"/>
            <a:ext cx="6888480" cy="1300480"/>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Times" pitchFamily="18" charset="0"/>
                <a:ea typeface="Times New Roman" panose="02020603050405020304" pitchFamily="18" charset="0"/>
                <a:cs typeface="Times" pitchFamily="18" charset="0"/>
              </a:rPr>
              <a:t>PHIẾU BÀI TẬP</a:t>
            </a:r>
          </a:p>
          <a:p>
            <a:pPr algn="ctr"/>
            <a:r>
              <a:rPr lang="en-US" sz="3200" b="1" dirty="0">
                <a:solidFill>
                  <a:srgbClr val="FF0000"/>
                </a:solidFill>
                <a:latin typeface="Times" pitchFamily="18" charset="0"/>
                <a:ea typeface="Times New Roman" panose="02020603050405020304" pitchFamily="18" charset="0"/>
                <a:cs typeface="Times" pitchFamily="18" charset="0"/>
              </a:rPr>
              <a:t>(THẢO </a:t>
            </a:r>
            <a:r>
              <a:rPr lang="en-US" sz="3200" b="1">
                <a:solidFill>
                  <a:srgbClr val="FF0000"/>
                </a:solidFill>
                <a:latin typeface="Times" pitchFamily="18" charset="0"/>
                <a:ea typeface="Times New Roman" panose="02020603050405020304" pitchFamily="18" charset="0"/>
                <a:cs typeface="Times" pitchFamily="18" charset="0"/>
              </a:rPr>
              <a:t>LUẬN NHÓM: 3 phút)</a:t>
            </a:r>
            <a:endParaRPr lang="en-US" sz="3200" b="1" dirty="0">
              <a:solidFill>
                <a:srgbClr val="FF0000"/>
              </a:solidFill>
              <a:latin typeface="Times" pitchFamily="18" charset="0"/>
              <a:ea typeface="Times New Roman" panose="02020603050405020304" pitchFamily="18" charset="0"/>
              <a:cs typeface="Times" pitchFamily="18" charset="0"/>
            </a:endParaRPr>
          </a:p>
          <a:p>
            <a:r>
              <a:rPr lang="en-US" dirty="0">
                <a:solidFill>
                  <a:prstClr val="white"/>
                </a:solidFill>
                <a:latin typeface="Times" pitchFamily="18" charset="0"/>
                <a:ea typeface="Times New Roman" panose="02020603050405020304" pitchFamily="18" charset="0"/>
                <a:cs typeface="Times" pitchFamily="18" charset="0"/>
              </a:rPr>
              <a:t> </a:t>
            </a:r>
          </a:p>
        </p:txBody>
      </p:sp>
      <p:cxnSp>
        <p:nvCxnSpPr>
          <p:cNvPr id="7" name="Straight Arrow Connector 6">
            <a:extLst>
              <a:ext uri="{FF2B5EF4-FFF2-40B4-BE49-F238E27FC236}">
                <a16:creationId xmlns:a16="http://schemas.microsoft.com/office/drawing/2014/main" id="{9661016A-ACC6-42C5-A502-28ED3A37D021}"/>
              </a:ext>
            </a:extLst>
          </p:cNvPr>
          <p:cNvCxnSpPr>
            <a:cxnSpLocks/>
          </p:cNvCxnSpPr>
          <p:nvPr/>
        </p:nvCxnSpPr>
        <p:spPr>
          <a:xfrm>
            <a:off x="6259483" y="1485208"/>
            <a:ext cx="3728720" cy="73152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Rounded Corners 13">
            <a:extLst>
              <a:ext uri="{FF2B5EF4-FFF2-40B4-BE49-F238E27FC236}">
                <a16:creationId xmlns:a16="http://schemas.microsoft.com/office/drawing/2014/main" id="{D57A15F4-FE97-4AD2-BA74-AA0DC8068413}"/>
              </a:ext>
            </a:extLst>
          </p:cNvPr>
          <p:cNvSpPr/>
          <p:nvPr/>
        </p:nvSpPr>
        <p:spPr>
          <a:xfrm>
            <a:off x="302777" y="2203603"/>
            <a:ext cx="3538973" cy="1772921"/>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a:solidFill>
                  <a:srgbClr val="0000FF"/>
                </a:solidFill>
                <a:latin typeface="Times" pitchFamily="18" charset="0"/>
                <a:cs typeface="Times" pitchFamily="18" charset="0"/>
              </a:rPr>
              <a:t>- </a:t>
            </a:r>
            <a:r>
              <a:rPr lang="en-US" sz="2000" b="1">
                <a:solidFill>
                  <a:srgbClr val="0000FF"/>
                </a:solidFill>
                <a:latin typeface="Times New Roman" pitchFamily="18" charset="0"/>
                <a:cs typeface="Times New Roman" pitchFamily="18" charset="0"/>
              </a:rPr>
              <a:t>Xác định các nhóm quyền và nêu nội dung các quyến và nghĩa vụ cơ bản của công dân Việt Nam được quy định trong Hiến pháp năm 2013.</a:t>
            </a:r>
            <a:endParaRPr lang="en-US" sz="2000">
              <a:solidFill>
                <a:srgbClr val="0000FF"/>
              </a:solidFill>
              <a:latin typeface="Times New Roman" pitchFamily="18" charset="0"/>
              <a:cs typeface="Times New Roman" pitchFamily="18" charset="0"/>
            </a:endParaRPr>
          </a:p>
        </p:txBody>
      </p:sp>
      <p:sp>
        <p:nvSpPr>
          <p:cNvPr id="9" name="Rectangle: Rounded Corners 15">
            <a:extLst>
              <a:ext uri="{FF2B5EF4-FFF2-40B4-BE49-F238E27FC236}">
                <a16:creationId xmlns:a16="http://schemas.microsoft.com/office/drawing/2014/main" id="{F00E3249-ACD5-4D11-8D94-2D016D6532E8}"/>
              </a:ext>
            </a:extLst>
          </p:cNvPr>
          <p:cNvSpPr/>
          <p:nvPr/>
        </p:nvSpPr>
        <p:spPr>
          <a:xfrm>
            <a:off x="4355402" y="2100348"/>
            <a:ext cx="3596379" cy="1778000"/>
          </a:xfrm>
          <a:prstGeom prst="roundRect">
            <a:avLst/>
          </a:prstGeom>
          <a:solidFill>
            <a:srgbClr val="CC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400">
                <a:solidFill>
                  <a:srgbClr val="0000FF"/>
                </a:solidFill>
                <a:latin typeface="+mj-lt"/>
              </a:rPr>
              <a:t>+ </a:t>
            </a:r>
            <a:r>
              <a:rPr lang="en-US" sz="2400">
                <a:solidFill>
                  <a:srgbClr val="0000FF"/>
                </a:solidFill>
                <a:latin typeface="Times New Roman" pitchFamily="18" charset="0"/>
                <a:cs typeface="Times New Roman" pitchFamily="18" charset="0"/>
              </a:rPr>
              <a:t>Em hãy  g</a:t>
            </a:r>
            <a:r>
              <a:rPr lang="vi-VN" sz="2400">
                <a:solidFill>
                  <a:srgbClr val="0000FF"/>
                </a:solidFill>
                <a:latin typeface="Times New Roman" pitchFamily="18" charset="0"/>
                <a:cs typeface="Times New Roman" pitchFamily="18" charset="0"/>
              </a:rPr>
              <a:t>hép các </a:t>
            </a:r>
            <a:r>
              <a:rPr lang="en-US" sz="2400">
                <a:solidFill>
                  <a:srgbClr val="0000FF"/>
                </a:solidFill>
                <a:latin typeface="Times New Roman" pitchFamily="18" charset="0"/>
                <a:cs typeface="Times New Roman" pitchFamily="18" charset="0"/>
              </a:rPr>
              <a:t>bức tranh</a:t>
            </a:r>
            <a:r>
              <a:rPr lang="vi-VN" sz="2400">
                <a:solidFill>
                  <a:srgbClr val="0000FF"/>
                </a:solidFill>
                <a:latin typeface="Times New Roman" pitchFamily="18" charset="0"/>
                <a:cs typeface="Times New Roman" pitchFamily="18" charset="0"/>
              </a:rPr>
              <a:t> với nhóm quyền và nghĩa vụ phù hợp.</a:t>
            </a:r>
            <a:endParaRPr lang="en-US" sz="2400">
              <a:solidFill>
                <a:srgbClr val="0000FF"/>
              </a:solidFill>
              <a:latin typeface="Times New Roman" pitchFamily="18" charset="0"/>
              <a:cs typeface="Times New Roman" pitchFamily="18" charset="0"/>
            </a:endParaRPr>
          </a:p>
        </p:txBody>
      </p:sp>
      <p:sp>
        <p:nvSpPr>
          <p:cNvPr id="11" name="Rectangle: Rounded Corners 23">
            <a:extLst>
              <a:ext uri="{FF2B5EF4-FFF2-40B4-BE49-F238E27FC236}">
                <a16:creationId xmlns:a16="http://schemas.microsoft.com/office/drawing/2014/main" id="{7FC44327-CEE4-4E8B-92C5-96305680DC6A}"/>
              </a:ext>
            </a:extLst>
          </p:cNvPr>
          <p:cNvSpPr/>
          <p:nvPr/>
        </p:nvSpPr>
        <p:spPr>
          <a:xfrm>
            <a:off x="-48859" y="4421615"/>
            <a:ext cx="3263395" cy="2375179"/>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prstClr val="white"/>
              </a:solidFill>
              <a:latin typeface="Times New Roman" panose="02020603050405020304" pitchFamily="18" charset="0"/>
              <a:ea typeface="Times New Roman" panose="02020603050405020304" pitchFamily="18" charset="0"/>
            </a:endParaRPr>
          </a:p>
        </p:txBody>
      </p:sp>
      <p:sp>
        <p:nvSpPr>
          <p:cNvPr id="12" name="Rectangle: Rounded Corners 24">
            <a:extLst>
              <a:ext uri="{FF2B5EF4-FFF2-40B4-BE49-F238E27FC236}">
                <a16:creationId xmlns:a16="http://schemas.microsoft.com/office/drawing/2014/main" id="{ED9BAAF3-BB42-469D-9A1D-E12DA3DD343C}"/>
              </a:ext>
            </a:extLst>
          </p:cNvPr>
          <p:cNvSpPr/>
          <p:nvPr/>
        </p:nvSpPr>
        <p:spPr>
          <a:xfrm>
            <a:off x="3573899" y="4273604"/>
            <a:ext cx="4786684" cy="2619956"/>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prstClr val="white"/>
              </a:solidFill>
              <a:latin typeface="Times New Roman" panose="02020603050405020304" pitchFamily="18" charset="0"/>
              <a:ea typeface="Times New Roman" panose="02020603050405020304" pitchFamily="18" charset="0"/>
            </a:endParaRPr>
          </a:p>
        </p:txBody>
      </p:sp>
      <p:sp>
        <p:nvSpPr>
          <p:cNvPr id="13" name="Rectangle: Rounded Corners 25">
            <a:extLst>
              <a:ext uri="{FF2B5EF4-FFF2-40B4-BE49-F238E27FC236}">
                <a16:creationId xmlns:a16="http://schemas.microsoft.com/office/drawing/2014/main" id="{80C22BBF-9AA1-43CF-8D6D-95361CBA2933}"/>
              </a:ext>
            </a:extLst>
          </p:cNvPr>
          <p:cNvSpPr/>
          <p:nvPr/>
        </p:nvSpPr>
        <p:spPr>
          <a:xfrm>
            <a:off x="8597841" y="4573324"/>
            <a:ext cx="3332480" cy="2284676"/>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prstClr val="white"/>
              </a:solidFill>
              <a:latin typeface="Times New Roman" panose="02020603050405020304" pitchFamily="18" charset="0"/>
              <a:ea typeface="Times New Roman" panose="02020603050405020304" pitchFamily="18" charset="0"/>
            </a:endParaRPr>
          </a:p>
        </p:txBody>
      </p:sp>
      <p:cxnSp>
        <p:nvCxnSpPr>
          <p:cNvPr id="14" name="Straight Arrow Connector 13">
            <a:extLst>
              <a:ext uri="{FF2B5EF4-FFF2-40B4-BE49-F238E27FC236}">
                <a16:creationId xmlns:a16="http://schemas.microsoft.com/office/drawing/2014/main" id="{22708614-0FF2-4E62-A678-E089C72AC34F}"/>
              </a:ext>
            </a:extLst>
          </p:cNvPr>
          <p:cNvCxnSpPr>
            <a:cxnSpLocks/>
          </p:cNvCxnSpPr>
          <p:nvPr/>
        </p:nvCxnSpPr>
        <p:spPr>
          <a:xfrm flipH="1">
            <a:off x="2919384" y="1485208"/>
            <a:ext cx="3378200" cy="66040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3C8FB1BB-BF64-4C78-AACA-84C9F97ED11A}"/>
              </a:ext>
            </a:extLst>
          </p:cNvPr>
          <p:cNvCxnSpPr>
            <a:cxnSpLocks/>
          </p:cNvCxnSpPr>
          <p:nvPr/>
        </p:nvCxnSpPr>
        <p:spPr>
          <a:xfrm flipH="1">
            <a:off x="6216303" y="1536008"/>
            <a:ext cx="2540" cy="77216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76D9141-C5C8-4EDF-8BAE-38C3C91A0D8B}"/>
              </a:ext>
            </a:extLst>
          </p:cNvPr>
          <p:cNvCxnSpPr>
            <a:cxnSpLocks/>
          </p:cNvCxnSpPr>
          <p:nvPr/>
        </p:nvCxnSpPr>
        <p:spPr>
          <a:xfrm flipH="1">
            <a:off x="1592525" y="3902765"/>
            <a:ext cx="9688" cy="829656"/>
          </a:xfrm>
          <a:prstGeom prst="line">
            <a:avLst/>
          </a:prstGeom>
          <a:ln w="76200"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7" name="Straight Connector 16">
            <a:extLst>
              <a:ext uri="{FF2B5EF4-FFF2-40B4-BE49-F238E27FC236}">
                <a16:creationId xmlns:a16="http://schemas.microsoft.com/office/drawing/2014/main" id="{18EAD728-281A-4CBC-B6CB-AC46CE78C292}"/>
              </a:ext>
            </a:extLst>
          </p:cNvPr>
          <p:cNvCxnSpPr>
            <a:cxnSpLocks/>
            <a:endCxn id="3" idx="0"/>
          </p:cNvCxnSpPr>
          <p:nvPr/>
        </p:nvCxnSpPr>
        <p:spPr>
          <a:xfrm flipH="1">
            <a:off x="5995284" y="3902765"/>
            <a:ext cx="11194" cy="334316"/>
          </a:xfrm>
          <a:prstGeom prst="line">
            <a:avLst/>
          </a:prstGeom>
          <a:ln w="76200"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8" name="Straight Connector 17">
            <a:extLst>
              <a:ext uri="{FF2B5EF4-FFF2-40B4-BE49-F238E27FC236}">
                <a16:creationId xmlns:a16="http://schemas.microsoft.com/office/drawing/2014/main" id="{06C6F0E5-34EA-4A9B-B75B-08619F47AE1E}"/>
              </a:ext>
            </a:extLst>
          </p:cNvPr>
          <p:cNvCxnSpPr>
            <a:cxnSpLocks/>
          </p:cNvCxnSpPr>
          <p:nvPr/>
        </p:nvCxnSpPr>
        <p:spPr>
          <a:xfrm>
            <a:off x="10353420" y="3873269"/>
            <a:ext cx="0" cy="670559"/>
          </a:xfrm>
          <a:prstGeom prst="line">
            <a:avLst/>
          </a:prstGeom>
          <a:ln w="76200"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9" name="Rectangle: Rounded Corners 15">
            <a:extLst>
              <a:ext uri="{FF2B5EF4-FFF2-40B4-BE49-F238E27FC236}">
                <a16:creationId xmlns:a16="http://schemas.microsoft.com/office/drawing/2014/main" id="{F00E3249-ACD5-4D11-8D94-2D016D6532E8}"/>
              </a:ext>
            </a:extLst>
          </p:cNvPr>
          <p:cNvSpPr/>
          <p:nvPr/>
        </p:nvSpPr>
        <p:spPr>
          <a:xfrm>
            <a:off x="8672137" y="2038004"/>
            <a:ext cx="3183889" cy="1778000"/>
          </a:xfrm>
          <a:prstGeom prst="roundRect">
            <a:avLst/>
          </a:prstGeom>
          <a:solidFill>
            <a:srgbClr val="CC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000000"/>
              </a:solidFill>
              <a:latin typeface="Times New Roman" panose="02020603050405020304" pitchFamily="18" charset="0"/>
              <a:ea typeface="Times New Roman" panose="02020603050405020304" pitchFamily="18" charset="0"/>
            </a:endParaRPr>
          </a:p>
          <a:p>
            <a:pPr algn="ctr"/>
            <a:endParaRPr lang="en-US" dirty="0">
              <a:solidFill>
                <a:prstClr val="white"/>
              </a:solidFill>
              <a:latin typeface="Times New Roman" panose="02020603050405020304" pitchFamily="18" charset="0"/>
              <a:ea typeface="Times New Roman" panose="02020603050405020304" pitchFamily="18" charset="0"/>
            </a:endParaRPr>
          </a:p>
        </p:txBody>
      </p:sp>
      <p:sp>
        <p:nvSpPr>
          <p:cNvPr id="2" name="Rectangle 1"/>
          <p:cNvSpPr/>
          <p:nvPr/>
        </p:nvSpPr>
        <p:spPr>
          <a:xfrm>
            <a:off x="0" y="4390131"/>
            <a:ext cx="3502319" cy="2977738"/>
          </a:xfrm>
          <a:prstGeom prst="rect">
            <a:avLst/>
          </a:prstGeom>
        </p:spPr>
        <p:txBody>
          <a:bodyPr wrap="square">
            <a:spAutoFit/>
          </a:bodyPr>
          <a:lstStyle/>
          <a:p>
            <a:pPr marL="292100" algn="just">
              <a:lnSpc>
                <a:spcPct val="125000"/>
              </a:lnSpc>
            </a:pPr>
            <a:r>
              <a:rPr lang="vi-VN" sz="1400">
                <a:solidFill>
                  <a:srgbClr val="FF0000"/>
                </a:solidFill>
                <a:latin typeface="+mj-lt"/>
              </a:rPr>
              <a:t>Hiến pháp năm 2013 được Quốc hội nước Cộng hoà xã hội chủ nghĩa Việt Nam khoá XIII, kì họp thứ 6 thông qua ngày 28 - 11 - 2013. Quyền và nghĩa vụ cơ bản của công dân được quy định trong Chương II. </a:t>
            </a:r>
            <a:r>
              <a:rPr lang="vi-VN" sz="1400">
                <a:solidFill>
                  <a:srgbClr val="0000FF"/>
                </a:solidFill>
                <a:latin typeface="+mj-lt"/>
              </a:rPr>
              <a:t>Đó là các quyền cơ bản về chính trị, dân sự, kinh tế, văn hoá, xã hội được công nhận, tôn trọng, bảo vệ, bảo đảm theo Hiến pháp và pháp luật.</a:t>
            </a:r>
            <a:endParaRPr lang="en-US" sz="1400">
              <a:solidFill>
                <a:srgbClr val="0000FF"/>
              </a:solidFill>
              <a:latin typeface="+mj-lt"/>
            </a:endParaRPr>
          </a:p>
          <a:p>
            <a:pPr marL="292100" marR="0" algn="just">
              <a:lnSpc>
                <a:spcPct val="125000"/>
              </a:lnSpc>
              <a:spcBef>
                <a:spcPts val="0"/>
              </a:spcBef>
              <a:spcAft>
                <a:spcPts val="0"/>
              </a:spcAft>
            </a:pPr>
            <a:endParaRPr lang="en-US" sz="2400" dirty="0">
              <a:solidFill>
                <a:srgbClr val="353635"/>
              </a:solidFill>
              <a:effectLst/>
              <a:latin typeface="#9Slide05 IcielSanelma" pitchFamily="2" charset="0"/>
              <a:ea typeface="Times New Roman" panose="02020603050405020304" pitchFamily="18" charset="0"/>
            </a:endParaRPr>
          </a:p>
        </p:txBody>
      </p:sp>
      <p:sp>
        <p:nvSpPr>
          <p:cNvPr id="3" name="Rectangle 2"/>
          <p:cNvSpPr/>
          <p:nvPr/>
        </p:nvSpPr>
        <p:spPr>
          <a:xfrm>
            <a:off x="3713259" y="4237081"/>
            <a:ext cx="4564049" cy="3016210"/>
          </a:xfrm>
          <a:prstGeom prst="rect">
            <a:avLst/>
          </a:prstGeom>
        </p:spPr>
        <p:txBody>
          <a:bodyPr wrap="square">
            <a:spAutoFit/>
          </a:bodyPr>
          <a:lstStyle/>
          <a:p>
            <a:pPr lvl="0"/>
            <a:r>
              <a:rPr lang="en-US" sz="2400">
                <a:solidFill>
                  <a:srgbClr val="0000FF"/>
                </a:solidFill>
                <a:latin typeface="Times New Roman" pitchFamily="18" charset="0"/>
                <a:cs typeface="Times New Roman" pitchFamily="18" charset="0"/>
              </a:rPr>
              <a:t>- Nhóm quyền chính trị: hình 8;</a:t>
            </a:r>
          </a:p>
          <a:p>
            <a:pPr lvl="0"/>
            <a:r>
              <a:rPr lang="en-US" sz="2400">
                <a:solidFill>
                  <a:srgbClr val="0000FF"/>
                </a:solidFill>
                <a:latin typeface="Times New Roman" pitchFamily="18" charset="0"/>
                <a:cs typeface="Times New Roman" pitchFamily="18" charset="0"/>
              </a:rPr>
              <a:t>- Nhóm quyền dân sự: hình 1;</a:t>
            </a:r>
            <a:br>
              <a:rPr lang="en-US" sz="2400">
                <a:solidFill>
                  <a:srgbClr val="0000FF"/>
                </a:solidFill>
                <a:latin typeface="Times New Roman" pitchFamily="18" charset="0"/>
                <a:cs typeface="Times New Roman" pitchFamily="18" charset="0"/>
              </a:rPr>
            </a:br>
            <a:r>
              <a:rPr lang="en-US" sz="2400">
                <a:solidFill>
                  <a:srgbClr val="0000FF"/>
                </a:solidFill>
                <a:latin typeface="Times New Roman" pitchFamily="18" charset="0"/>
                <a:cs typeface="Times New Roman" pitchFamily="18" charset="0"/>
              </a:rPr>
              <a:t>- Nhóm quyền kinh tế: hình 9;</a:t>
            </a:r>
          </a:p>
          <a:p>
            <a:pPr lvl="0"/>
            <a:r>
              <a:rPr lang="en-US" sz="2400">
                <a:solidFill>
                  <a:srgbClr val="0000FF"/>
                </a:solidFill>
                <a:latin typeface="Times New Roman" pitchFamily="18" charset="0"/>
                <a:cs typeface="Times New Roman" pitchFamily="18" charset="0"/>
              </a:rPr>
              <a:t>- Nhóm quyền văn hoá - xã hội: hình 2, 4;</a:t>
            </a:r>
          </a:p>
          <a:p>
            <a:pPr lvl="0"/>
            <a:r>
              <a:rPr lang="en-US" sz="2400">
                <a:solidFill>
                  <a:srgbClr val="0000FF"/>
                </a:solidFill>
                <a:latin typeface="Times New Roman" pitchFamily="18" charset="0"/>
                <a:cs typeface="Times New Roman" pitchFamily="18" charset="0"/>
              </a:rPr>
              <a:t>- </a:t>
            </a:r>
            <a:r>
              <a:rPr lang="en-US" sz="2400" b="1">
                <a:solidFill>
                  <a:srgbClr val="FF0000"/>
                </a:solidFill>
                <a:latin typeface="Times New Roman" pitchFamily="18" charset="0"/>
                <a:cs typeface="Times New Roman" pitchFamily="18" charset="0"/>
              </a:rPr>
              <a:t>Nhóm nghĩa vụ cơ bản của công dân: hình 3, 5, 6, 7.</a:t>
            </a:r>
          </a:p>
          <a:p>
            <a:pPr algn="just"/>
            <a:endParaRPr lang="en-US" sz="2200" dirty="0">
              <a:latin typeface="#9Slide05 IcielSanelma" pitchFamily="2" charset="0"/>
            </a:endParaRPr>
          </a:p>
        </p:txBody>
      </p:sp>
      <p:pic>
        <p:nvPicPr>
          <p:cNvPr id="21" name="Picture 20"/>
          <p:cNvPicPr>
            <a:picLocks noChangeAspect="1"/>
          </p:cNvPicPr>
          <p:nvPr/>
        </p:nvPicPr>
        <p:blipFill>
          <a:blip r:embed="rId2"/>
          <a:stretch>
            <a:fillRect/>
          </a:stretch>
        </p:blipFill>
        <p:spPr>
          <a:xfrm>
            <a:off x="10936762" y="0"/>
            <a:ext cx="1255238" cy="937524"/>
          </a:xfrm>
          <a:prstGeom prst="rect">
            <a:avLst/>
          </a:prstGeom>
        </p:spPr>
      </p:pic>
    </p:spTree>
    <p:extLst>
      <p:ext uri="{BB962C8B-B14F-4D97-AF65-F5344CB8AC3E}">
        <p14:creationId xmlns:p14="http://schemas.microsoft.com/office/powerpoint/2010/main" val="341436168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barn(inVertical)">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down)">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down)">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barn(inVertical)">
                                      <p:cBhvr>
                                        <p:cTn id="39" dur="500"/>
                                        <p:tgtEl>
                                          <p:spTgt spid="16"/>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barn(inVertical)">
                                      <p:cBhvr>
                                        <p:cTn id="44" dur="500"/>
                                        <p:tgtEl>
                                          <p:spTgt spid="11"/>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down)">
                                      <p:cBhvr>
                                        <p:cTn id="49" dur="500"/>
                                        <p:tgtEl>
                                          <p:spTgt spid="17"/>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wipe(down)">
                                      <p:cBhvr>
                                        <p:cTn id="52" dur="500"/>
                                        <p:tgtEl>
                                          <p:spTgt spid="12"/>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500"/>
                                        <p:tgtEl>
                                          <p:spTgt spid="18"/>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fade">
                                      <p:cBhvr>
                                        <p:cTn id="60" dur="500"/>
                                        <p:tgtEl>
                                          <p:spTgt spid="13"/>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fade">
                                      <p:cBhvr>
                                        <p:cTn id="6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1" grpId="0" animBg="1"/>
      <p:bldP spid="12" grpId="0" animBg="1"/>
      <p:bldP spid="13" grpId="0" animBg="1"/>
      <p:bldP spid="1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7124</TotalTime>
  <Words>3818</Words>
  <Application>Microsoft Office PowerPoint</Application>
  <PresentationFormat>Widescreen</PresentationFormat>
  <Paragraphs>190</Paragraphs>
  <Slides>26</Slides>
  <Notes>5</Notes>
  <HiddenSlides>0</HiddenSlides>
  <MMClips>0</MMClips>
  <ScaleCrop>false</ScaleCrop>
  <HeadingPairs>
    <vt:vector size="6" baseType="variant">
      <vt:variant>
        <vt:lpstr>Fonts Used</vt:lpstr>
      </vt:variant>
      <vt:variant>
        <vt:i4>13</vt:i4>
      </vt:variant>
      <vt:variant>
        <vt:lpstr>Theme</vt:lpstr>
      </vt:variant>
      <vt:variant>
        <vt:i4>4</vt:i4>
      </vt:variant>
      <vt:variant>
        <vt:lpstr>Slide Titles</vt:lpstr>
      </vt:variant>
      <vt:variant>
        <vt:i4>26</vt:i4>
      </vt:variant>
    </vt:vector>
  </HeadingPairs>
  <TitlesOfParts>
    <vt:vector size="43" baseType="lpstr">
      <vt:lpstr>#9Slide05 Fourth</vt:lpstr>
      <vt:lpstr>#9Slide05 IcielSanelma</vt:lpstr>
      <vt:lpstr>#9Slide05 Israquella</vt:lpstr>
      <vt:lpstr>#9Slide05 SVNTradeMark</vt:lpstr>
      <vt:lpstr>.VnTime</vt:lpstr>
      <vt:lpstr>Arial</vt:lpstr>
      <vt:lpstr>Calibri</vt:lpstr>
      <vt:lpstr>Calibri Light</vt:lpstr>
      <vt:lpstr>Courier New</vt:lpstr>
      <vt:lpstr>SVN-Vanilla Daisy Pro</vt:lpstr>
      <vt:lpstr>Symbol</vt:lpstr>
      <vt:lpstr>Times</vt:lpstr>
      <vt:lpstr>Times New Roman</vt:lpstr>
      <vt:lpstr>Office Theme</vt:lpstr>
      <vt:lpstr>1_Office Theme</vt:lpstr>
      <vt:lpstr>2_Office Theme</vt:lpstr>
      <vt:lpstr>24_Office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user</cp:lastModifiedBy>
  <cp:revision>218</cp:revision>
  <dcterms:created xsi:type="dcterms:W3CDTF">2021-06-28T15:32:15Z</dcterms:created>
  <dcterms:modified xsi:type="dcterms:W3CDTF">2024-09-14T05:57:20Z</dcterms:modified>
</cp:coreProperties>
</file>