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2"/>
  </p:notesMasterIdLst>
  <p:sldIdLst>
    <p:sldId id="317" r:id="rId5"/>
    <p:sldId id="258" r:id="rId6"/>
    <p:sldId id="316" r:id="rId7"/>
    <p:sldId id="323" r:id="rId8"/>
    <p:sldId id="318" r:id="rId9"/>
    <p:sldId id="334" r:id="rId10"/>
    <p:sldId id="326" r:id="rId11"/>
    <p:sldId id="329" r:id="rId12"/>
    <p:sldId id="328" r:id="rId13"/>
    <p:sldId id="340" r:id="rId14"/>
    <p:sldId id="337" r:id="rId15"/>
    <p:sldId id="338" r:id="rId16"/>
    <p:sldId id="332" r:id="rId17"/>
    <p:sldId id="343" r:id="rId18"/>
    <p:sldId id="342" r:id="rId19"/>
    <p:sldId id="367" r:id="rId20"/>
    <p:sldId id="344" r:id="rId21"/>
    <p:sldId id="346" r:id="rId22"/>
    <p:sldId id="336" r:id="rId23"/>
    <p:sldId id="350" r:id="rId24"/>
    <p:sldId id="345" r:id="rId25"/>
    <p:sldId id="347" r:id="rId26"/>
    <p:sldId id="297" r:id="rId27"/>
    <p:sldId id="349" r:id="rId28"/>
    <p:sldId id="319" r:id="rId29"/>
    <p:sldId id="351" r:id="rId30"/>
    <p:sldId id="352" r:id="rId31"/>
    <p:sldId id="353" r:id="rId32"/>
    <p:sldId id="365" r:id="rId33"/>
    <p:sldId id="366" r:id="rId34"/>
    <p:sldId id="321" r:id="rId35"/>
    <p:sldId id="355" r:id="rId36"/>
    <p:sldId id="356" r:id="rId37"/>
    <p:sldId id="357" r:id="rId38"/>
    <p:sldId id="358" r:id="rId39"/>
    <p:sldId id="359"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2024/9/14</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2024/9/14</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2024/9/14</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2024/9/14</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2024/9/14</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2024/9/14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2024/9/14</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2024/9/14</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2024/9/14</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2024/9/14</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2024/9/14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2024/9/14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2024/9/14</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2024/9/14</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84" Type="http://schemas.openxmlformats.org/officeDocument/2006/relationships/image" Target="../media/image16.emf"/><Relationship Id="rId16" Type="http://schemas.openxmlformats.org/officeDocument/2006/relationships/slideLayout" Target="../slideLayouts/slideLayout97.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74" Type="http://schemas.openxmlformats.org/officeDocument/2006/relationships/slideLayout" Target="../slideLayouts/slideLayout155.xml"/><Relationship Id="rId79" Type="http://schemas.openxmlformats.org/officeDocument/2006/relationships/image" Target="../media/image11.emf"/><Relationship Id="rId5" Type="http://schemas.openxmlformats.org/officeDocument/2006/relationships/slideLayout" Target="../slideLayouts/slideLayout86.xml"/><Relationship Id="rId61" Type="http://schemas.openxmlformats.org/officeDocument/2006/relationships/slideLayout" Target="../slideLayouts/slideLayout142.xml"/><Relationship Id="rId82" Type="http://schemas.openxmlformats.org/officeDocument/2006/relationships/image" Target="../media/image14.emf"/><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77" Type="http://schemas.openxmlformats.org/officeDocument/2006/relationships/theme" Target="../theme/theme4.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80" Type="http://schemas.openxmlformats.org/officeDocument/2006/relationships/image" Target="../media/image12.png"/><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slideLayout" Target="../slideLayouts/slideLayout156.xml"/><Relationship Id="rId83" Type="http://schemas.openxmlformats.org/officeDocument/2006/relationships/image" Target="../media/image15.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78" Type="http://schemas.openxmlformats.org/officeDocument/2006/relationships/image" Target="../media/image10.emf"/><Relationship Id="rId81" Type="http://schemas.openxmlformats.org/officeDocument/2006/relationships/image" Target="../media/image13.emf"/><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6" Type="http://schemas.openxmlformats.org/officeDocument/2006/relationships/slideLayout" Target="../slideLayouts/slideLayout157.xml"/><Relationship Id="rId7" Type="http://schemas.openxmlformats.org/officeDocument/2006/relationships/slideLayout" Target="../slideLayouts/slideLayout88.xml"/><Relationship Id="rId71" Type="http://schemas.openxmlformats.org/officeDocument/2006/relationships/slideLayout" Target="../slideLayouts/slideLayout152.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66"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801" r:id="rId31"/>
    <p:sldLayoutId id="2147484802" r:id="rId32"/>
    <p:sldLayoutId id="2147484803" r:id="rId33"/>
    <p:sldLayoutId id="2147484804" r:id="rId34"/>
    <p:sldLayoutId id="2147484807" r:id="rId35"/>
    <p:sldLayoutId id="2147484815" r:id="rId36"/>
    <p:sldLayoutId id="2147484817" r:id="rId37"/>
    <p:sldLayoutId id="2147484818" r:id="rId38"/>
    <p:sldLayoutId id="2147484819" r:id="rId39"/>
    <p:sldLayoutId id="2147484883" r:id="rId40"/>
    <p:sldLayoutId id="2147484900" r:id="rId41"/>
    <p:sldLayoutId id="2147484928" r:id="rId42"/>
    <p:sldLayoutId id="2147484937" r:id="rId43"/>
    <p:sldLayoutId id="2147484955" r:id="rId44"/>
    <p:sldLayoutId id="2147484956" r:id="rId45"/>
    <p:sldLayoutId id="2147484957" r:id="rId46"/>
    <p:sldLayoutId id="2147484958" r:id="rId47"/>
    <p:sldLayoutId id="2147484959" r:id="rId48"/>
    <p:sldLayoutId id="2147485057" r:id="rId49"/>
    <p:sldLayoutId id="2147485099" r:id="rId50"/>
    <p:sldLayoutId id="2147485167" r:id="rId51"/>
    <p:sldLayoutId id="2147485184" r:id="rId52"/>
    <p:sldLayoutId id="2147485227" r:id="rId53"/>
    <p:sldLayoutId id="2147485254" r:id="rId54"/>
    <p:sldLayoutId id="2147485255" r:id="rId55"/>
    <p:sldLayoutId id="2147485263" r:id="rId56"/>
    <p:sldLayoutId id="2147485267" r:id="rId57"/>
    <p:sldLayoutId id="2147485272"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82" r:id="rId30"/>
    <p:sldLayoutId id="2147485883" r:id="rId31"/>
    <p:sldLayoutId id="2147485884" r:id="rId32"/>
    <p:sldLayoutId id="2147485885" r:id="rId33"/>
    <p:sldLayoutId id="2147485886" r:id="rId34"/>
    <p:sldLayoutId id="2147485887" r:id="rId35"/>
    <p:sldLayoutId id="2147485889" r:id="rId36"/>
    <p:sldLayoutId id="2147485890" r:id="rId37"/>
    <p:sldLayoutId id="2147485898" r:id="rId38"/>
    <p:sldLayoutId id="2147485900" r:id="rId39"/>
    <p:sldLayoutId id="2147485901" r:id="rId40"/>
    <p:sldLayoutId id="2147485902" r:id="rId41"/>
    <p:sldLayoutId id="2147485966" r:id="rId42"/>
    <p:sldLayoutId id="2147485976" r:id="rId43"/>
    <p:sldLayoutId id="2147485980" r:id="rId44"/>
    <p:sldLayoutId id="2147485985" r:id="rId45"/>
    <p:sldLayoutId id="2147486033" r:id="rId46"/>
    <p:sldLayoutId id="2147486070" r:id="rId47"/>
    <p:sldLayoutId id="2147486097" r:id="rId48"/>
    <p:sldLayoutId id="2147486112" r:id="rId49"/>
    <p:sldLayoutId id="2147486180" r:id="rId50"/>
    <p:sldLayoutId id="2147486197" r:id="rId51"/>
    <p:sldLayoutId id="2147486225" r:id="rId52"/>
    <p:sldLayoutId id="2147486234" r:id="rId53"/>
    <p:sldLayoutId id="2147486252" r:id="rId54"/>
    <p:sldLayoutId id="2147486253" r:id="rId55"/>
    <p:sldLayoutId id="2147486254" r:id="rId56"/>
    <p:sldLayoutId id="2147486255" r:id="rId57"/>
    <p:sldLayoutId id="2147486256" r:id="rId58"/>
    <p:sldLayoutId id="2147486481" r:id="rId59"/>
    <p:sldLayoutId id="2147486518" r:id="rId60"/>
    <p:sldLayoutId id="2147486519" r:id="rId61"/>
    <p:sldLayoutId id="2147486520" r:id="rId62"/>
    <p:sldLayoutId id="2147486521" r:id="rId63"/>
    <p:sldLayoutId id="2147486522" r:id="rId64"/>
    <p:sldLayoutId id="2147486523" r:id="rId65"/>
    <p:sldLayoutId id="2147486524" r:id="rId66"/>
    <p:sldLayoutId id="2147486551" r:id="rId67"/>
    <p:sldLayoutId id="2147486552" r:id="rId68"/>
    <p:sldLayoutId id="2147486567" r:id="rId69"/>
    <p:sldLayoutId id="2147486595" r:id="rId70"/>
    <p:sldLayoutId id="2147486599" r:id="rId71"/>
    <p:sldLayoutId id="2147486602" r:id="rId72"/>
    <p:sldLayoutId id="2147486604" r:id="rId73"/>
    <p:sldLayoutId id="2147486622" r:id="rId74"/>
    <p:sldLayoutId id="2147486624" r:id="rId75"/>
    <p:sldLayoutId id="2147486625"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7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wmf"/><Relationship Id="rId4" Type="http://schemas.openxmlformats.org/officeDocument/2006/relationships/image" Target="../media/image23.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8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41.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9.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40.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21.png"/><Relationship Id="rId9" Type="http://schemas.openxmlformats.org/officeDocument/2006/relationships/image" Target="../media/image63.png"/><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oleObject" Target="../embeddings/oleObject1.bin"/><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6.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35911" y="3005148"/>
            <a:ext cx="4457353" cy="3219386"/>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9453984" y="191182"/>
            <a:ext cx="1063853" cy="1355319"/>
          </a:xfrm>
          <a:prstGeom prst="rect">
            <a:avLst/>
          </a:prstGeom>
        </p:spPr>
      </p:pic>
      <p:pic>
        <p:nvPicPr>
          <p:cNvPr id="9" name="Picture 8"/>
          <p:cNvPicPr>
            <a:picLocks noChangeAspect="1"/>
          </p:cNvPicPr>
          <p:nvPr/>
        </p:nvPicPr>
        <p:blipFill>
          <a:blip r:embed="rId5"/>
          <a:stretch>
            <a:fillRect/>
          </a:stretch>
        </p:blipFill>
        <p:spPr>
          <a:xfrm>
            <a:off x="9425633" y="2469145"/>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183" y="4893563"/>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301357" y="2018718"/>
            <a:ext cx="357728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sz="2200" i="1" kern="0" dirty="0">
                <a:solidFill>
                  <a:srgbClr val="FF0000"/>
                </a:solidFill>
                <a:latin typeface="Times New Roman" panose="02020603050405020304" pitchFamily="18" charset="0"/>
                <a:cs typeface="Times New Roman" panose="02020603050405020304" pitchFamily="18" charset="0"/>
              </a:rPr>
              <a:t>      </a:t>
            </a:r>
            <a:r>
              <a:rPr lang="en-US" sz="2200" i="1" kern="0" dirty="0">
                <a:latin typeface="Times New Roman" panose="02020603050405020304" pitchFamily="18" charset="0"/>
                <a:cs typeface="Times New Roman" panose="02020603050405020304" pitchFamily="18" charset="0"/>
              </a:rPr>
              <a:t>- T</a:t>
            </a:r>
            <a:r>
              <a:rPr lang="vi-VN" sz="2200" i="1" kern="0" dirty="0">
                <a:latin typeface="Times New Roman" panose="02020603050405020304" pitchFamily="18" charset="0"/>
                <a:cs typeface="Times New Roman" panose="02020603050405020304" pitchFamily="18" charset="0"/>
              </a:rPr>
              <a:t>ruyền thống gia đình, dòng họ</a:t>
            </a:r>
            <a:r>
              <a:rPr lang="en-US" sz="2200" i="1" kern="0" dirty="0">
                <a:latin typeface="Times New Roman" panose="02020603050405020304" pitchFamily="18" charset="0"/>
                <a:cs typeface="Times New Roman" panose="02020603050405020304" pitchFamily="18" charset="0"/>
              </a:rPr>
              <a:t> </a:t>
            </a:r>
            <a:r>
              <a:rPr lang="vi-VN" sz="2200" i="1" kern="0" dirty="0">
                <a:latin typeface="Times New Roman" panose="02020603050405020304" pitchFamily="18" charset="0"/>
                <a:cs typeface="Times New Roman" panose="02020603050405020304" pitchFamily="18" charset="0"/>
              </a:rPr>
              <a:t>là </a:t>
            </a:r>
            <a:r>
              <a:rPr lang="en-US" sz="2200" i="1" kern="0" dirty="0" err="1">
                <a:latin typeface="Times New Roman" panose="02020603050405020304" pitchFamily="18" charset="0"/>
                <a:cs typeface="Times New Roman" panose="02020603050405020304" pitchFamily="18" charset="0"/>
              </a:rPr>
              <a:t>những</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giá</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trị</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tốt</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đẹp</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mà</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gia</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đình</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dòng</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họ</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đã</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tạo</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ra</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được</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lưu</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truyền</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phát</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huy</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từ</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thế</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hệ</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này</a:t>
            </a:r>
            <a:r>
              <a:rPr lang="en-US" sz="2200" i="1" kern="0" dirty="0">
                <a:latin typeface="Times New Roman" panose="02020603050405020304" pitchFamily="18" charset="0"/>
                <a:cs typeface="Times New Roman" panose="02020603050405020304" pitchFamily="18" charset="0"/>
              </a:rPr>
              <a:t> sang </a:t>
            </a:r>
            <a:r>
              <a:rPr lang="en-US" sz="2200" i="1" kern="0" dirty="0" err="1">
                <a:latin typeface="Times New Roman" panose="02020603050405020304" pitchFamily="18" charset="0"/>
                <a:cs typeface="Times New Roman" panose="02020603050405020304" pitchFamily="18" charset="0"/>
              </a:rPr>
              <a:t>thế</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hệ</a:t>
            </a:r>
            <a:r>
              <a:rPr lang="en-US" sz="2200" i="1" kern="0" dirty="0">
                <a:latin typeface="Times New Roman" panose="02020603050405020304" pitchFamily="18" charset="0"/>
                <a:cs typeface="Times New Roman" panose="02020603050405020304" pitchFamily="18" charset="0"/>
              </a:rPr>
              <a:t> </a:t>
            </a:r>
            <a:r>
              <a:rPr lang="en-US" sz="2200" i="1" kern="0" dirty="0" err="1">
                <a:latin typeface="Times New Roman" panose="02020603050405020304" pitchFamily="18" charset="0"/>
                <a:cs typeface="Times New Roman" panose="02020603050405020304" pitchFamily="18" charset="0"/>
              </a:rPr>
              <a:t>khác</a:t>
            </a:r>
            <a:r>
              <a:rPr lang="en-US" sz="2200" i="1" kern="0" dirty="0">
                <a:latin typeface="Times New Roman" panose="02020603050405020304" pitchFamily="18" charset="0"/>
                <a:cs typeface="Times New Roman" panose="02020603050405020304" pitchFamily="18" charset="0"/>
              </a:rPr>
              <a:t>.</a:t>
            </a:r>
            <a:endParaRPr lang="en-US" altLang="en-US" sz="2200" b="1" kern="0" dirty="0">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7082180" y="3355993"/>
            <a:ext cx="376335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2200" i="1" kern="0" dirty="0">
                <a:latin typeface="Times New Roman" panose="02020603050405020304" pitchFamily="18" charset="0"/>
                <a:cs typeface="Times New Roman" panose="02020603050405020304" pitchFamily="18" charset="0"/>
              </a:rPr>
              <a:t>-</a:t>
            </a:r>
            <a:r>
              <a:rPr lang="vi-VN" sz="2200" i="1" kern="0" dirty="0">
                <a:latin typeface="Times New Roman" panose="02020603050405020304" pitchFamily="18" charset="0"/>
                <a:cs typeface="Times New Roman" panose="02020603050405020304" pitchFamily="18" charset="0"/>
              </a:rPr>
              <a:t>Tự hào về truyền thống gia đình, dòng họ là thể hiện sự hài lòng, hãnh diện về các giá trị tốt đẹp mà gia đình, dòng họ đã tạo ra.</a:t>
            </a:r>
            <a:endParaRPr lang="en-US" sz="2200" kern="0" dirty="0">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4" name="Text Box 5"/>
          <p:cNvSpPr txBox="1">
            <a:spLocks noChangeArrowheads="1"/>
          </p:cNvSpPr>
          <p:nvPr/>
        </p:nvSpPr>
        <p:spPr bwMode="auto">
          <a:xfrm>
            <a:off x="148106" y="484833"/>
            <a:ext cx="304067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200" b="1" u="sng" dirty="0" err="1">
                <a:solidFill>
                  <a:srgbClr val="0000FF"/>
                </a:solidFill>
                <a:latin typeface="Times New Roman" panose="02020603050405020304" pitchFamily="18" charset="0"/>
                <a:cs typeface="Times New Roman" panose="02020603050405020304" pitchFamily="18" charset="0"/>
              </a:rPr>
              <a:t>Truyền</a:t>
            </a:r>
            <a:r>
              <a:rPr lang="en-US" altLang="en-US" sz="2200" b="1" u="sng" dirty="0">
                <a:solidFill>
                  <a:srgbClr val="0000FF"/>
                </a:solidFill>
                <a:latin typeface="Times New Roman" panose="02020603050405020304" pitchFamily="18" charset="0"/>
                <a:cs typeface="Times New Roman" panose="02020603050405020304" pitchFamily="18" charset="0"/>
              </a:rPr>
              <a:t> </a:t>
            </a:r>
            <a:r>
              <a:rPr lang="en-US" altLang="en-US" sz="2200" b="1" u="sng" dirty="0" err="1">
                <a:solidFill>
                  <a:srgbClr val="0000FF"/>
                </a:solidFill>
                <a:latin typeface="Times New Roman" panose="02020603050405020304" pitchFamily="18" charset="0"/>
                <a:cs typeface="Times New Roman" panose="02020603050405020304" pitchFamily="18" charset="0"/>
              </a:rPr>
              <a:t>thống</a:t>
            </a:r>
            <a:r>
              <a:rPr lang="en-US" altLang="en-US" sz="2200" b="1" dirty="0">
                <a:solidFill>
                  <a:srgbClr val="0000FF"/>
                </a:solidFill>
                <a:latin typeface="Times New Roman" panose="02020603050405020304" pitchFamily="18" charset="0"/>
                <a:cs typeface="Times New Roman" panose="02020603050405020304" pitchFamily="18" charset="0"/>
              </a:rPr>
              <a:t>:</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Là</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những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giá</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trị</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tinh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thần</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được</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hình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thành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trong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quá</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trình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lịch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sử</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lâu</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dài</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của</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một</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cộng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đồng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Nó</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bao</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gồm</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những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đức</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tính</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tập</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quán</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tư</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tưởng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lối</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sống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và</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ứng</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xử</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được</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truyền</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từ</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thế</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hệ</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này</a:t>
            </a:r>
            <a:r>
              <a:rPr lang="en-US" altLang="en-US" sz="2200" b="1" i="1" dirty="0">
                <a:solidFill>
                  <a:srgbClr val="660066"/>
                </a:solidFill>
                <a:latin typeface="Times New Roman" panose="02020603050405020304" pitchFamily="18" charset="0"/>
                <a:cs typeface="Times New Roman" panose="02020603050405020304" pitchFamily="18" charset="0"/>
              </a:rPr>
              <a:t> sang </a:t>
            </a:r>
            <a:r>
              <a:rPr lang="en-US" altLang="en-US" sz="2200" b="1" i="1" dirty="0" err="1">
                <a:solidFill>
                  <a:srgbClr val="660066"/>
                </a:solidFill>
                <a:latin typeface="Times New Roman" panose="02020603050405020304" pitchFamily="18" charset="0"/>
                <a:cs typeface="Times New Roman" panose="02020603050405020304" pitchFamily="18" charset="0"/>
              </a:rPr>
              <a:t>thế</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hệ</a:t>
            </a:r>
            <a:r>
              <a:rPr lang="en-US" altLang="en-US" sz="2200" b="1" i="1" dirty="0">
                <a:solidFill>
                  <a:srgbClr val="660066"/>
                </a:solidFill>
                <a:latin typeface="Times New Roman" panose="02020603050405020304" pitchFamily="18" charset="0"/>
                <a:cs typeface="Times New Roman" panose="02020603050405020304" pitchFamily="18" charset="0"/>
              </a:rPr>
              <a:t> </a:t>
            </a:r>
            <a:r>
              <a:rPr lang="en-US" altLang="en-US" sz="2200" b="1" i="1" dirty="0" err="1">
                <a:solidFill>
                  <a:srgbClr val="660066"/>
                </a:solidFill>
                <a:latin typeface="Times New Roman" panose="02020603050405020304" pitchFamily="18" charset="0"/>
                <a:cs typeface="Times New Roman" panose="02020603050405020304" pitchFamily="18" charset="0"/>
              </a:rPr>
              <a:t>khác</a:t>
            </a:r>
            <a:r>
              <a:rPr lang="en-US" altLang="en-US" sz="2200" b="1" i="1" dirty="0">
                <a:solidFill>
                  <a:srgbClr val="660066"/>
                </a:solidFill>
                <a:latin typeface="Times New Roman" panose="02020603050405020304" pitchFamily="18" charset="0"/>
                <a:cs typeface="Times New Roman" panose="02020603050405020304" pitchFamily="18" charset="0"/>
              </a:rPr>
              <a:t>.</a:t>
            </a:r>
          </a:p>
        </p:txBody>
      </p:sp>
      <p:pic>
        <p:nvPicPr>
          <p:cNvPr id="15" name="Picture 14" descr="58PIC58PIC58PIC58PICHsaGKG559akDq_PIC2018.png"/>
          <p:cNvPicPr>
            <a:picLocks noChangeAspect="1"/>
          </p:cNvPicPr>
          <p:nvPr/>
        </p:nvPicPr>
        <p:blipFill>
          <a:blip r:embed="rId7" cstate="print"/>
          <a:srcRect l="7143" t="16071" r="5357" b="14286"/>
          <a:stretch>
            <a:fillRect/>
          </a:stretch>
        </p:blipFill>
        <p:spPr>
          <a:xfrm>
            <a:off x="-149412" y="0"/>
            <a:ext cx="3725955" cy="4564049"/>
          </a:xfrm>
          <a:prstGeom prst="rect">
            <a:avLst/>
          </a:prstGeom>
        </p:spPr>
      </p:pic>
      <p:pic>
        <p:nvPicPr>
          <p:cNvPr id="1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2272" y="438875"/>
            <a:ext cx="4470640" cy="5458361"/>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98450" y="661760"/>
            <a:ext cx="121189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800" b="1" dirty="0">
                <a:solidFill>
                  <a:srgbClr val="FF0000"/>
                </a:solidFill>
                <a:latin typeface="Times New Roman" panose="02020603050405020304" pitchFamily="18" charset="0"/>
                <a:ea typeface="Helvetica Neue"/>
                <a:cs typeface="Times New Roman" panose="02020603050405020304" pitchFamily="18" charset="0"/>
              </a:rPr>
              <a:t>TRÒ CHƠI </a:t>
            </a:r>
          </a:p>
          <a:p>
            <a:pPr algn="ctr" eaLnBrk="0" fontAlgn="base" hangingPunct="0">
              <a:spcBef>
                <a:spcPct val="0"/>
              </a:spcBef>
              <a:spcAft>
                <a:spcPct val="0"/>
              </a:spcAft>
            </a:pPr>
            <a:r>
              <a:rPr lang="en-US" altLang="en-US" sz="4800" b="1" dirty="0">
                <a:solidFill>
                  <a:srgbClr val="FF0000"/>
                </a:solidFill>
                <a:latin typeface="Times New Roman" panose="02020603050405020304" pitchFamily="18" charset="0"/>
                <a:ea typeface="Helvetica Neue"/>
                <a:cs typeface="Times New Roman" panose="02020603050405020304" pitchFamily="18" charset="0"/>
              </a:rPr>
              <a:t>“THỬ TÀI HIỂU BIẾT”</a:t>
            </a:r>
            <a:endParaRPr lang="en-SG" altLang="en-US" sz="4800" b="1" dirty="0">
              <a:solidFill>
                <a:srgbClr val="FF0000"/>
              </a:solidFill>
              <a:latin typeface="Times New Roman" panose="02020603050405020304" pitchFamily="18" charset="0"/>
              <a:cs typeface="Times New Roman" panose="02020603050405020304" pitchFamily="18"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141259" y="2729473"/>
            <a:ext cx="3063903"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2871703" y="2750243"/>
            <a:ext cx="3044181"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277481" y="3819199"/>
            <a:ext cx="2739919" cy="100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algn="ctr" eaLnBrk="0" fontAlgn="base" hangingPunct="0">
              <a:lnSpc>
                <a:spcPct val="125000"/>
              </a:lnSpc>
              <a:spcBef>
                <a:spcPct val="0"/>
              </a:spcBef>
              <a:spcAft>
                <a:spcPct val="0"/>
              </a:spcAft>
              <a:defRPr/>
            </a:pPr>
            <a:r>
              <a:rPr lang="en-US" sz="2400" b="1" dirty="0">
                <a:latin typeface="Times New Roman" panose="02020603050405020304" pitchFamily="18" charset="0"/>
                <a:ea typeface="Arial Unicode MS"/>
              </a:rPr>
              <a:t>Chia </a:t>
            </a:r>
            <a:r>
              <a:rPr lang="en-US" sz="2400" b="1" dirty="0" err="1">
                <a:latin typeface="Times New Roman" panose="02020603050405020304" pitchFamily="18" charset="0"/>
                <a:ea typeface="Arial Unicode MS"/>
              </a:rPr>
              <a:t>lớp</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ra</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thành</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hai</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đội</a:t>
            </a:r>
            <a:endParaRPr lang="zh-CN" altLang="en-US" sz="2400" b="1" dirty="0">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117184" y="3819198"/>
            <a:ext cx="2630660" cy="100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400" b="1" dirty="0" err="1">
                <a:latin typeface="Times New Roman" panose="02020603050405020304" pitchFamily="18" charset="0"/>
                <a:ea typeface="Arial Unicode MS"/>
              </a:rPr>
              <a:t>Mỗi</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đội</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cử</a:t>
            </a:r>
            <a:r>
              <a:rPr lang="en-US" sz="2400" b="1" dirty="0">
                <a:latin typeface="Times New Roman" panose="02020603050405020304" pitchFamily="18" charset="0"/>
                <a:ea typeface="Arial Unicode MS"/>
              </a:rPr>
              <a:t> 5 </a:t>
            </a:r>
            <a:r>
              <a:rPr lang="en-US" sz="2400" b="1" dirty="0" err="1">
                <a:latin typeface="Times New Roman" panose="02020603050405020304" pitchFamily="18" charset="0"/>
                <a:ea typeface="Arial Unicode MS"/>
              </a:rPr>
              <a:t>bạn</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xuất</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sắc</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nhất</a:t>
            </a:r>
            <a:endParaRPr lang="zh-CN" altLang="en-US" sz="2400" b="1" dirty="0">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551593" y="2744351"/>
            <a:ext cx="3202736" cy="3246515"/>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761037" y="3368204"/>
            <a:ext cx="2858817" cy="19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400" b="1" dirty="0" err="1">
                <a:latin typeface="Times New Roman" panose="02020603050405020304" pitchFamily="18" charset="0"/>
                <a:ea typeface="Arial Unicode MS"/>
              </a:rPr>
              <a:t>Đạ</a:t>
            </a:r>
            <a:r>
              <a:rPr lang="it-IT" sz="2400" b="1" dirty="0">
                <a:latin typeface="Times New Roman" panose="02020603050405020304" pitchFamily="18" charset="0"/>
                <a:ea typeface="Arial Unicode MS"/>
              </a:rPr>
              <a:t>i di</a:t>
            </a:r>
            <a:r>
              <a:rPr lang="en-US" sz="2400" b="1" dirty="0" err="1">
                <a:latin typeface="Times New Roman" panose="02020603050405020304" pitchFamily="18" charset="0"/>
                <a:ea typeface="Arial Unicode MS"/>
              </a:rPr>
              <a:t>ện</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hai</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đội</a:t>
            </a:r>
            <a:r>
              <a:rPr lang="en-US" sz="2400" b="1" dirty="0">
                <a:latin typeface="Times New Roman" panose="02020603050405020304" pitchFamily="18" charset="0"/>
                <a:ea typeface="Arial Unicode MS"/>
              </a:rPr>
              <a:t> l</a:t>
            </a:r>
            <a:r>
              <a:rPr lang="fr-FR" sz="2400" b="1" dirty="0">
                <a:latin typeface="Times New Roman" panose="02020603050405020304" pitchFamily="18" charset="0"/>
                <a:ea typeface="Arial Unicode MS"/>
              </a:rPr>
              <a:t>ê</a:t>
            </a:r>
            <a:r>
              <a:rPr lang="en-US" sz="2400" b="1" dirty="0">
                <a:latin typeface="Times New Roman" panose="02020603050405020304" pitchFamily="18" charset="0"/>
                <a:ea typeface="Arial Unicode MS"/>
              </a:rPr>
              <a:t>n </a:t>
            </a:r>
            <a:r>
              <a:rPr lang="en-US" sz="2400" b="1" dirty="0" err="1">
                <a:latin typeface="Times New Roman" panose="02020603050405020304" pitchFamily="18" charset="0"/>
                <a:ea typeface="Arial Unicode MS"/>
              </a:rPr>
              <a:t>bả</a:t>
            </a:r>
            <a:r>
              <a:rPr lang="nl-NL" sz="2400" b="1" dirty="0">
                <a:latin typeface="Times New Roman" panose="02020603050405020304" pitchFamily="18" charset="0"/>
                <a:ea typeface="Arial Unicode MS"/>
              </a:rPr>
              <a:t>ng v</a:t>
            </a:r>
            <a:r>
              <a:rPr lang="fr-FR" sz="2400" b="1" dirty="0">
                <a:latin typeface="Times New Roman" panose="02020603050405020304" pitchFamily="18" charset="0"/>
                <a:ea typeface="Arial Unicode MS"/>
              </a:rPr>
              <a:t>à </a:t>
            </a:r>
            <a:r>
              <a:rPr lang="en-US" sz="2400" b="1" dirty="0" err="1">
                <a:latin typeface="Times New Roman" panose="02020603050405020304" pitchFamily="18" charset="0"/>
                <a:ea typeface="Arial Unicode MS"/>
              </a:rPr>
              <a:t>liệt</a:t>
            </a:r>
            <a:r>
              <a:rPr lang="en-US" sz="2400" b="1" dirty="0">
                <a:latin typeface="Times New Roman" panose="02020603050405020304" pitchFamily="18" charset="0"/>
                <a:ea typeface="Arial Unicode MS"/>
              </a:rPr>
              <a:t> k</a:t>
            </a:r>
            <a:r>
              <a:rPr lang="fr-FR" sz="2400" b="1" dirty="0">
                <a:latin typeface="Times New Roman" panose="02020603050405020304" pitchFamily="18" charset="0"/>
                <a:ea typeface="Arial Unicode MS"/>
              </a:rPr>
              <a:t>ê </a:t>
            </a:r>
            <a:r>
              <a:rPr lang="pt-PT" sz="2400" b="1" dirty="0">
                <a:latin typeface="Times New Roman" panose="02020603050405020304" pitchFamily="18" charset="0"/>
                <a:ea typeface="Arial Unicode MS"/>
              </a:rPr>
              <a:t>nh</a:t>
            </a:r>
            <a:r>
              <a:rPr lang="en-US" sz="2400" b="1" dirty="0" err="1">
                <a:latin typeface="Times New Roman" panose="02020603050405020304" pitchFamily="18" charset="0"/>
                <a:ea typeface="Arial Unicode MS"/>
              </a:rPr>
              <a:t>ững</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truyền</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thống</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mà</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em</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biết</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trong</a:t>
            </a:r>
            <a:r>
              <a:rPr lang="en-US" sz="2400" b="1" dirty="0">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510106" y="2709054"/>
            <a:ext cx="3271728" cy="3288055"/>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611039" y="3441700"/>
            <a:ext cx="2816224" cy="12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spcBef>
                <a:spcPct val="0"/>
              </a:spcBef>
              <a:spcAft>
                <a:spcPct val="0"/>
              </a:spcAft>
              <a:defRPr/>
            </a:pPr>
            <a:r>
              <a:rPr lang="en-US" sz="2400" b="1" dirty="0" err="1">
                <a:latin typeface="Times New Roman" panose="02020603050405020304" pitchFamily="18" charset="0"/>
                <a:ea typeface="Arial Unicode MS"/>
              </a:rPr>
              <a:t>Đội</a:t>
            </a:r>
            <a:r>
              <a:rPr lang="en-US" sz="2400" b="1" dirty="0">
                <a:latin typeface="Times New Roman" panose="02020603050405020304" pitchFamily="18" charset="0"/>
                <a:ea typeface="Arial Unicode MS"/>
              </a:rPr>
              <a:t> n</a:t>
            </a:r>
            <a:r>
              <a:rPr lang="fr-FR" sz="2400" b="1" dirty="0">
                <a:latin typeface="Times New Roman" panose="02020603050405020304" pitchFamily="18" charset="0"/>
                <a:ea typeface="Arial Unicode MS"/>
              </a:rPr>
              <a:t>à</a:t>
            </a:r>
            <a:r>
              <a:rPr lang="en-US" sz="2400" b="1" dirty="0">
                <a:latin typeface="Times New Roman" panose="02020603050405020304" pitchFamily="18" charset="0"/>
                <a:ea typeface="Arial Unicode MS"/>
              </a:rPr>
              <a:t>o </a:t>
            </a:r>
            <a:r>
              <a:rPr lang="en-US" sz="2400" b="1" dirty="0" err="1">
                <a:latin typeface="Times New Roman" panose="02020603050405020304" pitchFamily="18" charset="0"/>
                <a:ea typeface="Arial Unicode MS"/>
              </a:rPr>
              <a:t>viết</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đượ</a:t>
            </a:r>
            <a:r>
              <a:rPr lang="pt-PT" sz="2400" b="1" dirty="0">
                <a:latin typeface="Times New Roman" panose="02020603050405020304" pitchFamily="18" charset="0"/>
                <a:ea typeface="Arial Unicode MS"/>
              </a:rPr>
              <a:t>c nhi</a:t>
            </a:r>
            <a:r>
              <a:rPr lang="en-US" sz="2400" b="1" dirty="0" err="1">
                <a:latin typeface="Times New Roman" panose="02020603050405020304" pitchFamily="18" charset="0"/>
                <a:ea typeface="Arial Unicode MS"/>
              </a:rPr>
              <a:t>ều</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truyền</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thống</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sẽ</a:t>
            </a:r>
            <a:r>
              <a:rPr lang="en-US" sz="2400" b="1" dirty="0">
                <a:latin typeface="Times New Roman" panose="02020603050405020304" pitchFamily="18" charset="0"/>
                <a:ea typeface="Arial Unicode MS"/>
              </a:rPr>
              <a:t> </a:t>
            </a:r>
            <a:r>
              <a:rPr lang="en-US" sz="2400" b="1" dirty="0" err="1">
                <a:latin typeface="Times New Roman" panose="02020603050405020304" pitchFamily="18" charset="0"/>
                <a:ea typeface="Arial Unicode MS"/>
              </a:rPr>
              <a:t>được</a:t>
            </a:r>
            <a:r>
              <a:rPr lang="en-US" sz="2400" b="1" dirty="0">
                <a:latin typeface="Times New Roman" panose="02020603050405020304" pitchFamily="18" charset="0"/>
                <a:ea typeface="Arial Unicode MS"/>
              </a:rPr>
              <a:t> 10 </a:t>
            </a:r>
            <a:r>
              <a:rPr lang="en-US" sz="2400" b="1" dirty="0" err="1">
                <a:latin typeface="Times New Roman" panose="02020603050405020304" pitchFamily="18" charset="0"/>
                <a:ea typeface="Arial Unicode MS"/>
              </a:rPr>
              <a:t>điểm</a:t>
            </a:r>
            <a:r>
              <a:rPr lang="en-US" sz="2400" b="1" dirty="0">
                <a:latin typeface="Times New Roman" panose="02020603050405020304" pitchFamily="18" charset="0"/>
                <a:ea typeface="Arial Unicode MS"/>
              </a:rPr>
              <a:t>. </a:t>
            </a:r>
            <a:endParaRPr lang="en-SG" sz="2400" b="1" dirty="0">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2400" dirty="0">
                <a:solidFill>
                  <a:srgbClr val="0000FF"/>
                </a:solidFill>
                <a:latin typeface="#9Slide05 Brannboll Ny" panose="02000000000000000000" pitchFamily="2" charset="0"/>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vi-VN" sz="28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II</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động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2.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a:latin typeface="#9Slide05 Brannboll Ny" panose="02000000000000000000" pitchFamily="2"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họ</a:t>
            </a:r>
            <a:r>
              <a:rPr lang="en-US" altLang="en-US" sz="2800" b="1" dirty="0">
                <a:latin typeface="SVN-Vanilla Daisy Pro" panose="00000500000000000000" pitchFamily="2" charset="0"/>
              </a:rPr>
              <a:t> ?</a:t>
            </a: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2</a:t>
            </a:r>
            <a:r>
              <a:rPr lang="en-US" sz="3200" b="1" dirty="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Số</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tham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gia</a:t>
            </a:r>
            <a:r>
              <a:rPr lang="en-US" sz="2400" b="1" dirty="0">
                <a:solidFill>
                  <a:srgbClr val="0000FF"/>
                </a:solidFill>
                <a:latin typeface="SVN-Vanilla Daisy Pro" panose="00000500000000000000" pitchFamily="2" charset="0"/>
                <a:cs typeface="Times New Roman" panose="02020603050405020304" pitchFamily="18" charset="0"/>
              </a:rPr>
              <a:t>: 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Cách</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thức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lặp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lại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của</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Đến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a:latin typeface="#9Slide05 Brannboll Ny" panose="02000000000000000000" pitchFamily="2" charset="0"/>
              </a:rPr>
              <a:t>    </a:t>
            </a:r>
            <a:r>
              <a:rPr lang="vi-VN" sz="2000" dirty="0">
                <a:solidFill>
                  <a:srgbClr val="0000FF"/>
                </a:solidFill>
                <a:latin typeface="#9Slide05 Brannboll Ny" panose="02000000000000000000" pitchFamily="2"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1800" b="1" dirty="0">
                <a:solidFill>
                  <a:srgbClr val="FF0000"/>
                </a:solidFill>
                <a:latin typeface="Times" panose="02020603050405020304" pitchFamily="18" charset="0"/>
                <a:cs typeface="Times" panose="02020603050405020304" pitchFamily="18" charset="0"/>
              </a:rPr>
              <a:t>      </a:t>
            </a:r>
            <a:r>
              <a:rPr lang="vi-VN" sz="2000" dirty="0">
                <a:latin typeface="#9Slide06 Thillends Small" pitchFamily="2"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FF"/>
                </a:solidFill>
                <a:latin typeface="#9Slide06 Thillends Small" pitchFamily="2" charset="0"/>
                <a:cs typeface="Times New Roman" panose="02020603050405020304" pitchFamily="18" charset="0"/>
              </a:rPr>
              <a:t>S</a:t>
            </a:r>
            <a:r>
              <a:rPr lang="vi-VN" sz="2800" dirty="0">
                <a:solidFill>
                  <a:srgbClr val="0000FF"/>
                </a:solidFill>
                <a:latin typeface="#9Slide06 Thillends Small" pitchFamily="2" charset="0"/>
                <a:cs typeface="Times New Roman" panose="02020603050405020304" pitchFamily="18" charset="0"/>
              </a:rPr>
              <a:t>ắm 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rPr>
              <a:t>“</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ĐOÁN Ô CHỮ”</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3"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67"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5400" b="0" i="0" u="none" strike="noStrike" kern="0" cap="none" spc="0" normalizeH="0" baseline="0" noProof="0">
                <a:ln>
                  <a:noFill/>
                </a:ln>
                <a:solidFill>
                  <a:srgbClr val="000099"/>
                </a:solidFill>
                <a:effectLst/>
                <a:uLnTx/>
                <a:uFillTx/>
                <a:latin typeface=".VnTimeH" panose="020B7200000000000000" pitchFamily="34" charset="0"/>
              </a:rPr>
              <a:t>Ọ</a:t>
            </a:r>
            <a:endParaRPr kumimoji="0" lang="en-US" altLang="en-US" sz="5400" b="0" i="0" u="none" strike="noStrike" kern="0" cap="none" spc="0" normalizeH="0" baseline="0" noProof="0">
              <a:ln>
                <a:noFill/>
              </a:ln>
              <a:solidFill>
                <a:srgbClr val="000099"/>
              </a:solidFill>
              <a:effectLst/>
              <a:uLnTx/>
              <a:uFillTx/>
              <a:latin typeface=".VnTimeH" panose="020B7200000000000000" pitchFamily="34" charset="0"/>
            </a:endParaRP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5400" b="0" i="0" u="none" strike="noStrike" kern="0" cap="none" spc="0" normalizeH="0" baseline="0" noProof="0" dirty="0">
                <a:ln>
                  <a:noFill/>
                </a:ln>
                <a:solidFill>
                  <a:srgbClr val="000099"/>
                </a:solidFill>
                <a:effectLst/>
                <a:uLnTx/>
                <a:uFillTx/>
                <a:latin typeface=".VnTimeH" panose="020B7200000000000000" pitchFamily="34" charset="0"/>
              </a:rPr>
              <a:t>ò</a:t>
            </a:r>
            <a:endParaRPr kumimoji="0" lang="en-US" altLang="en-US" sz="5400" b="0" i="0" u="none" strike="noStrike" kern="0" cap="none" spc="0" normalizeH="0" baseline="0" noProof="0" dirty="0">
              <a:ln>
                <a:noFill/>
              </a:ln>
              <a:solidFill>
                <a:srgbClr val="000099"/>
              </a:solidFill>
              <a:effectLst/>
              <a:uLnTx/>
              <a:uFillTx/>
              <a:latin typeface=".VnTimeH" panose="020B7200000000000000" pitchFamily="34" charset="0"/>
            </a:endParaRP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200" b="1" dirty="0" err="1">
                <a:solidFill>
                  <a:srgbClr val="FF0000"/>
                </a:solidFill>
                <a:latin typeface="#9Slide06 Thillends" pitchFamily="2" charset="0"/>
                <a:ea typeface="Calibri" pitchFamily="34" charset="0"/>
                <a:cs typeface="Times New Roman" pitchFamily="18" charset="0"/>
              </a:rPr>
              <a:t>Nhóm</a:t>
            </a:r>
            <a:r>
              <a:rPr lang="en-US" sz="3200" b="1" dirty="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mẫu</a:t>
            </a:r>
            <a:r>
              <a:rPr lang="en-US" sz="3200" dirty="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225753"/>
            <a:ext cx="1273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000" b="1" dirty="0">
                <a:solidFill>
                  <a:srgbClr val="0000FF"/>
                </a:solidFill>
                <a:latin typeface="Times New Roman" panose="02020603050405020304" pitchFamily="18" charset="0"/>
                <a:ea typeface="Helvetica Neue"/>
                <a:cs typeface="Times New Roman" panose="02020603050405020304" pitchFamily="18" charset="0"/>
              </a:rPr>
              <a:t> 1:</a:t>
            </a:r>
            <a:r>
              <a:rPr lang="en-US" altLang="en-US" sz="40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000" b="1" dirty="0">
                <a:solidFill>
                  <a:srgbClr val="FF0000"/>
                </a:solidFill>
                <a:latin typeface="Times New Roman" panose="02020603050405020304" pitchFamily="18" charset="0"/>
                <a:ea typeface="Helvetica Neue"/>
                <a:cs typeface="Times New Roman" panose="02020603050405020304" pitchFamily="18" charset="0"/>
              </a:rPr>
              <a:t>TỰ HÀO VỀ TRUYỀN THỐNG GIA ĐÌNH, DÒNG HỌ</a:t>
            </a:r>
            <a:endParaRPr lang="en-SG" altLang="en-US" sz="4000" b="1" dirty="0">
              <a:solidFill>
                <a:srgbClr val="0000FF"/>
              </a:solidFill>
              <a:latin typeface="Times New Roman" panose="02020603050405020304" pitchFamily="18" charset="0"/>
              <a:cs typeface="Times New Roman"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654587"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1.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Truyền</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thống</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gia</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đình</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dòng</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họ</a:t>
            </a:r>
            <a:endParaRPr lang="zh-CN" altLang="en-US"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2899719" y="596348"/>
            <a:ext cx="9747705"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4379515" cy="5522988"/>
          </a:xfrm>
          <a:prstGeom prst="rect">
            <a:avLst/>
          </a:prstGeom>
          <a:noFill/>
        </p:spPr>
      </p:pic>
      <p:pic>
        <p:nvPicPr>
          <p:cNvPr id="10" name="Shape 27"/>
          <p:cNvPicPr/>
          <p:nvPr/>
        </p:nvPicPr>
        <p:blipFill>
          <a:blip r:embed="rId6"/>
          <a:stretch/>
        </p:blipFill>
        <p:spPr>
          <a:xfrm>
            <a:off x="348075" y="2109253"/>
            <a:ext cx="3738895" cy="4081117"/>
          </a:xfrm>
          <a:prstGeom prst="rect">
            <a:avLst/>
          </a:prstGeom>
        </p:spPr>
      </p:pic>
      <p:sp>
        <p:nvSpPr>
          <p:cNvPr id="11" name="Rectangle 10"/>
          <p:cNvSpPr/>
          <p:nvPr/>
        </p:nvSpPr>
        <p:spPr>
          <a:xfrm>
            <a:off x="4448507" y="1517970"/>
            <a:ext cx="7200964" cy="4967385"/>
          </a:xfrm>
          <a:prstGeom prst="rect">
            <a:avLst/>
          </a:prstGeom>
        </p:spPr>
        <p:txBody>
          <a:bodyPr wrap="square">
            <a:spAutoFit/>
          </a:bodyPr>
          <a:lstStyle/>
          <a:p>
            <a:pPr algn="just">
              <a:lnSpc>
                <a:spcPct val="144000"/>
              </a:lnSpc>
              <a:spcAft>
                <a:spcPts val="200"/>
              </a:spcAft>
            </a:pPr>
            <a:r>
              <a:rPr lang="en-US"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2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Gia</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đình, dòng họ cố giáo sư, nhà giáo nhân dân Nguyễn Lân nổi tiếng v</a:t>
            </a:r>
            <a:r>
              <a:rPr lang="en-US"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ề</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truyền thống hiếu học. Từ thời chiến tranh cho đến hiện t</a:t>
            </a:r>
            <a:r>
              <a:rPr lang="en-US" sz="2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ại</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gia đình đã có tám người con đều là giáo sư, phó giáo sư, tiến sĩ </a:t>
            </a:r>
            <a:r>
              <a:rPr lang="en-US" sz="22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ở</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nhiều lĩnh vực khác nhau và đều có những thành tựu nổi b</a:t>
            </a:r>
            <a:r>
              <a:rPr lang="en-US" sz="22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ật</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Con cháu trong dòng họ luôn tự hào và không ngừng phát huy truyền hiếu học </a:t>
            </a:r>
            <a:r>
              <a:rPr lang="en-US" sz="22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ấy</a:t>
            </a:r>
            <a:r>
              <a:rPr lang="vi-VN" sz="22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Tính đến</a:t>
            </a:r>
            <a:r>
              <a:rPr lang="en-US"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ba đời, con trai, con gái, dâu rể và các cháu, gia đình, dòng họ Nguyễn L</a:t>
            </a:r>
            <a:r>
              <a:rPr lang="en-US"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 có gần 20 giáo sư, phó giáo sư, tiến sĩ, đóng góp tích cực trong việc xây dựng và phát triển quê hương, đất nước.</a:t>
            </a:r>
            <a:endParaRPr lang="en-US" sz="22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387926" y="760106"/>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479634" y="772320"/>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3706976" y="857338"/>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8027533" cy="41339"/>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21337" y="2005013"/>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flipH="1">
            <a:off x="1792967" y="1943100"/>
            <a:ext cx="18560" cy="322263"/>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80813" y="1963769"/>
            <a:ext cx="13607" cy="360331"/>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632487" y="234759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747959" y="2391507"/>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00487" y="2316381"/>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7970407" y="2379036"/>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88321" y="2466887"/>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Times New Roman" panose="02020603050405020304" pitchFamily="18" charset="0"/>
                <a:cs typeface="Times New Roman" panose="02020603050405020304" pitchFamily="18" charset="0"/>
              </a:rPr>
              <a:t>D</a:t>
            </a:r>
            <a:r>
              <a:rPr lang="vi-VN" b="1" kern="0" dirty="0">
                <a:latin typeface="Times New Roman" panose="02020603050405020304" pitchFamily="18" charset="0"/>
                <a:cs typeface="Times New Roman" panose="02020603050405020304" pitchFamily="18" charset="0"/>
              </a:rPr>
              <a:t>òng họ Nguyễn Lân</a:t>
            </a:r>
            <a:r>
              <a:rPr lang="en-US" b="1" kern="0" dirty="0">
                <a:latin typeface="Times New Roman" panose="02020603050405020304" pitchFamily="18" charset="0"/>
                <a:cs typeface="Times New Roman" panose="02020603050405020304" pitchFamily="18" charset="0"/>
              </a:rPr>
              <a:t> </a:t>
            </a:r>
            <a:r>
              <a:rPr lang="en-US" b="1" kern="0" dirty="0" err="1">
                <a:latin typeface="Times New Roman" panose="02020603050405020304" pitchFamily="18" charset="0"/>
                <a:cs typeface="Times New Roman" panose="02020603050405020304" pitchFamily="18" charset="0"/>
              </a:rPr>
              <a:t>có</a:t>
            </a:r>
            <a:r>
              <a:rPr lang="en-US" b="1" kern="0" dirty="0">
                <a:latin typeface="Times New Roman" panose="02020603050405020304" pitchFamily="18" charset="0"/>
                <a:cs typeface="Times New Roman" panose="02020603050405020304" pitchFamily="18" charset="0"/>
              </a:rPr>
              <a:t> </a:t>
            </a:r>
            <a:r>
              <a:rPr lang="en-US" b="1" kern="0" dirty="0" err="1">
                <a:latin typeface="Times New Roman" panose="02020603050405020304" pitchFamily="18" charset="0"/>
                <a:cs typeface="Times New Roman" panose="02020603050405020304" pitchFamily="18" charset="0"/>
              </a:rPr>
              <a:t>truyền</a:t>
            </a:r>
            <a:r>
              <a:rPr lang="en-US" b="1" kern="0" dirty="0">
                <a:latin typeface="Times New Roman" panose="02020603050405020304" pitchFamily="18" charset="0"/>
                <a:cs typeface="Times New Roman" panose="02020603050405020304" pitchFamily="18" charset="0"/>
              </a:rPr>
              <a:t> </a:t>
            </a:r>
            <a:r>
              <a:rPr lang="en-US" b="1" kern="0" dirty="0" err="1">
                <a:latin typeface="Times New Roman" panose="02020603050405020304" pitchFamily="18" charset="0"/>
                <a:cs typeface="Times New Roman" panose="02020603050405020304" pitchFamily="18" charset="0"/>
              </a:rPr>
              <a:t>thống</a:t>
            </a:r>
            <a:r>
              <a:rPr lang="en-US" b="1" kern="0" dirty="0">
                <a:latin typeface="Times New Roman" panose="02020603050405020304" pitchFamily="18" charset="0"/>
                <a:cs typeface="Times New Roman" panose="02020603050405020304" pitchFamily="18" charset="0"/>
              </a:rPr>
              <a:t> </a:t>
            </a:r>
            <a:r>
              <a:rPr lang="en-US" b="1" kern="0" dirty="0" err="1">
                <a:latin typeface="Times New Roman" panose="02020603050405020304" pitchFamily="18" charset="0"/>
                <a:cs typeface="Times New Roman" panose="02020603050405020304" pitchFamily="18" charset="0"/>
              </a:rPr>
              <a:t>gì</a:t>
            </a:r>
            <a:r>
              <a:rPr lang="vi-VN" b="1" kern="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7" name="TextBox 16"/>
          <p:cNvSpPr txBox="1">
            <a:spLocks noChangeArrowheads="1"/>
          </p:cNvSpPr>
          <p:nvPr/>
        </p:nvSpPr>
        <p:spPr bwMode="auto">
          <a:xfrm>
            <a:off x="3719431" y="2340924"/>
            <a:ext cx="3755577" cy="12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sz="2200" b="1" kern="0" dirty="0">
                <a:latin typeface="Times New Roman" panose="02020603050405020304" pitchFamily="18" charset="0"/>
                <a:cs typeface="Times New Roman" panose="02020603050405020304" pitchFamily="18" charset="0"/>
              </a:rPr>
              <a:t>Em có suy nghĩ gì về truyền thống của dòng họ Nguyễn Lân?</a:t>
            </a:r>
            <a:endParaRPr lang="vi-VN" altLang="en-US" sz="2200" b="1" kern="0" dirty="0">
              <a:solidFill>
                <a:srgbClr val="00660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7970407" y="2312507"/>
            <a:ext cx="410190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200" b="1" dirty="0">
                <a:latin typeface="Times New Roman" panose="02020603050405020304" pitchFamily="18" charset="0"/>
                <a:cs typeface="Times New Roman" panose="02020603050405020304" pitchFamily="18" charset="0"/>
              </a:rPr>
              <a:t>Từ thông tin trên và những hiểu biết của bản thân, em hiểu thế nào là truyền thống gia đình, dòng họ?</a:t>
            </a:r>
            <a:endParaRPr lang="en-US" sz="2200" b="1" dirty="0">
              <a:latin typeface="Times New Roman" panose="02020603050405020304" pitchFamily="18" charset="0"/>
              <a:cs typeface="Times New Roman" panose="02020603050405020304" pitchFamily="18" charset="0"/>
            </a:endParaRPr>
          </a:p>
        </p:txBody>
      </p:sp>
      <p:sp>
        <p:nvSpPr>
          <p:cNvPr id="19" name="Down Arrow 18"/>
          <p:cNvSpPr/>
          <p:nvPr/>
        </p:nvSpPr>
        <p:spPr>
          <a:xfrm>
            <a:off x="1233375" y="3686628"/>
            <a:ext cx="742382" cy="46444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4" y="3686628"/>
            <a:ext cx="720044" cy="538572"/>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686629"/>
            <a:ext cx="693738" cy="617546"/>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292101" y="-13788"/>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17029" y="1408199"/>
            <a:ext cx="15421" cy="561889"/>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91812" y="695552"/>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84197" y="715648"/>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3959014" y="68478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32643" y="2419116"/>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46841" y="2411064"/>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62372" y="2348511"/>
            <a:ext cx="3046412" cy="83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200" b="1" kern="0" dirty="0">
                <a:latin typeface="Times New Roman" panose="02020603050405020304" pitchFamily="18" charset="0"/>
                <a:cs typeface="Times New Roman" panose="02020603050405020304" pitchFamily="18" charset="0"/>
              </a:rPr>
              <a:t>D</a:t>
            </a:r>
            <a:r>
              <a:rPr lang="vi-VN" sz="2200" b="1" kern="0" dirty="0">
                <a:latin typeface="Times New Roman" panose="02020603050405020304" pitchFamily="18" charset="0"/>
                <a:cs typeface="Times New Roman" panose="02020603050405020304" pitchFamily="18" charset="0"/>
              </a:rPr>
              <a:t>òng họ Nguyễn Lân</a:t>
            </a:r>
            <a:r>
              <a:rPr lang="en-US" sz="2200" b="1" kern="0" dirty="0">
                <a:latin typeface="Times New Roman" panose="02020603050405020304" pitchFamily="18" charset="0"/>
                <a:cs typeface="Times New Roman" panose="02020603050405020304" pitchFamily="18" charset="0"/>
              </a:rPr>
              <a:t> </a:t>
            </a:r>
            <a:r>
              <a:rPr lang="en-US" sz="2200" b="1" kern="0" dirty="0" err="1">
                <a:latin typeface="Times New Roman" panose="02020603050405020304" pitchFamily="18" charset="0"/>
                <a:cs typeface="Times New Roman" panose="02020603050405020304" pitchFamily="18" charset="0"/>
              </a:rPr>
              <a:t>có</a:t>
            </a:r>
            <a:r>
              <a:rPr lang="en-US" sz="2200" b="1" kern="0" dirty="0">
                <a:latin typeface="Times New Roman" panose="02020603050405020304" pitchFamily="18" charset="0"/>
                <a:cs typeface="Times New Roman" panose="02020603050405020304" pitchFamily="18" charset="0"/>
              </a:rPr>
              <a:t> </a:t>
            </a:r>
            <a:r>
              <a:rPr lang="en-US" sz="2200" b="1" kern="0" dirty="0" err="1">
                <a:latin typeface="Times New Roman" panose="02020603050405020304" pitchFamily="18" charset="0"/>
                <a:cs typeface="Times New Roman" panose="02020603050405020304" pitchFamily="18" charset="0"/>
              </a:rPr>
              <a:t>truyền</a:t>
            </a:r>
            <a:r>
              <a:rPr lang="en-US" sz="2200" b="1" kern="0" dirty="0">
                <a:latin typeface="Times New Roman" panose="02020603050405020304" pitchFamily="18" charset="0"/>
                <a:cs typeface="Times New Roman" panose="02020603050405020304" pitchFamily="18" charset="0"/>
              </a:rPr>
              <a:t> </a:t>
            </a:r>
            <a:r>
              <a:rPr lang="en-US" sz="2200" b="1" kern="0" dirty="0" err="1">
                <a:latin typeface="Times New Roman" panose="02020603050405020304" pitchFamily="18" charset="0"/>
                <a:cs typeface="Times New Roman" panose="02020603050405020304" pitchFamily="18" charset="0"/>
              </a:rPr>
              <a:t>thống</a:t>
            </a:r>
            <a:r>
              <a:rPr lang="en-US" sz="2200" b="1" kern="0" dirty="0">
                <a:latin typeface="Times New Roman" panose="02020603050405020304" pitchFamily="18" charset="0"/>
                <a:cs typeface="Times New Roman" panose="02020603050405020304" pitchFamily="18" charset="0"/>
              </a:rPr>
              <a:t> </a:t>
            </a:r>
            <a:r>
              <a:rPr lang="en-US" sz="2200" b="1" kern="0" dirty="0" err="1">
                <a:latin typeface="Times New Roman" panose="02020603050405020304" pitchFamily="18" charset="0"/>
                <a:cs typeface="Times New Roman" panose="02020603050405020304" pitchFamily="18" charset="0"/>
              </a:rPr>
              <a:t>gì</a:t>
            </a:r>
            <a:r>
              <a:rPr lang="vi-VN" sz="2200" b="1" kern="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7" name="TextBox 16"/>
          <p:cNvSpPr txBox="1">
            <a:spLocks noChangeArrowheads="1"/>
          </p:cNvSpPr>
          <p:nvPr/>
        </p:nvSpPr>
        <p:spPr bwMode="auto">
          <a:xfrm>
            <a:off x="3873297" y="2436841"/>
            <a:ext cx="3879850" cy="12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sz="2200" b="1" kern="0" dirty="0">
                <a:latin typeface="Times New Roman" panose="02020603050405020304" pitchFamily="18" charset="0"/>
                <a:cs typeface="Times New Roman" panose="02020603050405020304" pitchFamily="18" charset="0"/>
              </a:rPr>
              <a:t>Em có suy nghĩ gì về truyền thống của dòng họ Nguyễn Lân?</a:t>
            </a:r>
            <a:endParaRPr lang="vi-VN" altLang="en-US" sz="2200" b="1" kern="0" dirty="0">
              <a:solidFill>
                <a:srgbClr val="00660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8046841" y="2369019"/>
            <a:ext cx="410190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200" b="1" dirty="0">
                <a:latin typeface="Times New Roman" panose="02020603050405020304" pitchFamily="18" charset="0"/>
                <a:cs typeface="Times New Roman" panose="02020603050405020304" pitchFamily="18" charset="0"/>
              </a:rPr>
              <a:t>Từ thông tin trên và những hiểu biết của bản thân, em hiểu thế nào là truyền thống gia đình, dòng họ?</a:t>
            </a:r>
            <a:endParaRPr lang="en-US" sz="2200" b="1" dirty="0">
              <a:latin typeface="Times New Roman" panose="02020603050405020304" pitchFamily="18" charset="0"/>
              <a:cs typeface="Times New Roman"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a:solidFill>
                  <a:schemeClr val="tx1"/>
                </a:solidFill>
              </a:rPr>
              <a:t>     </a:t>
            </a:r>
            <a:r>
              <a:rPr lang="vi-VN" sz="2200" i="1" dirty="0">
                <a:solidFill>
                  <a:schemeClr val="tx1"/>
                </a:solidFill>
                <a:latin typeface="Times New Roman" panose="02020603050405020304" pitchFamily="18" charset="0"/>
                <a:cs typeface="Times New Roman" panose="02020603050405020304" pitchFamily="18" charset="0"/>
              </a:rPr>
              <a:t>Gia</a:t>
            </a:r>
            <a:r>
              <a:rPr lang="vi-VN" sz="2200" dirty="0">
                <a:solidFill>
                  <a:schemeClr val="tx1"/>
                </a:solidFill>
                <a:latin typeface="Times New Roman" panose="02020603050405020304" pitchFamily="18" charset="0"/>
                <a:cs typeface="Times New Roman" panose="02020603050405020304" pitchFamily="18" charset="0"/>
              </a:rPr>
              <a:t> đình, dòng họ cố giáo sư, nhà giáo nhân dân Nguyễn Lân nổi tiếng v</a:t>
            </a:r>
            <a:r>
              <a:rPr lang="en-US" sz="2200" dirty="0">
                <a:solidFill>
                  <a:schemeClr val="tx1"/>
                </a:solidFill>
                <a:latin typeface="Times New Roman" panose="02020603050405020304" pitchFamily="18" charset="0"/>
                <a:cs typeface="Times New Roman" panose="02020603050405020304" pitchFamily="18" charset="0"/>
              </a:rPr>
              <a:t>ề </a:t>
            </a:r>
            <a:r>
              <a:rPr lang="vi-VN" sz="2200" dirty="0">
                <a:solidFill>
                  <a:schemeClr val="tx1"/>
                </a:solidFill>
                <a:latin typeface="Times New Roman" panose="02020603050405020304" pitchFamily="18" charset="0"/>
                <a:cs typeface="Times New Roman" panose="02020603050405020304" pitchFamily="18" charset="0"/>
              </a:rPr>
              <a:t>truyền thống hiếu học. </a:t>
            </a:r>
            <a:endParaRPr lang="vi-VN"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200" dirty="0" err="1">
                <a:solidFill>
                  <a:schemeClr val="tx1"/>
                </a:solidFill>
                <a:latin typeface="Times New Roman" panose="02020603050405020304" pitchFamily="18" charset="0"/>
                <a:cs typeface="Times New Roman" panose="02020603050405020304" pitchFamily="18" charset="0"/>
              </a:rPr>
              <a:t>Đó</a:t>
            </a:r>
            <a:r>
              <a:rPr lang="vi-VN" sz="2200" dirty="0">
                <a:solidFill>
                  <a:schemeClr val="tx1"/>
                </a:solidFill>
                <a:latin typeface="Times New Roman" panose="02020603050405020304" pitchFamily="18" charset="0"/>
                <a:cs typeface="Times New Roman" panose="02020603050405020304" pitchFamily="18" charset="0"/>
              </a:rPr>
              <a:t> là một truyền thống tốt đẹp cần lưu giữ và phát huy.</a:t>
            </a:r>
            <a:endParaRPr lang="en-US" sz="2200" dirty="0">
              <a:solidFill>
                <a:schemeClr val="tx1"/>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vi-VN" sz="2200" dirty="0">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Em thấy ngưỡng mộ, đáng học tập.</a:t>
            </a:r>
            <a:endParaRPr lang="vi-VN"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978745" y="4398758"/>
            <a:ext cx="408672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200" b="1" i="1" dirty="0">
                <a:solidFill>
                  <a:schemeClr val="tx1"/>
                </a:solidFill>
                <a:latin typeface="Times New Roman" panose="02020603050405020304" pitchFamily="18" charset="0"/>
                <a:cs typeface="Times New Roman" panose="02020603050405020304" pitchFamily="18" charset="0"/>
              </a:rPr>
              <a:t>- T</a:t>
            </a:r>
            <a:r>
              <a:rPr lang="vi-VN" sz="2200" b="1" i="1" dirty="0">
                <a:solidFill>
                  <a:schemeClr val="tx1"/>
                </a:solidFill>
                <a:latin typeface="Times New Roman" panose="02020603050405020304" pitchFamily="18" charset="0"/>
                <a:cs typeface="Times New Roman" panose="02020603050405020304" pitchFamily="18" charset="0"/>
              </a:rPr>
              <a:t>ruyền thống gia đình, dòng họ</a:t>
            </a:r>
            <a:r>
              <a:rPr lang="en-US" sz="2200" b="1" i="1" dirty="0">
                <a:solidFill>
                  <a:schemeClr val="tx1"/>
                </a:solidFill>
                <a:latin typeface="Times New Roman" panose="02020603050405020304" pitchFamily="18" charset="0"/>
                <a:cs typeface="Times New Roman" panose="02020603050405020304" pitchFamily="18" charset="0"/>
              </a:rPr>
              <a:t> </a:t>
            </a:r>
            <a:r>
              <a:rPr lang="vi-VN" sz="2200" b="1" i="1" dirty="0">
                <a:solidFill>
                  <a:schemeClr val="tx1"/>
                </a:solidFill>
                <a:latin typeface="Times New Roman" panose="02020603050405020304" pitchFamily="18" charset="0"/>
                <a:cs typeface="Times New Roman" panose="02020603050405020304" pitchFamily="18" charset="0"/>
              </a:rPr>
              <a:t>là </a:t>
            </a:r>
            <a:r>
              <a:rPr lang="en-US" sz="2200" b="1" i="1" dirty="0" err="1">
                <a:solidFill>
                  <a:schemeClr val="tx1"/>
                </a:solidFill>
                <a:latin typeface="Times New Roman" panose="02020603050405020304" pitchFamily="18" charset="0"/>
                <a:cs typeface="Times New Roman" panose="02020603050405020304" pitchFamily="18" charset="0"/>
              </a:rPr>
              <a:t>những</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giá</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trị</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tốt</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đẹp</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mà</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gia</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đình</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dòng</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họ</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đã</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tạo</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ra</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được</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lưu</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truyền</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phát</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huy</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từ</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thế</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hệ</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này</a:t>
            </a:r>
            <a:r>
              <a:rPr lang="en-US" sz="2200" b="1" i="1" dirty="0">
                <a:solidFill>
                  <a:schemeClr val="tx1"/>
                </a:solidFill>
                <a:latin typeface="Times New Roman" panose="02020603050405020304" pitchFamily="18" charset="0"/>
                <a:cs typeface="Times New Roman" panose="02020603050405020304" pitchFamily="18" charset="0"/>
              </a:rPr>
              <a:t> sang </a:t>
            </a:r>
            <a:r>
              <a:rPr lang="en-US" sz="2200" b="1" i="1" dirty="0" err="1">
                <a:solidFill>
                  <a:schemeClr val="tx1"/>
                </a:solidFill>
                <a:latin typeface="Times New Roman" panose="02020603050405020304" pitchFamily="18" charset="0"/>
                <a:cs typeface="Times New Roman" panose="02020603050405020304" pitchFamily="18" charset="0"/>
              </a:rPr>
              <a:t>thế</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hệ</a:t>
            </a:r>
            <a:r>
              <a:rPr lang="en-US" sz="2200" b="1" i="1" dirty="0">
                <a:solidFill>
                  <a:schemeClr val="tx1"/>
                </a:solidFill>
                <a:latin typeface="Times New Roman" panose="02020603050405020304" pitchFamily="18" charset="0"/>
                <a:cs typeface="Times New Roman" panose="02020603050405020304" pitchFamily="18" charset="0"/>
              </a:rPr>
              <a:t> </a:t>
            </a:r>
            <a:r>
              <a:rPr lang="en-US" sz="2200" b="1" i="1" dirty="0" err="1">
                <a:solidFill>
                  <a:schemeClr val="tx1"/>
                </a:solidFill>
                <a:latin typeface="Times New Roman" panose="02020603050405020304" pitchFamily="18" charset="0"/>
                <a:cs typeface="Times New Roman" panose="02020603050405020304" pitchFamily="18" charset="0"/>
              </a:rPr>
              <a:t>khác</a:t>
            </a:r>
            <a:r>
              <a:rPr lang="en-US" sz="2200" b="1" i="1" dirty="0">
                <a:solidFill>
                  <a:schemeClr val="tx1"/>
                </a:solidFill>
                <a:latin typeface="Times New Roman" panose="02020603050405020304" pitchFamily="18" charset="0"/>
                <a:cs typeface="Times New Roman" panose="02020603050405020304" pitchFamily="18" charset="0"/>
              </a:rPr>
              <a:t>.</a:t>
            </a:r>
            <a:endParaRPr lang="en-US" altLang="en-US" sz="2200" b="1" kern="0" dirty="0">
              <a:solidFill>
                <a:schemeClr val="tx1"/>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31242" y="0"/>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46738" y="1386453"/>
            <a:ext cx="0" cy="532835"/>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5654</TotalTime>
  <Words>2780</Words>
  <Application>Microsoft Office PowerPoint</Application>
  <PresentationFormat>Widescreen</PresentationFormat>
  <Paragraphs>215</Paragraphs>
  <Slides>37</Slides>
  <Notes>6</Notes>
  <HiddenSlides>0</HiddenSlides>
  <MMClips>1</MMClips>
  <ScaleCrop>false</ScaleCrop>
  <HeadingPairs>
    <vt:vector size="8" baseType="variant">
      <vt:variant>
        <vt:lpstr>Fonts Used</vt:lpstr>
      </vt:variant>
      <vt:variant>
        <vt:i4>27</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69" baseType="lpstr">
      <vt:lpstr>微软雅黑</vt:lpstr>
      <vt:lpstr>#9Slide03 Arima Madurai Black</vt:lpstr>
      <vt:lpstr>#9Slide05 Atlantika</vt:lpstr>
      <vt:lpstr>#9Slide05 Brannboll Ny</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Calibri</vt:lpstr>
      <vt:lpstr>Calibri Light</vt:lpstr>
      <vt:lpstr>iCiel Bambola</vt:lpstr>
      <vt:lpstr>Lato Light</vt:lpstr>
      <vt:lpstr>SVN-Tamarindo</vt:lpstr>
      <vt:lpstr>SVN-Vanilla Daisy Pro</vt:lpstr>
      <vt:lpstr>SVN-Very Berry</vt:lpstr>
      <vt:lpstr>Tahoma</vt:lpstr>
      <vt:lpstr>Times</vt:lpstr>
      <vt:lpstr>Times New Roman</vt:lpstr>
      <vt:lpstr>Verdana</vt:lpstr>
      <vt:lpstr>Wingdings</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user</cp:lastModifiedBy>
  <cp:revision>105</cp:revision>
  <dcterms:created xsi:type="dcterms:W3CDTF">2021-06-28T15:32:15Z</dcterms:created>
  <dcterms:modified xsi:type="dcterms:W3CDTF">2024-09-14T05:55:38Z</dcterms:modified>
</cp:coreProperties>
</file>