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4"/>
  </p:notesMasterIdLst>
  <p:sldIdLst>
    <p:sldId id="258" r:id="rId2"/>
    <p:sldId id="256" r:id="rId3"/>
    <p:sldId id="259" r:id="rId4"/>
    <p:sldId id="267" r:id="rId5"/>
    <p:sldId id="290" r:id="rId6"/>
    <p:sldId id="260" r:id="rId7"/>
    <p:sldId id="266" r:id="rId8"/>
    <p:sldId id="291" r:id="rId9"/>
    <p:sldId id="292" r:id="rId10"/>
    <p:sldId id="293" r:id="rId11"/>
    <p:sldId id="295" r:id="rId12"/>
    <p:sldId id="296" r:id="rId13"/>
    <p:sldId id="294" r:id="rId14"/>
    <p:sldId id="304" r:id="rId15"/>
    <p:sldId id="305" r:id="rId16"/>
    <p:sldId id="298" r:id="rId17"/>
    <p:sldId id="299" r:id="rId18"/>
    <p:sldId id="300" r:id="rId19"/>
    <p:sldId id="306" r:id="rId20"/>
    <p:sldId id="301" r:id="rId21"/>
    <p:sldId id="303" r:id="rId22"/>
    <p:sldId id="268" r:id="rId23"/>
  </p:sldIdLst>
  <p:sldSz cx="12192000" cy="6858000"/>
  <p:notesSz cx="6858000" cy="9144000"/>
  <p:embeddedFontLst>
    <p:embeddedFont>
      <p:font typeface="Dancing Script" panose="020B0604020202020204" charset="0"/>
      <p:regular r:id="rId25"/>
      <p:bold r:id="rId26"/>
    </p:embeddedFont>
    <p:embeddedFont>
      <p:font typeface="Barlow Condensed" panose="020B0604020202020204" charset="0"/>
      <p:regular r:id="rId27"/>
      <p:bold r:id="rId28"/>
      <p:italic r:id="rId29"/>
      <p:boldItalic r:id="rId30"/>
    </p:embeddedFont>
    <p:embeddedFont>
      <p:font typeface="Open Sans" panose="020B0604020202020204" charset="0"/>
      <p:regular r:id="rId31"/>
      <p:bold r:id="rId32"/>
      <p:italic r:id="rId33"/>
      <p:boldItalic r:id="rId34"/>
    </p:embeddedFont>
    <p:embeddedFont>
      <p:font typeface="Cormorant Infant"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VnTime" panose="020B7200000000000000"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4F03DD-F0BB-4070-A493-EACCF3780209}">
  <a:tblStyle styleId="{234F03DD-F0BB-4070-A493-EACCF378020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1E04D03-ADC3-4DFA-B26A-FB1780745C8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8" autoAdjust="0"/>
  </p:normalViewPr>
  <p:slideViewPr>
    <p:cSldViewPr snapToGrid="0">
      <p:cViewPr varScale="1">
        <p:scale>
          <a:sx n="63" d="100"/>
          <a:sy n="63" d="100"/>
        </p:scale>
        <p:origin x="780" y="32"/>
      </p:cViewPr>
      <p:guideLst>
        <p:guide orient="horz" pos="159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196823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6" name="Google Shape;2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42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656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402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609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a:t>
            </a:r>
            <a:endParaRPr dirty="0"/>
          </a:p>
        </p:txBody>
      </p:sp>
    </p:spTree>
    <p:extLst>
      <p:ext uri="{BB962C8B-B14F-4D97-AF65-F5344CB8AC3E}">
        <p14:creationId xmlns:p14="http://schemas.microsoft.com/office/powerpoint/2010/main" val="216587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5018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3299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9972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a:extLst>
            <a:ext uri="{FF2B5EF4-FFF2-40B4-BE49-F238E27FC236}">
              <a16:creationId xmlns:a16="http://schemas.microsoft.com/office/drawing/2014/main" id="{CE97D067-9A18-B172-9645-9EAFE8BC60EC}"/>
            </a:ext>
          </a:extLst>
        </p:cNvPr>
        <p:cNvGrpSpPr/>
        <p:nvPr/>
      </p:nvGrpSpPr>
      <p:grpSpPr>
        <a:xfrm>
          <a:off x="0" y="0"/>
          <a:ext cx="0" cy="0"/>
          <a:chOff x="0" y="0"/>
          <a:chExt cx="0" cy="0"/>
        </a:xfrm>
      </p:grpSpPr>
      <p:sp>
        <p:nvSpPr>
          <p:cNvPr id="537" name="Google Shape;537;g5855b94ea4_0_225:notes">
            <a:extLst>
              <a:ext uri="{FF2B5EF4-FFF2-40B4-BE49-F238E27FC236}">
                <a16:creationId xmlns:a16="http://schemas.microsoft.com/office/drawing/2014/main" id="{E735A926-38FF-0D98-DE6B-176B473F95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a:extLst>
              <a:ext uri="{FF2B5EF4-FFF2-40B4-BE49-F238E27FC236}">
                <a16:creationId xmlns:a16="http://schemas.microsoft.com/office/drawing/2014/main" id="{14E856AD-239D-E877-A994-4AD2995657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5691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0532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956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0" name="Google Shape;2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393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5855b94ea4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5855b94ea4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34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3" name="Google Shape;2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32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279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310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98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497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17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473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98_Bohan_Template_SlidesMania_1" type="title">
  <p:cSld name="TITLE">
    <p:spTree>
      <p:nvGrpSpPr>
        <p:cNvPr id="1" name="Shape 9"/>
        <p:cNvGrpSpPr/>
        <p:nvPr/>
      </p:nvGrpSpPr>
      <p:grpSpPr>
        <a:xfrm>
          <a:off x="0" y="0"/>
          <a:ext cx="0" cy="0"/>
          <a:chOff x="0" y="0"/>
          <a:chExt cx="0" cy="0"/>
        </a:xfrm>
      </p:grpSpPr>
      <p:sp>
        <p:nvSpPr>
          <p:cNvPr id="10" name="Google Shape;10;p2"/>
          <p:cNvSpPr/>
          <p:nvPr/>
        </p:nvSpPr>
        <p:spPr>
          <a:xfrm>
            <a:off x="794885" y="953595"/>
            <a:ext cx="10707329" cy="5545393"/>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 name="Google Shape;11;p2"/>
          <p:cNvGrpSpPr/>
          <p:nvPr/>
        </p:nvGrpSpPr>
        <p:grpSpPr>
          <a:xfrm>
            <a:off x="5367034" y="173210"/>
            <a:ext cx="1457932" cy="2629701"/>
            <a:chOff x="1528318" y="163637"/>
            <a:chExt cx="1873643" cy="3394159"/>
          </a:xfrm>
        </p:grpSpPr>
        <p:sp>
          <p:nvSpPr>
            <p:cNvPr id="12" name="Google Shape;12;p2"/>
            <p:cNvSpPr/>
            <p:nvPr/>
          </p:nvSpPr>
          <p:spPr>
            <a:xfrm rot="10800000">
              <a:off x="2881050" y="2381528"/>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13" name="Google Shape;13;p2"/>
            <p:cNvSpPr/>
            <p:nvPr/>
          </p:nvSpPr>
          <p:spPr>
            <a:xfrm rot="10800000">
              <a:off x="2247764" y="2628712"/>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p:nvPr/>
          </p:nvSpPr>
          <p:spPr>
            <a:xfrm rot="10800000">
              <a:off x="1571409" y="2359975"/>
              <a:ext cx="505862" cy="910318"/>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p:nvPr/>
          </p:nvSpPr>
          <p:spPr>
            <a:xfrm>
              <a:off x="1600763" y="163637"/>
              <a:ext cx="1801198" cy="175671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 name="Google Shape;16;p2"/>
            <p:cNvGrpSpPr/>
            <p:nvPr/>
          </p:nvGrpSpPr>
          <p:grpSpPr>
            <a:xfrm>
              <a:off x="1545240" y="204036"/>
              <a:ext cx="1801198" cy="1756711"/>
              <a:chOff x="5492089" y="990608"/>
              <a:chExt cx="2239157" cy="2183853"/>
            </a:xfrm>
          </p:grpSpPr>
          <p:sp>
            <p:nvSpPr>
              <p:cNvPr id="17" name="Google Shape;17;p2"/>
              <p:cNvSpPr/>
              <p:nvPr/>
            </p:nvSpPr>
            <p:spPr>
              <a:xfrm>
                <a:off x="5492089" y="990608"/>
                <a:ext cx="2239157" cy="2183853"/>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rot="5400000">
                <a:off x="6904882" y="1575755"/>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rot="10800000">
                <a:off x="6337767" y="2105547"/>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6337768" y="1027301"/>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rot="5400000">
                <a:off x="5770650" y="1575089"/>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rot="2905274">
                <a:off x="6747625" y="1188576"/>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p:nvPr/>
            </p:nvSpPr>
            <p:spPr>
              <a:xfrm rot="2905274">
                <a:off x="5933191" y="1918859"/>
                <a:ext cx="539789" cy="109629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
              <p:cNvSpPr/>
              <p:nvPr/>
            </p:nvSpPr>
            <p:spPr>
              <a:xfrm rot="-2712974">
                <a:off x="5928261" y="1165765"/>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rot="-2712974">
                <a:off x="6737881" y="1970021"/>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7" name="Google Shape;27;p2"/>
            <p:cNvSpPr/>
            <p:nvPr/>
          </p:nvSpPr>
          <p:spPr>
            <a:xfrm rot="10800000">
              <a:off x="2212202" y="2647478"/>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rot="10800000">
              <a:off x="2845376" y="2406221"/>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
            <p:cNvSpPr/>
            <p:nvPr/>
          </p:nvSpPr>
          <p:spPr>
            <a:xfrm rot="10800000">
              <a:off x="1528318" y="2364795"/>
              <a:ext cx="505862" cy="910318"/>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2"/>
            <p:cNvSpPr/>
            <p:nvPr/>
          </p:nvSpPr>
          <p:spPr>
            <a:xfrm>
              <a:off x="1772677" y="1665069"/>
              <a:ext cx="46265" cy="69500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3064226" y="1708900"/>
              <a:ext cx="46265" cy="72396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2"/>
            <p:cNvSpPr/>
            <p:nvPr/>
          </p:nvSpPr>
          <p:spPr>
            <a:xfrm>
              <a:off x="2443678" y="1927357"/>
              <a:ext cx="46265" cy="72396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3" name="Google Shape;33;p2"/>
          <p:cNvSpPr txBox="1">
            <a:spLocks noGrp="1"/>
          </p:cNvSpPr>
          <p:nvPr>
            <p:ph type="ctrTitle"/>
          </p:nvPr>
        </p:nvSpPr>
        <p:spPr>
          <a:xfrm>
            <a:off x="1621525" y="2502160"/>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34425A"/>
              </a:buClr>
              <a:buSzPts val="6000"/>
              <a:buFont typeface="Cormorant Infan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
          <p:cNvSpPr txBox="1">
            <a:spLocks noGrp="1"/>
          </p:cNvSpPr>
          <p:nvPr>
            <p:ph type="subTitle" idx="1"/>
          </p:nvPr>
        </p:nvSpPr>
        <p:spPr>
          <a:xfrm>
            <a:off x="1621525" y="4981835"/>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5400"/>
              <a:buNone/>
              <a:defRPr sz="5400">
                <a:latin typeface="Dancing Script"/>
                <a:ea typeface="Dancing Script"/>
                <a:cs typeface="Dancing Script"/>
                <a:sym typeface="Dancing Script"/>
              </a:defRPr>
            </a:lvl1pPr>
            <a:lvl2pPr lvl="1" algn="ctr">
              <a:lnSpc>
                <a:spcPct val="90000"/>
              </a:lnSpc>
              <a:spcBef>
                <a:spcPts val="500"/>
              </a:spcBef>
              <a:spcAft>
                <a:spcPts val="0"/>
              </a:spcAft>
              <a:buClr>
                <a:schemeClr val="accent1"/>
              </a:buClr>
              <a:buSzPts val="2000"/>
              <a:buNone/>
              <a:defRPr sz="2000">
                <a:solidFill>
                  <a:schemeClr val="accent1"/>
                </a:solidFill>
              </a:defRPr>
            </a:lvl2pPr>
            <a:lvl3pPr lvl="2" algn="ctr">
              <a:lnSpc>
                <a:spcPct val="90000"/>
              </a:lnSpc>
              <a:spcBef>
                <a:spcPts val="500"/>
              </a:spcBef>
              <a:spcAft>
                <a:spcPts val="0"/>
              </a:spcAft>
              <a:buClr>
                <a:schemeClr val="accent1"/>
              </a:buClr>
              <a:buSzPts val="1800"/>
              <a:buNone/>
              <a:defRPr sz="1800">
                <a:solidFill>
                  <a:schemeClr val="accent1"/>
                </a:solidFill>
              </a:defRPr>
            </a:lvl3pPr>
            <a:lvl4pPr lvl="3" algn="ctr">
              <a:lnSpc>
                <a:spcPct val="90000"/>
              </a:lnSpc>
              <a:spcBef>
                <a:spcPts val="500"/>
              </a:spcBef>
              <a:spcAft>
                <a:spcPts val="0"/>
              </a:spcAft>
              <a:buClr>
                <a:schemeClr val="accent1"/>
              </a:buClr>
              <a:buSzPts val="1600"/>
              <a:buNone/>
              <a:defRPr sz="1600">
                <a:solidFill>
                  <a:schemeClr val="accent1"/>
                </a:solidFill>
              </a:defRPr>
            </a:lvl4pPr>
            <a:lvl5pPr lvl="4" algn="ctr">
              <a:lnSpc>
                <a:spcPct val="90000"/>
              </a:lnSpc>
              <a:spcBef>
                <a:spcPts val="500"/>
              </a:spcBef>
              <a:spcAft>
                <a:spcPts val="0"/>
              </a:spcAft>
              <a:buClr>
                <a:schemeClr val="accent1"/>
              </a:buClr>
              <a:buSzPts val="1600"/>
              <a:buNone/>
              <a:defRPr sz="1600">
                <a:solidFill>
                  <a:schemeClr val="accent1"/>
                </a:solidFill>
              </a:defRPr>
            </a:lvl5pPr>
            <a:lvl6pPr lvl="5" algn="ctr">
              <a:lnSpc>
                <a:spcPct val="90000"/>
              </a:lnSpc>
              <a:spcBef>
                <a:spcPts val="500"/>
              </a:spcBef>
              <a:spcAft>
                <a:spcPts val="0"/>
              </a:spcAft>
              <a:buClr>
                <a:schemeClr val="accent1"/>
              </a:buClr>
              <a:buSzPts val="1600"/>
              <a:buNone/>
              <a:defRPr sz="1600">
                <a:solidFill>
                  <a:schemeClr val="accent1"/>
                </a:solidFill>
              </a:defRPr>
            </a:lvl6pPr>
            <a:lvl7pPr lvl="6" algn="ctr">
              <a:lnSpc>
                <a:spcPct val="90000"/>
              </a:lnSpc>
              <a:spcBef>
                <a:spcPts val="500"/>
              </a:spcBef>
              <a:spcAft>
                <a:spcPts val="0"/>
              </a:spcAft>
              <a:buClr>
                <a:schemeClr val="accent1"/>
              </a:buClr>
              <a:buSzPts val="1600"/>
              <a:buNone/>
              <a:defRPr sz="1600">
                <a:solidFill>
                  <a:schemeClr val="accent1"/>
                </a:solidFill>
              </a:defRPr>
            </a:lvl7pPr>
            <a:lvl8pPr lvl="7" algn="ctr">
              <a:lnSpc>
                <a:spcPct val="90000"/>
              </a:lnSpc>
              <a:spcBef>
                <a:spcPts val="500"/>
              </a:spcBef>
              <a:spcAft>
                <a:spcPts val="0"/>
              </a:spcAft>
              <a:buClr>
                <a:schemeClr val="accent1"/>
              </a:buClr>
              <a:buSzPts val="1600"/>
              <a:buNone/>
              <a:defRPr sz="1600">
                <a:solidFill>
                  <a:schemeClr val="accent1"/>
                </a:solidFill>
              </a:defRPr>
            </a:lvl8pPr>
            <a:lvl9pPr lvl="8" algn="ctr">
              <a:lnSpc>
                <a:spcPct val="90000"/>
              </a:lnSpc>
              <a:spcBef>
                <a:spcPts val="500"/>
              </a:spcBef>
              <a:spcAft>
                <a:spcPts val="0"/>
              </a:spcAft>
              <a:buClr>
                <a:schemeClr val="accent1"/>
              </a:buClr>
              <a:buSzPts val="1600"/>
              <a:buNone/>
              <a:defRPr sz="1600">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98_Bohan_Template_SlidesMania_2">
  <p:cSld name="TITLE_1">
    <p:spTree>
      <p:nvGrpSpPr>
        <p:cNvPr id="1" name="Shape 46"/>
        <p:cNvGrpSpPr/>
        <p:nvPr/>
      </p:nvGrpSpPr>
      <p:grpSpPr>
        <a:xfrm>
          <a:off x="0" y="0"/>
          <a:ext cx="0" cy="0"/>
          <a:chOff x="0" y="0"/>
          <a:chExt cx="0" cy="0"/>
        </a:xfrm>
      </p:grpSpPr>
      <p:sp>
        <p:nvSpPr>
          <p:cNvPr id="47" name="Google Shape;47;p4"/>
          <p:cNvSpPr/>
          <p:nvPr/>
        </p:nvSpPr>
        <p:spPr>
          <a:xfrm>
            <a:off x="794875" y="390800"/>
            <a:ext cx="10707300" cy="6108300"/>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48" name="Google Shape;48;p4"/>
          <p:cNvGrpSpPr/>
          <p:nvPr/>
        </p:nvGrpSpPr>
        <p:grpSpPr>
          <a:xfrm>
            <a:off x="974587" y="614954"/>
            <a:ext cx="1313686" cy="2369123"/>
            <a:chOff x="1527946" y="163637"/>
            <a:chExt cx="1874017" cy="3394159"/>
          </a:xfrm>
        </p:grpSpPr>
        <p:sp>
          <p:nvSpPr>
            <p:cNvPr id="49" name="Google Shape;49;p4"/>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50" name="Google Shape;50;p4"/>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4"/>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4"/>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53" name="Google Shape;53;p4"/>
            <p:cNvGrpSpPr/>
            <p:nvPr/>
          </p:nvGrpSpPr>
          <p:grpSpPr>
            <a:xfrm>
              <a:off x="1545191" y="204027"/>
              <a:ext cx="1801212" cy="1756810"/>
              <a:chOff x="5492089" y="990608"/>
              <a:chExt cx="2239200" cy="2184000"/>
            </a:xfrm>
          </p:grpSpPr>
          <p:sp>
            <p:nvSpPr>
              <p:cNvPr id="54" name="Google Shape;54;p4"/>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4"/>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4"/>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 name="Google Shape;57;p4"/>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4"/>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4"/>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4"/>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4"/>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4"/>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4"/>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64" name="Google Shape;64;p4"/>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4"/>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4"/>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4"/>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4"/>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4"/>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98_Bohan_Template_SlidesMania_3" type="obj">
  <p:cSld name="OBJECT">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2626221" y="412110"/>
            <a:ext cx="90235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442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
          <p:cNvSpPr txBox="1">
            <a:spLocks noGrp="1"/>
          </p:cNvSpPr>
          <p:nvPr>
            <p:ph type="body" idx="1"/>
          </p:nvPr>
        </p:nvSpPr>
        <p:spPr>
          <a:xfrm>
            <a:off x="2639389" y="1872610"/>
            <a:ext cx="9010392"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795A3"/>
              </a:buClr>
              <a:buSzPts val="1800"/>
              <a:buChar char="•"/>
              <a:defRPr/>
            </a:lvl1pPr>
            <a:lvl2pPr marL="914400" lvl="1" indent="-342900" algn="l">
              <a:lnSpc>
                <a:spcPct val="90000"/>
              </a:lnSpc>
              <a:spcBef>
                <a:spcPts val="500"/>
              </a:spcBef>
              <a:spcAft>
                <a:spcPts val="0"/>
              </a:spcAft>
              <a:buClr>
                <a:srgbClr val="34425A"/>
              </a:buClr>
              <a:buSzPts val="1800"/>
              <a:buChar char="•"/>
              <a:defRPr/>
            </a:lvl2pPr>
            <a:lvl3pPr marL="1371600" lvl="2" indent="-342900" algn="l">
              <a:lnSpc>
                <a:spcPct val="90000"/>
              </a:lnSpc>
              <a:spcBef>
                <a:spcPts val="500"/>
              </a:spcBef>
              <a:spcAft>
                <a:spcPts val="0"/>
              </a:spcAft>
              <a:buClr>
                <a:srgbClr val="34425A"/>
              </a:buClr>
              <a:buSzPts val="1800"/>
              <a:buChar char="•"/>
              <a:defRPr/>
            </a:lvl3pPr>
            <a:lvl4pPr marL="1828800" lvl="3" indent="-342900" algn="l">
              <a:lnSpc>
                <a:spcPct val="90000"/>
              </a:lnSpc>
              <a:spcBef>
                <a:spcPts val="500"/>
              </a:spcBef>
              <a:spcAft>
                <a:spcPts val="0"/>
              </a:spcAft>
              <a:buClr>
                <a:srgbClr val="34425A"/>
              </a:buClr>
              <a:buSzPts val="1800"/>
              <a:buChar char="•"/>
              <a:defRPr/>
            </a:lvl4pPr>
            <a:lvl5pPr marL="2286000" lvl="4" indent="-342900" algn="l">
              <a:lnSpc>
                <a:spcPct val="90000"/>
              </a:lnSpc>
              <a:spcBef>
                <a:spcPts val="500"/>
              </a:spcBef>
              <a:spcAft>
                <a:spcPts val="0"/>
              </a:spcAft>
              <a:buClr>
                <a:srgbClr val="3442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5"/>
          <p:cNvSpPr/>
          <p:nvPr/>
        </p:nvSpPr>
        <p:spPr>
          <a:xfrm>
            <a:off x="-35255" y="-27599"/>
            <a:ext cx="2188520" cy="6885599"/>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4" name="Google Shape;74;p5"/>
          <p:cNvGrpSpPr/>
          <p:nvPr/>
        </p:nvGrpSpPr>
        <p:grpSpPr>
          <a:xfrm>
            <a:off x="329929" y="324665"/>
            <a:ext cx="1458172" cy="2629794"/>
            <a:chOff x="1527946" y="163637"/>
            <a:chExt cx="1874017" cy="3394159"/>
          </a:xfrm>
        </p:grpSpPr>
        <p:sp>
          <p:nvSpPr>
            <p:cNvPr id="75" name="Google Shape;75;p5"/>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76" name="Google Shape;76;p5"/>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 name="Google Shape;77;p5"/>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 name="Google Shape;78;p5"/>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79" name="Google Shape;79;p5"/>
            <p:cNvGrpSpPr/>
            <p:nvPr/>
          </p:nvGrpSpPr>
          <p:grpSpPr>
            <a:xfrm>
              <a:off x="1545191" y="204027"/>
              <a:ext cx="1801212" cy="1756810"/>
              <a:chOff x="5492089" y="990608"/>
              <a:chExt cx="2239200" cy="2184000"/>
            </a:xfrm>
          </p:grpSpPr>
          <p:sp>
            <p:nvSpPr>
              <p:cNvPr id="80" name="Google Shape;80;p5"/>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5"/>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5"/>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5"/>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5"/>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5"/>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5"/>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5"/>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5"/>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5"/>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90" name="Google Shape;90;p5"/>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5"/>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5"/>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5"/>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5"/>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5"/>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96" name="Google Shape;96;p5"/>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chemeClr val="accent1"/>
                </a:solidFill>
                <a:latin typeface="Barlow Condensed"/>
                <a:ea typeface="Barlow Condensed"/>
                <a:cs typeface="Barlow Condensed"/>
                <a:sym typeface="Barlow Condensed"/>
              </a:rPr>
              <a:t>SLIDESMANIA.COM</a:t>
            </a:r>
            <a:endParaRPr sz="1500">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98_Bohan_Template_SlidesMania_4">
  <p:cSld name="1_Título y objetos">
    <p:spTree>
      <p:nvGrpSpPr>
        <p:cNvPr id="1" name="Shape 97"/>
        <p:cNvGrpSpPr/>
        <p:nvPr/>
      </p:nvGrpSpPr>
      <p:grpSpPr>
        <a:xfrm>
          <a:off x="0" y="0"/>
          <a:ext cx="0" cy="0"/>
          <a:chOff x="0" y="0"/>
          <a:chExt cx="0" cy="0"/>
        </a:xfrm>
      </p:grpSpPr>
      <p:sp>
        <p:nvSpPr>
          <p:cNvPr id="98" name="Google Shape;98;p6"/>
          <p:cNvSpPr/>
          <p:nvPr/>
        </p:nvSpPr>
        <p:spPr>
          <a:xfrm>
            <a:off x="-35256" y="-27599"/>
            <a:ext cx="9848475" cy="6885599"/>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6"/>
          <p:cNvSpPr txBox="1">
            <a:spLocks noGrp="1"/>
          </p:cNvSpPr>
          <p:nvPr>
            <p:ph type="title"/>
          </p:nvPr>
        </p:nvSpPr>
        <p:spPr>
          <a:xfrm>
            <a:off x="313618" y="427457"/>
            <a:ext cx="90235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442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
          <p:cNvSpPr txBox="1">
            <a:spLocks noGrp="1"/>
          </p:cNvSpPr>
          <p:nvPr>
            <p:ph type="body" idx="1"/>
          </p:nvPr>
        </p:nvSpPr>
        <p:spPr>
          <a:xfrm>
            <a:off x="326786" y="1887957"/>
            <a:ext cx="9010392"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795A3"/>
              </a:buClr>
              <a:buSzPts val="1800"/>
              <a:buChar char="•"/>
              <a:defRPr/>
            </a:lvl1pPr>
            <a:lvl2pPr marL="914400" lvl="1" indent="-342900" algn="l">
              <a:lnSpc>
                <a:spcPct val="90000"/>
              </a:lnSpc>
              <a:spcBef>
                <a:spcPts val="500"/>
              </a:spcBef>
              <a:spcAft>
                <a:spcPts val="0"/>
              </a:spcAft>
              <a:buClr>
                <a:srgbClr val="34425A"/>
              </a:buClr>
              <a:buSzPts val="1800"/>
              <a:buChar char="•"/>
              <a:defRPr/>
            </a:lvl2pPr>
            <a:lvl3pPr marL="1371600" lvl="2" indent="-342900" algn="l">
              <a:lnSpc>
                <a:spcPct val="90000"/>
              </a:lnSpc>
              <a:spcBef>
                <a:spcPts val="500"/>
              </a:spcBef>
              <a:spcAft>
                <a:spcPts val="0"/>
              </a:spcAft>
              <a:buClr>
                <a:srgbClr val="34425A"/>
              </a:buClr>
              <a:buSzPts val="1800"/>
              <a:buChar char="•"/>
              <a:defRPr/>
            </a:lvl3pPr>
            <a:lvl4pPr marL="1828800" lvl="3" indent="-342900" algn="l">
              <a:lnSpc>
                <a:spcPct val="90000"/>
              </a:lnSpc>
              <a:spcBef>
                <a:spcPts val="500"/>
              </a:spcBef>
              <a:spcAft>
                <a:spcPts val="0"/>
              </a:spcAft>
              <a:buClr>
                <a:srgbClr val="34425A"/>
              </a:buClr>
              <a:buSzPts val="1800"/>
              <a:buChar char="•"/>
              <a:defRPr/>
            </a:lvl4pPr>
            <a:lvl5pPr marL="2286000" lvl="4" indent="-342900" algn="l">
              <a:lnSpc>
                <a:spcPct val="90000"/>
              </a:lnSpc>
              <a:spcBef>
                <a:spcPts val="500"/>
              </a:spcBef>
              <a:spcAft>
                <a:spcPts val="0"/>
              </a:spcAft>
              <a:buClr>
                <a:srgbClr val="3442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1" name="Google Shape;101;p6"/>
          <p:cNvGrpSpPr/>
          <p:nvPr/>
        </p:nvGrpSpPr>
        <p:grpSpPr>
          <a:xfrm>
            <a:off x="10099637" y="147942"/>
            <a:ext cx="1922741" cy="3467473"/>
            <a:chOff x="1527946" y="163637"/>
            <a:chExt cx="1874017" cy="3394159"/>
          </a:xfrm>
        </p:grpSpPr>
        <p:sp>
          <p:nvSpPr>
            <p:cNvPr id="102" name="Google Shape;102;p6"/>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103" name="Google Shape;103;p6"/>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6"/>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6"/>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6" name="Google Shape;106;p6"/>
            <p:cNvGrpSpPr/>
            <p:nvPr/>
          </p:nvGrpSpPr>
          <p:grpSpPr>
            <a:xfrm>
              <a:off x="1545191" y="204027"/>
              <a:ext cx="1801212" cy="1756810"/>
              <a:chOff x="5492089" y="990608"/>
              <a:chExt cx="2239200" cy="2184000"/>
            </a:xfrm>
          </p:grpSpPr>
          <p:sp>
            <p:nvSpPr>
              <p:cNvPr id="107" name="Google Shape;107;p6"/>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6"/>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6"/>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6"/>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6"/>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6"/>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6"/>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6"/>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6"/>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6"/>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7" name="Google Shape;117;p6"/>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6"/>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6"/>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6"/>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6"/>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6"/>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23" name="Google Shape;123;p6"/>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chemeClr val="accent1"/>
                </a:solidFill>
                <a:latin typeface="Barlow Condensed"/>
                <a:ea typeface="Barlow Condensed"/>
                <a:cs typeface="Barlow Condensed"/>
                <a:sym typeface="Barlow Condensed"/>
              </a:rPr>
              <a:t>SLIDESMANIA.COM</a:t>
            </a:r>
            <a:endParaRPr sz="1500">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98_Bohan_Template_SlidesMania_5">
  <p:cSld name="1_Título y objetos_2">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313618" y="427457"/>
            <a:ext cx="9023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34425A"/>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7"/>
          <p:cNvSpPr txBox="1">
            <a:spLocks noGrp="1"/>
          </p:cNvSpPr>
          <p:nvPr>
            <p:ph type="body" idx="1"/>
          </p:nvPr>
        </p:nvSpPr>
        <p:spPr>
          <a:xfrm>
            <a:off x="326786" y="1887957"/>
            <a:ext cx="90105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rgbClr val="6795A3"/>
              </a:buClr>
              <a:buSzPts val="1800"/>
              <a:buChar char="•"/>
              <a:defRPr/>
            </a:lvl1pPr>
            <a:lvl2pPr marL="914400" lvl="1" indent="-342900" algn="l" rtl="0">
              <a:lnSpc>
                <a:spcPct val="90000"/>
              </a:lnSpc>
              <a:spcBef>
                <a:spcPts val="500"/>
              </a:spcBef>
              <a:spcAft>
                <a:spcPts val="0"/>
              </a:spcAft>
              <a:buClr>
                <a:srgbClr val="34425A"/>
              </a:buClr>
              <a:buSzPts val="1800"/>
              <a:buChar char="•"/>
              <a:defRPr/>
            </a:lvl2pPr>
            <a:lvl3pPr marL="1371600" lvl="2" indent="-342900" algn="l" rtl="0">
              <a:lnSpc>
                <a:spcPct val="90000"/>
              </a:lnSpc>
              <a:spcBef>
                <a:spcPts val="500"/>
              </a:spcBef>
              <a:spcAft>
                <a:spcPts val="0"/>
              </a:spcAft>
              <a:buClr>
                <a:srgbClr val="34425A"/>
              </a:buClr>
              <a:buSzPts val="1800"/>
              <a:buChar char="•"/>
              <a:defRPr/>
            </a:lvl3pPr>
            <a:lvl4pPr marL="1828800" lvl="3" indent="-342900" algn="l" rtl="0">
              <a:lnSpc>
                <a:spcPct val="90000"/>
              </a:lnSpc>
              <a:spcBef>
                <a:spcPts val="500"/>
              </a:spcBef>
              <a:spcAft>
                <a:spcPts val="0"/>
              </a:spcAft>
              <a:buClr>
                <a:srgbClr val="34425A"/>
              </a:buClr>
              <a:buSzPts val="1800"/>
              <a:buChar char="•"/>
              <a:defRPr/>
            </a:lvl4pPr>
            <a:lvl5pPr marL="2286000" lvl="4" indent="-342900" algn="l" rtl="0">
              <a:lnSpc>
                <a:spcPct val="90000"/>
              </a:lnSpc>
              <a:spcBef>
                <a:spcPts val="500"/>
              </a:spcBef>
              <a:spcAft>
                <a:spcPts val="0"/>
              </a:spcAft>
              <a:buClr>
                <a:srgbClr val="34425A"/>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127" name="Google Shape;127;p7"/>
          <p:cNvGrpSpPr/>
          <p:nvPr/>
        </p:nvGrpSpPr>
        <p:grpSpPr>
          <a:xfrm>
            <a:off x="10099637" y="147942"/>
            <a:ext cx="1922741" cy="3467473"/>
            <a:chOff x="1527946" y="163637"/>
            <a:chExt cx="1874017" cy="3394159"/>
          </a:xfrm>
        </p:grpSpPr>
        <p:sp>
          <p:nvSpPr>
            <p:cNvPr id="128" name="Google Shape;128;p7"/>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129" name="Google Shape;129;p7"/>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7"/>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7"/>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2" name="Google Shape;132;p7"/>
            <p:cNvGrpSpPr/>
            <p:nvPr/>
          </p:nvGrpSpPr>
          <p:grpSpPr>
            <a:xfrm>
              <a:off x="1545191" y="204027"/>
              <a:ext cx="1801212" cy="1756810"/>
              <a:chOff x="5492089" y="990608"/>
              <a:chExt cx="2239200" cy="2184000"/>
            </a:xfrm>
          </p:grpSpPr>
          <p:sp>
            <p:nvSpPr>
              <p:cNvPr id="133" name="Google Shape;133;p7"/>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7"/>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7"/>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7"/>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7"/>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7"/>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7"/>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7"/>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7"/>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43" name="Google Shape;143;p7"/>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7"/>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7"/>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7"/>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7"/>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7"/>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98_Bohan_Template_SlidesMania_8">
  <p:cSld name="2_Título y objetos">
    <p:spTree>
      <p:nvGrpSpPr>
        <p:cNvPr id="1" name="Shape 203"/>
        <p:cNvGrpSpPr/>
        <p:nvPr/>
      </p:nvGrpSpPr>
      <p:grpSpPr>
        <a:xfrm>
          <a:off x="0" y="0"/>
          <a:ext cx="0" cy="0"/>
          <a:chOff x="0" y="0"/>
          <a:chExt cx="0" cy="0"/>
        </a:xfrm>
      </p:grpSpPr>
      <p:sp>
        <p:nvSpPr>
          <p:cNvPr id="204" name="Google Shape;204;p10"/>
          <p:cNvSpPr/>
          <p:nvPr/>
        </p:nvSpPr>
        <p:spPr>
          <a:xfrm>
            <a:off x="-35256" y="-27598"/>
            <a:ext cx="12227255" cy="1118980"/>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10"/>
          <p:cNvSpPr txBox="1">
            <a:spLocks noGrp="1"/>
          </p:cNvSpPr>
          <p:nvPr>
            <p:ph type="title"/>
          </p:nvPr>
        </p:nvSpPr>
        <p:spPr>
          <a:xfrm>
            <a:off x="326786" y="1151271"/>
            <a:ext cx="90235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442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0"/>
          <p:cNvSpPr txBox="1">
            <a:spLocks noGrp="1"/>
          </p:cNvSpPr>
          <p:nvPr>
            <p:ph type="body" idx="1"/>
          </p:nvPr>
        </p:nvSpPr>
        <p:spPr>
          <a:xfrm>
            <a:off x="326786" y="2536723"/>
            <a:ext cx="11314608" cy="370257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795A3"/>
              </a:buClr>
              <a:buSzPts val="1800"/>
              <a:buChar char="•"/>
              <a:defRPr/>
            </a:lvl1pPr>
            <a:lvl2pPr marL="914400" lvl="1" indent="-342900" algn="l">
              <a:lnSpc>
                <a:spcPct val="90000"/>
              </a:lnSpc>
              <a:spcBef>
                <a:spcPts val="500"/>
              </a:spcBef>
              <a:spcAft>
                <a:spcPts val="0"/>
              </a:spcAft>
              <a:buClr>
                <a:srgbClr val="34425A"/>
              </a:buClr>
              <a:buSzPts val="1800"/>
              <a:buChar char="•"/>
              <a:defRPr/>
            </a:lvl2pPr>
            <a:lvl3pPr marL="1371600" lvl="2" indent="-342900" algn="l">
              <a:lnSpc>
                <a:spcPct val="90000"/>
              </a:lnSpc>
              <a:spcBef>
                <a:spcPts val="500"/>
              </a:spcBef>
              <a:spcAft>
                <a:spcPts val="0"/>
              </a:spcAft>
              <a:buClr>
                <a:srgbClr val="34425A"/>
              </a:buClr>
              <a:buSzPts val="1800"/>
              <a:buChar char="•"/>
              <a:defRPr/>
            </a:lvl3pPr>
            <a:lvl4pPr marL="1828800" lvl="3" indent="-342900" algn="l">
              <a:lnSpc>
                <a:spcPct val="90000"/>
              </a:lnSpc>
              <a:spcBef>
                <a:spcPts val="500"/>
              </a:spcBef>
              <a:spcAft>
                <a:spcPts val="0"/>
              </a:spcAft>
              <a:buClr>
                <a:srgbClr val="34425A"/>
              </a:buClr>
              <a:buSzPts val="1800"/>
              <a:buChar char="•"/>
              <a:defRPr/>
            </a:lvl4pPr>
            <a:lvl5pPr marL="2286000" lvl="4" indent="-342900" algn="l">
              <a:lnSpc>
                <a:spcPct val="90000"/>
              </a:lnSpc>
              <a:spcBef>
                <a:spcPts val="500"/>
              </a:spcBef>
              <a:spcAft>
                <a:spcPts val="0"/>
              </a:spcAft>
              <a:buClr>
                <a:srgbClr val="3442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3"/>
              </a:buClr>
              <a:buSzPts val="4400"/>
              <a:buFont typeface="Cormorant Infant"/>
              <a:buNone/>
              <a:defRPr sz="4400" b="1" i="0" u="none" strike="noStrike" cap="none">
                <a:solidFill>
                  <a:schemeClr val="accent3"/>
                </a:solidFill>
                <a:latin typeface="Cormorant Infant"/>
                <a:ea typeface="Cormorant Infant"/>
                <a:cs typeface="Cormorant Infant"/>
                <a:sym typeface="Cormorant Infan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533400" algn="l" rtl="0">
              <a:lnSpc>
                <a:spcPct val="90000"/>
              </a:lnSpc>
              <a:spcBef>
                <a:spcPts val="1000"/>
              </a:spcBef>
              <a:spcAft>
                <a:spcPts val="0"/>
              </a:spcAft>
              <a:buClr>
                <a:schemeClr val="accent1"/>
              </a:buClr>
              <a:buSzPts val="4800"/>
              <a:buFont typeface="Arial"/>
              <a:buChar char="•"/>
              <a:defRPr sz="4800" b="0" i="0" u="none" strike="noStrike" cap="none">
                <a:solidFill>
                  <a:schemeClr val="accent1"/>
                </a:solidFill>
                <a:latin typeface="Dancing Script"/>
                <a:ea typeface="Dancing Script"/>
                <a:cs typeface="Dancing Script"/>
                <a:sym typeface="Dancing Script"/>
              </a:defRPr>
            </a:lvl1pPr>
            <a:lvl2pPr marL="914400" marR="0" lvl="1" indent="-381000" algn="l" rtl="0">
              <a:lnSpc>
                <a:spcPct val="90000"/>
              </a:lnSpc>
              <a:spcBef>
                <a:spcPts val="500"/>
              </a:spcBef>
              <a:spcAft>
                <a:spcPts val="0"/>
              </a:spcAft>
              <a:buClr>
                <a:schemeClr val="accent4"/>
              </a:buClr>
              <a:buSzPts val="2400"/>
              <a:buFont typeface="Arial"/>
              <a:buChar char="•"/>
              <a:defRPr sz="2400" b="1" i="0" u="none" strike="noStrike" cap="none">
                <a:solidFill>
                  <a:schemeClr val="accent4"/>
                </a:solidFill>
                <a:latin typeface="Cormorant Infant"/>
                <a:ea typeface="Cormorant Infant"/>
                <a:cs typeface="Cormorant Infant"/>
                <a:sym typeface="Cormorant Infant"/>
              </a:defRPr>
            </a:lvl2pPr>
            <a:lvl3pPr marL="1371600" marR="0" lvl="2" indent="-355600" algn="l" rtl="0">
              <a:lnSpc>
                <a:spcPct val="90000"/>
              </a:lnSpc>
              <a:spcBef>
                <a:spcPts val="500"/>
              </a:spcBef>
              <a:spcAft>
                <a:spcPts val="0"/>
              </a:spcAft>
              <a:buClr>
                <a:schemeClr val="accent4"/>
              </a:buClr>
              <a:buSzPts val="2000"/>
              <a:buFont typeface="Arial"/>
              <a:buChar char="•"/>
              <a:defRPr sz="2000" b="1" i="0" u="none" strike="noStrike" cap="none">
                <a:solidFill>
                  <a:schemeClr val="accent4"/>
                </a:solidFill>
                <a:latin typeface="Cormorant Infant"/>
                <a:ea typeface="Cormorant Infant"/>
                <a:cs typeface="Cormorant Infant"/>
                <a:sym typeface="Cormorant Infant"/>
              </a:defRPr>
            </a:lvl3pPr>
            <a:lvl4pPr marL="1828800" marR="0" lvl="3" indent="-342900" algn="l" rtl="0">
              <a:lnSpc>
                <a:spcPct val="90000"/>
              </a:lnSpc>
              <a:spcBef>
                <a:spcPts val="500"/>
              </a:spcBef>
              <a:spcAft>
                <a:spcPts val="0"/>
              </a:spcAft>
              <a:buClr>
                <a:schemeClr val="accent4"/>
              </a:buClr>
              <a:buSzPts val="1800"/>
              <a:buFont typeface="Arial"/>
              <a:buChar char="•"/>
              <a:defRPr sz="1800" b="1" i="0" u="none" strike="noStrike" cap="none">
                <a:solidFill>
                  <a:schemeClr val="accent4"/>
                </a:solidFill>
                <a:latin typeface="Cormorant Infant"/>
                <a:ea typeface="Cormorant Infant"/>
                <a:cs typeface="Cormorant Infant"/>
                <a:sym typeface="Cormorant Infant"/>
              </a:defRPr>
            </a:lvl4pPr>
            <a:lvl5pPr marL="2286000" marR="0" lvl="4" indent="-342900" algn="l" rtl="0">
              <a:lnSpc>
                <a:spcPct val="90000"/>
              </a:lnSpc>
              <a:spcBef>
                <a:spcPts val="500"/>
              </a:spcBef>
              <a:spcAft>
                <a:spcPts val="0"/>
              </a:spcAft>
              <a:buClr>
                <a:schemeClr val="accent4"/>
              </a:buClr>
              <a:buSzPts val="1800"/>
              <a:buFont typeface="Arial"/>
              <a:buChar char="•"/>
              <a:defRPr sz="1800" b="1" i="0" u="none" strike="noStrike" cap="none">
                <a:solidFill>
                  <a:schemeClr val="accent4"/>
                </a:solidFill>
                <a:latin typeface="Cormorant Infant"/>
                <a:ea typeface="Cormorant Infant"/>
                <a:cs typeface="Cormorant Infant"/>
                <a:sym typeface="Cormorant Infant"/>
              </a:defRPr>
            </a:lvl5pPr>
            <a:lvl6pPr marL="2743200" marR="0" lvl="5"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6pPr>
            <a:lvl7pPr marL="3200400" marR="0" lvl="6"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7pPr>
            <a:lvl8pPr marL="3657600" marR="0" lvl="7"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8pPr>
            <a:lvl9pPr marL="4114800" marR="0" lvl="8"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9pPr>
          </a:lstStyle>
          <a:p>
            <a:endParaRPr/>
          </a:p>
        </p:txBody>
      </p:sp>
      <p:sp>
        <p:nvSpPr>
          <p:cNvPr id="8" name="Google Shape;8;p1"/>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rgbClr val="FFFFFF"/>
                </a:solidFill>
                <a:latin typeface="Barlow Condensed"/>
                <a:ea typeface="Barlow Condensed"/>
                <a:cs typeface="Barlow Condensed"/>
                <a:sym typeface="Barlow Condensed"/>
              </a:rPr>
              <a:t>SLIDESMANIA.COM</a:t>
            </a:r>
            <a:endParaRPr sz="1500">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8699" y="237375"/>
            <a:ext cx="11228660" cy="2227621"/>
          </a:xfrm>
          <a:prstGeom prst="rect">
            <a:avLst/>
          </a:prstGeom>
        </p:spPr>
      </p:pic>
      <p:pic>
        <p:nvPicPr>
          <p:cNvPr id="3" name="Picture 2"/>
          <p:cNvPicPr>
            <a:picLocks noChangeAspect="1"/>
          </p:cNvPicPr>
          <p:nvPr/>
        </p:nvPicPr>
        <p:blipFill>
          <a:blip r:embed="rId4"/>
          <a:stretch>
            <a:fillRect/>
          </a:stretch>
        </p:blipFill>
        <p:spPr>
          <a:xfrm>
            <a:off x="3857373" y="2632442"/>
            <a:ext cx="6651312" cy="2127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9" name="Group 8"/>
          <p:cNvGrpSpPr/>
          <p:nvPr/>
        </p:nvGrpSpPr>
        <p:grpSpPr>
          <a:xfrm>
            <a:off x="0" y="0"/>
            <a:ext cx="6670280" cy="1051549"/>
            <a:chOff x="2590937" y="1659511"/>
            <a:chExt cx="2039726" cy="1868604"/>
          </a:xfrm>
          <a:solidFill>
            <a:schemeClr val="accent4">
              <a:lumMod val="60000"/>
              <a:lumOff val="40000"/>
            </a:schemeClr>
          </a:solidFill>
        </p:grpSpPr>
        <p:sp>
          <p:nvSpPr>
            <p:cNvPr id="10" name="Rectangle 9"/>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D"/>
            </a:p>
          </p:txBody>
        </p:sp>
        <p:sp>
          <p:nvSpPr>
            <p:cNvPr id="11" name="Rectangle 10"/>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a:solidFill>
                    <a:prstClr val="white"/>
                  </a:solidFill>
                  <a:latin typeface="Times New Roman" panose="02020603050405020304" pitchFamily="18" charset="0"/>
                  <a:cs typeface="Times New Roman" panose="02020603050405020304" pitchFamily="18" charset="0"/>
                </a:rPr>
                <a:t>1. TRƯỚC KHI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723331" y="1392071"/>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a:solidFill>
                  <a:srgbClr val="FF0000"/>
                </a:solidFill>
                <a:latin typeface="Times New Roman" panose="02020603050405020304" pitchFamily="18" charset="0"/>
                <a:cs typeface="Times New Roman" panose="02020603050405020304" pitchFamily="18" charset="0"/>
              </a:rPr>
              <a:t>a,</a:t>
            </a:r>
          </a:p>
        </p:txBody>
      </p:sp>
      <p:sp>
        <p:nvSpPr>
          <p:cNvPr id="13" name="TextBox 12"/>
          <p:cNvSpPr txBox="1"/>
          <p:nvPr/>
        </p:nvSpPr>
        <p:spPr>
          <a:xfrm>
            <a:off x="1816745" y="1345061"/>
            <a:ext cx="7968700" cy="830997"/>
          </a:xfrm>
          <a:prstGeom prst="rect">
            <a:avLst/>
          </a:prstGeom>
          <a:noFill/>
        </p:spPr>
        <p:txBody>
          <a:bodyPr wrap="square" rtlCol="0">
            <a:spAutoFit/>
          </a:bodyPr>
          <a:lstStyle/>
          <a:p>
            <a:pPr>
              <a:lnSpc>
                <a:spcPct val="150000"/>
              </a:lnSpc>
              <a:buClrTx/>
              <a:buFontTx/>
              <a:buNone/>
            </a:pPr>
            <a:r>
              <a:rPr lang="en-US" sz="3200" kern="1200" dirty="0" err="1">
                <a:solidFill>
                  <a:srgbClr val="FF0000"/>
                </a:solidFill>
                <a:latin typeface="Times New Roman" panose="02020603050405020304" pitchFamily="18" charset="0"/>
                <a:cs typeface="Times New Roman" panose="02020603050405020304" pitchFamily="18" charset="0"/>
              </a:rPr>
              <a:t>Lựa</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chọn</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nhân</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vật</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trong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một</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tác</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phẩm</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văn</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học</a:t>
            </a:r>
            <a:endParaRPr lang="en-US" sz="3200" kern="12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816745" y="2516580"/>
            <a:ext cx="7968700" cy="3046988"/>
          </a:xfrm>
          <a:prstGeom prst="rect">
            <a:avLst/>
          </a:prstGeom>
          <a:noFill/>
        </p:spPr>
        <p:txBody>
          <a:bodyPr wrap="square" rtlCol="0">
            <a:spAutoFit/>
          </a:bodyPr>
          <a:lstStyle/>
          <a:p>
            <a:pPr algn="just">
              <a:lnSpc>
                <a:spcPct val="150000"/>
              </a:lnSpc>
              <a:buClrTx/>
              <a:buFontTx/>
              <a:buNone/>
            </a:pPr>
            <a:r>
              <a:rPr lang="en-US" sz="3200" b="1" kern="1200" dirty="0">
                <a:solidFill>
                  <a:schemeClr val="accent5"/>
                </a:solidFill>
                <a:latin typeface="Times New Roman" panose="02020603050405020304" pitchFamily="18" charset="0"/>
                <a:cs typeface="Times New Roman" panose="02020603050405020304" pitchFamily="18" charset="0"/>
              </a:rPr>
              <a:t>VD: </a:t>
            </a:r>
            <a:r>
              <a:rPr lang="en-US" sz="3200" kern="1200" dirty="0" err="1">
                <a:solidFill>
                  <a:schemeClr val="accent5"/>
                </a:solidFill>
                <a:latin typeface="Times New Roman" panose="02020603050405020304" pitchFamily="18" charset="0"/>
                <a:cs typeface="Times New Roman" panose="02020603050405020304" pitchFamily="18" charset="0"/>
              </a:rPr>
              <a:t>Nhân</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vật</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Mên</a:t>
            </a:r>
            <a:r>
              <a:rPr lang="en-US" sz="3200" kern="1200" dirty="0">
                <a:solidFill>
                  <a:schemeClr val="accent5"/>
                </a:solidFill>
                <a:latin typeface="Times New Roman" panose="02020603050405020304" pitchFamily="18" charset="0"/>
                <a:cs typeface="Times New Roman" panose="02020603050405020304" pitchFamily="18" charset="0"/>
              </a:rPr>
              <a:t>, Mon (</a:t>
            </a:r>
            <a:r>
              <a:rPr lang="en-US" sz="3200" kern="1200" dirty="0" err="1">
                <a:solidFill>
                  <a:schemeClr val="accent5"/>
                </a:solidFill>
                <a:latin typeface="Times New Roman" panose="02020603050405020304" pitchFamily="18" charset="0"/>
                <a:cs typeface="Times New Roman" panose="02020603050405020304" pitchFamily="18" charset="0"/>
              </a:rPr>
              <a:t>Bầy</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chim</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chìa</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vôi</a:t>
            </a:r>
            <a:r>
              <a:rPr lang="en-US" sz="3200" kern="1200" dirty="0">
                <a:solidFill>
                  <a:schemeClr val="accent5"/>
                </a:solidFill>
                <a:latin typeface="Times New Roman" panose="02020603050405020304" pitchFamily="18" charset="0"/>
                <a:cs typeface="Times New Roman" panose="02020603050405020304" pitchFamily="18" charset="0"/>
              </a:rPr>
              <a:t>); An, </a:t>
            </a:r>
            <a:r>
              <a:rPr lang="en-US" sz="3200" kern="1200" dirty="0" err="1">
                <a:solidFill>
                  <a:schemeClr val="accent5"/>
                </a:solidFill>
                <a:latin typeface="Times New Roman" panose="02020603050405020304" pitchFamily="18" charset="0"/>
                <a:cs typeface="Times New Roman" panose="02020603050405020304" pitchFamily="18" charset="0"/>
              </a:rPr>
              <a:t>Cò</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Đi</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lấy</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mật</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Người</a:t>
            </a:r>
            <a:r>
              <a:rPr lang="en-US" sz="3200" kern="1200" dirty="0">
                <a:solidFill>
                  <a:schemeClr val="accent5"/>
                </a:solidFill>
                <a:latin typeface="Times New Roman" panose="02020603050405020304" pitchFamily="18" charset="0"/>
                <a:cs typeface="Times New Roman" panose="02020603050405020304" pitchFamily="18" charset="0"/>
              </a:rPr>
              <a:t> cha, </a:t>
            </a:r>
            <a:r>
              <a:rPr lang="en-US" sz="3200" kern="1200" dirty="0" err="1">
                <a:solidFill>
                  <a:schemeClr val="accent5"/>
                </a:solidFill>
                <a:latin typeface="Times New Roman" panose="02020603050405020304" pitchFamily="18" charset="0"/>
                <a:cs typeface="Times New Roman" panose="02020603050405020304" pitchFamily="18" charset="0"/>
              </a:rPr>
              <a:t>người</a:t>
            </a:r>
            <a:r>
              <a:rPr lang="en-US" sz="3200" kern="1200" dirty="0">
                <a:solidFill>
                  <a:schemeClr val="accent5"/>
                </a:solidFill>
                <a:latin typeface="Times New Roman" panose="02020603050405020304" pitchFamily="18" charset="0"/>
                <a:cs typeface="Times New Roman" panose="02020603050405020304" pitchFamily="18" charset="0"/>
              </a:rPr>
              <a:t> con (</a:t>
            </a:r>
            <a:r>
              <a:rPr lang="en-US" sz="3200" kern="1200" dirty="0" err="1">
                <a:solidFill>
                  <a:schemeClr val="accent5"/>
                </a:solidFill>
                <a:latin typeface="Times New Roman" panose="02020603050405020304" pitchFamily="18" charset="0"/>
                <a:cs typeface="Times New Roman" panose="02020603050405020304" pitchFamily="18" charset="0"/>
              </a:rPr>
              <a:t>Vừa</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nhắm</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mắt</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vừa</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mở</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cửa</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sổ</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Thầy</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Đuy-sen</a:t>
            </a:r>
            <a:r>
              <a:rPr lang="en-US" sz="3200" kern="1200" dirty="0">
                <a:solidFill>
                  <a:schemeClr val="accent5"/>
                </a:solidFill>
                <a:latin typeface="Times New Roman" panose="02020603050405020304" pitchFamily="18" charset="0"/>
                <a:cs typeface="Times New Roman" panose="02020603050405020304" pitchFamily="18" charset="0"/>
              </a:rPr>
              <a:t>, An-</a:t>
            </a:r>
            <a:r>
              <a:rPr lang="en-US" sz="3200" kern="1200" dirty="0" err="1">
                <a:solidFill>
                  <a:schemeClr val="accent5"/>
                </a:solidFill>
                <a:latin typeface="Times New Roman" panose="02020603050405020304" pitchFamily="18" charset="0"/>
                <a:cs typeface="Times New Roman" panose="02020603050405020304" pitchFamily="18" charset="0"/>
              </a:rPr>
              <a:t>tư</a:t>
            </a:r>
            <a:r>
              <a:rPr lang="en-US" sz="3200" kern="1200" dirty="0">
                <a:solidFill>
                  <a:schemeClr val="accent5"/>
                </a:solidFill>
                <a:latin typeface="Times New Roman" panose="02020603050405020304" pitchFamily="18" charset="0"/>
                <a:cs typeface="Times New Roman" panose="02020603050405020304" pitchFamily="18" charset="0"/>
              </a:rPr>
              <a:t>-</a:t>
            </a:r>
            <a:r>
              <a:rPr lang="en-US" sz="3200" kern="1200" dirty="0" err="1">
                <a:solidFill>
                  <a:schemeClr val="accent5"/>
                </a:solidFill>
                <a:latin typeface="Times New Roman" panose="02020603050405020304" pitchFamily="18" charset="0"/>
                <a:cs typeface="Times New Roman" panose="02020603050405020304" pitchFamily="18" charset="0"/>
              </a:rPr>
              <a:t>nai</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Người</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thầy</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đầu</a:t>
            </a:r>
            <a:r>
              <a:rPr lang="en-US" sz="3200" kern="1200" dirty="0">
                <a:solidFill>
                  <a:schemeClr val="accent5"/>
                </a:solidFill>
                <a:latin typeface="Times New Roman" panose="02020603050405020304" pitchFamily="18" charset="0"/>
                <a:cs typeface="Times New Roman" panose="02020603050405020304" pitchFamily="18" charset="0"/>
              </a:rPr>
              <a:t> </a:t>
            </a:r>
            <a:r>
              <a:rPr lang="en-US" sz="3200" kern="1200" dirty="0" err="1">
                <a:solidFill>
                  <a:schemeClr val="accent5"/>
                </a:solidFill>
                <a:latin typeface="Times New Roman" panose="02020603050405020304" pitchFamily="18" charset="0"/>
                <a:cs typeface="Times New Roman" panose="02020603050405020304" pitchFamily="18" charset="0"/>
              </a:rPr>
              <a:t>tiên</a:t>
            </a:r>
            <a:r>
              <a:rPr lang="en-US" sz="3200" kern="1200" dirty="0">
                <a:solidFill>
                  <a:schemeClr val="accent5"/>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182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3" name="Rectangle 2"/>
          <p:cNvSpPr/>
          <p:nvPr/>
        </p:nvSpPr>
        <p:spPr>
          <a:xfrm>
            <a:off x="2497540" y="379948"/>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a:solidFill>
                  <a:srgbClr val="FF0000"/>
                </a:solidFill>
                <a:latin typeface="Times New Roman" panose="02020603050405020304" pitchFamily="18" charset="0"/>
                <a:cs typeface="Times New Roman" panose="02020603050405020304" pitchFamily="18" charset="0"/>
              </a:rPr>
              <a:t>b,</a:t>
            </a:r>
          </a:p>
        </p:txBody>
      </p:sp>
      <p:sp>
        <p:nvSpPr>
          <p:cNvPr id="4" name="TextBox 3"/>
          <p:cNvSpPr txBox="1"/>
          <p:nvPr/>
        </p:nvSpPr>
        <p:spPr>
          <a:xfrm>
            <a:off x="3590954" y="332938"/>
            <a:ext cx="7968700" cy="742511"/>
          </a:xfrm>
          <a:prstGeom prst="rect">
            <a:avLst/>
          </a:prstGeom>
          <a:noFill/>
        </p:spPr>
        <p:txBody>
          <a:bodyPr wrap="square" rtlCol="0">
            <a:spAutoFit/>
          </a:bodyPr>
          <a:lstStyle/>
          <a:p>
            <a:pPr>
              <a:lnSpc>
                <a:spcPct val="150000"/>
              </a:lnSpc>
              <a:buClrTx/>
              <a:buFontTx/>
              <a:buNone/>
            </a:pPr>
            <a:r>
              <a:rPr lang="en-US" sz="3200" kern="1200" dirty="0" err="1">
                <a:solidFill>
                  <a:srgbClr val="FF0000"/>
                </a:solidFill>
                <a:latin typeface="Times New Roman" panose="02020603050405020304" pitchFamily="18" charset="0"/>
                <a:cs typeface="Times New Roman" panose="02020603050405020304" pitchFamily="18" charset="0"/>
              </a:rPr>
              <a:t>Tìm</a:t>
            </a:r>
            <a:r>
              <a:rPr lang="en-US" sz="3200" kern="1200" dirty="0">
                <a:solidFill>
                  <a:srgbClr val="FF0000"/>
                </a:solidFill>
                <a:latin typeface="Times New Roman" panose="02020603050405020304" pitchFamily="18" charset="0"/>
                <a:cs typeface="Times New Roman" panose="02020603050405020304" pitchFamily="18" charset="0"/>
              </a:rPr>
              <a:t> ý</a:t>
            </a:r>
          </a:p>
        </p:txBody>
      </p:sp>
      <p:sp>
        <p:nvSpPr>
          <p:cNvPr id="5" name="Rectangle 4"/>
          <p:cNvSpPr/>
          <p:nvPr/>
        </p:nvSpPr>
        <p:spPr>
          <a:xfrm>
            <a:off x="3034352" y="1414317"/>
            <a:ext cx="8716370" cy="5185074"/>
          </a:xfrm>
          <a:prstGeom prst="rect">
            <a:avLst/>
          </a:prstGeom>
        </p:spPr>
        <p:txBody>
          <a:bodyPr wrap="square">
            <a:spAutoFit/>
          </a:bodyPr>
          <a:lstStyle/>
          <a:p>
            <a:pPr algn="just">
              <a:lnSpc>
                <a:spcPct val="150000"/>
              </a:lnSpc>
            </a:pPr>
            <a:r>
              <a:rPr lang="vi-VN" sz="2800" dirty="0">
                <a:solidFill>
                  <a:schemeClr val="accent5"/>
                </a:solidFill>
                <a:latin typeface="+mj-lt"/>
              </a:rPr>
              <a:t>- Khi tìm hiểu và lựa chọn các chi tiết lien quan đến nhân vật, em cần chú ý:</a:t>
            </a:r>
          </a:p>
          <a:p>
            <a:pPr algn="just">
              <a:lnSpc>
                <a:spcPct val="150000"/>
              </a:lnSpc>
            </a:pPr>
            <a:r>
              <a:rPr lang="vi-VN" sz="2800" dirty="0">
                <a:solidFill>
                  <a:schemeClr val="accent5"/>
                </a:solidFill>
                <a:latin typeface="+mj-lt"/>
              </a:rPr>
              <a:t>+ Lời người kể chuyện nhận xét trực tiếp về nhân vật</a:t>
            </a:r>
          </a:p>
          <a:p>
            <a:pPr algn="just">
              <a:lnSpc>
                <a:spcPct val="150000"/>
              </a:lnSpc>
            </a:pPr>
            <a:r>
              <a:rPr lang="vi-VN" sz="2800" dirty="0">
                <a:solidFill>
                  <a:schemeClr val="accent5"/>
                </a:solidFill>
                <a:latin typeface="+mj-lt"/>
              </a:rPr>
              <a:t>+ Đặc điểm nhân vật được nhà văn thể hiện gián tiếp qua:</a:t>
            </a:r>
          </a:p>
          <a:p>
            <a:pPr algn="just">
              <a:lnSpc>
                <a:spcPct val="150000"/>
              </a:lnSpc>
            </a:pPr>
            <a:r>
              <a:rPr lang="vi-VN" sz="2800" dirty="0">
                <a:solidFill>
                  <a:schemeClr val="accent5"/>
                </a:solidFill>
                <a:latin typeface="+mj-lt"/>
              </a:rPr>
              <a:t>          ● Các chi tiết miêu tả ngoại hình nhân vật</a:t>
            </a:r>
          </a:p>
          <a:p>
            <a:pPr algn="just">
              <a:lnSpc>
                <a:spcPct val="150000"/>
              </a:lnSpc>
            </a:pPr>
            <a:r>
              <a:rPr lang="vi-VN" sz="2800" dirty="0">
                <a:solidFill>
                  <a:schemeClr val="accent5"/>
                </a:solidFill>
                <a:latin typeface="+mj-lt"/>
              </a:rPr>
              <a:t>          ● Ngôn ngữ của nhân vật</a:t>
            </a:r>
          </a:p>
          <a:p>
            <a:pPr algn="just">
              <a:lnSpc>
                <a:spcPct val="150000"/>
              </a:lnSpc>
            </a:pPr>
            <a:r>
              <a:rPr lang="vi-VN" sz="2800" dirty="0">
                <a:solidFill>
                  <a:schemeClr val="accent5"/>
                </a:solidFill>
                <a:latin typeface="+mj-lt"/>
              </a:rPr>
              <a:t>          ● Thế giới nội tâm</a:t>
            </a:r>
          </a:p>
          <a:p>
            <a:pPr algn="just">
              <a:lnSpc>
                <a:spcPct val="150000"/>
              </a:lnSpc>
            </a:pPr>
            <a:r>
              <a:rPr lang="vi-VN" sz="2800" dirty="0">
                <a:solidFill>
                  <a:schemeClr val="accent5"/>
                </a:solidFill>
                <a:latin typeface="+mj-lt"/>
              </a:rPr>
              <a:t>          ● Mối quan hệ với các nhân vật khác.</a:t>
            </a:r>
          </a:p>
        </p:txBody>
      </p:sp>
    </p:spTree>
    <p:extLst>
      <p:ext uri="{BB962C8B-B14F-4D97-AF65-F5344CB8AC3E}">
        <p14:creationId xmlns:p14="http://schemas.microsoft.com/office/powerpoint/2010/main" val="58930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3" name="Rectangle 2"/>
          <p:cNvSpPr/>
          <p:nvPr/>
        </p:nvSpPr>
        <p:spPr>
          <a:xfrm>
            <a:off x="2497540" y="379948"/>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a:solidFill>
                  <a:srgbClr val="FF0000"/>
                </a:solidFill>
                <a:latin typeface="Times New Roman" panose="02020603050405020304" pitchFamily="18" charset="0"/>
                <a:cs typeface="Times New Roman" panose="02020603050405020304" pitchFamily="18" charset="0"/>
              </a:rPr>
              <a:t>b,</a:t>
            </a:r>
          </a:p>
        </p:txBody>
      </p:sp>
      <p:sp>
        <p:nvSpPr>
          <p:cNvPr id="4" name="TextBox 3"/>
          <p:cNvSpPr txBox="1"/>
          <p:nvPr/>
        </p:nvSpPr>
        <p:spPr>
          <a:xfrm>
            <a:off x="3590954" y="332938"/>
            <a:ext cx="7968700" cy="742511"/>
          </a:xfrm>
          <a:prstGeom prst="rect">
            <a:avLst/>
          </a:prstGeom>
          <a:noFill/>
        </p:spPr>
        <p:txBody>
          <a:bodyPr wrap="square" rtlCol="0">
            <a:spAutoFit/>
          </a:bodyPr>
          <a:lstStyle/>
          <a:p>
            <a:pPr>
              <a:lnSpc>
                <a:spcPct val="150000"/>
              </a:lnSpc>
              <a:buClrTx/>
              <a:buFontTx/>
              <a:buNone/>
            </a:pPr>
            <a:r>
              <a:rPr lang="en-US" sz="3200" kern="1200" dirty="0" err="1">
                <a:solidFill>
                  <a:srgbClr val="FF0000"/>
                </a:solidFill>
                <a:latin typeface="Times New Roman" panose="02020603050405020304" pitchFamily="18" charset="0"/>
                <a:cs typeface="Times New Roman" panose="02020603050405020304" pitchFamily="18" charset="0"/>
              </a:rPr>
              <a:t>Tìm</a:t>
            </a:r>
            <a:r>
              <a:rPr lang="en-US" sz="3200" kern="1200" dirty="0">
                <a:solidFill>
                  <a:srgbClr val="FF0000"/>
                </a:solidFill>
                <a:latin typeface="Times New Roman" panose="02020603050405020304" pitchFamily="18" charset="0"/>
                <a:cs typeface="Times New Roman" panose="02020603050405020304" pitchFamily="18" charset="0"/>
              </a:rPr>
              <a:t> ý</a:t>
            </a:r>
          </a:p>
        </p:txBody>
      </p:sp>
      <p:sp>
        <p:nvSpPr>
          <p:cNvPr id="5" name="Rectangle 4"/>
          <p:cNvSpPr/>
          <p:nvPr/>
        </p:nvSpPr>
        <p:spPr>
          <a:xfrm>
            <a:off x="3034352" y="1414317"/>
            <a:ext cx="8716370" cy="5262979"/>
          </a:xfrm>
          <a:prstGeom prst="rect">
            <a:avLst/>
          </a:prstGeom>
        </p:spPr>
        <p:txBody>
          <a:bodyPr wrap="square">
            <a:spAutoFit/>
          </a:bodyPr>
          <a:lstStyle/>
          <a:p>
            <a:pPr algn="just"/>
            <a:r>
              <a:rPr lang="vi-VN" sz="2800" dirty="0">
                <a:latin typeface="Times New Roman" panose="02020603050405020304" pitchFamily="18" charset="0"/>
              </a:rPr>
              <a:t>- Để xác định được đặc điểm của nhân vật hãy kết nối thong tin về nhân vật trong tác phẩm với hiểu biết và trải nghiệm của em bằng cách đặt ra các câu hỏi:</a:t>
            </a:r>
          </a:p>
          <a:p>
            <a:pPr algn="just"/>
            <a:r>
              <a:rPr lang="vi-VN" sz="2800" dirty="0">
                <a:latin typeface="Times New Roman" panose="02020603050405020304" pitchFamily="18" charset="0"/>
              </a:rPr>
              <a:t>+ Nhà văn đã miêu tả ngoại hình, hành động, ngôn ngữ của các nhân vật như thế nào? Trong cuộc sống, những người có đặc điểm như vậy sẽ có tính cách như thế nào?</a:t>
            </a:r>
          </a:p>
          <a:p>
            <a:pPr algn="just"/>
            <a:r>
              <a:rPr lang="vi-VN" sz="2800" dirty="0">
                <a:latin typeface="Times New Roman" panose="02020603050405020304" pitchFamily="18" charset="0"/>
              </a:rPr>
              <a:t>+ Nhà văn miêu tả thế giới nội tâm nhân vật như thế nào? Những người có cảm xúc, suy nghĩa như vậy thường có đặc điểm gì?</a:t>
            </a:r>
          </a:p>
          <a:p>
            <a:pPr algn="just"/>
            <a:r>
              <a:rPr lang="vi-VN" sz="2800" dirty="0">
                <a:latin typeface="Times New Roman" panose="02020603050405020304" pitchFamily="18" charset="0"/>
              </a:rPr>
              <a:t>+ Nhà văn đã viết gì về mối quan hệ của các nhân vật khác trong tác phẩm? Trong cuộc sống, những người có các mối quan hệ như vậy thường có tính cách như thế nào?</a:t>
            </a:r>
          </a:p>
        </p:txBody>
      </p:sp>
    </p:spTree>
    <p:extLst>
      <p:ext uri="{BB962C8B-B14F-4D97-AF65-F5344CB8AC3E}">
        <p14:creationId xmlns:p14="http://schemas.microsoft.com/office/powerpoint/2010/main" val="243175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0" y="0"/>
            <a:ext cx="4925995" cy="118272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11631411"/>
              </p:ext>
            </p:extLst>
          </p:nvPr>
        </p:nvGraphicFramePr>
        <p:xfrm>
          <a:off x="286603" y="1182725"/>
          <a:ext cx="11600597" cy="5552445"/>
        </p:xfrm>
        <a:graphic>
          <a:graphicData uri="http://schemas.openxmlformats.org/drawingml/2006/table">
            <a:tbl>
              <a:tblPr firstRow="1" bandRow="1">
                <a:tableStyleId>{5940675A-B579-460E-94D1-54222C63F5DA}</a:tableStyleId>
              </a:tblPr>
              <a:tblGrid>
                <a:gridCol w="3493827">
                  <a:extLst>
                    <a:ext uri="{9D8B030D-6E8A-4147-A177-3AD203B41FA5}">
                      <a16:colId xmlns:a16="http://schemas.microsoft.com/office/drawing/2014/main" val="20000"/>
                    </a:ext>
                  </a:extLst>
                </a:gridCol>
                <a:gridCol w="3630304">
                  <a:extLst>
                    <a:ext uri="{9D8B030D-6E8A-4147-A177-3AD203B41FA5}">
                      <a16:colId xmlns:a16="http://schemas.microsoft.com/office/drawing/2014/main" val="20001"/>
                    </a:ext>
                  </a:extLst>
                </a:gridCol>
                <a:gridCol w="4476466">
                  <a:extLst>
                    <a:ext uri="{9D8B030D-6E8A-4147-A177-3AD203B41FA5}">
                      <a16:colId xmlns:a16="http://schemas.microsoft.com/office/drawing/2014/main" val="20002"/>
                    </a:ext>
                  </a:extLst>
                </a:gridCol>
              </a:tblGrid>
              <a:tr h="664201">
                <a:tc gridSpan="3">
                  <a:txBody>
                    <a:bodyPr/>
                    <a:lstStyle/>
                    <a:p>
                      <a:r>
                        <a:rPr lang="en-US" sz="3200" b="1" dirty="0" err="1">
                          <a:latin typeface="Times New Roman" panose="02020603050405020304" pitchFamily="18" charset="0"/>
                          <a:cs typeface="Times New Roman" panose="02020603050405020304" pitchFamily="18" charset="0"/>
                        </a:rPr>
                        <a:t>Hồ</a:t>
                      </a:r>
                      <a:r>
                        <a:rPr lang="en-US" sz="3200" b="1" baseline="0" dirty="0">
                          <a:latin typeface="Times New Roman" panose="02020603050405020304" pitchFamily="18" charset="0"/>
                          <a:cs typeface="Times New Roman" panose="02020603050405020304" pitchFamily="18" charset="0"/>
                        </a:rPr>
                        <a:t> </a:t>
                      </a:r>
                      <a:r>
                        <a:rPr lang="en-US" sz="3200" b="1" baseline="0" dirty="0" err="1">
                          <a:latin typeface="Times New Roman" panose="02020603050405020304" pitchFamily="18" charset="0"/>
                          <a:cs typeface="Times New Roman" panose="02020603050405020304" pitchFamily="18" charset="0"/>
                        </a:rPr>
                        <a:t>sơ</a:t>
                      </a:r>
                      <a:r>
                        <a:rPr lang="en-US" sz="3200" b="1" baseline="0" dirty="0">
                          <a:latin typeface="Times New Roman" panose="02020603050405020304" pitchFamily="18" charset="0"/>
                          <a:cs typeface="Times New Roman" panose="02020603050405020304" pitchFamily="18" charset="0"/>
                        </a:rPr>
                        <a:t> </a:t>
                      </a:r>
                      <a:r>
                        <a:rPr lang="en-US" sz="3200" b="1" baseline="0" dirty="0" err="1">
                          <a:latin typeface="Times New Roman" panose="02020603050405020304" pitchFamily="18" charset="0"/>
                          <a:cs typeface="Times New Roman" panose="02020603050405020304" pitchFamily="18" charset="0"/>
                        </a:rPr>
                        <a:t>nhân</a:t>
                      </a:r>
                      <a:r>
                        <a:rPr lang="en-US" sz="3200" b="1" baseline="0" dirty="0">
                          <a:latin typeface="Times New Roman" panose="02020603050405020304" pitchFamily="18" charset="0"/>
                          <a:cs typeface="Times New Roman" panose="02020603050405020304" pitchFamily="18" charset="0"/>
                        </a:rPr>
                        <a:t> </a:t>
                      </a:r>
                      <a:r>
                        <a:rPr lang="en-US" sz="3200" b="1" baseline="0" dirty="0" err="1">
                          <a:latin typeface="Times New Roman" panose="02020603050405020304" pitchFamily="18" charset="0"/>
                          <a:cs typeface="Times New Roman" panose="02020603050405020304" pitchFamily="18" charset="0"/>
                        </a:rPr>
                        <a:t>vật</a:t>
                      </a:r>
                      <a:r>
                        <a:rPr lang="en-US" sz="3200" b="1" baseline="0"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0"/>
                  </a:ext>
                </a:extLst>
              </a:tr>
              <a:tr h="664201">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miêu</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tả</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nhân</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Chi </a:t>
                      </a:r>
                      <a:r>
                        <a:rPr lang="en-US" sz="2800" dirty="0" err="1">
                          <a:solidFill>
                            <a:srgbClr val="FF0000"/>
                          </a:solidFill>
                          <a:latin typeface="Times New Roman" panose="02020603050405020304" pitchFamily="18" charset="0"/>
                          <a:cs typeface="Times New Roman" panose="02020603050405020304" pitchFamily="18" charset="0"/>
                        </a:rPr>
                        <a:t>tiết</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trong</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tác</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phẩm</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Suy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của</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em</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về</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nhân</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r h="573267">
                <a:tc>
                  <a:txBody>
                    <a:bodyPr/>
                    <a:lstStyle/>
                    <a:p>
                      <a:r>
                        <a:rPr lang="en-US" sz="2800" dirty="0" err="1">
                          <a:latin typeface="Times New Roman" panose="02020603050405020304" pitchFamily="18" charset="0"/>
                          <a:cs typeface="Times New Roman" panose="02020603050405020304" pitchFamily="18" charset="0"/>
                        </a:rPr>
                        <a:t>Ngoại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hình</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r h="573206">
                <a:tc>
                  <a:txBody>
                    <a:bodyPr/>
                    <a:lstStyle/>
                    <a:p>
                      <a:r>
                        <a:rPr lang="en-US" sz="2800" dirty="0" err="1">
                          <a:latin typeface="Times New Roman" panose="02020603050405020304" pitchFamily="18" charset="0"/>
                          <a:cs typeface="Times New Roman" panose="02020603050405020304" pitchFamily="18" charset="0"/>
                        </a:rPr>
                        <a:t>Hành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3"/>
                  </a:ext>
                </a:extLst>
              </a:tr>
              <a:tr h="586854">
                <a:tc>
                  <a:txBody>
                    <a:bodyPr/>
                    <a:lstStyle/>
                    <a:p>
                      <a:r>
                        <a:rPr lang="en-US" sz="2800" dirty="0" err="1">
                          <a:latin typeface="Times New Roman" panose="02020603050405020304" pitchFamily="18" charset="0"/>
                          <a:cs typeface="Times New Roman" panose="02020603050405020304" pitchFamily="18" charset="0"/>
                        </a:rPr>
                        <a:t>Ngôn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ngữ</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532262">
                <a:tc>
                  <a:txBody>
                    <a:bodyPr/>
                    <a:lstStyle/>
                    <a:p>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5"/>
                  </a:ext>
                </a:extLst>
              </a:tr>
              <a:tr h="586854">
                <a:tc>
                  <a:txBody>
                    <a:bodyPr/>
                    <a:lstStyle/>
                    <a:p>
                      <a:r>
                        <a:rPr lang="en-US" sz="2800" dirty="0">
                          <a:latin typeface="Times New Roman" panose="02020603050405020304" pitchFamily="18" charset="0"/>
                          <a:cs typeface="Times New Roman" panose="02020603050405020304" pitchFamily="18" charset="0"/>
                        </a:rPr>
                        <a:t>MQH </a:t>
                      </a:r>
                      <a:r>
                        <a:rPr lang="en-US" sz="2800" dirty="0" err="1">
                          <a:latin typeface="Times New Roman" panose="02020603050405020304" pitchFamily="18" charset="0"/>
                          <a:cs typeface="Times New Roman" panose="02020603050405020304" pitchFamily="18" charset="0"/>
                        </a:rPr>
                        <a:t>với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nv</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khác</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6"/>
                  </a:ext>
                </a:extLst>
              </a:tr>
              <a:tr h="664201">
                <a:tc>
                  <a:txBody>
                    <a:bodyPr/>
                    <a:lstStyle/>
                    <a:p>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kể</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chuyện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nhận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xét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trực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tiếp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về</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nhân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2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612FD-4E66-87E4-266A-97196FE93381}"/>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EFC94248-B903-EE65-0D5C-D4B7F1FE92EC}"/>
              </a:ext>
            </a:extLst>
          </p:cNvPr>
          <p:cNvSpPr>
            <a:spLocks noGrp="1"/>
          </p:cNvSpPr>
          <p:nvPr>
            <p:ph type="body" idx="1"/>
          </p:nvPr>
        </p:nvSpPr>
        <p:spPr/>
        <p:txBody>
          <a:bodyPr/>
          <a:lstStyle/>
          <a:p>
            <a:endParaRPr lang="en-ID"/>
          </a:p>
        </p:txBody>
      </p:sp>
      <p:sp>
        <p:nvSpPr>
          <p:cNvPr id="5" name="TextBox 4">
            <a:extLst>
              <a:ext uri="{FF2B5EF4-FFF2-40B4-BE49-F238E27FC236}">
                <a16:creationId xmlns:a16="http://schemas.microsoft.com/office/drawing/2014/main" id="{9CF81054-3805-74B7-7A33-42371015BCBE}"/>
              </a:ext>
            </a:extLst>
          </p:cNvPr>
          <p:cNvSpPr txBox="1"/>
          <p:nvPr/>
        </p:nvSpPr>
        <p:spPr>
          <a:xfrm>
            <a:off x="0" y="-86538"/>
            <a:ext cx="10373032" cy="6340197"/>
          </a:xfrm>
          <a:prstGeom prst="rect">
            <a:avLst/>
          </a:prstGeom>
          <a:noFill/>
        </p:spPr>
        <p:txBody>
          <a:bodyPr wrap="square">
            <a:spAutoFit/>
          </a:bodyPr>
          <a:lstStyle/>
          <a:p>
            <a:pPr>
              <a:spcBef>
                <a:spcPts val="600"/>
              </a:spcBef>
              <a:spcAft>
                <a:spcPts val="600"/>
              </a:spcAft>
              <a:tabLst>
                <a:tab pos="1386840" algn="l"/>
              </a:tabLs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Dàn ý chung </a:t>
            </a:r>
            <a:r>
              <a:rPr lang="en-US" sz="2800" b="1">
                <a:solidFill>
                  <a:srgbClr val="0070C0"/>
                </a:solidFill>
                <a:latin typeface="Times New Roman" panose="02020603050405020304" pitchFamily="18" charset="0"/>
                <a:ea typeface="MS Mincho"/>
                <a:cs typeface="Times New Roman" panose="02020603050405020304" pitchFamily="18" charset="0"/>
              </a:rPr>
              <a:t>của một bài văn phân tích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đặc điểm nhân vật trong một tác phẩm văn học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1386840" algn="l"/>
              </a:tabLs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Mở bài: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Giới thiệu tác phẩm văn học và nhân vật; nêu khái quát ấn tượng về nhân vật.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Thân bài: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tích đặc điểm của nhân vật: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 lượt trình bày hệ thống luận điểm, luận cứ và dẫn chứng theo một trình tự nhất định để làm sáng tỏ vấn đề đã nêu ở mở bài: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SzPts val="1400"/>
              <a:buFont typeface="Times New Roman" panose="02020603050405020304" pitchFamily="18" charset="0"/>
              <a:buChar char="-"/>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 ra các đặc điểm của nhân vật dựa trên các bằng chứng trong tác phẩm.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SzPts val="1400"/>
              <a:buFont typeface="Times New Roman" panose="02020603050405020304" pitchFamily="18" charset="0"/>
              <a:buChar char="-"/>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 xét, đánh giá nghệ thuật xây dựng nhân vật của nhà văn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SzPts val="1400"/>
              <a:buFont typeface="Times New Roman" panose="02020603050405020304" pitchFamily="18" charset="0"/>
              <a:buChar char="-"/>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 được ý nghĩa của hình tượng nhân vật.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Kết bài: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Nêu ấn tượng và đánh giá về nhân vật..zz</a:t>
            </a:r>
            <a:endParaRPr lang="en-ID" sz="2800"/>
          </a:p>
        </p:txBody>
      </p:sp>
    </p:spTree>
    <p:extLst>
      <p:ext uri="{BB962C8B-B14F-4D97-AF65-F5344CB8AC3E}">
        <p14:creationId xmlns:p14="http://schemas.microsoft.com/office/powerpoint/2010/main" val="2890937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CA45-CB63-F8ED-E998-6E7B8351528E}"/>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90D4B03B-781C-9F91-6399-DDC1538E9046}"/>
              </a:ext>
            </a:extLst>
          </p:cNvPr>
          <p:cNvSpPr>
            <a:spLocks noGrp="1"/>
          </p:cNvSpPr>
          <p:nvPr>
            <p:ph type="body" idx="1"/>
          </p:nvPr>
        </p:nvSpPr>
        <p:spPr/>
        <p:txBody>
          <a:bodyPr/>
          <a:lstStyle/>
          <a:p>
            <a:endParaRPr lang="en-ID"/>
          </a:p>
        </p:txBody>
      </p:sp>
    </p:spTree>
    <p:extLst>
      <p:ext uri="{BB962C8B-B14F-4D97-AF65-F5344CB8AC3E}">
        <p14:creationId xmlns:p14="http://schemas.microsoft.com/office/powerpoint/2010/main" val="3139777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8" name="Group 7"/>
          <p:cNvGrpSpPr/>
          <p:nvPr/>
        </p:nvGrpSpPr>
        <p:grpSpPr>
          <a:xfrm>
            <a:off x="2234365" y="135368"/>
            <a:ext cx="6670280" cy="1051549"/>
            <a:chOff x="388318" y="1659511"/>
            <a:chExt cx="2039726" cy="1868604"/>
          </a:xfrm>
          <a:solidFill>
            <a:schemeClr val="bg2">
              <a:lumMod val="75000"/>
            </a:schemeClr>
          </a:solidFill>
        </p:grpSpPr>
        <p:sp>
          <p:nvSpPr>
            <p:cNvPr id="14" name="Rectangle 13"/>
            <p:cNvSpPr/>
            <p:nvPr/>
          </p:nvSpPr>
          <p:spPr>
            <a:xfrm>
              <a:off x="388318"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D"/>
            </a:p>
          </p:txBody>
        </p:sp>
        <p:sp>
          <p:nvSpPr>
            <p:cNvPr id="16" name="Rectangle 15"/>
            <p:cNvSpPr/>
            <p:nvPr/>
          </p:nvSpPr>
          <p:spPr>
            <a:xfrm>
              <a:off x="388318"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2. VIẾT BÀI</a:t>
              </a:r>
              <a:endParaRPr lang="en-US" sz="2800" kern="1200" dirty="0">
                <a:solidFill>
                  <a:prstClr val="black"/>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382139" y="1432577"/>
            <a:ext cx="11150220" cy="5262979"/>
          </a:xfrm>
          <a:prstGeom prst="rect">
            <a:avLst/>
          </a:prstGeom>
          <a:solidFill>
            <a:schemeClr val="bg1"/>
          </a:solidFill>
        </p:spPr>
        <p:txBody>
          <a:bodyPr wrap="square">
            <a:spAutoFit/>
          </a:bodyPr>
          <a:lstStyle/>
          <a:p>
            <a:pPr algn="just">
              <a:lnSpc>
                <a:spcPct val="150000"/>
              </a:lnSpc>
            </a:pPr>
            <a:r>
              <a:rPr lang="vi-VN" sz="2800" b="1" dirty="0">
                <a:solidFill>
                  <a:schemeClr val="accent6"/>
                </a:solidFill>
                <a:latin typeface="+mj-lt"/>
              </a:rPr>
              <a:t>Khi viết bài cần lưu ý:</a:t>
            </a:r>
          </a:p>
          <a:p>
            <a:pPr algn="just">
              <a:lnSpc>
                <a:spcPct val="150000"/>
              </a:lnSpc>
            </a:pPr>
            <a:r>
              <a:rPr lang="vi-VN" sz="2800" dirty="0">
                <a:solidFill>
                  <a:schemeClr val="accent6"/>
                </a:solidFill>
                <a:latin typeface="+mj-lt"/>
              </a:rPr>
              <a:t>- Để những nhận xét về nhân vật thuyế</a:t>
            </a:r>
            <a:r>
              <a:rPr lang="en-US" sz="2800" dirty="0">
                <a:solidFill>
                  <a:schemeClr val="accent6"/>
                </a:solidFill>
                <a:latin typeface="+mj-lt"/>
              </a:rPr>
              <a:t>t</a:t>
            </a:r>
            <a:r>
              <a:rPr lang="vi-VN" sz="2800" dirty="0">
                <a:solidFill>
                  <a:schemeClr val="accent6"/>
                </a:solidFill>
                <a:latin typeface="+mj-lt"/>
              </a:rPr>
              <a:t> phục và có giá trị, cần dựa trên nh</a:t>
            </a:r>
            <a:r>
              <a:rPr lang="en-US" sz="2800" dirty="0">
                <a:solidFill>
                  <a:schemeClr val="accent6"/>
                </a:solidFill>
                <a:latin typeface="Times New Roman" panose="02020603050405020304" pitchFamily="18" charset="0"/>
                <a:cs typeface="Times New Roman" panose="02020603050405020304" pitchFamily="18" charset="0"/>
              </a:rPr>
              <a:t>ữ</a:t>
            </a:r>
            <a:r>
              <a:rPr lang="vi-VN" sz="2800" dirty="0">
                <a:solidFill>
                  <a:schemeClr val="accent6"/>
                </a:solidFill>
                <a:latin typeface="+mj-lt"/>
              </a:rPr>
              <a:t>ng sự việc, chi tiết liên quan đến n</a:t>
            </a:r>
            <a:r>
              <a:rPr lang="en-US" sz="2800" dirty="0" err="1">
                <a:solidFill>
                  <a:schemeClr val="accent6"/>
                </a:solidFill>
                <a:latin typeface="Times New Roman" panose="02020603050405020304" pitchFamily="18" charset="0"/>
                <a:cs typeface="Times New Roman" panose="02020603050405020304" pitchFamily="18" charset="0"/>
              </a:rPr>
              <a:t>hân</a:t>
            </a:r>
            <a:r>
              <a:rPr lang="vi-VN" sz="2800" dirty="0">
                <a:solidFill>
                  <a:schemeClr val="accent6"/>
                </a:solidFill>
                <a:latin typeface="+mj-lt"/>
              </a:rPr>
              <a:t> vật trong tác phẩm.</a:t>
            </a:r>
          </a:p>
          <a:p>
            <a:pPr algn="just">
              <a:lnSpc>
                <a:spcPct val="150000"/>
              </a:lnSpc>
            </a:pPr>
            <a:r>
              <a:rPr lang="vi-VN" sz="2800" dirty="0">
                <a:solidFill>
                  <a:schemeClr val="accent6"/>
                </a:solidFill>
                <a:latin typeface="+mj-lt"/>
              </a:rPr>
              <a:t>- Cần nhìn nhận, phân tích nhân vật từ nhiều góc độ, trong một chỉnh thể trọn vẹn để có những nhận xét, đánh giá toàn diện, thuyết phục.</a:t>
            </a:r>
          </a:p>
          <a:p>
            <a:pPr algn="just">
              <a:lnSpc>
                <a:spcPct val="150000"/>
              </a:lnSpc>
            </a:pPr>
            <a:r>
              <a:rPr lang="vi-VN" sz="2800" dirty="0">
                <a:solidFill>
                  <a:schemeClr val="accent6"/>
                </a:solidFill>
                <a:latin typeface="+mj-lt"/>
              </a:rPr>
              <a:t>-  Phân tích nhân vật một cách cụ thể, chi tiết. Không nên nhận xét, đánh giá về nhân vật một cách chung chung. Cần đưa ra các bằng chứng trong tác phẩm để làm căn cứ cho những nhận xét, suy luận về đặc điểm nhân vật.</a:t>
            </a:r>
          </a:p>
        </p:txBody>
      </p:sp>
    </p:spTree>
    <p:extLst>
      <p:ext uri="{BB962C8B-B14F-4D97-AF65-F5344CB8AC3E}">
        <p14:creationId xmlns:p14="http://schemas.microsoft.com/office/powerpoint/2010/main" val="38164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6" name="Group 5"/>
          <p:cNvGrpSpPr/>
          <p:nvPr/>
        </p:nvGrpSpPr>
        <p:grpSpPr>
          <a:xfrm>
            <a:off x="0" y="0"/>
            <a:ext cx="6670280" cy="1051549"/>
            <a:chOff x="2590937" y="1659511"/>
            <a:chExt cx="2039726" cy="1868604"/>
          </a:xfrm>
          <a:solidFill>
            <a:schemeClr val="accent3">
              <a:lumMod val="60000"/>
              <a:lumOff val="40000"/>
            </a:schemeClr>
          </a:solidFill>
        </p:grpSpPr>
        <p:sp>
          <p:nvSpPr>
            <p:cNvPr id="7" name="Rectangle 6"/>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D"/>
            </a:p>
          </p:txBody>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a:solidFill>
                    <a:prstClr val="white"/>
                  </a:solidFill>
                  <a:latin typeface="Times New Roman" panose="02020603050405020304" pitchFamily="18" charset="0"/>
                  <a:cs typeface="Times New Roman" panose="02020603050405020304" pitchFamily="18" charset="0"/>
                </a:rPr>
                <a:t>3. CHỈNH SỬA BÀI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graphicFrame>
        <p:nvGraphicFramePr>
          <p:cNvPr id="10" name="Table 9">
            <a:extLst>
              <a:ext uri="{FF2B5EF4-FFF2-40B4-BE49-F238E27FC236}">
                <a16:creationId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3240326608"/>
              </p:ext>
            </p:extLst>
          </p:nvPr>
        </p:nvGraphicFramePr>
        <p:xfrm>
          <a:off x="485836" y="2232073"/>
          <a:ext cx="11073819" cy="4460344"/>
        </p:xfrm>
        <a:graphic>
          <a:graphicData uri="http://schemas.openxmlformats.org/drawingml/2006/table">
            <a:tbl>
              <a:tblPr firstRow="1" firstCol="1" bandRow="1"/>
              <a:tblGrid>
                <a:gridCol w="1016983">
                  <a:extLst>
                    <a:ext uri="{9D8B030D-6E8A-4147-A177-3AD203B41FA5}">
                      <a16:colId xmlns:a16="http://schemas.microsoft.com/office/drawing/2014/main" val="979228788"/>
                    </a:ext>
                  </a:extLst>
                </a:gridCol>
                <a:gridCol w="7520157">
                  <a:extLst>
                    <a:ext uri="{9D8B030D-6E8A-4147-A177-3AD203B41FA5}">
                      <a16:colId xmlns:a16="http://schemas.microsoft.com/office/drawing/2014/main" val="1589276718"/>
                    </a:ext>
                  </a:extLst>
                </a:gridCol>
                <a:gridCol w="1095952">
                  <a:extLst>
                    <a:ext uri="{9D8B030D-6E8A-4147-A177-3AD203B41FA5}">
                      <a16:colId xmlns:a16="http://schemas.microsoft.com/office/drawing/2014/main" val="2083466929"/>
                    </a:ext>
                  </a:extLst>
                </a:gridCol>
                <a:gridCol w="1440727">
                  <a:extLst>
                    <a:ext uri="{9D8B030D-6E8A-4147-A177-3AD203B41FA5}">
                      <a16:colId xmlns:a16="http://schemas.microsoft.com/office/drawing/2014/main" val="3758647478"/>
                    </a:ext>
                  </a:extLst>
                </a:gridCol>
              </a:tblGrid>
              <a:tr h="964029">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2744876"/>
                  </a:ext>
                </a:extLst>
              </a:tr>
              <a:tr h="544055">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TPVH.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1715562"/>
                  </a:ext>
                </a:extLst>
              </a:tr>
              <a:tr h="482015">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946529"/>
                  </a:ext>
                </a:extLst>
              </a:tr>
              <a:tr h="964029">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7817389"/>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7414588"/>
                  </a:ext>
                </a:extLst>
              </a:tr>
              <a:tr h="542186">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20414852"/>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3613148"/>
                  </a:ext>
                </a:extLst>
              </a:tr>
            </a:tbl>
          </a:graphicData>
        </a:graphic>
      </p:graphicFrame>
      <p:pic>
        <p:nvPicPr>
          <p:cNvPr id="11" name="Picture 10"/>
          <p:cNvPicPr>
            <a:picLocks noChangeAspect="1"/>
          </p:cNvPicPr>
          <p:nvPr/>
        </p:nvPicPr>
        <p:blipFill>
          <a:blip r:embed="rId3"/>
          <a:stretch>
            <a:fillRect/>
          </a:stretch>
        </p:blipFill>
        <p:spPr>
          <a:xfrm>
            <a:off x="-2211891" y="1392742"/>
            <a:ext cx="11094061" cy="1044047"/>
          </a:xfrm>
          <a:prstGeom prst="rect">
            <a:avLst/>
          </a:prstGeom>
        </p:spPr>
      </p:pic>
    </p:spTree>
    <p:extLst>
      <p:ext uri="{BB962C8B-B14F-4D97-AF65-F5344CB8AC3E}">
        <p14:creationId xmlns:p14="http://schemas.microsoft.com/office/powerpoint/2010/main" val="23633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2931" y="119517"/>
            <a:ext cx="11004891" cy="1381737"/>
          </a:xfrm>
          <a:prstGeom prst="rect">
            <a:avLst/>
          </a:prstGeom>
        </p:spPr>
      </p:pic>
      <p:sp>
        <p:nvSpPr>
          <p:cNvPr id="4" name="Rectangle 3"/>
          <p:cNvSpPr/>
          <p:nvPr/>
        </p:nvSpPr>
        <p:spPr>
          <a:xfrm>
            <a:off x="163774" y="1699669"/>
            <a:ext cx="6509982" cy="4504118"/>
          </a:xfrm>
          <a:prstGeom prst="rect">
            <a:avLst/>
          </a:prstGeom>
          <a:solidFill>
            <a:schemeClr val="bg1"/>
          </a:solidFill>
        </p:spPr>
        <p:txBody>
          <a:bodyPr wrap="square">
            <a:spAutoFit/>
          </a:bodyPr>
          <a:lstStyle/>
          <a:p>
            <a:pPr algn="just">
              <a:lnSpc>
                <a:spcPct val="150000"/>
              </a:lnSpc>
            </a:pPr>
            <a:r>
              <a:rPr lang="en-US" sz="2600">
                <a:solidFill>
                  <a:schemeClr val="accent6"/>
                </a:solidFill>
                <a:latin typeface="+mj-lt"/>
              </a:rPr>
              <a:t>         </a:t>
            </a:r>
            <a:r>
              <a:rPr lang="en-US" sz="2400">
                <a:solidFill>
                  <a:schemeClr val="accent6"/>
                </a:solidFill>
                <a:latin typeface="+mj-lt"/>
              </a:rPr>
              <a:t>Xây dựng hình tượng 1 nhân vật đã khó, nhân vật đó có sức lay động và chiếm trọn trái tim người đọc còn khó hơn. Ấy vậy mà nhà văn………..đã làm được điều đó. </a:t>
            </a:r>
            <a:r>
              <a:rPr lang="en-US" sz="2400"/>
              <a:t>Nhân vật………… trong truyện ngắn……. đã ghi dấu ấn sâu đậm trong lòng người đọc về hình ảnh của một người thầy  tuyệt đẹp </a:t>
            </a:r>
            <a:r>
              <a:rPr lang="vi-VN" sz="2400">
                <a:latin typeface="Times New Roman" panose="02020603050405020304" pitchFamily="18" charset="0"/>
              </a:rPr>
              <a:t>và đáng kính</a:t>
            </a:r>
            <a:r>
              <a:rPr lang="en-US" sz="2400">
                <a:latin typeface="Times New Roman" panose="02020603050405020304" pitchFamily="18" charset="0"/>
              </a:rPr>
              <a:t>.</a:t>
            </a:r>
            <a:endParaRPr lang="vi-VN" sz="2400" dirty="0">
              <a:solidFill>
                <a:schemeClr val="accent6"/>
              </a:solidFill>
              <a:latin typeface="+mj-lt"/>
            </a:endParaRPr>
          </a:p>
        </p:txBody>
      </p:sp>
      <p:pic>
        <p:nvPicPr>
          <p:cNvPr id="16" name="Picture 2" descr="C:\Users\Administrator\Desktop\download.jpg"/>
          <p:cNvPicPr>
            <a:picLocks noChangeAspect="1" noChangeArrowheads="1"/>
          </p:cNvPicPr>
          <p:nvPr/>
        </p:nvPicPr>
        <p:blipFill>
          <a:blip r:embed="rId4"/>
          <a:srcRect/>
          <a:stretch>
            <a:fillRect/>
          </a:stretch>
        </p:blipFill>
        <p:spPr bwMode="auto">
          <a:xfrm>
            <a:off x="6847125" y="1699669"/>
            <a:ext cx="5135609" cy="4269888"/>
          </a:xfrm>
          <a:prstGeom prst="rect">
            <a:avLst/>
          </a:prstGeom>
          <a:noFill/>
        </p:spPr>
      </p:pic>
    </p:spTree>
    <p:extLst>
      <p:ext uri="{BB962C8B-B14F-4D97-AF65-F5344CB8AC3E}">
        <p14:creationId xmlns:p14="http://schemas.microsoft.com/office/powerpoint/2010/main" val="92888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9">
          <a:extLst>
            <a:ext uri="{FF2B5EF4-FFF2-40B4-BE49-F238E27FC236}">
              <a16:creationId xmlns:a16="http://schemas.microsoft.com/office/drawing/2014/main" id="{E07FE8D4-DB31-217C-95AC-B5425E046A6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58F23B8-68A7-5A79-7032-27D75EEA1740}"/>
              </a:ext>
            </a:extLst>
          </p:cNvPr>
          <p:cNvSpPr/>
          <p:nvPr/>
        </p:nvSpPr>
        <p:spPr>
          <a:xfrm>
            <a:off x="131928" y="131200"/>
            <a:ext cx="11928143" cy="8519255"/>
          </a:xfrm>
          <a:prstGeom prst="rect">
            <a:avLst/>
          </a:prstGeom>
          <a:solidFill>
            <a:schemeClr val="bg1"/>
          </a:solidFill>
        </p:spPr>
        <p:txBody>
          <a:bodyPr wrap="square">
            <a:spAutoFit/>
          </a:bodyPr>
          <a:lstStyle/>
          <a:p>
            <a:pPr algn="just"/>
            <a:r>
              <a:rPr lang="en-US" sz="2600">
                <a:latin typeface="Times New Roman" panose="02020603050405020304" pitchFamily="18" charset="0"/>
              </a:rPr>
              <a:t>    </a:t>
            </a:r>
            <a:r>
              <a:rPr lang="vi-VN" sz="2300" b="1" i="0">
                <a:solidFill>
                  <a:srgbClr val="000000"/>
                </a:solidFill>
                <a:effectLst/>
                <a:latin typeface="Times New Roman" panose="02020603050405020304" pitchFamily="18" charset="0"/>
                <a:cs typeface="Times New Roman" panose="02020603050405020304" pitchFamily="18" charset="0"/>
              </a:rPr>
              <a:t>Thầy Đuy-sen là một người giáo viên, nhưng những lần xuất hiện của thầy đều thật mộc mạc và giản dị</a:t>
            </a:r>
            <a:r>
              <a:rPr lang="vi-VN" sz="2300" b="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Lần đầu tiên gặp mặt, thầy xuất hiện từ trong trường với cơ thể bê bết đất, mồ hôi đầy mặt và nụ cười niềm nở trên môi. Nụ cười ấy của thầy đã giúp cho những đứa trẻ nhỏ bớt ngại ngùng và lo âu.</a:t>
            </a:r>
            <a:r>
              <a:rPr lang="en-US" sz="2400">
                <a:latin typeface="Times New Roman" panose="02020603050405020304" pitchFamily="18" charset="0"/>
                <a:cs typeface="Times New Roman" panose="02020603050405020304" pitchFamily="18" charset="0"/>
              </a:rPr>
              <a:t> </a:t>
            </a:r>
            <a:r>
              <a:rPr lang="en-US" sz="2400">
                <a:solidFill>
                  <a:srgbClr val="0D0D0D"/>
                </a:solidFill>
                <a:latin typeface="Times New Roman" panose="02020603050405020304" pitchFamily="18" charset="0"/>
                <a:cs typeface="Times New Roman" panose="02020603050405020304" pitchFamily="18" charset="0"/>
              </a:rPr>
              <a:t>T</a:t>
            </a:r>
            <a:r>
              <a:rPr lang="en-US" sz="2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rong kí ức của An-tư-nai, đó cũng  là hình ảnh của một người thầy đi chân không đứng giữa dòng suối đá, hai tay để sau gáy và đôi mắt sáng long lanh đăm đăm nhìn theo những đám mây trắng xa tít…</a:t>
            </a:r>
            <a:r>
              <a:rPr lang="vi-VN" sz="2400">
                <a:latin typeface="Times New Roman" panose="02020603050405020304" pitchFamily="18" charset="0"/>
                <a:cs typeface="Times New Roman" panose="02020603050405020304" pitchFamily="18" charset="0"/>
              </a:rPr>
              <a:t>Vẻ đẹp ngoại hình của thầy cũng góp phần thể hiện vẻ đẹp tâm hồn của thầy.</a:t>
            </a:r>
            <a:endParaRPr lang="en-US" sz="2400">
              <a:latin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SzPts val="1400"/>
              <a:buFont typeface="Times New Roman" panose="02020603050405020304" pitchFamily="18" charset="0"/>
              <a:buChar char="-"/>
            </a:pPr>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1" i="0">
                <a:solidFill>
                  <a:srgbClr val="000000"/>
                </a:solidFill>
                <a:effectLst/>
                <a:latin typeface="Times New Roman" panose="02020603050405020304" pitchFamily="18" charset="0"/>
                <a:cs typeface="Times New Roman" panose="02020603050405020304" pitchFamily="18" charset="0"/>
              </a:rPr>
              <a:t>Thầy Đuy-sen quả là có tài, giàu kinh nghiệm sư phạm.</a:t>
            </a:r>
            <a:r>
              <a:rPr lang="vi-VN" sz="2400" b="0" i="0">
                <a:solidFill>
                  <a:srgbClr val="000000"/>
                </a:solidFill>
                <a:effectLst/>
                <a:latin typeface="Times New Roman" panose="02020603050405020304" pitchFamily="18" charset="0"/>
                <a:cs typeface="Times New Roman" panose="02020603050405020304" pitchFamily="18" charset="0"/>
              </a:rPr>
              <a:t> Chỉ sau một vài phút gặp gỡ, vài câu nói nhẹ nhàng</a:t>
            </a:r>
            <a:r>
              <a:rPr lang="en-US" sz="2400">
                <a:latin typeface="Times New Roman" panose="02020603050405020304" pitchFamily="18" charset="0"/>
                <a:cs typeface="Times New Roman" panose="02020603050405020304" pitchFamily="18" charset="0"/>
              </a:rPr>
              <a:t>, </a:t>
            </a:r>
            <a:r>
              <a:rPr lang="vi-VN" sz="2400" i="0">
                <a:solidFill>
                  <a:srgbClr val="000000"/>
                </a:solidFill>
                <a:effectLst/>
                <a:latin typeface="Times New Roman" panose="02020603050405020304" pitchFamily="18" charset="0"/>
                <a:cs typeface="Times New Roman" panose="02020603050405020304" pitchFamily="18" charset="0"/>
              </a:rPr>
              <a:t>thầy đã chiếm lĩnh tâm hồn tuổi thơ. Thầy đã khơi dậy trong lòng các em nhỏ người miền núi niềm khao khát được đi học.</a:t>
            </a:r>
            <a:r>
              <a:rPr lang="vi-VN" sz="2400">
                <a:latin typeface="Times New Roman" panose="02020603050405020304" pitchFamily="18" charset="0"/>
                <a:cs typeface="Times New Roman" panose="02020603050405020304" pitchFamily="18" charset="0"/>
              </a:rPr>
              <a:t>Thầy nói với các em nhỏ người dân tộc miền núi chưa từng biết mái trường là gì bằng tất cả tình thương mênh mông: “Thế nào, các em có thích học không? Các em sẽ đi học chứ?”</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Với An-tư-nai, thầy nhìn thấu tâm can em, cảm thông cảnh ngộ mồ côi của em, thầy an ủi và khen em một cách chân tình: “An-tư-nai, cái tên hay quá, mà em thì chắc là ngoan lắm phải không?”. Câu nói ấy cùng với nụ cười hiền hậu của Đuy-sen đã khiến cho cô gái dân tộc thiểu số bé nhỏ, bất hạnh “thấy lòng ấm hẳn lại”.</a:t>
            </a:r>
            <a:r>
              <a:rPr lang="en-US" sz="2400">
                <a:latin typeface="Times New Roman" panose="02020603050405020304" pitchFamily="18" charset="0"/>
                <a:ea typeface="Times New Roman" panose="02020603050405020304" pitchFamily="18" charset="0"/>
                <a:cs typeface="Times New Roman" panose="02020603050405020304" pitchFamily="18" charset="0"/>
              </a:rPr>
              <a:t> Thầy không ngừng động viên, khích lệ An-tư-nai:</a:t>
            </a:r>
            <a:r>
              <a:rPr lang="en-US" sz="2400" i="1">
                <a:solidFill>
                  <a:srgbClr val="0D0D0D"/>
                </a:solidFill>
                <a:latin typeface="Times New Roman" panose="02020603050405020304" pitchFamily="18" charset="0"/>
                <a:ea typeface="MS Mincho"/>
                <a:cs typeface="Times New Roman" panose="02020603050405020304" pitchFamily="18" charset="0"/>
              </a:rPr>
              <a:t>“Dòng suối trong trẻo của thầy, em thông minh lắm… Ôi, ước gì thầy được gửi em</a:t>
            </a:r>
            <a:r>
              <a:rPr lang="en-US" sz="2400">
                <a:latin typeface="Times New Roman" panose="02020603050405020304" pitchFamily="18" charset="0"/>
                <a:ea typeface="MS Mincho"/>
                <a:cs typeface="Times New Roman" panose="02020603050405020304" pitchFamily="18" charset="0"/>
              </a:rPr>
              <a:t> </a:t>
            </a:r>
            <a:r>
              <a:rPr lang="en-US" sz="2400" i="1">
                <a:solidFill>
                  <a:srgbClr val="0D0D0D"/>
                </a:solidFill>
                <a:latin typeface="Times New Roman" panose="02020603050405020304" pitchFamily="18" charset="0"/>
                <a:ea typeface="MS Mincho"/>
                <a:cs typeface="Times New Roman" panose="02020603050405020304" pitchFamily="18" charset="0"/>
              </a:rPr>
              <a:t>ra thành phố lớn. Em sẽ còn khá hơn biết chừng nào”.</a:t>
            </a:r>
            <a:r>
              <a:rPr lang="en-US" sz="2400">
                <a:solidFill>
                  <a:srgbClr val="0D0D0D"/>
                </a:solidFill>
                <a:latin typeface="Times New Roman" panose="02020603050405020304" pitchFamily="18" charset="0"/>
                <a:ea typeface="MS Mincho"/>
                <a:cs typeface="Times New Roman" panose="02020603050405020304" pitchFamily="18" charset="0"/>
              </a:rPr>
              <a:t> Lời nói ấy của thầy Đuy-sen gần gũi, ân cần, đầy yêu thương</a:t>
            </a:r>
            <a:r>
              <a:rPr lang="en-US" sz="2400" b="1">
                <a:solidFill>
                  <a:srgbClr val="0D0D0D"/>
                </a:solidFill>
                <a:latin typeface="Times New Roman" panose="02020603050405020304" pitchFamily="18" charset="0"/>
                <a:ea typeface="MS Mincho"/>
                <a:cs typeface="Times New Roman" panose="02020603050405020304" pitchFamily="18" charset="0"/>
              </a:rPr>
              <a:t>.</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vi-VN" sz="2400">
              <a:latin typeface="Times New Roman" panose="02020603050405020304" pitchFamily="18" charset="0"/>
              <a:cs typeface="Times New Roman" panose="02020603050405020304" pitchFamily="18" charset="0"/>
            </a:endParaRPr>
          </a:p>
          <a:p>
            <a:pPr algn="just"/>
            <a:endParaRPr lang="vi-VN" sz="2600" dirty="0">
              <a:latin typeface="Times New Roman" panose="02020603050405020304" pitchFamily="18" charset="0"/>
            </a:endParaRPr>
          </a:p>
        </p:txBody>
      </p:sp>
    </p:spTree>
    <p:extLst>
      <p:ext uri="{BB962C8B-B14F-4D97-AF65-F5344CB8AC3E}">
        <p14:creationId xmlns:p14="http://schemas.microsoft.com/office/powerpoint/2010/main" val="22062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8739" y="2682650"/>
            <a:ext cx="10205589" cy="3103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 name="Rectangle 3"/>
          <p:cNvSpPr/>
          <p:nvPr/>
        </p:nvSpPr>
        <p:spPr>
          <a:xfrm>
            <a:off x="131928" y="131200"/>
            <a:ext cx="11928143" cy="4031873"/>
          </a:xfrm>
          <a:prstGeom prst="rect">
            <a:avLst/>
          </a:prstGeom>
          <a:solidFill>
            <a:schemeClr val="bg1"/>
          </a:solidFill>
        </p:spPr>
        <p:txBody>
          <a:bodyPr wrap="square">
            <a:spAutoFit/>
          </a:bodyPr>
          <a:lstStyle/>
          <a:p>
            <a:pPr algn="just"/>
            <a:r>
              <a:rPr lang="en-US" sz="2600">
                <a:latin typeface="Times New Roman" panose="02020603050405020304" pitchFamily="18" charset="0"/>
              </a:rPr>
              <a:t>    </a:t>
            </a:r>
            <a:r>
              <a:rPr lang="en-US" sz="2300" b="1">
                <a:solidFill>
                  <a:srgbClr val="0D0D0D"/>
                </a:solidFill>
                <a:latin typeface="Times New Roman" panose="02020603050405020304" pitchFamily="18" charset="0"/>
                <a:ea typeface="MS Mincho"/>
                <a:cs typeface="Times New Roman" panose="02020603050405020304" pitchFamily="18" charset="0"/>
              </a:rPr>
              <a:t>Không những thế, những hành động của thầy Đuy-sen cũng vô cùng ấm áp, </a:t>
            </a:r>
            <a:r>
              <a:rPr lang="en-ID" sz="2300" b="1" i="0">
                <a:solidFill>
                  <a:srgbClr val="000000"/>
                </a:solidFill>
                <a:effectLst/>
                <a:latin typeface="Times New Roman" panose="02020603050405020304" pitchFamily="18" charset="0"/>
                <a:cs typeface="Times New Roman" panose="02020603050405020304" pitchFamily="18" charset="0"/>
              </a:rPr>
              <a:t>hết lòng vì học trò. </a:t>
            </a:r>
            <a:r>
              <a:rPr lang="en-ID" sz="2300" i="0">
                <a:solidFill>
                  <a:srgbClr val="000000"/>
                </a:solidFill>
                <a:effectLst/>
                <a:latin typeface="Times New Roman" panose="02020603050405020304" pitchFamily="18" charset="0"/>
                <a:cs typeface="Times New Roman" panose="02020603050405020304" pitchFamily="18" charset="0"/>
              </a:rPr>
              <a:t>Một mình thầy sửa nhà kho thành lớp học</a:t>
            </a:r>
            <a:r>
              <a:rPr lang="en-US" sz="2300">
                <a:solidFill>
                  <a:srgbClr val="0D0D0D"/>
                </a:solidFill>
                <a:latin typeface="Times New Roman" panose="02020603050405020304" pitchFamily="18" charset="0"/>
                <a:ea typeface="MS Mincho"/>
                <a:cs typeface="Times New Roman" panose="02020603050405020304" pitchFamily="18" charset="0"/>
              </a:rPr>
              <a:t>. Thầy lo lắng, quan tâm đến học trò như người thân trong gia đình</a:t>
            </a:r>
            <a:r>
              <a:rPr lang="vi-VN" sz="2300" b="0" i="0">
                <a:solidFill>
                  <a:srgbClr val="000000"/>
                </a:solidFill>
                <a:effectLst/>
                <a:latin typeface="Times New Roman" panose="02020603050405020304" pitchFamily="18" charset="0"/>
                <a:cs typeface="Times New Roman" panose="02020603050405020304" pitchFamily="18" charset="0"/>
              </a:rPr>
              <a:t>. Mỗi khi đi học, các em học sinh đều phải lội qua một con suối. Đến mùa đông, nước băng lạnh buốt khiến các em không thể lội qua được nữa. Để giúp học sinh có thể đến lớp, thầy Đuy-sen đã bế các em qua suối, lưng thì cõng, tay thì bế để các em nhỏ có thể an toàn tới trường học. Ngay cả khi bọn nhà giàu ngu xuẩn, bộ mặt láo xược lên mặt chế giễu, cười cợt, thầy vẫn lạc quan kể chuyện vui cho học sinh quên đi mọi sự. Những lúc rảnh rỗi, thầy còn lấy đá và những tảng đất cỏ đắp thành các ụ nhỏ trên lòng suốt để bước qua cho khỏi bị ướt chân. Khi An-tư-nai bị ngã ở suối, thầy đỡ An-tư-nai lên lên bờ, lót chiếc áo choàng cho An-tư-nai ngồi, còn mình thì vẫn tiếp tục công việc. Đối với An-tư-nai, thầy Đuy-sen giống như một người thân, thậm chí cô bé con mong muốn thầy trở thành anh trai của mình.</a:t>
            </a:r>
            <a:endParaRPr lang="vi-VN"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707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 name="Rectangle 3"/>
          <p:cNvSpPr/>
          <p:nvPr/>
        </p:nvSpPr>
        <p:spPr>
          <a:xfrm>
            <a:off x="145576" y="164548"/>
            <a:ext cx="11900848" cy="4770537"/>
          </a:xfrm>
          <a:prstGeom prst="rect">
            <a:avLst/>
          </a:prstGeom>
          <a:solidFill>
            <a:schemeClr val="bg1"/>
          </a:solidFill>
        </p:spPr>
        <p:txBody>
          <a:bodyPr wrap="square">
            <a:spAutoFit/>
          </a:bodyPr>
          <a:lstStyle/>
          <a:p>
            <a:pPr algn="just"/>
            <a:r>
              <a:rPr lang="en-US" sz="2600">
                <a:latin typeface="Times New Roman" panose="02020603050405020304" pitchFamily="18" charset="0"/>
              </a:rPr>
              <a:t>       </a:t>
            </a:r>
            <a:r>
              <a:rPr lang="en-US" sz="24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vật người thầy Đuy-sen được t/g Ai-tơ-ma-tốp  khắc họa thành công qua các chi tiết miêu tả ngoại hình, lời nói, cử chỉ, hành động, cảm xúc, suy nghĩ và mối quan hệ với các nhân vật khác (An-tư-nai và người họa sĩ). Nghệ thuật miêu tả tài tình  khiến người thầy hiện lên rất sinh động. Tác giả đã sáng tạo nhiều chi tiết rất đặc sắc như thầy giáo bế các em qua suối….Lối kể chuyện theo ngôi kể thứ nhất, với điểm nhìn từ người học trò An-tư-nai và người họa sĩ tạo nên sức hấp dẫn rất lớn. </a:t>
            </a:r>
          </a:p>
          <a:p>
            <a:pPr algn="just"/>
            <a:r>
              <a:rPr lang="en-US" sz="2400" b="1" kern="100">
                <a:latin typeface="Times New Roman" panose="02020603050405020304" pitchFamily="18" charset="0"/>
                <a:ea typeface="Calibri" panose="020F0502020204030204" pitchFamily="34" charset="0"/>
                <a:cs typeface="Times New Roman" panose="02020603050405020304" pitchFamily="18" charset="0"/>
              </a:rPr>
              <a:t>       </a:t>
            </a:r>
            <a:r>
              <a:rPr lang="en-US" sz="2600">
                <a:latin typeface="Times New Roman" panose="02020603050405020304" pitchFamily="18" charset="0"/>
              </a:rPr>
              <a:t>T</a:t>
            </a:r>
            <a:r>
              <a:rPr lang="vi-VN" sz="2400" b="0" i="0">
                <a:solidFill>
                  <a:srgbClr val="000000"/>
                </a:solidFill>
                <a:effectLst/>
                <a:latin typeface="Times New Roman" panose="02020603050405020304" pitchFamily="18" charset="0"/>
                <a:cs typeface="Times New Roman" panose="02020603050405020304" pitchFamily="18" charset="0"/>
              </a:rPr>
              <a:t>hầy Đuy-sen là một hình tượng nhân vật tiêu biểu cho những người thầy trong thời kỳ đổi mới</a:t>
            </a:r>
            <a:r>
              <a:rPr lang="en-US" sz="2400" b="0" i="0">
                <a:solidFill>
                  <a:srgbClr val="000000"/>
                </a:solidFill>
                <a:effectLst/>
                <a:latin typeface="Times New Roman" panose="02020603050405020304" pitchFamily="18" charset="0"/>
                <a:cs typeface="Times New Roman" panose="02020603050405020304" pitchFamily="18" charset="0"/>
              </a:rPr>
              <a:t> – một</a:t>
            </a:r>
            <a:r>
              <a:rPr lang="vi-VN" sz="2400" b="0" i="0">
                <a:solidFill>
                  <a:srgbClr val="000000"/>
                </a:solidFill>
                <a:effectLst/>
                <a:latin typeface="Times New Roman" panose="02020603050405020304" pitchFamily="18" charset="0"/>
                <a:cs typeface="Times New Roman" panose="02020603050405020304" pitchFamily="18" charset="0"/>
              </a:rPr>
              <a:t> người thầy yêu nghề, yêu học trò, luôn mong muốn mang lại cho học trò những điều tốt đẹp nhất.</a:t>
            </a:r>
            <a:r>
              <a:rPr lang="en-US" sz="24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Qua đó, tác giả đã gửi gắm nhiều bài học  và thông điệp có ý nghĩa sâu sắc. </a:t>
            </a: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Trong đó, thông điệp  sâu sắc và xúc động hơn cả là hãy luôn kính trọng và biết ơn những người thầy, người cô của mình. .</a:t>
            </a:r>
            <a:endParaRPr lang="en-ID" sz="24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600" b="0"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77079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24"/>
          <p:cNvSpPr txBox="1"/>
          <p:nvPr/>
        </p:nvSpPr>
        <p:spPr>
          <a:xfrm>
            <a:off x="4135363" y="2150552"/>
            <a:ext cx="38667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7200" b="1" dirty="0">
                <a:solidFill>
                  <a:schemeClr val="accent3"/>
                </a:solidFill>
                <a:latin typeface="Cormorant Infant"/>
                <a:ea typeface="Cormorant Infant"/>
                <a:cs typeface="Cormorant Infant"/>
                <a:sym typeface="Cormorant Infant"/>
              </a:rPr>
              <a:t>THANK</a:t>
            </a:r>
            <a:endParaRPr sz="7200" dirty="0">
              <a:solidFill>
                <a:schemeClr val="accent3"/>
              </a:solidFill>
            </a:endParaRPr>
          </a:p>
        </p:txBody>
      </p:sp>
      <p:sp>
        <p:nvSpPr>
          <p:cNvPr id="563" name="Google Shape;563;p24"/>
          <p:cNvSpPr txBox="1"/>
          <p:nvPr/>
        </p:nvSpPr>
        <p:spPr>
          <a:xfrm>
            <a:off x="6536352" y="2429166"/>
            <a:ext cx="26580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9600" b="1" dirty="0" err="1">
                <a:solidFill>
                  <a:schemeClr val="accent1"/>
                </a:solidFill>
                <a:latin typeface="Dancing Script"/>
                <a:ea typeface="Dancing Script"/>
                <a:cs typeface="Dancing Script"/>
                <a:sym typeface="Dancing Script"/>
              </a:rPr>
              <a:t>you</a:t>
            </a:r>
            <a:endParaRPr sz="9600" b="1" dirty="0">
              <a:solidFill>
                <a:schemeClr val="accent1"/>
              </a:solidFill>
              <a:latin typeface="Dancing Script"/>
              <a:ea typeface="Dancing Script"/>
              <a:cs typeface="Dancing Script"/>
              <a:sym typeface="Dancing Scrip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5" name="Google Shape;543;p23"/>
          <p:cNvSpPr/>
          <p:nvPr/>
        </p:nvSpPr>
        <p:spPr>
          <a:xfrm rot="2794568">
            <a:off x="1710242" y="2276517"/>
            <a:ext cx="539868" cy="539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 name="Google Shape;544;p23"/>
          <p:cNvSpPr/>
          <p:nvPr/>
        </p:nvSpPr>
        <p:spPr>
          <a:xfrm rot="8270002">
            <a:off x="4462232" y="2249315"/>
            <a:ext cx="648007" cy="648007"/>
          </a:xfrm>
          <a:prstGeom prst="rect">
            <a:avLst/>
          </a:prstGeom>
          <a:noFill/>
          <a:ln w="1270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 name="Google Shape;545;p23"/>
          <p:cNvSpPr/>
          <p:nvPr/>
        </p:nvSpPr>
        <p:spPr>
          <a:xfrm rot="2794568">
            <a:off x="7316009" y="2325678"/>
            <a:ext cx="539868" cy="539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 name="矩形 23"/>
          <p:cNvSpPr/>
          <p:nvPr/>
        </p:nvSpPr>
        <p:spPr>
          <a:xfrm>
            <a:off x="1226426" y="3191708"/>
            <a:ext cx="1520006" cy="2677656"/>
          </a:xfrm>
          <a:prstGeom prst="rect">
            <a:avLst/>
          </a:prstGeom>
        </p:spPr>
        <p:txBody>
          <a:bodyPr wrap="square">
            <a:spAutoFit/>
          </a:bodyPr>
          <a:lstStyle/>
          <a:p>
            <a:pPr algn="ctr">
              <a:buClrTx/>
              <a:buFontTx/>
              <a:buNone/>
            </a:pPr>
            <a:r>
              <a:rPr lang="vi-VN" altLang="zh-CN"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Yêu cầu đối với bài văn kể về một trải nghiệm</a:t>
            </a:r>
            <a:endParaRPr lang="zh-CN" altLang="en-US"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9" name="矩形 23"/>
          <p:cNvSpPr/>
          <p:nvPr/>
        </p:nvSpPr>
        <p:spPr>
          <a:xfrm>
            <a:off x="6895893" y="3191709"/>
            <a:ext cx="1380100" cy="2677656"/>
          </a:xfrm>
          <a:prstGeom prst="rect">
            <a:avLst/>
          </a:prstGeom>
        </p:spPr>
        <p:txBody>
          <a:bodyPr wrap="square">
            <a:spAutoFit/>
          </a:bodyPr>
          <a:lstStyle/>
          <a:p>
            <a:pPr algn="ctr">
              <a:buClrTx/>
              <a:buFontTx/>
              <a:buNone/>
            </a:pPr>
            <a:r>
              <a:rPr lang="vi-VN" altLang="zh-CN"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 viết</a:t>
            </a:r>
            <a:r>
              <a:rPr lang="en-US" altLang="zh-CN"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kern="1200" dirty="0" err="1">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theo</a:t>
            </a:r>
            <a:r>
              <a:rPr lang="en-US" altLang="zh-CN"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kern="1200" dirty="0" err="1">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a:t>
            </a:r>
            <a:r>
              <a:rPr lang="en-US" altLang="zh-CN"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kern="1200" dirty="0" err="1">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bước</a:t>
            </a:r>
            <a:endParaRPr lang="zh-CN" altLang="en-US"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0" name="矩形 23"/>
          <p:cNvSpPr/>
          <p:nvPr/>
        </p:nvSpPr>
        <p:spPr>
          <a:xfrm>
            <a:off x="4202364" y="3407152"/>
            <a:ext cx="1167742" cy="2246769"/>
          </a:xfrm>
          <a:prstGeom prst="rect">
            <a:avLst/>
          </a:prstGeom>
        </p:spPr>
        <p:txBody>
          <a:bodyPr wrap="square">
            <a:spAutoFit/>
          </a:bodyPr>
          <a:lstStyle/>
          <a:p>
            <a:pPr algn="ctr">
              <a:buClrTx/>
              <a:buFontTx/>
              <a:buNone/>
            </a:pPr>
            <a:r>
              <a:rPr lang="vi-VN" altLang="zh-CN"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Phân tích bài tham khảo</a:t>
            </a:r>
            <a:endParaRPr lang="zh-CN" altLang="en-US"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11" name="Picture 10"/>
          <p:cNvPicPr>
            <a:picLocks noChangeAspect="1"/>
          </p:cNvPicPr>
          <p:nvPr/>
        </p:nvPicPr>
        <p:blipFill>
          <a:blip r:embed="rId3"/>
          <a:stretch>
            <a:fillRect/>
          </a:stretch>
        </p:blipFill>
        <p:spPr>
          <a:xfrm>
            <a:off x="1226426" y="214497"/>
            <a:ext cx="7457652" cy="1999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 name="Rectangle 3"/>
          <p:cNvSpPr/>
          <p:nvPr/>
        </p:nvSpPr>
        <p:spPr>
          <a:xfrm>
            <a:off x="1301085" y="1766052"/>
            <a:ext cx="10299511" cy="3785652"/>
          </a:xfrm>
          <a:prstGeom prst="rect">
            <a:avLst/>
          </a:prstGeom>
        </p:spPr>
        <p:txBody>
          <a:bodyPr wrap="square">
            <a:spAutoFit/>
          </a:bodyPr>
          <a:lstStyle/>
          <a:p>
            <a:pPr algn="just">
              <a:lnSpc>
                <a:spcPct val="150000"/>
              </a:lnSpc>
            </a:pPr>
            <a:r>
              <a:rPr lang="en-US" sz="3200" dirty="0">
                <a:solidFill>
                  <a:schemeClr val="tx1"/>
                </a:solidFill>
                <a:latin typeface="+mj-lt"/>
              </a:rPr>
              <a:t>- </a:t>
            </a:r>
            <a:r>
              <a:rPr lang="vi-VN" sz="3200" dirty="0">
                <a:solidFill>
                  <a:schemeClr val="tx1"/>
                </a:solidFill>
                <a:latin typeface="+mj-lt"/>
              </a:rPr>
              <a:t>Giới thiệu được nhân vật trong tác phẩm văn học.</a:t>
            </a:r>
          </a:p>
          <a:p>
            <a:pPr algn="just">
              <a:lnSpc>
                <a:spcPct val="150000"/>
              </a:lnSpc>
            </a:pPr>
            <a:r>
              <a:rPr lang="vi-VN" sz="3200" dirty="0">
                <a:solidFill>
                  <a:schemeClr val="tx1"/>
                </a:solidFill>
                <a:latin typeface="+mj-lt"/>
              </a:rPr>
              <a:t>- Chỉ ra được đặc điểm của nhân vật dựa trên các bằng chứng trong tác phẩm.</a:t>
            </a:r>
          </a:p>
          <a:p>
            <a:pPr algn="just">
              <a:lnSpc>
                <a:spcPct val="150000"/>
              </a:lnSpc>
            </a:pPr>
            <a:r>
              <a:rPr lang="vi-VN" sz="3200" dirty="0">
                <a:solidFill>
                  <a:schemeClr val="tx1"/>
                </a:solidFill>
                <a:latin typeface="+mj-lt"/>
              </a:rPr>
              <a:t>- Nhận xét được nghệ thuật xây dựng nhân vật của nhà văn.</a:t>
            </a:r>
          </a:p>
          <a:p>
            <a:pPr algn="just">
              <a:lnSpc>
                <a:spcPct val="150000"/>
              </a:lnSpc>
            </a:pPr>
            <a:r>
              <a:rPr lang="vi-VN" sz="3200" dirty="0">
                <a:solidFill>
                  <a:schemeClr val="tx1"/>
                </a:solidFill>
                <a:latin typeface="+mj-lt"/>
              </a:rPr>
              <a:t>- Nêu được ý nghĩa của hình tượng nhân vật.</a:t>
            </a:r>
          </a:p>
        </p:txBody>
      </p:sp>
      <p:pic>
        <p:nvPicPr>
          <p:cNvPr id="2" name="Picture 1"/>
          <p:cNvPicPr>
            <a:picLocks noChangeAspect="1"/>
          </p:cNvPicPr>
          <p:nvPr/>
        </p:nvPicPr>
        <p:blipFill>
          <a:blip r:embed="rId3"/>
          <a:stretch>
            <a:fillRect/>
          </a:stretch>
        </p:blipFill>
        <p:spPr>
          <a:xfrm>
            <a:off x="0" y="0"/>
            <a:ext cx="12051433" cy="13492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145483"/>
            <a:ext cx="8011236" cy="1225515"/>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875" b="90000" l="10000" r="90000"/>
                    </a14:imgEffect>
                  </a14:imgLayer>
                </a14:imgProps>
              </a:ext>
            </a:extLst>
          </a:blip>
          <a:stretch>
            <a:fillRect/>
          </a:stretch>
        </p:blipFill>
        <p:spPr>
          <a:xfrm>
            <a:off x="6637361" y="1187356"/>
            <a:ext cx="6096000" cy="6096000"/>
          </a:xfrm>
          <a:prstGeom prst="rect">
            <a:avLst/>
          </a:prstGeom>
        </p:spPr>
      </p:pic>
      <p:pic>
        <p:nvPicPr>
          <p:cNvPr id="3" name="Picture 2"/>
          <p:cNvPicPr>
            <a:picLocks noChangeAspect="1"/>
          </p:cNvPicPr>
          <p:nvPr/>
        </p:nvPicPr>
        <p:blipFill>
          <a:blip r:embed="rId6"/>
          <a:stretch>
            <a:fillRect/>
          </a:stretch>
        </p:blipFill>
        <p:spPr>
          <a:xfrm>
            <a:off x="-880618" y="218365"/>
            <a:ext cx="10897546" cy="1189918"/>
          </a:xfrm>
          <a:prstGeom prst="rect">
            <a:avLst/>
          </a:prstGeom>
        </p:spPr>
      </p:pic>
    </p:spTree>
    <p:extLst>
      <p:ext uri="{BB962C8B-B14F-4D97-AF65-F5344CB8AC3E}">
        <p14:creationId xmlns:p14="http://schemas.microsoft.com/office/powerpoint/2010/main" val="46936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30814" y="880373"/>
            <a:ext cx="4925995" cy="1182727"/>
          </a:xfrm>
          <a:prstGeom prst="rect">
            <a:avLst/>
          </a:prstGeom>
        </p:spPr>
      </p:pic>
      <p:graphicFrame>
        <p:nvGraphicFramePr>
          <p:cNvPr id="7" name="Table 6">
            <a:extLst>
              <a:ext uri="{FF2B5EF4-FFF2-40B4-BE49-F238E27FC236}">
                <a16:creationId xmlns:a16="http://schemas.microsoft.com/office/drawing/2014/main" id="{D512BD1C-4EF5-5AC5-08D3-CD806E84A5C8}"/>
              </a:ext>
            </a:extLst>
          </p:cNvPr>
          <p:cNvGraphicFramePr>
            <a:graphicFrameLocks noGrp="1"/>
          </p:cNvGraphicFramePr>
          <p:nvPr>
            <p:extLst>
              <p:ext uri="{D42A27DB-BD31-4B8C-83A1-F6EECF244321}">
                <p14:modId xmlns:p14="http://schemas.microsoft.com/office/powerpoint/2010/main" val="2822677799"/>
              </p:ext>
            </p:extLst>
          </p:nvPr>
        </p:nvGraphicFramePr>
        <p:xfrm>
          <a:off x="238521" y="2119663"/>
          <a:ext cx="11580440" cy="4427002"/>
        </p:xfrm>
        <a:graphic>
          <a:graphicData uri="http://schemas.openxmlformats.org/drawingml/2006/table">
            <a:tbl>
              <a:tblPr firstRow="1" firstCol="1" bandRow="1"/>
              <a:tblGrid>
                <a:gridCol w="7922840">
                  <a:extLst>
                    <a:ext uri="{9D8B030D-6E8A-4147-A177-3AD203B41FA5}">
                      <a16:colId xmlns:a16="http://schemas.microsoft.com/office/drawing/2014/main" val="2201871687"/>
                    </a:ext>
                  </a:extLst>
                </a:gridCol>
                <a:gridCol w="3657600">
                  <a:extLst>
                    <a:ext uri="{9D8B030D-6E8A-4147-A177-3AD203B41FA5}">
                      <a16:colId xmlns:a16="http://schemas.microsoft.com/office/drawing/2014/main" val="335175101"/>
                    </a:ext>
                  </a:extLst>
                </a:gridCol>
              </a:tblGrid>
              <a:tr h="580315">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72937845"/>
                  </a:ext>
                </a:extLst>
              </a:tr>
              <a:tr h="834792">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nl-NL"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đầu tiên của văn bản nói về nội dung gì?</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779900"/>
                  </a:ext>
                </a:extLst>
              </a:tr>
              <a:tr h="1270951">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nl-NL"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ra đặc điểm của nhân vật dựa trên các bằng chứng trong tác phâm?</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3304713"/>
                  </a:ext>
                </a:extLst>
              </a:tr>
              <a:tr h="1160629">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nl-NL"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xét nghệ thuật xây dựng nhân vật của nhà văn?</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12000492"/>
                  </a:ext>
                </a:extLst>
              </a:tr>
              <a:tr h="580315">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nl-NL"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hình tượng nhân vật?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112102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2" name="Rectangle 1"/>
          <p:cNvSpPr/>
          <p:nvPr/>
        </p:nvSpPr>
        <p:spPr>
          <a:xfrm>
            <a:off x="2624918" y="177421"/>
            <a:ext cx="9016621" cy="6832640"/>
          </a:xfrm>
          <a:prstGeom prst="rect">
            <a:avLst/>
          </a:prstGeom>
        </p:spPr>
        <p:txBody>
          <a:bodyPr wrap="square">
            <a:spAutoFit/>
          </a:bodyPr>
          <a:lstStyle/>
          <a:p>
            <a:pPr algn="just">
              <a:lnSpc>
                <a:spcPct val="150000"/>
              </a:lnSpc>
            </a:pPr>
            <a:r>
              <a:rPr lang="en-US" sz="2800" b="1" dirty="0">
                <a:solidFill>
                  <a:schemeClr val="accent5"/>
                </a:solidFill>
                <a:latin typeface="Times New Roman" panose="02020603050405020304" pitchFamily="18" charset="0"/>
                <a:cs typeface="Times New Roman" panose="02020603050405020304" pitchFamily="18" charset="0"/>
              </a:rPr>
              <a:t>- </a:t>
            </a:r>
            <a:r>
              <a:rPr lang="vi-VN" sz="2800" b="1" dirty="0">
                <a:solidFill>
                  <a:schemeClr val="accent5"/>
                </a:solidFill>
                <a:latin typeface="Times New Roman" panose="02020603050405020304" pitchFamily="18" charset="0"/>
                <a:cs typeface="Times New Roman" panose="02020603050405020304" pitchFamily="18" charset="0"/>
              </a:rPr>
              <a:t>Giới thiệu nhân vật</a:t>
            </a:r>
            <a:r>
              <a:rPr lang="vi-VN" sz="2800" dirty="0">
                <a:solidFill>
                  <a:schemeClr val="accent5"/>
                </a:solidFill>
                <a:latin typeface="Times New Roman" panose="02020603050405020304" pitchFamily="18" charset="0"/>
                <a:cs typeface="Times New Roman" panose="02020603050405020304" pitchFamily="18" charset="0"/>
              </a:rPr>
              <a:t>: Đoạn đầu: con mèo tên là Gióc-ba, một nhân vật trong truyện Con mèo dạy hải âu bay của nhà văn Lu-I Xe-pun-ve-a…</a:t>
            </a:r>
          </a:p>
          <a:p>
            <a:pPr algn="just">
              <a:lnSpc>
                <a:spcPct val="150000"/>
              </a:lnSpc>
            </a:pPr>
            <a:endParaRPr lang="en-US" sz="1200" dirty="0">
              <a:solidFill>
                <a:schemeClr val="accent5"/>
              </a:solidFill>
              <a:latin typeface="Times New Roman" panose="02020603050405020304" pitchFamily="18" charset="0"/>
              <a:cs typeface="Times New Roman" panose="02020603050405020304" pitchFamily="18" charset="0"/>
            </a:endParaRPr>
          </a:p>
          <a:p>
            <a:pPr algn="just">
              <a:lnSpc>
                <a:spcPct val="150000"/>
              </a:lnSpc>
            </a:pPr>
            <a:r>
              <a:rPr lang="vi-VN" sz="2800" b="1" dirty="0">
                <a:solidFill>
                  <a:schemeClr val="accent5"/>
                </a:solidFill>
                <a:latin typeface="Times New Roman" panose="02020603050405020304" pitchFamily="18" charset="0"/>
                <a:cs typeface="Times New Roman" panose="02020603050405020304" pitchFamily="18" charset="0"/>
              </a:rPr>
              <a:t>- Chỉ ra các đặc điểm của nhân vật dựa trên các bằng chứng trong tác phẩm:</a:t>
            </a:r>
          </a:p>
          <a:p>
            <a:pPr algn="just">
              <a:lnSpc>
                <a:spcPct val="150000"/>
              </a:lnSpc>
            </a:pPr>
            <a:r>
              <a:rPr lang="vi-VN" sz="2800" dirty="0">
                <a:solidFill>
                  <a:schemeClr val="accent5"/>
                </a:solidFill>
                <a:latin typeface="Times New Roman" panose="02020603050405020304" pitchFamily="18" charset="0"/>
                <a:cs typeface="Times New Roman" panose="02020603050405020304" pitchFamily="18" charset="0"/>
              </a:rPr>
              <a:t>+ Con mèo xuất hiện: Con mèo mun to đùng, mập ú,… đen từ đầu đến chân trừ túm lông trắng dưới cằm</a:t>
            </a:r>
            <a:endParaRPr lang="en-US" sz="2800" dirty="0">
              <a:solidFill>
                <a:schemeClr val="accent5"/>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Khi</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tấn</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công</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nhanh</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như</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cắt</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bộ</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lông</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đen</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tuyền</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xù</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lên</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đôi</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mắt</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màu</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vàng</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sáng</a:t>
            </a:r>
            <a:r>
              <a:rPr lang="en-US" sz="2800" dirty="0">
                <a:solidFill>
                  <a:schemeClr val="accent5"/>
                </a:solidFill>
                <a:latin typeface="Times New Roman" panose="02020603050405020304" pitchFamily="18" charset="0"/>
                <a:cs typeface="Times New Roman" panose="02020603050405020304" pitchFamily="18" charset="0"/>
              </a:rPr>
              <a:t> </a:t>
            </a:r>
            <a:r>
              <a:rPr lang="en-US" sz="2800" dirty="0" err="1">
                <a:solidFill>
                  <a:schemeClr val="accent5"/>
                </a:solidFill>
                <a:latin typeface="Times New Roman" panose="02020603050405020304" pitchFamily="18" charset="0"/>
                <a:cs typeface="Times New Roman" panose="02020603050405020304" pitchFamily="18" charset="0"/>
              </a:rPr>
              <a:t>quắc</a:t>
            </a:r>
            <a:r>
              <a:rPr lang="en-US" sz="2800" dirty="0">
                <a:solidFill>
                  <a:schemeClr val="accent5"/>
                </a:solidFill>
                <a:latin typeface="Times New Roman" panose="02020603050405020304" pitchFamily="18" charset="0"/>
                <a:cs typeface="Times New Roman" panose="02020603050405020304" pitchFamily="18" charset="0"/>
              </a:rPr>
              <a:t>…</a:t>
            </a:r>
          </a:p>
          <a:p>
            <a:pPr algn="ctr">
              <a:lnSpc>
                <a:spcPct val="150000"/>
              </a:lnSpc>
            </a:pPr>
            <a:r>
              <a:rPr lang="en-US" sz="2800" dirty="0">
                <a:solidFill>
                  <a:schemeClr val="accent5"/>
                </a:solidFill>
                <a:latin typeface="Times New Roman" panose="02020603050405020304" pitchFamily="18" charset="0"/>
                <a:cs typeface="Times New Roman" panose="02020603050405020304" pitchFamily="18" charset="0"/>
              </a:rPr>
              <a:t>………………</a:t>
            </a:r>
            <a:endParaRPr lang="vi-VN" sz="2800" dirty="0">
              <a:solidFill>
                <a:schemeClr val="accent5"/>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2" name="Rectangle 1"/>
          <p:cNvSpPr/>
          <p:nvPr/>
        </p:nvSpPr>
        <p:spPr>
          <a:xfrm>
            <a:off x="2515737" y="379816"/>
            <a:ext cx="9016621" cy="6555641"/>
          </a:xfrm>
          <a:prstGeom prst="rect">
            <a:avLst/>
          </a:prstGeom>
        </p:spPr>
        <p:txBody>
          <a:bodyPr wrap="square">
            <a:spAutoFit/>
          </a:bodyPr>
          <a:lstStyle/>
          <a:p>
            <a:pPr algn="just">
              <a:lnSpc>
                <a:spcPct val="150000"/>
              </a:lnSpc>
            </a:pPr>
            <a:r>
              <a:rPr lang="en-US" sz="2800" b="1" dirty="0">
                <a:solidFill>
                  <a:schemeClr val="accent5"/>
                </a:solidFill>
                <a:latin typeface="+mj-lt"/>
              </a:rPr>
              <a:t>- </a:t>
            </a:r>
            <a:r>
              <a:rPr lang="vi-VN" sz="2800" b="1" dirty="0">
                <a:solidFill>
                  <a:schemeClr val="accent5"/>
                </a:solidFill>
                <a:latin typeface="+mj-lt"/>
              </a:rPr>
              <a:t>Nhận xét nghệ thuật xây dựng nhân vật của nhà văn: </a:t>
            </a:r>
            <a:r>
              <a:rPr lang="vi-VN" sz="2800" dirty="0">
                <a:solidFill>
                  <a:schemeClr val="accent5"/>
                </a:solidFill>
                <a:latin typeface="+mj-lt"/>
              </a:rPr>
              <a:t>Nghệ thuật nhân hóa tài tình, tác giả đã sang tạo nhiều chi tiết có giá trị biểu đạt đặc sắc. Lối kể chuyện vừa giàu cảm xúc vừa hài hước, tươi vui.</a:t>
            </a:r>
            <a:endParaRPr lang="en-US" sz="2800" dirty="0">
              <a:solidFill>
                <a:schemeClr val="accent5"/>
              </a:solidFill>
              <a:latin typeface="+mj-lt"/>
            </a:endParaRPr>
          </a:p>
          <a:p>
            <a:pPr algn="just">
              <a:lnSpc>
                <a:spcPct val="150000"/>
              </a:lnSpc>
            </a:pPr>
            <a:endParaRPr lang="en-US" sz="2800" b="1" dirty="0">
              <a:solidFill>
                <a:schemeClr val="accent5"/>
              </a:solidFill>
              <a:latin typeface="Times New Roman" panose="02020603050405020304" pitchFamily="18" charset="0"/>
              <a:cs typeface="Times New Roman" panose="02020603050405020304" pitchFamily="18" charset="0"/>
            </a:endParaRPr>
          </a:p>
          <a:p>
            <a:pPr algn="just">
              <a:lnSpc>
                <a:spcPct val="150000"/>
              </a:lnSpc>
            </a:pPr>
            <a:r>
              <a:rPr lang="en-US" sz="2800" b="1" dirty="0">
                <a:solidFill>
                  <a:schemeClr val="accent5"/>
                </a:solidFill>
                <a:latin typeface="Times New Roman" panose="02020603050405020304" pitchFamily="18" charset="0"/>
                <a:cs typeface="Times New Roman" panose="02020603050405020304" pitchFamily="18" charset="0"/>
              </a:rPr>
              <a:t>- Ý</a:t>
            </a:r>
            <a:r>
              <a:rPr lang="vi-VN" sz="2800" b="1" dirty="0">
                <a:solidFill>
                  <a:schemeClr val="accent5"/>
                </a:solidFill>
                <a:latin typeface="Times New Roman" panose="02020603050405020304" pitchFamily="18" charset="0"/>
                <a:cs typeface="Times New Roman" panose="02020603050405020304" pitchFamily="18" charset="0"/>
              </a:rPr>
              <a:t> </a:t>
            </a:r>
            <a:r>
              <a:rPr lang="vi-VN" sz="2800" b="1" dirty="0">
                <a:solidFill>
                  <a:schemeClr val="accent5"/>
                </a:solidFill>
                <a:latin typeface="+mj-lt"/>
              </a:rPr>
              <a:t>nghĩa của hình tượng nhân vật</a:t>
            </a:r>
            <a:r>
              <a:rPr lang="en-US" sz="2800" dirty="0">
                <a:solidFill>
                  <a:schemeClr val="accent5"/>
                </a:solidFill>
                <a:latin typeface="+mj-lt"/>
              </a:rPr>
              <a:t>: q</a:t>
            </a:r>
            <a:r>
              <a:rPr lang="vi-VN" sz="2800" dirty="0">
                <a:solidFill>
                  <a:schemeClr val="accent5"/>
                </a:solidFill>
                <a:latin typeface="+mj-lt"/>
              </a:rPr>
              <a:t>ua hình tượng nhân vật Gióc-ba, Tác giả muốn gửi gắm nhiều bài học quý giá: sự trân trọng lời hứa, sức mạnh kì diệu của tình yêu thương, tinh thần bảo vệ kẻ yếu, sống can đảm và giàu khát vọng.</a:t>
            </a:r>
          </a:p>
          <a:p>
            <a:pPr algn="just">
              <a:lnSpc>
                <a:spcPct val="150000"/>
              </a:lnSpc>
            </a:pPr>
            <a:endParaRPr lang="vi-VN" sz="2800" dirty="0">
              <a:solidFill>
                <a:schemeClr val="accent5"/>
              </a:solidFill>
              <a:latin typeface="+mj-lt"/>
              <a:cs typeface="Times New Roman" panose="02020603050405020304" pitchFamily="18" charset="0"/>
            </a:endParaRPr>
          </a:p>
        </p:txBody>
      </p:sp>
    </p:spTree>
    <p:extLst>
      <p:ext uri="{BB962C8B-B14F-4D97-AF65-F5344CB8AC3E}">
        <p14:creationId xmlns:p14="http://schemas.microsoft.com/office/powerpoint/2010/main" val="220850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7" name="Group 6"/>
          <p:cNvGrpSpPr/>
          <p:nvPr/>
        </p:nvGrpSpPr>
        <p:grpSpPr>
          <a:xfrm>
            <a:off x="2739335" y="1648622"/>
            <a:ext cx="6670280" cy="1051549"/>
            <a:chOff x="2590937" y="1659511"/>
            <a:chExt cx="2039726" cy="1868604"/>
          </a:xfrm>
          <a:solidFill>
            <a:schemeClr val="accent4">
              <a:lumMod val="60000"/>
              <a:lumOff val="4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D"/>
            </a:p>
          </p:txBody>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a:solidFill>
                    <a:prstClr val="white"/>
                  </a:solidFill>
                  <a:latin typeface="Times New Roman" panose="02020603050405020304" pitchFamily="18" charset="0"/>
                  <a:cs typeface="Times New Roman" panose="02020603050405020304" pitchFamily="18" charset="0"/>
                </a:rPr>
                <a:t>1. TRƯỚC KHI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39333" y="3247057"/>
            <a:ext cx="6670280" cy="1051549"/>
            <a:chOff x="388318" y="1659511"/>
            <a:chExt cx="2039726" cy="1868604"/>
          </a:xfrm>
          <a:solidFill>
            <a:schemeClr val="bg2">
              <a:lumMod val="75000"/>
            </a:schemeClr>
          </a:solidFill>
        </p:grpSpPr>
        <p:sp>
          <p:nvSpPr>
            <p:cNvPr id="11" name="Rectangle 10"/>
            <p:cNvSpPr/>
            <p:nvPr/>
          </p:nvSpPr>
          <p:spPr>
            <a:xfrm>
              <a:off x="388318"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D"/>
            </a:p>
          </p:txBody>
        </p:sp>
        <p:sp>
          <p:nvSpPr>
            <p:cNvPr id="12" name="Rectangle 11"/>
            <p:cNvSpPr/>
            <p:nvPr/>
          </p:nvSpPr>
          <p:spPr>
            <a:xfrm>
              <a:off x="388318"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2. VIẾT BÀI</a:t>
              </a:r>
              <a:endParaRPr lang="en-US" sz="2800" kern="1200" dirty="0">
                <a:solidFill>
                  <a:prstClr val="black"/>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2739334" y="4889192"/>
            <a:ext cx="6670280" cy="1051549"/>
            <a:chOff x="2590937" y="1659511"/>
            <a:chExt cx="2039726" cy="1868604"/>
          </a:xfrm>
          <a:solidFill>
            <a:schemeClr val="accent3">
              <a:lumMod val="60000"/>
              <a:lumOff val="40000"/>
            </a:schemeClr>
          </a:solidFill>
        </p:grpSpPr>
        <p:sp>
          <p:nvSpPr>
            <p:cNvPr id="14" name="Rectangle 13"/>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D"/>
            </a:p>
          </p:txBody>
        </p:sp>
        <p:sp>
          <p:nvSpPr>
            <p:cNvPr id="15" name="Rectangle 14"/>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a:solidFill>
                    <a:prstClr val="white"/>
                  </a:solidFill>
                  <a:latin typeface="Times New Roman" panose="02020603050405020304" pitchFamily="18" charset="0"/>
                  <a:cs typeface="Times New Roman" panose="02020603050405020304" pitchFamily="18" charset="0"/>
                </a:rPr>
                <a:t>3. CHỈNH SỬA BÀI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pic>
        <p:nvPicPr>
          <p:cNvPr id="2" name="Picture 1"/>
          <p:cNvPicPr>
            <a:picLocks noChangeAspect="1"/>
          </p:cNvPicPr>
          <p:nvPr/>
        </p:nvPicPr>
        <p:blipFill>
          <a:blip r:embed="rId3"/>
          <a:stretch>
            <a:fillRect/>
          </a:stretch>
        </p:blipFill>
        <p:spPr>
          <a:xfrm>
            <a:off x="-594016" y="179428"/>
            <a:ext cx="10730701" cy="1171700"/>
          </a:xfrm>
          <a:prstGeom prst="rect">
            <a:avLst/>
          </a:prstGeom>
        </p:spPr>
      </p:pic>
    </p:spTree>
    <p:extLst>
      <p:ext uri="{BB962C8B-B14F-4D97-AF65-F5344CB8AC3E}">
        <p14:creationId xmlns:p14="http://schemas.microsoft.com/office/powerpoint/2010/main" val="17259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98_Bohan_Template_SlidesMania">
  <a:themeElements>
    <a:clrScheme name="Office">
      <a:dk1>
        <a:srgbClr val="000000"/>
      </a:dk1>
      <a:lt1>
        <a:srgbClr val="FFFFFF"/>
      </a:lt1>
      <a:dk2>
        <a:srgbClr val="F2E29F"/>
      </a:dk2>
      <a:lt2>
        <a:srgbClr val="E7E6E6"/>
      </a:lt2>
      <a:accent1>
        <a:srgbClr val="D9B26F"/>
      </a:accent1>
      <a:accent2>
        <a:srgbClr val="FADF7F"/>
      </a:accent2>
      <a:accent3>
        <a:srgbClr val="795C5F"/>
      </a:accent3>
      <a:accent4>
        <a:srgbClr val="394446"/>
      </a:accent4>
      <a:accent5>
        <a:srgbClr val="000000"/>
      </a:accent5>
      <a:accent6>
        <a:srgbClr val="000000"/>
      </a:accent6>
      <a:hlink>
        <a:srgbClr val="39444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1887</Words>
  <Application>Microsoft Office PowerPoint</Application>
  <PresentationFormat>Widescreen</PresentationFormat>
  <Paragraphs>109</Paragraphs>
  <Slides>22</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Dancing Script</vt:lpstr>
      <vt:lpstr>Barlow Condensed</vt:lpstr>
      <vt:lpstr>Open Sans</vt:lpstr>
      <vt:lpstr>Arial</vt:lpstr>
      <vt:lpstr>Cormorant Infant</vt:lpstr>
      <vt:lpstr>Times New Roman</vt:lpstr>
      <vt:lpstr>字魂59号-创粗黑</vt:lpstr>
      <vt:lpstr>MS Mincho</vt:lpstr>
      <vt:lpstr>Calibri</vt:lpstr>
      <vt:lpstr>.VnTime</vt:lpstr>
      <vt:lpstr>0098_Bohan_Template_SlidesMania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Lenovo</cp:lastModifiedBy>
  <cp:revision>40</cp:revision>
  <dcterms:modified xsi:type="dcterms:W3CDTF">2025-12-04T09:26:54Z</dcterms:modified>
</cp:coreProperties>
</file>