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045" r:id="rId9"/>
    <p:sldMasterId id="2147484104" r:id="rId10"/>
  </p:sldMasterIdLst>
  <p:notesMasterIdLst>
    <p:notesMasterId r:id="rId46"/>
  </p:notesMasterIdLst>
  <p:sldIdLst>
    <p:sldId id="706" r:id="rId11"/>
    <p:sldId id="650" r:id="rId12"/>
    <p:sldId id="467" r:id="rId13"/>
    <p:sldId id="720" r:id="rId14"/>
    <p:sldId id="612" r:id="rId15"/>
    <p:sldId id="663" r:id="rId16"/>
    <p:sldId id="665" r:id="rId17"/>
    <p:sldId id="721" r:id="rId18"/>
    <p:sldId id="664" r:id="rId19"/>
    <p:sldId id="722" r:id="rId20"/>
    <p:sldId id="667" r:id="rId21"/>
    <p:sldId id="668" r:id="rId22"/>
    <p:sldId id="679" r:id="rId23"/>
    <p:sldId id="696" r:id="rId24"/>
    <p:sldId id="695" r:id="rId25"/>
    <p:sldId id="697" r:id="rId26"/>
    <p:sldId id="698" r:id="rId27"/>
    <p:sldId id="699" r:id="rId28"/>
    <p:sldId id="700" r:id="rId29"/>
    <p:sldId id="701" r:id="rId30"/>
    <p:sldId id="702" r:id="rId31"/>
    <p:sldId id="703" r:id="rId32"/>
    <p:sldId id="704" r:id="rId33"/>
    <p:sldId id="705" r:id="rId34"/>
    <p:sldId id="621" r:id="rId35"/>
    <p:sldId id="376" r:id="rId36"/>
    <p:sldId id="375" r:id="rId37"/>
    <p:sldId id="707" r:id="rId38"/>
    <p:sldId id="708" r:id="rId39"/>
    <p:sldId id="714" r:id="rId40"/>
    <p:sldId id="715" r:id="rId41"/>
    <p:sldId id="716" r:id="rId42"/>
    <p:sldId id="717" r:id="rId43"/>
    <p:sldId id="718" r:id="rId44"/>
    <p:sldId id="719" r:id="rId45"/>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D9F7"/>
    <a:srgbClr val="FF9966"/>
    <a:srgbClr val="FEF4EC"/>
    <a:srgbClr val="FFFFFF"/>
    <a:srgbClr val="FFCCCC"/>
    <a:srgbClr val="F0ECF4"/>
    <a:srgbClr val="EDF6F9"/>
    <a:srgbClr val="E8F4F8"/>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84" d="100"/>
          <a:sy n="84" d="100"/>
        </p:scale>
        <p:origin x="78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057837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757712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182710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578418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100107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a:t>
            </a:r>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896530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996578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987875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21</a:t>
            </a:fld>
            <a:endParaRPr lang="en-US"/>
          </a:p>
        </p:txBody>
      </p:sp>
    </p:spTree>
    <p:extLst>
      <p:ext uri="{BB962C8B-B14F-4D97-AF65-F5344CB8AC3E}">
        <p14:creationId xmlns:p14="http://schemas.microsoft.com/office/powerpoint/2010/main" val="2866073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752577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27</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00243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607EE-4A3B-0B52-345D-194EF33981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34065-478E-23EA-5234-80A544B5D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F0298-2EBB-9BF1-75CE-042D260C0BB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9944613-A967-40A9-57BA-07B7331CF7EB}"/>
              </a:ext>
            </a:extLst>
          </p:cNvPr>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055815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770041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54D39-790C-431B-9D89-71004CAF5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85D09-2B07-0948-6A6C-977DE26B30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3EC7A-D4BC-C71A-4766-08E3ED0C9A56}"/>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6411C80-59EC-1B54-78AC-30C3509778F0}"/>
              </a:ext>
            </a:extLst>
          </p:cNvPr>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54824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12/4/2025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2025/12/4</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12/4/2025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12/4/2025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0.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41.xml"/><Relationship Id="rId7"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12/4/2025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50" r:id="rId4"/>
    <p:sldLayoutId id="2147484051" r:id="rId5"/>
    <p:sldLayoutId id="214748405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2.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2.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g"/><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9.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image" Target="../media/image29.png"/><Relationship Id="rId7" Type="http://schemas.openxmlformats.org/officeDocument/2006/relationships/image" Target="../media/image33.gif"/><Relationship Id="rId2" Type="http://schemas.openxmlformats.org/officeDocument/2006/relationships/audio" Target="../media/audio1.wav"/><Relationship Id="rId1" Type="http://schemas.openxmlformats.org/officeDocument/2006/relationships/slideLayout" Target="../slideLayouts/slideLayout145.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gif"/><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6.png"/><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4.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slide" Target="slide6.xml"/></Relationships>
</file>

<file path=ppt/slides/_rels/slide3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4.gif"/><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1.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gif"/><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gif"/><Relationship Id="rId11" Type="http://schemas.openxmlformats.org/officeDocument/2006/relationships/image" Target="../media/image37.jpeg"/><Relationship Id="rId5" Type="http://schemas.openxmlformats.org/officeDocument/2006/relationships/image" Target="../media/image29.png"/><Relationship Id="rId10" Type="http://schemas.openxmlformats.org/officeDocument/2006/relationships/image" Target="../media/image36.png"/><Relationship Id="rId4" Type="http://schemas.openxmlformats.org/officeDocument/2006/relationships/audio" Target="../media/audio1.wav"/><Relationship Id="rId9" Type="http://schemas.openxmlformats.org/officeDocument/2006/relationships/slide" Target="slide6.xml"/></Relationships>
</file>

<file path=ppt/slides/_rels/slide34.xml.rels><?xml version="1.0" encoding="UTF-8" standalone="yes"?>
<Relationships xmlns="http://schemas.openxmlformats.org/package/2006/relationships"><Relationship Id="rId8" Type="http://schemas.openxmlformats.org/officeDocument/2006/relationships/image" Target="../media/image32.gif"/><Relationship Id="rId13" Type="http://schemas.openxmlformats.org/officeDocument/2006/relationships/image" Target="../media/image38.jpeg"/><Relationship Id="rId3" Type="http://schemas.openxmlformats.org/officeDocument/2006/relationships/audio" Target="../media/audio3.wav"/><Relationship Id="rId7" Type="http://schemas.openxmlformats.org/officeDocument/2006/relationships/image" Target="../media/image31.gif"/><Relationship Id="rId12"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30.gif"/><Relationship Id="rId11" Type="http://schemas.openxmlformats.org/officeDocument/2006/relationships/image" Target="../media/image36.png"/><Relationship Id="rId5" Type="http://schemas.openxmlformats.org/officeDocument/2006/relationships/image" Target="../media/image29.png"/><Relationship Id="rId10"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34.gif"/><Relationship Id="rId14" Type="http://schemas.openxmlformats.org/officeDocument/2006/relationships/image" Target="../media/image39.gif"/></Relationships>
</file>

<file path=ppt/slides/_rels/slide3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image" Target="../media/image35.png"/><Relationship Id="rId2" Type="http://schemas.openxmlformats.org/officeDocument/2006/relationships/audio" Target="../media/audio2.wav"/><Relationship Id="rId16" Type="http://schemas.openxmlformats.org/officeDocument/2006/relationships/image" Target="../media/image39.gif"/><Relationship Id="rId1" Type="http://schemas.openxmlformats.org/officeDocument/2006/relationships/slideLayout" Target="../slideLayouts/slideLayout145.xml"/><Relationship Id="rId6" Type="http://schemas.openxmlformats.org/officeDocument/2006/relationships/image" Target="../media/image29.png"/><Relationship Id="rId11" Type="http://schemas.openxmlformats.org/officeDocument/2006/relationships/image" Target="../media/image34.gif"/><Relationship Id="rId5" Type="http://schemas.openxmlformats.org/officeDocument/2006/relationships/audio" Target="../media/audio4.wav"/><Relationship Id="rId15" Type="http://schemas.openxmlformats.org/officeDocument/2006/relationships/image" Target="../media/image38.jpeg"/><Relationship Id="rId10" Type="http://schemas.openxmlformats.org/officeDocument/2006/relationships/image" Target="../media/image33.gif"/><Relationship Id="rId4" Type="http://schemas.openxmlformats.org/officeDocument/2006/relationships/audio" Target="../media/audio1.wav"/><Relationship Id="rId9" Type="http://schemas.openxmlformats.org/officeDocument/2006/relationships/image" Target="../media/image32.gif"/><Relationship Id="rId1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73677-AA99-CB9E-F2C1-F07EB106FB44}"/>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9153198D-2E5D-A25B-7EC0-105BDB83C5C8}"/>
              </a:ext>
            </a:extLst>
          </p:cNvPr>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a:extLst>
                <a:ext uri="{FF2B5EF4-FFF2-40B4-BE49-F238E27FC236}">
                  <a16:creationId xmlns:a16="http://schemas.microsoft.com/office/drawing/2014/main" id="{CFF7A23F-B200-0861-ADA1-C15FD7F84936}"/>
                </a:ext>
              </a:extLst>
            </p:cNvPr>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a:extLst>
                <a:ext uri="{FF2B5EF4-FFF2-40B4-BE49-F238E27FC236}">
                  <a16:creationId xmlns:a16="http://schemas.microsoft.com/office/drawing/2014/main" id="{0D96D087-60CC-47A5-CC4F-931B71E4D64C}"/>
                </a:ext>
              </a:extLst>
            </p:cNvPr>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2</a:t>
              </a:r>
            </a:p>
          </p:txBody>
        </p:sp>
      </p:grpSp>
      <p:grpSp>
        <p:nvGrpSpPr>
          <p:cNvPr id="39" name="Group 38">
            <a:extLst>
              <a:ext uri="{FF2B5EF4-FFF2-40B4-BE49-F238E27FC236}">
                <a16:creationId xmlns:a16="http://schemas.microsoft.com/office/drawing/2014/main" id="{69E75761-3BA1-9A60-BB27-977BFDA6DB7D}"/>
              </a:ext>
            </a:extLst>
          </p:cNvPr>
          <p:cNvGrpSpPr>
            <a:grpSpLocks/>
          </p:cNvGrpSpPr>
          <p:nvPr/>
        </p:nvGrpSpPr>
        <p:grpSpPr bwMode="auto">
          <a:xfrm>
            <a:off x="1329995" y="3435842"/>
            <a:ext cx="1724025" cy="361950"/>
            <a:chOff x="816" y="2304"/>
            <a:chExt cx="1440" cy="448"/>
          </a:xfrm>
        </p:grpSpPr>
        <p:sp>
          <p:nvSpPr>
            <p:cNvPr id="46" name="Freeform 45">
              <a:extLst>
                <a:ext uri="{FF2B5EF4-FFF2-40B4-BE49-F238E27FC236}">
                  <a16:creationId xmlns:a16="http://schemas.microsoft.com/office/drawing/2014/main" id="{6531A569-66A5-6A38-C0F7-8E2E0123BF7A}"/>
                </a:ext>
              </a:extLst>
            </p:cNvPr>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a:extLst>
                <a:ext uri="{FF2B5EF4-FFF2-40B4-BE49-F238E27FC236}">
                  <a16:creationId xmlns:a16="http://schemas.microsoft.com/office/drawing/2014/main" id="{BF737D2B-3C8F-B2E5-2E0B-80A74D9097E1}"/>
                </a:ext>
              </a:extLst>
            </p:cNvPr>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3</a:t>
              </a:r>
            </a:p>
          </p:txBody>
        </p:sp>
      </p:grpSp>
      <p:sp>
        <p:nvSpPr>
          <p:cNvPr id="48" name="Rectangle 47">
            <a:extLst>
              <a:ext uri="{FF2B5EF4-FFF2-40B4-BE49-F238E27FC236}">
                <a16:creationId xmlns:a16="http://schemas.microsoft.com/office/drawing/2014/main" id="{A59B6454-6A04-AE77-D56E-610E9F260424}"/>
              </a:ext>
            </a:extLst>
          </p:cNvPr>
          <p:cNvSpPr>
            <a:spLocks noChangeArrowheads="1"/>
          </p:cNvSpPr>
          <p:nvPr/>
        </p:nvSpPr>
        <p:spPr bwMode="gray">
          <a:xfrm>
            <a:off x="1329995" y="4293093"/>
            <a:ext cx="1724025" cy="317897"/>
          </a:xfrm>
          <a:prstGeom prst="rect">
            <a:avLst/>
          </a:prstGeom>
          <a:solidFill>
            <a:schemeClr val="accent6">
              <a:lumMod val="75000"/>
            </a:schemeClr>
          </a:solidFill>
          <a:ln>
            <a:noFill/>
          </a:ln>
          <a:effec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4</a:t>
            </a:r>
          </a:p>
        </p:txBody>
      </p:sp>
      <p:cxnSp>
        <p:nvCxnSpPr>
          <p:cNvPr id="49" name="AutoShape 14">
            <a:extLst>
              <a:ext uri="{FF2B5EF4-FFF2-40B4-BE49-F238E27FC236}">
                <a16:creationId xmlns:a16="http://schemas.microsoft.com/office/drawing/2014/main" id="{08B73973-CC03-62D9-A54A-A0854FF91A85}"/>
              </a:ext>
            </a:extLst>
          </p:cNvPr>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a:extLst>
              <a:ext uri="{FF2B5EF4-FFF2-40B4-BE49-F238E27FC236}">
                <a16:creationId xmlns:a16="http://schemas.microsoft.com/office/drawing/2014/main" id="{01B23C76-A2C9-A5F4-42C2-65ABBD6FC2D4}"/>
              </a:ext>
            </a:extLst>
          </p:cNvPr>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a:extLst>
              <a:ext uri="{FF2B5EF4-FFF2-40B4-BE49-F238E27FC236}">
                <a16:creationId xmlns:a16="http://schemas.microsoft.com/office/drawing/2014/main" id="{CF620614-68F8-7609-36AF-CAEDAE657F69}"/>
              </a:ext>
            </a:extLst>
          </p:cNvPr>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a:extLst>
              <a:ext uri="{FF2B5EF4-FFF2-40B4-BE49-F238E27FC236}">
                <a16:creationId xmlns:a16="http://schemas.microsoft.com/office/drawing/2014/main" id="{3378719A-33E7-49CE-4771-11F2583DBA80}"/>
              </a:ext>
            </a:extLst>
          </p:cNvPr>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a:extLst>
              <a:ext uri="{FF2B5EF4-FFF2-40B4-BE49-F238E27FC236}">
                <a16:creationId xmlns:a16="http://schemas.microsoft.com/office/drawing/2014/main" id="{197DF360-83FC-CCBB-77CF-13ABA481F15E}"/>
              </a:ext>
            </a:extLst>
          </p:cNvPr>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a:extLst>
              <a:ext uri="{FF2B5EF4-FFF2-40B4-BE49-F238E27FC236}">
                <a16:creationId xmlns:a16="http://schemas.microsoft.com/office/drawing/2014/main" id="{C5FDC83D-B40D-B990-305B-BA2F46066DBB}"/>
              </a:ext>
            </a:extLst>
          </p:cNvPr>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a:extLst>
              <a:ext uri="{FF2B5EF4-FFF2-40B4-BE49-F238E27FC236}">
                <a16:creationId xmlns:a16="http://schemas.microsoft.com/office/drawing/2014/main" id="{4C3D4CC2-D519-B22F-F59F-ED5843E6A6D7}"/>
              </a:ext>
            </a:extLst>
          </p:cNvPr>
          <p:cNvSpPr txBox="1"/>
          <p:nvPr/>
        </p:nvSpPr>
        <p:spPr>
          <a:xfrm>
            <a:off x="3155785" y="2504774"/>
            <a:ext cx="5732667" cy="400110"/>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Tiếp</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rảo bước về </a:t>
            </a:r>
            <a:r>
              <a:rPr lang="vi-VN" sz="2000" b="1" i="1">
                <a:solidFill>
                  <a:prstClr val="black"/>
                </a:solidFill>
                <a:latin typeface="Times New Roman" pitchFamily="18" charset="0"/>
                <a:cs typeface="Times New Roman" pitchFamily="18" charset="0"/>
              </a:rPr>
              <a:t>làng</a:t>
            </a:r>
            <a:r>
              <a:rPr lang="en-US" sz="2000" b="1" i="1">
                <a:solidFill>
                  <a:prstClr val="black"/>
                </a:solidFill>
                <a:latin typeface="Times New Roman" pitchFamily="18" charset="0"/>
                <a:cs typeface="Times New Roman" pitchFamily="18" charset="0"/>
              </a:rPr>
              <a:t>:…………………………….</a:t>
            </a:r>
            <a:endParaRPr lang="en-US" sz="2000" i="1" dirty="0">
              <a:solidFill>
                <a:prstClr val="black"/>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0B2C5B22-841B-956D-A210-633A309342C4}"/>
              </a:ext>
            </a:extLst>
          </p:cNvPr>
          <p:cNvSpPr txBox="1"/>
          <p:nvPr/>
        </p:nvSpPr>
        <p:spPr>
          <a:xfrm>
            <a:off x="3183436" y="3330826"/>
            <a:ext cx="5976664" cy="400110"/>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Tiếp</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thầy Đuy-sen giảng bài</a:t>
            </a:r>
            <a:r>
              <a:rPr lang="en-US" sz="2000" b="1" i="1">
                <a:solidFill>
                  <a:prstClr val="black"/>
                </a:solidFill>
                <a:latin typeface="Times New Roman" pitchFamily="18" charset="0"/>
                <a:cs typeface="Times New Roman" pitchFamily="18" charset="0"/>
              </a:rPr>
              <a:t>: :……………………</a:t>
            </a:r>
            <a:endParaRPr lang="en-US" sz="2000" i="1" dirty="0">
              <a:solidFill>
                <a:prstClr val="black"/>
              </a:solidFill>
              <a:latin typeface="Times New Roman" pitchFamily="18" charset="0"/>
              <a:cs typeface="Times New Roman" pitchFamily="18" charset="0"/>
            </a:endParaRPr>
          </a:p>
        </p:txBody>
      </p:sp>
      <p:sp>
        <p:nvSpPr>
          <p:cNvPr id="57" name="TextBox 56">
            <a:extLst>
              <a:ext uri="{FF2B5EF4-FFF2-40B4-BE49-F238E27FC236}">
                <a16:creationId xmlns:a16="http://schemas.microsoft.com/office/drawing/2014/main" id="{DE0084B5-BF39-23FC-B690-9C1F05B274EF}"/>
              </a:ext>
            </a:extLst>
          </p:cNvPr>
          <p:cNvSpPr txBox="1"/>
          <p:nvPr/>
        </p:nvSpPr>
        <p:spPr>
          <a:xfrm>
            <a:off x="3183436" y="4248723"/>
            <a:ext cx="5760640" cy="400110"/>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Còn</a:t>
            </a:r>
            <a:r>
              <a:rPr lang="en-US" sz="2000" b="1" i="1" dirty="0">
                <a:solidFill>
                  <a:prstClr val="black"/>
                </a:solidFill>
                <a:latin typeface="Times New Roman" pitchFamily="18" charset="0"/>
                <a:cs typeface="Times New Roman" pitchFamily="18" charset="0"/>
              </a:rPr>
              <a:t> </a:t>
            </a:r>
            <a:r>
              <a:rPr lang="en-US" sz="2000" b="1" i="1" err="1">
                <a:solidFill>
                  <a:prstClr val="black"/>
                </a:solidFill>
                <a:latin typeface="Times New Roman" pitchFamily="18" charset="0"/>
                <a:cs typeface="Times New Roman" pitchFamily="18" charset="0"/>
              </a:rPr>
              <a:t>lại</a:t>
            </a:r>
            <a:r>
              <a:rPr lang="en-US" sz="2000" b="1" i="1">
                <a:solidFill>
                  <a:prstClr val="black"/>
                </a:solidFill>
                <a:latin typeface="Times New Roman" pitchFamily="18" charset="0"/>
                <a:cs typeface="Times New Roman" pitchFamily="18" charset="0"/>
              </a:rPr>
              <a:t>:………………………………………………..</a:t>
            </a:r>
            <a:endParaRPr lang="en-US" sz="2000" i="1" dirty="0">
              <a:solidFill>
                <a:prstClr val="black"/>
              </a:solidFill>
              <a:latin typeface="Times New Roman" pitchFamily="18" charset="0"/>
              <a:cs typeface="Times New Roman" pitchFamily="18" charset="0"/>
            </a:endParaRPr>
          </a:p>
        </p:txBody>
      </p:sp>
      <p:grpSp>
        <p:nvGrpSpPr>
          <p:cNvPr id="66" name="Group 65">
            <a:extLst>
              <a:ext uri="{FF2B5EF4-FFF2-40B4-BE49-F238E27FC236}">
                <a16:creationId xmlns:a16="http://schemas.microsoft.com/office/drawing/2014/main" id="{196A9970-3BE5-0867-999A-BD8A9BAAB69F}"/>
              </a:ext>
            </a:extLst>
          </p:cNvPr>
          <p:cNvGrpSpPr>
            <a:grpSpLocks/>
          </p:cNvGrpSpPr>
          <p:nvPr/>
        </p:nvGrpSpPr>
        <p:grpSpPr bwMode="auto">
          <a:xfrm>
            <a:off x="1347232" y="1691578"/>
            <a:ext cx="1724025" cy="361950"/>
            <a:chOff x="816" y="2304"/>
            <a:chExt cx="1440" cy="448"/>
          </a:xfrm>
          <a:solidFill>
            <a:schemeClr val="accent6"/>
          </a:solidFill>
        </p:grpSpPr>
        <p:sp>
          <p:nvSpPr>
            <p:cNvPr id="67" name="Freeform 66">
              <a:extLst>
                <a:ext uri="{FF2B5EF4-FFF2-40B4-BE49-F238E27FC236}">
                  <a16:creationId xmlns:a16="http://schemas.microsoft.com/office/drawing/2014/main" id="{87CCD92E-15A2-D288-8647-C6921D63C401}"/>
                </a:ext>
              </a:extLst>
            </p:cNvPr>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a:extLst>
                <a:ext uri="{FF2B5EF4-FFF2-40B4-BE49-F238E27FC236}">
                  <a16:creationId xmlns:a16="http://schemas.microsoft.com/office/drawing/2014/main" id="{8A55E417-02B3-1244-9185-F8F6BF698D44}"/>
                </a:ext>
              </a:extLst>
            </p:cNvPr>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1</a:t>
              </a:r>
            </a:p>
          </p:txBody>
        </p:sp>
      </p:grpSp>
      <p:cxnSp>
        <p:nvCxnSpPr>
          <p:cNvPr id="69" name="AutoShape 16">
            <a:extLst>
              <a:ext uri="{FF2B5EF4-FFF2-40B4-BE49-F238E27FC236}">
                <a16:creationId xmlns:a16="http://schemas.microsoft.com/office/drawing/2014/main" id="{7EA8320C-5DC8-7678-C4A8-A54B80C1C550}"/>
              </a:ext>
            </a:extLst>
          </p:cNvPr>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a:extLst>
              <a:ext uri="{FF2B5EF4-FFF2-40B4-BE49-F238E27FC236}">
                <a16:creationId xmlns:a16="http://schemas.microsoft.com/office/drawing/2014/main" id="{4A4EEA5E-F9E8-8D44-720C-849D9A0CDED5}"/>
              </a:ext>
            </a:extLst>
          </p:cNvPr>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a:extLst>
              <a:ext uri="{FF2B5EF4-FFF2-40B4-BE49-F238E27FC236}">
                <a16:creationId xmlns:a16="http://schemas.microsoft.com/office/drawing/2014/main" id="{999B990F-1B45-8A2E-1B68-ABD121C68703}"/>
              </a:ext>
            </a:extLst>
          </p:cNvPr>
          <p:cNvSpPr txBox="1"/>
          <p:nvPr/>
        </p:nvSpPr>
        <p:spPr>
          <a:xfrm>
            <a:off x="3163865" y="1596261"/>
            <a:ext cx="5473809" cy="400110"/>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Từ</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đầu</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hết chuyện </a:t>
            </a:r>
            <a:r>
              <a:rPr lang="vi-VN" sz="2000" b="1" i="1">
                <a:solidFill>
                  <a:prstClr val="black"/>
                </a:solidFill>
                <a:latin typeface="Times New Roman" pitchFamily="18" charset="0"/>
                <a:cs typeface="Times New Roman" pitchFamily="18" charset="0"/>
              </a:rPr>
              <a:t>này</a:t>
            </a:r>
            <a:r>
              <a:rPr lang="en-US" sz="2000" b="1" i="1">
                <a:solidFill>
                  <a:prstClr val="black"/>
                </a:solidFill>
                <a:latin typeface="Times New Roman" pitchFamily="18" charset="0"/>
                <a:cs typeface="Times New Roman" pitchFamily="18" charset="0"/>
              </a:rPr>
              <a:t>:…………………………</a:t>
            </a:r>
            <a:endParaRPr lang="en-US" sz="2000" i="1" dirty="0">
              <a:solidFill>
                <a:prstClr val="black"/>
              </a:solidFill>
              <a:latin typeface="Times New Roman" pitchFamily="18" charset="0"/>
              <a:cs typeface="Times New Roman" pitchFamily="18" charset="0"/>
            </a:endParaRPr>
          </a:p>
        </p:txBody>
      </p:sp>
      <p:pic>
        <p:nvPicPr>
          <p:cNvPr id="72" name="Picture 71">
            <a:extLst>
              <a:ext uri="{FF2B5EF4-FFF2-40B4-BE49-F238E27FC236}">
                <a16:creationId xmlns:a16="http://schemas.microsoft.com/office/drawing/2014/main" id="{FDB9AE2F-EA23-EC63-A558-3FEE56E76B04}"/>
              </a:ext>
            </a:extLst>
          </p:cNvPr>
          <p:cNvPicPr>
            <a:picLocks noChangeAspect="1"/>
          </p:cNvPicPr>
          <p:nvPr/>
        </p:nvPicPr>
        <p:blipFill>
          <a:blip r:embed="rId3"/>
          <a:stretch>
            <a:fillRect/>
          </a:stretch>
        </p:blipFill>
        <p:spPr>
          <a:xfrm>
            <a:off x="2875833" y="23946"/>
            <a:ext cx="4104456" cy="2078996"/>
          </a:xfrm>
          <a:prstGeom prst="rect">
            <a:avLst/>
          </a:prstGeom>
        </p:spPr>
      </p:pic>
      <p:sp>
        <p:nvSpPr>
          <p:cNvPr id="73" name="TextBox 72">
            <a:extLst>
              <a:ext uri="{FF2B5EF4-FFF2-40B4-BE49-F238E27FC236}">
                <a16:creationId xmlns:a16="http://schemas.microsoft.com/office/drawing/2014/main" id="{6603883F-483E-E72C-C2A0-19AB9845F555}"/>
              </a:ext>
            </a:extLst>
          </p:cNvPr>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32055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2</a:t>
              </a:r>
            </a:p>
          </p:txBody>
        </p:sp>
      </p:grpSp>
      <p:grpSp>
        <p:nvGrpSpPr>
          <p:cNvPr id="39" name="Group 38"/>
          <p:cNvGrpSpPr>
            <a:grpSpLocks/>
          </p:cNvGrpSpPr>
          <p:nvPr/>
        </p:nvGrpSpPr>
        <p:grpSpPr bwMode="auto">
          <a:xfrm>
            <a:off x="1329995" y="3435842"/>
            <a:ext cx="1724025" cy="361950"/>
            <a:chOff x="816" y="2304"/>
            <a:chExt cx="1440" cy="448"/>
          </a:xfrm>
        </p:grpSpPr>
        <p:sp>
          <p:nvSpPr>
            <p:cNvPr id="46" name="Freeform 45"/>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3</a:t>
              </a:r>
            </a:p>
          </p:txBody>
        </p:sp>
      </p:grpSp>
      <p:sp>
        <p:nvSpPr>
          <p:cNvPr id="48" name="Rectangle 47"/>
          <p:cNvSpPr>
            <a:spLocks noChangeArrowheads="1"/>
          </p:cNvSpPr>
          <p:nvPr/>
        </p:nvSpPr>
        <p:spPr bwMode="gray">
          <a:xfrm>
            <a:off x="1329995" y="4293093"/>
            <a:ext cx="1724025" cy="317897"/>
          </a:xfrm>
          <a:prstGeom prst="rect">
            <a:avLst/>
          </a:prstGeom>
          <a:solidFill>
            <a:schemeClr val="accent6">
              <a:lumMod val="75000"/>
            </a:schemeClr>
          </a:solidFill>
          <a:ln>
            <a:noFill/>
          </a:ln>
          <a:effec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4</a:t>
            </a:r>
          </a:p>
        </p:txBody>
      </p:sp>
      <p:cxnSp>
        <p:nvCxnSpPr>
          <p:cNvPr id="49" name="AutoShape 14"/>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p:cNvSpPr txBox="1"/>
          <p:nvPr/>
        </p:nvSpPr>
        <p:spPr>
          <a:xfrm>
            <a:off x="3155785" y="2504774"/>
            <a:ext cx="5732667"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Tiếp</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rảo bước về làng</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Cuộc trò chuyện giữa các bạn nhỏ và thầy Đuy-sen</a:t>
            </a:r>
            <a:endParaRPr lang="en-US" sz="2000" i="1" dirty="0">
              <a:solidFill>
                <a:prstClr val="black"/>
              </a:solidFill>
              <a:latin typeface="Times New Roman" pitchFamily="18" charset="0"/>
              <a:cs typeface="Times New Roman" pitchFamily="18" charset="0"/>
            </a:endParaRPr>
          </a:p>
        </p:txBody>
      </p:sp>
      <p:sp>
        <p:nvSpPr>
          <p:cNvPr id="56" name="TextBox 55"/>
          <p:cNvSpPr txBox="1"/>
          <p:nvPr/>
        </p:nvSpPr>
        <p:spPr>
          <a:xfrm>
            <a:off x="3183436" y="3330826"/>
            <a:ext cx="5976664"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Tiếp</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thầy Đuy-sen giảng bài</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Hình ảnh thầy Đuy-sen trong kí ức của An-tư-nai</a:t>
            </a:r>
            <a:endParaRPr lang="en-US" sz="2000" i="1" dirty="0">
              <a:solidFill>
                <a:prstClr val="black"/>
              </a:solidFill>
              <a:latin typeface="Times New Roman" pitchFamily="18" charset="0"/>
              <a:cs typeface="Times New Roman" pitchFamily="18" charset="0"/>
            </a:endParaRPr>
          </a:p>
        </p:txBody>
      </p:sp>
      <p:sp>
        <p:nvSpPr>
          <p:cNvPr id="57" name="TextBox 56"/>
          <p:cNvSpPr txBox="1"/>
          <p:nvPr/>
        </p:nvSpPr>
        <p:spPr>
          <a:xfrm>
            <a:off x="3183436" y="4248723"/>
            <a:ext cx="5760640"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Còn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lại</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Những băn khoăn, trăn trở và ý tưởng cho bức tranh vẽ thầy Đuy-sen</a:t>
            </a:r>
            <a:endParaRPr lang="en-US" sz="2000" i="1" dirty="0">
              <a:solidFill>
                <a:prstClr val="black"/>
              </a:solidFill>
              <a:latin typeface="Times New Roman" pitchFamily="18" charset="0"/>
              <a:cs typeface="Times New Roman" pitchFamily="18" charset="0"/>
            </a:endParaRPr>
          </a:p>
        </p:txBody>
      </p:sp>
      <p:grpSp>
        <p:nvGrpSpPr>
          <p:cNvPr id="66" name="Group 65"/>
          <p:cNvGrpSpPr>
            <a:grpSpLocks/>
          </p:cNvGrpSpPr>
          <p:nvPr/>
        </p:nvGrpSpPr>
        <p:grpSpPr bwMode="auto">
          <a:xfrm>
            <a:off x="1347232" y="1691578"/>
            <a:ext cx="1724025" cy="361950"/>
            <a:chOff x="816" y="2304"/>
            <a:chExt cx="1440" cy="448"/>
          </a:xfrm>
          <a:solidFill>
            <a:schemeClr val="accent6"/>
          </a:solidFill>
        </p:grpSpPr>
        <p:sp>
          <p:nvSpPr>
            <p:cNvPr id="67" name="Freeform 6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1</a:t>
              </a:r>
            </a:p>
          </p:txBody>
        </p:sp>
      </p:grpSp>
      <p:cxnSp>
        <p:nvCxnSpPr>
          <p:cNvPr id="69" name="AutoShape 16"/>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p:cNvSpPr txBox="1"/>
          <p:nvPr/>
        </p:nvSpPr>
        <p:spPr>
          <a:xfrm>
            <a:off x="3163865" y="1596261"/>
            <a:ext cx="5473809"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Từ</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đầu</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hết chuyện này</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Hoàn cảnh người họa sĩ nhận được bức thư của viện sĩ Xu-lai-ma-nô-va</a:t>
            </a:r>
            <a:endParaRPr lang="en-US" sz="2000" i="1" dirty="0">
              <a:solidFill>
                <a:prstClr val="black"/>
              </a:solidFill>
              <a:latin typeface="Times New Roman" pitchFamily="18" charset="0"/>
              <a:cs typeface="Times New Roman" pitchFamily="18" charset="0"/>
            </a:endParaRPr>
          </a:p>
        </p:txBody>
      </p:sp>
      <p:pic>
        <p:nvPicPr>
          <p:cNvPr id="72" name="Picture 71"/>
          <p:cNvPicPr>
            <a:picLocks noChangeAspect="1"/>
          </p:cNvPicPr>
          <p:nvPr/>
        </p:nvPicPr>
        <p:blipFill>
          <a:blip r:embed="rId3"/>
          <a:stretch>
            <a:fillRect/>
          </a:stretch>
        </p:blipFill>
        <p:spPr>
          <a:xfrm>
            <a:off x="2875833" y="23946"/>
            <a:ext cx="4104456" cy="2078996"/>
          </a:xfrm>
          <a:prstGeom prst="rect">
            <a:avLst/>
          </a:prstGeom>
        </p:spPr>
      </p:pic>
      <p:sp>
        <p:nvSpPr>
          <p:cNvPr id="73" name="TextBox 72"/>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2102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D"/>
            </a:p>
          </p:txBody>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832092"/>
          </a:xfrm>
          <a:prstGeom prst="rect">
            <a:avLst/>
          </a:prstGeom>
        </p:spPr>
        <p:txBody>
          <a:bodyPr wrap="square">
            <a:spAutoFit/>
          </a:bodyPr>
          <a:lstStyle/>
          <a:p>
            <a:pPr algn="just"/>
            <a:r>
              <a:rPr lang="vi-VN" sz="2200" dirty="0">
                <a:latin typeface="+mj-lt"/>
              </a:rPr>
              <a:t>       Đoạn trích Người thầy đầu tiên là lời kể lại của người họa sĩ và An-tư-nai về một người thầy đầu tiên của họ và của cả ngôi làng. Đuy-sen là một người thầy tuyệt vời, không chỉ vận động các học sinh tới trường, thầy còn tự tay cõng các em nhỏ qua suối, không quản thời tiết lạnh buốt hay bị những kẻ cưỡi ngựa châm chọc. Thầy Đuy-sen quan tâm đến các học sinh và đặc biệt là An-tư-nai, mong cô bé có thể lên thành phố lớn học tập. Câu chuyện kể lại từ An-tư-nai khiến người họa sĩ đồng hương cảm thấy day dứt và muốn vẽ bức tranh thật đẹp về hai thầy trò</a:t>
            </a:r>
          </a:p>
          <a:p>
            <a:pPr algn="just"/>
            <a:r>
              <a:rPr lang="vi-VN" sz="2200" dirty="0">
                <a:latin typeface="+mj-lt"/>
              </a:rPr>
              <a:t/>
            </a:r>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48" name="Group 47">
            <a:extLst>
              <a:ext uri="{FF2B5EF4-FFF2-40B4-BE49-F238E27FC236}">
                <a16:creationId xmlns:a16="http://schemas.microsoft.com/office/drawing/2014/main"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D"/>
            </a:p>
          </p:txBody>
        </p:sp>
        <p:sp>
          <p:nvSpPr>
            <p:cNvPr id="5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Phần (1),(4)</a:t>
            </a:r>
          </a:p>
          <a:p>
            <a:pPr algn="ctr"/>
            <a:r>
              <a:rPr lang="vi-VN" sz="2400" dirty="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Phần (2),(3)</a:t>
            </a:r>
          </a:p>
          <a:p>
            <a:pPr algn="ctr"/>
            <a:r>
              <a:rPr lang="vi-VN" sz="2400" dirty="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81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2666001"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286" y="915566"/>
            <a:ext cx="2846530" cy="3804118"/>
          </a:xfrm>
          <a:prstGeom prst="rect">
            <a:avLst/>
          </a:prstGeom>
        </p:spPr>
      </p:pic>
      <p:sp>
        <p:nvSpPr>
          <p:cNvPr id="6" name="Rectangle 5"/>
          <p:cNvSpPr/>
          <p:nvPr/>
        </p:nvSpPr>
        <p:spPr>
          <a:xfrm>
            <a:off x="3131840" y="646330"/>
            <a:ext cx="5742384" cy="3970318"/>
          </a:xfrm>
          <a:prstGeom prst="rect">
            <a:avLst/>
          </a:prstGeom>
        </p:spPr>
        <p:txBody>
          <a:bodyPr wrap="square">
            <a:spAutoFit/>
          </a:bodyPr>
          <a:lstStyle/>
          <a:p>
            <a:pPr algn="just"/>
            <a:r>
              <a:rPr lang="vi-VN" sz="2800" dirty="0">
                <a:latin typeface="+mj-lt"/>
              </a:rPr>
              <a:t>- Là dụng ý, xuất phát từ ý </a:t>
            </a:r>
            <a:r>
              <a:rPr lang="vi-VN" sz="2800">
                <a:latin typeface="+mj-lt"/>
              </a:rPr>
              <a:t>đồ ngh</a:t>
            </a:r>
            <a:r>
              <a:rPr lang="en-US" sz="2800">
                <a:latin typeface="+mj-lt"/>
              </a:rPr>
              <a:t>ệ</a:t>
            </a:r>
            <a:r>
              <a:rPr lang="vi-VN" sz="2800">
                <a:latin typeface="+mj-lt"/>
              </a:rPr>
              <a:t> </a:t>
            </a:r>
            <a:r>
              <a:rPr lang="vi-VN" sz="2800" dirty="0">
                <a:latin typeface="+mj-lt"/>
              </a:rPr>
              <a:t>thuật của tác giả</a:t>
            </a:r>
          </a:p>
          <a:p>
            <a:pPr algn="just"/>
            <a:endParaRPr lang="vi-VN" sz="2800" dirty="0">
              <a:latin typeface="+mj-lt"/>
            </a:endParaRPr>
          </a:p>
          <a:p>
            <a:pPr algn="just"/>
            <a:r>
              <a:rPr lang="vi-VN" sz="2800" dirty="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56589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thầy Đuy-sen</a:t>
              </a: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2" name="Table 3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2546332276"/>
              </p:ext>
            </p:extLst>
          </p:nvPr>
        </p:nvGraphicFramePr>
        <p:xfrm>
          <a:off x="405421" y="1275606"/>
          <a:ext cx="7406939" cy="4114800"/>
        </p:xfrm>
        <a:graphic>
          <a:graphicData uri="http://schemas.openxmlformats.org/drawingml/2006/table">
            <a:tbl>
              <a:tblPr firstRow="1" firstCol="1" bandRow="1">
                <a:tableStyleId>{5C22544A-7EE6-4342-B048-85BDC9FD1C3A}</a:tableStyleId>
              </a:tblPr>
              <a:tblGrid>
                <a:gridCol w="1155179">
                  <a:extLst>
                    <a:ext uri="{9D8B030D-6E8A-4147-A177-3AD203B41FA5}">
                      <a16:colId xmlns:a16="http://schemas.microsoft.com/office/drawing/2014/main" val="2652937475"/>
                    </a:ext>
                  </a:extLst>
                </a:gridCol>
                <a:gridCol w="4367993">
                  <a:extLst>
                    <a:ext uri="{9D8B030D-6E8A-4147-A177-3AD203B41FA5}">
                      <a16:colId xmlns:a16="http://schemas.microsoft.com/office/drawing/2014/main" val="2507871016"/>
                    </a:ext>
                  </a:extLst>
                </a:gridCol>
                <a:gridCol w="1883767">
                  <a:extLst>
                    <a:ext uri="{9D8B030D-6E8A-4147-A177-3AD203B41FA5}">
                      <a16:colId xmlns:a16="http://schemas.microsoft.com/office/drawing/2014/main" val="1130049113"/>
                    </a:ext>
                  </a:extLst>
                </a:gridCol>
              </a:tblGrid>
              <a:tr h="352394">
                <a:tc gridSpan="3">
                  <a:txBody>
                    <a:bodyPr/>
                    <a:lstStyle/>
                    <a:p>
                      <a:pPr marL="0" marR="0" algn="ctr">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Nhân</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vật</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thầy</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Đuy-sen</a:t>
                      </a:r>
                      <a:r>
                        <a:rPr lang="en-US" sz="2000" baseline="0" dirty="0">
                          <a:solidFill>
                            <a:schemeClr val="tx1"/>
                          </a:solidFill>
                          <a:effectLst/>
                          <a:latin typeface="Times New Roman" panose="02020603050405020304" pitchFamily="18" charset="0"/>
                          <a:cs typeface="Times New Roman" panose="02020603050405020304" pitchFamily="18" charset="0"/>
                        </a:rPr>
                        <a:t> qua </a:t>
                      </a:r>
                      <a:r>
                        <a:rPr lang="en-US" sz="2000" baseline="0" dirty="0" err="1">
                          <a:solidFill>
                            <a:schemeClr val="tx1"/>
                          </a:solidFill>
                          <a:effectLst/>
                          <a:latin typeface="Times New Roman" panose="02020603050405020304" pitchFamily="18" charset="0"/>
                          <a:cs typeface="Times New Roman" panose="02020603050405020304" pitchFamily="18" charset="0"/>
                        </a:rPr>
                        <a:t>lời</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kể</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của</a:t>
                      </a:r>
                      <a:r>
                        <a:rPr lang="en-US" sz="2000" baseline="0" dirty="0">
                          <a:solidFill>
                            <a:schemeClr val="tx1"/>
                          </a:solidFill>
                          <a:effectLst/>
                          <a:latin typeface="Times New Roman" panose="02020603050405020304" pitchFamily="18" charset="0"/>
                          <a:cs typeface="Times New Roman" panose="02020603050405020304" pitchFamily="18" charset="0"/>
                        </a:rPr>
                        <a:t> An-</a:t>
                      </a:r>
                      <a:r>
                        <a:rPr lang="en-US" sz="2000" baseline="0" dirty="0" err="1">
                          <a:solidFill>
                            <a:schemeClr val="tx1"/>
                          </a:solidFill>
                          <a:effectLst/>
                          <a:latin typeface="Times New Roman" panose="02020603050405020304" pitchFamily="18" charset="0"/>
                          <a:cs typeface="Times New Roman" panose="02020603050405020304" pitchFamily="18" charset="0"/>
                        </a:rPr>
                        <a:t>tư</a:t>
                      </a:r>
                      <a:r>
                        <a:rPr lang="en-US" sz="2000" baseline="0" dirty="0">
                          <a:solidFill>
                            <a:schemeClr val="tx1"/>
                          </a:solidFill>
                          <a:effectLst/>
                          <a:latin typeface="Times New Roman" panose="02020603050405020304" pitchFamily="18" charset="0"/>
                          <a:cs typeface="Times New Roman" panose="02020603050405020304" pitchFamily="18" charset="0"/>
                        </a:rPr>
                        <a:t>-</a:t>
                      </a:r>
                      <a:r>
                        <a:rPr lang="en-US" sz="2000" baseline="0" dirty="0" err="1">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352394">
                <a:tc gridSpan="2">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50000"/>
                        </a:lnSpc>
                        <a:spcBef>
                          <a:spcPts val="0"/>
                        </a:spcBef>
                        <a:spcAft>
                          <a:spcPts val="0"/>
                        </a:spcAft>
                      </a:pPr>
                      <a:endParaRPr lang="en-US" sz="15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vi-VN" sz="2000" dirty="0">
                          <a:solidFill>
                            <a:srgbClr val="FF0000"/>
                          </a:solidFill>
                          <a:latin typeface="Times New Roman" panose="02020603050405020304" pitchFamily="18" charset="0"/>
                          <a:cs typeface="Times New Roman" panose="02020603050405020304" pitchFamily="18" charset="0"/>
                        </a:rPr>
                        <a:t>Cảm</a:t>
                      </a:r>
                      <a:r>
                        <a:rPr lang="vi-VN" sz="2000" baseline="0" dirty="0">
                          <a:solidFill>
                            <a:srgbClr val="FF0000"/>
                          </a:solidFill>
                          <a:latin typeface="Times New Roman" panose="02020603050405020304" pitchFamily="18" charset="0"/>
                          <a:cs typeface="Times New Roman" panose="02020603050405020304" pitchFamily="18" charset="0"/>
                        </a:rPr>
                        <a:t> xúc, suy nghĩ của An-tư-nai về thầy</a:t>
                      </a:r>
                      <a:endParaRPr lang="en-US" sz="2000" dirty="0">
                        <a:solidFill>
                          <a:srgbClr val="FF0000"/>
                        </a:solidFill>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41784">
                <a:tc>
                  <a:txBody>
                    <a:bodyPr/>
                    <a:lstStyle/>
                    <a:p>
                      <a:pPr marL="0" marR="0" algn="l">
                        <a:lnSpc>
                          <a:spcPct val="150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Ngôn</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864096">
                <a:tc>
                  <a:txBody>
                    <a:bodyPr/>
                    <a:lstStyle/>
                    <a:p>
                      <a:pPr marL="0" marR="0" algn="l">
                        <a:lnSpc>
                          <a:spcPct val="150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Hành</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720080">
                <a:tc>
                  <a:txBody>
                    <a:bodyPr/>
                    <a:lstStyle/>
                    <a:p>
                      <a:pPr marL="0" marR="0" algn="l">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Tính</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cách</a:t>
                      </a:r>
                      <a:r>
                        <a:rPr lang="en-US" sz="2000" baseline="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val="10004"/>
                  </a:ext>
                </a:extLst>
              </a:tr>
              <a:tr h="428535">
                <a:tc gridSpan="3">
                  <a:txBody>
                    <a:bodyPr/>
                    <a:lstStyle/>
                    <a:p>
                      <a:pPr marL="0" marR="0" algn="l">
                        <a:lnSpc>
                          <a:spcPct val="150000"/>
                        </a:lnSpc>
                        <a:spcBef>
                          <a:spcPts val="0"/>
                        </a:spcBef>
                        <a:spcAft>
                          <a:spcPts val="0"/>
                        </a:spcAft>
                      </a:pPr>
                      <a:r>
                        <a:rPr lang="vi-VN"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pic>
        <p:nvPicPr>
          <p:cNvPr id="2" name="Picture 1"/>
          <p:cNvPicPr>
            <a:picLocks noChangeAspect="1"/>
          </p:cNvPicPr>
          <p:nvPr/>
        </p:nvPicPr>
        <p:blipFill>
          <a:blip r:embed="rId3"/>
          <a:stretch>
            <a:fillRect/>
          </a:stretch>
        </p:blipFill>
        <p:spPr>
          <a:xfrm>
            <a:off x="4217222" y="459526"/>
            <a:ext cx="5149085" cy="1021512"/>
          </a:xfrm>
          <a:prstGeom prst="rect">
            <a:avLst/>
          </a:prstGeom>
        </p:spPr>
      </p:pic>
      <p:grpSp>
        <p:nvGrpSpPr>
          <p:cNvPr id="12" name="Group 11"/>
          <p:cNvGrpSpPr/>
          <p:nvPr/>
        </p:nvGrpSpPr>
        <p:grpSpPr>
          <a:xfrm>
            <a:off x="160678" y="1234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3664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835492934"/>
              </p:ext>
            </p:extLst>
          </p:nvPr>
        </p:nvGraphicFramePr>
        <p:xfrm>
          <a:off x="134776" y="91149"/>
          <a:ext cx="8901720" cy="4805045"/>
        </p:xfrm>
        <a:graphic>
          <a:graphicData uri="http://schemas.openxmlformats.org/drawingml/2006/table">
            <a:tbl>
              <a:tblPr firstRow="1" firstCol="1" bandRow="1">
                <a:tableStyleId>{5C22544A-7EE6-4342-B048-85BDC9FD1C3A}</a:tableStyleId>
              </a:tblPr>
              <a:tblGrid>
                <a:gridCol w="980840">
                  <a:extLst>
                    <a:ext uri="{9D8B030D-6E8A-4147-A177-3AD203B41FA5}">
                      <a16:colId xmlns:a16="http://schemas.microsoft.com/office/drawing/2014/main" val="2652937475"/>
                    </a:ext>
                  </a:extLst>
                </a:gridCol>
                <a:gridCol w="5184576">
                  <a:extLst>
                    <a:ext uri="{9D8B030D-6E8A-4147-A177-3AD203B41FA5}">
                      <a16:colId xmlns:a16="http://schemas.microsoft.com/office/drawing/2014/main" val="2507871016"/>
                    </a:ext>
                  </a:extLst>
                </a:gridCol>
                <a:gridCol w="2736304">
                  <a:extLst>
                    <a:ext uri="{9D8B030D-6E8A-4147-A177-3AD203B41FA5}">
                      <a16:colId xmlns:a16="http://schemas.microsoft.com/office/drawing/2014/main" val="1130049113"/>
                    </a:ext>
                  </a:extLst>
                </a:gridCol>
              </a:tblGrid>
              <a:tr h="422408">
                <a:tc gridSpan="3">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1. </a:t>
                      </a:r>
                      <a:r>
                        <a:rPr lang="en-US" sz="2000" dirty="0" err="1">
                          <a:solidFill>
                            <a:schemeClr val="tx1"/>
                          </a:solidFill>
                          <a:effectLst/>
                          <a:latin typeface="Times New Roman" panose="02020603050405020304" pitchFamily="18" charset="0"/>
                          <a:cs typeface="Times New Roman" panose="02020603050405020304" pitchFamily="18" charset="0"/>
                        </a:rPr>
                        <a:t>Nhân</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vật</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thầy</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Đuy-sen</a:t>
                      </a:r>
                      <a:r>
                        <a:rPr lang="en-US" sz="2000" baseline="0" dirty="0">
                          <a:solidFill>
                            <a:schemeClr val="tx1"/>
                          </a:solidFill>
                          <a:effectLst/>
                          <a:latin typeface="Times New Roman" panose="02020603050405020304" pitchFamily="18" charset="0"/>
                          <a:cs typeface="Times New Roman" panose="02020603050405020304" pitchFamily="18" charset="0"/>
                        </a:rPr>
                        <a:t> qua </a:t>
                      </a:r>
                      <a:r>
                        <a:rPr lang="en-US" sz="2000" baseline="0" dirty="0" err="1">
                          <a:solidFill>
                            <a:schemeClr val="tx1"/>
                          </a:solidFill>
                          <a:effectLst/>
                          <a:latin typeface="Times New Roman" panose="02020603050405020304" pitchFamily="18" charset="0"/>
                          <a:cs typeface="Times New Roman" panose="02020603050405020304" pitchFamily="18" charset="0"/>
                        </a:rPr>
                        <a:t>lời</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kể</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của</a:t>
                      </a:r>
                      <a:r>
                        <a:rPr lang="en-US" sz="2000" baseline="0" dirty="0">
                          <a:solidFill>
                            <a:schemeClr val="tx1"/>
                          </a:solidFill>
                          <a:effectLst/>
                          <a:latin typeface="Times New Roman" panose="02020603050405020304" pitchFamily="18" charset="0"/>
                          <a:cs typeface="Times New Roman" panose="02020603050405020304" pitchFamily="18" charset="0"/>
                        </a:rPr>
                        <a:t> An-</a:t>
                      </a:r>
                      <a:r>
                        <a:rPr lang="en-US" sz="2000" baseline="0" dirty="0" err="1">
                          <a:solidFill>
                            <a:schemeClr val="tx1"/>
                          </a:solidFill>
                          <a:effectLst/>
                          <a:latin typeface="Times New Roman" panose="02020603050405020304" pitchFamily="18" charset="0"/>
                          <a:cs typeface="Times New Roman" panose="02020603050405020304" pitchFamily="18" charset="0"/>
                        </a:rPr>
                        <a:t>tư</a:t>
                      </a:r>
                      <a:r>
                        <a:rPr lang="en-US" sz="2000" baseline="0" dirty="0">
                          <a:solidFill>
                            <a:schemeClr val="tx1"/>
                          </a:solidFill>
                          <a:effectLst/>
                          <a:latin typeface="Times New Roman" panose="02020603050405020304" pitchFamily="18" charset="0"/>
                          <a:cs typeface="Times New Roman" panose="02020603050405020304" pitchFamily="18" charset="0"/>
                        </a:rPr>
                        <a:t>-</a:t>
                      </a:r>
                      <a:r>
                        <a:rPr lang="en-US" sz="2000" baseline="0" dirty="0" err="1">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5038"/>
                  </a:ext>
                </a:extLst>
              </a:tr>
              <a:tr h="428628">
                <a:tc gridSpan="2">
                  <a:txBody>
                    <a:bodyPr/>
                    <a:lstStyle/>
                    <a:p>
                      <a:pPr marL="0" marR="0" algn="ctr">
                        <a:lnSpc>
                          <a:spcPct val="10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algn="ctr">
                        <a:lnSpc>
                          <a:spcPct val="100000"/>
                        </a:lnSpc>
                        <a:spcBef>
                          <a:spcPts val="0"/>
                        </a:spcBef>
                        <a:spcAft>
                          <a:spcPts val="0"/>
                        </a:spcAft>
                      </a:pP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just">
                        <a:lnSpc>
                          <a:spcPct val="100000"/>
                        </a:lnSpc>
                        <a:spcAft>
                          <a:spcPts val="0"/>
                        </a:spcAft>
                      </a:pP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xúc</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pPr>
                      <a:endParaRPr lang="vi-VN"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pPr>
                      <a:r>
                        <a:rPr lang="en-US" sz="200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đ</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ã</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Đuy-sen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biết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ý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tốt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baseline="0" dirty="0">
                          <a:latin typeface="Times New Roman" panose="02020603050405020304" pitchFamily="18" charset="0"/>
                          <a:ea typeface="Times New Roman" panose="02020603050405020304" pitchFamily="18" charset="0"/>
                          <a:cs typeface="Times New Roman" panose="02020603050405020304" pitchFamily="18" charset="0"/>
                        </a:rPr>
                        <a:t> 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ẻ</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7413680"/>
                  </a:ext>
                </a:extLst>
              </a:tr>
              <a:tr h="765469">
                <a:tc>
                  <a:txBody>
                    <a:bodyPr/>
                    <a:lstStyle/>
                    <a:p>
                      <a:pPr marL="0" marR="0" algn="ctr">
                        <a:lnSpc>
                          <a:spcPct val="100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Ngôn</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ò</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chuyện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thuyết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phục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ỏ</a:t>
                      </a:r>
                      <a:r>
                        <a:rPr lang="vi-VN" sz="2000" baseline="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khích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4107109"/>
                  </a:ext>
                </a:extLst>
              </a:tr>
              <a:tr h="1795285">
                <a:tc>
                  <a:txBody>
                    <a:bodyPr/>
                    <a:lstStyle/>
                    <a:p>
                      <a:pPr marL="0" marR="0" algn="ctr">
                        <a:lnSpc>
                          <a:spcPct val="100000"/>
                        </a:lnSpc>
                        <a:spcBef>
                          <a:spcPts val="0"/>
                        </a:spcBef>
                        <a:spcAft>
                          <a:spcPts val="0"/>
                        </a:spcAft>
                      </a:pPr>
                      <a:r>
                        <a:rPr lang="en-US" sz="2000" dirty="0" err="1">
                          <a:solidFill>
                            <a:schemeClr val="tx1"/>
                          </a:solidFill>
                          <a:effectLst/>
                          <a:latin typeface="Times New Roman" panose="02020603050405020304" pitchFamily="18" charset="0"/>
                          <a:cs typeface="Times New Roman" panose="02020603050405020304" pitchFamily="18" charset="0"/>
                        </a:rPr>
                        <a:t>Hành</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sz="2000" baseline="0" dirty="0" err="1">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sửa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cũ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lớp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ỏ</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suối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giữa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buốt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á.</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trì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dạy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ữ</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bất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chấp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hoàn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thiếu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thốn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sáng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ò</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1802803"/>
                  </a:ext>
                </a:extLst>
              </a:tr>
              <a:tr h="342900">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Tính</a:t>
                      </a:r>
                      <a:r>
                        <a:rPr lang="en-US" sz="2000" baseline="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dirty="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ó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mục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đích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cương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4"/>
                  </a:ext>
                </a:extLst>
              </a:tr>
              <a:tr h="420237">
                <a:tc gridSpan="3">
                  <a:txBody>
                    <a:bodyPr/>
                    <a:lstStyle/>
                    <a:p>
                      <a:pPr marL="0" marR="0" algn="l">
                        <a:lnSpc>
                          <a:spcPct val="100000"/>
                        </a:lnSpc>
                        <a:spcBef>
                          <a:spcPts val="0"/>
                        </a:spcBef>
                        <a:spcAft>
                          <a:spcPts val="0"/>
                        </a:spcAf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 </a:t>
                      </a:r>
                      <a:r>
                        <a:rPr lang="en-US" sz="20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aseline="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977815"/>
                  </a:ext>
                </a:extLst>
              </a:tr>
            </a:tbl>
          </a:graphicData>
        </a:graphic>
      </p:graphicFrame>
    </p:spTree>
    <p:extLst>
      <p:ext uri="{BB962C8B-B14F-4D97-AF65-F5344CB8AC3E}">
        <p14:creationId xmlns:p14="http://schemas.microsoft.com/office/powerpoint/2010/main" val="325153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D"/>
            </a:p>
          </p:txBody>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a:latin typeface="+mj-lt"/>
              </a:rPr>
              <a:t>- Lối kể chuyện hấp dẫn, kết hợp miêu tả, tự sự, biểu cảm</a:t>
            </a:r>
          </a:p>
          <a:p>
            <a:pPr algn="just"/>
            <a:r>
              <a:rPr lang="vi-VN" sz="2800" dirty="0">
                <a:latin typeface="+mj-lt"/>
              </a:rPr>
              <a:t>- Khắc họa nhân vật sinh động, rõ nét qua: ngôn ngữ, hành động, lời nói, cử chỉ...</a:t>
            </a:r>
            <a:endParaRPr lang="en-US" sz="2800" dirty="0">
              <a:latin typeface="+mj-lt"/>
            </a:endParaRPr>
          </a:p>
        </p:txBody>
      </p:sp>
    </p:spTree>
    <p:extLst>
      <p:ext uri="{BB962C8B-B14F-4D97-AF65-F5344CB8AC3E}">
        <p14:creationId xmlns:p14="http://schemas.microsoft.com/office/powerpoint/2010/main" val="4244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stretch>
            <a:fillRect/>
          </a:stretch>
        </p:blipFill>
        <p:spPr>
          <a:xfrm>
            <a:off x="958001" y="1522136"/>
            <a:ext cx="5807475" cy="1152128"/>
          </a:xfrm>
          <a:prstGeom prst="rect">
            <a:avLst/>
          </a:prstGeom>
        </p:spPr>
      </p:pic>
      <p:sp>
        <p:nvSpPr>
          <p:cNvPr id="18" name="TextBox 17"/>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endParaRPr lang="vi-VN" sz="2100" dirty="0">
              <a:solidFill>
                <a:prstClr val="black"/>
              </a:solidFill>
              <a:latin typeface="Times New Roman" pitchFamily="18" charset="0"/>
              <a:cs typeface="Times New Roman" pitchFamily="18" charset="0"/>
            </a:endParaRPr>
          </a:p>
          <a:p>
            <a:pPr algn="just" defTabSz="342900"/>
            <a:r>
              <a:rPr lang="vi-VN" sz="2100" dirty="0">
                <a:solidFill>
                  <a:prstClr val="black"/>
                </a:solidFill>
                <a:latin typeface="Times New Roman" pitchFamily="18" charset="0"/>
                <a:cs typeface="Times New Roman" pitchFamily="18" charset="0"/>
              </a:rPr>
              <a:t>NHÓM 1. Tìm hiểu về hoàn cảnh của em bé An-tư-nai</a:t>
            </a:r>
          </a:p>
          <a:p>
            <a:pPr algn="just" defTabSz="342900"/>
            <a:endParaRPr lang="en-US" sz="2100" dirty="0">
              <a:solidFill>
                <a:prstClr val="black"/>
              </a:solidFill>
              <a:latin typeface="Times New Roman" pitchFamily="18" charset="0"/>
              <a:cs typeface="Times New Roman" pitchFamily="18" charset="0"/>
            </a:endParaRPr>
          </a:p>
        </p:txBody>
      </p:sp>
      <p:sp>
        <p:nvSpPr>
          <p:cNvPr id="19" name="TextBox 18"/>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vi-VN" sz="2100" dirty="0">
                <a:solidFill>
                  <a:prstClr val="black"/>
                </a:solidFill>
                <a:latin typeface="Times New Roman" pitchFamily="18" charset="0"/>
                <a:cs typeface="Times New Roman" pitchFamily="18" charset="0"/>
              </a:rPr>
              <a:t>NHÓM 3: Tìm hiểu tình cảm nà An-tư-nai dành cho thầy Đuy-sen</a:t>
            </a:r>
          </a:p>
          <a:p>
            <a:pPr algn="just" defTabSz="342900"/>
            <a:endParaRPr lang="en-US" sz="2100" dirty="0">
              <a:solidFill>
                <a:prstClr val="black"/>
              </a:solidFill>
              <a:latin typeface="Times New Roman" pitchFamily="18" charset="0"/>
              <a:cs typeface="Times New Roman" pitchFamily="18" charset="0"/>
            </a:endParaRPr>
          </a:p>
        </p:txBody>
      </p:sp>
      <p:sp>
        <p:nvSpPr>
          <p:cNvPr id="21" name="TextBox 20"/>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vi-VN" sz="2100" dirty="0">
                <a:solidFill>
                  <a:prstClr val="black"/>
                </a:solidFill>
                <a:latin typeface="Times New Roman" pitchFamily="18" charset="0"/>
                <a:cs typeface="Times New Roman" pitchFamily="18" charset="0"/>
              </a:rPr>
              <a:t>NHÓM 2. Tìm hiểu về diễn biến tâm trạng của An-tư-nai khi gặp thầy Đuy-sen</a:t>
            </a:r>
          </a:p>
          <a:p>
            <a:pPr algn="just" defTabSz="342900"/>
            <a:endParaRPr lang="en-US" sz="2100" dirty="0">
              <a:solidFill>
                <a:prstClr val="black"/>
              </a:solidFill>
              <a:latin typeface="Times New Roman" pitchFamily="18" charset="0"/>
              <a:cs typeface="Times New Roman" pitchFamily="18" charset="0"/>
            </a:endParaRPr>
          </a:p>
        </p:txBody>
      </p:sp>
      <p:pic>
        <p:nvPicPr>
          <p:cNvPr id="22" name="Picture 21"/>
          <p:cNvPicPr>
            <a:picLocks noChangeAspect="1"/>
          </p:cNvPicPr>
          <p:nvPr/>
        </p:nvPicPr>
        <p:blipFill>
          <a:blip r:embed="rId4"/>
          <a:stretch>
            <a:fillRect/>
          </a:stretch>
        </p:blipFill>
        <p:spPr>
          <a:xfrm>
            <a:off x="6411898" y="162856"/>
            <a:ext cx="2054205" cy="2094674"/>
          </a:xfrm>
          <a:prstGeom prst="ellipse">
            <a:avLst/>
          </a:prstGeom>
          <a:ln>
            <a:noFill/>
          </a:ln>
          <a:effectLst>
            <a:softEdge rad="112500"/>
          </a:effectLst>
        </p:spPr>
      </p:pic>
      <p:grpSp>
        <p:nvGrpSpPr>
          <p:cNvPr id="23" name="Group 22"/>
          <p:cNvGrpSpPr/>
          <p:nvPr/>
        </p:nvGrpSpPr>
        <p:grpSpPr>
          <a:xfrm>
            <a:off x="160678" y="123478"/>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26" name="TextBox 2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027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5536" y="915566"/>
            <a:ext cx="5152244" cy="3970318"/>
          </a:xfrm>
          <a:prstGeom prst="rect">
            <a:avLst/>
          </a:prstGeom>
        </p:spPr>
        <p:txBody>
          <a:bodyPr wrap="square">
            <a:spAutoFit/>
          </a:bodyPr>
          <a:lstStyle/>
          <a:p>
            <a:pPr algn="just" defTabSz="685800">
              <a:lnSpc>
                <a:spcPct val="200000"/>
              </a:lnSpc>
            </a:pP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Hoàn</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cảnh</a:t>
            </a:r>
            <a:r>
              <a:rPr lang="en-US" sz="2100" b="1" dirty="0">
                <a:solidFill>
                  <a:srgbClr val="FF0000"/>
                </a:solidFill>
                <a:latin typeface="Times New Roman" panose="02020603050405020304" pitchFamily="18" charset="0"/>
                <a:ea typeface="Times New Roman" panose="02020603050405020304" pitchFamily="18" charset="0"/>
              </a:rPr>
              <a:t>:</a:t>
            </a:r>
          </a:p>
          <a:p>
            <a:pPr marL="342900" indent="-342900" algn="just" defTabSz="685800">
              <a:lnSpc>
                <a:spcPct val="200000"/>
              </a:lnSpc>
              <a:buFontTx/>
              <a:buChar char="-"/>
            </a:pPr>
            <a:r>
              <a:rPr lang="vi-VN" sz="2100" dirty="0">
                <a:solidFill>
                  <a:prstClr val="black"/>
                </a:solidFill>
                <a:latin typeface="Times New Roman" panose="02020603050405020304" pitchFamily="18" charset="0"/>
                <a:ea typeface="Times New Roman" panose="02020603050405020304" pitchFamily="18" charset="0"/>
              </a:rPr>
              <a:t>Là một đứa trẻ mồ côi</a:t>
            </a:r>
          </a:p>
          <a:p>
            <a:pPr marL="342900" indent="-342900" algn="just" defTabSz="685800">
              <a:lnSpc>
                <a:spcPct val="200000"/>
              </a:lnSpc>
              <a:buFontTx/>
              <a:buChar char="-"/>
            </a:pPr>
            <a:r>
              <a:rPr lang="vi-VN" sz="2100" dirty="0">
                <a:solidFill>
                  <a:prstClr val="black"/>
                </a:solidFill>
                <a:latin typeface="Times New Roman" panose="02020603050405020304" pitchFamily="18" charset="0"/>
                <a:ea typeface="Times New Roman" panose="02020603050405020304" pitchFamily="18" charset="0"/>
              </a:rPr>
              <a:t>Sống với gia đình chú thím khắc nghiệt: «Nếu thím em cho đi thì em sẽ đi»...</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200000"/>
              </a:lnSpc>
            </a:pPr>
            <a:r>
              <a:rPr lang="en-US" sz="21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Cuộc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sống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thiếu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thốn</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vật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chất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tình</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không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được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chăm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sóc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yêu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thương</a:t>
            </a:r>
            <a:r>
              <a:rPr lang="en-US" sz="2100" dirty="0">
                <a:solidFill>
                  <a:srgbClr val="FF0000"/>
                </a:solidFill>
                <a:latin typeface="Times New Roman" panose="02020603050405020304" pitchFamily="18" charset="0"/>
                <a:ea typeface="Times New Roman" panose="02020603050405020304" pitchFamily="18" charset="0"/>
              </a:rPr>
              <a:t>.</a:t>
            </a:r>
          </a:p>
        </p:txBody>
      </p:sp>
      <p:grpSp>
        <p:nvGrpSpPr>
          <p:cNvPr id="24" name="Group 23"/>
          <p:cNvGrpSpPr/>
          <p:nvPr/>
        </p:nvGrpSpPr>
        <p:grpSpPr>
          <a:xfrm>
            <a:off x="467544" y="494996"/>
            <a:ext cx="6192687" cy="395616"/>
            <a:chOff x="644526" y="2766774"/>
            <a:chExt cx="16515982" cy="1054970"/>
          </a:xfrm>
        </p:grpSpPr>
        <p:sp>
          <p:nvSpPr>
            <p:cNvPr id="25" name="TextBox 24"/>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p:cNvSpPr/>
          <p:nvPr/>
        </p:nvSpPr>
        <p:spPr>
          <a:xfrm>
            <a:off x="5690884" y="-92546"/>
            <a:ext cx="3441999"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rot="21159229">
            <a:off x="6667454" y="2469961"/>
            <a:ext cx="2081245" cy="2499212"/>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4"/>
          <a:stretch>
            <a:fillRect/>
          </a:stretch>
        </p:blipFill>
        <p:spPr>
          <a:xfrm rot="323847">
            <a:off x="5924574" y="86383"/>
            <a:ext cx="1950244" cy="2409772"/>
          </a:xfrm>
          <a:prstGeom prst="rect">
            <a:avLst/>
          </a:prstGeom>
          <a:ln>
            <a:noFill/>
          </a:ln>
          <a:effectLst>
            <a:outerShdw blurRad="292100" dist="139700" dir="2700000" algn="tl" rotWithShape="0">
              <a:srgbClr val="333333">
                <a:alpha val="65000"/>
              </a:srgbClr>
            </a:outerShdw>
          </a:effectLst>
        </p:spPr>
      </p:pic>
      <p:grpSp>
        <p:nvGrpSpPr>
          <p:cNvPr id="39" name="Google Shape;1707;p48"/>
          <p:cNvGrpSpPr/>
          <p:nvPr/>
        </p:nvGrpSpPr>
        <p:grpSpPr>
          <a:xfrm rot="16200000">
            <a:off x="-1171015" y="3377357"/>
            <a:ext cx="2867832" cy="84656"/>
            <a:chOff x="1978925" y="2514100"/>
            <a:chExt cx="5186450" cy="107101"/>
          </a:xfrm>
        </p:grpSpPr>
        <p:sp>
          <p:nvSpPr>
            <p:cNvPr id="40"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1" name="Google Shape;1709;p48"/>
            <p:cNvSpPr/>
            <p:nvPr/>
          </p:nvSpPr>
          <p:spPr>
            <a:xfrm>
              <a:off x="5960667" y="2514101"/>
              <a:ext cx="107101"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2"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43" name="Google Shape;1711;p48"/>
            <p:cNvCxnSpPr>
              <a:stCxn id="40" idx="6"/>
              <a:endCxn id="41" idx="2"/>
            </p:cNvCxnSpPr>
            <p:nvPr/>
          </p:nvCxnSpPr>
          <p:spPr>
            <a:xfrm rot="5400000" flipV="1">
              <a:off x="4023346" y="630330"/>
              <a:ext cx="1" cy="3874643"/>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44" name="Google Shape;1712;p48"/>
            <p:cNvCxnSpPr>
              <a:stCxn id="41" idx="6"/>
              <a:endCxn id="42" idx="2"/>
            </p:cNvCxnSpPr>
            <p:nvPr/>
          </p:nvCxnSpPr>
          <p:spPr>
            <a:xfrm rot="5400000" flipH="1" flipV="1">
              <a:off x="6563021" y="2072398"/>
              <a:ext cx="1" cy="990505"/>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grpSp>
        <p:nvGrpSpPr>
          <p:cNvPr id="20" name="Group 19"/>
          <p:cNvGrpSpPr/>
          <p:nvPr/>
        </p:nvGrpSpPr>
        <p:grpSpPr>
          <a:xfrm>
            <a:off x="160678" y="123478"/>
            <a:ext cx="7146789" cy="369332"/>
            <a:chOff x="-178462" y="1828800"/>
            <a:chExt cx="19060588" cy="984870"/>
          </a:xfrm>
        </p:grpSpPr>
        <p:sp>
          <p:nvSpPr>
            <p:cNvPr id="28" name="Round Same Side Corner Rectangle 2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9" name="TextBox 2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30" name="TextBox 29"/>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66716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xEl>
                                              <p:pRg st="3" end="3"/>
                                            </p:txEl>
                                          </p:spTgt>
                                        </p:tgtEl>
                                        <p:attrNameLst>
                                          <p:attrName>style.visibility</p:attrName>
                                        </p:attrNameLst>
                                      </p:cBhvr>
                                      <p:to>
                                        <p:strVal val="visible"/>
                                      </p:to>
                                    </p:set>
                                    <p:animEffect transition="in" filter="circle(in)">
                                      <p:cBhvr>
                                        <p:cTn id="4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148064" y="1419622"/>
            <a:ext cx="4242430" cy="2402838"/>
          </a:xfrm>
          <a:prstGeom prst="rect">
            <a:avLst/>
          </a:prstGeom>
        </p:spPr>
      </p:pic>
      <p:sp>
        <p:nvSpPr>
          <p:cNvPr id="7" name="TextBox 6"/>
          <p:cNvSpPr txBox="1"/>
          <p:nvPr/>
        </p:nvSpPr>
        <p:spPr>
          <a:xfrm>
            <a:off x="6911752" y="3666897"/>
            <a:ext cx="2232248" cy="646331"/>
          </a:xfrm>
          <a:prstGeom prst="rect">
            <a:avLst/>
          </a:prstGeom>
          <a:noFill/>
        </p:spPr>
        <p:txBody>
          <a:bodyPr wrap="square" rtlCol="0">
            <a:spAutoFit/>
          </a:bodyPr>
          <a:lstStyle/>
          <a:p>
            <a:pPr defTabSz="685800">
              <a:lnSpc>
                <a:spcPct val="150000"/>
              </a:lnSpc>
            </a:pPr>
            <a:r>
              <a:rPr lang="vi-VN" sz="2400" i="1" dirty="0">
                <a:solidFill>
                  <a:prstClr val="black"/>
                </a:solidFill>
                <a:latin typeface="Times New Roman" panose="02020603050405020304" pitchFamily="18" charset="0"/>
                <a:cs typeface="Times New Roman" panose="02020603050405020304" pitchFamily="18" charset="0"/>
              </a:rPr>
              <a:t>Ai-tơ-ma-tốp</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43608" y="354326"/>
            <a:ext cx="7128792" cy="738664"/>
          </a:xfrm>
          <a:prstGeom prst="rect">
            <a:avLst/>
          </a:prstGeom>
        </p:spPr>
        <p:txBody>
          <a:bodyPr wrap="square">
            <a:spAutoFit/>
          </a:bodyPr>
          <a:lstStyle/>
          <a:p>
            <a:pPr defTabSz="685800">
              <a:lnSpc>
                <a:spcPct val="150000"/>
              </a:lnSpc>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tâm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gặp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thầy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Đuy-sen</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30" name="Rectangle: Rounded Corners 4">
            <a:extLst>
              <a:ext uri="{FF2B5EF4-FFF2-40B4-BE49-F238E27FC236}">
                <a16:creationId xmlns:a16="http://schemas.microsoft.com/office/drawing/2014/main" id="{39999399-3D4A-4142-8223-CA10530923A3}"/>
              </a:ext>
            </a:extLst>
          </p:cNvPr>
          <p:cNvSpPr/>
          <p:nvPr/>
        </p:nvSpPr>
        <p:spPr>
          <a:xfrm>
            <a:off x="2699791" y="1357741"/>
            <a:ext cx="6092277" cy="812387"/>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Ban </a:t>
            </a:r>
            <a:r>
              <a:rPr lang="en-US" sz="2400" dirty="0" err="1">
                <a:solidFill>
                  <a:prstClr val="black"/>
                </a:solidFill>
                <a:latin typeface="Times New Roman" panose="02020603050405020304" pitchFamily="18" charset="0"/>
                <a:ea typeface="Times New Roman" panose="02020603050405020304" pitchFamily="18" charset="0"/>
              </a:rPr>
              <a:t>đầu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xấu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rè</a:t>
            </a:r>
            <a:r>
              <a:rPr lang="en-US" sz="2400" dirty="0">
                <a:solidFill>
                  <a:prstClr val="black"/>
                </a:solidFill>
                <a:latin typeface="Times New Roman" panose="02020603050405020304" pitchFamily="18" charset="0"/>
                <a:ea typeface="Times New Roman" panose="02020603050405020304" pitchFamily="18" charset="0"/>
              </a:rPr>
              <a:t>. </a:t>
            </a:r>
          </a:p>
        </p:txBody>
      </p:sp>
      <p:sp>
        <p:nvSpPr>
          <p:cNvPr id="31" name="Rectangle: Rounded Corners 6">
            <a:extLst>
              <a:ext uri="{FF2B5EF4-FFF2-40B4-BE49-F238E27FC236}">
                <a16:creationId xmlns:a16="http://schemas.microsoft.com/office/drawing/2014/main" id="{08029B97-3E06-4265-B3B8-838F58B0C5D4}"/>
              </a:ext>
            </a:extLst>
          </p:cNvPr>
          <p:cNvSpPr/>
          <p:nvPr/>
        </p:nvSpPr>
        <p:spPr>
          <a:xfrm>
            <a:off x="2902154" y="2468802"/>
            <a:ext cx="5889914" cy="8123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Sau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lòng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ấm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hẳn</a:t>
            </a:r>
            <a:r>
              <a:rPr lang="en-US" sz="2400" dirty="0">
                <a:solidFill>
                  <a:prstClr val="black"/>
                </a:solidFill>
                <a:latin typeface="Times New Roman" panose="02020603050405020304" pitchFamily="18" charset="0"/>
                <a:ea typeface="Times New Roman" panose="02020603050405020304" pitchFamily="18" charset="0"/>
              </a:rPr>
              <a:t>.</a:t>
            </a:r>
          </a:p>
        </p:txBody>
      </p:sp>
      <p:sp>
        <p:nvSpPr>
          <p:cNvPr id="32" name="Rectangle: Rounded Corners 11">
            <a:extLst>
              <a:ext uri="{FF2B5EF4-FFF2-40B4-BE49-F238E27FC236}">
                <a16:creationId xmlns:a16="http://schemas.microsoft.com/office/drawing/2014/main" id="{D3644E1A-0BB2-4F13-91D4-F036D3167249}"/>
              </a:ext>
            </a:extLst>
          </p:cNvPr>
          <p:cNvSpPr/>
          <p:nvPr/>
        </p:nvSpPr>
        <p:spPr>
          <a:xfrm>
            <a:off x="2699792" y="3579862"/>
            <a:ext cx="6092276" cy="1067010"/>
          </a:xfrm>
          <a:prstGeom prst="roundRect">
            <a:avLst/>
          </a:prstGeom>
          <a:solidFill>
            <a:srgbClr val="ACE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Cuối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cùng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căm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uất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nhạo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thầy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Đuy-sen</a:t>
            </a:r>
            <a:r>
              <a:rPr lang="en-US" sz="2400" dirty="0">
                <a:solidFill>
                  <a:prstClr val="black"/>
                </a:solidFill>
                <a:latin typeface="Times New Roman" panose="02020603050405020304" pitchFamily="18" charset="0"/>
                <a:ea typeface="Times New Roman" panose="02020603050405020304" pitchFamily="18" charset="0"/>
              </a:rPr>
              <a:t>.</a:t>
            </a:r>
          </a:p>
        </p:txBody>
      </p:sp>
      <p:pic>
        <p:nvPicPr>
          <p:cNvPr id="33" name="Picture 32"/>
          <p:cNvPicPr>
            <a:picLocks noChangeAspect="1"/>
          </p:cNvPicPr>
          <p:nvPr/>
        </p:nvPicPr>
        <p:blipFill>
          <a:blip r:embed="rId3"/>
          <a:stretch>
            <a:fillRect/>
          </a:stretch>
        </p:blipFill>
        <p:spPr>
          <a:xfrm>
            <a:off x="221271" y="1741768"/>
            <a:ext cx="2478520" cy="2486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7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676" y="1681812"/>
            <a:ext cx="3312368" cy="3168352"/>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D"/>
            </a:p>
          </p:txBody>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cho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7" name="Rectangle 6"/>
          <p:cNvSpPr/>
          <p:nvPr/>
        </p:nvSpPr>
        <p:spPr>
          <a:xfrm>
            <a:off x="3419872" y="1419622"/>
            <a:ext cx="5351172" cy="3485570"/>
          </a:xfrm>
          <a:prstGeom prst="rect">
            <a:avLst/>
          </a:prstGeom>
        </p:spPr>
        <p:txBody>
          <a:bodyPr wrap="square">
            <a:spAutoFit/>
          </a:bodyPr>
          <a:lstStyle/>
          <a:p>
            <a:pPr algn="just" defTabSz="685800">
              <a:lnSpc>
                <a:spcPct val="150000"/>
              </a:lnSpc>
            </a:pPr>
            <a:r>
              <a:rPr lang="en-US" sz="2100" dirty="0">
                <a:solidFill>
                  <a:prstClr val="black"/>
                </a:solidFill>
                <a:latin typeface="Times New Roman" panose="02020603050405020304" pitchFamily="18" charset="0"/>
                <a:ea typeface="Times New Roman" panose="02020603050405020304" pitchFamily="18" charset="0"/>
              </a:rPr>
              <a:t>-  An-</a:t>
            </a:r>
            <a:r>
              <a:rPr lang="en-US" sz="2100" dirty="0" err="1">
                <a:solidFill>
                  <a:prstClr val="black"/>
                </a:solidFill>
                <a:latin typeface="Times New Roman" panose="02020603050405020304" pitchFamily="18" charset="0"/>
                <a:ea typeface="Times New Roman" panose="02020603050405020304" pitchFamily="18" charset="0"/>
              </a:rPr>
              <a:t>tư</a:t>
            </a:r>
            <a:r>
              <a:rPr lang="en-US" sz="2100" dirty="0">
                <a:solidFill>
                  <a:prstClr val="black"/>
                </a:solidFill>
                <a:latin typeface="Times New Roman" panose="02020603050405020304" pitchFamily="18" charset="0"/>
                <a:ea typeface="Times New Roman" panose="02020603050405020304" pitchFamily="18" charset="0"/>
              </a:rPr>
              <a:t>-</a:t>
            </a:r>
            <a:r>
              <a:rPr lang="en-US" sz="2100" dirty="0" err="1">
                <a:solidFill>
                  <a:prstClr val="black"/>
                </a:solidFill>
                <a:latin typeface="Times New Roman" panose="02020603050405020304" pitchFamily="18" charset="0"/>
                <a:ea typeface="Times New Roman" panose="02020603050405020304" pitchFamily="18" charset="0"/>
              </a:rPr>
              <a:t>nai</a:t>
            </a:r>
            <a:r>
              <a:rPr lang="en-US" sz="2100" dirty="0">
                <a:solidFill>
                  <a:prstClr val="black"/>
                </a:solidFill>
                <a:latin typeface="Times New Roman" panose="02020603050405020304" pitchFamily="18" charset="0"/>
                <a:ea typeface="Times New Roman" panose="02020603050405020304" pitchFamily="18" charset="0"/>
              </a:rPr>
              <a:t> </a:t>
            </a:r>
            <a:r>
              <a:rPr lang="vi-VN" sz="2100" dirty="0">
                <a:solidFill>
                  <a:prstClr val="black"/>
                </a:solidFill>
                <a:latin typeface="Times New Roman" panose="02020603050405020304" pitchFamily="18" charset="0"/>
                <a:ea typeface="Times New Roman" panose="02020603050405020304" pitchFamily="18" charset="0"/>
              </a:rPr>
              <a:t>đã</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dành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cho</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Đuy-sen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yêu</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mến</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ngưỡng</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mô</a:t>
            </a:r>
            <a:r>
              <a:rPr lang="en-US" sz="2100" b="1" dirty="0">
                <a:solidFill>
                  <a:prstClr val="black"/>
                </a:solidFill>
                <a:latin typeface="Times New Roman" panose="02020603050405020304" pitchFamily="18" charset="0"/>
                <a:ea typeface="Times New Roman" panose="02020603050405020304" pitchFamily="18" charset="0"/>
              </a:rPr>
              <a:t>̣ v</a:t>
            </a:r>
            <a:r>
              <a:rPr lang="vi-VN" sz="2100" b="1" dirty="0">
                <a:solidFill>
                  <a:prstClr val="black"/>
                </a:solidFill>
                <a:latin typeface="Times New Roman" panose="02020603050405020304" pitchFamily="18" charset="0"/>
                <a:ea typeface="Times New Roman" panose="02020603050405020304" pitchFamily="18" charset="0"/>
              </a:rPr>
              <a:t>à </a:t>
            </a:r>
            <a:r>
              <a:rPr lang="en-US" sz="2100" b="1" dirty="0" err="1">
                <a:solidFill>
                  <a:prstClr val="black"/>
                </a:solidFill>
                <a:latin typeface="Times New Roman" panose="02020603050405020304" pitchFamily="18" charset="0"/>
                <a:ea typeface="Times New Roman" panose="02020603050405020304" pitchFamily="18" charset="0"/>
              </a:rPr>
              <a:t>biết</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ơn</a:t>
            </a:r>
            <a:r>
              <a:rPr lang="en-US" sz="2100" b="1" dirty="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vì </a:t>
            </a:r>
            <a:r>
              <a:rPr lang="en-US" sz="2100" dirty="0" err="1">
                <a:solidFill>
                  <a:prstClr val="black"/>
                </a:solidFill>
                <a:latin typeface="Times New Roman" panose="02020603050405020304" pitchFamily="18" charset="0"/>
                <a:ea typeface="Times New Roman" panose="02020603050405020304" pitchFamily="18" charset="0"/>
              </a:rPr>
              <a:t>tấm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lòng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nhân</a:t>
            </a:r>
            <a:r>
              <a:rPr lang="en-US" sz="2100" dirty="0">
                <a:solidFill>
                  <a:prstClr val="black"/>
                </a:solidFill>
                <a:latin typeface="Times New Roman" panose="02020603050405020304" pitchFamily="18" charset="0"/>
                <a:ea typeface="Times New Roman" panose="02020603050405020304" pitchFamily="18" charset="0"/>
              </a:rPr>
              <a:t> t</a:t>
            </a:r>
            <a:r>
              <a:rPr lang="vi-VN" sz="2100" dirty="0">
                <a:solidFill>
                  <a:prstClr val="black"/>
                </a:solidFill>
                <a:latin typeface="Times New Roman" panose="02020603050405020304" pitchFamily="18" charset="0"/>
                <a:ea typeface="Times New Roman" panose="02020603050405020304" pitchFamily="18" charset="0"/>
              </a:rPr>
              <a:t>ừ</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ý </a:t>
            </a:r>
            <a:r>
              <a:rPr lang="en-US" sz="2100" dirty="0" err="1">
                <a:solidFill>
                  <a:prstClr val="black"/>
                </a:solidFill>
                <a:latin typeface="Times New Roman" panose="02020603050405020304" pitchFamily="18" charset="0"/>
                <a:ea typeface="Times New Roman" panose="02020603050405020304" pitchFamily="18" charset="0"/>
              </a:rPr>
              <a:t>ngh</a:t>
            </a:r>
            <a:r>
              <a:rPr lang="vi-VN" sz="2100" dirty="0">
                <a:solidFill>
                  <a:prstClr val="black"/>
                </a:solidFill>
                <a:latin typeface="Times New Roman" panose="02020603050405020304" pitchFamily="18" charset="0"/>
                <a:ea typeface="Times New Roman" panose="02020603050405020304" pitchFamily="18" charset="0"/>
              </a:rPr>
              <a:t>ĩ</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lành</a:t>
            </a:r>
            <a:r>
              <a:rPr lang="en-US" sz="2100" dirty="0">
                <a:solidFill>
                  <a:prstClr val="black"/>
                </a:solidFill>
                <a:latin typeface="Times New Roman" panose="02020603050405020304" pitchFamily="18" charset="0"/>
                <a:ea typeface="Times New Roman" panose="02020603050405020304" pitchFamily="18" charset="0"/>
              </a:rPr>
              <a:t> v</a:t>
            </a:r>
            <a:r>
              <a:rPr lang="vi-VN" sz="2100" dirty="0">
                <a:solidFill>
                  <a:prstClr val="black"/>
                </a:solidFill>
                <a:latin typeface="Times New Roman" panose="02020603050405020304" pitchFamily="18" charset="0"/>
                <a:ea typeface="Times New Roman" panose="02020603050405020304" pitchFamily="18" charset="0"/>
              </a:rPr>
              <a:t>à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mơ</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vê</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v</a:t>
            </a:r>
            <a:r>
              <a:rPr lang="vi-VN" sz="2100" dirty="0">
                <a:solidFill>
                  <a:prstClr val="black"/>
                </a:solidFill>
                <a:latin typeface="Times New Roman" panose="02020603050405020304" pitchFamily="18" charset="0"/>
                <a:ea typeface="Times New Roman" panose="02020603050405020304" pitchFamily="18" charset="0"/>
              </a:rPr>
              <a:t>à</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tr</a:t>
            </a:r>
            <a:r>
              <a:rPr lang="vi-VN" sz="2100" dirty="0">
                <a:solidFill>
                  <a:prstClr val="black"/>
                </a:solidFill>
                <a:latin typeface="Times New Roman" panose="02020603050405020304" pitchFamily="18" charset="0"/>
                <a:ea typeface="Times New Roman" panose="02020603050405020304" pitchFamily="18" charset="0"/>
              </a:rPr>
              <a:t>ẻ</a:t>
            </a:r>
            <a:r>
              <a:rPr lang="en-US" sz="2100" dirty="0">
                <a:solidFill>
                  <a:prstClr val="black"/>
                </a:solidFill>
                <a:latin typeface="Times New Roman" panose="02020603050405020304" pitchFamily="18" charset="0"/>
                <a:ea typeface="Times New Roman" panose="02020603050405020304" pitchFamily="18" charset="0"/>
              </a:rPr>
              <a:t> </a:t>
            </a:r>
          </a:p>
          <a:p>
            <a:pPr algn="just" defTabSz="685800">
              <a:lnSpc>
                <a:spcPct val="150000"/>
              </a:lnSpc>
            </a:pPr>
            <a:endParaRPr lang="vi-VN" sz="21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là </a:t>
            </a:r>
            <a:r>
              <a:rPr lang="en-US" sz="2100" dirty="0" err="1">
                <a:solidFill>
                  <a:prstClr val="black"/>
                </a:solidFill>
                <a:latin typeface="Times New Roman" panose="02020603050405020304" pitchFamily="18" charset="0"/>
                <a:ea typeface="Times New Roman" panose="02020603050405020304" pitchFamily="18" charset="0"/>
              </a:rPr>
              <a:t>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thịt</a:t>
            </a:r>
            <a:r>
              <a:rPr lang="en-US" sz="21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1994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4989008" y="664414"/>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D"/>
            </a:p>
          </p:txBody>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004048" y="1419622"/>
            <a:ext cx="3084160" cy="2677656"/>
          </a:xfrm>
          <a:prstGeom prst="rect">
            <a:avLst/>
          </a:prstGeom>
        </p:spPr>
        <p:txBody>
          <a:bodyPr wrap="square">
            <a:spAutoFit/>
          </a:bodyPr>
          <a:lstStyle/>
          <a:p>
            <a:pPr algn="just"/>
            <a:r>
              <a:rPr lang="vi-VN" sz="2800" dirty="0">
                <a:solidFill>
                  <a:prstClr val="black"/>
                </a:solidFill>
                <a:latin typeface="Times New Roman" panose="02020603050405020304" pitchFamily="18" charset="0"/>
              </a:rPr>
              <a:t>- Ngôn ngữ giản dị, phù hợp.</a:t>
            </a:r>
          </a:p>
          <a:p>
            <a:pPr algn="just"/>
            <a:endParaRPr lang="vi-VN" sz="2800" dirty="0">
              <a:solidFill>
                <a:prstClr val="black"/>
              </a:solidFill>
              <a:latin typeface="Times New Roman" panose="02020603050405020304" pitchFamily="18" charset="0"/>
            </a:endParaRPr>
          </a:p>
          <a:p>
            <a:pPr algn="just"/>
            <a:r>
              <a:rPr lang="vi-VN" sz="2800" dirty="0">
                <a:solidFill>
                  <a:prstClr val="black"/>
                </a:solidFill>
                <a:latin typeface="Times New Roman" panose="02020603050405020304" pitchFamily="18" charset="0"/>
              </a:rPr>
              <a:t>- Sự thay đổi ngôi kể</a:t>
            </a:r>
          </a:p>
          <a:p>
            <a:pPr algn="ctr"/>
            <a:r>
              <a:rPr lang="vi-VN" sz="2800" dirty="0">
                <a:solidFill>
                  <a:prstClr val="black"/>
                </a:solidFill>
                <a:latin typeface="Times New Roman" panose="02020603050405020304" pitchFamily="18" charset="0"/>
              </a:rPr>
              <a:t>......</a:t>
            </a:r>
            <a:endParaRPr lang="en-US" sz="2800" dirty="0">
              <a:solidFill>
                <a:prstClr val="black"/>
              </a:solidFill>
            </a:endParaRPr>
          </a:p>
        </p:txBody>
      </p:sp>
      <p:pic>
        <p:nvPicPr>
          <p:cNvPr id="7" name="Picture 6"/>
          <p:cNvPicPr>
            <a:picLocks noChangeAspect="1"/>
          </p:cNvPicPr>
          <p:nvPr/>
        </p:nvPicPr>
        <p:blipFill>
          <a:blip r:embed="rId2"/>
          <a:stretch>
            <a:fillRect/>
          </a:stretch>
        </p:blipFill>
        <p:spPr>
          <a:xfrm rot="21159229">
            <a:off x="869235" y="476719"/>
            <a:ext cx="3545956" cy="4258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67544" y="494996"/>
            <a:ext cx="7416824" cy="395616"/>
            <a:chOff x="644526" y="2766774"/>
            <a:chExt cx="19780773" cy="1054970"/>
          </a:xfrm>
        </p:grpSpPr>
        <p:sp>
          <p:nvSpPr>
            <p:cNvPr id="25" name="TextBox 24"/>
            <p:cNvSpPr txBox="1"/>
            <p:nvPr/>
          </p:nvSpPr>
          <p:spPr>
            <a:xfrm>
              <a:off x="1906584" y="2766774"/>
              <a:ext cx="18518715"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Những băn khoăn, trăn trở và ý tưởng của người nghệ sĩ</a:t>
              </a: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2342439" y="1556733"/>
            <a:ext cx="3960440" cy="3960440"/>
          </a:xfrm>
          <a:prstGeom prst="rect">
            <a:avLst/>
          </a:prstGeom>
        </p:spPr>
      </p:pic>
      <p:sp>
        <p:nvSpPr>
          <p:cNvPr id="3" name="Cloud Callout 2"/>
          <p:cNvSpPr/>
          <p:nvPr/>
        </p:nvSpPr>
        <p:spPr>
          <a:xfrm rot="1451596">
            <a:off x="5485751" y="1789126"/>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Callout 15"/>
          <p:cNvSpPr/>
          <p:nvPr/>
        </p:nvSpPr>
        <p:spPr>
          <a:xfrm rot="20395780" flipH="1">
            <a:off x="81838" y="1725426"/>
            <a:ext cx="3405781" cy="25514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6D26274-53F4-4DC6-AF0D-708317B1D889}"/>
              </a:ext>
            </a:extLst>
          </p:cNvPr>
          <p:cNvGrpSpPr/>
          <p:nvPr/>
        </p:nvGrpSpPr>
        <p:grpSpPr>
          <a:xfrm>
            <a:off x="2144309" y="956472"/>
            <a:ext cx="4536504" cy="539920"/>
            <a:chOff x="0" y="2004710"/>
            <a:chExt cx="5472030" cy="493520"/>
          </a:xfrm>
          <a:solidFill>
            <a:schemeClr val="accent4">
              <a:lumMod val="60000"/>
              <a:lumOff val="40000"/>
            </a:schemeClr>
          </a:solidFill>
        </p:grpSpPr>
        <p:sp>
          <p:nvSpPr>
            <p:cNvPr id="20"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D"/>
            </a:p>
          </p:txBody>
        </p:sp>
        <p:sp>
          <p:nvSpPr>
            <p:cNvPr id="28"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a:solidFill>
                    <a:schemeClr val="bg1"/>
                  </a:solidFill>
                  <a:latin typeface="Times New Roman" panose="02020603050405020304" pitchFamily="18" charset="0"/>
                  <a:ea typeface="Times New Roman" panose="02020603050405020304" pitchFamily="18" charset="0"/>
                </a:rPr>
                <a:t>* Những băn khoăn, trăn trở</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29" name="Rectangle 28"/>
          <p:cNvSpPr/>
          <p:nvPr/>
        </p:nvSpPr>
        <p:spPr>
          <a:xfrm>
            <a:off x="330509" y="2064996"/>
            <a:ext cx="2908437" cy="1938992"/>
          </a:xfrm>
          <a:prstGeom prst="rect">
            <a:avLst/>
          </a:prstGeom>
        </p:spPr>
        <p:txBody>
          <a:bodyPr wrap="square">
            <a:spAutoFit/>
          </a:bodyPr>
          <a:lstStyle/>
          <a:p>
            <a:pPr algn="ctr" defTabSz="685800"/>
            <a:r>
              <a:rPr lang="vi-VN" sz="2000" dirty="0">
                <a:solidFill>
                  <a:prstClr val="black"/>
                </a:solidFill>
                <a:latin typeface="Times New Roman" panose="02020603050405020304" pitchFamily="18" charset="0"/>
                <a:ea typeface="Times New Roman" panose="02020603050405020304" pitchFamily="18" charset="0"/>
              </a:rPr>
              <a:t>Có khi tôi tưởng chừng rồi sẽ chẳng ra gì hết. Và những lúc ấy tôi lại nghĩ: Tại sao số phận lại trớ trêu...? Thật là một cuộc sống khổ ải.</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0" name="Rectangle 29"/>
          <p:cNvSpPr/>
          <p:nvPr/>
        </p:nvSpPr>
        <p:spPr>
          <a:xfrm>
            <a:off x="5681776" y="2141940"/>
            <a:ext cx="2908437" cy="1785104"/>
          </a:xfrm>
          <a:prstGeom prst="rect">
            <a:avLst/>
          </a:prstGeom>
        </p:spPr>
        <p:txBody>
          <a:bodyPr wrap="square">
            <a:spAutoFit/>
          </a:bodyPr>
          <a:lstStyle/>
          <a:p>
            <a:pPr algn="ctr" defTabSz="685800"/>
            <a:r>
              <a:rPr lang="vi-VN" sz="2200" dirty="0">
                <a:solidFill>
                  <a:prstClr val="black"/>
                </a:solidFill>
                <a:latin typeface="Times New Roman" panose="02020603050405020304" pitchFamily="18" charset="0"/>
                <a:ea typeface="Times New Roman" panose="02020603050405020304" pitchFamily="18" charset="0"/>
              </a:rPr>
              <a:t>Lại có khi tôi cảm thấy mình dũng mãnh... Và những khi ấy tôi nghĩ: Hãy nhìn đi, hãy nghiên cứu, chọn lọc</a:t>
            </a:r>
            <a:endParaRPr lang="en-US" sz="2200"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60678" y="12347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0985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D"/>
            </a:p>
          </p:txBody>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prstClr val="white"/>
                  </a:solidFill>
                  <a:latin typeface="Times New Roman" panose="02020603050405020304" pitchFamily="18" charset="0"/>
                  <a:ea typeface="Times New Roman" panose="02020603050405020304" pitchFamily="18" charset="0"/>
                </a:rPr>
                <a:t>* </a:t>
              </a:r>
              <a:r>
                <a:rPr lang="vi-VN" sz="2400" b="1" dirty="0">
                  <a:solidFill>
                    <a:prstClr val="white"/>
                  </a:solidFill>
                  <a:latin typeface="Times New Roman" panose="02020603050405020304" pitchFamily="18" charset="0"/>
                  <a:ea typeface="Times New Roman" panose="02020603050405020304" pitchFamily="18" charset="0"/>
                </a:rPr>
                <a:t>Những ý tưởng</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1" name="Google Shape;1702;p48"/>
          <p:cNvSpPr txBox="1">
            <a:spLocks/>
          </p:cNvSpPr>
          <p:nvPr/>
        </p:nvSpPr>
        <p:spPr>
          <a:xfrm>
            <a:off x="3312079" y="1505410"/>
            <a:ext cx="2448560" cy="86730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a:latin typeface="Times New Roman" panose="02020603050405020304" pitchFamily="18" charset="0"/>
                <a:cs typeface="Times New Roman" panose="02020603050405020304" pitchFamily="18" charset="0"/>
              </a:rPr>
              <a:t>Vẽ cảnh tượng thầy Đuy-sen bế trẻ em qua con suối mùa đông.</a:t>
            </a:r>
            <a:br>
              <a:rPr lang="vi-VN" sz="2100" dirty="0">
                <a:latin typeface="Times New Roman" panose="02020603050405020304" pitchFamily="18" charset="0"/>
                <a:cs typeface="Times New Roman" panose="02020603050405020304" pitchFamily="18" charset="0"/>
              </a:rPr>
            </a:br>
            <a:r>
              <a:rPr lang="vi-VN" sz="2100" dirty="0">
                <a:latin typeface="Times New Roman" panose="02020603050405020304" pitchFamily="18" charset="0"/>
                <a:cs typeface="Times New Roman" panose="02020603050405020304" pitchFamily="18" charset="0"/>
              </a:rPr>
              <a:t/>
            </a:r>
            <a:br>
              <a:rPr lang="vi-VN" sz="2100" dirty="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704;p48"/>
          <p:cNvSpPr txBox="1">
            <a:spLocks/>
          </p:cNvSpPr>
          <p:nvPr/>
        </p:nvSpPr>
        <p:spPr>
          <a:xfrm>
            <a:off x="527754" y="1505410"/>
            <a:ext cx="2575614" cy="123289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Clr>
                <a:schemeClr val="dk1"/>
              </a:buClr>
              <a:buSzPts val="1100"/>
            </a:pPr>
            <a:r>
              <a:rPr lang="vi-VN" sz="2100" dirty="0">
                <a:latin typeface="Times New Roman" panose="02020603050405020304" pitchFamily="18" charset="0"/>
                <a:cs typeface="Times New Roman" panose="02020603050405020304" pitchFamily="18" charset="0"/>
              </a:rPr>
              <a:t>Vẽ hai cây phong thầy Đuy-sen và An-tư-nai trồng.</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706;p48"/>
          <p:cNvSpPr txBox="1">
            <a:spLocks/>
          </p:cNvSpPr>
          <p:nvPr/>
        </p:nvSpPr>
        <p:spPr>
          <a:xfrm>
            <a:off x="6300192" y="1505410"/>
            <a:ext cx="2507906" cy="941193"/>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a:latin typeface="Times New Roman" panose="02020603050405020304" pitchFamily="18" charset="0"/>
                <a:cs typeface="Times New Roman" panose="02020603050405020304" pitchFamily="18" charset="0"/>
              </a:rPr>
              <a:t>Vẽ khoảnh khắc thầy Đuy-sen tiễn An-tư-nai lên tỉnh</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oogle Shape;1707;p48"/>
          <p:cNvGrpSpPr/>
          <p:nvPr/>
        </p:nvGrpSpPr>
        <p:grpSpPr>
          <a:xfrm>
            <a:off x="1988779" y="1277430"/>
            <a:ext cx="5186450" cy="107100"/>
            <a:chOff x="1978925" y="2514100"/>
            <a:chExt cx="5186450" cy="107100"/>
          </a:xfrm>
        </p:grpSpPr>
        <p:sp>
          <p:nvSpPr>
            <p:cNvPr id="15"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6"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7"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8" name="Google Shape;1711;p48"/>
            <p:cNvCxnSpPr>
              <a:stCxn id="15" idx="6"/>
              <a:endCxn id="16"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9" name="Google Shape;1712;p48"/>
            <p:cNvCxnSpPr>
              <a:stCxn id="16" idx="6"/>
              <a:endCxn id="17"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12728"/>
            <a:ext cx="2232248" cy="1459221"/>
          </a:xfrm>
          <a:prstGeom prst="rect">
            <a:avLst/>
          </a:prstGeom>
          <a:ln>
            <a:noFill/>
          </a:ln>
          <a:effectLst>
            <a:outerShdw blurRad="292100" dist="139700" dir="2700000" algn="tl" rotWithShape="0">
              <a:srgbClr val="333333">
                <a:alpha val="65000"/>
              </a:srgbClr>
            </a:outerShdw>
          </a:effectLst>
        </p:spPr>
      </p:pic>
      <p:pic>
        <p:nvPicPr>
          <p:cNvPr id="21" name="Picture 20"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3103368" y="3292280"/>
            <a:ext cx="2714484" cy="16303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300192" y="2885555"/>
            <a:ext cx="2444144" cy="148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1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324544" y="1355"/>
            <a:ext cx="5616624" cy="5616624"/>
          </a:xfrm>
          <a:prstGeom prst="rect">
            <a:avLst/>
          </a:prstGeom>
        </p:spPr>
      </p:pic>
      <p:sp>
        <p:nvSpPr>
          <p:cNvPr id="6" name="Cloud Callout 5"/>
          <p:cNvSpPr/>
          <p:nvPr/>
        </p:nvSpPr>
        <p:spPr>
          <a:xfrm rot="1219448">
            <a:off x="4097646" y="693298"/>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91045">
            <a:off x="4362753" y="995943"/>
            <a:ext cx="2908437" cy="1815882"/>
          </a:xfrm>
          <a:prstGeom prst="rect">
            <a:avLst/>
          </a:prstGeom>
        </p:spPr>
        <p:txBody>
          <a:bodyPr wrap="square">
            <a:spAutoFit/>
          </a:bodyPr>
          <a:lstStyle/>
          <a:p>
            <a:pPr algn="ctr" defTabSz="685800"/>
            <a:r>
              <a:rPr lang="vi-VN" sz="2800" dirty="0">
                <a:solidFill>
                  <a:prstClr val="black"/>
                </a:solidFill>
                <a:latin typeface="Times New Roman" panose="02020603050405020304" pitchFamily="18" charset="0"/>
                <a:ea typeface="Times New Roman" panose="02020603050405020304" pitchFamily="18" charset="0"/>
              </a:rPr>
              <a:t>Những ý tưởng đẹp của người nghệ sĩ có trách nhiệm với nghề</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774" y="668624"/>
            <a:ext cx="4438273" cy="1072989"/>
          </a:xfrm>
          <a:prstGeom prst="rect">
            <a:avLst/>
          </a:prstGeom>
        </p:spPr>
      </p:pic>
      <p:sp>
        <p:nvSpPr>
          <p:cNvPr id="12" name="Rectangle 11"/>
          <p:cNvSpPr/>
          <p:nvPr/>
        </p:nvSpPr>
        <p:spPr>
          <a:xfrm>
            <a:off x="258875" y="1625262"/>
            <a:ext cx="4176464"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TỔNG KẾT</a:t>
              </a:r>
            </a:p>
          </p:txBody>
        </p:sp>
      </p:gr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95137" y="674344"/>
            <a:ext cx="5985559" cy="1447058"/>
          </a:xfrm>
          <a:prstGeom prst="rect">
            <a:avLst/>
          </a:prstGeom>
        </p:spPr>
      </p:pic>
      <p:sp>
        <p:nvSpPr>
          <p:cNvPr id="10" name="Rectangle 9"/>
          <p:cNvSpPr/>
          <p:nvPr/>
        </p:nvSpPr>
        <p:spPr>
          <a:xfrm>
            <a:off x="204687" y="1695391"/>
            <a:ext cx="4348716" cy="3416320"/>
          </a:xfrm>
          <a:prstGeom prst="rect">
            <a:avLst/>
          </a:prstGeom>
        </p:spPr>
        <p:txBody>
          <a:bodyPr wrap="square">
            <a:spAutoFit/>
          </a:bodyPr>
          <a:lstStyle/>
          <a:p>
            <a:pPr algn="just" defTabSz="685800">
              <a:lnSpc>
                <a:spcPct val="150000"/>
              </a:lnSpc>
            </a:pPr>
            <a:r>
              <a:rPr lang="vi-VN" sz="2400" dirty="0">
                <a:latin typeface="Times New Roman" panose="02020603050405020304" pitchFamily="18" charset="0"/>
                <a:cs typeface="Times New Roman" panose="02020603050405020304" pitchFamily="18" charset="0"/>
              </a:rPr>
              <a:t>- Truyện kể về tình yêu thương của thầy Duy-sen dành cho học trò và lòng biết ơn của An-tư-nai về người thầy đầu tiên.</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Trân trọng về những tình cảm tốt đẹp mà mình được nhận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TỔNG KẾT</a:t>
              </a:r>
            </a:p>
          </p:txBody>
        </p:sp>
      </p:gr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9" name="Rectangle 8"/>
          <p:cNvSpPr/>
          <p:nvPr/>
        </p:nvSpPr>
        <p:spPr>
          <a:xfrm>
            <a:off x="3635896" y="1059582"/>
            <a:ext cx="4583075" cy="2677656"/>
          </a:xfrm>
          <a:prstGeom prst="rect">
            <a:avLst/>
          </a:prstGeom>
        </p:spPr>
        <p:txBody>
          <a:bodyPr wrap="square">
            <a:spAutoFit/>
          </a:bodyPr>
          <a:lstStyle/>
          <a:p>
            <a:pPr algn="just"/>
            <a:r>
              <a:rPr lang="vi-VN" sz="2800" dirty="0">
                <a:solidFill>
                  <a:srgbClr val="002060"/>
                </a:solidFill>
                <a:latin typeface="+mj-lt"/>
              </a:rPr>
              <a:t>Em hãy viết đoạn văn (khoảng 5-7 câu) kể lại nội dung của phần (1) hoặc phần (4) văn bản Người thầy đầu tiên bằng lời của người kể chuyện ngôi thứ ba.</a:t>
            </a:r>
            <a:endParaRPr lang="en-US" sz="2800" dirty="0">
              <a:solidFill>
                <a:srgbClr val="002060"/>
              </a:solidFill>
              <a:latin typeface="+mj-lt"/>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97366"/>
            <a:ext cx="8352928" cy="3816429"/>
          </a:xfrm>
          <a:prstGeom prst="rect">
            <a:avLst/>
          </a:prstGeom>
        </p:spPr>
        <p:txBody>
          <a:bodyPr wrap="square">
            <a:spAutoFit/>
          </a:bodyPr>
          <a:lstStyle/>
          <a:p>
            <a:pPr algn="ctr"/>
            <a:r>
              <a:rPr lang="vi-VN" sz="2200" b="1" dirty="0">
                <a:solidFill>
                  <a:srgbClr val="000000"/>
                </a:solidFill>
                <a:latin typeface="+mj-lt"/>
                <a:cs typeface="Miriam Fixed" panose="020B0509050101010101" pitchFamily="49" charset="-79"/>
              </a:rPr>
              <a:t>Kể lại nội dung phần (4)</a:t>
            </a:r>
            <a:endParaRPr lang="vi-VN" sz="2200" dirty="0">
              <a:solidFill>
                <a:srgbClr val="000000"/>
              </a:solidFill>
              <a:latin typeface="+mj-lt"/>
              <a:cs typeface="Miriam Fixed" panose="020B0509050101010101" pitchFamily="49" charset="-79"/>
            </a:endParaRPr>
          </a:p>
          <a:p>
            <a:pPr indent="426720" algn="just"/>
            <a:r>
              <a:rPr lang="vi-VN" sz="2200" dirty="0">
                <a:solidFill>
                  <a:srgbClr val="000000"/>
                </a:solidFill>
                <a:latin typeface="+mj-lt"/>
                <a:cs typeface="Miriam Fixed" panose="020B0509050101010101" pitchFamily="49" charset="-79"/>
              </a:rPr>
              <a:t>Tôi đã nghĩ rất nhiều về câu chuyện của bà An-tư-nai. Tôi muốn vẽ một bức tranh về câu chuyện của bà với thầy Đuy-sen. Chắc chắn tôi sẽ phải vẽ, dù số phận thật trớ trêu khi đặt cây bút vẽ vào tay tôi. Có thể tôi sẽ vẽ hình ảnh hai cây phong, cũng có thể tôi sẽ vẽ bà An-tư-nai khi còn nhỏ đã trèo lên cây phong và mơ mộng thế nào. Hoặc, tôi sẽ đặt tên bức tranh là "Người thầy đầu tiên", trong đó có cảnh thầy Đuy-sen bế các bạn nhỏ qua suối mà bên cạnh là đám nhà giàu đang chế giễu ông hay cảnh thầy tiễn An-tư-nai lên tỉnh học. Bức tranh như thế giống như tiếng gọi của thầy Đuy-sen mà đến nay An-tư-nai vẫn còn nghe vẳng lại, sẽ vang dội mãi trong lòng mỗi người.</a:t>
            </a:r>
            <a:endParaRPr lang="vi-VN" sz="2200" b="0" i="0" dirty="0">
              <a:solidFill>
                <a:srgbClr val="000000"/>
              </a:solidFill>
              <a:effectLst/>
              <a:latin typeface="+mj-lt"/>
              <a:cs typeface="Miriam Fixed" panose="020B0509050101010101" pitchFamily="49" charset="-79"/>
            </a:endParaRPr>
          </a:p>
        </p:txBody>
      </p:sp>
      <p:grpSp>
        <p:nvGrpSpPr>
          <p:cNvPr id="4" name="Group 3">
            <a:extLst>
              <a:ext uri="{FF2B5EF4-FFF2-40B4-BE49-F238E27FC236}">
                <a16:creationId xmlns:a16="http://schemas.microsoft.com/office/drawing/2014/main" id="{86D26274-53F4-4DC6-AF0D-708317B1D889}"/>
              </a:ext>
            </a:extLst>
          </p:cNvPr>
          <p:cNvGrpSpPr/>
          <p:nvPr/>
        </p:nvGrpSpPr>
        <p:grpSpPr>
          <a:xfrm>
            <a:off x="1181335" y="123478"/>
            <a:ext cx="6693888" cy="539920"/>
            <a:chOff x="0" y="2004710"/>
            <a:chExt cx="5472030" cy="493520"/>
          </a:xfrm>
          <a:solidFill>
            <a:schemeClr val="accent4">
              <a:lumMod val="60000"/>
              <a:lumOff val="40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ID"/>
            </a:p>
          </p:txBody>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a:solidFill>
                    <a:prstClr val="white"/>
                  </a:solidFill>
                  <a:latin typeface="Times New Roman" panose="02020603050405020304" pitchFamily="18" charset="0"/>
                  <a:ea typeface="Times New Roman" panose="02020603050405020304" pitchFamily="18" charset="0"/>
                </a:rPr>
                <a:t>Bài viết tham khảo</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7" name="Google Shape;1707;p48"/>
          <p:cNvGrpSpPr/>
          <p:nvPr/>
        </p:nvGrpSpPr>
        <p:grpSpPr>
          <a:xfrm>
            <a:off x="1935054" y="850057"/>
            <a:ext cx="5186450" cy="107100"/>
            <a:chOff x="1978925" y="2514100"/>
            <a:chExt cx="5186450" cy="107100"/>
          </a:xfrm>
        </p:grpSpPr>
        <p:sp>
          <p:nvSpPr>
            <p:cNvPr id="8"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9"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0"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1" name="Google Shape;1711;p48"/>
            <p:cNvCxnSpPr>
              <a:stCxn id="8" idx="6"/>
              <a:endCxn id="9"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2" name="Google Shape;1712;p48"/>
            <p:cNvCxnSpPr>
              <a:stCxn id="9" idx="6"/>
              <a:endCxn id="10"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spTree>
    <p:extLst>
      <p:ext uri="{BB962C8B-B14F-4D97-AF65-F5344CB8AC3E}">
        <p14:creationId xmlns:p14="http://schemas.microsoft.com/office/powerpoint/2010/main" val="1145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5536" y="411510"/>
            <a:ext cx="6768752" cy="4320480"/>
          </a:xfrm>
          <a:prstGeom prst="roundRect">
            <a:avLst>
              <a:gd name="adj" fmla="val 1654"/>
            </a:avLst>
          </a:prstGeom>
          <a:noFill/>
          <a:ln w="38100" cap="flat" cmpd="sng" algn="ctr">
            <a:solidFill>
              <a:schemeClr val="accent6">
                <a:lumMod val="60000"/>
                <a:lumOff val="4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332719" y="627534"/>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b="1" i="1" kern="0" dirty="0">
                    <a:solidFill>
                      <a:schemeClr val="bg1"/>
                    </a:solidFill>
                    <a:latin typeface="Times New Roman" pitchFamily="18" charset="0"/>
                    <a:cs typeface="Times New Roman" pitchFamily="18" charset="0"/>
                  </a:rPr>
                  <a:t>ĐỌC- </a:t>
                </a: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TÌM HIỂU CHUNG</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32719" y="1539732"/>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KHÁM</a:t>
                </a:r>
                <a:r>
                  <a:rPr kumimoji="0" lang="en-US" sz="1800" b="1" i="1" u="none" strike="noStrike" kern="0" cap="none" spc="0" normalizeH="0" noProof="0" dirty="0">
                    <a:ln>
                      <a:noFill/>
                    </a:ln>
                    <a:solidFill>
                      <a:schemeClr val="bg1"/>
                    </a:solidFill>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55062" y="3486388"/>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732661" y="934442"/>
            <a:ext cx="3623315" cy="650121"/>
          </a:xfrm>
          <a:prstGeom prst="rect">
            <a:avLst/>
          </a:prstGeom>
        </p:spPr>
        <p:txBody>
          <a:bodyPr wrap="square" lIns="34238" tIns="17117" rIns="34238" bIns="17117">
            <a:spAutoFit/>
          </a:bodyPr>
          <a:lstStyle/>
          <a:p>
            <a:pPr marL="277817" indent="-277817" defTabSz="814005">
              <a:buFont typeface="+mj-lt"/>
              <a:buAutoNum type="arabicPeriod"/>
            </a:pPr>
            <a:r>
              <a:rPr lang="en-US" sz="2000" b="1" i="1" dirty="0" err="1">
                <a:solidFill>
                  <a:srgbClr val="000000"/>
                </a:solidFill>
                <a:latin typeface="Times New Roman" pitchFamily="18" charset="0"/>
                <a:cs typeface="Times New Roman" pitchFamily="18" charset="0"/>
              </a:rPr>
              <a:t>Đọc</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chú</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thích</a:t>
            </a:r>
            <a:endParaRPr lang="vi-VN" sz="2000"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sz="2000" b="1" i="1" dirty="0" err="1">
                <a:solidFill>
                  <a:srgbClr val="000000"/>
                </a:solidFill>
                <a:latin typeface="Times New Roman" pitchFamily="18" charset="0"/>
                <a:cs typeface="Times New Roman" pitchFamily="18" charset="0"/>
              </a:rPr>
              <a:t>Tìm</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hiểu</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chung</a:t>
            </a:r>
            <a:endParaRPr lang="vi-VN" sz="2000" b="1" i="1" dirty="0">
              <a:solidFill>
                <a:srgbClr val="000000"/>
              </a:solidFill>
              <a:latin typeface="Times New Roman" pitchFamily="18" charset="0"/>
              <a:cs typeface="Times New Roman" pitchFamily="18" charset="0"/>
            </a:endParaRPr>
          </a:p>
        </p:txBody>
      </p:sp>
      <p:sp>
        <p:nvSpPr>
          <p:cNvPr id="81" name="Rectangle 80"/>
          <p:cNvSpPr/>
          <p:nvPr/>
        </p:nvSpPr>
        <p:spPr>
          <a:xfrm>
            <a:off x="635445" y="3939033"/>
            <a:ext cx="1856717" cy="957898"/>
          </a:xfrm>
          <a:prstGeom prst="rect">
            <a:avLst/>
          </a:prstGeom>
        </p:spPr>
        <p:txBody>
          <a:bodyPr wrap="square" lIns="34238" tIns="17117" rIns="34238" bIns="17117">
            <a:spAutoFit/>
          </a:bodyPr>
          <a:lstStyle/>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Nghệ</a:t>
            </a:r>
            <a:r>
              <a:rPr lang="en-US" sz="2000" b="1" i="1" dirty="0">
                <a:solidFill>
                  <a:srgbClr val="000000"/>
                </a:solidFill>
                <a:latin typeface="Times New Roman" pitchFamily="18" charset="0"/>
                <a:cs typeface="Times New Roman" pitchFamily="18" charset="0"/>
              </a:rPr>
              <a:t> </a:t>
            </a:r>
            <a:r>
              <a:rPr lang="en-US" sz="2000" b="1" i="1" dirty="0" err="1">
                <a:solidFill>
                  <a:srgbClr val="000000"/>
                </a:solidFill>
                <a:latin typeface="Times New Roman" pitchFamily="18" charset="0"/>
                <a:cs typeface="Times New Roman" pitchFamily="18" charset="0"/>
              </a:rPr>
              <a:t>thuật</a:t>
            </a:r>
            <a:endParaRPr lang="en-US" sz="2000" b="1" i="1" dirty="0">
              <a:solidFill>
                <a:srgbClr val="000000"/>
              </a:solidFill>
              <a:latin typeface="Times New Roman" pitchFamily="18" charset="0"/>
              <a:cs typeface="Times New Roman" pitchFamily="18" charset="0"/>
            </a:endParaRPr>
          </a:p>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Nội</a:t>
            </a:r>
            <a:r>
              <a:rPr lang="en-US" sz="2000" b="1" i="1" dirty="0">
                <a:solidFill>
                  <a:srgbClr val="000000"/>
                </a:solidFill>
                <a:latin typeface="Times New Roman" pitchFamily="18" charset="0"/>
                <a:cs typeface="Times New Roman" pitchFamily="18" charset="0"/>
              </a:rPr>
              <a:t> dung</a:t>
            </a:r>
          </a:p>
          <a:p>
            <a:pPr marL="0" lvl="1" indent="-277817" defTabSz="814005">
              <a:buFont typeface="+mj-lt"/>
              <a:buAutoNum type="arabicPeriod"/>
            </a:pPr>
            <a:endParaRPr lang="en-US" sz="2000" b="1" i="1" dirty="0">
              <a:solidFill>
                <a:srgbClr val="000000"/>
              </a:solidFill>
              <a:latin typeface="Times New Roman" pitchFamily="18" charset="0"/>
              <a:cs typeface="Times New Roman" pitchFamily="18" charset="0"/>
            </a:endParaRPr>
          </a:p>
        </p:txBody>
      </p:sp>
      <p:sp>
        <p:nvSpPr>
          <p:cNvPr id="82" name="Rectangle 81"/>
          <p:cNvSpPr/>
          <p:nvPr/>
        </p:nvSpPr>
        <p:spPr>
          <a:xfrm>
            <a:off x="651717" y="2784857"/>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a:latin typeface="Times New Roman" pitchFamily="18" charset="0"/>
                <a:cs typeface="Times New Roman" pitchFamily="18" charset="0"/>
              </a:rPr>
              <a:t>3.</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Nhân vật An-tư-nai</a:t>
            </a:r>
            <a:endParaRPr lang="en-US" sz="2000" b="1" i="1" dirty="0">
              <a:latin typeface="Times New Roman" pitchFamily="18" charset="0"/>
              <a:cs typeface="Times New Roman" pitchFamily="18" charset="0"/>
            </a:endParaRPr>
          </a:p>
        </p:txBody>
      </p:sp>
      <p:sp>
        <p:nvSpPr>
          <p:cNvPr id="83" name="Rectangle 82"/>
          <p:cNvSpPr/>
          <p:nvPr/>
        </p:nvSpPr>
        <p:spPr>
          <a:xfrm>
            <a:off x="635445" y="2381804"/>
            <a:ext cx="6610064" cy="278225"/>
          </a:xfrm>
          <a:prstGeom prst="rect">
            <a:avLst/>
          </a:prstGeom>
        </p:spPr>
        <p:txBody>
          <a:bodyPr wrap="square" lIns="34238" tIns="17117" rIns="34238" bIns="17117">
            <a:spAutoFit/>
          </a:bodyPr>
          <a:lstStyle/>
          <a:p>
            <a:pPr marL="0" lvl="1" defTabSz="813184">
              <a:lnSpc>
                <a:spcPts val="1875"/>
              </a:lnSpc>
            </a:pPr>
            <a:r>
              <a:rPr lang="vi-VN" sz="2000" b="1" i="1" dirty="0">
                <a:latin typeface="Times New Roman" pitchFamily="18" charset="0"/>
                <a:cs typeface="Times New Roman" pitchFamily="18" charset="0"/>
              </a:rPr>
              <a:t>2. Nhân vật thầy Đuy-sen</a:t>
            </a:r>
            <a:endParaRPr lang="en-US" sz="2000" b="1" i="1" dirty="0">
              <a:latin typeface="Times New Roman" pitchFamily="18" charset="0"/>
              <a:cs typeface="Times New Roman" pitchFamily="18" charset="0"/>
            </a:endParaRPr>
          </a:p>
        </p:txBody>
      </p:sp>
      <p:sp>
        <p:nvSpPr>
          <p:cNvPr id="31" name="Rectangle 30"/>
          <p:cNvSpPr/>
          <p:nvPr/>
        </p:nvSpPr>
        <p:spPr>
          <a:xfrm>
            <a:off x="659573" y="1986531"/>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sz="2000" b="1" i="1" dirty="0">
                <a:latin typeface="Times New Roman" pitchFamily="18" charset="0"/>
                <a:cs typeface="Times New Roman" pitchFamily="18" charset="0"/>
              </a:rPr>
              <a:t>Người kể chuyện và ngôi kể</a:t>
            </a:r>
            <a:endParaRPr lang="en-US" sz="2000" b="1" i="1" dirty="0">
              <a:latin typeface="Times New Roman" pitchFamily="18" charset="0"/>
              <a:cs typeface="Times New Roman" pitchFamily="18" charset="0"/>
            </a:endParaRPr>
          </a:p>
        </p:txBody>
      </p:sp>
      <p:sp>
        <p:nvSpPr>
          <p:cNvPr id="32" name="Rectangle 31"/>
          <p:cNvSpPr/>
          <p:nvPr/>
        </p:nvSpPr>
        <p:spPr>
          <a:xfrm>
            <a:off x="659573" y="3194442"/>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a:latin typeface="Times New Roman" pitchFamily="18" charset="0"/>
                <a:cs typeface="Times New Roman" pitchFamily="18" charset="0"/>
              </a:rPr>
              <a:t>4. Những băn khoăn, trăn trở và ý tưởng của người họa sĩ</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0" name="Rectangle 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1" name="TextBox 10"/>
          <p:cNvSpPr txBox="1"/>
          <p:nvPr/>
        </p:nvSpPr>
        <p:spPr>
          <a:xfrm>
            <a:off x="978277" y="1933243"/>
            <a:ext cx="7378061"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BAND NHẠC GẤU CON</a:t>
            </a:r>
          </a:p>
        </p:txBody>
      </p:sp>
    </p:spTree>
    <p:extLst>
      <p:ext uri="{BB962C8B-B14F-4D97-AF65-F5344CB8AC3E}">
        <p14:creationId xmlns:p14="http://schemas.microsoft.com/office/powerpoint/2010/main" val="5618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026" name="1" descr="Táº­p tin:Star icon stylized.svg â Wikipedia tiáº¿ng Viá»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852"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2" descr="Táº­p tin:Star icon stylized.svg â Wikipedia tiáº¿ng Viá»t">
            <a:hlinkClick r:id="rId8"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3" descr="Táº­p tin:Star icon stylized.svg â Wikipedia tiáº¿ng Viá»t">
            <a:hlinkClick r:id="rId9"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4" descr="Táº­p tin:Star icon stylized.svg â Wikipedia tiáº¿ng Viá»t">
            <a:hlinkClick r:id="rId10"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5"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0154"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3" name="Rectangle 22"/>
          <p:cNvSpPr/>
          <p:nvPr/>
        </p:nvSpPr>
        <p:spPr>
          <a:xfrm>
            <a:off x="4812940" y="344295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C</a:t>
            </a:r>
            <a:r>
              <a:rPr lang="en-US" sz="2400" dirty="0">
                <a:solidFill>
                  <a:schemeClr val="bg1"/>
                </a:solidFill>
                <a:latin typeface="Times New Roman" panose="02020603050405020304" pitchFamily="18" charset="0"/>
                <a:ea typeface="Times New Roman" panose="02020603050405020304" pitchFamily="18" charset="0"/>
              </a:rPr>
              <a:t>. Ai- </a:t>
            </a:r>
            <a:r>
              <a:rPr lang="en-US" sz="2400" dirty="0" err="1">
                <a:solidFill>
                  <a:schemeClr val="bg1"/>
                </a:solidFill>
                <a:latin typeface="Times New Roman" panose="02020603050405020304" pitchFamily="18" charset="0"/>
                <a:ea typeface="Times New Roman" panose="02020603050405020304" pitchFamily="18" charset="0"/>
              </a:rPr>
              <a:t>tơ</a:t>
            </a:r>
            <a:r>
              <a:rPr lang="en-US" sz="2400" dirty="0">
                <a:solidFill>
                  <a:schemeClr val="bg1"/>
                </a:solidFill>
                <a:latin typeface="Times New Roman" panose="02020603050405020304" pitchFamily="18" charset="0"/>
                <a:ea typeface="Times New Roman" panose="02020603050405020304" pitchFamily="18" charset="0"/>
              </a:rPr>
              <a:t>- ma- </a:t>
            </a:r>
            <a:r>
              <a:rPr lang="en-US" sz="2400" dirty="0" err="1">
                <a:solidFill>
                  <a:schemeClr val="bg1"/>
                </a:solidFill>
                <a:latin typeface="Times New Roman" panose="02020603050405020304" pitchFamily="18" charset="0"/>
                <a:ea typeface="Times New Roman" panose="02020603050405020304" pitchFamily="18" charset="0"/>
              </a:rPr>
              <a:t>tốp</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6819"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An- </a:t>
            </a:r>
            <a:r>
              <a:rPr lang="en-US" sz="2400" dirty="0" err="1">
                <a:solidFill>
                  <a:schemeClr val="bg1"/>
                </a:solidFill>
                <a:latin typeface="Times New Roman" panose="02020603050405020304" pitchFamily="18" charset="0"/>
                <a:ea typeface="Times New Roman" panose="02020603050405020304" pitchFamily="18" charset="0"/>
              </a:rPr>
              <a:t>đéc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xen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812940" y="425513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D</a:t>
            </a:r>
            <a:r>
              <a:rPr lang="en-US" sz="2400" dirty="0">
                <a:solidFill>
                  <a:schemeClr val="bg1"/>
                </a:solidFill>
                <a:latin typeface="Times New Roman" panose="02020603050405020304" pitchFamily="18" charset="0"/>
                <a:ea typeface="Times New Roman" panose="02020603050405020304" pitchFamily="18" charset="0"/>
              </a:rPr>
              <a:t>. O-hen-</a:t>
            </a:r>
            <a:r>
              <a:rPr lang="en-US" sz="2400" dirty="0" err="1">
                <a:solidFill>
                  <a:schemeClr val="bg1"/>
                </a:solidFill>
                <a:latin typeface="Times New Roman" panose="02020603050405020304" pitchFamily="18" charset="0"/>
                <a:ea typeface="Times New Roman" panose="02020603050405020304" pitchFamily="18" charset="0"/>
              </a:rPr>
              <a:t>ri</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6" name="Rectangle 25"/>
          <p:cNvSpPr/>
          <p:nvPr/>
        </p:nvSpPr>
        <p:spPr>
          <a:xfrm>
            <a:off x="450154"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Xéc</a:t>
            </a:r>
            <a:r>
              <a:rPr lang="en-US" sz="2400" dirty="0">
                <a:solidFill>
                  <a:schemeClr val="bg1"/>
                </a:solidFill>
                <a:latin typeface="Times New Roman" panose="02020603050405020304" pitchFamily="18" charset="0"/>
                <a:ea typeface="Times New Roman" panose="02020603050405020304" pitchFamily="18" charset="0"/>
              </a:rPr>
              <a:t>-van-</a:t>
            </a:r>
            <a:r>
              <a:rPr lang="en-US" sz="2400" dirty="0" err="1">
                <a:solidFill>
                  <a:schemeClr val="bg1"/>
                </a:solidFill>
                <a:latin typeface="Times New Roman" panose="02020603050405020304" pitchFamily="18" charset="0"/>
                <a:ea typeface="Times New Roman" panose="02020603050405020304" pitchFamily="18" charset="0"/>
              </a:rPr>
              <a:t>téc</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21129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479118" y="1409587"/>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72275" y="674077"/>
            <a:ext cx="7237140"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HỎI</a:t>
            </a:r>
            <a:r>
              <a:rPr lang="en-US" sz="3200" b="1" dirty="0">
                <a:solidFill>
                  <a:schemeClr val="bg1"/>
                </a:solidFill>
                <a:latin typeface="Times New Roman" panose="02020603050405020304" pitchFamily="18" charset="0"/>
                <a:ea typeface="Times New Roman" panose="02020603050405020304" pitchFamily="18" charset="0"/>
              </a:rPr>
              <a:t> 1</a:t>
            </a:r>
            <a:r>
              <a:rPr lang="en-US" sz="3200"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bản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i="1" dirty="0" err="1">
                <a:solidFill>
                  <a:schemeClr val="bg1"/>
                </a:solidFill>
                <a:latin typeface="Times New Roman" panose="02020603050405020304" pitchFamily="18" charset="0"/>
                <a:ea typeface="Times New Roman" panose="02020603050405020304" pitchFamily="18" charset="0"/>
              </a:rPr>
              <a:t>Người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thầy</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tiên</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tác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giả</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377642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102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nextCondLst>
                <p:cond evt="onClick" delay="0">
                  <p:tgtEl>
                    <p:spTgt spid="1026"/>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102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026"/>
                                        </p:tgtEl>
                                      </p:cBhvr>
                                    </p:animEffect>
                                    <p:set>
                                      <p:cBhvr>
                                        <p:cTn id="104" dur="1" fill="hold">
                                          <p:stCondLst>
                                            <p:cond delay="499"/>
                                          </p:stCondLst>
                                        </p:cTn>
                                        <p:tgtEl>
                                          <p:spTgt spid="102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8"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10"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893285" y="42862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D</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rơ</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gư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xtan</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3" name="Rectangle 22"/>
          <p:cNvSpPr/>
          <p:nvPr/>
        </p:nvSpPr>
        <p:spPr>
          <a:xfrm>
            <a:off x="547165"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rPr>
              <a:t>Bồ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918106" y="350152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Lan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530500"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Nga</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581" y="33253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29" y="405456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19448" y="143905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60609"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HỎI</a:t>
            </a:r>
            <a:r>
              <a:rPr lang="vi-VN" sz="3200" dirty="0">
                <a:solidFill>
                  <a:schemeClr val="bg1"/>
                </a:solidFill>
                <a:latin typeface="Montserrat Alternates Black" panose="00000A00000000000000" pitchFamily="50" charset="0"/>
              </a:rPr>
              <a:t> </a:t>
            </a:r>
            <a:r>
              <a:rPr lang="en-US" sz="3200" b="1" dirty="0">
                <a:solidFill>
                  <a:schemeClr val="bg1"/>
                </a:solidFill>
                <a:latin typeface="Times New Roman" panose="02020603050405020304" pitchFamily="18" charset="0"/>
                <a:ea typeface="Times New Roman" panose="02020603050405020304" pitchFamily="18" charset="0"/>
              </a:rPr>
              <a:t>2. </a:t>
            </a:r>
            <a:r>
              <a:rPr lang="en-US" sz="3200" b="1" dirty="0" err="1">
                <a:solidFill>
                  <a:schemeClr val="bg1"/>
                </a:solidFill>
                <a:latin typeface="Times New Roman" panose="02020603050405020304" pitchFamily="18" charset="0"/>
                <a:ea typeface="Times New Roman" panose="02020603050405020304" pitchFamily="18" charset="0"/>
              </a:rPr>
              <a:t>Nhà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Ai – </a:t>
            </a:r>
            <a:r>
              <a:rPr lang="en-US" sz="3200" b="1" dirty="0" err="1">
                <a:solidFill>
                  <a:schemeClr val="bg1"/>
                </a:solidFill>
                <a:latin typeface="Times New Roman" panose="02020603050405020304" pitchFamily="18" charset="0"/>
                <a:ea typeface="Times New Roman" panose="02020603050405020304" pitchFamily="18" charset="0"/>
              </a:rPr>
              <a:t>tơ</a:t>
            </a:r>
            <a:r>
              <a:rPr lang="en-US" sz="3200" b="1" dirty="0">
                <a:solidFill>
                  <a:schemeClr val="bg1"/>
                </a:solidFill>
                <a:latin typeface="Times New Roman" panose="02020603050405020304" pitchFamily="18" charset="0"/>
                <a:ea typeface="Times New Roman" panose="02020603050405020304" pitchFamily="18" charset="0"/>
              </a:rPr>
              <a:t> - ma – </a:t>
            </a:r>
            <a:r>
              <a:rPr lang="en-US" sz="3200" b="1" dirty="0" err="1">
                <a:solidFill>
                  <a:schemeClr val="bg1"/>
                </a:solidFill>
                <a:latin typeface="Times New Roman" panose="02020603050405020304" pitchFamily="18" charset="0"/>
                <a:ea typeface="Times New Roman" panose="02020603050405020304" pitchFamily="18" charset="0"/>
              </a:rPr>
              <a:t>tốp</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người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nước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227160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000"/>
                            </p:stCondLst>
                            <p:childTnLst>
                              <p:par>
                                <p:cTn id="78" presetID="0" presetClass="path" presetSubtype="0" accel="50000" decel="50000" fill="hold" nodeType="afterEffect">
                                  <p:stCondLst>
                                    <p:cond delay="0"/>
                                  </p:stCondLst>
                                  <p:childTnLst>
                                    <p:animMotion origin="layout" path="M 1.25E-6 2.22222E-6 L 1.25E-6 2.22222E-6 C 0.00078 0.01851 0.00117 0.03726 0.00234 0.05578 C 0.00286 0.06296 0.00403 0.07013 0.00481 0.07731 C 0.0056 0.08587 0.00612 0.09467 0.00716 0.103 C 0.00768 0.10763 0.00898 0.11157 0.00963 0.11597 C 0.0138 0.14583 0.00885 0.12916 0.01692 0.15046 C 0.02057 0.17638 0.01823 0.16203 0.02408 0.19351 C 0.02408 0.19351 0.0289 0.21921 0.0289 0.21921 C 0.0306 0.225 0.03242 0.23055 0.03385 0.23634 C 0.03476 0.2405 0.03502 0.24537 0.03619 0.2493 C 0.0375 0.25393 0.03971 0.25763 0.04101 0.26226 C 0.04466 0.27523 0.0431 0.28194 0.04596 0.29675 C 0.047 0.30277 0.04935 0.30787 0.05078 0.31388 C 0.05169 0.31805 0.05221 0.32268 0.05312 0.32685 C 0.05833 0.34837 0.05794 0.3368 0.05794 0.34837 " pathEditMode="relative" ptsTypes="AAAAAAAAAAAAAAAA">
                                      <p:cBhvr>
                                        <p:cTn id="79" dur="2000" fill="hold"/>
                                        <p:tgtEl>
                                          <p:spTgt spid="18"/>
                                        </p:tgtEl>
                                        <p:attrNameLst>
                                          <p:attrName>ppt_x</p:attrName>
                                          <p:attrName>ppt_y</p:attrName>
                                        </p:attrNameLst>
                                      </p:cBhvr>
                                    </p:animMotion>
                                  </p:childTnLst>
                                </p:cTn>
                              </p:par>
                            </p:childTnLst>
                          </p:cTn>
                        </p:par>
                        <p:par>
                          <p:cTn id="80" fill="hold">
                            <p:stCondLst>
                              <p:cond delay="3000"/>
                            </p:stCondLst>
                            <p:childTnLst>
                              <p:par>
                                <p:cTn id="81" presetID="10" presetClass="exit" presetSubtype="0" fill="hold" nodeType="after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95144" y="4243565"/>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D. </a:t>
            </a:r>
            <a:r>
              <a:rPr lang="en-US" sz="2100" dirty="0" err="1">
                <a:solidFill>
                  <a:schemeClr val="bg1"/>
                </a:solidFill>
                <a:latin typeface="Times New Roman" panose="02020603050405020304" pitchFamily="18" charset="0"/>
                <a:ea typeface="Times New Roman" panose="02020603050405020304" pitchFamily="18" charset="0"/>
              </a:rPr>
              <a:t>Cả</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án</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trên</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547165" y="4255136"/>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Bê</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các</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em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nho</a:t>
            </a:r>
            <a:r>
              <a:rPr lang="en-US" sz="2100" dirty="0">
                <a:solidFill>
                  <a:schemeClr val="bg1"/>
                </a:solidFill>
                <a:latin typeface="Times New Roman" panose="02020603050405020304" pitchFamily="18" charset="0"/>
                <a:ea typeface="Times New Roman" panose="02020603050405020304" pitchFamily="18" charset="0"/>
              </a:rPr>
              <a:t>̉ qua </a:t>
            </a:r>
            <a:r>
              <a:rPr lang="en-US" sz="2100" dirty="0" err="1">
                <a:solidFill>
                  <a:schemeClr val="bg1"/>
                </a:solidFill>
                <a:latin typeface="Times New Roman" panose="02020603050405020304" pitchFamily="18" charset="0"/>
                <a:ea typeface="Times New Roman" panose="02020603050405020304" pitchFamily="18" charset="0"/>
              </a:rPr>
              <a:t>suối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giữa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mùa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đông</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buốt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4" name="Rectangle 23"/>
          <p:cNvSpPr/>
          <p:nvPr/>
        </p:nvSpPr>
        <p:spPr>
          <a:xfrm>
            <a:off x="4795144" y="3468042"/>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1400" dirty="0">
                <a:solidFill>
                  <a:schemeClr val="bg1"/>
                </a:solidFill>
                <a:latin typeface="Times New Roman" panose="02020603050405020304" pitchFamily="18" charset="0"/>
                <a:ea typeface="Times New Roman" panose="02020603050405020304" pitchFamily="18" charset="0"/>
              </a:rPr>
              <a:t>C. </a:t>
            </a:r>
            <a:r>
              <a:rPr lang="en-US" sz="1400" dirty="0" err="1">
                <a:solidFill>
                  <a:schemeClr val="bg1"/>
                </a:solidFill>
                <a:latin typeface="Times New Roman" panose="02020603050405020304" pitchFamily="18" charset="0"/>
                <a:ea typeface="Times New Roman" panose="02020603050405020304" pitchFamily="18" charset="0"/>
              </a:rPr>
              <a:t>Kiên</a:t>
            </a:r>
            <a:r>
              <a:rPr lang="en-US" sz="1400" dirty="0">
                <a:solidFill>
                  <a:schemeClr val="bg1"/>
                </a:solidFill>
                <a:latin typeface="Times New Roman" panose="02020603050405020304" pitchFamily="18" charset="0"/>
                <a:ea typeface="Times New Roman" panose="02020603050405020304" pitchFamily="18" charset="0"/>
              </a:rPr>
              <a:t> trì </a:t>
            </a:r>
            <a:r>
              <a:rPr lang="en-US" sz="1400" dirty="0" err="1">
                <a:solidFill>
                  <a:schemeClr val="bg1"/>
                </a:solidFill>
                <a:latin typeface="Times New Roman" panose="02020603050405020304" pitchFamily="18" charset="0"/>
                <a:ea typeface="Times New Roman" panose="02020603050405020304" pitchFamily="18" charset="0"/>
              </a:rPr>
              <a:t>dạy</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em</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bất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chấp</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hoàn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cảnh</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thiếu</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thốn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đơn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độc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mơ</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ước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vê</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một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lai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sáng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tro</a:t>
            </a:r>
            <a:r>
              <a:rPr lang="en-US" sz="1400" dirty="0">
                <a:solidFill>
                  <a:schemeClr val="bg1"/>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530500" y="3479013"/>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100" dirty="0">
                <a:solidFill>
                  <a:schemeClr val="bg1"/>
                </a:solidFill>
                <a:latin typeface="Times New Roman" panose="02020603050405020304" pitchFamily="18" charset="0"/>
                <a:ea typeface="Times New Roman" panose="02020603050405020304" pitchFamily="18" charset="0"/>
              </a:rPr>
              <a:t>A. </a:t>
            </a:r>
            <a:r>
              <a:rPr lang="en-US" sz="2100" dirty="0" err="1">
                <a:solidFill>
                  <a:schemeClr val="bg1"/>
                </a:solidFill>
                <a:latin typeface="Times New Roman" panose="02020603050405020304" pitchFamily="18" charset="0"/>
                <a:ea typeface="Times New Roman" panose="02020603050405020304" pitchFamily="18" charset="0"/>
              </a:rPr>
              <a:t>Một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mình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sửa</a:t>
            </a:r>
            <a:r>
              <a:rPr lang="en-US" sz="2100" dirty="0">
                <a:solidFill>
                  <a:schemeClr val="bg1"/>
                </a:solidFill>
                <a:latin typeface="Times New Roman" panose="02020603050405020304" pitchFamily="18" charset="0"/>
                <a:ea typeface="Times New Roman" panose="02020603050405020304" pitchFamily="18" charset="0"/>
              </a:rPr>
              <a:t> sang </a:t>
            </a:r>
            <a:r>
              <a:rPr lang="en-US" sz="2100" dirty="0" err="1">
                <a:solidFill>
                  <a:schemeClr val="bg1"/>
                </a:solidFill>
                <a:latin typeface="Times New Roman" panose="02020603050405020304" pitchFamily="18" charset="0"/>
                <a:ea typeface="Times New Roman" panose="02020603050405020304" pitchFamily="18" charset="0"/>
              </a:rPr>
              <a:t>nha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kho</a:t>
            </a:r>
            <a:r>
              <a:rPr lang="en-US" sz="2100" dirty="0">
                <a:solidFill>
                  <a:schemeClr val="bg1"/>
                </a:solidFill>
                <a:latin typeface="Times New Roman" panose="02020603050405020304" pitchFamily="18" charset="0"/>
                <a:ea typeface="Times New Roman" panose="02020603050405020304" pitchFamily="18" charset="0"/>
              </a:rPr>
              <a:t> cũ </a:t>
            </a:r>
            <a:r>
              <a:rPr lang="en-US" sz="2100" dirty="0" err="1">
                <a:solidFill>
                  <a:schemeClr val="bg1"/>
                </a:solidFill>
                <a:latin typeface="Times New Roman" panose="02020603050405020304" pitchFamily="18" charset="0"/>
                <a:ea typeface="Times New Roman" panose="02020603050405020304" pitchFamily="18" charset="0"/>
              </a:rPr>
              <a:t>thành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lớp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học</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761" y="329183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0" y="40119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55417" y="1531274"/>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37140" cy="1569660"/>
          </a:xfrm>
          <a:prstGeom prst="rect">
            <a:avLst/>
          </a:prstGeom>
          <a:noFill/>
        </p:spPr>
        <p:txBody>
          <a:bodyPr wrap="square" rtlCol="0">
            <a:spAutoFit/>
          </a:bodyPr>
          <a:lstStyle/>
          <a:p>
            <a:pPr defTabSz="685800"/>
            <a:r>
              <a:rPr lang="en-US" sz="2400" dirty="0">
                <a:solidFill>
                  <a:schemeClr val="bg1"/>
                </a:solidFill>
                <a:latin typeface="Montserrat Alternates Black" panose="00000A00000000000000" pitchFamily="50" charset="0"/>
              </a:rPr>
              <a:t>CÂU HỎI</a:t>
            </a:r>
            <a:r>
              <a:rPr lang="vi-VN" sz="2400" dirty="0">
                <a:solidFill>
                  <a:schemeClr val="bg1"/>
                </a:solidFill>
                <a:latin typeface="Montserrat Alternates Black" panose="00000A00000000000000" pitchFamily="50" charset="0"/>
              </a:rPr>
              <a:t> </a:t>
            </a:r>
            <a:r>
              <a:rPr lang="en-US" sz="2400" b="1" dirty="0">
                <a:solidFill>
                  <a:schemeClr val="bg1"/>
                </a:solidFill>
                <a:latin typeface="Times New Roman" panose="02020603050405020304" pitchFamily="18" charset="0"/>
                <a:ea typeface="Times New Roman" panose="02020603050405020304" pitchFamily="18" charset="0"/>
              </a:rPr>
              <a:t>3. </a:t>
            </a:r>
            <a:r>
              <a:rPr lang="en-US" sz="2400" b="1" dirty="0" err="1">
                <a:solidFill>
                  <a:schemeClr val="bg1"/>
                </a:solidFill>
                <a:latin typeface="Times New Roman" panose="02020603050405020304" pitchFamily="18" charset="0"/>
                <a:ea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Người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thầy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đầu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động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rPr>
              <a:t> qua </a:t>
            </a:r>
            <a:r>
              <a:rPr lang="en-US" sz="2400" b="1" dirty="0" err="1">
                <a:solidFill>
                  <a:schemeClr val="bg1"/>
                </a:solidFill>
                <a:latin typeface="Times New Roman" panose="02020603050405020304" pitchFamily="18" charset="0"/>
                <a:ea typeface="Times New Roman" panose="02020603050405020304" pitchFamily="18" charset="0"/>
              </a:rPr>
              <a:t>lời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kể</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a:t>
            </a:r>
          </a:p>
          <a:p>
            <a:pPr defTabSz="685800"/>
            <a:endParaRPr lang="en-US" sz="2400" dirty="0">
              <a:solidFill>
                <a:schemeClr val="bg1"/>
              </a:solidFill>
            </a:endParaRPr>
          </a:p>
        </p:txBody>
      </p:sp>
      <p:sp>
        <p:nvSpPr>
          <p:cNvPr id="28" name="Rectangle 27"/>
          <p:cNvSpPr/>
          <p:nvPr/>
        </p:nvSpPr>
        <p:spPr>
          <a:xfrm>
            <a:off x="3426403" y="-366215"/>
            <a:ext cx="6928834" cy="518988"/>
          </a:xfrm>
          <a:prstGeom prst="rect">
            <a:avLst/>
          </a:prstGeom>
          <a:solidFill>
            <a:schemeClr val="bg1"/>
          </a:solidFill>
        </p:spPr>
        <p:txBody>
          <a:bodyPr wrap="square">
            <a:spAutoFit/>
          </a:bodyPr>
          <a:lstStyle/>
          <a:p>
            <a:pPr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2465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19"/>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2175" y="452838"/>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323528" y="335692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thầy</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trò</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328841" y="416911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bạn</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74961" y="41691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D</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mẫu</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tử</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644008" y="339299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C.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cảm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đình</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6325" y="31675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71437" y="399290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0128" y="391319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23285" y="312527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618465" y="1611516"/>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295" y="588054"/>
            <a:ext cx="7237141" cy="954107"/>
          </a:xfrm>
          <a:prstGeom prst="rect">
            <a:avLst/>
          </a:prstGeom>
          <a:noFill/>
        </p:spPr>
        <p:txBody>
          <a:bodyPr wrap="square" rtlCol="0">
            <a:spAutoFit/>
          </a:bodyPr>
          <a:lstStyle/>
          <a:p>
            <a:pPr defTabSz="685800"/>
            <a:r>
              <a:rPr lang="en-US" sz="2800" dirty="0">
                <a:solidFill>
                  <a:schemeClr val="bg1"/>
                </a:solidFill>
                <a:latin typeface="Montserrat Alternates Black" panose="00000A00000000000000" pitchFamily="50" charset="0"/>
              </a:rPr>
              <a:t>CÂU HỎI</a:t>
            </a:r>
            <a:r>
              <a:rPr lang="vi-VN" sz="2800" dirty="0">
                <a:solidFill>
                  <a:schemeClr val="bg1"/>
                </a:solidFill>
                <a:latin typeface="Montserrat Alternates Black" panose="00000A00000000000000" pitchFamily="50" charset="0"/>
              </a:rPr>
              <a:t> 4</a:t>
            </a:r>
            <a:r>
              <a:rPr lang="en-US" sz="2800" dirty="0">
                <a:solidFill>
                  <a:schemeClr val="bg1"/>
                </a:solidFill>
                <a:latin typeface="Montserrat Alternates Black" panose="00000A00000000000000" pitchFamily="50" charset="0"/>
              </a:rPr>
              <a: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rPr>
              <a:t>chính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19499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100"/>
                            </p:stCondLst>
                            <p:childTnLst>
                              <p:par>
                                <p:cTn id="7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79" dur="2000" fill="hold"/>
                                        <p:tgtEl>
                                          <p:spTgt spid="20"/>
                                        </p:tgtEl>
                                        <p:attrNameLst>
                                          <p:attrName>ppt_x</p:attrName>
                                          <p:attrName>ppt_y</p:attrName>
                                        </p:attrNameLst>
                                      </p:cBhvr>
                                    </p:animMotion>
                                  </p:childTnLst>
                                </p:cTn>
                              </p:par>
                            </p:childTnLst>
                          </p:cTn>
                        </p:par>
                        <p:par>
                          <p:cTn id="80" fill="hold">
                            <p:stCondLst>
                              <p:cond delay="3100"/>
                            </p:stCondLst>
                            <p:childTnLst>
                              <p:par>
                                <p:cTn id="81" presetID="10" presetClass="exit" presetSubtype="0" fill="hold" nodeType="after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1"/>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6"/>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54935" y="438758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D. Cả B,C đều đúng</a:t>
            </a:r>
            <a:endParaRPr lang="en-US" sz="2100" dirty="0">
              <a:solidFill>
                <a:prstClr val="white"/>
              </a:solidFill>
              <a:latin typeface="+mj-lt"/>
            </a:endParaRPr>
          </a:p>
        </p:txBody>
      </p:sp>
      <p:sp>
        <p:nvSpPr>
          <p:cNvPr id="23" name="Rectangle 22"/>
          <p:cNvSpPr/>
          <p:nvPr/>
        </p:nvSpPr>
        <p:spPr>
          <a:xfrm>
            <a:off x="408815" y="436669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B. Là một đứa trẻ mồ côi</a:t>
            </a:r>
            <a:endParaRPr lang="en-US" sz="2100" dirty="0">
              <a:solidFill>
                <a:prstClr val="white"/>
              </a:solidFill>
              <a:latin typeface="+mj-lt"/>
            </a:endParaRPr>
          </a:p>
        </p:txBody>
      </p:sp>
      <p:sp>
        <p:nvSpPr>
          <p:cNvPr id="24" name="Rectangle 23"/>
          <p:cNvSpPr/>
          <p:nvPr/>
        </p:nvSpPr>
        <p:spPr>
          <a:xfrm>
            <a:off x="4754935" y="361205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C. Sống với gia đình chú thím</a:t>
            </a:r>
            <a:endParaRPr lang="en-US" sz="2100" dirty="0">
              <a:solidFill>
                <a:prstClr val="white"/>
              </a:solidFill>
              <a:latin typeface="+mj-lt"/>
            </a:endParaRPr>
          </a:p>
        </p:txBody>
      </p:sp>
      <p:sp>
        <p:nvSpPr>
          <p:cNvPr id="25" name="Rectangle 24"/>
          <p:cNvSpPr/>
          <p:nvPr/>
        </p:nvSpPr>
        <p:spPr>
          <a:xfrm>
            <a:off x="392149" y="359056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A. Cuộc sống đầy đủ, hạnh phúc</a:t>
            </a:r>
            <a:endParaRPr lang="en-US" sz="2100" dirty="0">
              <a:solidFill>
                <a:prstClr val="white"/>
              </a:solidFill>
              <a:latin typeface="+mj-lt"/>
            </a:endParaRPr>
          </a:p>
        </p:txBody>
      </p:sp>
      <p:pic>
        <p:nvPicPr>
          <p:cNvPr id="26"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34466" y="33651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51411" y="34358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50102" y="41107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4880" y="415592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884052" y="122984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4270" y="785632"/>
            <a:ext cx="7442106" cy="830997"/>
          </a:xfrm>
          <a:prstGeom prst="rect">
            <a:avLst/>
          </a:prstGeom>
          <a:noFill/>
        </p:spPr>
        <p:txBody>
          <a:bodyPr wrap="square" rtlCol="0">
            <a:spAutoFit/>
          </a:bodyPr>
          <a:lstStyle/>
          <a:p>
            <a:pPr defTabSz="685800"/>
            <a:r>
              <a:rPr lang="en-US" sz="2400" dirty="0">
                <a:solidFill>
                  <a:prstClr val="white"/>
                </a:solidFill>
                <a:latin typeface="Montserrat Alternates Black" panose="00000A00000000000000" pitchFamily="50" charset="0"/>
              </a:rPr>
              <a:t>CÂU HỎI</a:t>
            </a:r>
            <a:r>
              <a:rPr lang="vi-VN" sz="2400" dirty="0">
                <a:solidFill>
                  <a:prstClr val="white"/>
                </a:solidFill>
                <a:latin typeface="Montserrat Alternates Black" panose="00000A00000000000000" pitchFamily="50" charset="0"/>
              </a:rPr>
              <a:t> 5</a:t>
            </a:r>
            <a:r>
              <a:rPr lang="en-US" sz="2400" dirty="0">
                <a:solidFill>
                  <a:prstClr val="white"/>
                </a:solidFill>
                <a:latin typeface="Montserrat Alternates Black" panose="00000A00000000000000" pitchFamily="50" charset="0"/>
              </a:rPr>
              <a:t>:</a:t>
            </a:r>
            <a:r>
              <a:rPr lang="vi-VN" sz="2400" dirty="0">
                <a:solidFill>
                  <a:prstClr val="white"/>
                </a:solidFill>
                <a:latin typeface="Montserrat Alternates Black" panose="00000A00000000000000" pitchFamily="50" charset="0"/>
              </a:rPr>
              <a:t> Cô bé An-tư-nai sinh sống trong hoàn cảnh như thế nào?</a:t>
            </a:r>
            <a:endParaRPr lang="en-US" sz="2400" dirty="0">
              <a:solidFill>
                <a:prstClr val="black"/>
              </a:solidFill>
            </a:endParaRPr>
          </a:p>
        </p:txBody>
      </p:sp>
    </p:spTree>
    <p:extLst>
      <p:ext uri="{BB962C8B-B14F-4D97-AF65-F5344CB8AC3E}">
        <p14:creationId xmlns:p14="http://schemas.microsoft.com/office/powerpoint/2010/main" val="99755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childTnLst>
                          </p:cTn>
                        </p:par>
                        <p:par>
                          <p:cTn id="76" fill="hold">
                            <p:stCondLst>
                              <p:cond delay="1100"/>
                            </p:stCondLst>
                            <p:childTnLst>
                              <p:par>
                                <p:cTn id="77"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78" dur="2000" fill="hold"/>
                                        <p:tgtEl>
                                          <p:spTgt spid="21"/>
                                        </p:tgtEl>
                                        <p:attrNameLst>
                                          <p:attrName>ppt_x</p:attrName>
                                          <p:attrName>ppt_y</p:attrName>
                                        </p:attrNameLst>
                                      </p:cBhvr>
                                    </p:animMotion>
                                  </p:childTnLst>
                                </p:cTn>
                              </p:par>
                            </p:childTnLst>
                          </p:cTn>
                        </p:par>
                        <p:par>
                          <p:cTn id="79" fill="hold">
                            <p:stCondLst>
                              <p:cond delay="3100"/>
                            </p:stCondLst>
                            <p:childTnLst>
                              <p:par>
                                <p:cTn id="80" presetID="10" presetClass="exit" presetSubtype="0" fill="hold" nodeType="after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subTnLst>
                                    <p:audio>
                                      <p:cMediaNode>
                                        <p:cTn display="0" masterRel="sameClick">
                                          <p:stCondLst>
                                            <p:cond evt="begin" delay="0">
                                              <p:tn val="83"/>
                                            </p:cond>
                                          </p:stCondLst>
                                          <p:endCondLst>
                                            <p:cond evt="onStopAudio" delay="0">
                                              <p:tgtEl>
                                                <p:sldTgt/>
                                              </p:tgtEl>
                                            </p:cond>
                                          </p:endCondLst>
                                        </p:cTn>
                                        <p:tgtEl>
                                          <p:sndTgt r:embed="rId4" name="Am-thanh-phep-thuat-www_nhacchuongvui_com.wav"/>
                                        </p:tgtEl>
                                      </p:cMediaNode>
                                    </p:audio>
                                  </p:subTnLst>
                                </p:cTn>
                              </p:par>
                            </p:childTnLst>
                          </p:cTn>
                        </p:par>
                        <p:par>
                          <p:cTn id="86" fill="hold">
                            <p:stCondLst>
                              <p:cond delay="3600"/>
                            </p:stCondLst>
                            <p:childTnLst>
                              <p:par>
                                <p:cTn id="87" presetID="10" presetClass="entr" presetSubtype="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5" name="Tieng-yeah-tre-con-www_nhacchuongvui_com.wav"/>
                                        </p:tgtEl>
                                      </p:cMediaNode>
                                    </p:audio>
                                  </p:subTnLst>
                                </p:cTn>
                              </p:par>
                              <p:par>
                                <p:cTn id="90"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91"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ĐỌC- </a:t>
              </a:r>
              <a:r>
                <a:rPr lang="vi-VN" b="1" dirty="0">
                  <a:solidFill>
                    <a:srgbClr val="F79646">
                      <a:lumMod val="75000"/>
                    </a:srgbClr>
                  </a:solidFill>
                  <a:latin typeface="Tahoma" panose="020B0604030504040204" pitchFamily="34" charset="0"/>
                  <a:cs typeface="Tahoma" panose="020B0604030504040204" pitchFamily="34" charset="0"/>
                </a:rPr>
                <a:t>TÌM HIỂU CHUNG</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31640" y="1851670"/>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1115616" y="1563638"/>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5976" y="1775594"/>
            <a:ext cx="3816424" cy="2308324"/>
          </a:xfrm>
          <a:prstGeom prst="rect">
            <a:avLst/>
          </a:prstGeom>
          <a:noFill/>
        </p:spPr>
        <p:txBody>
          <a:bodyPr wrap="square" rtlCol="0">
            <a:spAutoFit/>
          </a:bodyPr>
          <a:lstStyle/>
          <a:p>
            <a:pPr algn="just"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Đọc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nhau</a:t>
            </a:r>
            <a:endParaRPr lang="en-US" sz="2400" i="1"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Giọng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đọc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chậm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nhẹ</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cảm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đúng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chỗ</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123478"/>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88" y="1800622"/>
            <a:ext cx="2423119" cy="26949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6" name="Straight Connector 45"/>
          <p:cNvCxnSpPr/>
          <p:nvPr/>
        </p:nvCxnSpPr>
        <p:spPr>
          <a:xfrm flipH="1">
            <a:off x="33638" y="1419622"/>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47" name="Rectangle 46"/>
          <p:cNvSpPr/>
          <p:nvPr/>
        </p:nvSpPr>
        <p:spPr>
          <a:xfrm>
            <a:off x="7125918" y="1704419"/>
            <a:ext cx="1656184" cy="2862322"/>
          </a:xfrm>
          <a:prstGeom prst="rect">
            <a:avLst/>
          </a:prstGeom>
          <a:solidFill>
            <a:schemeClr val="accent6">
              <a:lumMod val="40000"/>
              <a:lumOff val="60000"/>
            </a:schemeClr>
          </a:solidFill>
        </p:spPr>
        <p:txBody>
          <a:bodyPr wrap="square">
            <a:spAutoFit/>
          </a:bodyPr>
          <a:lstStyle/>
          <a:p>
            <a:pPr algn="ctr" defTabSz="914400"/>
            <a:r>
              <a:rPr lang="vi-VN" sz="2000" i="1" dirty="0">
                <a:solidFill>
                  <a:prstClr val="black"/>
                </a:solidFill>
                <a:latin typeface="Times New Roman" panose="02020603050405020304" pitchFamily="18" charset="0"/>
              </a:rPr>
              <a:t>2004: Ông được nhận danh hiệu “Giáo sư danh dự” của trường Đại học tổng hợp quốc gia Mat-xcơ-va.</a:t>
            </a:r>
            <a:endParaRPr lang="en-US" sz="2000" i="1" dirty="0">
              <a:solidFill>
                <a:prstClr val="black"/>
              </a:solidFill>
            </a:endParaRPr>
          </a:p>
        </p:txBody>
      </p:sp>
      <p:sp>
        <p:nvSpPr>
          <p:cNvPr id="48" name="Rectangle 47"/>
          <p:cNvSpPr/>
          <p:nvPr/>
        </p:nvSpPr>
        <p:spPr>
          <a:xfrm>
            <a:off x="3290011" y="1704419"/>
            <a:ext cx="1459643" cy="2554545"/>
          </a:xfrm>
          <a:prstGeom prst="rect">
            <a:avLst/>
          </a:prstGeom>
          <a:solidFill>
            <a:schemeClr val="accent6">
              <a:lumMod val="60000"/>
              <a:lumOff val="40000"/>
            </a:schemeClr>
          </a:solidFill>
        </p:spPr>
        <p:txBody>
          <a:bodyPr wrap="square">
            <a:spAutoFit/>
          </a:bodyPr>
          <a:lstStyle/>
          <a:p>
            <a:pPr algn="ctr" defTabSz="914400"/>
            <a:r>
              <a:rPr lang="vi-VN" sz="2000" i="1" dirty="0">
                <a:solidFill>
                  <a:prstClr val="black"/>
                </a:solidFill>
                <a:latin typeface="Times New Roman" panose="02020603050405020304" pitchFamily="18" charset="0"/>
              </a:rPr>
              <a:t>Ai-ma-tốp (1929-2008) là nhà văn nước Cư-rơ-gư-xtan</a:t>
            </a:r>
            <a:r>
              <a:rPr lang="en-US" sz="2000" i="1" dirty="0">
                <a:solidFill>
                  <a:prstClr val="black"/>
                </a:solidFill>
              </a:rPr>
              <a:t>, </a:t>
            </a:r>
            <a:r>
              <a:rPr lang="en-US" sz="2000" i="1" dirty="0" err="1">
                <a:solidFill>
                  <a:prstClr val="black"/>
                </a:solidFill>
                <a:latin typeface="Times New Roman" panose="02020603050405020304" pitchFamily="18" charset="0"/>
                <a:cs typeface="Times New Roman" panose="02020603050405020304" pitchFamily="18" charset="0"/>
              </a:rPr>
              <a:t>thuộc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Liên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xô</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trước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đây</a:t>
            </a:r>
            <a:r>
              <a:rPr lang="vi-VN" sz="2000" i="1" dirty="0">
                <a:solidFill>
                  <a:prstClr val="black"/>
                </a:solidFill>
                <a:latin typeface="Times New Roman" panose="02020603050405020304" pitchFamily="18" charset="0"/>
                <a:cs typeface="Times New Roman" panose="02020603050405020304" pitchFamily="18" charset="0"/>
              </a:rPr>
              <a:t> </a:t>
            </a:r>
            <a:endParaRPr lang="en-US" sz="2000" i="1"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037686" y="1747396"/>
            <a:ext cx="1800200" cy="3170099"/>
          </a:xfrm>
          <a:prstGeom prst="rect">
            <a:avLst/>
          </a:prstGeom>
          <a:solidFill>
            <a:schemeClr val="accent6"/>
          </a:solidFill>
        </p:spPr>
        <p:txBody>
          <a:bodyPr wrap="square">
            <a:spAutoFit/>
          </a:bodyPr>
          <a:lstStyle/>
          <a:p>
            <a:pPr algn="ctr" defTabSz="914400"/>
            <a:r>
              <a:rPr lang="vi-VN" sz="2000" i="1" dirty="0">
                <a:solidFill>
                  <a:prstClr val="white"/>
                </a:solidFill>
                <a:latin typeface="Times New Roman" panose="02020603050405020304" pitchFamily="18" charset="0"/>
              </a:rPr>
              <a:t>Tác phẩm đầu tiên khiến Ai-ma-tốp nổi tiếng là tập truyện Núi đồi và thảo nguyên (được tặng giải thưởng Lê-nin về văn học năm 1963).</a:t>
            </a:r>
          </a:p>
        </p:txBody>
      </p:sp>
      <p:sp>
        <p:nvSpPr>
          <p:cNvPr id="50" name="Oval 49"/>
          <p:cNvSpPr/>
          <p:nvPr/>
        </p:nvSpPr>
        <p:spPr>
          <a:xfrm>
            <a:off x="1365278" y="1419623"/>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1" name="Straight Connector 50"/>
          <p:cNvCxnSpPr>
            <a:stCxn id="50" idx="4"/>
          </p:cNvCxnSpPr>
          <p:nvPr/>
        </p:nvCxnSpPr>
        <p:spPr>
          <a:xfrm flipH="1">
            <a:off x="1467001" y="1603380"/>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2" name="Oval 51"/>
          <p:cNvSpPr/>
          <p:nvPr/>
        </p:nvSpPr>
        <p:spPr>
          <a:xfrm>
            <a:off x="4042151" y="13873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3" name="Straight Connector 52"/>
          <p:cNvCxnSpPr>
            <a:stCxn id="52" idx="4"/>
          </p:cNvCxnSpPr>
          <p:nvPr/>
        </p:nvCxnSpPr>
        <p:spPr>
          <a:xfrm flipH="1">
            <a:off x="4143874"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4" name="Oval 53"/>
          <p:cNvSpPr/>
          <p:nvPr/>
        </p:nvSpPr>
        <p:spPr>
          <a:xfrm>
            <a:off x="5770343" y="1387356"/>
            <a:ext cx="203447" cy="183757"/>
          </a:xfrm>
          <a:prstGeom prst="ellipse">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5" name="Straight Connector 54"/>
          <p:cNvCxnSpPr>
            <a:stCxn id="54" idx="4"/>
          </p:cNvCxnSpPr>
          <p:nvPr/>
        </p:nvCxnSpPr>
        <p:spPr>
          <a:xfrm flipH="1">
            <a:off x="5872066"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6" name="Oval 55"/>
          <p:cNvSpPr/>
          <p:nvPr/>
        </p:nvSpPr>
        <p:spPr>
          <a:xfrm>
            <a:off x="7858575" y="1387356"/>
            <a:ext cx="203447" cy="183757"/>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914400"/>
            <a:endParaRPr lang="en-US" i="1">
              <a:solidFill>
                <a:prstClr val="white"/>
              </a:solidFill>
            </a:endParaRPr>
          </a:p>
        </p:txBody>
      </p:sp>
      <p:cxnSp>
        <p:nvCxnSpPr>
          <p:cNvPr id="57" name="Straight Connector 56"/>
          <p:cNvCxnSpPr>
            <a:stCxn id="56" idx="4"/>
          </p:cNvCxnSpPr>
          <p:nvPr/>
        </p:nvCxnSpPr>
        <p:spPr>
          <a:xfrm flipH="1">
            <a:off x="7960298"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a.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giả</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par>
                                <p:cTn id="11" presetID="21" presetClass="entr" presetSubtype="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1)">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2000"/>
                                        <p:tgtEl>
                                          <p:spTgt spid="52"/>
                                        </p:tgtEl>
                                      </p:cBhvr>
                                    </p:animEffect>
                                  </p:childTnLst>
                                </p:cTn>
                              </p:par>
                              <p:par>
                                <p:cTn id="22" presetID="21" presetClass="entr" presetSubtype="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2000"/>
                                        <p:tgtEl>
                                          <p:spTgt spid="54"/>
                                        </p:tgtEl>
                                      </p:cBhvr>
                                    </p:animEffect>
                                  </p:childTnLst>
                                </p:cTn>
                              </p:par>
                              <p:par>
                                <p:cTn id="33" presetID="21" presetClass="entr" presetSubtype="1"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heel(1)">
                                      <p:cBhvr>
                                        <p:cTn id="35" dur="2000"/>
                                        <p:tgtEl>
                                          <p:spTgt spid="5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heel(1)">
                                      <p:cBhvr>
                                        <p:cTn id="43" dur="2000"/>
                                        <p:tgtEl>
                                          <p:spTgt spid="56"/>
                                        </p:tgtEl>
                                      </p:cBhvr>
                                    </p:animEffect>
                                  </p:childTnLst>
                                </p:cTn>
                              </p:par>
                              <p:par>
                                <p:cTn id="44" presetID="21" presetClass="entr" presetSubtype="1"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heel(1)">
                                      <p:cBhvr>
                                        <p:cTn id="46" dur="2000"/>
                                        <p:tgtEl>
                                          <p:spTgt spid="5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p:cNvSpPr/>
          <p:nvPr/>
        </p:nvSpPr>
        <p:spPr>
          <a:xfrm>
            <a:off x="1053978" y="1399751"/>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p:cNvCxnSpPr>
            <a:stCxn id="12" idx="4"/>
          </p:cNvCxnSpPr>
          <p:nvPr/>
        </p:nvCxnSpPr>
        <p:spPr>
          <a:xfrm flipH="1">
            <a:off x="1155701" y="1583508"/>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2807240" y="1435756"/>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p:cNvCxnSpPr>
            <a:stCxn id="14" idx="4"/>
          </p:cNvCxnSpPr>
          <p:nvPr/>
        </p:nvCxnSpPr>
        <p:spPr>
          <a:xfrm flipH="1">
            <a:off x="2908963" y="16195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8244408" y="1346247"/>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p:cNvCxnSpPr>
            <a:stCxn id="16" idx="4"/>
          </p:cNvCxnSpPr>
          <p:nvPr/>
        </p:nvCxnSpPr>
        <p:spPr>
          <a:xfrm flipH="1">
            <a:off x="8346131" y="153000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4536037" y="1399751"/>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p:cNvCxnSpPr>
            <a:stCxn id="18" idx="4"/>
          </p:cNvCxnSpPr>
          <p:nvPr/>
        </p:nvCxnSpPr>
        <p:spPr>
          <a:xfrm flipH="1">
            <a:off x="4637760" y="1583508"/>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316722" y="1772611"/>
            <a:ext cx="1478791" cy="21771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p:cNvSpPr/>
          <p:nvPr/>
        </p:nvSpPr>
        <p:spPr>
          <a:xfrm>
            <a:off x="2161511" y="1675387"/>
            <a:ext cx="1437873" cy="2677656"/>
          </a:xfrm>
          <a:prstGeom prst="rect">
            <a:avLst/>
          </a:prstGeom>
          <a:solidFill>
            <a:schemeClr val="accent6">
              <a:lumMod val="40000"/>
              <a:lumOff val="60000"/>
            </a:schemeClr>
          </a:solidFill>
        </p:spPr>
        <p:txBody>
          <a:bodyPr wrap="square">
            <a:spAutoFit/>
          </a:bodyPr>
          <a:lstStyle/>
          <a:p>
            <a:pPr algn="just" defTabSz="685800"/>
            <a:endParaRPr lang="en-US" sz="2400">
              <a:solidFill>
                <a:prstClr val="black"/>
              </a:solidFill>
              <a:latin typeface="Times New Roman" panose="02020603050405020304" pitchFamily="18" charset="0"/>
              <a:ea typeface="Times New Roman" panose="02020603050405020304" pitchFamily="18" charset="0"/>
            </a:endParaRPr>
          </a:p>
          <a:p>
            <a:pPr algn="just" defTabSz="685800"/>
            <a:endParaRPr lang="en-US" sz="2400">
              <a:solidFill>
                <a:prstClr val="black"/>
              </a:solidFill>
              <a:latin typeface="Times New Roman" panose="02020603050405020304" pitchFamily="18" charset="0"/>
              <a:ea typeface="Times New Roman" panose="02020603050405020304" pitchFamily="18" charset="0"/>
            </a:endParaRPr>
          </a:p>
          <a:p>
            <a:pPr algn="just" defTabSz="685800"/>
            <a:endParaRPr lang="en-US" sz="2400">
              <a:solidFill>
                <a:prstClr val="black"/>
              </a:solidFill>
              <a:latin typeface="Times New Roman" panose="02020603050405020304" pitchFamily="18" charset="0"/>
              <a:ea typeface="Times New Roman" panose="02020603050405020304" pitchFamily="18" charset="0"/>
            </a:endParaRPr>
          </a:p>
          <a:p>
            <a:pPr algn="just" defTabSz="685800"/>
            <a:endParaRPr lang="en-US" sz="2400">
              <a:solidFill>
                <a:prstClr val="black"/>
              </a:solidFill>
              <a:latin typeface="Times New Roman" panose="02020603050405020304" pitchFamily="18" charset="0"/>
              <a:ea typeface="Times New Roman" panose="02020603050405020304" pitchFamily="18" charset="0"/>
            </a:endParaRPr>
          </a:p>
          <a:p>
            <a:pPr algn="just" defTabSz="685800"/>
            <a:endParaRPr lang="en-US" sz="2400">
              <a:solidFill>
                <a:prstClr val="black"/>
              </a:solidFill>
              <a:latin typeface="Times New Roman" panose="02020603050405020304" pitchFamily="18" charset="0"/>
              <a:ea typeface="Times New Roman" panose="02020603050405020304" pitchFamily="18" charset="0"/>
            </a:endParaRPr>
          </a:p>
          <a:p>
            <a:pPr algn="just" defTabSz="685800"/>
            <a:endParaRPr lang="en-US" sz="2400">
              <a:solidFill>
                <a:prstClr val="black"/>
              </a:solidFill>
              <a:latin typeface="Times New Roman" panose="02020603050405020304" pitchFamily="18" charset="0"/>
              <a:ea typeface="Times New Roman" panose="02020603050405020304" pitchFamily="18" charset="0"/>
            </a:endParaRPr>
          </a:p>
          <a:p>
            <a:pPr algn="just" defTabSz="685800"/>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2194078" y="955501"/>
            <a:ext cx="1608015" cy="523220"/>
          </a:xfrm>
          <a:prstGeom prst="rect">
            <a:avLst/>
          </a:prstGeom>
          <a:noFill/>
        </p:spPr>
        <p:txBody>
          <a:bodyPr wrap="square" rtlCol="0">
            <a:spAutoFit/>
          </a:bodyPr>
          <a:lstStyle/>
          <a:p>
            <a:pPr algn="ctr" defTabSz="914400"/>
            <a:r>
              <a:rPr lang="en-US" sz="2800" b="1" i="1">
                <a:solidFill>
                  <a:srgbClr val="F79646">
                    <a:lumMod val="75000"/>
                  </a:srgbClr>
                </a:solidFill>
                <a:latin typeface="Times New Roman" panose="02020603050405020304" pitchFamily="18" charset="0"/>
                <a:cs typeface="Times New Roman" panose="02020603050405020304" pitchFamily="18" charset="0"/>
              </a:rPr>
              <a:t>HCST</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849329" y="1699345"/>
            <a:ext cx="1584176" cy="954107"/>
          </a:xfrm>
          <a:prstGeom prst="rect">
            <a:avLst/>
          </a:prstGeom>
          <a:solidFill>
            <a:srgbClr val="F3D9F7"/>
          </a:solidFill>
        </p:spPr>
        <p:txBody>
          <a:bodyPr wrap="square">
            <a:spAutoFit/>
          </a:bodyPr>
          <a:lstStyle/>
          <a:p>
            <a:pPr algn="ctr" defTabSz="914400"/>
            <a:endParaRPr lang="en-US" sz="2800" i="1">
              <a:solidFill>
                <a:prstClr val="white"/>
              </a:solidFill>
              <a:latin typeface="Times New Roman" panose="02020603050405020304" pitchFamily="18" charset="0"/>
              <a:cs typeface="Times New Roman" pitchFamily="18" charset="0"/>
            </a:endParaRPr>
          </a:p>
          <a:p>
            <a:pPr algn="ctr" defTabSz="914400"/>
            <a:endParaRPr lang="en-US" sz="2800" i="1">
              <a:solidFill>
                <a:prstClr val="white"/>
              </a:solidFill>
              <a:latin typeface="Times New Roman" panose="02020603050405020304" pitchFamily="18" charset="0"/>
              <a:cs typeface="Times New Roman" pitchFamily="18" charset="0"/>
            </a:endParaRPr>
          </a:p>
        </p:txBody>
      </p:sp>
      <p:sp>
        <p:nvSpPr>
          <p:cNvPr id="32" name="TextBox 31"/>
          <p:cNvSpPr txBox="1"/>
          <p:nvPr/>
        </p:nvSpPr>
        <p:spPr>
          <a:xfrm>
            <a:off x="4117771" y="946670"/>
            <a:ext cx="1313187" cy="523220"/>
          </a:xfrm>
          <a:prstGeom prst="rect">
            <a:avLst/>
          </a:prstGeom>
          <a:noFill/>
        </p:spPr>
        <p:txBody>
          <a:bodyPr wrap="square" rtlCol="0">
            <a:spAutoFit/>
          </a:bodyPr>
          <a:lstStyle/>
          <a:p>
            <a:pPr defTabSz="914400"/>
            <a:r>
              <a:rPr lang="en-US" sz="2800" b="1" i="1" dirty="0">
                <a:solidFill>
                  <a:srgbClr val="F79646">
                    <a:lumMod val="75000"/>
                  </a:srgbClr>
                </a:solidFill>
                <a:latin typeface="Times New Roman" panose="02020603050405020304" pitchFamily="18" charset="0"/>
                <a:cs typeface="Times New Roman" panose="02020603050405020304" pitchFamily="18" charset="0"/>
              </a:rPr>
              <a:t>PTBĐ</a:t>
            </a:r>
          </a:p>
        </p:txBody>
      </p:sp>
      <p:sp>
        <p:nvSpPr>
          <p:cNvPr id="33" name="Rectangle 32"/>
          <p:cNvSpPr/>
          <p:nvPr/>
        </p:nvSpPr>
        <p:spPr>
          <a:xfrm>
            <a:off x="5736292" y="1680935"/>
            <a:ext cx="1466083" cy="1384995"/>
          </a:xfrm>
          <a:prstGeom prst="rect">
            <a:avLst/>
          </a:prstGeom>
          <a:solidFill>
            <a:schemeClr val="accent6">
              <a:lumMod val="40000"/>
              <a:lumOff val="60000"/>
            </a:schemeClr>
          </a:solidFill>
        </p:spPr>
        <p:txBody>
          <a:bodyPr wrap="square">
            <a:spAutoFit/>
          </a:bodyPr>
          <a:lstStyle/>
          <a:p>
            <a:pPr algn="ctr" defTabSz="914400"/>
            <a:endParaRPr lang="en-US" sz="2800" i="1">
              <a:solidFill>
                <a:prstClr val="black"/>
              </a:solidFill>
              <a:latin typeface="Times New Roman" panose="02020603050405020304" pitchFamily="18" charset="0"/>
              <a:cs typeface="Times New Roman" pitchFamily="18" charset="0"/>
            </a:endParaRPr>
          </a:p>
          <a:p>
            <a:pPr algn="ctr" defTabSz="914400"/>
            <a:endParaRPr lang="en-US" sz="2800" i="1">
              <a:solidFill>
                <a:prstClr val="black"/>
              </a:solidFill>
              <a:latin typeface="Times New Roman" panose="02020603050405020304" pitchFamily="18" charset="0"/>
              <a:cs typeface="Times New Roman" pitchFamily="18" charset="0"/>
            </a:endParaRPr>
          </a:p>
          <a:p>
            <a:pPr algn="ctr" defTabSz="914400"/>
            <a:endParaRPr lang="en-US" sz="2800" i="1">
              <a:solidFill>
                <a:prstClr val="black"/>
              </a:solidFill>
              <a:latin typeface="Times New Roman" panose="02020603050405020304" pitchFamily="18" charset="0"/>
              <a:cs typeface="Times New Roman" pitchFamily="18" charset="0"/>
            </a:endParaRPr>
          </a:p>
        </p:txBody>
      </p:sp>
      <p:sp>
        <p:nvSpPr>
          <p:cNvPr id="34" name="TextBox 33"/>
          <p:cNvSpPr txBox="1"/>
          <p:nvPr/>
        </p:nvSpPr>
        <p:spPr>
          <a:xfrm>
            <a:off x="5885545" y="946670"/>
            <a:ext cx="1566775" cy="523220"/>
          </a:xfrm>
          <a:prstGeom prst="rect">
            <a:avLst/>
          </a:prstGeom>
          <a:noFill/>
        </p:spPr>
        <p:txBody>
          <a:bodyPr wrap="square" rtlCol="0">
            <a:spAutoFit/>
          </a:bodyPr>
          <a:lstStyle/>
          <a:p>
            <a:pPr defTabSz="914400"/>
            <a:r>
              <a:rPr lang="en-US" sz="2800" b="1" i="1" dirty="0" err="1">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179512" y="123478"/>
            <a:ext cx="4332065" cy="395616"/>
            <a:chOff x="644526" y="2766774"/>
            <a:chExt cx="11553677" cy="1054970"/>
          </a:xfrm>
        </p:grpSpPr>
        <p:sp>
          <p:nvSpPr>
            <p:cNvPr id="36" name="TextBox 3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p:cNvSpPr/>
          <p:nvPr/>
        </p:nvSpPr>
        <p:spPr>
          <a:xfrm>
            <a:off x="3073015" y="353856"/>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b.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
        <p:nvSpPr>
          <p:cNvPr id="2" name="TextBox 1">
            <a:extLst>
              <a:ext uri="{FF2B5EF4-FFF2-40B4-BE49-F238E27FC236}">
                <a16:creationId xmlns:a16="http://schemas.microsoft.com/office/drawing/2014/main" id="{AC72FB21-B5EE-3A3F-5F0A-8546CC6CFCC1}"/>
              </a:ext>
            </a:extLst>
          </p:cNvPr>
          <p:cNvSpPr txBox="1"/>
          <p:nvPr/>
        </p:nvSpPr>
        <p:spPr>
          <a:xfrm>
            <a:off x="7683087" y="946670"/>
            <a:ext cx="1486918" cy="523220"/>
          </a:xfrm>
          <a:prstGeom prst="rect">
            <a:avLst/>
          </a:prstGeom>
          <a:noFill/>
        </p:spPr>
        <p:txBody>
          <a:bodyPr wrap="square" rtlCol="0">
            <a:spAutoFit/>
          </a:bodyPr>
          <a:lstStyle/>
          <a:p>
            <a:pP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A5F7D68-2F5B-3E17-A1A7-4659C40766B4}"/>
              </a:ext>
            </a:extLst>
          </p:cNvPr>
          <p:cNvSpPr/>
          <p:nvPr/>
        </p:nvSpPr>
        <p:spPr>
          <a:xfrm>
            <a:off x="7452320" y="1701211"/>
            <a:ext cx="1584176" cy="954107"/>
          </a:xfrm>
          <a:prstGeom prst="rect">
            <a:avLst/>
          </a:prstGeom>
          <a:solidFill>
            <a:srgbClr val="F3D9F7"/>
          </a:solidFill>
        </p:spPr>
        <p:txBody>
          <a:bodyPr wrap="square">
            <a:spAutoFit/>
          </a:bodyPr>
          <a:lstStyle/>
          <a:p>
            <a:pPr algn="ctr" defTabSz="914400"/>
            <a:endParaRPr lang="en-US" sz="2800" i="1">
              <a:solidFill>
                <a:prstClr val="white"/>
              </a:solidFill>
              <a:latin typeface="Times New Roman" panose="02020603050405020304" pitchFamily="18" charset="0"/>
              <a:cs typeface="Times New Roman" pitchFamily="18" charset="0"/>
            </a:endParaRPr>
          </a:p>
          <a:p>
            <a:pPr algn="ctr" defTabSz="914400"/>
            <a:endParaRPr lang="en-US" sz="2800" i="1">
              <a:solidFill>
                <a:prstClr val="white"/>
              </a:solidFill>
              <a:latin typeface="Times New Roman" panose="02020603050405020304" pitchFamily="18" charset="0"/>
              <a:cs typeface="Times New Roman" pitchFamily="18" charset="0"/>
            </a:endParaRPr>
          </a:p>
        </p:txBody>
      </p:sp>
      <p:sp>
        <p:nvSpPr>
          <p:cNvPr id="4" name="Oval 3">
            <a:extLst>
              <a:ext uri="{FF2B5EF4-FFF2-40B4-BE49-F238E27FC236}">
                <a16:creationId xmlns:a16="http://schemas.microsoft.com/office/drawing/2014/main" id="{34817369-FC76-527B-3125-03A7B13439EE}"/>
              </a:ext>
            </a:extLst>
          </p:cNvPr>
          <p:cNvSpPr/>
          <p:nvPr/>
        </p:nvSpPr>
        <p:spPr>
          <a:xfrm>
            <a:off x="6435439" y="14357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spTree>
    <p:extLst>
      <p:ext uri="{BB962C8B-B14F-4D97-AF65-F5344CB8AC3E}">
        <p14:creationId xmlns:p14="http://schemas.microsoft.com/office/powerpoint/2010/main" val="5511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2000"/>
                                        <p:tgtEl>
                                          <p:spTgt spid="3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1000"/>
                                        <p:tgtEl>
                                          <p:spTgt spid="2"/>
                                        </p:tgtEl>
                                      </p:cBhvr>
                                    </p:animEffect>
                                    <p:anim calcmode="lin" valueType="num">
                                      <p:cBhvr>
                                        <p:cTn id="60" dur="1000" fill="hold"/>
                                        <p:tgtEl>
                                          <p:spTgt spid="2"/>
                                        </p:tgtEl>
                                        <p:attrNameLst>
                                          <p:attrName>ppt_x</p:attrName>
                                        </p:attrNameLst>
                                      </p:cBhvr>
                                      <p:tavLst>
                                        <p:tav tm="0">
                                          <p:val>
                                            <p:strVal val="#ppt_x"/>
                                          </p:val>
                                        </p:tav>
                                        <p:tav tm="100000">
                                          <p:val>
                                            <p:strVal val="#ppt_x"/>
                                          </p:val>
                                        </p:tav>
                                      </p:tavLst>
                                    </p:anim>
                                    <p:anim calcmode="lin" valueType="num">
                                      <p:cBhvr>
                                        <p:cTn id="61" dur="1000" fill="hold"/>
                                        <p:tgtEl>
                                          <p:spTgt spid="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anim calcmode="lin" valueType="num">
                                      <p:cBhvr>
                                        <p:cTn id="65" dur="1000" fill="hold"/>
                                        <p:tgtEl>
                                          <p:spTgt spid="3"/>
                                        </p:tgtEl>
                                        <p:attrNameLst>
                                          <p:attrName>ppt_x</p:attrName>
                                        </p:attrNameLst>
                                      </p:cBhvr>
                                      <p:tavLst>
                                        <p:tav tm="0">
                                          <p:val>
                                            <p:strVal val="#ppt_x"/>
                                          </p:val>
                                        </p:tav>
                                        <p:tav tm="100000">
                                          <p:val>
                                            <p:strVal val="#ppt_x"/>
                                          </p:val>
                                        </p:tav>
                                      </p:tavLst>
                                    </p:anim>
                                    <p:anim calcmode="lin" valueType="num">
                                      <p:cBhvr>
                                        <p:cTn id="66" dur="1000" fill="hold"/>
                                        <p:tgtEl>
                                          <p:spTgt spid="3"/>
                                        </p:tgtEl>
                                        <p:attrNameLst>
                                          <p:attrName>ppt_y</p:attrName>
                                        </p:attrNameLst>
                                      </p:cBhvr>
                                      <p:tavLst>
                                        <p:tav tm="0">
                                          <p:val>
                                            <p:strVal val="#ppt_y+.1"/>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wheel(1)">
                                      <p:cBhvr>
                                        <p:cTn id="6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1" grpId="0" animBg="1"/>
      <p:bldP spid="32" grpId="0"/>
      <p:bldP spid="33" grpId="0" animBg="1"/>
      <p:bldP spid="34" grpId="0"/>
      <p:bldP spid="2" grpId="0"/>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13E0-6A36-3006-943B-E0B9054711ED}"/>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39607B0-A9B6-922D-9FDB-67F29FCC4E8F}"/>
              </a:ext>
            </a:extLst>
          </p:cNvPr>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a:extLst>
              <a:ext uri="{FF2B5EF4-FFF2-40B4-BE49-F238E27FC236}">
                <a16:creationId xmlns:a16="http://schemas.microsoft.com/office/drawing/2014/main" id="{4B41392D-E5DC-C031-B42D-B90D430F971A}"/>
              </a:ext>
            </a:extLst>
          </p:cNvPr>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a:extLst>
              <a:ext uri="{FF2B5EF4-FFF2-40B4-BE49-F238E27FC236}">
                <a16:creationId xmlns:a16="http://schemas.microsoft.com/office/drawing/2014/main" id="{2593DE7B-6C37-91C4-8F52-68D2DA5133A5}"/>
              </a:ext>
            </a:extLst>
          </p:cNvPr>
          <p:cNvCxnSpPr>
            <a:stCxn id="12"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a:extLst>
              <a:ext uri="{FF2B5EF4-FFF2-40B4-BE49-F238E27FC236}">
                <a16:creationId xmlns:a16="http://schemas.microsoft.com/office/drawing/2014/main" id="{8EA1ECF9-44F6-D7E7-68A6-BB779BF8C97F}"/>
              </a:ext>
            </a:extLst>
          </p:cNvPr>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a:extLst>
              <a:ext uri="{FF2B5EF4-FFF2-40B4-BE49-F238E27FC236}">
                <a16:creationId xmlns:a16="http://schemas.microsoft.com/office/drawing/2014/main" id="{A7E1CA49-B85F-B1BE-040A-2C371622F783}"/>
              </a:ext>
            </a:extLst>
          </p:cNvPr>
          <p:cNvCxnSpPr>
            <a:stCxn id="14"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a:extLst>
              <a:ext uri="{FF2B5EF4-FFF2-40B4-BE49-F238E27FC236}">
                <a16:creationId xmlns:a16="http://schemas.microsoft.com/office/drawing/2014/main" id="{9B0A9BFA-6850-49D0-8BD8-74CAA66A6380}"/>
              </a:ext>
            </a:extLst>
          </p:cNvPr>
          <p:cNvSpPr/>
          <p:nvPr/>
        </p:nvSpPr>
        <p:spPr>
          <a:xfrm>
            <a:off x="6205265"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a:extLst>
              <a:ext uri="{FF2B5EF4-FFF2-40B4-BE49-F238E27FC236}">
                <a16:creationId xmlns:a16="http://schemas.microsoft.com/office/drawing/2014/main" id="{EB82ABC2-461D-5938-8496-E091681B2863}"/>
              </a:ext>
            </a:extLst>
          </p:cNvPr>
          <p:cNvCxnSpPr>
            <a:stCxn id="16" idx="4"/>
          </p:cNvCxnSpPr>
          <p:nvPr/>
        </p:nvCxnSpPr>
        <p:spPr>
          <a:xfrm flipH="1">
            <a:off x="630698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a:extLst>
              <a:ext uri="{FF2B5EF4-FFF2-40B4-BE49-F238E27FC236}">
                <a16:creationId xmlns:a16="http://schemas.microsoft.com/office/drawing/2014/main" id="{F971BBF4-DABD-093E-6F4F-1543F80A33D2}"/>
              </a:ext>
            </a:extLst>
          </p:cNvPr>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a:extLst>
              <a:ext uri="{FF2B5EF4-FFF2-40B4-BE49-F238E27FC236}">
                <a16:creationId xmlns:a16="http://schemas.microsoft.com/office/drawing/2014/main" id="{EB6F0742-D270-33E3-AE30-CA57B887B906}"/>
              </a:ext>
            </a:extLst>
          </p:cNvPr>
          <p:cNvCxnSpPr>
            <a:stCxn id="18"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a:extLst>
              <a:ext uri="{FF2B5EF4-FFF2-40B4-BE49-F238E27FC236}">
                <a16:creationId xmlns:a16="http://schemas.microsoft.com/office/drawing/2014/main" id="{A2E50614-DCDF-2F0C-EB54-D7ED13D9A8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a:extLst>
              <a:ext uri="{FF2B5EF4-FFF2-40B4-BE49-F238E27FC236}">
                <a16:creationId xmlns:a16="http://schemas.microsoft.com/office/drawing/2014/main" id="{4E026414-0BC6-8031-152B-88996AA2234D}"/>
              </a:ext>
            </a:extLst>
          </p:cNvPr>
          <p:cNvSpPr/>
          <p:nvPr/>
        </p:nvSpPr>
        <p:spPr>
          <a:xfrm>
            <a:off x="2817038" y="1825536"/>
            <a:ext cx="2339710" cy="2677656"/>
          </a:xfrm>
          <a:prstGeom prst="rect">
            <a:avLst/>
          </a:prstGeom>
          <a:solidFill>
            <a:schemeClr val="accent6">
              <a:lumMod val="40000"/>
              <a:lumOff val="60000"/>
            </a:schemeClr>
          </a:solidFill>
        </p:spPr>
        <p:txBody>
          <a:bodyPr wrap="square">
            <a:spAutoFit/>
          </a:bodyPr>
          <a:lstStyle/>
          <a:p>
            <a:pPr algn="just" defTabSz="685800"/>
            <a:r>
              <a:rPr lang="vi-VN" sz="2400" dirty="0">
                <a:solidFill>
                  <a:srgbClr val="000000"/>
                </a:solidFill>
                <a:latin typeface="Times New Roman" panose="02020603050405020304" pitchFamily="18" charset="0"/>
                <a:ea typeface="Times New Roman" panose="02020603050405020304" pitchFamily="18" charset="0"/>
              </a:rPr>
              <a:t>- ST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1962</a:t>
            </a:r>
          </a:p>
          <a:p>
            <a:pPr algn="just" defTabSz="685800"/>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Cư-rơ-gư-đơ-xtan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a:extLst>
              <a:ext uri="{FF2B5EF4-FFF2-40B4-BE49-F238E27FC236}">
                <a16:creationId xmlns:a16="http://schemas.microsoft.com/office/drawing/2014/main" id="{9F98C6C5-F6C7-55EE-CC4F-F83DEEACDAEA}"/>
              </a:ext>
            </a:extLst>
          </p:cNvPr>
          <p:cNvSpPr txBox="1"/>
          <p:nvPr/>
        </p:nvSpPr>
        <p:spPr>
          <a:xfrm>
            <a:off x="3252017" y="955501"/>
            <a:ext cx="1608015" cy="523220"/>
          </a:xfrm>
          <a:prstGeom prst="rect">
            <a:avLst/>
          </a:prstGeom>
          <a:noFill/>
        </p:spPr>
        <p:txBody>
          <a:bodyPr wrap="square" rtlCol="0">
            <a:spAutoFit/>
          </a:bodyPr>
          <a:lstStyle/>
          <a:p>
            <a:pPr algn="ct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Hcst </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350F0117-6D34-30BC-069A-E6102EFD4F9C}"/>
              </a:ext>
            </a:extLst>
          </p:cNvPr>
          <p:cNvSpPr/>
          <p:nvPr/>
        </p:nvSpPr>
        <p:spPr>
          <a:xfrm>
            <a:off x="5544616" y="1851670"/>
            <a:ext cx="1584176" cy="1815882"/>
          </a:xfrm>
          <a:prstGeom prst="rect">
            <a:avLst/>
          </a:prstGeom>
          <a:solidFill>
            <a:schemeClr val="accent6"/>
          </a:solidFill>
        </p:spPr>
        <p:txBody>
          <a:bodyPr wrap="square">
            <a:spAutoFit/>
          </a:bodyPr>
          <a:lstStyle/>
          <a:p>
            <a:pPr algn="ctr" defTabSz="914400"/>
            <a:r>
              <a:rPr lang="en-US" sz="2800" i="1" dirty="0" err="1">
                <a:solidFill>
                  <a:prstClr val="white"/>
                </a:solidFill>
                <a:latin typeface="Times New Roman" panose="02020603050405020304" pitchFamily="18" charset="0"/>
                <a:cs typeface="Times New Roman" pitchFamily="18" charset="0"/>
              </a:rPr>
              <a:t>Tự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sự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kết</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hợp</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với</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miêu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tả</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biểu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cảm</a:t>
            </a:r>
            <a:endParaRPr lang="en-US" sz="2800" i="1" dirty="0">
              <a:solidFill>
                <a:prstClr val="white"/>
              </a:solidFill>
              <a:latin typeface="Times New Roman" panose="02020603050405020304" pitchFamily="18" charset="0"/>
              <a:cs typeface="Times New Roman" pitchFamily="18" charset="0"/>
            </a:endParaRPr>
          </a:p>
        </p:txBody>
      </p:sp>
      <p:sp>
        <p:nvSpPr>
          <p:cNvPr id="32" name="TextBox 31">
            <a:extLst>
              <a:ext uri="{FF2B5EF4-FFF2-40B4-BE49-F238E27FC236}">
                <a16:creationId xmlns:a16="http://schemas.microsoft.com/office/drawing/2014/main" id="{B71C28D6-AEBC-9D73-9C1A-2984988C256E}"/>
              </a:ext>
            </a:extLst>
          </p:cNvPr>
          <p:cNvSpPr txBox="1"/>
          <p:nvPr/>
        </p:nvSpPr>
        <p:spPr>
          <a:xfrm>
            <a:off x="5743597" y="955501"/>
            <a:ext cx="1313187" cy="523220"/>
          </a:xfrm>
          <a:prstGeom prst="rect">
            <a:avLst/>
          </a:prstGeom>
          <a:noFill/>
        </p:spPr>
        <p:txBody>
          <a:bodyPr wrap="square" rtlCol="0">
            <a:spAutoFit/>
          </a:bodyPr>
          <a:lstStyle/>
          <a:p>
            <a:pPr defTabSz="914400"/>
            <a:r>
              <a:rPr lang="en-US" sz="2800" b="1" i="1" dirty="0">
                <a:solidFill>
                  <a:srgbClr val="F79646">
                    <a:lumMod val="75000"/>
                  </a:srgbClr>
                </a:solidFill>
                <a:latin typeface="Times New Roman" panose="02020603050405020304" pitchFamily="18" charset="0"/>
                <a:cs typeface="Times New Roman" panose="02020603050405020304" pitchFamily="18" charset="0"/>
              </a:rPr>
              <a:t>PTBĐ</a:t>
            </a:r>
          </a:p>
        </p:txBody>
      </p:sp>
      <p:sp>
        <p:nvSpPr>
          <p:cNvPr id="33" name="Rectangle 32">
            <a:extLst>
              <a:ext uri="{FF2B5EF4-FFF2-40B4-BE49-F238E27FC236}">
                <a16:creationId xmlns:a16="http://schemas.microsoft.com/office/drawing/2014/main" id="{4C0E17D9-E79B-B7A2-09AE-D564D073A286}"/>
              </a:ext>
            </a:extLst>
          </p:cNvPr>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a:solidFill>
                  <a:prstClr val="black"/>
                </a:solidFill>
                <a:latin typeface="Times New Roman" panose="02020603050405020304" pitchFamily="18" charset="0"/>
                <a:cs typeface="Times New Roman" pitchFamily="18" charset="0"/>
              </a:rPr>
              <a:t>Truyện</a:t>
            </a:r>
            <a:r>
              <a:rPr lang="en-US" sz="2800" i="1" dirty="0">
                <a:solidFill>
                  <a:prstClr val="black"/>
                </a:solidFill>
                <a:latin typeface="Times New Roman" panose="02020603050405020304" pitchFamily="18" charset="0"/>
                <a:cs typeface="Times New Roman" pitchFamily="18" charset="0"/>
              </a:rPr>
              <a:t> </a:t>
            </a:r>
            <a:r>
              <a:rPr lang="vi-VN" sz="2800" i="1" dirty="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id="{ECB27DD0-6E58-60F6-F86B-955F2B892E29}"/>
              </a:ext>
            </a:extLst>
          </p:cNvPr>
          <p:cNvSpPr txBox="1"/>
          <p:nvPr/>
        </p:nvSpPr>
        <p:spPr>
          <a:xfrm>
            <a:off x="7362217" y="914572"/>
            <a:ext cx="1566775" cy="523220"/>
          </a:xfrm>
          <a:prstGeom prst="rect">
            <a:avLst/>
          </a:prstGeom>
          <a:noFill/>
        </p:spPr>
        <p:txBody>
          <a:bodyPr wrap="square" rtlCol="0">
            <a:spAutoFit/>
          </a:bodyPr>
          <a:lstStyle/>
          <a:p>
            <a:pPr defTabSz="914400"/>
            <a:r>
              <a:rPr lang="en-US" sz="2800" b="1" i="1" dirty="0" err="1">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2F1A4F62-0286-FB7F-92D5-60E3E8ADE4E3}"/>
              </a:ext>
            </a:extLst>
          </p:cNvPr>
          <p:cNvGrpSpPr/>
          <p:nvPr/>
        </p:nvGrpSpPr>
        <p:grpSpPr>
          <a:xfrm>
            <a:off x="179512" y="123478"/>
            <a:ext cx="4332065" cy="395616"/>
            <a:chOff x="644526" y="2766774"/>
            <a:chExt cx="11553677" cy="1054970"/>
          </a:xfrm>
        </p:grpSpPr>
        <p:sp>
          <p:nvSpPr>
            <p:cNvPr id="36" name="TextBox 35">
              <a:extLst>
                <a:ext uri="{FF2B5EF4-FFF2-40B4-BE49-F238E27FC236}">
                  <a16:creationId xmlns:a16="http://schemas.microsoft.com/office/drawing/2014/main" id="{03498CEC-BA5B-DCF4-3439-DEAAA7E2CFCA}"/>
                </a:ext>
              </a:extLst>
            </p:cNvPr>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extLst>
                <a:ext uri="{FF2B5EF4-FFF2-40B4-BE49-F238E27FC236}">
                  <a16:creationId xmlns:a16="http://schemas.microsoft.com/office/drawing/2014/main" id="{BD8BE925-3693-C8F2-361E-F3733A20AC8C}"/>
                </a:ext>
              </a:extLst>
            </p:cNvPr>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a:extLst>
                <a:ext uri="{FF2B5EF4-FFF2-40B4-BE49-F238E27FC236}">
                  <a16:creationId xmlns:a16="http://schemas.microsoft.com/office/drawing/2014/main" id="{DD9FF8F1-98F0-11F2-A9D4-9500BEF80D3E}"/>
                </a:ext>
              </a:extLst>
            </p:cNvPr>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a:extLst>
              <a:ext uri="{FF2B5EF4-FFF2-40B4-BE49-F238E27FC236}">
                <a16:creationId xmlns:a16="http://schemas.microsoft.com/office/drawing/2014/main" id="{B730C28D-84F5-F062-3B0E-FE5C85B06646}"/>
              </a:ext>
            </a:extLst>
          </p:cNvPr>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b.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38111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2000"/>
                                        <p:tgtEl>
                                          <p:spTgt spid="3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1" grpId="0" animBg="1"/>
      <p:bldP spid="32" grpId="0"/>
      <p:bldP spid="33" grpId="0" animBg="1"/>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H="1">
            <a:off x="-260773" y="151286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38" name="Oval 37"/>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0" name="Straight Connector 39"/>
          <p:cNvCxnSpPr>
            <a:stCxn id="38"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2" name="Straight Connector 41"/>
          <p:cNvCxnSpPr>
            <a:stCxn id="41"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3" name="Oval 42"/>
          <p:cNvSpPr/>
          <p:nvPr/>
        </p:nvSpPr>
        <p:spPr>
          <a:xfrm>
            <a:off x="5969772"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4" name="Straight Connector 43"/>
          <p:cNvCxnSpPr>
            <a:stCxn id="43" idx="4"/>
          </p:cNvCxnSpPr>
          <p:nvPr/>
        </p:nvCxnSpPr>
        <p:spPr>
          <a:xfrm flipH="1">
            <a:off x="6071495"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5" name="Oval 44"/>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8" name="Straight Connector 57"/>
          <p:cNvCxnSpPr>
            <a:stCxn id="45"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0" name="Rectangle 59"/>
          <p:cNvSpPr/>
          <p:nvPr/>
        </p:nvSpPr>
        <p:spPr>
          <a:xfrm>
            <a:off x="2996539" y="1825536"/>
            <a:ext cx="1749964" cy="2031325"/>
          </a:xfrm>
          <a:prstGeom prst="rect">
            <a:avLst/>
          </a:prstGeom>
          <a:solidFill>
            <a:schemeClr val="accent6">
              <a:lumMod val="40000"/>
              <a:lumOff val="60000"/>
            </a:schemeClr>
          </a:solidFill>
        </p:spPr>
        <p:txBody>
          <a:bodyPr wrap="square">
            <a:spAutoFit/>
          </a:bodyPr>
          <a:lstStyle/>
          <a:p>
            <a:pPr algn="just" defTabSz="685800">
              <a:lnSpc>
                <a:spcPct val="150000"/>
              </a:lnSpc>
            </a:pPr>
            <a:r>
              <a:rPr lang="en-US" sz="2800" dirty="0">
                <a:solidFill>
                  <a:srgbClr val="000000"/>
                </a:solidFill>
                <a:latin typeface="Times New Roman" panose="02020603050405020304" pitchFamily="18" charset="0"/>
                <a:ea typeface="Times New Roman" panose="02020603050405020304" pitchFamily="18" charset="0"/>
              </a:rPr>
              <a:t>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1" name="TextBox 60"/>
          <p:cNvSpPr txBox="1"/>
          <p:nvPr/>
        </p:nvSpPr>
        <p:spPr>
          <a:xfrm>
            <a:off x="2689075" y="922828"/>
            <a:ext cx="2520205" cy="523220"/>
          </a:xfrm>
          <a:prstGeom prst="rect">
            <a:avLst/>
          </a:prstGeom>
          <a:noFill/>
        </p:spPr>
        <p:txBody>
          <a:bodyPr wrap="square" rtlCol="0">
            <a:spAutoFit/>
          </a:bodyPr>
          <a:lstStyle/>
          <a:p>
            <a:pPr algn="ct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Nhân vật chính</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5150711" y="1851670"/>
            <a:ext cx="1978081" cy="2246769"/>
          </a:xfrm>
          <a:prstGeom prst="rect">
            <a:avLst/>
          </a:prstGeom>
          <a:solidFill>
            <a:schemeClr val="accent6"/>
          </a:solidFill>
        </p:spPr>
        <p:txBody>
          <a:bodyPr wrap="square">
            <a:spAutoFit/>
          </a:bodyPr>
          <a:lstStyle/>
          <a:p>
            <a:pPr algn="just" defTabSz="685800"/>
            <a:r>
              <a:rPr lang="vi-VN" sz="2800" dirty="0">
                <a:solidFill>
                  <a:schemeClr val="bg1"/>
                </a:solidFill>
                <a:latin typeface="Times New Roman" panose="02020603050405020304" pitchFamily="18" charset="0"/>
                <a:ea typeface="Times New Roman" panose="02020603050405020304" pitchFamily="18" charset="0"/>
              </a:rPr>
              <a:t>Ngôi </a:t>
            </a:r>
            <a:r>
              <a:rPr lang="en-US" sz="2800" dirty="0" err="1">
                <a:solidFill>
                  <a:schemeClr val="bg1"/>
                </a:solidFill>
                <a:latin typeface="Times New Roman" panose="02020603050405020304" pitchFamily="18" charset="0"/>
                <a:ea typeface="Times New Roman" panose="02020603050405020304" pitchFamily="18" charset="0"/>
              </a:rPr>
              <a:t>thứ</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thay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đổi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a:t>
            </a:r>
          </a:p>
        </p:txBody>
      </p:sp>
      <p:sp>
        <p:nvSpPr>
          <p:cNvPr id="63" name="TextBox 62"/>
          <p:cNvSpPr txBox="1"/>
          <p:nvPr/>
        </p:nvSpPr>
        <p:spPr>
          <a:xfrm>
            <a:off x="5396292" y="911919"/>
            <a:ext cx="1486918" cy="523220"/>
          </a:xfrm>
          <a:prstGeom prst="rect">
            <a:avLst/>
          </a:prstGeom>
          <a:noFill/>
        </p:spPr>
        <p:txBody>
          <a:bodyPr wrap="square" rtlCol="0">
            <a:spAutoFit/>
          </a:bodyPr>
          <a:lstStyle/>
          <a:p>
            <a:pP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399602" y="1825536"/>
            <a:ext cx="1466083" cy="2246769"/>
          </a:xfrm>
          <a:prstGeom prst="rect">
            <a:avLst/>
          </a:prstGeom>
          <a:solidFill>
            <a:schemeClr val="accent6">
              <a:lumMod val="40000"/>
              <a:lumOff val="60000"/>
            </a:schemeClr>
          </a:solidFill>
        </p:spPr>
        <p:txBody>
          <a:bodyPr wrap="square">
            <a:spAutoFit/>
          </a:bodyPr>
          <a:lstStyle/>
          <a:p>
            <a:pPr algn="ctr" defTabSz="914400"/>
            <a:endParaRPr lang="en-US" sz="2800" i="1">
              <a:solidFill>
                <a:prstClr val="black"/>
              </a:solidFill>
              <a:latin typeface="Times New Roman" pitchFamily="18" charset="0"/>
              <a:cs typeface="Times New Roman" pitchFamily="18" charset="0"/>
            </a:endParaRPr>
          </a:p>
          <a:p>
            <a:pPr algn="ctr" defTabSz="914400"/>
            <a:endParaRPr lang="en-US" sz="2800" i="1">
              <a:solidFill>
                <a:prstClr val="black"/>
              </a:solidFill>
              <a:latin typeface="Times New Roman" pitchFamily="18" charset="0"/>
              <a:cs typeface="Times New Roman" pitchFamily="18" charset="0"/>
            </a:endParaRPr>
          </a:p>
          <a:p>
            <a:pPr algn="ctr" defTabSz="914400"/>
            <a:endParaRPr lang="en-US" sz="2800" i="1">
              <a:solidFill>
                <a:prstClr val="black"/>
              </a:solidFill>
              <a:latin typeface="Times New Roman" pitchFamily="18" charset="0"/>
              <a:cs typeface="Times New Roman" pitchFamily="18" charset="0"/>
            </a:endParaRPr>
          </a:p>
          <a:p>
            <a:pPr algn="ctr" defTabSz="914400"/>
            <a:endParaRPr lang="en-US" sz="2800" i="1">
              <a:solidFill>
                <a:prstClr val="black"/>
              </a:solidFill>
              <a:latin typeface="Times New Roman" pitchFamily="18" charset="0"/>
              <a:cs typeface="Times New Roman" pitchFamily="18" charset="0"/>
            </a:endParaRPr>
          </a:p>
          <a:p>
            <a:pPr algn="ctr" defTabSz="914400"/>
            <a:endParaRPr lang="en-US" sz="2800" i="1" dirty="0">
              <a:solidFill>
                <a:prstClr val="black"/>
              </a:solidFill>
              <a:latin typeface="Times New Roman" pitchFamily="18" charset="0"/>
              <a:cs typeface="Times New Roman" pitchFamily="18" charset="0"/>
            </a:endParaRPr>
          </a:p>
        </p:txBody>
      </p:sp>
      <p:sp>
        <p:nvSpPr>
          <p:cNvPr id="65" name="TextBox 64"/>
          <p:cNvSpPr txBox="1"/>
          <p:nvPr/>
        </p:nvSpPr>
        <p:spPr>
          <a:xfrm>
            <a:off x="7461402" y="923131"/>
            <a:ext cx="1566775" cy="523220"/>
          </a:xfrm>
          <a:prstGeom prst="rect">
            <a:avLst/>
          </a:prstGeom>
          <a:noFill/>
        </p:spPr>
        <p:txBody>
          <a:bodyPr wrap="square" rtlCol="0">
            <a:spAutoFit/>
          </a:bodyPr>
          <a:lstStyle/>
          <a:p>
            <a:pP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Bố cục</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79512" y="123478"/>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9" name="TextBox 3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6" name="Rectangle 45"/>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b.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8343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heel(1)">
                                      <p:cBhvr>
                                        <p:cTn id="48" dur="2000"/>
                                        <p:tgtEl>
                                          <p:spTgt spid="45"/>
                                        </p:tgtEl>
                                      </p:cBhvr>
                                    </p:animEffect>
                                  </p:childTnLst>
                                </p:cTn>
                              </p:par>
                              <p:par>
                                <p:cTn id="49" presetID="21" presetClass="entr" presetSubtype="1"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heel(1)">
                                      <p:cBhvr>
                                        <p:cTn id="51" dur="2000"/>
                                        <p:tgtEl>
                                          <p:spTgt spid="5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60" grpId="0" animBg="1"/>
      <p:bldP spid="61" grpId="0"/>
      <p:bldP spid="62" grpId="0" animBg="1"/>
      <p:bldP spid="63" grpId="0"/>
      <p:bldP spid="64" grpId="0" animBg="1"/>
      <p:bldP spid="65"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3912</TotalTime>
  <Words>1872</Words>
  <Application>Microsoft Office PowerPoint</Application>
  <PresentationFormat>On-screen Show (16:9)</PresentationFormat>
  <Paragraphs>265</Paragraphs>
  <Slides>35</Slides>
  <Notes>22</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35</vt:i4>
      </vt:variant>
    </vt:vector>
  </HeadingPairs>
  <TitlesOfParts>
    <vt:vector size="58" baseType="lpstr">
      <vt:lpstr>宋体</vt:lpstr>
      <vt:lpstr>Arial</vt:lpstr>
      <vt:lpstr>Arial Unicode MS</vt:lpstr>
      <vt:lpstr>Bungee Inline</vt:lpstr>
      <vt:lpstr>Calibri</vt:lpstr>
      <vt:lpstr>Calibri Light</vt:lpstr>
      <vt:lpstr>Cambria</vt:lpstr>
      <vt:lpstr>Miriam Fixed</vt:lpstr>
      <vt:lpstr>Montserrat Alternates Black</vt:lpstr>
      <vt:lpstr>Road rage</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Office 主题</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Lenovo</cp:lastModifiedBy>
  <cp:revision>929</cp:revision>
  <dcterms:created xsi:type="dcterms:W3CDTF">2021-11-12T03:08:25Z</dcterms:created>
  <dcterms:modified xsi:type="dcterms:W3CDTF">2025-12-04T09:22:00Z</dcterms:modified>
</cp:coreProperties>
</file>