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2.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4.jpg" ContentType="image/jpg"/>
  <Override PartName="/ppt/media/image25.jpg" ContentType="image/jpg"/>
  <Override PartName="/ppt/notesSlides/notesSlide16.xml" ContentType="application/vnd.openxmlformats-officedocument.presentationml.notesSlide+xml"/>
  <Override PartName="/ppt/media/image27.jpg" ContentType="image/jpg"/>
  <Override PartName="/ppt/notesSlides/notesSlide17.xml" ContentType="application/vnd.openxmlformats-officedocument.presentationml.notesSlide+xml"/>
  <Override PartName="/ppt/media/image28.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2.jpg" ContentType="image/jpg"/>
  <Override PartName="/ppt/notesSlides/notesSlide20.xml" ContentType="application/vnd.openxmlformats-officedocument.presentationml.notesSlide+xml"/>
  <Override PartName="/ppt/media/image33.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59"/>
  </p:notesMasterIdLst>
  <p:sldIdLst>
    <p:sldId id="272" r:id="rId3"/>
    <p:sldId id="288" r:id="rId4"/>
    <p:sldId id="289" r:id="rId5"/>
    <p:sldId id="290" r:id="rId6"/>
    <p:sldId id="291" r:id="rId7"/>
    <p:sldId id="265" r:id="rId8"/>
    <p:sldId id="256" r:id="rId9"/>
    <p:sldId id="266" r:id="rId10"/>
    <p:sldId id="267" r:id="rId11"/>
    <p:sldId id="363" r:id="rId12"/>
    <p:sldId id="292" r:id="rId13"/>
    <p:sldId id="294" r:id="rId14"/>
    <p:sldId id="295" r:id="rId15"/>
    <p:sldId id="296" r:id="rId16"/>
    <p:sldId id="297" r:id="rId17"/>
    <p:sldId id="298" r:id="rId18"/>
    <p:sldId id="299" r:id="rId19"/>
    <p:sldId id="300" r:id="rId20"/>
    <p:sldId id="301" r:id="rId21"/>
    <p:sldId id="302" r:id="rId22"/>
    <p:sldId id="303" r:id="rId23"/>
    <p:sldId id="268" r:id="rId24"/>
    <p:sldId id="305" r:id="rId25"/>
    <p:sldId id="306" r:id="rId26"/>
    <p:sldId id="307" r:id="rId27"/>
    <p:sldId id="308" r:id="rId28"/>
    <p:sldId id="309" r:id="rId29"/>
    <p:sldId id="310" r:id="rId30"/>
    <p:sldId id="364" r:id="rId31"/>
    <p:sldId id="311" r:id="rId32"/>
    <p:sldId id="312" r:id="rId33"/>
    <p:sldId id="340" r:id="rId34"/>
    <p:sldId id="341" r:id="rId35"/>
    <p:sldId id="365" r:id="rId36"/>
    <p:sldId id="342" r:id="rId37"/>
    <p:sldId id="343" r:id="rId38"/>
    <p:sldId id="344" r:id="rId39"/>
    <p:sldId id="345" r:id="rId40"/>
    <p:sldId id="346" r:id="rId41"/>
    <p:sldId id="348" r:id="rId42"/>
    <p:sldId id="347" r:id="rId43"/>
    <p:sldId id="350" r:id="rId44"/>
    <p:sldId id="351" r:id="rId45"/>
    <p:sldId id="352" r:id="rId46"/>
    <p:sldId id="361" r:id="rId47"/>
    <p:sldId id="362" r:id="rId48"/>
    <p:sldId id="271" r:id="rId49"/>
    <p:sldId id="353" r:id="rId50"/>
    <p:sldId id="338" r:id="rId51"/>
    <p:sldId id="339" r:id="rId52"/>
    <p:sldId id="355" r:id="rId53"/>
    <p:sldId id="356" r:id="rId54"/>
    <p:sldId id="357" r:id="rId55"/>
    <p:sldId id="358" r:id="rId56"/>
    <p:sldId id="359" r:id="rId57"/>
    <p:sldId id="360" r:id="rId58"/>
  </p:sldIdLst>
  <p:sldSz cx="18288000" cy="10287000"/>
  <p:notesSz cx="6858000" cy="9144000"/>
  <p:embeddedFontLst>
    <p:embeddedFont>
      <p:font typeface="SimSun" panose="02010600030101010101" pitchFamily="2" charset="-122"/>
      <p:regular r:id="rId60"/>
    </p:embeddedFont>
    <p:embeddedFont>
      <p:font typeface="#9Slide07 SVNAppleberry" panose="02040603050506020204" charset="0"/>
      <p:regular r:id="rId61"/>
    </p:embeddedFont>
    <p:embeddedFont>
      <p:font typeface="Calibri" panose="020F0502020204030204" pitchFamily="34" charset="0"/>
      <p:regular r:id="rId62"/>
      <p:bold r:id="rId63"/>
      <p:italic r:id="rId64"/>
      <p:boldItalic r:id="rId65"/>
    </p:embeddedFont>
    <p:embeddedFont>
      <p:font typeface="Cambria" panose="02040503050406030204" pitchFamily="18" charset="0"/>
      <p:regular r:id="rId66"/>
      <p:bold r:id="rId67"/>
      <p:italic r:id="rId68"/>
      <p:boldItalic r:id="rId69"/>
    </p:embeddedFont>
    <p:embeddedFont>
      <p:font typeface="Livvic" panose="020B0604020202020204" charset="0"/>
      <p:regular r:id="rId70"/>
      <p:bold r:id="rId71"/>
      <p:italic r:id="rId72"/>
      <p:boldItalic r:id="rId73"/>
    </p:embeddedFont>
    <p:embeddedFont>
      <p:font typeface="Ribeye"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682" autoAdjust="0"/>
  </p:normalViewPr>
  <p:slideViewPr>
    <p:cSldViewPr>
      <p:cViewPr varScale="1">
        <p:scale>
          <a:sx n="35" d="100"/>
          <a:sy n="35" d="100"/>
        </p:scale>
        <p:origin x="118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74"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A3324-B284-4194-B12A-06467972C19C}"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C7364-A388-4AF4-A80E-DBE1227E579D}" type="slidenum">
              <a:rPr lang="en-US" smtClean="0"/>
              <a:t>‹#›</a:t>
            </a:fld>
            <a:endParaRPr lang="en-US"/>
          </a:p>
        </p:txBody>
      </p:sp>
    </p:spTree>
    <p:extLst>
      <p:ext uri="{BB962C8B-B14F-4D97-AF65-F5344CB8AC3E}">
        <p14:creationId xmlns:p14="http://schemas.microsoft.com/office/powerpoint/2010/main" val="227709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1" dirty="0">
                <a:solidFill>
                  <a:srgbClr val="4C4C4C"/>
                </a:solidFill>
                <a:effectLst/>
                <a:latin typeface="Arial" panose="020B0604020202020204" pitchFamily="34" charset="0"/>
              </a:rPr>
              <a:t>Trong lịch sử dựng nước và giữ nước, dân tộc Việt Nam đã trải qua những chặng đường đầy gian lao thử thách, nhưng vẫn trường tồn và phát triển bởi đã rèn đúc nên bản lĩnh rất vững vàng, mang đậm tính cách và khí phách của dân tộc, gắn liền với một triết lý nhân sinh mang tính nhân văn sâu sắc. Trong đó, lòng yêu nước là bậc thang cao nhất, là yếu tố cốt lõi và chi phối đời sống tinh thần của dân tộc.</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a:t>
            </a:fld>
            <a:endParaRPr lang="en-US"/>
          </a:p>
        </p:txBody>
      </p:sp>
    </p:spTree>
    <p:extLst>
      <p:ext uri="{BB962C8B-B14F-4D97-AF65-F5344CB8AC3E}">
        <p14:creationId xmlns:p14="http://schemas.microsoft.com/office/powerpoint/2010/main" val="305381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10</a:t>
            </a:fld>
            <a:endParaRPr lang="en-US"/>
          </a:p>
        </p:txBody>
      </p:sp>
    </p:spTree>
    <p:extLst>
      <p:ext uri="{BB962C8B-B14F-4D97-AF65-F5344CB8AC3E}">
        <p14:creationId xmlns:p14="http://schemas.microsoft.com/office/powerpoint/2010/main" val="356911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11</a:t>
            </a:fld>
            <a:endParaRPr lang="en-US"/>
          </a:p>
        </p:txBody>
      </p:sp>
    </p:spTree>
    <p:extLst>
      <p:ext uri="{BB962C8B-B14F-4D97-AF65-F5344CB8AC3E}">
        <p14:creationId xmlns:p14="http://schemas.microsoft.com/office/powerpoint/2010/main" val="215017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12</a:t>
            </a:fld>
            <a:endParaRPr lang="en-US"/>
          </a:p>
        </p:txBody>
      </p:sp>
    </p:spTree>
    <p:extLst>
      <p:ext uri="{BB962C8B-B14F-4D97-AF65-F5344CB8AC3E}">
        <p14:creationId xmlns:p14="http://schemas.microsoft.com/office/powerpoint/2010/main" val="299431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13</a:t>
            </a:fld>
            <a:endParaRPr lang="en-US"/>
          </a:p>
        </p:txBody>
      </p:sp>
    </p:spTree>
    <p:extLst>
      <p:ext uri="{BB962C8B-B14F-4D97-AF65-F5344CB8AC3E}">
        <p14:creationId xmlns:p14="http://schemas.microsoft.com/office/powerpoint/2010/main" val="3938480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14</a:t>
            </a:fld>
            <a:endParaRPr lang="en-US"/>
          </a:p>
        </p:txBody>
      </p:sp>
    </p:spTree>
    <p:extLst>
      <p:ext uri="{BB962C8B-B14F-4D97-AF65-F5344CB8AC3E}">
        <p14:creationId xmlns:p14="http://schemas.microsoft.com/office/powerpoint/2010/main" val="819618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15</a:t>
            </a:fld>
            <a:endParaRPr lang="en-US"/>
          </a:p>
        </p:txBody>
      </p:sp>
    </p:spTree>
    <p:extLst>
      <p:ext uri="{BB962C8B-B14F-4D97-AF65-F5344CB8AC3E}">
        <p14:creationId xmlns:p14="http://schemas.microsoft.com/office/powerpoint/2010/main" val="203897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16</a:t>
            </a:fld>
            <a:endParaRPr lang="en-US"/>
          </a:p>
        </p:txBody>
      </p:sp>
    </p:spTree>
    <p:extLst>
      <p:ext uri="{BB962C8B-B14F-4D97-AF65-F5344CB8AC3E}">
        <p14:creationId xmlns:p14="http://schemas.microsoft.com/office/powerpoint/2010/main" val="683470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17</a:t>
            </a:fld>
            <a:endParaRPr lang="en-US"/>
          </a:p>
        </p:txBody>
      </p:sp>
    </p:spTree>
    <p:extLst>
      <p:ext uri="{BB962C8B-B14F-4D97-AF65-F5344CB8AC3E}">
        <p14:creationId xmlns:p14="http://schemas.microsoft.com/office/powerpoint/2010/main" val="15169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18</a:t>
            </a:fld>
            <a:endParaRPr lang="en-US"/>
          </a:p>
        </p:txBody>
      </p:sp>
    </p:spTree>
    <p:extLst>
      <p:ext uri="{BB962C8B-B14F-4D97-AF65-F5344CB8AC3E}">
        <p14:creationId xmlns:p14="http://schemas.microsoft.com/office/powerpoint/2010/main" val="1904848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19</a:t>
            </a:fld>
            <a:endParaRPr lang="en-US"/>
          </a:p>
        </p:txBody>
      </p:sp>
    </p:spTree>
    <p:extLst>
      <p:ext uri="{BB962C8B-B14F-4D97-AF65-F5344CB8AC3E}">
        <p14:creationId xmlns:p14="http://schemas.microsoft.com/office/powerpoint/2010/main" val="198342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a:t>
            </a:fld>
            <a:endParaRPr lang="en-US"/>
          </a:p>
        </p:txBody>
      </p:sp>
    </p:spTree>
    <p:extLst>
      <p:ext uri="{BB962C8B-B14F-4D97-AF65-F5344CB8AC3E}">
        <p14:creationId xmlns:p14="http://schemas.microsoft.com/office/powerpoint/2010/main" val="2220659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20</a:t>
            </a:fld>
            <a:endParaRPr lang="en-US"/>
          </a:p>
        </p:txBody>
      </p:sp>
    </p:spTree>
    <p:extLst>
      <p:ext uri="{BB962C8B-B14F-4D97-AF65-F5344CB8AC3E}">
        <p14:creationId xmlns:p14="http://schemas.microsoft.com/office/powerpoint/2010/main" val="26589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21</a:t>
            </a:fld>
            <a:endParaRPr lang="en-US"/>
          </a:p>
        </p:txBody>
      </p:sp>
    </p:spTree>
    <p:extLst>
      <p:ext uri="{BB962C8B-B14F-4D97-AF65-F5344CB8AC3E}">
        <p14:creationId xmlns:p14="http://schemas.microsoft.com/office/powerpoint/2010/main" val="248447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22</a:t>
            </a:fld>
            <a:endParaRPr lang="en-US"/>
          </a:p>
        </p:txBody>
      </p:sp>
    </p:spTree>
    <p:extLst>
      <p:ext uri="{BB962C8B-B14F-4D97-AF65-F5344CB8AC3E}">
        <p14:creationId xmlns:p14="http://schemas.microsoft.com/office/powerpoint/2010/main" val="992471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23</a:t>
            </a:fld>
            <a:endParaRPr lang="en-US"/>
          </a:p>
        </p:txBody>
      </p:sp>
    </p:spTree>
    <p:extLst>
      <p:ext uri="{BB962C8B-B14F-4D97-AF65-F5344CB8AC3E}">
        <p14:creationId xmlns:p14="http://schemas.microsoft.com/office/powerpoint/2010/main" val="1972308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i="0" dirty="0"/>
          </a:p>
        </p:txBody>
      </p:sp>
      <p:sp>
        <p:nvSpPr>
          <p:cNvPr id="4" name="Slide Number Placeholder 3"/>
          <p:cNvSpPr>
            <a:spLocks noGrp="1"/>
          </p:cNvSpPr>
          <p:nvPr>
            <p:ph type="sldNum" sz="quarter" idx="5"/>
          </p:nvPr>
        </p:nvSpPr>
        <p:spPr/>
        <p:txBody>
          <a:bodyPr/>
          <a:lstStyle/>
          <a:p>
            <a:fld id="{AF1C7364-A388-4AF4-A80E-DBE1227E579D}" type="slidenum">
              <a:rPr lang="en-US" smtClean="0"/>
              <a:t>24</a:t>
            </a:fld>
            <a:endParaRPr lang="en-US"/>
          </a:p>
        </p:txBody>
      </p:sp>
    </p:spTree>
    <p:extLst>
      <p:ext uri="{BB962C8B-B14F-4D97-AF65-F5344CB8AC3E}">
        <p14:creationId xmlns:p14="http://schemas.microsoft.com/office/powerpoint/2010/main" val="157423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nghị</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luận</a:t>
            </a:r>
            <a:r>
              <a:rPr lang="en-US" sz="1200" b="1" dirty="0">
                <a:latin typeface="Times New Roman" panose="02020603050405020304" pitchFamily="18" charset="0"/>
                <a:cs typeface="Times New Roman" panose="02020603050405020304" pitchFamily="18" charset="0"/>
              </a:rPr>
              <a:t> bao </a:t>
            </a:r>
            <a:r>
              <a:rPr lang="en-US" sz="1200" b="1" dirty="0" err="1">
                <a:latin typeface="Times New Roman" panose="02020603050405020304" pitchFamily="18" charset="0"/>
                <a:cs typeface="Times New Roman" panose="02020603050405020304" pitchFamily="18" charset="0"/>
              </a:rPr>
              <a:t>giờ</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cũng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hướng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tượng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thuyết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phục</a:t>
            </a:r>
            <a:r>
              <a:rPr lang="en-US" sz="1200" b="1" dirty="0">
                <a:latin typeface="Times New Roman" panose="02020603050405020304" pitchFamily="18" charset="0"/>
                <a:cs typeface="Times New Roman" panose="02020603050405020304" pitchFamily="18" charset="0"/>
              </a:rPr>
              <a:t>. Theo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“Tinh </a:t>
            </a:r>
            <a:r>
              <a:rPr lang="en-US" sz="1200" b="1" i="1" dirty="0" err="1">
                <a:latin typeface="Times New Roman" panose="02020603050405020304" pitchFamily="18" charset="0"/>
                <a:cs typeface="Times New Roman" panose="02020603050405020304" pitchFamily="18" charset="0"/>
              </a:rPr>
              <a:t>thần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yêu</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nước</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của</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nhân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dân</a:t>
            </a:r>
            <a:r>
              <a:rPr lang="en-US" sz="1200" b="1" i="1" dirty="0">
                <a:latin typeface="Times New Roman" panose="02020603050405020304" pitchFamily="18" charset="0"/>
                <a:cs typeface="Times New Roman" panose="02020603050405020304" pitchFamily="18" charset="0"/>
              </a:rPr>
              <a:t> ta”</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hướng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tới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đối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tượng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nào</a:t>
            </a:r>
            <a:r>
              <a:rPr lang="en-US" sz="1200" b="1" i="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25</a:t>
            </a:fld>
            <a:endParaRPr lang="en-US"/>
          </a:p>
        </p:txBody>
      </p:sp>
    </p:spTree>
    <p:extLst>
      <p:ext uri="{BB962C8B-B14F-4D97-AF65-F5344CB8AC3E}">
        <p14:creationId xmlns:p14="http://schemas.microsoft.com/office/powerpoint/2010/main" val="221605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i="1" dirty="0"/>
              <a:t>“Tinh </a:t>
            </a:r>
            <a:r>
              <a:rPr lang="en-US" i="1" dirty="0" err="1"/>
              <a:t>thần</a:t>
            </a:r>
            <a:r>
              <a:rPr lang="en-US" i="1" dirty="0"/>
              <a:t> </a:t>
            </a:r>
            <a:r>
              <a:rPr lang="en-US" i="1" dirty="0" err="1"/>
              <a:t>yêu</a:t>
            </a:r>
            <a:r>
              <a:rPr lang="en-US" i="1" dirty="0"/>
              <a:t> </a:t>
            </a:r>
            <a:r>
              <a:rPr lang="en-US" i="1" dirty="0" err="1"/>
              <a:t>nước</a:t>
            </a:r>
            <a:r>
              <a:rPr lang="en-US" i="1" dirty="0"/>
              <a:t> </a:t>
            </a:r>
            <a:r>
              <a:rPr lang="en-US" i="1" dirty="0" err="1"/>
              <a:t>của</a:t>
            </a:r>
            <a:r>
              <a:rPr lang="en-US" i="1" dirty="0"/>
              <a:t> </a:t>
            </a:r>
            <a:r>
              <a:rPr lang="en-US" i="1" dirty="0" err="1"/>
              <a:t>nhân</a:t>
            </a:r>
            <a:r>
              <a:rPr lang="en-US" i="1" dirty="0"/>
              <a:t> </a:t>
            </a:r>
            <a:r>
              <a:rPr lang="en-US" i="1" dirty="0" err="1"/>
              <a:t>dân</a:t>
            </a:r>
            <a:r>
              <a:rPr lang="en-US" i="1" dirty="0"/>
              <a:t> ta” </a:t>
            </a:r>
            <a:r>
              <a:rPr lang="en-US" i="0" dirty="0" err="1"/>
              <a:t>là</a:t>
            </a:r>
            <a:r>
              <a:rPr lang="en-US" i="0" dirty="0"/>
              <a:t> </a:t>
            </a:r>
            <a:r>
              <a:rPr lang="en-US" i="0" dirty="0" err="1"/>
              <a:t>một</a:t>
            </a:r>
            <a:r>
              <a:rPr lang="en-US" i="0" dirty="0"/>
              <a:t> </a:t>
            </a:r>
            <a:r>
              <a:rPr lang="en-US" i="0" dirty="0" err="1"/>
              <a:t>trích</a:t>
            </a:r>
            <a:r>
              <a:rPr lang="en-US" i="0" dirty="0"/>
              <a:t> </a:t>
            </a:r>
            <a:r>
              <a:rPr lang="en-US" i="0" dirty="0" err="1"/>
              <a:t>đoạn</a:t>
            </a:r>
            <a:r>
              <a:rPr lang="en-US" i="0" dirty="0"/>
              <a:t> </a:t>
            </a:r>
            <a:r>
              <a:rPr lang="en-US" i="0" dirty="0" err="1"/>
              <a:t>của</a:t>
            </a:r>
            <a:r>
              <a:rPr lang="en-US" i="0" dirty="0"/>
              <a:t> </a:t>
            </a:r>
            <a:r>
              <a:rPr lang="en-US" i="0" dirty="0" err="1"/>
              <a:t>Báo</a:t>
            </a:r>
            <a:r>
              <a:rPr lang="en-US" i="0" dirty="0"/>
              <a:t> </a:t>
            </a:r>
            <a:r>
              <a:rPr lang="en-US" i="0" dirty="0" err="1"/>
              <a:t>cáo</a:t>
            </a:r>
            <a:r>
              <a:rPr lang="en-US" i="0" dirty="0"/>
              <a:t> </a:t>
            </a:r>
            <a:r>
              <a:rPr lang="en-US" i="0" dirty="0" err="1"/>
              <a:t>chính</a:t>
            </a:r>
            <a:r>
              <a:rPr lang="en-US" i="0" dirty="0"/>
              <a:t> </a:t>
            </a:r>
            <a:r>
              <a:rPr lang="en-US" i="0" dirty="0" err="1"/>
              <a:t>trị</a:t>
            </a:r>
            <a:r>
              <a:rPr lang="en-US" i="0" dirty="0"/>
              <a:t> </a:t>
            </a:r>
            <a:r>
              <a:rPr lang="en-US" i="0" dirty="0" err="1"/>
              <a:t>tại</a:t>
            </a:r>
            <a:r>
              <a:rPr lang="en-US" i="0" dirty="0"/>
              <a:t> </a:t>
            </a:r>
            <a:r>
              <a:rPr lang="en-US" i="0" dirty="0" err="1"/>
              <a:t>Đại</a:t>
            </a:r>
            <a:r>
              <a:rPr lang="en-US" i="0" dirty="0"/>
              <a:t> </a:t>
            </a:r>
            <a:r>
              <a:rPr lang="en-US" i="0" dirty="0" err="1"/>
              <a:t>hội</a:t>
            </a:r>
            <a:r>
              <a:rPr lang="en-US" i="0" dirty="0"/>
              <a:t> </a:t>
            </a:r>
            <a:r>
              <a:rPr lang="en-US" i="0" dirty="0" err="1"/>
              <a:t>Đảng</a:t>
            </a:r>
            <a:r>
              <a:rPr lang="en-US" i="0" dirty="0"/>
              <a:t> Lao </a:t>
            </a:r>
            <a:r>
              <a:rPr lang="en-US" i="0" dirty="0" err="1"/>
              <a:t>động</a:t>
            </a:r>
            <a:r>
              <a:rPr lang="en-US" i="0" dirty="0"/>
              <a:t> </a:t>
            </a:r>
            <a:r>
              <a:rPr lang="en-US" i="0" dirty="0" err="1"/>
              <a:t>Việt</a:t>
            </a:r>
            <a:r>
              <a:rPr lang="en-US" i="0" dirty="0"/>
              <a:t> Nam. </a:t>
            </a:r>
            <a:r>
              <a:rPr lang="en-US" i="0" dirty="0" err="1"/>
              <a:t>Điều</a:t>
            </a:r>
            <a:r>
              <a:rPr lang="en-US" i="0" dirty="0"/>
              <a:t> </a:t>
            </a:r>
            <a:r>
              <a:rPr lang="en-US" i="0" dirty="0" err="1"/>
              <a:t>gì</a:t>
            </a:r>
            <a:r>
              <a:rPr lang="en-US" i="0" dirty="0"/>
              <a:t> </a:t>
            </a:r>
            <a:r>
              <a:rPr lang="en-US" i="0" dirty="0" err="1"/>
              <a:t>cho</a:t>
            </a:r>
            <a:r>
              <a:rPr lang="en-US" i="0" dirty="0"/>
              <a:t> </a:t>
            </a:r>
            <a:r>
              <a:rPr lang="en-US" i="0" dirty="0" err="1"/>
              <a:t>thấy</a:t>
            </a:r>
            <a:r>
              <a:rPr lang="en-US" i="0" dirty="0"/>
              <a:t> </a:t>
            </a:r>
            <a:r>
              <a:rPr lang="en-US" i="0" dirty="0" err="1"/>
              <a:t>phần</a:t>
            </a:r>
            <a:r>
              <a:rPr lang="en-US" i="0" dirty="0"/>
              <a:t> </a:t>
            </a:r>
            <a:r>
              <a:rPr lang="en-US" i="0" dirty="0" err="1"/>
              <a:t>trích</a:t>
            </a:r>
            <a:r>
              <a:rPr lang="en-US" i="0" dirty="0"/>
              <a:t> </a:t>
            </a:r>
            <a:r>
              <a:rPr lang="en-US" i="0" dirty="0" err="1"/>
              <a:t>này</a:t>
            </a:r>
            <a:r>
              <a:rPr lang="en-US" i="0" dirty="0"/>
              <a:t> </a:t>
            </a:r>
            <a:r>
              <a:rPr lang="en-US" i="0" dirty="0" err="1"/>
              <a:t>vẫn</a:t>
            </a:r>
            <a:r>
              <a:rPr lang="en-US" i="0" dirty="0"/>
              <a:t> </a:t>
            </a:r>
            <a:r>
              <a:rPr lang="en-US" i="0" dirty="0" err="1"/>
              <a:t>thể</a:t>
            </a:r>
            <a:r>
              <a:rPr lang="en-US" i="0" dirty="0"/>
              <a:t> </a:t>
            </a:r>
            <a:r>
              <a:rPr lang="en-US" i="0" dirty="0" err="1"/>
              <a:t>hiện</a:t>
            </a:r>
            <a:r>
              <a:rPr lang="en-US" i="0" dirty="0"/>
              <a:t> </a:t>
            </a:r>
            <a:r>
              <a:rPr lang="en-US" i="0" dirty="0" err="1"/>
              <a:t>đầy</a:t>
            </a:r>
            <a:r>
              <a:rPr lang="en-US" i="0" dirty="0"/>
              <a:t> </a:t>
            </a:r>
            <a:r>
              <a:rPr lang="en-US" i="0" dirty="0" err="1"/>
              <a:t>đủ</a:t>
            </a:r>
            <a:r>
              <a:rPr lang="en-US" i="0" dirty="0"/>
              <a:t> </a:t>
            </a:r>
            <a:r>
              <a:rPr lang="en-US" i="0" dirty="0" err="1"/>
              <a:t>các</a:t>
            </a:r>
            <a:r>
              <a:rPr lang="en-US" i="0" dirty="0"/>
              <a:t> </a:t>
            </a:r>
            <a:r>
              <a:rPr lang="en-US" i="0" dirty="0" err="1"/>
              <a:t>đặc</a:t>
            </a:r>
            <a:r>
              <a:rPr lang="en-US" i="0" dirty="0"/>
              <a:t> </a:t>
            </a:r>
            <a:r>
              <a:rPr lang="en-US" i="0" dirty="0" err="1"/>
              <a:t>điểm</a:t>
            </a:r>
            <a:r>
              <a:rPr lang="en-US" i="0" dirty="0"/>
              <a:t> </a:t>
            </a:r>
            <a:r>
              <a:rPr lang="en-US" i="0" dirty="0" err="1"/>
              <a:t>của</a:t>
            </a:r>
            <a:r>
              <a:rPr lang="en-US" i="0" dirty="0"/>
              <a:t> </a:t>
            </a:r>
            <a:r>
              <a:rPr lang="en-US" i="0" dirty="0" err="1"/>
              <a:t>một</a:t>
            </a:r>
            <a:r>
              <a:rPr lang="en-US" i="0" dirty="0"/>
              <a:t> </a:t>
            </a:r>
            <a:r>
              <a:rPr lang="en-US" i="0" dirty="0" err="1"/>
              <a:t>văn</a:t>
            </a:r>
            <a:r>
              <a:rPr lang="en-US" i="0" dirty="0"/>
              <a:t> </a:t>
            </a:r>
            <a:r>
              <a:rPr lang="en-US" i="0" dirty="0" err="1"/>
              <a:t>bản</a:t>
            </a:r>
            <a:r>
              <a:rPr lang="en-US" i="0" dirty="0"/>
              <a:t> </a:t>
            </a:r>
            <a:r>
              <a:rPr lang="en-US" i="0" dirty="0" err="1"/>
              <a:t>hoàn</a:t>
            </a:r>
            <a:r>
              <a:rPr lang="en-US" i="0" dirty="0"/>
              <a:t> </a:t>
            </a:r>
            <a:r>
              <a:rPr lang="en-US" i="0" dirty="0" err="1"/>
              <a:t>chỉnh</a:t>
            </a:r>
            <a:r>
              <a:rPr lang="en-US" i="0"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26</a:t>
            </a:fld>
            <a:endParaRPr lang="en-US"/>
          </a:p>
        </p:txBody>
      </p:sp>
    </p:spTree>
    <p:extLst>
      <p:ext uri="{BB962C8B-B14F-4D97-AF65-F5344CB8AC3E}">
        <p14:creationId xmlns:p14="http://schemas.microsoft.com/office/powerpoint/2010/main" val="2489615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27</a:t>
            </a:fld>
            <a:endParaRPr lang="en-US"/>
          </a:p>
        </p:txBody>
      </p:sp>
    </p:spTree>
    <p:extLst>
      <p:ext uri="{BB962C8B-B14F-4D97-AF65-F5344CB8AC3E}">
        <p14:creationId xmlns:p14="http://schemas.microsoft.com/office/powerpoint/2010/main" val="1697951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i="1" dirty="0"/>
          </a:p>
        </p:txBody>
      </p:sp>
      <p:sp>
        <p:nvSpPr>
          <p:cNvPr id="4" name="Slide Number Placeholder 3"/>
          <p:cNvSpPr>
            <a:spLocks noGrp="1"/>
          </p:cNvSpPr>
          <p:nvPr>
            <p:ph type="sldNum" sz="quarter" idx="5"/>
          </p:nvPr>
        </p:nvSpPr>
        <p:spPr/>
        <p:txBody>
          <a:bodyPr/>
          <a:lstStyle/>
          <a:p>
            <a:fld id="{AF1C7364-A388-4AF4-A80E-DBE1227E579D}" type="slidenum">
              <a:rPr lang="en-US" smtClean="0"/>
              <a:t>28</a:t>
            </a:fld>
            <a:endParaRPr lang="en-US"/>
          </a:p>
        </p:txBody>
      </p:sp>
    </p:spTree>
    <p:extLst>
      <p:ext uri="{BB962C8B-B14F-4D97-AF65-F5344CB8AC3E}">
        <p14:creationId xmlns:p14="http://schemas.microsoft.com/office/powerpoint/2010/main" val="3503086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Bài nghị luận có mấy luận điểm? Nêu từng luận điểm và chỉ ra mối quan hệ giữa các luận điểm, từ đó rút ra nội dung bao quát của văn bản.</a:t>
            </a:r>
            <a:endParaRPr lang="en-US" i="1"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30</a:t>
            </a:fld>
            <a:endParaRPr lang="en-US"/>
          </a:p>
        </p:txBody>
      </p:sp>
    </p:spTree>
    <p:extLst>
      <p:ext uri="{BB962C8B-B14F-4D97-AF65-F5344CB8AC3E}">
        <p14:creationId xmlns:p14="http://schemas.microsoft.com/office/powerpoint/2010/main" val="160205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a:t>
            </a:fld>
            <a:endParaRPr lang="en-US"/>
          </a:p>
        </p:txBody>
      </p:sp>
    </p:spTree>
    <p:extLst>
      <p:ext uri="{BB962C8B-B14F-4D97-AF65-F5344CB8AC3E}">
        <p14:creationId xmlns:p14="http://schemas.microsoft.com/office/powerpoint/2010/main" val="179037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31</a:t>
            </a:fld>
            <a:endParaRPr lang="en-US"/>
          </a:p>
        </p:txBody>
      </p:sp>
    </p:spTree>
    <p:extLst>
      <p:ext uri="{BB962C8B-B14F-4D97-AF65-F5344CB8AC3E}">
        <p14:creationId xmlns:p14="http://schemas.microsoft.com/office/powerpoint/2010/main" val="317396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32</a:t>
            </a:fld>
            <a:endParaRPr lang="en-US"/>
          </a:p>
        </p:txBody>
      </p:sp>
    </p:spTree>
    <p:extLst>
      <p:ext uri="{BB962C8B-B14F-4D97-AF65-F5344CB8AC3E}">
        <p14:creationId xmlns:p14="http://schemas.microsoft.com/office/powerpoint/2010/main" val="100368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33</a:t>
            </a:fld>
            <a:endParaRPr lang="en-US"/>
          </a:p>
        </p:txBody>
      </p:sp>
    </p:spTree>
    <p:extLst>
      <p:ext uri="{BB962C8B-B14F-4D97-AF65-F5344CB8AC3E}">
        <p14:creationId xmlns:p14="http://schemas.microsoft.com/office/powerpoint/2010/main" val="990372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dirty="0"/>
              <a:t> </a:t>
            </a:r>
            <a:r>
              <a:rPr lang="en-US" dirty="0" err="1"/>
              <a:t>thành</a:t>
            </a:r>
            <a:r>
              <a:rPr lang="en-US" dirty="0"/>
              <a:t> 4 </a:t>
            </a:r>
            <a:r>
              <a:rPr lang="en-US" dirty="0" err="1"/>
              <a:t>nhóm</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34</a:t>
            </a:fld>
            <a:endParaRPr lang="en-US"/>
          </a:p>
        </p:txBody>
      </p:sp>
    </p:spTree>
    <p:extLst>
      <p:ext uri="{BB962C8B-B14F-4D97-AF65-F5344CB8AC3E}">
        <p14:creationId xmlns:p14="http://schemas.microsoft.com/office/powerpoint/2010/main" val="916169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Căn</a:t>
            </a:r>
            <a:r>
              <a:rPr lang="en-US" dirty="0"/>
              <a:t> </a:t>
            </a:r>
            <a:r>
              <a:rPr lang="en-US" dirty="0" err="1"/>
              <a:t>cứ</a:t>
            </a:r>
            <a:r>
              <a:rPr lang="en-US" dirty="0"/>
              <a:t> </a:t>
            </a:r>
            <a:r>
              <a:rPr lang="en-US" dirty="0" err="1"/>
              <a:t>vào</a:t>
            </a:r>
            <a:r>
              <a:rPr lang="en-US" dirty="0"/>
              <a:t> </a:t>
            </a:r>
            <a:r>
              <a:rPr lang="en-US" dirty="0" err="1"/>
              <a:t>những</a:t>
            </a:r>
            <a:r>
              <a:rPr lang="en-US" dirty="0"/>
              <a:t> </a:t>
            </a:r>
            <a:r>
              <a:rPr lang="en-US" dirty="0" err="1"/>
              <a:t>bằng</a:t>
            </a:r>
            <a:r>
              <a:rPr lang="en-US" dirty="0"/>
              <a:t> </a:t>
            </a:r>
            <a:r>
              <a:rPr lang="en-US" dirty="0" err="1"/>
              <a:t>chứng</a:t>
            </a:r>
            <a:r>
              <a:rPr lang="en-US" dirty="0"/>
              <a:t> </a:t>
            </a:r>
            <a:r>
              <a:rPr lang="en-US" dirty="0" err="1"/>
              <a:t>khách</a:t>
            </a:r>
            <a:r>
              <a:rPr lang="en-US" dirty="0"/>
              <a:t> </a:t>
            </a:r>
            <a:r>
              <a:rPr lang="en-US" dirty="0" err="1"/>
              <a:t>quan</a:t>
            </a:r>
            <a:r>
              <a:rPr lang="en-US" dirty="0"/>
              <a:t> </a:t>
            </a:r>
            <a:r>
              <a:rPr lang="en-US" dirty="0" err="1"/>
              <a:t>nào</a:t>
            </a:r>
            <a:r>
              <a:rPr lang="en-US" dirty="0"/>
              <a:t> </a:t>
            </a:r>
            <a:r>
              <a:rPr lang="en-US" dirty="0" err="1"/>
              <a:t>mà</a:t>
            </a:r>
            <a:r>
              <a:rPr lang="en-US" dirty="0"/>
              <a:t> </a:t>
            </a:r>
            <a:r>
              <a:rPr lang="en-US" dirty="0" err="1"/>
              <a:t>tác</a:t>
            </a:r>
            <a:r>
              <a:rPr lang="en-US" dirty="0"/>
              <a:t> </a:t>
            </a:r>
            <a:r>
              <a:rPr lang="en-US" dirty="0" err="1"/>
              <a:t>giả</a:t>
            </a:r>
            <a:r>
              <a:rPr lang="en-US" dirty="0"/>
              <a:t> </a:t>
            </a:r>
            <a:r>
              <a:rPr lang="en-US" dirty="0" err="1"/>
              <a:t>khẳng</a:t>
            </a:r>
            <a:r>
              <a:rPr lang="en-US" dirty="0"/>
              <a:t> </a:t>
            </a:r>
            <a:r>
              <a:rPr lang="en-US" dirty="0" err="1"/>
              <a:t>định</a:t>
            </a:r>
            <a:r>
              <a:rPr lang="en-US" dirty="0"/>
              <a:t> “</a:t>
            </a:r>
            <a:r>
              <a:rPr lang="en-US" dirty="0" err="1"/>
              <a:t>Dân</a:t>
            </a:r>
            <a:r>
              <a:rPr lang="en-US" dirty="0"/>
              <a:t> ta </a:t>
            </a:r>
            <a:r>
              <a:rPr lang="en-US" dirty="0" err="1"/>
              <a:t>có</a:t>
            </a:r>
            <a:r>
              <a:rPr lang="en-US" dirty="0"/>
              <a:t> </a:t>
            </a:r>
            <a:r>
              <a:rPr lang="en-US" dirty="0" err="1"/>
              <a:t>một</a:t>
            </a:r>
            <a:r>
              <a:rPr lang="en-US" dirty="0"/>
              <a:t> </a:t>
            </a:r>
            <a:r>
              <a:rPr lang="en-US" dirty="0" err="1"/>
              <a:t>lòng</a:t>
            </a:r>
            <a:r>
              <a:rPr lang="en-US" dirty="0"/>
              <a:t> </a:t>
            </a:r>
            <a:r>
              <a:rPr lang="en-US" dirty="0" err="1"/>
              <a:t>nồng</a:t>
            </a:r>
            <a:r>
              <a:rPr lang="en-US" dirty="0"/>
              <a:t> </a:t>
            </a:r>
            <a:r>
              <a:rPr lang="en-US" dirty="0" err="1"/>
              <a:t>nàn</a:t>
            </a:r>
            <a:r>
              <a:rPr lang="en-US" dirty="0"/>
              <a:t> </a:t>
            </a:r>
            <a:r>
              <a:rPr lang="en-US" dirty="0" err="1"/>
              <a:t>yêu</a:t>
            </a:r>
            <a:r>
              <a:rPr lang="en-US" dirty="0"/>
              <a:t> </a:t>
            </a:r>
            <a:r>
              <a:rPr lang="en-US" dirty="0" err="1"/>
              <a:t>nước</a:t>
            </a:r>
            <a:r>
              <a:rPr lang="en-US"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35</a:t>
            </a:fld>
            <a:endParaRPr lang="en-US"/>
          </a:p>
        </p:txBody>
      </p:sp>
    </p:spTree>
    <p:extLst>
      <p:ext uri="{BB962C8B-B14F-4D97-AF65-F5344CB8AC3E}">
        <p14:creationId xmlns:p14="http://schemas.microsoft.com/office/powerpoint/2010/main" val="468534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36</a:t>
            </a:fld>
            <a:endParaRPr lang="en-US"/>
          </a:p>
        </p:txBody>
      </p:sp>
    </p:spTree>
    <p:extLst>
      <p:ext uri="{BB962C8B-B14F-4D97-AF65-F5344CB8AC3E}">
        <p14:creationId xmlns:p14="http://schemas.microsoft.com/office/powerpoint/2010/main" val="1571339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37</a:t>
            </a:fld>
            <a:endParaRPr lang="en-US"/>
          </a:p>
        </p:txBody>
      </p:sp>
    </p:spTree>
    <p:extLst>
      <p:ext uri="{BB962C8B-B14F-4D97-AF65-F5344CB8AC3E}">
        <p14:creationId xmlns:p14="http://schemas.microsoft.com/office/powerpoint/2010/main" val="2426845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38</a:t>
            </a:fld>
            <a:endParaRPr lang="en-US"/>
          </a:p>
        </p:txBody>
      </p:sp>
    </p:spTree>
    <p:extLst>
      <p:ext uri="{BB962C8B-B14F-4D97-AF65-F5344CB8AC3E}">
        <p14:creationId xmlns:p14="http://schemas.microsoft.com/office/powerpoint/2010/main" val="1312128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39</a:t>
            </a:fld>
            <a:endParaRPr lang="en-US"/>
          </a:p>
        </p:txBody>
      </p:sp>
    </p:spTree>
    <p:extLst>
      <p:ext uri="{BB962C8B-B14F-4D97-AF65-F5344CB8AC3E}">
        <p14:creationId xmlns:p14="http://schemas.microsoft.com/office/powerpoint/2010/main" val="122720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40</a:t>
            </a:fld>
            <a:endParaRPr lang="en-US"/>
          </a:p>
        </p:txBody>
      </p:sp>
    </p:spTree>
    <p:extLst>
      <p:ext uri="{BB962C8B-B14F-4D97-AF65-F5344CB8AC3E}">
        <p14:creationId xmlns:p14="http://schemas.microsoft.com/office/powerpoint/2010/main" val="297620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a:t>
            </a:fld>
            <a:endParaRPr lang="en-US"/>
          </a:p>
        </p:txBody>
      </p:sp>
    </p:spTree>
    <p:extLst>
      <p:ext uri="{BB962C8B-B14F-4D97-AF65-F5344CB8AC3E}">
        <p14:creationId xmlns:p14="http://schemas.microsoft.com/office/powerpoint/2010/main" val="1400144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41</a:t>
            </a:fld>
            <a:endParaRPr lang="en-US"/>
          </a:p>
        </p:txBody>
      </p:sp>
    </p:spTree>
    <p:extLst>
      <p:ext uri="{BB962C8B-B14F-4D97-AF65-F5344CB8AC3E}">
        <p14:creationId xmlns:p14="http://schemas.microsoft.com/office/powerpoint/2010/main" val="4056351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42</a:t>
            </a:fld>
            <a:endParaRPr lang="en-US"/>
          </a:p>
        </p:txBody>
      </p:sp>
    </p:spTree>
    <p:extLst>
      <p:ext uri="{BB962C8B-B14F-4D97-AF65-F5344CB8AC3E}">
        <p14:creationId xmlns:p14="http://schemas.microsoft.com/office/powerpoint/2010/main" val="3745552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43</a:t>
            </a:fld>
            <a:endParaRPr lang="en-US"/>
          </a:p>
        </p:txBody>
      </p:sp>
    </p:spTree>
    <p:extLst>
      <p:ext uri="{BB962C8B-B14F-4D97-AF65-F5344CB8AC3E}">
        <p14:creationId xmlns:p14="http://schemas.microsoft.com/office/powerpoint/2010/main" val="1579879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44</a:t>
            </a:fld>
            <a:endParaRPr lang="en-US"/>
          </a:p>
        </p:txBody>
      </p:sp>
    </p:spTree>
    <p:extLst>
      <p:ext uri="{BB962C8B-B14F-4D97-AF65-F5344CB8AC3E}">
        <p14:creationId xmlns:p14="http://schemas.microsoft.com/office/powerpoint/2010/main" val="534790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45</a:t>
            </a:fld>
            <a:endParaRPr lang="en-US"/>
          </a:p>
        </p:txBody>
      </p:sp>
    </p:spTree>
    <p:extLst>
      <p:ext uri="{BB962C8B-B14F-4D97-AF65-F5344CB8AC3E}">
        <p14:creationId xmlns:p14="http://schemas.microsoft.com/office/powerpoint/2010/main" val="2666604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46</a:t>
            </a:fld>
            <a:endParaRPr lang="en-US"/>
          </a:p>
        </p:txBody>
      </p:sp>
    </p:spTree>
    <p:extLst>
      <p:ext uri="{BB962C8B-B14F-4D97-AF65-F5344CB8AC3E}">
        <p14:creationId xmlns:p14="http://schemas.microsoft.com/office/powerpoint/2010/main" val="849543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47</a:t>
            </a:fld>
            <a:endParaRPr lang="en-US"/>
          </a:p>
        </p:txBody>
      </p:sp>
    </p:spTree>
    <p:extLst>
      <p:ext uri="{BB962C8B-B14F-4D97-AF65-F5344CB8AC3E}">
        <p14:creationId xmlns:p14="http://schemas.microsoft.com/office/powerpoint/2010/main" val="3671899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Hùng biện</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48</a:t>
            </a:fld>
            <a:endParaRPr lang="en-US"/>
          </a:p>
        </p:txBody>
      </p:sp>
    </p:spTree>
    <p:extLst>
      <p:ext uri="{BB962C8B-B14F-4D97-AF65-F5344CB8AC3E}">
        <p14:creationId xmlns:p14="http://schemas.microsoft.com/office/powerpoint/2010/main" val="3872930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018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5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a:t>
            </a:fld>
            <a:endParaRPr lang="en-US"/>
          </a:p>
        </p:txBody>
      </p:sp>
    </p:spTree>
    <p:extLst>
      <p:ext uri="{BB962C8B-B14F-4D97-AF65-F5344CB8AC3E}">
        <p14:creationId xmlns:p14="http://schemas.microsoft.com/office/powerpoint/2010/main" val="282944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737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53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38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55</a:t>
            </a:fld>
            <a:endParaRPr lang="en-US"/>
          </a:p>
        </p:txBody>
      </p:sp>
    </p:spTree>
    <p:extLst>
      <p:ext uri="{BB962C8B-B14F-4D97-AF65-F5344CB8AC3E}">
        <p14:creationId xmlns:p14="http://schemas.microsoft.com/office/powerpoint/2010/main" val="2097585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56</a:t>
            </a:fld>
            <a:endParaRPr lang="en-US"/>
          </a:p>
        </p:txBody>
      </p:sp>
    </p:spTree>
    <p:extLst>
      <p:ext uri="{BB962C8B-B14F-4D97-AF65-F5344CB8AC3E}">
        <p14:creationId xmlns:p14="http://schemas.microsoft.com/office/powerpoint/2010/main" val="125667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6</a:t>
            </a:fld>
            <a:endParaRPr lang="en-US"/>
          </a:p>
        </p:txBody>
      </p:sp>
    </p:spTree>
    <p:extLst>
      <p:ext uri="{BB962C8B-B14F-4D97-AF65-F5344CB8AC3E}">
        <p14:creationId xmlns:p14="http://schemas.microsoft.com/office/powerpoint/2010/main" val="35202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7</a:t>
            </a:fld>
            <a:endParaRPr lang="en-US"/>
          </a:p>
        </p:txBody>
      </p:sp>
    </p:spTree>
    <p:extLst>
      <p:ext uri="{BB962C8B-B14F-4D97-AF65-F5344CB8AC3E}">
        <p14:creationId xmlns:p14="http://schemas.microsoft.com/office/powerpoint/2010/main" val="108651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8</a:t>
            </a:fld>
            <a:endParaRPr lang="en-US"/>
          </a:p>
        </p:txBody>
      </p:sp>
    </p:spTree>
    <p:extLst>
      <p:ext uri="{BB962C8B-B14F-4D97-AF65-F5344CB8AC3E}">
        <p14:creationId xmlns:p14="http://schemas.microsoft.com/office/powerpoint/2010/main" val="299197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9</a:t>
            </a:fld>
            <a:endParaRPr lang="en-US"/>
          </a:p>
        </p:txBody>
      </p:sp>
    </p:spTree>
    <p:extLst>
      <p:ext uri="{BB962C8B-B14F-4D97-AF65-F5344CB8AC3E}">
        <p14:creationId xmlns:p14="http://schemas.microsoft.com/office/powerpoint/2010/main" val="35810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070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7493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29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34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554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605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83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70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239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99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67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3030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17.sv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15.svg"/><Relationship Id="rId5" Type="http://schemas.openxmlformats.org/officeDocument/2006/relationships/image" Target="../media/image58.jpeg"/><Relationship Id="rId10" Type="http://schemas.openxmlformats.org/officeDocument/2006/relationships/image" Target="../media/image14.png"/><Relationship Id="rId4" Type="http://schemas.openxmlformats.org/officeDocument/2006/relationships/image" Target="../media/image57.svg"/><Relationship Id="rId9" Type="http://schemas.openxmlformats.org/officeDocument/2006/relationships/image" Target="../media/image62.jpeg"/></Relationships>
</file>

<file path=ppt/slides/_rels/slide3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56.png"/><Relationship Id="rId7"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57.svg"/><Relationship Id="rId9" Type="http://schemas.openxmlformats.org/officeDocument/2006/relationships/image" Target="../media/image67.jp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68.pn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9.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4.png"/><Relationship Id="rId7"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slide" Target="slide55.xml"/><Relationship Id="rId5" Type="http://schemas.openxmlformats.org/officeDocument/2006/relationships/slide" Target="slide54.xml"/><Relationship Id="rId10" Type="http://schemas.openxmlformats.org/officeDocument/2006/relationships/image" Target="../media/image86.gif"/><Relationship Id="rId4" Type="http://schemas.openxmlformats.org/officeDocument/2006/relationships/slide" Target="slide51.xml"/><Relationship Id="rId9"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49.xml"/><Relationship Id="rId4" Type="http://schemas.openxmlformats.org/officeDocument/2006/relationships/image" Target="../media/image88.gif"/></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5DC54C4-BFE8-3D25-FDB0-608EFEF25D67}"/>
              </a:ext>
            </a:extLst>
          </p:cNvPr>
          <p:cNvSpPr txBox="1"/>
          <p:nvPr/>
        </p:nvSpPr>
        <p:spPr>
          <a:xfrm>
            <a:off x="457200" y="1551913"/>
            <a:ext cx="17297400" cy="1231106"/>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Qua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môn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hoặc</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tượng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sao</a:t>
            </a:r>
            <a:r>
              <a:rPr lang="en-US" sz="4000" dirty="0">
                <a:solidFill>
                  <a:srgbClr val="000000"/>
                </a:solidFill>
                <a:latin typeface="Times New Roman" panose="02020603050405020304" pitchFamily="18" charset="0"/>
                <a:cs typeface="Times New Roman" panose="02020603050405020304" pitchFamily="18" charset="0"/>
              </a:rPr>
              <a:t>?</a:t>
            </a:r>
          </a:p>
        </p:txBody>
      </p:sp>
      <p:pic>
        <p:nvPicPr>
          <p:cNvPr id="1028" name="Picture 4">
            <a:extLst>
              <a:ext uri="{FF2B5EF4-FFF2-40B4-BE49-F238E27FC236}">
                <a16:creationId xmlns:a16="http://schemas.microsoft.com/office/drawing/2014/main" id="{8D30FFB2-E83B-A8B3-9827-3F54610E97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93" b="97113" l="4786" r="94000">
                        <a14:foregroundMark x1="9000" y1="93307" x2="84786" y2="89764"/>
                        <a14:foregroundMark x1="84786" y1="89764" x2="85929" y2="90026"/>
                        <a14:foregroundMark x1="5000" y1="39108" x2="16786" y2="59449"/>
                        <a14:foregroundMark x1="4786" y1="36483" x2="8857" y2="48425"/>
                        <a14:foregroundMark x1="10643" y1="99475" x2="61000" y2="93963"/>
                        <a14:foregroundMark x1="61000" y1="93963" x2="69857" y2="98163"/>
                        <a14:foregroundMark x1="69857" y1="98163" x2="75286" y2="97244"/>
                        <a14:foregroundMark x1="75286" y1="97244" x2="76000" y2="96588"/>
                        <a14:foregroundMark x1="94071" y1="92126" x2="81786" y2="85171"/>
                        <a14:foregroundMark x1="60857" y1="8793" x2="67429" y2="59449"/>
                        <a14:foregroundMark x1="48929" y1="2493" x2="52000" y2="84908"/>
                        <a14:foregroundMark x1="54143" y1="39370" x2="65571" y2="80840"/>
                      </a14:backgroundRemoval>
                    </a14:imgEffect>
                  </a14:imgLayer>
                </a14:imgProps>
              </a:ext>
              <a:ext uri="{28A0092B-C50C-407E-A947-70E740481C1C}">
                <a14:useLocalDpi xmlns:a14="http://schemas.microsoft.com/office/drawing/2010/main" val="0"/>
              </a:ext>
            </a:extLst>
          </a:blip>
          <a:srcRect/>
          <a:stretch>
            <a:fillRect/>
          </a:stretch>
        </p:blipFill>
        <p:spPr bwMode="auto">
          <a:xfrm>
            <a:off x="2133600" y="2922105"/>
            <a:ext cx="13754100" cy="74861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2C04B0-94B5-BE5E-3A33-9B2D6C5FDDDA}"/>
              </a:ext>
            </a:extLst>
          </p:cNvPr>
          <p:cNvPicPr>
            <a:picLocks noChangeAspect="1"/>
          </p:cNvPicPr>
          <p:nvPr/>
        </p:nvPicPr>
        <p:blipFill>
          <a:blip r:embed="rId5"/>
          <a:stretch>
            <a:fillRect/>
          </a:stretch>
        </p:blipFill>
        <p:spPr>
          <a:xfrm>
            <a:off x="685067" y="191427"/>
            <a:ext cx="16917866" cy="1774090"/>
          </a:xfrm>
          <a:prstGeom prst="rect">
            <a:avLst/>
          </a:prstGeom>
        </p:spPr>
      </p:pic>
    </p:spTree>
    <p:extLst>
      <p:ext uri="{BB962C8B-B14F-4D97-AF65-F5344CB8AC3E}">
        <p14:creationId xmlns:p14="http://schemas.microsoft.com/office/powerpoint/2010/main" val="1818266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6146" name="Picture 2" descr="Museum receives memorabilia relating to President Ho Chi Minh | Culture -  Sports | Vietnam+ (VietnamPlus)">
            <a:extLst>
              <a:ext uri="{FF2B5EF4-FFF2-40B4-BE49-F238E27FC236}">
                <a16:creationId xmlns:a16="http://schemas.microsoft.com/office/drawing/2014/main" id="{713283D8-52AA-895A-FE2E-6A94CFF2D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28900"/>
            <a:ext cx="5353439" cy="6172200"/>
          </a:xfrm>
          <a:custGeom>
            <a:avLst/>
            <a:gdLst>
              <a:gd name="connsiteX0" fmla="*/ 0 w 5353439"/>
              <a:gd name="connsiteY0" fmla="*/ 0 h 6172200"/>
              <a:gd name="connsiteX1" fmla="*/ 722714 w 5353439"/>
              <a:gd name="connsiteY1" fmla="*/ 0 h 6172200"/>
              <a:gd name="connsiteX2" fmla="*/ 1284825 w 5353439"/>
              <a:gd name="connsiteY2" fmla="*/ 0 h 6172200"/>
              <a:gd name="connsiteX3" fmla="*/ 2061074 w 5353439"/>
              <a:gd name="connsiteY3" fmla="*/ 0 h 6172200"/>
              <a:gd name="connsiteX4" fmla="*/ 2730254 w 5353439"/>
              <a:gd name="connsiteY4" fmla="*/ 0 h 6172200"/>
              <a:gd name="connsiteX5" fmla="*/ 3292365 w 5353439"/>
              <a:gd name="connsiteY5" fmla="*/ 0 h 6172200"/>
              <a:gd name="connsiteX6" fmla="*/ 3854476 w 5353439"/>
              <a:gd name="connsiteY6" fmla="*/ 0 h 6172200"/>
              <a:gd name="connsiteX7" fmla="*/ 4577190 w 5353439"/>
              <a:gd name="connsiteY7" fmla="*/ 0 h 6172200"/>
              <a:gd name="connsiteX8" fmla="*/ 5353439 w 5353439"/>
              <a:gd name="connsiteY8" fmla="*/ 0 h 6172200"/>
              <a:gd name="connsiteX9" fmla="*/ 5353439 w 5353439"/>
              <a:gd name="connsiteY9" fmla="*/ 562356 h 6172200"/>
              <a:gd name="connsiteX10" fmla="*/ 5353439 w 5353439"/>
              <a:gd name="connsiteY10" fmla="*/ 1062990 h 6172200"/>
              <a:gd name="connsiteX11" fmla="*/ 5353439 w 5353439"/>
              <a:gd name="connsiteY11" fmla="*/ 1872234 h 6172200"/>
              <a:gd name="connsiteX12" fmla="*/ 5353439 w 5353439"/>
              <a:gd name="connsiteY12" fmla="*/ 2619756 h 6172200"/>
              <a:gd name="connsiteX13" fmla="*/ 5353439 w 5353439"/>
              <a:gd name="connsiteY13" fmla="*/ 3120390 h 6172200"/>
              <a:gd name="connsiteX14" fmla="*/ 5353439 w 5353439"/>
              <a:gd name="connsiteY14" fmla="*/ 3744468 h 6172200"/>
              <a:gd name="connsiteX15" fmla="*/ 5353439 w 5353439"/>
              <a:gd name="connsiteY15" fmla="*/ 4430268 h 6172200"/>
              <a:gd name="connsiteX16" fmla="*/ 5353439 w 5353439"/>
              <a:gd name="connsiteY16" fmla="*/ 5116068 h 6172200"/>
              <a:gd name="connsiteX17" fmla="*/ 5353439 w 5353439"/>
              <a:gd name="connsiteY17" fmla="*/ 6172200 h 6172200"/>
              <a:gd name="connsiteX18" fmla="*/ 4737794 w 5353439"/>
              <a:gd name="connsiteY18" fmla="*/ 6172200 h 6172200"/>
              <a:gd name="connsiteX19" fmla="*/ 4015079 w 5353439"/>
              <a:gd name="connsiteY19" fmla="*/ 6172200 h 6172200"/>
              <a:gd name="connsiteX20" fmla="*/ 3399434 w 5353439"/>
              <a:gd name="connsiteY20" fmla="*/ 6172200 h 6172200"/>
              <a:gd name="connsiteX21" fmla="*/ 2676720 w 5353439"/>
              <a:gd name="connsiteY21" fmla="*/ 6172200 h 6172200"/>
              <a:gd name="connsiteX22" fmla="*/ 1954005 w 5353439"/>
              <a:gd name="connsiteY22" fmla="*/ 6172200 h 6172200"/>
              <a:gd name="connsiteX23" fmla="*/ 1338360 w 5353439"/>
              <a:gd name="connsiteY23" fmla="*/ 6172200 h 6172200"/>
              <a:gd name="connsiteX24" fmla="*/ 722714 w 5353439"/>
              <a:gd name="connsiteY24" fmla="*/ 6172200 h 6172200"/>
              <a:gd name="connsiteX25" fmla="*/ 0 w 5353439"/>
              <a:gd name="connsiteY25" fmla="*/ 6172200 h 6172200"/>
              <a:gd name="connsiteX26" fmla="*/ 0 w 5353439"/>
              <a:gd name="connsiteY26" fmla="*/ 5548122 h 6172200"/>
              <a:gd name="connsiteX27" fmla="*/ 0 w 5353439"/>
              <a:gd name="connsiteY27" fmla="*/ 4738878 h 6172200"/>
              <a:gd name="connsiteX28" fmla="*/ 0 w 5353439"/>
              <a:gd name="connsiteY28" fmla="*/ 3991356 h 6172200"/>
              <a:gd name="connsiteX29" fmla="*/ 0 w 5353439"/>
              <a:gd name="connsiteY29" fmla="*/ 3243834 h 6172200"/>
              <a:gd name="connsiteX30" fmla="*/ 0 w 5353439"/>
              <a:gd name="connsiteY30" fmla="*/ 2619756 h 6172200"/>
              <a:gd name="connsiteX31" fmla="*/ 0 w 5353439"/>
              <a:gd name="connsiteY31" fmla="*/ 1872234 h 6172200"/>
              <a:gd name="connsiteX32" fmla="*/ 0 w 5353439"/>
              <a:gd name="connsiteY32" fmla="*/ 1309878 h 6172200"/>
              <a:gd name="connsiteX33" fmla="*/ 0 w 5353439"/>
              <a:gd name="connsiteY33" fmla="*/ 685800 h 6172200"/>
              <a:gd name="connsiteX34" fmla="*/ 0 w 5353439"/>
              <a:gd name="connsiteY34"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53439" h="6172200" extrusionOk="0">
                <a:moveTo>
                  <a:pt x="0" y="0"/>
                </a:moveTo>
                <a:cubicBezTo>
                  <a:pt x="316561" y="-19038"/>
                  <a:pt x="371905" y="25106"/>
                  <a:pt x="722714" y="0"/>
                </a:cubicBezTo>
                <a:cubicBezTo>
                  <a:pt x="1073523" y="-25106"/>
                  <a:pt x="1030598" y="-19303"/>
                  <a:pt x="1284825" y="0"/>
                </a:cubicBezTo>
                <a:cubicBezTo>
                  <a:pt x="1539052" y="19303"/>
                  <a:pt x="1850023" y="9009"/>
                  <a:pt x="2061074" y="0"/>
                </a:cubicBezTo>
                <a:cubicBezTo>
                  <a:pt x="2272125" y="-9009"/>
                  <a:pt x="2463922" y="-32520"/>
                  <a:pt x="2730254" y="0"/>
                </a:cubicBezTo>
                <a:cubicBezTo>
                  <a:pt x="2996586" y="32520"/>
                  <a:pt x="3072258" y="12426"/>
                  <a:pt x="3292365" y="0"/>
                </a:cubicBezTo>
                <a:cubicBezTo>
                  <a:pt x="3512472" y="-12426"/>
                  <a:pt x="3667983" y="8132"/>
                  <a:pt x="3854476" y="0"/>
                </a:cubicBezTo>
                <a:cubicBezTo>
                  <a:pt x="4040969" y="-8132"/>
                  <a:pt x="4417031" y="-25067"/>
                  <a:pt x="4577190" y="0"/>
                </a:cubicBezTo>
                <a:cubicBezTo>
                  <a:pt x="4737349" y="25067"/>
                  <a:pt x="4996585" y="-31805"/>
                  <a:pt x="5353439" y="0"/>
                </a:cubicBezTo>
                <a:cubicBezTo>
                  <a:pt x="5371404" y="187334"/>
                  <a:pt x="5327091" y="404750"/>
                  <a:pt x="5353439" y="562356"/>
                </a:cubicBezTo>
                <a:cubicBezTo>
                  <a:pt x="5379787" y="719962"/>
                  <a:pt x="5360886" y="942414"/>
                  <a:pt x="5353439" y="1062990"/>
                </a:cubicBezTo>
                <a:cubicBezTo>
                  <a:pt x="5345992" y="1183566"/>
                  <a:pt x="5386490" y="1687617"/>
                  <a:pt x="5353439" y="1872234"/>
                </a:cubicBezTo>
                <a:cubicBezTo>
                  <a:pt x="5320388" y="2056851"/>
                  <a:pt x="5366842" y="2249888"/>
                  <a:pt x="5353439" y="2619756"/>
                </a:cubicBezTo>
                <a:cubicBezTo>
                  <a:pt x="5340036" y="2989624"/>
                  <a:pt x="5363019" y="3000018"/>
                  <a:pt x="5353439" y="3120390"/>
                </a:cubicBezTo>
                <a:cubicBezTo>
                  <a:pt x="5343859" y="3240762"/>
                  <a:pt x="5351271" y="3460153"/>
                  <a:pt x="5353439" y="3744468"/>
                </a:cubicBezTo>
                <a:cubicBezTo>
                  <a:pt x="5355607" y="4028783"/>
                  <a:pt x="5368983" y="4254407"/>
                  <a:pt x="5353439" y="4430268"/>
                </a:cubicBezTo>
                <a:cubicBezTo>
                  <a:pt x="5337895" y="4606129"/>
                  <a:pt x="5353625" y="4936247"/>
                  <a:pt x="5353439" y="5116068"/>
                </a:cubicBezTo>
                <a:cubicBezTo>
                  <a:pt x="5353253" y="5295889"/>
                  <a:pt x="5391976" y="5822441"/>
                  <a:pt x="5353439" y="6172200"/>
                </a:cubicBezTo>
                <a:cubicBezTo>
                  <a:pt x="5057112" y="6178963"/>
                  <a:pt x="4950804" y="6157060"/>
                  <a:pt x="4737794" y="6172200"/>
                </a:cubicBezTo>
                <a:cubicBezTo>
                  <a:pt x="4524785" y="6187340"/>
                  <a:pt x="4161082" y="6145373"/>
                  <a:pt x="4015079" y="6172200"/>
                </a:cubicBezTo>
                <a:cubicBezTo>
                  <a:pt x="3869077" y="6199027"/>
                  <a:pt x="3689572" y="6188558"/>
                  <a:pt x="3399434" y="6172200"/>
                </a:cubicBezTo>
                <a:cubicBezTo>
                  <a:pt x="3109296" y="6155842"/>
                  <a:pt x="2901440" y="6174133"/>
                  <a:pt x="2676720" y="6172200"/>
                </a:cubicBezTo>
                <a:cubicBezTo>
                  <a:pt x="2452000" y="6170267"/>
                  <a:pt x="2140852" y="6187334"/>
                  <a:pt x="1954005" y="6172200"/>
                </a:cubicBezTo>
                <a:cubicBezTo>
                  <a:pt x="1767159" y="6157066"/>
                  <a:pt x="1641863" y="6147899"/>
                  <a:pt x="1338360" y="6172200"/>
                </a:cubicBezTo>
                <a:cubicBezTo>
                  <a:pt x="1034858" y="6196501"/>
                  <a:pt x="997522" y="6146019"/>
                  <a:pt x="722714" y="6172200"/>
                </a:cubicBezTo>
                <a:cubicBezTo>
                  <a:pt x="447906" y="6198381"/>
                  <a:pt x="306033" y="6171972"/>
                  <a:pt x="0" y="6172200"/>
                </a:cubicBezTo>
                <a:cubicBezTo>
                  <a:pt x="-30727" y="5906536"/>
                  <a:pt x="-425" y="5728598"/>
                  <a:pt x="0" y="5548122"/>
                </a:cubicBezTo>
                <a:cubicBezTo>
                  <a:pt x="425" y="5367646"/>
                  <a:pt x="-943" y="5138674"/>
                  <a:pt x="0" y="4738878"/>
                </a:cubicBezTo>
                <a:cubicBezTo>
                  <a:pt x="943" y="4339082"/>
                  <a:pt x="3280" y="4237385"/>
                  <a:pt x="0" y="3991356"/>
                </a:cubicBezTo>
                <a:cubicBezTo>
                  <a:pt x="-3280" y="3745327"/>
                  <a:pt x="-32423" y="3587294"/>
                  <a:pt x="0" y="3243834"/>
                </a:cubicBezTo>
                <a:cubicBezTo>
                  <a:pt x="32423" y="2900374"/>
                  <a:pt x="-1382" y="2913396"/>
                  <a:pt x="0" y="2619756"/>
                </a:cubicBezTo>
                <a:cubicBezTo>
                  <a:pt x="1382" y="2326116"/>
                  <a:pt x="8208" y="2070088"/>
                  <a:pt x="0" y="1872234"/>
                </a:cubicBezTo>
                <a:cubicBezTo>
                  <a:pt x="-8208" y="1674380"/>
                  <a:pt x="-26596" y="1431125"/>
                  <a:pt x="0" y="1309878"/>
                </a:cubicBezTo>
                <a:cubicBezTo>
                  <a:pt x="26596" y="1188631"/>
                  <a:pt x="5419" y="866932"/>
                  <a:pt x="0" y="685800"/>
                </a:cubicBezTo>
                <a:cubicBezTo>
                  <a:pt x="-5419" y="504668"/>
                  <a:pt x="-28001" y="304739"/>
                  <a:pt x="0" y="0"/>
                </a:cubicBezTo>
                <a:close/>
              </a:path>
            </a:pathLst>
          </a:custGeom>
          <a:noFill/>
          <a:ln>
            <a:solidFill>
              <a:schemeClr val="tx1"/>
            </a:solidFill>
            <a:extLst>
              <a:ext uri="{C807C97D-BFC1-408E-A445-0C87EB9F89A2}">
                <ask:lineSketchStyleProps xmlns:ask="http://schemas.microsoft.com/office/drawing/2018/sketchyshapes" xmlns="" sd="307119321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3361BD1-F7EC-5260-BE46-426B25CB2855}"/>
              </a:ext>
            </a:extLst>
          </p:cNvPr>
          <p:cNvSpPr txBox="1"/>
          <p:nvPr/>
        </p:nvSpPr>
        <p:spPr>
          <a:xfrm>
            <a:off x="2095694" y="9059340"/>
            <a:ext cx="4057650" cy="1007520"/>
          </a:xfrm>
          <a:prstGeom prst="rect">
            <a:avLst/>
          </a:prstGeom>
        </p:spPr>
        <p:txBody>
          <a:bodyPr lIns="0" tIns="0" rIns="0" bIns="0" rtlCol="0" anchor="t">
            <a:spAutoFit/>
          </a:bodyPr>
          <a:lstStyle/>
          <a:p>
            <a:pPr algn="ctr">
              <a:lnSpc>
                <a:spcPts val="3873"/>
              </a:lnSpc>
            </a:pPr>
            <a:r>
              <a:rPr lang="en-US" sz="4400" b="1" dirty="0" err="1">
                <a:solidFill>
                  <a:srgbClr val="000000"/>
                </a:solidFill>
                <a:latin typeface="Times New Roman" panose="02020603050405020304" pitchFamily="18" charset="0"/>
                <a:cs typeface="Times New Roman" panose="02020603050405020304" pitchFamily="18" charset="0"/>
              </a:rPr>
              <a:t>Hồ</a:t>
            </a:r>
            <a:r>
              <a:rPr lang="en-US" sz="4400" b="1" dirty="0">
                <a:solidFill>
                  <a:srgbClr val="000000"/>
                </a:solidFill>
                <a:latin typeface="Times New Roman" panose="02020603050405020304" pitchFamily="18" charset="0"/>
                <a:cs typeface="Times New Roman" panose="02020603050405020304" pitchFamily="18" charset="0"/>
              </a:rPr>
              <a:t> Chí Minh</a:t>
            </a:r>
          </a:p>
          <a:p>
            <a:pPr algn="ctr">
              <a:lnSpc>
                <a:spcPts val="3873"/>
              </a:lnSpc>
            </a:pPr>
            <a:r>
              <a:rPr lang="en-US" sz="4400" b="1" dirty="0">
                <a:solidFill>
                  <a:srgbClr val="000000"/>
                </a:solidFill>
                <a:latin typeface="Times New Roman" panose="02020603050405020304" pitchFamily="18" charset="0"/>
                <a:cs typeface="Times New Roman" panose="02020603050405020304" pitchFamily="18" charset="0"/>
              </a:rPr>
              <a:t>(1890 – 1969)</a:t>
            </a:r>
          </a:p>
        </p:txBody>
      </p:sp>
      <p:sp>
        <p:nvSpPr>
          <p:cNvPr id="5" name="TextBox 4">
            <a:extLst>
              <a:ext uri="{FF2B5EF4-FFF2-40B4-BE49-F238E27FC236}">
                <a16:creationId xmlns:a16="http://schemas.microsoft.com/office/drawing/2014/main" id="{2F240900-7CF0-CE34-9DF4-597E9FF96528}"/>
              </a:ext>
            </a:extLst>
          </p:cNvPr>
          <p:cNvSpPr txBox="1"/>
          <p:nvPr/>
        </p:nvSpPr>
        <p:spPr>
          <a:xfrm>
            <a:off x="7403712" y="2857500"/>
            <a:ext cx="10350887" cy="507383"/>
          </a:xfrm>
          <a:prstGeom prst="rect">
            <a:avLst/>
          </a:prstGeom>
        </p:spPr>
        <p:txBody>
          <a:bodyPr wrap="square" lIns="0" tIns="0" rIns="0" bIns="0" rtlCol="0" anchor="t">
            <a:spAutoFit/>
          </a:bodyPr>
          <a:lstStyle/>
          <a:p>
            <a:pPr algn="just">
              <a:lnSpc>
                <a:spcPts val="3873"/>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Đàn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Nghệ</a:t>
            </a:r>
            <a:r>
              <a:rPr lang="en-US" sz="4400" dirty="0">
                <a:solidFill>
                  <a:srgbClr val="000000"/>
                </a:solidFill>
                <a:latin typeface="Times New Roman" panose="02020603050405020304" pitchFamily="18" charset="0"/>
                <a:cs typeface="Times New Roman" panose="02020603050405020304" pitchFamily="18" charset="0"/>
              </a:rPr>
              <a:t> An</a:t>
            </a:r>
          </a:p>
        </p:txBody>
      </p:sp>
      <p:sp>
        <p:nvSpPr>
          <p:cNvPr id="6" name="TextBox 5">
            <a:extLst>
              <a:ext uri="{FF2B5EF4-FFF2-40B4-BE49-F238E27FC236}">
                <a16:creationId xmlns:a16="http://schemas.microsoft.com/office/drawing/2014/main" id="{5716C751-8175-8C66-1568-17D204F2DFE3}"/>
              </a:ext>
            </a:extLst>
          </p:cNvPr>
          <p:cNvSpPr txBox="1"/>
          <p:nvPr/>
        </p:nvSpPr>
        <p:spPr>
          <a:xfrm>
            <a:off x="7403712" y="3771900"/>
            <a:ext cx="10350887" cy="1354217"/>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7DDE62F-829D-E926-CA5F-A354C5A87594}"/>
              </a:ext>
            </a:extLst>
          </p:cNvPr>
          <p:cNvSpPr txBox="1"/>
          <p:nvPr/>
        </p:nvSpPr>
        <p:spPr>
          <a:xfrm>
            <a:off x="7403712" y="5372100"/>
            <a:ext cx="10350887" cy="3385542"/>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ca….)</a:t>
            </a:r>
          </a:p>
          <a:p>
            <a:pPr algn="just"/>
            <a:r>
              <a:rPr lang="en-US" sz="4400" dirty="0">
                <a:solidFill>
                  <a:srgbClr val="000000"/>
                </a:solidFill>
                <a:latin typeface="Times New Roman" panose="02020603050405020304" pitchFamily="18" charset="0"/>
                <a:cs typeface="Times New Roman" panose="02020603050405020304" pitchFamily="18" charset="0"/>
              </a:rPr>
              <a:t>Văn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Tuyên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ngôn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1945; </a:t>
            </a:r>
            <a:r>
              <a:rPr lang="en-US" sz="4400" i="1" dirty="0" err="1">
                <a:solidFill>
                  <a:srgbClr val="000000"/>
                </a:solidFill>
                <a:latin typeface="Times New Roman" panose="02020603050405020304" pitchFamily="18" charset="0"/>
                <a:cs typeface="Times New Roman" panose="02020603050405020304" pitchFamily="18" charset="0"/>
              </a:rPr>
              <a:t>Lời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gọi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kháng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chiến</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Không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có</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tự</a:t>
            </a:r>
            <a:r>
              <a:rPr lang="en-US" sz="4400" i="1" dirty="0">
                <a:solidFill>
                  <a:srgbClr val="000000"/>
                </a:solidFill>
                <a:latin typeface="Times New Roman" panose="02020603050405020304" pitchFamily="18" charset="0"/>
                <a:cs typeface="Times New Roman" panose="02020603050405020304" pitchFamily="18" charset="0"/>
              </a:rPr>
              <a:t> do – </a:t>
            </a:r>
            <a:r>
              <a:rPr lang="en-US" sz="4400" dirty="0">
                <a:solidFill>
                  <a:srgbClr val="000000"/>
                </a:solidFill>
                <a:latin typeface="Times New Roman" panose="02020603050405020304" pitchFamily="18" charset="0"/>
                <a:cs typeface="Times New Roman" panose="02020603050405020304" pitchFamily="18" charset="0"/>
              </a:rPr>
              <a:t>1966…)</a:t>
            </a:r>
          </a:p>
        </p:txBody>
      </p:sp>
    </p:spTree>
    <p:extLst>
      <p:ext uri="{BB962C8B-B14F-4D97-AF65-F5344CB8AC3E}">
        <p14:creationId xmlns:p14="http://schemas.microsoft.com/office/powerpoint/2010/main" val="80145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women with text&#10;&#10;Description automatically generated">
            <a:extLst>
              <a:ext uri="{FF2B5EF4-FFF2-40B4-BE49-F238E27FC236}">
                <a16:creationId xmlns:a16="http://schemas.microsoft.com/office/drawing/2014/main" id="{2433F80C-8F9E-5243-2F55-55331602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1933320"/>
            <a:ext cx="16357599" cy="6420357"/>
          </a:xfrm>
          <a:prstGeom prst="rect">
            <a:avLst/>
          </a:prstGeom>
        </p:spPr>
      </p:pic>
    </p:spTree>
    <p:extLst>
      <p:ext uri="{BB962C8B-B14F-4D97-AF65-F5344CB8AC3E}">
        <p14:creationId xmlns:p14="http://schemas.microsoft.com/office/powerpoint/2010/main" val="237256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28638-B2B7-B9CC-A7BE-01D009F640EF}"/>
              </a:ext>
            </a:extLst>
          </p:cNvPr>
          <p:cNvPicPr>
            <a:picLocks noChangeAspect="1"/>
          </p:cNvPicPr>
          <p:nvPr/>
        </p:nvPicPr>
        <p:blipFill rotWithShape="1">
          <a:blip r:embed="rId3">
            <a:extLst>
              <a:ext uri="{28A0092B-C50C-407E-A947-70E740481C1C}">
                <a14:useLocalDpi xmlns:a14="http://schemas.microsoft.com/office/drawing/2010/main" val="0"/>
              </a:ext>
            </a:extLst>
          </a:blip>
          <a:srcRect b="13462"/>
          <a:stretch/>
        </p:blipFill>
        <p:spPr>
          <a:xfrm>
            <a:off x="20" y="1923"/>
            <a:ext cx="18287980" cy="10285077"/>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mj-lt"/>
                <a:ea typeface="+mj-ea"/>
                <a:cs typeface="+mj-cs"/>
              </a:rPr>
              <a:t>Quê</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Bác</a:t>
            </a:r>
            <a:r>
              <a:rPr lang="en-US" sz="5400" dirty="0">
                <a:solidFill>
                  <a:schemeClr val="tx1">
                    <a:lumMod val="85000"/>
                    <a:lumOff val="15000"/>
                  </a:schemeClr>
                </a:solidFill>
                <a:latin typeface="+mj-lt"/>
                <a:ea typeface="+mj-ea"/>
                <a:cs typeface="+mj-cs"/>
              </a:rPr>
              <a:t> – Nam </a:t>
            </a:r>
            <a:r>
              <a:rPr lang="en-US" sz="5400" dirty="0" err="1">
                <a:solidFill>
                  <a:schemeClr val="tx1">
                    <a:lumMod val="85000"/>
                    <a:lumOff val="15000"/>
                  </a:schemeClr>
                </a:solidFill>
                <a:latin typeface="+mj-lt"/>
                <a:ea typeface="+mj-ea"/>
                <a:cs typeface="+mj-cs"/>
              </a:rPr>
              <a:t>Đàn</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Nghệ</a:t>
            </a:r>
            <a:r>
              <a:rPr lang="en-US" sz="5400" dirty="0">
                <a:solidFill>
                  <a:schemeClr val="tx1">
                    <a:lumMod val="85000"/>
                    <a:lumOff val="15000"/>
                  </a:schemeClr>
                </a:solidFill>
                <a:latin typeface="+mj-lt"/>
                <a:ea typeface="+mj-ea"/>
                <a:cs typeface="+mj-cs"/>
              </a:rPr>
              <a:t> 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399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nodePh="1">
                                  <p:stCondLst>
                                    <p:cond delay="0"/>
                                  </p:stCondLst>
                                  <p:endCondLst>
                                    <p:cond evt="begin" delay="0">
                                      <p:tn val="20"/>
                                    </p:cond>
                                  </p:end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9">
            <a:extLst>
              <a:ext uri="{FF2B5EF4-FFF2-40B4-BE49-F238E27FC236}">
                <a16:creationId xmlns:a16="http://schemas.microsoft.com/office/drawing/2014/main" id="{871CCE2C-04F5-6D1E-23B0-C9CDB0C964EB}"/>
              </a:ext>
            </a:extLst>
          </p:cNvPr>
          <p:cNvSpPr/>
          <p:nvPr/>
        </p:nvSpPr>
        <p:spPr>
          <a:xfrm>
            <a:off x="965200" y="1389757"/>
            <a:ext cx="11030266" cy="7507484"/>
          </a:xfrm>
          <a:prstGeom prst="rect">
            <a:avLst/>
          </a:prstGeom>
          <a:blipFill>
            <a:blip r:embed="rId3" cstate="print"/>
            <a:stretch>
              <a:fillRect/>
            </a:stretch>
          </a:blipFill>
        </p:spPr>
        <p:txBody>
          <a:bodyPr wrap="square" lIns="0" tIns="0" rIns="0" bIns="0" rtlCol="0"/>
          <a:lstStyle/>
          <a:p>
            <a:endParaRPr/>
          </a:p>
        </p:txBody>
      </p:sp>
      <p:sp>
        <p:nvSpPr>
          <p:cNvPr id="4" name="object 10">
            <a:extLst>
              <a:ext uri="{FF2B5EF4-FFF2-40B4-BE49-F238E27FC236}">
                <a16:creationId xmlns:a16="http://schemas.microsoft.com/office/drawing/2014/main" id="{1DEA24DE-3DF9-548E-4015-BF5236CF7A33}"/>
              </a:ext>
            </a:extLst>
          </p:cNvPr>
          <p:cNvSpPr txBox="1"/>
          <p:nvPr/>
        </p:nvSpPr>
        <p:spPr>
          <a:xfrm>
            <a:off x="12293706" y="3366679"/>
            <a:ext cx="5029093" cy="2127316"/>
          </a:xfrm>
          <a:prstGeom prst="rect">
            <a:avLst/>
          </a:prstGeom>
        </p:spPr>
        <p:txBody>
          <a:bodyPr vert="horz" wrap="square" lIns="0" tIns="12700" rIns="0" bIns="0" rtlCol="0">
            <a:spAutoFit/>
          </a:bodyPr>
          <a:lstStyle/>
          <a:p>
            <a:pPr marL="24003" algn="just" defTabSz="1728216">
              <a:spcBef>
                <a:spcPts val="189"/>
              </a:spcBef>
            </a:pPr>
            <a:r>
              <a:rPr lang="en-US" sz="4536" kern="1200" dirty="0" err="1">
                <a:latin typeface="Times New Roman" panose="02020603050405020304" pitchFamily="18" charset="0"/>
                <a:cs typeface="Times New Roman" panose="02020603050405020304" pitchFamily="18" charset="0"/>
              </a:rPr>
              <a:t>Nguyễn</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Ái</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Quốc</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tại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Đại</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Đảng</a:t>
            </a:r>
            <a:r>
              <a:rPr lang="en-US" sz="4536" kern="1200" spc="-9"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xã</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Pháp</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họp</a:t>
            </a:r>
            <a:r>
              <a:rPr lang="en-US" sz="4536" kern="1200" dirty="0">
                <a:latin typeface="Times New Roman" panose="02020603050405020304" pitchFamily="18" charset="0"/>
                <a:cs typeface="Times New Roman" panose="02020603050405020304" pitchFamily="18" charset="0"/>
              </a:rPr>
              <a:t> ở</a:t>
            </a:r>
            <a:r>
              <a:rPr lang="en-US" sz="4536" kern="1200" spc="47" dirty="0">
                <a:latin typeface="Times New Roman" panose="02020603050405020304" pitchFamily="18" charset="0"/>
                <a:cs typeface="Times New Roman" panose="02020603050405020304" pitchFamily="18" charset="0"/>
              </a:rPr>
              <a:t> </a:t>
            </a:r>
            <a:r>
              <a:rPr lang="en-US" sz="4536" kern="1200" spc="-9" dirty="0">
                <a:latin typeface="Times New Roman" panose="02020603050405020304" pitchFamily="18" charset="0"/>
                <a:cs typeface="Times New Roman" panose="02020603050405020304" pitchFamily="18" charset="0"/>
              </a:rPr>
              <a:t>Tours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08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57300" y="1081429"/>
            <a:ext cx="15773400" cy="8124141"/>
          </a:xfrm>
          <a:custGeom>
            <a:avLst/>
            <a:gdLst>
              <a:gd name="connsiteX0" fmla="*/ 0 w 15773400"/>
              <a:gd name="connsiteY0" fmla="*/ 0 h 8124141"/>
              <a:gd name="connsiteX1" fmla="*/ 528066 w 15773400"/>
              <a:gd name="connsiteY1" fmla="*/ 0 h 8124141"/>
              <a:gd name="connsiteX2" fmla="*/ 740664 w 15773400"/>
              <a:gd name="connsiteY2" fmla="*/ 0 h 8124141"/>
              <a:gd name="connsiteX3" fmla="*/ 1741932 w 15773400"/>
              <a:gd name="connsiteY3" fmla="*/ 0 h 8124141"/>
              <a:gd name="connsiteX4" fmla="*/ 2269998 w 15773400"/>
              <a:gd name="connsiteY4" fmla="*/ 0 h 8124141"/>
              <a:gd name="connsiteX5" fmla="*/ 2798064 w 15773400"/>
              <a:gd name="connsiteY5" fmla="*/ 0 h 8124141"/>
              <a:gd name="connsiteX6" fmla="*/ 3799332 w 15773400"/>
              <a:gd name="connsiteY6" fmla="*/ 0 h 8124141"/>
              <a:gd name="connsiteX7" fmla="*/ 4169664 w 15773400"/>
              <a:gd name="connsiteY7" fmla="*/ 0 h 8124141"/>
              <a:gd name="connsiteX8" fmla="*/ 5170932 w 15773400"/>
              <a:gd name="connsiteY8" fmla="*/ 0 h 8124141"/>
              <a:gd name="connsiteX9" fmla="*/ 6172200 w 15773400"/>
              <a:gd name="connsiteY9" fmla="*/ 0 h 8124141"/>
              <a:gd name="connsiteX10" fmla="*/ 6858000 w 15773400"/>
              <a:gd name="connsiteY10" fmla="*/ 0 h 8124141"/>
              <a:gd name="connsiteX11" fmla="*/ 7859268 w 15773400"/>
              <a:gd name="connsiteY11" fmla="*/ 0 h 8124141"/>
              <a:gd name="connsiteX12" fmla="*/ 8387334 w 15773400"/>
              <a:gd name="connsiteY12" fmla="*/ 0 h 8124141"/>
              <a:gd name="connsiteX13" fmla="*/ 8915400 w 15773400"/>
              <a:gd name="connsiteY13" fmla="*/ 0 h 8124141"/>
              <a:gd name="connsiteX14" fmla="*/ 9758934 w 15773400"/>
              <a:gd name="connsiteY14" fmla="*/ 0 h 8124141"/>
              <a:gd name="connsiteX15" fmla="*/ 10287000 w 15773400"/>
              <a:gd name="connsiteY15" fmla="*/ 0 h 8124141"/>
              <a:gd name="connsiteX16" fmla="*/ 11288268 w 15773400"/>
              <a:gd name="connsiteY16" fmla="*/ 0 h 8124141"/>
              <a:gd name="connsiteX17" fmla="*/ 12289536 w 15773400"/>
              <a:gd name="connsiteY17" fmla="*/ 0 h 8124141"/>
              <a:gd name="connsiteX18" fmla="*/ 12975336 w 15773400"/>
              <a:gd name="connsiteY18" fmla="*/ 0 h 8124141"/>
              <a:gd name="connsiteX19" fmla="*/ 13503402 w 15773400"/>
              <a:gd name="connsiteY19" fmla="*/ 0 h 8124141"/>
              <a:gd name="connsiteX20" fmla="*/ 13716000 w 15773400"/>
              <a:gd name="connsiteY20" fmla="*/ 0 h 8124141"/>
              <a:gd name="connsiteX21" fmla="*/ 14086332 w 15773400"/>
              <a:gd name="connsiteY21" fmla="*/ 0 h 8124141"/>
              <a:gd name="connsiteX22" fmla="*/ 14456664 w 15773400"/>
              <a:gd name="connsiteY22" fmla="*/ 0 h 8124141"/>
              <a:gd name="connsiteX23" fmla="*/ 14984730 w 15773400"/>
              <a:gd name="connsiteY23" fmla="*/ 0 h 8124141"/>
              <a:gd name="connsiteX24" fmla="*/ 15773400 w 15773400"/>
              <a:gd name="connsiteY24" fmla="*/ 0 h 8124141"/>
              <a:gd name="connsiteX25" fmla="*/ 15773400 w 15773400"/>
              <a:gd name="connsiteY25" fmla="*/ 677012 h 8124141"/>
              <a:gd name="connsiteX26" fmla="*/ 15773400 w 15773400"/>
              <a:gd name="connsiteY26" fmla="*/ 1354024 h 8124141"/>
              <a:gd name="connsiteX27" fmla="*/ 15773400 w 15773400"/>
              <a:gd name="connsiteY27" fmla="*/ 2031035 h 8124141"/>
              <a:gd name="connsiteX28" fmla="*/ 15773400 w 15773400"/>
              <a:gd name="connsiteY28" fmla="*/ 2870530 h 8124141"/>
              <a:gd name="connsiteX29" fmla="*/ 15773400 w 15773400"/>
              <a:gd name="connsiteY29" fmla="*/ 3628783 h 8124141"/>
              <a:gd name="connsiteX30" fmla="*/ 15773400 w 15773400"/>
              <a:gd name="connsiteY30" fmla="*/ 4062071 h 8124141"/>
              <a:gd name="connsiteX31" fmla="*/ 15773400 w 15773400"/>
              <a:gd name="connsiteY31" fmla="*/ 4657841 h 8124141"/>
              <a:gd name="connsiteX32" fmla="*/ 15773400 w 15773400"/>
              <a:gd name="connsiteY32" fmla="*/ 5497335 h 8124141"/>
              <a:gd name="connsiteX33" fmla="*/ 15773400 w 15773400"/>
              <a:gd name="connsiteY33" fmla="*/ 6174347 h 8124141"/>
              <a:gd name="connsiteX34" fmla="*/ 15773400 w 15773400"/>
              <a:gd name="connsiteY34" fmla="*/ 6932600 h 8124141"/>
              <a:gd name="connsiteX35" fmla="*/ 15773400 w 15773400"/>
              <a:gd name="connsiteY35" fmla="*/ 7528371 h 8124141"/>
              <a:gd name="connsiteX36" fmla="*/ 15773400 w 15773400"/>
              <a:gd name="connsiteY36" fmla="*/ 8124141 h 8124141"/>
              <a:gd name="connsiteX37" fmla="*/ 14772132 w 15773400"/>
              <a:gd name="connsiteY37" fmla="*/ 8124141 h 8124141"/>
              <a:gd name="connsiteX38" fmla="*/ 14401800 w 15773400"/>
              <a:gd name="connsiteY38" fmla="*/ 8124141 h 8124141"/>
              <a:gd name="connsiteX39" fmla="*/ 14189202 w 15773400"/>
              <a:gd name="connsiteY39" fmla="*/ 8124141 h 8124141"/>
              <a:gd name="connsiteX40" fmla="*/ 13818870 w 15773400"/>
              <a:gd name="connsiteY40" fmla="*/ 8124141 h 8124141"/>
              <a:gd name="connsiteX41" fmla="*/ 13290804 w 15773400"/>
              <a:gd name="connsiteY41" fmla="*/ 8124141 h 8124141"/>
              <a:gd name="connsiteX42" fmla="*/ 12605004 w 15773400"/>
              <a:gd name="connsiteY42" fmla="*/ 8124141 h 8124141"/>
              <a:gd name="connsiteX43" fmla="*/ 12234672 w 15773400"/>
              <a:gd name="connsiteY43" fmla="*/ 8124141 h 8124141"/>
              <a:gd name="connsiteX44" fmla="*/ 11233404 w 15773400"/>
              <a:gd name="connsiteY44" fmla="*/ 8124141 h 8124141"/>
              <a:gd name="connsiteX45" fmla="*/ 10547604 w 15773400"/>
              <a:gd name="connsiteY45" fmla="*/ 8124141 h 8124141"/>
              <a:gd name="connsiteX46" fmla="*/ 9546336 w 15773400"/>
              <a:gd name="connsiteY46" fmla="*/ 8124141 h 8124141"/>
              <a:gd name="connsiteX47" fmla="*/ 8702802 w 15773400"/>
              <a:gd name="connsiteY47" fmla="*/ 8124141 h 8124141"/>
              <a:gd name="connsiteX48" fmla="*/ 8174736 w 15773400"/>
              <a:gd name="connsiteY48" fmla="*/ 8124141 h 8124141"/>
              <a:gd name="connsiteX49" fmla="*/ 7331202 w 15773400"/>
              <a:gd name="connsiteY49" fmla="*/ 8124141 h 8124141"/>
              <a:gd name="connsiteX50" fmla="*/ 6960870 w 15773400"/>
              <a:gd name="connsiteY50" fmla="*/ 8124141 h 8124141"/>
              <a:gd name="connsiteX51" fmla="*/ 6275070 w 15773400"/>
              <a:gd name="connsiteY51" fmla="*/ 8124141 h 8124141"/>
              <a:gd name="connsiteX52" fmla="*/ 6062472 w 15773400"/>
              <a:gd name="connsiteY52" fmla="*/ 8124141 h 8124141"/>
              <a:gd name="connsiteX53" fmla="*/ 5061204 w 15773400"/>
              <a:gd name="connsiteY53" fmla="*/ 8124141 h 8124141"/>
              <a:gd name="connsiteX54" fmla="*/ 4375404 w 15773400"/>
              <a:gd name="connsiteY54" fmla="*/ 8124141 h 8124141"/>
              <a:gd name="connsiteX55" fmla="*/ 3374136 w 15773400"/>
              <a:gd name="connsiteY55" fmla="*/ 8124141 h 8124141"/>
              <a:gd name="connsiteX56" fmla="*/ 2846070 w 15773400"/>
              <a:gd name="connsiteY56" fmla="*/ 8124141 h 8124141"/>
              <a:gd name="connsiteX57" fmla="*/ 2475738 w 15773400"/>
              <a:gd name="connsiteY57" fmla="*/ 8124141 h 8124141"/>
              <a:gd name="connsiteX58" fmla="*/ 1789938 w 15773400"/>
              <a:gd name="connsiteY58" fmla="*/ 8124141 h 8124141"/>
              <a:gd name="connsiteX59" fmla="*/ 946404 w 15773400"/>
              <a:gd name="connsiteY59" fmla="*/ 8124141 h 8124141"/>
              <a:gd name="connsiteX60" fmla="*/ 0 w 15773400"/>
              <a:gd name="connsiteY60" fmla="*/ 8124141 h 8124141"/>
              <a:gd name="connsiteX61" fmla="*/ 0 w 15773400"/>
              <a:gd name="connsiteY61" fmla="*/ 7365888 h 8124141"/>
              <a:gd name="connsiteX62" fmla="*/ 0 w 15773400"/>
              <a:gd name="connsiteY62" fmla="*/ 6770118 h 8124141"/>
              <a:gd name="connsiteX63" fmla="*/ 0 w 15773400"/>
              <a:gd name="connsiteY63" fmla="*/ 6174347 h 8124141"/>
              <a:gd name="connsiteX64" fmla="*/ 0 w 15773400"/>
              <a:gd name="connsiteY64" fmla="*/ 5578577 h 8124141"/>
              <a:gd name="connsiteX65" fmla="*/ 0 w 15773400"/>
              <a:gd name="connsiteY65" fmla="*/ 4982806 h 8124141"/>
              <a:gd name="connsiteX66" fmla="*/ 0 w 15773400"/>
              <a:gd name="connsiteY66" fmla="*/ 4224553 h 8124141"/>
              <a:gd name="connsiteX67" fmla="*/ 0 w 15773400"/>
              <a:gd name="connsiteY67" fmla="*/ 3547542 h 8124141"/>
              <a:gd name="connsiteX68" fmla="*/ 0 w 15773400"/>
              <a:gd name="connsiteY68" fmla="*/ 3114254 h 8124141"/>
              <a:gd name="connsiteX69" fmla="*/ 0 w 15773400"/>
              <a:gd name="connsiteY69" fmla="*/ 2518484 h 8124141"/>
              <a:gd name="connsiteX70" fmla="*/ 0 w 15773400"/>
              <a:gd name="connsiteY70" fmla="*/ 1760231 h 8124141"/>
              <a:gd name="connsiteX71" fmla="*/ 0 w 15773400"/>
              <a:gd name="connsiteY71" fmla="*/ 1245702 h 8124141"/>
              <a:gd name="connsiteX72" fmla="*/ 0 w 15773400"/>
              <a:gd name="connsiteY72" fmla="*/ 0 h 8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773400" h="8124141" extrusionOk="0">
                <a:moveTo>
                  <a:pt x="0" y="0"/>
                </a:moveTo>
                <a:cubicBezTo>
                  <a:pt x="118743" y="-14249"/>
                  <a:pt x="323551" y="14954"/>
                  <a:pt x="528066" y="0"/>
                </a:cubicBezTo>
                <a:cubicBezTo>
                  <a:pt x="719932" y="-7059"/>
                  <a:pt x="670880" y="10080"/>
                  <a:pt x="740664" y="0"/>
                </a:cubicBezTo>
                <a:cubicBezTo>
                  <a:pt x="777133" y="15222"/>
                  <a:pt x="1505456" y="55344"/>
                  <a:pt x="1741932" y="0"/>
                </a:cubicBezTo>
                <a:cubicBezTo>
                  <a:pt x="1947086" y="-23832"/>
                  <a:pt x="2091745" y="2243"/>
                  <a:pt x="2269998" y="0"/>
                </a:cubicBezTo>
                <a:cubicBezTo>
                  <a:pt x="2467265" y="4348"/>
                  <a:pt x="2574660" y="-18376"/>
                  <a:pt x="2798064" y="0"/>
                </a:cubicBezTo>
                <a:cubicBezTo>
                  <a:pt x="2991231" y="9307"/>
                  <a:pt x="3294342" y="36024"/>
                  <a:pt x="3799332" y="0"/>
                </a:cubicBezTo>
                <a:cubicBezTo>
                  <a:pt x="3932928" y="-747"/>
                  <a:pt x="3987838" y="14627"/>
                  <a:pt x="4169664" y="0"/>
                </a:cubicBezTo>
                <a:cubicBezTo>
                  <a:pt x="4284846" y="-10226"/>
                  <a:pt x="4953803" y="25597"/>
                  <a:pt x="5170932" y="0"/>
                </a:cubicBezTo>
                <a:cubicBezTo>
                  <a:pt x="5318606" y="14661"/>
                  <a:pt x="5863388" y="-19450"/>
                  <a:pt x="6172200" y="0"/>
                </a:cubicBezTo>
                <a:cubicBezTo>
                  <a:pt x="6500093" y="-17359"/>
                  <a:pt x="6660669" y="-47866"/>
                  <a:pt x="6858000" y="0"/>
                </a:cubicBezTo>
                <a:cubicBezTo>
                  <a:pt x="7149901" y="-19937"/>
                  <a:pt x="7426553" y="-30386"/>
                  <a:pt x="7859268" y="0"/>
                </a:cubicBezTo>
                <a:cubicBezTo>
                  <a:pt x="8254148" y="19089"/>
                  <a:pt x="8276763" y="-4334"/>
                  <a:pt x="8387334" y="0"/>
                </a:cubicBezTo>
                <a:cubicBezTo>
                  <a:pt x="8479065" y="-35911"/>
                  <a:pt x="8675817" y="-33019"/>
                  <a:pt x="8915400" y="0"/>
                </a:cubicBezTo>
                <a:cubicBezTo>
                  <a:pt x="9101817" y="-28401"/>
                  <a:pt x="9404784" y="60162"/>
                  <a:pt x="9758934" y="0"/>
                </a:cubicBezTo>
                <a:cubicBezTo>
                  <a:pt x="10094264" y="7037"/>
                  <a:pt x="10077807" y="-9606"/>
                  <a:pt x="10287000" y="0"/>
                </a:cubicBezTo>
                <a:cubicBezTo>
                  <a:pt x="10558867" y="17317"/>
                  <a:pt x="10819618" y="10198"/>
                  <a:pt x="11288268" y="0"/>
                </a:cubicBezTo>
                <a:cubicBezTo>
                  <a:pt x="11734232" y="-49106"/>
                  <a:pt x="11998605" y="-30048"/>
                  <a:pt x="12289536" y="0"/>
                </a:cubicBezTo>
                <a:cubicBezTo>
                  <a:pt x="12571942" y="38817"/>
                  <a:pt x="12682914" y="12566"/>
                  <a:pt x="12975336" y="0"/>
                </a:cubicBezTo>
                <a:cubicBezTo>
                  <a:pt x="13269160" y="-8672"/>
                  <a:pt x="13249855" y="-19977"/>
                  <a:pt x="13503402" y="0"/>
                </a:cubicBezTo>
                <a:cubicBezTo>
                  <a:pt x="13772890" y="18959"/>
                  <a:pt x="13626256" y="-880"/>
                  <a:pt x="13716000" y="0"/>
                </a:cubicBezTo>
                <a:cubicBezTo>
                  <a:pt x="13809998" y="-18751"/>
                  <a:pt x="13936711" y="12978"/>
                  <a:pt x="14086332" y="0"/>
                </a:cubicBezTo>
                <a:cubicBezTo>
                  <a:pt x="14250094" y="4087"/>
                  <a:pt x="14278204" y="7279"/>
                  <a:pt x="14456664" y="0"/>
                </a:cubicBezTo>
                <a:cubicBezTo>
                  <a:pt x="14644118" y="10393"/>
                  <a:pt x="14869360" y="-27343"/>
                  <a:pt x="14984730" y="0"/>
                </a:cubicBezTo>
                <a:cubicBezTo>
                  <a:pt x="15166854" y="10270"/>
                  <a:pt x="15394529" y="22558"/>
                  <a:pt x="15773400" y="0"/>
                </a:cubicBezTo>
                <a:cubicBezTo>
                  <a:pt x="15780858" y="261230"/>
                  <a:pt x="15745714" y="406436"/>
                  <a:pt x="15773400" y="677012"/>
                </a:cubicBezTo>
                <a:cubicBezTo>
                  <a:pt x="15790509" y="965252"/>
                  <a:pt x="15807109" y="1115094"/>
                  <a:pt x="15773400" y="1354024"/>
                </a:cubicBezTo>
                <a:cubicBezTo>
                  <a:pt x="15787227" y="1571162"/>
                  <a:pt x="15772055" y="1758477"/>
                  <a:pt x="15773400" y="2031035"/>
                </a:cubicBezTo>
                <a:cubicBezTo>
                  <a:pt x="15776811" y="2343660"/>
                  <a:pt x="15771950" y="2536411"/>
                  <a:pt x="15773400" y="2870530"/>
                </a:cubicBezTo>
                <a:cubicBezTo>
                  <a:pt x="15749590" y="3146248"/>
                  <a:pt x="15790040" y="3351880"/>
                  <a:pt x="15773400" y="3628783"/>
                </a:cubicBezTo>
                <a:cubicBezTo>
                  <a:pt x="15791268" y="3913209"/>
                  <a:pt x="15793138" y="3878908"/>
                  <a:pt x="15773400" y="4062071"/>
                </a:cubicBezTo>
                <a:cubicBezTo>
                  <a:pt x="15765840" y="4291875"/>
                  <a:pt x="15800628" y="4501977"/>
                  <a:pt x="15773400" y="4657841"/>
                </a:cubicBezTo>
                <a:cubicBezTo>
                  <a:pt x="15772258" y="4824021"/>
                  <a:pt x="15773895" y="5198517"/>
                  <a:pt x="15773400" y="5497335"/>
                </a:cubicBezTo>
                <a:cubicBezTo>
                  <a:pt x="15690556" y="5754018"/>
                  <a:pt x="15776709" y="5998938"/>
                  <a:pt x="15773400" y="6174347"/>
                </a:cubicBezTo>
                <a:cubicBezTo>
                  <a:pt x="15791867" y="6416132"/>
                  <a:pt x="15798734" y="6788326"/>
                  <a:pt x="15773400" y="6932600"/>
                </a:cubicBezTo>
                <a:cubicBezTo>
                  <a:pt x="15766134" y="7115915"/>
                  <a:pt x="15794278" y="7260930"/>
                  <a:pt x="15773400" y="7528371"/>
                </a:cubicBezTo>
                <a:cubicBezTo>
                  <a:pt x="15769584" y="7818637"/>
                  <a:pt x="15805537" y="8000755"/>
                  <a:pt x="15773400" y="8124141"/>
                </a:cubicBezTo>
                <a:cubicBezTo>
                  <a:pt x="15501319" y="8114693"/>
                  <a:pt x="15232902" y="8193638"/>
                  <a:pt x="14772132" y="8124141"/>
                </a:cubicBezTo>
                <a:cubicBezTo>
                  <a:pt x="14310296" y="8088890"/>
                  <a:pt x="14540552" y="8159233"/>
                  <a:pt x="14401800" y="8124141"/>
                </a:cubicBezTo>
                <a:cubicBezTo>
                  <a:pt x="14240390" y="8122778"/>
                  <a:pt x="14258351" y="8114759"/>
                  <a:pt x="14189202" y="8124141"/>
                </a:cubicBezTo>
                <a:cubicBezTo>
                  <a:pt x="14114371" y="8157504"/>
                  <a:pt x="14001447" y="8114089"/>
                  <a:pt x="13818870" y="8124141"/>
                </a:cubicBezTo>
                <a:cubicBezTo>
                  <a:pt x="13633047" y="8116860"/>
                  <a:pt x="13560149" y="8124601"/>
                  <a:pt x="13290804" y="8124141"/>
                </a:cubicBezTo>
                <a:cubicBezTo>
                  <a:pt x="13056155" y="8127941"/>
                  <a:pt x="12826582" y="8093296"/>
                  <a:pt x="12605004" y="8124141"/>
                </a:cubicBezTo>
                <a:cubicBezTo>
                  <a:pt x="12387100" y="8116721"/>
                  <a:pt x="12312118" y="8129785"/>
                  <a:pt x="12234672" y="8124141"/>
                </a:cubicBezTo>
                <a:cubicBezTo>
                  <a:pt x="12134519" y="8097929"/>
                  <a:pt x="11662522" y="8102219"/>
                  <a:pt x="11233404" y="8124141"/>
                </a:cubicBezTo>
                <a:cubicBezTo>
                  <a:pt x="10822419" y="8178257"/>
                  <a:pt x="10794589" y="8119227"/>
                  <a:pt x="10547604" y="8124141"/>
                </a:cubicBezTo>
                <a:cubicBezTo>
                  <a:pt x="10297075" y="8113292"/>
                  <a:pt x="9838593" y="8164436"/>
                  <a:pt x="9546336" y="8124141"/>
                </a:cubicBezTo>
                <a:cubicBezTo>
                  <a:pt x="9244840" y="8105954"/>
                  <a:pt x="8860898" y="8073128"/>
                  <a:pt x="8702802" y="8124141"/>
                </a:cubicBezTo>
                <a:cubicBezTo>
                  <a:pt x="8541687" y="8156630"/>
                  <a:pt x="8286811" y="8118332"/>
                  <a:pt x="8174736" y="8124141"/>
                </a:cubicBezTo>
                <a:cubicBezTo>
                  <a:pt x="8014386" y="8143317"/>
                  <a:pt x="7523290" y="8053548"/>
                  <a:pt x="7331202" y="8124141"/>
                </a:cubicBezTo>
                <a:cubicBezTo>
                  <a:pt x="7110674" y="8154099"/>
                  <a:pt x="7046247" y="8142776"/>
                  <a:pt x="6960870" y="8124141"/>
                </a:cubicBezTo>
                <a:cubicBezTo>
                  <a:pt x="6858972" y="8142650"/>
                  <a:pt x="6436504" y="8143462"/>
                  <a:pt x="6275070" y="8124141"/>
                </a:cubicBezTo>
                <a:cubicBezTo>
                  <a:pt x="6075401" y="8121048"/>
                  <a:pt x="6109235" y="8125436"/>
                  <a:pt x="6062472" y="8124141"/>
                </a:cubicBezTo>
                <a:cubicBezTo>
                  <a:pt x="6002716" y="8070074"/>
                  <a:pt x="5348458" y="8114667"/>
                  <a:pt x="5061204" y="8124141"/>
                </a:cubicBezTo>
                <a:cubicBezTo>
                  <a:pt x="4901478" y="8098650"/>
                  <a:pt x="4699970" y="8153756"/>
                  <a:pt x="4375404" y="8124141"/>
                </a:cubicBezTo>
                <a:cubicBezTo>
                  <a:pt x="4108727" y="8086137"/>
                  <a:pt x="3599080" y="8109207"/>
                  <a:pt x="3374136" y="8124141"/>
                </a:cubicBezTo>
                <a:cubicBezTo>
                  <a:pt x="3127771" y="8155746"/>
                  <a:pt x="3011037" y="8138449"/>
                  <a:pt x="2846070" y="8124141"/>
                </a:cubicBezTo>
                <a:cubicBezTo>
                  <a:pt x="2658688" y="8116003"/>
                  <a:pt x="2642936" y="8113576"/>
                  <a:pt x="2475738" y="8124141"/>
                </a:cubicBezTo>
                <a:cubicBezTo>
                  <a:pt x="2353939" y="8117692"/>
                  <a:pt x="2111538" y="8170516"/>
                  <a:pt x="1789938" y="8124141"/>
                </a:cubicBezTo>
                <a:cubicBezTo>
                  <a:pt x="1465902" y="8084369"/>
                  <a:pt x="1279881" y="8061142"/>
                  <a:pt x="946404" y="8124141"/>
                </a:cubicBezTo>
                <a:cubicBezTo>
                  <a:pt x="624530" y="8133189"/>
                  <a:pt x="303191" y="8071191"/>
                  <a:pt x="0" y="8124141"/>
                </a:cubicBezTo>
                <a:cubicBezTo>
                  <a:pt x="-39479" y="7760935"/>
                  <a:pt x="52392" y="7583358"/>
                  <a:pt x="0" y="7365888"/>
                </a:cubicBezTo>
                <a:cubicBezTo>
                  <a:pt x="-33230" y="7159063"/>
                  <a:pt x="-9162" y="6893407"/>
                  <a:pt x="0" y="6770118"/>
                </a:cubicBezTo>
                <a:cubicBezTo>
                  <a:pt x="14521" y="6625760"/>
                  <a:pt x="-47424" y="6366075"/>
                  <a:pt x="0" y="6174347"/>
                </a:cubicBezTo>
                <a:cubicBezTo>
                  <a:pt x="-13838" y="5990118"/>
                  <a:pt x="-8980" y="5796896"/>
                  <a:pt x="0" y="5578577"/>
                </a:cubicBezTo>
                <a:cubicBezTo>
                  <a:pt x="-26761" y="5349123"/>
                  <a:pt x="-4311" y="5235232"/>
                  <a:pt x="0" y="4982806"/>
                </a:cubicBezTo>
                <a:cubicBezTo>
                  <a:pt x="10597" y="4761079"/>
                  <a:pt x="6662" y="4557167"/>
                  <a:pt x="0" y="4224553"/>
                </a:cubicBezTo>
                <a:cubicBezTo>
                  <a:pt x="1763" y="3894609"/>
                  <a:pt x="3063" y="3836922"/>
                  <a:pt x="0" y="3547542"/>
                </a:cubicBezTo>
                <a:cubicBezTo>
                  <a:pt x="-10679" y="3266358"/>
                  <a:pt x="-4558" y="3315377"/>
                  <a:pt x="0" y="3114254"/>
                </a:cubicBezTo>
                <a:cubicBezTo>
                  <a:pt x="-3530" y="2910471"/>
                  <a:pt x="20992" y="2681896"/>
                  <a:pt x="0" y="2518484"/>
                </a:cubicBezTo>
                <a:cubicBezTo>
                  <a:pt x="25512" y="2372137"/>
                  <a:pt x="12081" y="1940413"/>
                  <a:pt x="0" y="1760231"/>
                </a:cubicBezTo>
                <a:cubicBezTo>
                  <a:pt x="-29479" y="1541939"/>
                  <a:pt x="-12308" y="1464587"/>
                  <a:pt x="0" y="1245702"/>
                </a:cubicBezTo>
                <a:cubicBezTo>
                  <a:pt x="21649" y="1098546"/>
                  <a:pt x="-70886" y="648090"/>
                  <a:pt x="0" y="0"/>
                </a:cubicBezTo>
                <a:close/>
              </a:path>
            </a:pathLst>
          </a:custGeom>
          <a:noFill/>
          <a:ln w="47625" cap="rnd">
            <a:solidFill>
              <a:schemeClr val="accent2"/>
            </a:solidFill>
            <a:round/>
            <a:extLst>
              <a:ext uri="{C807C97D-BFC1-408E-A445-0C87EB9F89A2}">
                <ask:lineSketchStyleProps xmlns:ask="http://schemas.microsoft.com/office/drawing/2018/sketchyshapes" xmlns="" sd="1219033472">
                  <a:custGeom>
                    <a:avLst/>
                    <a:gdLst>
                      <a:gd name="connsiteX0" fmla="*/ 0 w 15773400"/>
                      <a:gd name="connsiteY0" fmla="*/ 0 h 8124141"/>
                      <a:gd name="connsiteX1" fmla="*/ 528066 w 15773400"/>
                      <a:gd name="connsiteY1" fmla="*/ 0 h 8124141"/>
                      <a:gd name="connsiteX2" fmla="*/ 740664 w 15773400"/>
                      <a:gd name="connsiteY2" fmla="*/ 0 h 8124141"/>
                      <a:gd name="connsiteX3" fmla="*/ 1741932 w 15773400"/>
                      <a:gd name="connsiteY3" fmla="*/ 0 h 8124141"/>
                      <a:gd name="connsiteX4" fmla="*/ 2269998 w 15773400"/>
                      <a:gd name="connsiteY4" fmla="*/ 0 h 8124141"/>
                      <a:gd name="connsiteX5" fmla="*/ 2798064 w 15773400"/>
                      <a:gd name="connsiteY5" fmla="*/ 0 h 8124141"/>
                      <a:gd name="connsiteX6" fmla="*/ 3799332 w 15773400"/>
                      <a:gd name="connsiteY6" fmla="*/ 0 h 8124141"/>
                      <a:gd name="connsiteX7" fmla="*/ 4169664 w 15773400"/>
                      <a:gd name="connsiteY7" fmla="*/ 0 h 8124141"/>
                      <a:gd name="connsiteX8" fmla="*/ 5170932 w 15773400"/>
                      <a:gd name="connsiteY8" fmla="*/ 0 h 8124141"/>
                      <a:gd name="connsiteX9" fmla="*/ 6172200 w 15773400"/>
                      <a:gd name="connsiteY9" fmla="*/ 0 h 8124141"/>
                      <a:gd name="connsiteX10" fmla="*/ 6858000 w 15773400"/>
                      <a:gd name="connsiteY10" fmla="*/ 0 h 8124141"/>
                      <a:gd name="connsiteX11" fmla="*/ 7859268 w 15773400"/>
                      <a:gd name="connsiteY11" fmla="*/ 0 h 8124141"/>
                      <a:gd name="connsiteX12" fmla="*/ 8387334 w 15773400"/>
                      <a:gd name="connsiteY12" fmla="*/ 0 h 8124141"/>
                      <a:gd name="connsiteX13" fmla="*/ 8915400 w 15773400"/>
                      <a:gd name="connsiteY13" fmla="*/ 0 h 8124141"/>
                      <a:gd name="connsiteX14" fmla="*/ 9758934 w 15773400"/>
                      <a:gd name="connsiteY14" fmla="*/ 0 h 8124141"/>
                      <a:gd name="connsiteX15" fmla="*/ 10287000 w 15773400"/>
                      <a:gd name="connsiteY15" fmla="*/ 0 h 8124141"/>
                      <a:gd name="connsiteX16" fmla="*/ 11288268 w 15773400"/>
                      <a:gd name="connsiteY16" fmla="*/ 0 h 8124141"/>
                      <a:gd name="connsiteX17" fmla="*/ 12289536 w 15773400"/>
                      <a:gd name="connsiteY17" fmla="*/ 0 h 8124141"/>
                      <a:gd name="connsiteX18" fmla="*/ 12975336 w 15773400"/>
                      <a:gd name="connsiteY18" fmla="*/ 0 h 8124141"/>
                      <a:gd name="connsiteX19" fmla="*/ 13503402 w 15773400"/>
                      <a:gd name="connsiteY19" fmla="*/ 0 h 8124141"/>
                      <a:gd name="connsiteX20" fmla="*/ 13716000 w 15773400"/>
                      <a:gd name="connsiteY20" fmla="*/ 0 h 8124141"/>
                      <a:gd name="connsiteX21" fmla="*/ 14086332 w 15773400"/>
                      <a:gd name="connsiteY21" fmla="*/ 0 h 8124141"/>
                      <a:gd name="connsiteX22" fmla="*/ 14456664 w 15773400"/>
                      <a:gd name="connsiteY22" fmla="*/ 0 h 8124141"/>
                      <a:gd name="connsiteX23" fmla="*/ 14984730 w 15773400"/>
                      <a:gd name="connsiteY23" fmla="*/ 0 h 8124141"/>
                      <a:gd name="connsiteX24" fmla="*/ 15773400 w 15773400"/>
                      <a:gd name="connsiteY24" fmla="*/ 0 h 8124141"/>
                      <a:gd name="connsiteX25" fmla="*/ 15773400 w 15773400"/>
                      <a:gd name="connsiteY25" fmla="*/ 677012 h 8124141"/>
                      <a:gd name="connsiteX26" fmla="*/ 15773400 w 15773400"/>
                      <a:gd name="connsiteY26" fmla="*/ 1354024 h 8124141"/>
                      <a:gd name="connsiteX27" fmla="*/ 15773400 w 15773400"/>
                      <a:gd name="connsiteY27" fmla="*/ 2031035 h 8124141"/>
                      <a:gd name="connsiteX28" fmla="*/ 15773400 w 15773400"/>
                      <a:gd name="connsiteY28" fmla="*/ 2870530 h 8124141"/>
                      <a:gd name="connsiteX29" fmla="*/ 15773400 w 15773400"/>
                      <a:gd name="connsiteY29" fmla="*/ 3628783 h 8124141"/>
                      <a:gd name="connsiteX30" fmla="*/ 15773400 w 15773400"/>
                      <a:gd name="connsiteY30" fmla="*/ 4062071 h 8124141"/>
                      <a:gd name="connsiteX31" fmla="*/ 15773400 w 15773400"/>
                      <a:gd name="connsiteY31" fmla="*/ 4657841 h 8124141"/>
                      <a:gd name="connsiteX32" fmla="*/ 15773400 w 15773400"/>
                      <a:gd name="connsiteY32" fmla="*/ 5497335 h 8124141"/>
                      <a:gd name="connsiteX33" fmla="*/ 15773400 w 15773400"/>
                      <a:gd name="connsiteY33" fmla="*/ 6174347 h 8124141"/>
                      <a:gd name="connsiteX34" fmla="*/ 15773400 w 15773400"/>
                      <a:gd name="connsiteY34" fmla="*/ 6932600 h 8124141"/>
                      <a:gd name="connsiteX35" fmla="*/ 15773400 w 15773400"/>
                      <a:gd name="connsiteY35" fmla="*/ 7528371 h 8124141"/>
                      <a:gd name="connsiteX36" fmla="*/ 15773400 w 15773400"/>
                      <a:gd name="connsiteY36" fmla="*/ 8124141 h 8124141"/>
                      <a:gd name="connsiteX37" fmla="*/ 14772132 w 15773400"/>
                      <a:gd name="connsiteY37" fmla="*/ 8124141 h 8124141"/>
                      <a:gd name="connsiteX38" fmla="*/ 14401800 w 15773400"/>
                      <a:gd name="connsiteY38" fmla="*/ 8124141 h 8124141"/>
                      <a:gd name="connsiteX39" fmla="*/ 14189202 w 15773400"/>
                      <a:gd name="connsiteY39" fmla="*/ 8124141 h 8124141"/>
                      <a:gd name="connsiteX40" fmla="*/ 13818870 w 15773400"/>
                      <a:gd name="connsiteY40" fmla="*/ 8124141 h 8124141"/>
                      <a:gd name="connsiteX41" fmla="*/ 13290804 w 15773400"/>
                      <a:gd name="connsiteY41" fmla="*/ 8124141 h 8124141"/>
                      <a:gd name="connsiteX42" fmla="*/ 12605004 w 15773400"/>
                      <a:gd name="connsiteY42" fmla="*/ 8124141 h 8124141"/>
                      <a:gd name="connsiteX43" fmla="*/ 12234672 w 15773400"/>
                      <a:gd name="connsiteY43" fmla="*/ 8124141 h 8124141"/>
                      <a:gd name="connsiteX44" fmla="*/ 11233404 w 15773400"/>
                      <a:gd name="connsiteY44" fmla="*/ 8124141 h 8124141"/>
                      <a:gd name="connsiteX45" fmla="*/ 10547604 w 15773400"/>
                      <a:gd name="connsiteY45" fmla="*/ 8124141 h 8124141"/>
                      <a:gd name="connsiteX46" fmla="*/ 9546336 w 15773400"/>
                      <a:gd name="connsiteY46" fmla="*/ 8124141 h 8124141"/>
                      <a:gd name="connsiteX47" fmla="*/ 8702802 w 15773400"/>
                      <a:gd name="connsiteY47" fmla="*/ 8124141 h 8124141"/>
                      <a:gd name="connsiteX48" fmla="*/ 8174736 w 15773400"/>
                      <a:gd name="connsiteY48" fmla="*/ 8124141 h 8124141"/>
                      <a:gd name="connsiteX49" fmla="*/ 7331202 w 15773400"/>
                      <a:gd name="connsiteY49" fmla="*/ 8124141 h 8124141"/>
                      <a:gd name="connsiteX50" fmla="*/ 6960870 w 15773400"/>
                      <a:gd name="connsiteY50" fmla="*/ 8124141 h 8124141"/>
                      <a:gd name="connsiteX51" fmla="*/ 6275070 w 15773400"/>
                      <a:gd name="connsiteY51" fmla="*/ 8124141 h 8124141"/>
                      <a:gd name="connsiteX52" fmla="*/ 6062472 w 15773400"/>
                      <a:gd name="connsiteY52" fmla="*/ 8124141 h 8124141"/>
                      <a:gd name="connsiteX53" fmla="*/ 5061204 w 15773400"/>
                      <a:gd name="connsiteY53" fmla="*/ 8124141 h 8124141"/>
                      <a:gd name="connsiteX54" fmla="*/ 4375404 w 15773400"/>
                      <a:gd name="connsiteY54" fmla="*/ 8124141 h 8124141"/>
                      <a:gd name="connsiteX55" fmla="*/ 3374136 w 15773400"/>
                      <a:gd name="connsiteY55" fmla="*/ 8124141 h 8124141"/>
                      <a:gd name="connsiteX56" fmla="*/ 2846070 w 15773400"/>
                      <a:gd name="connsiteY56" fmla="*/ 8124141 h 8124141"/>
                      <a:gd name="connsiteX57" fmla="*/ 2475738 w 15773400"/>
                      <a:gd name="connsiteY57" fmla="*/ 8124141 h 8124141"/>
                      <a:gd name="connsiteX58" fmla="*/ 1789938 w 15773400"/>
                      <a:gd name="connsiteY58" fmla="*/ 8124141 h 8124141"/>
                      <a:gd name="connsiteX59" fmla="*/ 946404 w 15773400"/>
                      <a:gd name="connsiteY59" fmla="*/ 8124141 h 8124141"/>
                      <a:gd name="connsiteX60" fmla="*/ 0 w 15773400"/>
                      <a:gd name="connsiteY60" fmla="*/ 8124141 h 8124141"/>
                      <a:gd name="connsiteX61" fmla="*/ 0 w 15773400"/>
                      <a:gd name="connsiteY61" fmla="*/ 7365888 h 8124141"/>
                      <a:gd name="connsiteX62" fmla="*/ 0 w 15773400"/>
                      <a:gd name="connsiteY62" fmla="*/ 6770118 h 8124141"/>
                      <a:gd name="connsiteX63" fmla="*/ 0 w 15773400"/>
                      <a:gd name="connsiteY63" fmla="*/ 6174347 h 8124141"/>
                      <a:gd name="connsiteX64" fmla="*/ 0 w 15773400"/>
                      <a:gd name="connsiteY64" fmla="*/ 5578577 h 8124141"/>
                      <a:gd name="connsiteX65" fmla="*/ 0 w 15773400"/>
                      <a:gd name="connsiteY65" fmla="*/ 4982806 h 8124141"/>
                      <a:gd name="connsiteX66" fmla="*/ 0 w 15773400"/>
                      <a:gd name="connsiteY66" fmla="*/ 4224553 h 8124141"/>
                      <a:gd name="connsiteX67" fmla="*/ 0 w 15773400"/>
                      <a:gd name="connsiteY67" fmla="*/ 3547542 h 8124141"/>
                      <a:gd name="connsiteX68" fmla="*/ 0 w 15773400"/>
                      <a:gd name="connsiteY68" fmla="*/ 3114254 h 8124141"/>
                      <a:gd name="connsiteX69" fmla="*/ 0 w 15773400"/>
                      <a:gd name="connsiteY69" fmla="*/ 2518484 h 8124141"/>
                      <a:gd name="connsiteX70" fmla="*/ 0 w 15773400"/>
                      <a:gd name="connsiteY70" fmla="*/ 1760231 h 8124141"/>
                      <a:gd name="connsiteX71" fmla="*/ 0 w 15773400"/>
                      <a:gd name="connsiteY71" fmla="*/ 1245702 h 8124141"/>
                      <a:gd name="connsiteX72" fmla="*/ 0 w 15773400"/>
                      <a:gd name="connsiteY72" fmla="*/ 0 h 8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773400" h="8124141" extrusionOk="0">
                        <a:moveTo>
                          <a:pt x="0" y="0"/>
                        </a:moveTo>
                        <a:cubicBezTo>
                          <a:pt x="132037" y="-6049"/>
                          <a:pt x="341573" y="8190"/>
                          <a:pt x="528066" y="0"/>
                        </a:cubicBezTo>
                        <a:cubicBezTo>
                          <a:pt x="714559" y="-8190"/>
                          <a:pt x="678534" y="9837"/>
                          <a:pt x="740664" y="0"/>
                        </a:cubicBezTo>
                        <a:cubicBezTo>
                          <a:pt x="802794" y="-9837"/>
                          <a:pt x="1513465" y="11077"/>
                          <a:pt x="1741932" y="0"/>
                        </a:cubicBezTo>
                        <a:cubicBezTo>
                          <a:pt x="1970399" y="-11077"/>
                          <a:pt x="2079676" y="-3524"/>
                          <a:pt x="2269998" y="0"/>
                        </a:cubicBezTo>
                        <a:cubicBezTo>
                          <a:pt x="2460320" y="3524"/>
                          <a:pt x="2572653" y="-14245"/>
                          <a:pt x="2798064" y="0"/>
                        </a:cubicBezTo>
                        <a:cubicBezTo>
                          <a:pt x="3023475" y="14245"/>
                          <a:pt x="3334995" y="-2251"/>
                          <a:pt x="3799332" y="0"/>
                        </a:cubicBezTo>
                        <a:cubicBezTo>
                          <a:pt x="4263669" y="2251"/>
                          <a:pt x="4043877" y="-2074"/>
                          <a:pt x="4169664" y="0"/>
                        </a:cubicBezTo>
                        <a:cubicBezTo>
                          <a:pt x="4295451" y="2074"/>
                          <a:pt x="4947358" y="-19002"/>
                          <a:pt x="5170932" y="0"/>
                        </a:cubicBezTo>
                        <a:cubicBezTo>
                          <a:pt x="5394506" y="19002"/>
                          <a:pt x="5846960" y="25600"/>
                          <a:pt x="6172200" y="0"/>
                        </a:cubicBezTo>
                        <a:cubicBezTo>
                          <a:pt x="6497440" y="-25600"/>
                          <a:pt x="6640797" y="-28229"/>
                          <a:pt x="6858000" y="0"/>
                        </a:cubicBezTo>
                        <a:cubicBezTo>
                          <a:pt x="7075203" y="28229"/>
                          <a:pt x="7465467" y="-20429"/>
                          <a:pt x="7859268" y="0"/>
                        </a:cubicBezTo>
                        <a:cubicBezTo>
                          <a:pt x="8253069" y="20429"/>
                          <a:pt x="8279960" y="-3098"/>
                          <a:pt x="8387334" y="0"/>
                        </a:cubicBezTo>
                        <a:cubicBezTo>
                          <a:pt x="8494708" y="3098"/>
                          <a:pt x="8708488" y="-2237"/>
                          <a:pt x="8915400" y="0"/>
                        </a:cubicBezTo>
                        <a:cubicBezTo>
                          <a:pt x="9122312" y="2237"/>
                          <a:pt x="9423065" y="-8658"/>
                          <a:pt x="9758934" y="0"/>
                        </a:cubicBezTo>
                        <a:cubicBezTo>
                          <a:pt x="10094803" y="8658"/>
                          <a:pt x="10071049" y="-8233"/>
                          <a:pt x="10287000" y="0"/>
                        </a:cubicBezTo>
                        <a:cubicBezTo>
                          <a:pt x="10502951" y="8233"/>
                          <a:pt x="10864922" y="8333"/>
                          <a:pt x="11288268" y="0"/>
                        </a:cubicBezTo>
                        <a:cubicBezTo>
                          <a:pt x="11711614" y="-8333"/>
                          <a:pt x="12021623" y="-41884"/>
                          <a:pt x="12289536" y="0"/>
                        </a:cubicBezTo>
                        <a:cubicBezTo>
                          <a:pt x="12557449" y="41884"/>
                          <a:pt x="12682470" y="8350"/>
                          <a:pt x="12975336" y="0"/>
                        </a:cubicBezTo>
                        <a:cubicBezTo>
                          <a:pt x="13268202" y="-8350"/>
                          <a:pt x="13250017" y="-15601"/>
                          <a:pt x="13503402" y="0"/>
                        </a:cubicBezTo>
                        <a:cubicBezTo>
                          <a:pt x="13756787" y="15601"/>
                          <a:pt x="13629836" y="-5342"/>
                          <a:pt x="13716000" y="0"/>
                        </a:cubicBezTo>
                        <a:cubicBezTo>
                          <a:pt x="13802164" y="5342"/>
                          <a:pt x="13923423" y="-1390"/>
                          <a:pt x="14086332" y="0"/>
                        </a:cubicBezTo>
                        <a:cubicBezTo>
                          <a:pt x="14249241" y="1390"/>
                          <a:pt x="14274022" y="5815"/>
                          <a:pt x="14456664" y="0"/>
                        </a:cubicBezTo>
                        <a:cubicBezTo>
                          <a:pt x="14639306" y="-5815"/>
                          <a:pt x="14836815" y="-17774"/>
                          <a:pt x="14984730" y="0"/>
                        </a:cubicBezTo>
                        <a:cubicBezTo>
                          <a:pt x="15132645" y="17774"/>
                          <a:pt x="15380326" y="10857"/>
                          <a:pt x="15773400" y="0"/>
                        </a:cubicBezTo>
                        <a:cubicBezTo>
                          <a:pt x="15799733" y="267695"/>
                          <a:pt x="15750121" y="401975"/>
                          <a:pt x="15773400" y="677012"/>
                        </a:cubicBezTo>
                        <a:cubicBezTo>
                          <a:pt x="15796679" y="952049"/>
                          <a:pt x="15776060" y="1152174"/>
                          <a:pt x="15773400" y="1354024"/>
                        </a:cubicBezTo>
                        <a:cubicBezTo>
                          <a:pt x="15770740" y="1555874"/>
                          <a:pt x="15765005" y="1762692"/>
                          <a:pt x="15773400" y="2031035"/>
                        </a:cubicBezTo>
                        <a:cubicBezTo>
                          <a:pt x="15781795" y="2299378"/>
                          <a:pt x="15758852" y="2593576"/>
                          <a:pt x="15773400" y="2870530"/>
                        </a:cubicBezTo>
                        <a:cubicBezTo>
                          <a:pt x="15787948" y="3147484"/>
                          <a:pt x="15759787" y="3343231"/>
                          <a:pt x="15773400" y="3628783"/>
                        </a:cubicBezTo>
                        <a:cubicBezTo>
                          <a:pt x="15787013" y="3914335"/>
                          <a:pt x="15794652" y="3868421"/>
                          <a:pt x="15773400" y="4062071"/>
                        </a:cubicBezTo>
                        <a:cubicBezTo>
                          <a:pt x="15752148" y="4255721"/>
                          <a:pt x="15768448" y="4495596"/>
                          <a:pt x="15773400" y="4657841"/>
                        </a:cubicBezTo>
                        <a:cubicBezTo>
                          <a:pt x="15778353" y="4820086"/>
                          <a:pt x="15806066" y="5246668"/>
                          <a:pt x="15773400" y="5497335"/>
                        </a:cubicBezTo>
                        <a:cubicBezTo>
                          <a:pt x="15740734" y="5748002"/>
                          <a:pt x="15748194" y="5968988"/>
                          <a:pt x="15773400" y="6174347"/>
                        </a:cubicBezTo>
                        <a:cubicBezTo>
                          <a:pt x="15798606" y="6379706"/>
                          <a:pt x="15784182" y="6750921"/>
                          <a:pt x="15773400" y="6932600"/>
                        </a:cubicBezTo>
                        <a:cubicBezTo>
                          <a:pt x="15762618" y="7114279"/>
                          <a:pt x="15779642" y="7246624"/>
                          <a:pt x="15773400" y="7528371"/>
                        </a:cubicBezTo>
                        <a:cubicBezTo>
                          <a:pt x="15767158" y="7810118"/>
                          <a:pt x="15794083" y="7995933"/>
                          <a:pt x="15773400" y="8124141"/>
                        </a:cubicBezTo>
                        <a:cubicBezTo>
                          <a:pt x="15513806" y="8112387"/>
                          <a:pt x="15249303" y="8133566"/>
                          <a:pt x="14772132" y="8124141"/>
                        </a:cubicBezTo>
                        <a:cubicBezTo>
                          <a:pt x="14294961" y="8114716"/>
                          <a:pt x="14563254" y="8127520"/>
                          <a:pt x="14401800" y="8124141"/>
                        </a:cubicBezTo>
                        <a:cubicBezTo>
                          <a:pt x="14240346" y="8120762"/>
                          <a:pt x="14255545" y="8117277"/>
                          <a:pt x="14189202" y="8124141"/>
                        </a:cubicBezTo>
                        <a:cubicBezTo>
                          <a:pt x="14122859" y="8131005"/>
                          <a:pt x="13994812" y="8111813"/>
                          <a:pt x="13818870" y="8124141"/>
                        </a:cubicBezTo>
                        <a:cubicBezTo>
                          <a:pt x="13642928" y="8136469"/>
                          <a:pt x="13550574" y="8126424"/>
                          <a:pt x="13290804" y="8124141"/>
                        </a:cubicBezTo>
                        <a:cubicBezTo>
                          <a:pt x="13031034" y="8121858"/>
                          <a:pt x="12825604" y="8121435"/>
                          <a:pt x="12605004" y="8124141"/>
                        </a:cubicBezTo>
                        <a:cubicBezTo>
                          <a:pt x="12384404" y="8126847"/>
                          <a:pt x="12312741" y="8126689"/>
                          <a:pt x="12234672" y="8124141"/>
                        </a:cubicBezTo>
                        <a:cubicBezTo>
                          <a:pt x="12156603" y="8121593"/>
                          <a:pt x="11628171" y="8074559"/>
                          <a:pt x="11233404" y="8124141"/>
                        </a:cubicBezTo>
                        <a:cubicBezTo>
                          <a:pt x="10838637" y="8173723"/>
                          <a:pt x="10797795" y="8118102"/>
                          <a:pt x="10547604" y="8124141"/>
                        </a:cubicBezTo>
                        <a:cubicBezTo>
                          <a:pt x="10297413" y="8130180"/>
                          <a:pt x="9846566" y="8161478"/>
                          <a:pt x="9546336" y="8124141"/>
                        </a:cubicBezTo>
                        <a:cubicBezTo>
                          <a:pt x="9246106" y="8086804"/>
                          <a:pt x="8884125" y="8093486"/>
                          <a:pt x="8702802" y="8124141"/>
                        </a:cubicBezTo>
                        <a:cubicBezTo>
                          <a:pt x="8521479" y="8154796"/>
                          <a:pt x="8301390" y="8119725"/>
                          <a:pt x="8174736" y="8124141"/>
                        </a:cubicBezTo>
                        <a:cubicBezTo>
                          <a:pt x="8048082" y="8128557"/>
                          <a:pt x="7552273" y="8087305"/>
                          <a:pt x="7331202" y="8124141"/>
                        </a:cubicBezTo>
                        <a:cubicBezTo>
                          <a:pt x="7110131" y="8160977"/>
                          <a:pt x="7050173" y="8137074"/>
                          <a:pt x="6960870" y="8124141"/>
                        </a:cubicBezTo>
                        <a:cubicBezTo>
                          <a:pt x="6871567" y="8111208"/>
                          <a:pt x="6477100" y="8133708"/>
                          <a:pt x="6275070" y="8124141"/>
                        </a:cubicBezTo>
                        <a:cubicBezTo>
                          <a:pt x="6073040" y="8114574"/>
                          <a:pt x="6120265" y="8127350"/>
                          <a:pt x="6062472" y="8124141"/>
                        </a:cubicBezTo>
                        <a:cubicBezTo>
                          <a:pt x="6004679" y="8120932"/>
                          <a:pt x="5342670" y="8125748"/>
                          <a:pt x="5061204" y="8124141"/>
                        </a:cubicBezTo>
                        <a:cubicBezTo>
                          <a:pt x="4779738" y="8122534"/>
                          <a:pt x="4620815" y="8127941"/>
                          <a:pt x="4375404" y="8124141"/>
                        </a:cubicBezTo>
                        <a:cubicBezTo>
                          <a:pt x="4129993" y="8120341"/>
                          <a:pt x="3610646" y="8109978"/>
                          <a:pt x="3374136" y="8124141"/>
                        </a:cubicBezTo>
                        <a:cubicBezTo>
                          <a:pt x="3137626" y="8138304"/>
                          <a:pt x="3032223" y="8133433"/>
                          <a:pt x="2846070" y="8124141"/>
                        </a:cubicBezTo>
                        <a:cubicBezTo>
                          <a:pt x="2659917" y="8114849"/>
                          <a:pt x="2641911" y="8114448"/>
                          <a:pt x="2475738" y="8124141"/>
                        </a:cubicBezTo>
                        <a:cubicBezTo>
                          <a:pt x="2309565" y="8133834"/>
                          <a:pt x="2098441" y="8141614"/>
                          <a:pt x="1789938" y="8124141"/>
                        </a:cubicBezTo>
                        <a:cubicBezTo>
                          <a:pt x="1481435" y="8106668"/>
                          <a:pt x="1277263" y="8092086"/>
                          <a:pt x="946404" y="8124141"/>
                        </a:cubicBezTo>
                        <a:cubicBezTo>
                          <a:pt x="615545" y="8156196"/>
                          <a:pt x="347467" y="8093212"/>
                          <a:pt x="0" y="8124141"/>
                        </a:cubicBezTo>
                        <a:cubicBezTo>
                          <a:pt x="-8264" y="7782151"/>
                          <a:pt x="10647" y="7579969"/>
                          <a:pt x="0" y="7365888"/>
                        </a:cubicBezTo>
                        <a:cubicBezTo>
                          <a:pt x="-10647" y="7151807"/>
                          <a:pt x="-27239" y="6920409"/>
                          <a:pt x="0" y="6770118"/>
                        </a:cubicBezTo>
                        <a:cubicBezTo>
                          <a:pt x="27239" y="6619827"/>
                          <a:pt x="-9984" y="6357912"/>
                          <a:pt x="0" y="6174347"/>
                        </a:cubicBezTo>
                        <a:cubicBezTo>
                          <a:pt x="9984" y="5990782"/>
                          <a:pt x="14731" y="5808030"/>
                          <a:pt x="0" y="5578577"/>
                        </a:cubicBezTo>
                        <a:cubicBezTo>
                          <a:pt x="-14731" y="5349124"/>
                          <a:pt x="-3385" y="5231023"/>
                          <a:pt x="0" y="4982806"/>
                        </a:cubicBezTo>
                        <a:cubicBezTo>
                          <a:pt x="3385" y="4734589"/>
                          <a:pt x="12363" y="4559354"/>
                          <a:pt x="0" y="4224553"/>
                        </a:cubicBezTo>
                        <a:cubicBezTo>
                          <a:pt x="-12363" y="3889752"/>
                          <a:pt x="12530" y="3828830"/>
                          <a:pt x="0" y="3547542"/>
                        </a:cubicBezTo>
                        <a:cubicBezTo>
                          <a:pt x="-12530" y="3266254"/>
                          <a:pt x="-2744" y="3306241"/>
                          <a:pt x="0" y="3114254"/>
                        </a:cubicBezTo>
                        <a:cubicBezTo>
                          <a:pt x="2744" y="2922267"/>
                          <a:pt x="-12792" y="2669456"/>
                          <a:pt x="0" y="2518484"/>
                        </a:cubicBezTo>
                        <a:cubicBezTo>
                          <a:pt x="12792" y="2367512"/>
                          <a:pt x="33308" y="1953184"/>
                          <a:pt x="0" y="1760231"/>
                        </a:cubicBezTo>
                        <a:cubicBezTo>
                          <a:pt x="-33308" y="1567278"/>
                          <a:pt x="9390" y="1459423"/>
                          <a:pt x="0" y="1245702"/>
                        </a:cubicBezTo>
                        <a:cubicBezTo>
                          <a:pt x="-9390" y="1031981"/>
                          <a:pt x="-38703" y="5404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Kết quả hình ảnh cho bác trong cuộc chiến tranh biên giới&quot;">
            <a:extLst>
              <a:ext uri="{FF2B5EF4-FFF2-40B4-BE49-F238E27FC236}">
                <a16:creationId xmlns:a16="http://schemas.microsoft.com/office/drawing/2014/main" id="{DAE31198-CD90-C693-136D-5439C985CCB0}"/>
              </a:ext>
            </a:extLst>
          </p:cNvPr>
          <p:cNvPicPr>
            <a:picLocks noChangeAspect="1" noChangeArrowheads="1"/>
          </p:cNvPicPr>
          <p:nvPr/>
        </p:nvPicPr>
        <p:blipFill>
          <a:blip r:embed="rId3"/>
          <a:srcRect/>
          <a:stretch>
            <a:fillRect/>
          </a:stretch>
        </p:blipFill>
        <p:spPr bwMode="auto">
          <a:xfrm>
            <a:off x="1485900" y="1582616"/>
            <a:ext cx="10677512" cy="7031195"/>
          </a:xfrm>
          <a:prstGeom prst="rect">
            <a:avLst/>
          </a:prstGeom>
          <a:noFill/>
        </p:spPr>
      </p:pic>
      <p:sp>
        <p:nvSpPr>
          <p:cNvPr id="5" name="Rectangle 1">
            <a:extLst>
              <a:ext uri="{FF2B5EF4-FFF2-40B4-BE49-F238E27FC236}">
                <a16:creationId xmlns:a16="http://schemas.microsoft.com/office/drawing/2014/main" id="{9CFF53E8-76D7-EC0E-5C8A-39F9694B0D5B}"/>
              </a:ext>
            </a:extLst>
          </p:cNvPr>
          <p:cNvSpPr>
            <a:spLocks noChangeArrowheads="1"/>
          </p:cNvSpPr>
          <p:nvPr/>
        </p:nvSpPr>
        <p:spPr bwMode="auto">
          <a:xfrm>
            <a:off x="12163412" y="3011392"/>
            <a:ext cx="4524388" cy="36904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627632" fontAlgn="base">
              <a:spcBef>
                <a:spcPct val="0"/>
              </a:spcBef>
              <a:spcAft>
                <a:spcPts val="600"/>
              </a:spcAft>
              <a:tabLst>
                <a:tab pos="960755" algn="l"/>
              </a:tabLst>
            </a:pPr>
            <a:r>
              <a:rPr lang="en-US" sz="5696" kern="1200" dirty="0" err="1">
                <a:latin typeface="Times New Roman" panose="02020603050405020304" pitchFamily="18" charset="0"/>
                <a:cs typeface="Times New Roman" panose="02020603050405020304" pitchFamily="18" charset="0"/>
              </a:rPr>
              <a:t>Bác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trong</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cuộc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chiến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tranh</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biên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giới</a:t>
            </a:r>
            <a:r>
              <a:rPr lang="en-US" sz="5696" kern="1200" dirty="0">
                <a:latin typeface="Times New Roman" panose="02020603050405020304" pitchFamily="18" charset="0"/>
                <a:cs typeface="Times New Roman" panose="02020603050405020304" pitchFamily="18" charset="0"/>
              </a:rPr>
              <a:t> 1950</a:t>
            </a:r>
            <a:endParaRPr kumimoji="0" lang="en-US" sz="40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1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2">
            <a:extLst>
              <a:ext uri="{FF2B5EF4-FFF2-40B4-BE49-F238E27FC236}">
                <a16:creationId xmlns:a16="http://schemas.microsoft.com/office/drawing/2014/main" id="{B96AB5B7-1070-2504-4F17-D8FDD5083011}"/>
              </a:ext>
            </a:extLst>
          </p:cNvPr>
          <p:cNvSpPr txBox="1"/>
          <p:nvPr/>
        </p:nvSpPr>
        <p:spPr>
          <a:xfrm>
            <a:off x="1973265" y="7977879"/>
            <a:ext cx="8127156" cy="753871"/>
          </a:xfrm>
          <a:prstGeom prst="rect">
            <a:avLst/>
          </a:prstGeom>
        </p:spPr>
        <p:txBody>
          <a:bodyPr vert="horz" wrap="square" lIns="0" tIns="12700" rIns="0" bIns="0" rtlCol="0">
            <a:spAutoFit/>
          </a:bodyPr>
          <a:lstStyle/>
          <a:p>
            <a:pPr marL="21463" defTabSz="1545336">
              <a:spcBef>
                <a:spcPts val="169"/>
              </a:spcBef>
            </a:pPr>
            <a:r>
              <a:rPr lang="en-US" sz="4732" kern="1200" spc="-8" dirty="0" err="1">
                <a:latin typeface="Times New Roman" panose="02020603050405020304" pitchFamily="18" charset="0"/>
                <a:cs typeface="Times New Roman" panose="02020603050405020304" pitchFamily="18" charset="0"/>
              </a:rPr>
              <a:t>Bác</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Hồ</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với</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đồng</a:t>
            </a:r>
            <a:r>
              <a:rPr lang="en-US" sz="4732" kern="1200" spc="-8" dirty="0">
                <a:latin typeface="Times New Roman" panose="02020603050405020304" pitchFamily="18" charset="0"/>
                <a:cs typeface="Times New Roman" panose="02020603050405020304" pitchFamily="18" charset="0"/>
              </a:rPr>
              <a:t> </a:t>
            </a:r>
            <a:r>
              <a:rPr lang="en-US" sz="4732" kern="1200" dirty="0" err="1">
                <a:latin typeface="Times New Roman" panose="02020603050405020304" pitchFamily="18" charset="0"/>
                <a:cs typeface="Times New Roman" panose="02020603050405020304" pitchFamily="18" charset="0"/>
              </a:rPr>
              <a:t>bào</a:t>
            </a:r>
            <a:r>
              <a:rPr lang="en-US" sz="4732" kern="1200"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vùng</a:t>
            </a:r>
            <a:r>
              <a:rPr lang="en-US" sz="4732" kern="1200" spc="-85"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cao</a:t>
            </a:r>
            <a:r>
              <a:rPr lang="en-US" sz="4732" kern="1200" spc="-8"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object 9">
            <a:extLst>
              <a:ext uri="{FF2B5EF4-FFF2-40B4-BE49-F238E27FC236}">
                <a16:creationId xmlns:a16="http://schemas.microsoft.com/office/drawing/2014/main" id="{E9F219F1-69D8-7893-CB5C-2C7A31E93FD7}"/>
              </a:ext>
            </a:extLst>
          </p:cNvPr>
          <p:cNvSpPr/>
          <p:nvPr/>
        </p:nvSpPr>
        <p:spPr>
          <a:xfrm>
            <a:off x="10294320" y="5173040"/>
            <a:ext cx="6567400" cy="4148759"/>
          </a:xfrm>
          <a:prstGeom prst="rect">
            <a:avLst/>
          </a:prstGeom>
          <a:blipFill>
            <a:blip r:embed="rId3" cstate="print"/>
            <a:srcRect/>
            <a:stretch>
              <a:fillRect t="-2746" b="1"/>
            </a:stretch>
          </a:blipFill>
        </p:spPr>
        <p:txBody>
          <a:bodyPr wrap="square" lIns="0" tIns="0" rIns="0" bIns="0" rtlCol="0"/>
          <a:lstStyle/>
          <a:p>
            <a:endParaRPr/>
          </a:p>
        </p:txBody>
      </p:sp>
      <p:sp>
        <p:nvSpPr>
          <p:cNvPr id="4" name="object 13">
            <a:extLst>
              <a:ext uri="{FF2B5EF4-FFF2-40B4-BE49-F238E27FC236}">
                <a16:creationId xmlns:a16="http://schemas.microsoft.com/office/drawing/2014/main" id="{166CD1A3-E8B2-9072-3CF4-AD5A24C668D0}"/>
              </a:ext>
            </a:extLst>
          </p:cNvPr>
          <p:cNvSpPr/>
          <p:nvPr/>
        </p:nvSpPr>
        <p:spPr>
          <a:xfrm>
            <a:off x="10294322" y="965200"/>
            <a:ext cx="6567400" cy="4084259"/>
          </a:xfrm>
          <a:prstGeom prst="rect">
            <a:avLst/>
          </a:prstGeom>
          <a:blipFill>
            <a:blip r:embed="rId4" cstate="print"/>
            <a:srcRect/>
            <a:stretch>
              <a:fillRect l="-3741" t="-3207" r="-2749" b="-5397"/>
            </a:stretch>
          </a:blipFill>
        </p:spPr>
        <p:txBody>
          <a:bodyPr wrap="square" lIns="0" tIns="0" rIns="0" bIns="0" rtlCol="0"/>
          <a:lstStyle/>
          <a:p>
            <a:endParaRPr/>
          </a:p>
        </p:txBody>
      </p:sp>
      <p:sp>
        <p:nvSpPr>
          <p:cNvPr id="5" name="object 16">
            <a:extLst>
              <a:ext uri="{FF2B5EF4-FFF2-40B4-BE49-F238E27FC236}">
                <a16:creationId xmlns:a16="http://schemas.microsoft.com/office/drawing/2014/main" id="{02A2E052-0D43-16DF-E8C7-9760B3977B78}"/>
              </a:ext>
            </a:extLst>
          </p:cNvPr>
          <p:cNvSpPr/>
          <p:nvPr/>
        </p:nvSpPr>
        <p:spPr>
          <a:xfrm>
            <a:off x="1426276" y="965200"/>
            <a:ext cx="8674145" cy="652718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09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A83959B7-DBBD-B989-80FD-388F6B86BA7D}"/>
              </a:ext>
            </a:extLst>
          </p:cNvPr>
          <p:cNvSpPr/>
          <p:nvPr/>
        </p:nvSpPr>
        <p:spPr>
          <a:xfrm>
            <a:off x="1161549" y="1771255"/>
            <a:ext cx="9054365" cy="7550544"/>
          </a:xfrm>
          <a:prstGeom prst="rect">
            <a:avLst/>
          </a:prstGeom>
          <a:blipFill>
            <a:blip r:embed="rId3" cstate="print"/>
            <a:stretch>
              <a:fillRect/>
            </a:stretch>
          </a:blipFill>
        </p:spPr>
        <p:txBody>
          <a:bodyPr wrap="square" lIns="0" tIns="0" rIns="0" bIns="0" rtlCol="0"/>
          <a:lstStyle/>
          <a:p>
            <a:endParaRPr sz="4800">
              <a:latin typeface="Times New Roman" panose="02020603050405020304" pitchFamily="18" charset="0"/>
              <a:cs typeface="Times New Roman" panose="02020603050405020304" pitchFamily="18" charset="0"/>
            </a:endParaRPr>
          </a:p>
        </p:txBody>
      </p:sp>
      <p:sp>
        <p:nvSpPr>
          <p:cNvPr id="7" name="object 10">
            <a:extLst>
              <a:ext uri="{FF2B5EF4-FFF2-40B4-BE49-F238E27FC236}">
                <a16:creationId xmlns:a16="http://schemas.microsoft.com/office/drawing/2014/main" id="{EC445FEE-3B0C-E662-C2F4-D0E857174309}"/>
              </a:ext>
            </a:extLst>
          </p:cNvPr>
          <p:cNvSpPr txBox="1"/>
          <p:nvPr/>
        </p:nvSpPr>
        <p:spPr>
          <a:xfrm>
            <a:off x="2514600" y="562173"/>
            <a:ext cx="7441587" cy="751488"/>
          </a:xfrm>
          <a:prstGeom prst="rect">
            <a:avLst/>
          </a:prstGeom>
        </p:spPr>
        <p:txBody>
          <a:bodyPr vert="horz" wrap="square" lIns="0" tIns="12700" rIns="0" bIns="0" rtlCol="0">
            <a:spAutoFit/>
          </a:bodyPr>
          <a:lstStyle/>
          <a:p>
            <a:pPr marL="68961" defTabSz="1655064">
              <a:spcBef>
                <a:spcPts val="181"/>
              </a:spcBef>
            </a:pPr>
            <a:r>
              <a:rPr lang="en-US" sz="4800" b="1" kern="1200" spc="-9" dirty="0" err="1">
                <a:latin typeface="Times New Roman" panose="02020603050405020304" pitchFamily="18" charset="0"/>
                <a:cs typeface="Times New Roman" panose="02020603050405020304" pitchFamily="18" charset="0"/>
              </a:rPr>
              <a:t>Bác</a:t>
            </a:r>
            <a:r>
              <a:rPr lang="en-US" sz="4800" b="1" kern="1200" spc="-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Hồ</a:t>
            </a:r>
            <a:r>
              <a:rPr lang="en-US" sz="4800" b="1" kern="1200" spc="-9"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thăm</a:t>
            </a:r>
            <a:r>
              <a:rPr lang="en-US" sz="4800" b="1" kern="1200"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đền</a:t>
            </a:r>
            <a:r>
              <a:rPr lang="en-US" sz="4800" b="1" kern="1200" spc="-10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Hùng</a:t>
            </a:r>
            <a:endParaRPr lang="en-US" sz="4800" dirty="0">
              <a:latin typeface="Times New Roman" panose="02020603050405020304" pitchFamily="18" charset="0"/>
              <a:cs typeface="Times New Roman" panose="02020603050405020304" pitchFamily="18" charset="0"/>
            </a:endParaRPr>
          </a:p>
        </p:txBody>
      </p:sp>
      <p:sp>
        <p:nvSpPr>
          <p:cNvPr id="8" name="object 11">
            <a:extLst>
              <a:ext uri="{FF2B5EF4-FFF2-40B4-BE49-F238E27FC236}">
                <a16:creationId xmlns:a16="http://schemas.microsoft.com/office/drawing/2014/main" id="{E9751FB4-575C-EAE5-2E60-582F4AD4C659}"/>
              </a:ext>
            </a:extLst>
          </p:cNvPr>
          <p:cNvSpPr txBox="1"/>
          <p:nvPr/>
        </p:nvSpPr>
        <p:spPr>
          <a:xfrm>
            <a:off x="10744200" y="3314700"/>
            <a:ext cx="6742846" cy="2967479"/>
          </a:xfrm>
          <a:prstGeom prst="rect">
            <a:avLst/>
          </a:prstGeom>
        </p:spPr>
        <p:txBody>
          <a:bodyPr vert="horz" wrap="square" lIns="0" tIns="12700" rIns="0" bIns="0" rtlCol="0">
            <a:spAutoFit/>
          </a:bodyPr>
          <a:lstStyle/>
          <a:p>
            <a:pPr marL="22987" marR="9195" algn="just" defTabSz="1655064">
              <a:spcBef>
                <a:spcPts val="181"/>
              </a:spcBef>
              <a:tabLst>
                <a:tab pos="734435" algn="l"/>
              </a:tabLst>
            </a:pPr>
            <a:r>
              <a:rPr lang="vi-VN" sz="4800" i="1" kern="1200"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Các vua Hùng đã  có công </a:t>
            </a:r>
            <a:r>
              <a:rPr lang="vi-VN" sz="4800" i="1" kern="1200" spc="-18" dirty="0">
                <a:latin typeface="Times New Roman" panose="02020603050405020304" pitchFamily="18" charset="0"/>
                <a:cs typeface="Times New Roman" panose="02020603050405020304" pitchFamily="18" charset="0"/>
              </a:rPr>
              <a:t>dựng</a:t>
            </a:r>
            <a:r>
              <a:rPr lang="vi-VN" sz="4800" i="1" kern="1200" spc="-127"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nước.  Bác cháu </a:t>
            </a:r>
            <a:r>
              <a:rPr lang="vi-VN" sz="4800" i="1" kern="1200" spc="-18" dirty="0">
                <a:latin typeface="Times New Roman" panose="02020603050405020304" pitchFamily="18" charset="0"/>
                <a:cs typeface="Times New Roman" panose="02020603050405020304" pitchFamily="18" charset="0"/>
              </a:rPr>
              <a:t>ta </a:t>
            </a:r>
            <a:r>
              <a:rPr lang="vi-VN" sz="4800" i="1" kern="1200" spc="-9" dirty="0">
                <a:latin typeface="Times New Roman" panose="02020603050405020304" pitchFamily="18" charset="0"/>
                <a:cs typeface="Times New Roman" panose="02020603050405020304" pitchFamily="18" charset="0"/>
              </a:rPr>
              <a:t>phải  cùng nhau giữ lấy  nước.”</a:t>
            </a:r>
            <a:endParaRPr 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5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9">
            <a:extLst>
              <a:ext uri="{FF2B5EF4-FFF2-40B4-BE49-F238E27FC236}">
                <a16:creationId xmlns:a16="http://schemas.microsoft.com/office/drawing/2014/main" id="{AB60C681-D94A-37C7-D620-FF22DB617561}"/>
              </a:ext>
            </a:extLst>
          </p:cNvPr>
          <p:cNvSpPr/>
          <p:nvPr/>
        </p:nvSpPr>
        <p:spPr>
          <a:xfrm>
            <a:off x="1564410" y="965200"/>
            <a:ext cx="9118625" cy="8356599"/>
          </a:xfrm>
          <a:prstGeom prst="rect">
            <a:avLst/>
          </a:prstGeom>
          <a:blipFill>
            <a:blip r:embed="rId3" cstate="print"/>
            <a:stretch>
              <a:fillRect/>
            </a:stretch>
          </a:blipFill>
        </p:spPr>
        <p:txBody>
          <a:bodyPr wrap="square" lIns="0" tIns="0" rIns="0" bIns="0" rtlCol="0"/>
          <a:lstStyle/>
          <a:p>
            <a:endParaRPr/>
          </a:p>
        </p:txBody>
      </p:sp>
      <p:sp>
        <p:nvSpPr>
          <p:cNvPr id="3" name="object 10">
            <a:extLst>
              <a:ext uri="{FF2B5EF4-FFF2-40B4-BE49-F238E27FC236}">
                <a16:creationId xmlns:a16="http://schemas.microsoft.com/office/drawing/2014/main" id="{6628E94D-227D-64CA-13E0-8E8F0172D35E}"/>
              </a:ext>
            </a:extLst>
          </p:cNvPr>
          <p:cNvSpPr txBox="1"/>
          <p:nvPr/>
        </p:nvSpPr>
        <p:spPr>
          <a:xfrm>
            <a:off x="11204875" y="1562100"/>
            <a:ext cx="5845766" cy="6378028"/>
          </a:xfrm>
          <a:prstGeom prst="rect">
            <a:avLst/>
          </a:prstGeom>
        </p:spPr>
        <p:txBody>
          <a:bodyPr vert="horz" wrap="square" lIns="0" tIns="171450" rIns="0" bIns="0" rtlCol="0">
            <a:spAutoFit/>
          </a:bodyPr>
          <a:lstStyle/>
          <a:p>
            <a:pPr marL="21336" algn="just" defTabSz="1536192">
              <a:spcBef>
                <a:spcPts val="2268"/>
              </a:spcBef>
            </a:pPr>
            <a:r>
              <a:rPr lang="vi-VN" sz="4032" i="1" kern="1200" dirty="0">
                <a:latin typeface="+mj-lt"/>
              </a:rPr>
              <a:t>“</a:t>
            </a:r>
            <a:r>
              <a:rPr lang="vi-VN" sz="4032" i="1" kern="1200" spc="-8" dirty="0">
                <a:latin typeface="+mj-lt"/>
              </a:rPr>
              <a:t>Nhiệm </a:t>
            </a:r>
            <a:r>
              <a:rPr lang="vi-VN" sz="4032" i="1" kern="1200" spc="-17" dirty="0">
                <a:latin typeface="+mj-lt"/>
              </a:rPr>
              <a:t>vụ </a:t>
            </a:r>
            <a:r>
              <a:rPr lang="vi-VN" sz="4032" i="1" kern="1200" spc="-8" dirty="0">
                <a:latin typeface="+mj-lt"/>
              </a:rPr>
              <a:t>của </a:t>
            </a:r>
            <a:r>
              <a:rPr lang="vi-VN" sz="4032" i="1" kern="1200" dirty="0">
                <a:latin typeface="+mj-lt"/>
              </a:rPr>
              <a:t>thanh</a:t>
            </a:r>
            <a:r>
              <a:rPr lang="vi-VN" sz="4032" i="1" kern="1200" spc="-17" dirty="0">
                <a:latin typeface="+mj-lt"/>
              </a:rPr>
              <a:t> </a:t>
            </a:r>
            <a:r>
              <a:rPr lang="vi-VN" sz="4032" i="1" kern="1200" spc="-8" dirty="0">
                <a:latin typeface="+mj-lt"/>
              </a:rPr>
              <a:t>niên </a:t>
            </a:r>
            <a:r>
              <a:rPr lang="vi-VN" sz="4032" i="1" kern="1200" dirty="0">
                <a:latin typeface="+mj-lt"/>
              </a:rPr>
              <a:t>không phải </a:t>
            </a:r>
            <a:r>
              <a:rPr lang="vi-VN" sz="4032" i="1" kern="1200" spc="-8" dirty="0">
                <a:latin typeface="+mj-lt"/>
              </a:rPr>
              <a:t>là </a:t>
            </a:r>
            <a:r>
              <a:rPr lang="vi-VN" sz="4032" i="1" kern="1200" dirty="0">
                <a:latin typeface="+mj-lt"/>
              </a:rPr>
              <a:t>đòi</a:t>
            </a:r>
            <a:r>
              <a:rPr lang="vi-VN" sz="4032" i="1" kern="1200" spc="-101" dirty="0">
                <a:latin typeface="+mj-lt"/>
              </a:rPr>
              <a:t> </a:t>
            </a:r>
            <a:r>
              <a:rPr lang="vi-VN" sz="4032" i="1" kern="1200" spc="-8" dirty="0">
                <a:latin typeface="+mj-lt"/>
              </a:rPr>
              <a:t>hỏi nước </a:t>
            </a:r>
            <a:r>
              <a:rPr lang="vi-VN" sz="4032" i="1" kern="1200" dirty="0">
                <a:latin typeface="+mj-lt"/>
              </a:rPr>
              <a:t>nhà </a:t>
            </a:r>
            <a:r>
              <a:rPr lang="vi-VN" sz="4032" i="1" kern="1200" spc="-8" dirty="0">
                <a:latin typeface="+mj-lt"/>
              </a:rPr>
              <a:t>đã </a:t>
            </a:r>
            <a:r>
              <a:rPr lang="vi-VN" sz="4032" i="1" kern="1200" dirty="0">
                <a:latin typeface="+mj-lt"/>
              </a:rPr>
              <a:t>cho </a:t>
            </a:r>
            <a:r>
              <a:rPr lang="vi-VN" sz="4032" i="1" kern="1200" spc="-8" dirty="0">
                <a:latin typeface="+mj-lt"/>
              </a:rPr>
              <a:t>mình  những gì, mà phải </a:t>
            </a:r>
            <a:r>
              <a:rPr lang="vi-VN" sz="4032" i="1" kern="1200" spc="8" dirty="0">
                <a:latin typeface="+mj-lt"/>
              </a:rPr>
              <a:t>tự </a:t>
            </a:r>
            <a:r>
              <a:rPr lang="vi-VN" sz="4032" i="1" kern="1200" dirty="0">
                <a:latin typeface="+mj-lt"/>
              </a:rPr>
              <a:t>hỏi  </a:t>
            </a:r>
            <a:r>
              <a:rPr lang="vi-VN" sz="4032" i="1" kern="1200" spc="-8" dirty="0">
                <a:latin typeface="+mj-lt"/>
              </a:rPr>
              <a:t>mình đã làm </a:t>
            </a:r>
            <a:r>
              <a:rPr lang="vi-VN" sz="4032" i="1" kern="1200" dirty="0">
                <a:latin typeface="+mj-lt"/>
              </a:rPr>
              <a:t>gì </a:t>
            </a:r>
            <a:r>
              <a:rPr lang="vi-VN" sz="4032" i="1" kern="1200" spc="-8" dirty="0">
                <a:latin typeface="+mj-lt"/>
              </a:rPr>
              <a:t>cho nước nhà?  Mình phải làm </a:t>
            </a:r>
            <a:r>
              <a:rPr lang="vi-VN" sz="4032" i="1" kern="1200" dirty="0">
                <a:latin typeface="+mj-lt"/>
              </a:rPr>
              <a:t>thế nào </a:t>
            </a:r>
            <a:r>
              <a:rPr lang="vi-VN" sz="4032" i="1" kern="1200" spc="-8" dirty="0">
                <a:latin typeface="+mj-lt"/>
              </a:rPr>
              <a:t>cho  ích lợi </a:t>
            </a:r>
            <a:r>
              <a:rPr lang="vi-VN" sz="4032" i="1" kern="1200" dirty="0">
                <a:latin typeface="+mj-lt"/>
              </a:rPr>
              <a:t>nước nhà </a:t>
            </a:r>
            <a:r>
              <a:rPr lang="vi-VN" sz="4032" i="1" kern="1200" spc="-8" dirty="0">
                <a:latin typeface="+mj-lt"/>
              </a:rPr>
              <a:t>nhiều hơn</a:t>
            </a:r>
            <a:r>
              <a:rPr lang="vi-VN" sz="4032" i="1" kern="1200" dirty="0">
                <a:latin typeface="+mj-lt"/>
              </a:rPr>
              <a:t>?  </a:t>
            </a:r>
            <a:r>
              <a:rPr lang="vi-VN" sz="4032" i="1" kern="1200" spc="-8" dirty="0">
                <a:latin typeface="+mj-lt"/>
              </a:rPr>
              <a:t>Mình đã vì lợi ích </a:t>
            </a:r>
            <a:r>
              <a:rPr lang="vi-VN" sz="4032" i="1" kern="1200" dirty="0">
                <a:latin typeface="+mj-lt"/>
              </a:rPr>
              <a:t>nước </a:t>
            </a:r>
            <a:r>
              <a:rPr lang="vi-VN" sz="4032" i="1" kern="1200" spc="-8" dirty="0">
                <a:latin typeface="+mj-lt"/>
              </a:rPr>
              <a:t>nhà  mà </a:t>
            </a:r>
            <a:r>
              <a:rPr lang="vi-VN" sz="4032" i="1" kern="1200" dirty="0">
                <a:latin typeface="+mj-lt"/>
              </a:rPr>
              <a:t>hy </a:t>
            </a:r>
            <a:r>
              <a:rPr lang="vi-VN" sz="4032" i="1" kern="1200" spc="-8" dirty="0">
                <a:latin typeface="+mj-lt"/>
              </a:rPr>
              <a:t>sinh phấn </a:t>
            </a:r>
            <a:r>
              <a:rPr lang="vi-VN" sz="4032" i="1" kern="1200" dirty="0">
                <a:latin typeface="+mj-lt"/>
              </a:rPr>
              <a:t>đấu </a:t>
            </a:r>
            <a:r>
              <a:rPr lang="vi-VN" sz="4032" i="1" kern="1200" spc="-8" dirty="0">
                <a:latin typeface="+mj-lt"/>
              </a:rPr>
              <a:t>đến  chừng</a:t>
            </a:r>
            <a:r>
              <a:rPr lang="vi-VN" sz="4032" i="1" kern="1200" spc="-17" dirty="0">
                <a:latin typeface="+mj-lt"/>
              </a:rPr>
              <a:t> </a:t>
            </a:r>
            <a:r>
              <a:rPr lang="vi-VN" sz="4032" i="1" kern="1200" spc="-8" dirty="0">
                <a:latin typeface="+mj-lt"/>
              </a:rPr>
              <a:t>nào?”</a:t>
            </a:r>
            <a:endParaRPr lang="vi-VN" sz="2400" dirty="0">
              <a:latin typeface="+mj-lt"/>
              <a:cs typeface="#9Slide03 Arima Madurai Medium" panose="00000600000000000000" pitchFamily="2" charset="0"/>
            </a:endParaRPr>
          </a:p>
        </p:txBody>
      </p:sp>
    </p:spTree>
    <p:extLst>
      <p:ext uri="{BB962C8B-B14F-4D97-AF65-F5344CB8AC3E}">
        <p14:creationId xmlns:p14="http://schemas.microsoft.com/office/powerpoint/2010/main" val="18189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43A5168F-2E43-99A5-4C5D-7205D75ECC04}"/>
              </a:ext>
            </a:extLst>
          </p:cNvPr>
          <p:cNvSpPr/>
          <p:nvPr/>
        </p:nvSpPr>
        <p:spPr>
          <a:xfrm>
            <a:off x="1639933" y="965199"/>
            <a:ext cx="6804824" cy="6924206"/>
          </a:xfrm>
          <a:prstGeom prst="rect">
            <a:avLst/>
          </a:prstGeom>
          <a:blipFill>
            <a:blip r:embed="rId3" cstate="print"/>
            <a:stretch>
              <a:fillRect/>
            </a:stretch>
          </a:blipFill>
        </p:spPr>
        <p:txBody>
          <a:bodyPr wrap="square" lIns="0" tIns="0" rIns="0" bIns="0" rtlCol="0"/>
          <a:lstStyle/>
          <a:p>
            <a:endParaRPr sz="4800"/>
          </a:p>
        </p:txBody>
      </p:sp>
      <p:sp>
        <p:nvSpPr>
          <p:cNvPr id="3" name="object 9">
            <a:extLst>
              <a:ext uri="{FF2B5EF4-FFF2-40B4-BE49-F238E27FC236}">
                <a16:creationId xmlns:a16="http://schemas.microsoft.com/office/drawing/2014/main" id="{6387A0CD-8A08-85D6-6949-E42D2ED3E9BB}"/>
              </a:ext>
            </a:extLst>
          </p:cNvPr>
          <p:cNvSpPr/>
          <p:nvPr/>
        </p:nvSpPr>
        <p:spPr>
          <a:xfrm>
            <a:off x="8444757" y="965199"/>
            <a:ext cx="8203308" cy="6870959"/>
          </a:xfrm>
          <a:prstGeom prst="rect">
            <a:avLst/>
          </a:prstGeom>
          <a:blipFill>
            <a:blip r:embed="rId4" cstate="print"/>
            <a:stretch>
              <a:fillRect/>
            </a:stretch>
          </a:blipFill>
        </p:spPr>
        <p:txBody>
          <a:bodyPr wrap="square" lIns="0" tIns="0" rIns="0" bIns="0" rtlCol="0"/>
          <a:lstStyle/>
          <a:p>
            <a:endParaRPr sz="4800"/>
          </a:p>
        </p:txBody>
      </p:sp>
      <p:sp>
        <p:nvSpPr>
          <p:cNvPr id="4" name="Rectangle 1">
            <a:extLst>
              <a:ext uri="{FF2B5EF4-FFF2-40B4-BE49-F238E27FC236}">
                <a16:creationId xmlns:a16="http://schemas.microsoft.com/office/drawing/2014/main" id="{8DE730B5-EA6F-D5BB-25D9-7CFB6CBE0CA5}"/>
              </a:ext>
            </a:extLst>
          </p:cNvPr>
          <p:cNvSpPr>
            <a:spLocks noChangeArrowheads="1"/>
          </p:cNvSpPr>
          <p:nvPr/>
        </p:nvSpPr>
        <p:spPr bwMode="auto">
          <a:xfrm>
            <a:off x="3082225" y="8375886"/>
            <a:ext cx="124005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499616" fontAlgn="base">
              <a:spcBef>
                <a:spcPct val="0"/>
              </a:spcBef>
              <a:spcAft>
                <a:spcPts val="600"/>
              </a:spcAft>
              <a:tabLst>
                <a:tab pos="885190" algn="l"/>
              </a:tabLst>
            </a:pPr>
            <a:r>
              <a:rPr lang="en-US" sz="4800" kern="1200" dirty="0" err="1">
                <a:latin typeface="Times New Roman" panose="02020603050405020304" pitchFamily="18" charset="0"/>
                <a:cs typeface="Times New Roman" panose="02020603050405020304" pitchFamily="18" charset="0"/>
              </a:rPr>
              <a:t>Bác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với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thiếu</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nhi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Việt</a:t>
            </a:r>
            <a:r>
              <a:rPr lang="en-US" sz="4800" kern="1200" dirty="0">
                <a:latin typeface="Times New Roman" panose="02020603050405020304" pitchFamily="18" charset="0"/>
                <a:cs typeface="Times New Roman" panose="02020603050405020304" pitchFamily="18" charset="0"/>
              </a:rPr>
              <a:t> Nam</a:t>
            </a:r>
            <a:endParaRPr kumimoji="0" lang="en-US" sz="4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8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3">
            <a:extLst>
              <a:ext uri="{FF2B5EF4-FFF2-40B4-BE49-F238E27FC236}">
                <a16:creationId xmlns:a16="http://schemas.microsoft.com/office/drawing/2014/main" id="{7AAF70CD-1104-E297-CE1E-DE0A06AA18B2}"/>
              </a:ext>
            </a:extLst>
          </p:cNvPr>
          <p:cNvSpPr txBox="1"/>
          <p:nvPr/>
        </p:nvSpPr>
        <p:spPr>
          <a:xfrm>
            <a:off x="8479918" y="5450122"/>
            <a:ext cx="7761540" cy="3516347"/>
          </a:xfrm>
          <a:prstGeom prst="rect">
            <a:avLst/>
          </a:prstGeom>
        </p:spPr>
        <p:txBody>
          <a:bodyPr vert="horz" wrap="square" lIns="0" tIns="12700" rIns="0" bIns="0" rtlCol="0">
            <a:spAutoFit/>
          </a:bodyPr>
          <a:lstStyle/>
          <a:p>
            <a:pPr marL="20320" marR="8128" indent="516128" algn="just" defTabSz="1463040">
              <a:spcBef>
                <a:spcPts val="160"/>
              </a:spcBef>
            </a:pPr>
            <a:r>
              <a:rPr lang="vi-VN" sz="3840" b="1" kern="1200" dirty="0">
                <a:latin typeface="+mj-lt"/>
              </a:rPr>
              <a:t>Ngày 2 - 9 - </a:t>
            </a:r>
            <a:r>
              <a:rPr lang="vi-VN" sz="3840" b="1" kern="1200" spc="-8" dirty="0">
                <a:latin typeface="+mj-lt"/>
              </a:rPr>
              <a:t>1945, tại</a:t>
            </a:r>
            <a:r>
              <a:rPr lang="vi-VN" sz="3840" b="1" kern="1200" spc="-152" dirty="0">
                <a:latin typeface="+mj-lt"/>
              </a:rPr>
              <a:t> </a:t>
            </a:r>
            <a:r>
              <a:rPr lang="vi-VN" sz="3840" b="1" kern="1200" spc="-8" dirty="0">
                <a:latin typeface="+mj-lt"/>
              </a:rPr>
              <a:t>Quảng  trường </a:t>
            </a:r>
            <a:r>
              <a:rPr lang="vi-VN" sz="3840" b="1" kern="1200" dirty="0">
                <a:latin typeface="+mj-lt"/>
              </a:rPr>
              <a:t>Ba Đình, Chủ</a:t>
            </a:r>
            <a:r>
              <a:rPr lang="vi-VN" sz="3840" b="1" kern="1200" spc="-112" dirty="0">
                <a:latin typeface="+mj-lt"/>
              </a:rPr>
              <a:t> </a:t>
            </a:r>
            <a:r>
              <a:rPr lang="vi-VN" sz="3840" b="1" kern="1200" spc="-8" dirty="0">
                <a:latin typeface="+mj-lt"/>
              </a:rPr>
              <a:t>tịch Hồ </a:t>
            </a:r>
            <a:r>
              <a:rPr lang="vi-VN" sz="3840" b="1" kern="1200" dirty="0">
                <a:latin typeface="+mj-lt"/>
              </a:rPr>
              <a:t>Chí </a:t>
            </a:r>
            <a:r>
              <a:rPr lang="vi-VN" sz="3840" b="1" kern="1200" spc="-8" dirty="0">
                <a:latin typeface="+mj-lt"/>
              </a:rPr>
              <a:t>Minh </a:t>
            </a:r>
            <a:r>
              <a:rPr lang="vi-VN" sz="3840" b="1" kern="1200" dirty="0">
                <a:latin typeface="+mj-lt"/>
              </a:rPr>
              <a:t>đọc bản Tuyên</a:t>
            </a:r>
            <a:r>
              <a:rPr lang="vi-VN" sz="3840" b="1" kern="1200" spc="-152" dirty="0">
                <a:latin typeface="+mj-lt"/>
              </a:rPr>
              <a:t> </a:t>
            </a:r>
            <a:r>
              <a:rPr lang="vi-VN" sz="3840" b="1" kern="1200" dirty="0">
                <a:latin typeface="+mj-lt"/>
              </a:rPr>
              <a:t>Ngôn  độc l</a:t>
            </a:r>
            <a:r>
              <a:rPr lang="vi-VN" sz="3840" b="1" kern="1200" spc="8" dirty="0">
                <a:latin typeface="+mj-lt"/>
              </a:rPr>
              <a:t>ập, </a:t>
            </a:r>
            <a:r>
              <a:rPr lang="vi-VN" sz="3840" b="1" kern="1200" spc="-8" dirty="0">
                <a:latin typeface="+mj-lt"/>
              </a:rPr>
              <a:t>khai sinh ra nước  Việt </a:t>
            </a:r>
            <a:r>
              <a:rPr lang="vi-VN" sz="3840" b="1" kern="1200" dirty="0">
                <a:latin typeface="+mj-lt"/>
              </a:rPr>
              <a:t>Nam Dân </a:t>
            </a:r>
            <a:r>
              <a:rPr lang="vi-VN" sz="3840" b="1" kern="1200" spc="-8" dirty="0">
                <a:latin typeface="+mj-lt"/>
              </a:rPr>
              <a:t>chủ </a:t>
            </a:r>
            <a:r>
              <a:rPr lang="vi-VN" sz="3840" b="1" kern="1200" dirty="0">
                <a:latin typeface="+mj-lt"/>
              </a:rPr>
              <a:t>Cộng</a:t>
            </a:r>
            <a:r>
              <a:rPr lang="vi-VN" sz="3840" b="1" kern="1200" spc="-152" dirty="0">
                <a:latin typeface="+mj-lt"/>
              </a:rPr>
              <a:t> </a:t>
            </a:r>
            <a:r>
              <a:rPr lang="vi-VN" sz="3840" b="1" kern="1200" spc="-8" dirty="0">
                <a:latin typeface="+mj-lt"/>
              </a:rPr>
              <a:t>hòa.</a:t>
            </a:r>
          </a:p>
          <a:p>
            <a:pPr marL="12700" marR="30480">
              <a:lnSpc>
                <a:spcPct val="100000"/>
              </a:lnSpc>
              <a:spcBef>
                <a:spcPts val="1440"/>
              </a:spcBef>
            </a:pPr>
            <a:endParaRPr sz="2400" dirty="0">
              <a:latin typeface="+mj-lt"/>
              <a:cs typeface="#9Slide03 Arima Madurai Medium" panose="00000600000000000000" pitchFamily="2" charset="0"/>
            </a:endParaRPr>
          </a:p>
        </p:txBody>
      </p:sp>
      <p:sp>
        <p:nvSpPr>
          <p:cNvPr id="6" name="object 9">
            <a:extLst>
              <a:ext uri="{FF2B5EF4-FFF2-40B4-BE49-F238E27FC236}">
                <a16:creationId xmlns:a16="http://schemas.microsoft.com/office/drawing/2014/main" id="{749E25C5-EC00-9C4C-D90D-010F857795C4}"/>
              </a:ext>
            </a:extLst>
          </p:cNvPr>
          <p:cNvSpPr/>
          <p:nvPr/>
        </p:nvSpPr>
        <p:spPr>
          <a:xfrm>
            <a:off x="1871856" y="965199"/>
            <a:ext cx="6277736" cy="7878876"/>
          </a:xfrm>
          <a:prstGeom prst="rect">
            <a:avLst/>
          </a:prstGeom>
          <a:blipFill>
            <a:blip r:embed="rId3" cstate="print"/>
            <a:stretch>
              <a:fillRect/>
            </a:stretch>
          </a:blipFill>
        </p:spPr>
        <p:txBody>
          <a:bodyPr wrap="square" lIns="0" tIns="0" rIns="0" bIns="0" rtlCol="0"/>
          <a:lstStyle/>
          <a:p>
            <a:endParaRPr/>
          </a:p>
        </p:txBody>
      </p:sp>
      <p:sp>
        <p:nvSpPr>
          <p:cNvPr id="7" name="object 12">
            <a:extLst>
              <a:ext uri="{FF2B5EF4-FFF2-40B4-BE49-F238E27FC236}">
                <a16:creationId xmlns:a16="http://schemas.microsoft.com/office/drawing/2014/main" id="{70CF83E5-D022-D139-A836-170B9B553518}"/>
              </a:ext>
            </a:extLst>
          </p:cNvPr>
          <p:cNvSpPr/>
          <p:nvPr/>
        </p:nvSpPr>
        <p:spPr>
          <a:xfrm>
            <a:off x="8305237" y="970964"/>
            <a:ext cx="8110905" cy="4219747"/>
          </a:xfrm>
          <a:prstGeom prst="rect">
            <a:avLst/>
          </a:prstGeom>
          <a:blipFill>
            <a:blip r:embed="rId4" cstate="print"/>
            <a:srcRect/>
            <a:stretch>
              <a:fillRect l="-6589" t="-7787" r="-5361" b="-8333"/>
            </a:stretch>
          </a:blipFill>
        </p:spPr>
        <p:txBody>
          <a:bodyPr wrap="square" lIns="0" tIns="0" rIns="0" bIns="0" rtlCol="0"/>
          <a:lstStyle/>
          <a:p>
            <a:endParaRPr/>
          </a:p>
        </p:txBody>
      </p:sp>
    </p:spTree>
    <p:extLst>
      <p:ext uri="{BB962C8B-B14F-4D97-AF65-F5344CB8AC3E}">
        <p14:creationId xmlns:p14="http://schemas.microsoft.com/office/powerpoint/2010/main" val="31727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tStation - Lý Thái Tổ">
            <a:extLst>
              <a:ext uri="{FF2B5EF4-FFF2-40B4-BE49-F238E27FC236}">
                <a16:creationId xmlns:a16="http://schemas.microsoft.com/office/drawing/2014/main" id="{55B0AEAB-9C50-8D3A-5F6F-E6BDA3A3AC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62" b="1032"/>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Thái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Tổ</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965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EF074F2D-81C8-6B89-86F9-EE4B4843B255}"/>
              </a:ext>
            </a:extLst>
          </p:cNvPr>
          <p:cNvSpPr/>
          <p:nvPr/>
        </p:nvSpPr>
        <p:spPr>
          <a:xfrm>
            <a:off x="1444093" y="965199"/>
            <a:ext cx="7052604" cy="8356600"/>
          </a:xfrm>
          <a:prstGeom prst="rect">
            <a:avLst/>
          </a:prstGeom>
          <a:blipFill>
            <a:blip r:embed="rId3" cstate="print"/>
            <a:srcRect/>
            <a:stretch>
              <a:fillRect l="-3646" t="-4731" r="-3345" b="-4148"/>
            </a:stretch>
          </a:blipFill>
        </p:spPr>
        <p:txBody>
          <a:bodyPr wrap="square" lIns="0" tIns="0" rIns="0" bIns="0" rtlCol="0"/>
          <a:lstStyle/>
          <a:p>
            <a:endParaRPr/>
          </a:p>
        </p:txBody>
      </p:sp>
      <p:sp>
        <p:nvSpPr>
          <p:cNvPr id="3" name="object 10">
            <a:extLst>
              <a:ext uri="{FF2B5EF4-FFF2-40B4-BE49-F238E27FC236}">
                <a16:creationId xmlns:a16="http://schemas.microsoft.com/office/drawing/2014/main" id="{16BA9FFA-6618-A937-0D88-B427B22151CA}"/>
              </a:ext>
            </a:extLst>
          </p:cNvPr>
          <p:cNvSpPr txBox="1">
            <a:spLocks/>
          </p:cNvSpPr>
          <p:nvPr/>
        </p:nvSpPr>
        <p:spPr>
          <a:xfrm>
            <a:off x="2279956" y="2498290"/>
            <a:ext cx="14563950" cy="5264518"/>
          </a:xfrm>
          <a:prstGeom prst="rect">
            <a:avLst/>
          </a:prstGeom>
          <a:noFill/>
          <a:ln>
            <a:noFill/>
          </a:ln>
        </p:spPr>
        <p:txBody>
          <a:bodyPr spcFirstLastPara="1" vert="horz" wrap="square" lIns="0" tIns="12700" rIns="0" bIns="0" rtlCol="0" anchor="t" anchorCtr="0">
            <a:sp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dk1"/>
              </a:buClr>
              <a:buSzPts val="1100"/>
              <a:buFont typeface="Livvic"/>
              <a:buAutoNum type="arabicPeriod"/>
              <a:defRPr sz="1100" b="0" i="0" u="none" strike="noStrike" cap="none">
                <a:solidFill>
                  <a:schemeClr val="dk1"/>
                </a:solidFill>
                <a:latin typeface="Montserrat"/>
                <a:ea typeface="Montserrat"/>
                <a:cs typeface="Montserrat"/>
                <a:sym typeface="Montserrat"/>
              </a:defRPr>
            </a:lvl1pPr>
            <a:lvl2pPr marL="914400" marR="0" lvl="1"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2pPr>
            <a:lvl3pPr marL="1371600" marR="0" lvl="2"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3pPr>
            <a:lvl4pPr marL="1828800" marR="0" lvl="3"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4pPr>
            <a:lvl5pPr marL="2286000" marR="0" lvl="4"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5pPr>
            <a:lvl6pPr marL="2743200" marR="0" lvl="5"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6pPr>
            <a:lvl7pPr marL="3200400" marR="0" lvl="6"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7pPr>
            <a:lvl8pPr marL="3657600" marR="0" lvl="7"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8pPr>
            <a:lvl9pPr marL="4114800" marR="0" lvl="8" indent="-298450" algn="l" rtl="0">
              <a:lnSpc>
                <a:spcPct val="100000"/>
              </a:lnSpc>
              <a:spcBef>
                <a:spcPts val="1600"/>
              </a:spcBef>
              <a:spcAft>
                <a:spcPts val="160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9pPr>
          </a:lstStyle>
          <a:p>
            <a:pPr marL="6482080" marR="8941" indent="0" algn="just" defTabSz="1609344">
              <a:spcBef>
                <a:spcPts val="176"/>
              </a:spcBef>
              <a:buNone/>
            </a:pPr>
            <a:r>
              <a:rPr lang="vi-VN" sz="4224" b="0" i="1" u="none" strike="noStrike" kern="1200" cap="none" spc="-9" dirty="0">
                <a:solidFill>
                  <a:schemeClr val="tx1"/>
                </a:solidFill>
                <a:latin typeface="+mj-lt"/>
                <a:ea typeface="Montserrat"/>
                <a:cs typeface="Montserrat"/>
                <a:sym typeface="Montserrat"/>
              </a:rPr>
              <a:t>“…Nước Việt Nam </a:t>
            </a:r>
            <a:r>
              <a:rPr lang="vi-VN" sz="4224" b="0" i="1" u="none" strike="noStrike" kern="1200" cap="none" dirty="0">
                <a:solidFill>
                  <a:schemeClr val="tx1"/>
                </a:solidFill>
                <a:latin typeface="+mj-lt"/>
                <a:ea typeface="Montserrat"/>
                <a:cs typeface="Montserrat"/>
                <a:sym typeface="Montserrat"/>
              </a:rPr>
              <a:t>có</a:t>
            </a:r>
            <a:r>
              <a:rPr lang="vi-VN" sz="4224" b="0" i="1" u="none" strike="noStrike" kern="1200" cap="none" spc="-158" dirty="0">
                <a:solidFill>
                  <a:schemeClr val="tx1"/>
                </a:solidFill>
                <a:latin typeface="+mj-lt"/>
                <a:ea typeface="Montserrat"/>
                <a:cs typeface="Montserrat"/>
                <a:sym typeface="Montserrat"/>
              </a:rPr>
              <a:t> </a:t>
            </a:r>
            <a:r>
              <a:rPr lang="vi-VN" sz="4224" b="0" i="1" u="none" strike="noStrike" kern="1200" cap="none" spc="-9" dirty="0">
                <a:solidFill>
                  <a:schemeClr val="tx1"/>
                </a:solidFill>
                <a:latin typeface="+mj-lt"/>
                <a:ea typeface="Montserrat"/>
                <a:cs typeface="Montserrat"/>
                <a:sym typeface="Montserrat"/>
              </a:rPr>
              <a:t>quyền  </a:t>
            </a:r>
            <a:r>
              <a:rPr lang="vi-VN" sz="4224" b="0" i="1" u="none" strike="noStrike" kern="1200" cap="none" spc="-18" dirty="0">
                <a:solidFill>
                  <a:schemeClr val="tx1"/>
                </a:solidFill>
                <a:latin typeface="+mj-lt"/>
                <a:ea typeface="Montserrat"/>
                <a:cs typeface="Montserrat"/>
                <a:sym typeface="Montserrat"/>
              </a:rPr>
              <a:t>hưởng </a:t>
            </a:r>
            <a:r>
              <a:rPr lang="vi-VN" sz="4224" b="0" i="1" u="none" strike="noStrike" kern="1200" cap="none" spc="-9" dirty="0">
                <a:solidFill>
                  <a:schemeClr val="tx1"/>
                </a:solidFill>
                <a:latin typeface="+mj-lt"/>
                <a:ea typeface="Montserrat"/>
                <a:cs typeface="Montserrat"/>
                <a:sym typeface="Montserrat"/>
              </a:rPr>
              <a:t>tự </a:t>
            </a:r>
            <a:r>
              <a:rPr lang="vi-VN" sz="4224" b="0" i="1" u="none" strike="noStrike" kern="1200" cap="none" dirty="0">
                <a:solidFill>
                  <a:schemeClr val="tx1"/>
                </a:solidFill>
                <a:latin typeface="+mj-lt"/>
                <a:ea typeface="Montserrat"/>
                <a:cs typeface="Montserrat"/>
                <a:sym typeface="Montserrat"/>
              </a:rPr>
              <a:t>do </a:t>
            </a:r>
            <a:r>
              <a:rPr lang="vi-VN" sz="4224" b="0" i="1" u="none" strike="noStrike" kern="1200" cap="none" spc="-9" dirty="0">
                <a:solidFill>
                  <a:schemeClr val="tx1"/>
                </a:solidFill>
                <a:latin typeface="+mj-lt"/>
                <a:ea typeface="Montserrat"/>
                <a:cs typeface="Montserrat"/>
                <a:sym typeface="Montserrat"/>
              </a:rPr>
              <a:t>và độc lập, và  sự thật đã thành một </a:t>
            </a:r>
            <a:r>
              <a:rPr lang="vi-VN" sz="4224" b="0" i="1" u="none" strike="noStrike" kern="1200" cap="none" spc="-18" dirty="0">
                <a:solidFill>
                  <a:schemeClr val="tx1"/>
                </a:solidFill>
                <a:latin typeface="+mj-lt"/>
                <a:ea typeface="Montserrat"/>
                <a:cs typeface="Montserrat"/>
                <a:sym typeface="Montserrat"/>
              </a:rPr>
              <a:t>nước  </a:t>
            </a:r>
            <a:r>
              <a:rPr lang="vi-VN" sz="4224" b="0" i="1" u="none" strike="noStrike" kern="1200" cap="none" spc="-9" dirty="0">
                <a:solidFill>
                  <a:schemeClr val="tx1"/>
                </a:solidFill>
                <a:latin typeface="+mj-lt"/>
                <a:ea typeface="Montserrat"/>
                <a:cs typeface="Montserrat"/>
                <a:sym typeface="Montserrat"/>
              </a:rPr>
              <a:t>tự do, độc lập. Toàn thể </a:t>
            </a:r>
            <a:r>
              <a:rPr lang="vi-VN" sz="4224" b="0" i="1" u="none" strike="noStrike" kern="1200" cap="none" spc="-18" dirty="0">
                <a:solidFill>
                  <a:schemeClr val="tx1"/>
                </a:solidFill>
                <a:latin typeface="+mj-lt"/>
                <a:ea typeface="Montserrat"/>
                <a:cs typeface="Montserrat"/>
                <a:sym typeface="Montserrat"/>
              </a:rPr>
              <a:t>dân  </a:t>
            </a:r>
            <a:r>
              <a:rPr lang="vi-VN" sz="4224" b="0" i="1" u="none" strike="noStrike" kern="1200" cap="none" spc="-9" dirty="0">
                <a:solidFill>
                  <a:schemeClr val="tx1"/>
                </a:solidFill>
                <a:latin typeface="+mj-lt"/>
                <a:ea typeface="Montserrat"/>
                <a:cs typeface="Montserrat"/>
                <a:sym typeface="Montserrat"/>
              </a:rPr>
              <a:t>tộc Việt Nam quyết đem tất  cả tinh thần và lực lượng,  tính mạng </a:t>
            </a:r>
            <a:r>
              <a:rPr lang="vi-VN" sz="4224" b="0" i="1" u="none" strike="noStrike" kern="1200" cap="none" dirty="0">
                <a:solidFill>
                  <a:schemeClr val="tx1"/>
                </a:solidFill>
                <a:latin typeface="+mj-lt"/>
                <a:ea typeface="Montserrat"/>
                <a:cs typeface="Montserrat"/>
                <a:sym typeface="Montserrat"/>
              </a:rPr>
              <a:t>và </a:t>
            </a:r>
            <a:r>
              <a:rPr lang="vi-VN" sz="4224" b="0" i="1" u="none" strike="noStrike" kern="1200" cap="none" spc="-9" dirty="0">
                <a:solidFill>
                  <a:schemeClr val="tx1"/>
                </a:solidFill>
                <a:latin typeface="+mj-lt"/>
                <a:ea typeface="Montserrat"/>
                <a:cs typeface="Montserrat"/>
                <a:sym typeface="Montserrat"/>
              </a:rPr>
              <a:t>của cải </a:t>
            </a:r>
            <a:r>
              <a:rPr lang="vi-VN" sz="4224" b="0" i="1" u="none" strike="noStrike" kern="1200" cap="none" dirty="0">
                <a:solidFill>
                  <a:schemeClr val="tx1"/>
                </a:solidFill>
                <a:latin typeface="+mj-lt"/>
                <a:ea typeface="Montserrat"/>
                <a:cs typeface="Montserrat"/>
                <a:sym typeface="Montserrat"/>
              </a:rPr>
              <a:t>để </a:t>
            </a:r>
            <a:r>
              <a:rPr lang="vi-VN" sz="4224" b="0" i="1" u="none" strike="noStrike" kern="1200" cap="none" spc="-9" dirty="0">
                <a:solidFill>
                  <a:schemeClr val="tx1"/>
                </a:solidFill>
                <a:latin typeface="+mj-lt"/>
                <a:ea typeface="Montserrat"/>
                <a:cs typeface="Montserrat"/>
                <a:sym typeface="Montserrat"/>
              </a:rPr>
              <a:t>giữ  vững quyền tự do, độc lập ấy.”</a:t>
            </a:r>
          </a:p>
          <a:p>
            <a:pPr marL="6482080" marR="8941" indent="0" algn="r" defTabSz="1609344">
              <a:spcBef>
                <a:spcPts val="176"/>
              </a:spcBef>
              <a:buNone/>
            </a:pPr>
            <a:r>
              <a:rPr lang="vi-VN" sz="4224" b="0" i="1" u="none" strike="noStrike" kern="1200" cap="none" spc="-18" dirty="0">
                <a:solidFill>
                  <a:schemeClr val="tx1"/>
                </a:solidFill>
                <a:latin typeface="+mj-lt"/>
                <a:ea typeface="Montserrat"/>
                <a:cs typeface="Montserrat"/>
                <a:sym typeface="Montserrat"/>
              </a:rPr>
              <a:t>(Tuyên </a:t>
            </a:r>
            <a:r>
              <a:rPr lang="vi-VN" sz="4224" b="0" i="1" u="none" strike="noStrike" kern="1200" cap="none" spc="-9" dirty="0">
                <a:solidFill>
                  <a:schemeClr val="tx1"/>
                </a:solidFill>
                <a:latin typeface="+mj-lt"/>
                <a:ea typeface="Montserrat"/>
                <a:cs typeface="Montserrat"/>
                <a:sym typeface="Montserrat"/>
              </a:rPr>
              <a:t>Ngôn </a:t>
            </a:r>
            <a:r>
              <a:rPr lang="vi-VN" sz="4224" b="0" i="1" u="none" strike="noStrike" kern="1200" cap="none" dirty="0">
                <a:solidFill>
                  <a:schemeClr val="tx1"/>
                </a:solidFill>
                <a:latin typeface="+mj-lt"/>
                <a:ea typeface="Montserrat"/>
                <a:cs typeface="Montserrat"/>
                <a:sym typeface="Montserrat"/>
              </a:rPr>
              <a:t>Độc</a:t>
            </a:r>
            <a:r>
              <a:rPr lang="vi-VN" sz="4224" b="0" i="1" u="none" strike="noStrike" kern="1200" cap="none" spc="-106" dirty="0">
                <a:solidFill>
                  <a:schemeClr val="tx1"/>
                </a:solidFill>
                <a:latin typeface="+mj-lt"/>
                <a:ea typeface="Montserrat"/>
                <a:cs typeface="Montserrat"/>
                <a:sym typeface="Montserrat"/>
              </a:rPr>
              <a:t> </a:t>
            </a:r>
            <a:r>
              <a:rPr lang="vi-VN" sz="4224" b="0" i="1" u="none" strike="noStrike" kern="1200" cap="none" dirty="0">
                <a:solidFill>
                  <a:schemeClr val="tx1"/>
                </a:solidFill>
                <a:latin typeface="+mj-lt"/>
                <a:ea typeface="Montserrat"/>
                <a:cs typeface="Montserrat"/>
                <a:sym typeface="Montserrat"/>
              </a:rPr>
              <a:t>Lập)</a:t>
            </a:r>
            <a:endParaRPr lang="vi-VN" sz="2400" i="1" dirty="0">
              <a:solidFill>
                <a:schemeClr val="tx1"/>
              </a:solidFill>
              <a:latin typeface="+mj-lt"/>
              <a:cs typeface="#9Slide03 Arima Madurai Medium" panose="00000600000000000000" pitchFamily="2" charset="0"/>
            </a:endParaRPr>
          </a:p>
        </p:txBody>
      </p:sp>
    </p:spTree>
    <p:extLst>
      <p:ext uri="{BB962C8B-B14F-4D97-AF65-F5344CB8AC3E}">
        <p14:creationId xmlns:p14="http://schemas.microsoft.com/office/powerpoint/2010/main" val="349873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yellow document with blue writing&#10;&#10;Description automatically generated">
            <a:extLst>
              <a:ext uri="{FF2B5EF4-FFF2-40B4-BE49-F238E27FC236}">
                <a16:creationId xmlns:a16="http://schemas.microsoft.com/office/drawing/2014/main" id="{D19DB73B-E453-99E3-EC8F-F121A6F38A07}"/>
              </a:ext>
            </a:extLst>
          </p:cNvPr>
          <p:cNvPicPr>
            <a:picLocks noChangeAspect="1"/>
          </p:cNvPicPr>
          <p:nvPr/>
        </p:nvPicPr>
        <p:blipFill rotWithShape="1">
          <a:blip r:embed="rId3">
            <a:extLst>
              <a:ext uri="{28A0092B-C50C-407E-A947-70E740481C1C}">
                <a14:useLocalDpi xmlns:a14="http://schemas.microsoft.com/office/drawing/2010/main" val="0"/>
              </a:ext>
            </a:extLst>
          </a:blip>
          <a:srcRect l="7262" r="9359" b="-2"/>
          <a:stretch/>
        </p:blipFill>
        <p:spPr>
          <a:xfrm>
            <a:off x="295096" y="249799"/>
            <a:ext cx="5714418" cy="9787404"/>
          </a:xfrm>
          <a:prstGeom prst="rect">
            <a:avLst/>
          </a:prstGeom>
        </p:spPr>
      </p:pic>
      <p:pic>
        <p:nvPicPr>
          <p:cNvPr id="7" name="Picture 6" descr="A book cover with text and hands&#10;&#10;Description automatically generated">
            <a:extLst>
              <a:ext uri="{FF2B5EF4-FFF2-40B4-BE49-F238E27FC236}">
                <a16:creationId xmlns:a16="http://schemas.microsoft.com/office/drawing/2014/main" id="{40181ABF-492E-9F68-41A0-29085EC38AE2}"/>
              </a:ext>
            </a:extLst>
          </p:cNvPr>
          <p:cNvPicPr>
            <a:picLocks noChangeAspect="1"/>
          </p:cNvPicPr>
          <p:nvPr/>
        </p:nvPicPr>
        <p:blipFill rotWithShape="1">
          <a:blip r:embed="rId4">
            <a:extLst>
              <a:ext uri="{28A0092B-C50C-407E-A947-70E740481C1C}">
                <a14:useLocalDpi xmlns:a14="http://schemas.microsoft.com/office/drawing/2010/main" val="0"/>
              </a:ext>
            </a:extLst>
          </a:blip>
          <a:srcRect l="5769" r="5376" b="2"/>
          <a:stretch/>
        </p:blipFill>
        <p:spPr>
          <a:xfrm>
            <a:off x="6294745" y="249799"/>
            <a:ext cx="5696427" cy="9787404"/>
          </a:xfrm>
          <a:prstGeom prst="rect">
            <a:avLst/>
          </a:prstGeom>
        </p:spPr>
      </p:pic>
      <p:pic>
        <p:nvPicPr>
          <p:cNvPr id="6" name="Picture 5" descr="A close-up of a document&#10;&#10;Description automatically generated">
            <a:extLst>
              <a:ext uri="{FF2B5EF4-FFF2-40B4-BE49-F238E27FC236}">
                <a16:creationId xmlns:a16="http://schemas.microsoft.com/office/drawing/2014/main" id="{129D40EA-05B3-9F85-1D94-7287476E8FEA}"/>
              </a:ext>
            </a:extLst>
          </p:cNvPr>
          <p:cNvPicPr>
            <a:picLocks noChangeAspect="1"/>
          </p:cNvPicPr>
          <p:nvPr/>
        </p:nvPicPr>
        <p:blipFill rotWithShape="1">
          <a:blip r:embed="rId5">
            <a:extLst>
              <a:ext uri="{28A0092B-C50C-407E-A947-70E740481C1C}">
                <a14:useLocalDpi xmlns:a14="http://schemas.microsoft.com/office/drawing/2010/main" val="0"/>
              </a:ext>
            </a:extLst>
          </a:blip>
          <a:srcRect l="19755" r="9185" b="-2"/>
          <a:stretch/>
        </p:blipFill>
        <p:spPr>
          <a:xfrm>
            <a:off x="12275019" y="249799"/>
            <a:ext cx="5734212" cy="4740980"/>
          </a:xfrm>
          <a:prstGeom prst="rect">
            <a:avLst/>
          </a:prstGeom>
        </p:spPr>
      </p:pic>
      <p:pic>
        <p:nvPicPr>
          <p:cNvPr id="8" name="Picture 7" descr="An orange and white sign&#10;&#10;Description automatically generated">
            <a:extLst>
              <a:ext uri="{FF2B5EF4-FFF2-40B4-BE49-F238E27FC236}">
                <a16:creationId xmlns:a16="http://schemas.microsoft.com/office/drawing/2014/main" id="{1DEF2473-6FD9-30AB-C789-0E99D28B9CEA}"/>
              </a:ext>
            </a:extLst>
          </p:cNvPr>
          <p:cNvPicPr>
            <a:picLocks noChangeAspect="1"/>
          </p:cNvPicPr>
          <p:nvPr/>
        </p:nvPicPr>
        <p:blipFill rotWithShape="1">
          <a:blip r:embed="rId6">
            <a:extLst>
              <a:ext uri="{28A0092B-C50C-407E-A947-70E740481C1C}">
                <a14:useLocalDpi xmlns:a14="http://schemas.microsoft.com/office/drawing/2010/main" val="0"/>
              </a:ext>
            </a:extLst>
          </a:blip>
          <a:srcRect t="17393" r="2" b="25333"/>
          <a:stretch/>
        </p:blipFill>
        <p:spPr>
          <a:xfrm>
            <a:off x="12275019" y="5260111"/>
            <a:ext cx="5734212" cy="4777091"/>
          </a:xfrm>
          <a:prstGeom prst="rect">
            <a:avLst/>
          </a:prstGeom>
        </p:spPr>
      </p:pic>
    </p:spTree>
    <p:extLst>
      <p:ext uri="{BB962C8B-B14F-4D97-AF65-F5344CB8AC3E}">
        <p14:creationId xmlns:p14="http://schemas.microsoft.com/office/powerpoint/2010/main" val="415986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F3F6BF6-3D61-42E6-53EA-B3FE727299F3}"/>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F35604A-376F-A414-E4AB-B9D68467E00E}"/>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Google Shape;662;p34">
            <a:extLst>
              <a:ext uri="{FF2B5EF4-FFF2-40B4-BE49-F238E27FC236}">
                <a16:creationId xmlns:a16="http://schemas.microsoft.com/office/drawing/2014/main" id="{B1F432A5-CF9C-8012-AF8F-9C61399615E4}"/>
              </a:ext>
            </a:extLst>
          </p:cNvPr>
          <p:cNvSpPr txBox="1">
            <a:spLocks/>
          </p:cNvSpPr>
          <p:nvPr/>
        </p:nvSpPr>
        <p:spPr>
          <a:xfrm>
            <a:off x="1752600" y="1993283"/>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Xuất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5" name="Google Shape;662;p34">
            <a:extLst>
              <a:ext uri="{FF2B5EF4-FFF2-40B4-BE49-F238E27FC236}">
                <a16:creationId xmlns:a16="http://schemas.microsoft.com/office/drawing/2014/main" id="{D4CCC515-DF93-BB15-EFA6-05C8F9CF0BE0}"/>
              </a:ext>
            </a:extLst>
          </p:cNvPr>
          <p:cNvSpPr txBox="1">
            <a:spLocks/>
          </p:cNvSpPr>
          <p:nvPr/>
        </p:nvSpPr>
        <p:spPr>
          <a:xfrm>
            <a:off x="1446156" y="2840251"/>
            <a:ext cx="80788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err="1">
                <a:solidFill>
                  <a:schemeClr val="tx1"/>
                </a:solidFill>
                <a:latin typeface="Times New Roman" panose="02020603050405020304" pitchFamily="18" charset="0"/>
                <a:cs typeface="Times New Roman" panose="02020603050405020304" pitchFamily="18" charset="0"/>
              </a:rPr>
              <a:t>Trích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trong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Chính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Chủ</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tịch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Hồ</a:t>
            </a:r>
            <a:r>
              <a:rPr lang="en-US" sz="4400" b="0" dirty="0">
                <a:solidFill>
                  <a:schemeClr val="tx1"/>
                </a:solidFill>
                <a:latin typeface="Times New Roman" panose="02020603050405020304" pitchFamily="18" charset="0"/>
                <a:cs typeface="Times New Roman" panose="02020603050405020304" pitchFamily="18" charset="0"/>
              </a:rPr>
              <a:t> Chí Minh </a:t>
            </a:r>
            <a:r>
              <a:rPr lang="en-US" sz="4400" b="0" dirty="0" err="1">
                <a:solidFill>
                  <a:schemeClr val="tx1"/>
                </a:solidFill>
                <a:latin typeface="Times New Roman" panose="02020603050405020304" pitchFamily="18" charset="0"/>
                <a:cs typeface="Times New Roman" panose="02020603050405020304" pitchFamily="18" charset="0"/>
              </a:rPr>
              <a:t>trình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bày</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hội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lần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thứ</a:t>
            </a:r>
            <a:r>
              <a:rPr lang="en-US" sz="4400" b="0" dirty="0">
                <a:solidFill>
                  <a:schemeClr val="tx1"/>
                </a:solidFill>
                <a:latin typeface="Times New Roman" panose="02020603050405020304" pitchFamily="18" charset="0"/>
                <a:cs typeface="Times New Roman" panose="02020603050405020304" pitchFamily="18" charset="0"/>
              </a:rPr>
              <a:t> II, </a:t>
            </a:r>
            <a:r>
              <a:rPr lang="en-US" sz="4400" b="0" dirty="0" err="1">
                <a:solidFill>
                  <a:schemeClr val="tx1"/>
                </a:solidFill>
                <a:latin typeface="Times New Roman" panose="02020603050405020304" pitchFamily="18" charset="0"/>
                <a:cs typeface="Times New Roman" panose="02020603050405020304" pitchFamily="18" charset="0"/>
              </a:rPr>
              <a:t>tháng</a:t>
            </a:r>
            <a:r>
              <a:rPr lang="en-US" sz="4400" b="0" dirty="0">
                <a:solidFill>
                  <a:schemeClr val="tx1"/>
                </a:solidFill>
                <a:latin typeface="Times New Roman" panose="02020603050405020304" pitchFamily="18" charset="0"/>
                <a:cs typeface="Times New Roman" panose="02020603050405020304" pitchFamily="18" charset="0"/>
              </a:rPr>
              <a:t> 2 </a:t>
            </a:r>
            <a:r>
              <a:rPr lang="en-US" sz="4400" b="0" dirty="0" err="1">
                <a:solidFill>
                  <a:schemeClr val="tx1"/>
                </a:solidFill>
                <a:latin typeface="Times New Roman" panose="02020603050405020304" pitchFamily="18" charset="0"/>
                <a:cs typeface="Times New Roman" panose="02020603050405020304" pitchFamily="18" charset="0"/>
              </a:rPr>
              <a:t>năm</a:t>
            </a:r>
            <a:r>
              <a:rPr lang="en-US" sz="4400" b="0" dirty="0">
                <a:solidFill>
                  <a:schemeClr val="tx1"/>
                </a:solidFill>
                <a:latin typeface="Times New Roman" panose="02020603050405020304" pitchFamily="18" charset="0"/>
                <a:cs typeface="Times New Roman" panose="02020603050405020304" pitchFamily="18" charset="0"/>
              </a:rPr>
              <a:t> 1951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Đảng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lao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động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Việt</a:t>
            </a:r>
            <a:r>
              <a:rPr lang="en-US" sz="4400" b="0" dirty="0">
                <a:solidFill>
                  <a:schemeClr val="tx1"/>
                </a:solidFill>
                <a:latin typeface="Times New Roman" panose="02020603050405020304" pitchFamily="18" charset="0"/>
                <a:cs typeface="Times New Roman" panose="02020603050405020304" pitchFamily="18" charset="0"/>
              </a:rPr>
              <a:t> Nam.</a:t>
            </a:r>
          </a:p>
        </p:txBody>
      </p:sp>
      <p:pic>
        <p:nvPicPr>
          <p:cNvPr id="7" name="Picture 6">
            <a:extLst>
              <a:ext uri="{FF2B5EF4-FFF2-40B4-BE49-F238E27FC236}">
                <a16:creationId xmlns:a16="http://schemas.microsoft.com/office/drawing/2014/main" id="{FEA57261-A565-6798-F9E7-E8840FFA1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171700"/>
            <a:ext cx="7543800" cy="5030574"/>
          </a:xfrm>
          <a:prstGeom prst="rect">
            <a:avLst/>
          </a:prstGeom>
        </p:spPr>
      </p:pic>
      <p:sp>
        <p:nvSpPr>
          <p:cNvPr id="8" name="Google Shape;662;p34">
            <a:extLst>
              <a:ext uri="{FF2B5EF4-FFF2-40B4-BE49-F238E27FC236}">
                <a16:creationId xmlns:a16="http://schemas.microsoft.com/office/drawing/2014/main" id="{8E839828-0DED-DF7D-AF35-A00B2D490345}"/>
              </a:ext>
            </a:extLst>
          </p:cNvPr>
          <p:cNvSpPr txBox="1">
            <a:spLocks/>
          </p:cNvSpPr>
          <p:nvPr/>
        </p:nvSpPr>
        <p:spPr>
          <a:xfrm>
            <a:off x="1981200" y="5988557"/>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loại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9" name="Google Shape;662;p34">
            <a:extLst>
              <a:ext uri="{FF2B5EF4-FFF2-40B4-BE49-F238E27FC236}">
                <a16:creationId xmlns:a16="http://schemas.microsoft.com/office/drawing/2014/main" id="{014D7CF1-DAA8-8079-85EA-701F79EDDD8E}"/>
              </a:ext>
            </a:extLst>
          </p:cNvPr>
          <p:cNvSpPr txBox="1">
            <a:spLocks/>
          </p:cNvSpPr>
          <p:nvPr/>
        </p:nvSpPr>
        <p:spPr>
          <a:xfrm>
            <a:off x="1676400" y="7129892"/>
            <a:ext cx="162322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a:solidFill>
                  <a:schemeClr val="tx1"/>
                </a:solidFill>
                <a:latin typeface="Times New Roman" panose="02020603050405020304" pitchFamily="18" charset="0"/>
                <a:cs typeface="Times New Roman" panose="02020603050405020304" pitchFamily="18" charset="0"/>
              </a:rPr>
              <a:t>Văn </a:t>
            </a:r>
            <a:r>
              <a:rPr lang="en-US" sz="4400" b="0" dirty="0" err="1">
                <a:solidFill>
                  <a:schemeClr val="tx1"/>
                </a:solidFill>
                <a:latin typeface="Times New Roman" panose="02020603050405020304" pitchFamily="18" charset="0"/>
                <a:cs typeface="Times New Roman" panose="02020603050405020304" pitchFamily="18" charset="0"/>
              </a:rPr>
              <a:t>nghị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luận</a:t>
            </a:r>
            <a:endParaRPr lang="en-US" sz="44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0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ội dung chính của từng phần trong văn bản Tinh thần yêu nước của nhân dân  ta">
            <a:extLst>
              <a:ext uri="{FF2B5EF4-FFF2-40B4-BE49-F238E27FC236}">
                <a16:creationId xmlns:a16="http://schemas.microsoft.com/office/drawing/2014/main" id="{F5E45D2D-34F6-14D2-6336-E93941EF1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2" r="12114"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39188AE-97E2-CD3D-9F15-9AD1D529638C}"/>
              </a:ext>
            </a:extLst>
          </p:cNvPr>
          <p:cNvPicPr>
            <a:picLocks noChangeAspect="1"/>
          </p:cNvPicPr>
          <p:nvPr/>
        </p:nvPicPr>
        <p:blipFill>
          <a:blip r:embed="rId4"/>
          <a:stretch>
            <a:fillRect/>
          </a:stretch>
        </p:blipFill>
        <p:spPr>
          <a:xfrm>
            <a:off x="147209" y="190500"/>
            <a:ext cx="7242676" cy="6169687"/>
          </a:xfrm>
          <a:prstGeom prst="rect">
            <a:avLst/>
          </a:prstGeom>
        </p:spPr>
      </p:pic>
    </p:spTree>
    <p:extLst>
      <p:ext uri="{BB962C8B-B14F-4D97-AF65-F5344CB8AC3E}">
        <p14:creationId xmlns:p14="http://schemas.microsoft.com/office/powerpoint/2010/main" val="123832681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114800" y="114300"/>
            <a:ext cx="14147800" cy="3810000"/>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3ACE425D-1A67-4EEF-A630-1820CE66777D}"/>
              </a:ext>
            </a:extLst>
          </p:cNvPr>
          <p:cNvPicPr>
            <a:picLocks noChangeAspect="1"/>
          </p:cNvPicPr>
          <p:nvPr/>
        </p:nvPicPr>
        <p:blipFill>
          <a:blip r:embed="rId5"/>
          <a:stretch>
            <a:fillRect/>
          </a:stretch>
        </p:blipFill>
        <p:spPr>
          <a:xfrm>
            <a:off x="1752600" y="3924300"/>
            <a:ext cx="14515834" cy="5035732"/>
          </a:xfrm>
          <a:prstGeom prst="rect">
            <a:avLst/>
          </a:prstGeom>
        </p:spPr>
      </p:pic>
    </p:spTree>
    <p:extLst>
      <p:ext uri="{BB962C8B-B14F-4D97-AF65-F5344CB8AC3E}">
        <p14:creationId xmlns:p14="http://schemas.microsoft.com/office/powerpoint/2010/main" val="347414228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51DA242-0C36-5E60-06D3-2609B3EF5630}"/>
              </a:ext>
            </a:extLst>
          </p:cNvPr>
          <p:cNvPicPr>
            <a:picLocks noChangeAspect="1"/>
          </p:cNvPicPr>
          <p:nvPr/>
        </p:nvPicPr>
        <p:blipFill rotWithShape="1">
          <a:blip r:embed="rId3"/>
          <a:srcRect t="26452" b="2332"/>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209C68-4565-AFA4-584D-768809678231}"/>
              </a:ext>
            </a:extLst>
          </p:cNvPr>
          <p:cNvSpPr txBox="1"/>
          <p:nvPr/>
        </p:nvSpPr>
        <p:spPr>
          <a:xfrm>
            <a:off x="6954009" y="6850345"/>
            <a:ext cx="11050527" cy="2853692"/>
          </a:xfrm>
          <a:prstGeom prst="rect">
            <a:avLst/>
          </a:prstGeom>
        </p:spPr>
        <p:txBody>
          <a:bodyPr vert="horz" lIns="91440" tIns="45720" rIns="91440" bIns="45720" rtlCol="0" anchor="ctr">
            <a:normAutofit/>
          </a:bodyPr>
          <a:lstStyle/>
          <a:p>
            <a:pPr algn="just">
              <a:lnSpc>
                <a:spcPct val="90000"/>
              </a:lnSpc>
              <a:spcAft>
                <a:spcPts val="600"/>
              </a:spcAft>
            </a:pPr>
            <a:r>
              <a:rPr lang="en-US" sz="4400" b="1" i="0" dirty="0" err="1">
                <a:latin typeface="Times New Roman" panose="02020603050405020304" pitchFamily="18" charset="0"/>
                <a:cs typeface="Times New Roman" panose="02020603050405020304" pitchFamily="18" charset="0"/>
              </a:rPr>
              <a:t>Đối</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tượng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hướng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tới</a:t>
            </a:r>
            <a:r>
              <a:rPr lang="en-US" sz="4400" b="1" i="0"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ta ở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7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DE4EFB7D-73E8-4735-7351-74A314BBE5D3}"/>
              </a:ext>
            </a:extLst>
          </p:cNvPr>
          <p:cNvSpPr/>
          <p:nvPr/>
        </p:nvSpPr>
        <p:spPr>
          <a:xfrm rot="4782557">
            <a:off x="3472766" y="7004085"/>
            <a:ext cx="12548094" cy="9944365"/>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7F63A1C6-698C-F5B2-679D-14E8C4F3E9A0}"/>
              </a:ext>
            </a:extLst>
          </p:cNvPr>
          <p:cNvSpPr txBox="1"/>
          <p:nvPr/>
        </p:nvSpPr>
        <p:spPr>
          <a:xfrm>
            <a:off x="6096000" y="7658100"/>
            <a:ext cx="6096000" cy="1446550"/>
          </a:xfrm>
          <a:prstGeom prst="rect">
            <a:avLst/>
          </a:prstGeom>
          <a:noFill/>
        </p:spPr>
        <p:txBody>
          <a:bodyPr wrap="square">
            <a:spAutoFit/>
          </a:bodyPr>
          <a:lstStyle/>
          <a:p>
            <a:pPr algn="just"/>
            <a:r>
              <a:rPr lang="en-US" sz="4400" b="1" i="0" dirty="0" err="1">
                <a:latin typeface="Times New Roman" panose="02020603050405020304" pitchFamily="18" charset="0"/>
                <a:cs typeface="Times New Roman" panose="02020603050405020304" pitchFamily="18" charset="0"/>
              </a:rPr>
              <a:t>Một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nghị</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luận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được</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xem</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hoàn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chỉnh</a:t>
            </a:r>
            <a:endParaRPr lang="en-US" sz="4400" b="1"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4212BF0-AC6B-8331-0611-A65C8887565A}"/>
              </a:ext>
            </a:extLst>
          </p:cNvPr>
          <p:cNvSpPr txBox="1"/>
          <p:nvPr/>
        </p:nvSpPr>
        <p:spPr>
          <a:xfrm>
            <a:off x="838200" y="5550525"/>
            <a:ext cx="45720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Mở</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8E9C1E3-8C80-E4E6-A5A1-987683BE78A0}"/>
              </a:ext>
            </a:extLst>
          </p:cNvPr>
          <p:cNvSpPr txBox="1"/>
          <p:nvPr/>
        </p:nvSpPr>
        <p:spPr>
          <a:xfrm>
            <a:off x="10744200" y="4488696"/>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Kết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nêu ý nghĩa của vấn đề và định hướng hành động)</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F9D910-D8B1-6718-8CDA-5349E1C88B74}"/>
              </a:ext>
            </a:extLst>
          </p:cNvPr>
          <p:cNvSpPr txBox="1"/>
          <p:nvPr/>
        </p:nvSpPr>
        <p:spPr>
          <a:xfrm>
            <a:off x="5410200" y="1419642"/>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Thân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6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5EEA127F-16EE-006A-BC54-AF8E7B3E22F0}"/>
              </a:ext>
            </a:extLst>
          </p:cNvPr>
          <p:cNvSpPr/>
          <p:nvPr/>
        </p:nvSpPr>
        <p:spPr>
          <a:xfrm rot="9103523">
            <a:off x="2319548" y="-6948196"/>
            <a:ext cx="15198229" cy="11398308"/>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CC782D5F-2A58-61C9-60B1-D236FDD4D76A}"/>
              </a:ext>
            </a:extLst>
          </p:cNvPr>
          <p:cNvSpPr txBox="1"/>
          <p:nvPr/>
        </p:nvSpPr>
        <p:spPr>
          <a:xfrm>
            <a:off x="2133599" y="571500"/>
            <a:ext cx="14325600" cy="769441"/>
          </a:xfrm>
          <a:prstGeom prst="rect">
            <a:avLst/>
          </a:prstGeom>
          <a:noFill/>
        </p:spPr>
        <p:txBody>
          <a:bodyPr wrap="square">
            <a:spAutoFit/>
          </a:bodyPr>
          <a:lstStyle/>
          <a:p>
            <a:pPr algn="ctr"/>
            <a:r>
              <a:rPr lang="vi-VN" sz="4400" b="1" i="0" dirty="0">
                <a:latin typeface="Times New Roman" panose="02020603050405020304" pitchFamily="18" charset="0"/>
                <a:cs typeface="Times New Roman" panose="02020603050405020304" pitchFamily="18" charset="0"/>
              </a:rPr>
              <a:t>Văn bản “Tinh thần yêu nước của nhân dân ta”</a:t>
            </a:r>
            <a:endParaRPr lang="en-US" sz="4400" b="1"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7BF254C-4DA2-1DC5-B6AB-BCDA256E65C0}"/>
              </a:ext>
            </a:extLst>
          </p:cNvPr>
          <p:cNvSpPr txBox="1"/>
          <p:nvPr/>
        </p:nvSpPr>
        <p:spPr>
          <a:xfrm>
            <a:off x="0" y="3162300"/>
            <a:ext cx="51054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Mở bài: </a:t>
            </a:r>
            <a:r>
              <a:rPr lang="vi-VN" sz="4400" dirty="0">
                <a:latin typeface="Times New Roman" panose="02020603050405020304" pitchFamily="18" charset="0"/>
                <a:cs typeface="Times New Roman" panose="02020603050405020304" pitchFamily="18" charset="0"/>
              </a:rPr>
              <a:t>Khẳng định tinh thần yêu nước của nhân dân ta và sức mạnh vô song của tinh thần ấy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1777A04-D284-5D3E-96B3-AFA669F512B8}"/>
              </a:ext>
            </a:extLst>
          </p:cNvPr>
          <p:cNvSpPr txBox="1"/>
          <p:nvPr/>
        </p:nvSpPr>
        <p:spPr>
          <a:xfrm>
            <a:off x="5753100" y="3162299"/>
            <a:ext cx="5981700" cy="4832092"/>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Thân bài: </a:t>
            </a:r>
            <a:r>
              <a:rPr lang="vi-VN" sz="4400" dirty="0">
                <a:latin typeface="Times New Roman" panose="02020603050405020304" pitchFamily="18" charset="0"/>
                <a:cs typeface="Times New Roman" panose="02020603050405020304" pitchFamily="18" charset="0"/>
              </a:rPr>
              <a:t>Gồm một số luận điểm, mỗi luận điểm có lí lẽ và bằng chứng lấy từ lịch sử chống giặc ngoại xâm, từ thực tế của cuộc kháng chiến đang diễn ra</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C0E9E2-9D6A-57C4-8587-9360C71ECF1D}"/>
              </a:ext>
            </a:extLst>
          </p:cNvPr>
          <p:cNvSpPr txBox="1"/>
          <p:nvPr/>
        </p:nvSpPr>
        <p:spPr>
          <a:xfrm>
            <a:off x="12112844" y="3162299"/>
            <a:ext cx="59817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Kết bài: </a:t>
            </a:r>
            <a:r>
              <a:rPr lang="vi-VN" sz="4400" dirty="0">
                <a:latin typeface="Times New Roman" panose="02020603050405020304" pitchFamily="18" charset="0"/>
                <a:cs typeface="Times New Roman" panose="02020603050405020304" pitchFamily="18" charset="0"/>
              </a:rPr>
              <a:t>Khẳng định lại sự quý báu của truyền thống yêu nước của nhân dân trong công cuộc kháng chiến</a:t>
            </a:r>
            <a:endParaRPr lang="en-US" sz="4400" i="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9B588A6-C5E1-7B38-6F66-8EB233FBDA87}"/>
              </a:ext>
            </a:extLst>
          </p:cNvPr>
          <p:cNvSpPr txBox="1"/>
          <p:nvPr/>
        </p:nvSpPr>
        <p:spPr>
          <a:xfrm>
            <a:off x="914400" y="8214430"/>
            <a:ext cx="16764000" cy="1446550"/>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Văn bản đáp ứng đầy đủ các tiêu chí của một văn bản nghị luận hoàn chỉnh</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6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79DD3FDE-7380-8758-8941-AD1B9A0CF218}"/>
              </a:ext>
            </a:extLst>
          </p:cNvPr>
          <p:cNvSpPr/>
          <p:nvPr/>
        </p:nvSpPr>
        <p:spPr>
          <a:xfrm>
            <a:off x="-146788" y="131010"/>
            <a:ext cx="11195788" cy="4326690"/>
          </a:xfrm>
          <a:custGeom>
            <a:avLst/>
            <a:gdLst/>
            <a:ahLst/>
            <a:cxnLst/>
            <a:rect l="l" t="t" r="r" b="b"/>
            <a:pathLst>
              <a:path w="7315200" h="2770632">
                <a:moveTo>
                  <a:pt x="0" y="0"/>
                </a:moveTo>
                <a:lnTo>
                  <a:pt x="7315200" y="0"/>
                </a:lnTo>
                <a:lnTo>
                  <a:pt x="7315200" y="2770632"/>
                </a:lnTo>
                <a:lnTo>
                  <a:pt x="0" y="2770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Picture 1">
            <a:extLst>
              <a:ext uri="{FF2B5EF4-FFF2-40B4-BE49-F238E27FC236}">
                <a16:creationId xmlns:a16="http://schemas.microsoft.com/office/drawing/2014/main" id="{CD22E95C-EBE2-575A-4725-7C7CD0EAB6F1}"/>
              </a:ext>
            </a:extLst>
          </p:cNvPr>
          <p:cNvPicPr>
            <a:picLocks noChangeAspect="1"/>
          </p:cNvPicPr>
          <p:nvPr/>
        </p:nvPicPr>
        <p:blipFill>
          <a:blip r:embed="rId5"/>
          <a:stretch>
            <a:fillRect/>
          </a:stretch>
        </p:blipFill>
        <p:spPr>
          <a:xfrm>
            <a:off x="325371" y="4229100"/>
            <a:ext cx="17637257" cy="3694496"/>
          </a:xfrm>
          <a:prstGeom prst="rect">
            <a:avLst/>
          </a:prstGeom>
        </p:spPr>
      </p:pic>
    </p:spTree>
    <p:extLst>
      <p:ext uri="{BB962C8B-B14F-4D97-AF65-F5344CB8AC3E}">
        <p14:creationId xmlns:p14="http://schemas.microsoft.com/office/powerpoint/2010/main" val="12489981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D14EE5-1C5D-FCBA-026B-E3891065961C}"/>
              </a:ext>
            </a:extLst>
          </p:cNvPr>
          <p:cNvSpPr txBox="1"/>
          <p:nvPr/>
        </p:nvSpPr>
        <p:spPr>
          <a:xfrm>
            <a:off x="13901863" y="3034665"/>
            <a:ext cx="3704436" cy="426910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600" kern="1200" dirty="0" err="1">
                <a:solidFill>
                  <a:schemeClr val="tx1"/>
                </a:solidFill>
                <a:latin typeface="Times New Roman" panose="02020603050405020304" pitchFamily="18" charset="0"/>
                <a:ea typeface="+mj-ea"/>
                <a:cs typeface="Times New Roman" panose="02020603050405020304" pitchFamily="18" charset="0"/>
              </a:rPr>
              <a:t>Thảo</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luận</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nhóm</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bàn</a:t>
            </a:r>
            <a:endParaRPr lang="en-US" sz="5600" kern="1200" dirty="0">
              <a:solidFill>
                <a:schemeClr val="tx1"/>
              </a:solidFill>
              <a:latin typeface="Times New Roman" panose="02020603050405020304" pitchFamily="18" charset="0"/>
              <a:ea typeface="+mj-ea"/>
              <a:cs typeface="Times New Roman" panose="02020603050405020304" pitchFamily="18" charset="0"/>
            </a:endParaRP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2BD813-C9D8-B1EB-36D8-A663A0F3BF2D}"/>
              </a:ext>
            </a:extLst>
          </p:cNvPr>
          <p:cNvPicPr>
            <a:picLocks noChangeAspect="1"/>
          </p:cNvPicPr>
          <p:nvPr/>
        </p:nvPicPr>
        <p:blipFill>
          <a:blip r:embed="rId2"/>
          <a:stretch>
            <a:fillRect/>
          </a:stretch>
        </p:blipFill>
        <p:spPr>
          <a:xfrm>
            <a:off x="1277198" y="1287787"/>
            <a:ext cx="10493773" cy="7817859"/>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7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2"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ại sao Hội đồng khoa học Hoàng gia Anh xét phong Trần Hưng Đạo là một  trong 10 vị tướng vĩ đại nhất lịch sử thế giới? - Tri Thức - Tài Nguyên">
            <a:extLst>
              <a:ext uri="{FF2B5EF4-FFF2-40B4-BE49-F238E27FC236}">
                <a16:creationId xmlns:a16="http://schemas.microsoft.com/office/drawing/2014/main" id="{02078A4C-EACC-09BE-02B6-7821C337A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95"/>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Trần</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Hưng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Đạo</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053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C611D12-9A24-CBB8-31C3-56C4CE4F581F}"/>
              </a:ext>
            </a:extLst>
          </p:cNvPr>
          <p:cNvGrpSpPr/>
          <p:nvPr/>
        </p:nvGrpSpPr>
        <p:grpSpPr>
          <a:xfrm>
            <a:off x="636815" y="2102690"/>
            <a:ext cx="4822371" cy="2524791"/>
            <a:chOff x="636815" y="2102690"/>
            <a:chExt cx="4822371" cy="2524791"/>
          </a:xfrm>
        </p:grpSpPr>
        <p:grpSp>
          <p:nvGrpSpPr>
            <p:cNvPr id="16" name="Group 2">
              <a:extLst>
                <a:ext uri="{FF2B5EF4-FFF2-40B4-BE49-F238E27FC236}">
                  <a16:creationId xmlns:a16="http://schemas.microsoft.com/office/drawing/2014/main" id="{F77DBB8B-4CCE-4771-AD93-A9445A9DF20B}"/>
                </a:ext>
              </a:extLst>
            </p:cNvPr>
            <p:cNvGrpSpPr/>
            <p:nvPr/>
          </p:nvGrpSpPr>
          <p:grpSpPr>
            <a:xfrm>
              <a:off x="636815" y="2102690"/>
              <a:ext cx="4822371" cy="2524791"/>
              <a:chOff x="0" y="0"/>
              <a:chExt cx="4920764" cy="1471329"/>
            </a:xfrm>
          </p:grpSpPr>
          <p:sp>
            <p:nvSpPr>
              <p:cNvPr id="17" name="Freeform 3">
                <a:extLst>
                  <a:ext uri="{FF2B5EF4-FFF2-40B4-BE49-F238E27FC236}">
                    <a16:creationId xmlns:a16="http://schemas.microsoft.com/office/drawing/2014/main" id="{ABFB027A-56E1-04EB-EA04-A4E0D9BC22B8}"/>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18" name="TextBox 4">
                <a:extLst>
                  <a:ext uri="{FF2B5EF4-FFF2-40B4-BE49-F238E27FC236}">
                    <a16:creationId xmlns:a16="http://schemas.microsoft.com/office/drawing/2014/main" id="{E552F2E0-42E5-F353-85C4-DC5050BCF14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C6735424-96BC-DE7A-CAD8-5924C07E8D69}"/>
                </a:ext>
              </a:extLst>
            </p:cNvPr>
            <p:cNvSpPr txBox="1"/>
            <p:nvPr/>
          </p:nvSpPr>
          <p:spPr>
            <a:xfrm>
              <a:off x="667916"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FE7147-177C-9D26-61CE-07419F351194}"/>
                </a:ext>
              </a:extLst>
            </p:cNvPr>
            <p:cNvSpPr txBox="1"/>
            <p:nvPr/>
          </p:nvSpPr>
          <p:spPr>
            <a:xfrm>
              <a:off x="673100" y="3027281"/>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1C699A62-881A-09E5-867D-DADDC933371B}"/>
              </a:ext>
            </a:extLst>
          </p:cNvPr>
          <p:cNvGrpSpPr/>
          <p:nvPr/>
        </p:nvGrpSpPr>
        <p:grpSpPr>
          <a:xfrm>
            <a:off x="6569529" y="2035182"/>
            <a:ext cx="4822371" cy="2524791"/>
            <a:chOff x="6569529" y="2035182"/>
            <a:chExt cx="4822371" cy="2524791"/>
          </a:xfrm>
        </p:grpSpPr>
        <p:grpSp>
          <p:nvGrpSpPr>
            <p:cNvPr id="19" name="Group 2">
              <a:extLst>
                <a:ext uri="{FF2B5EF4-FFF2-40B4-BE49-F238E27FC236}">
                  <a16:creationId xmlns:a16="http://schemas.microsoft.com/office/drawing/2014/main" id="{275E58A4-7FE3-FE1F-8B0C-FCAF74605BBA}"/>
                </a:ext>
              </a:extLst>
            </p:cNvPr>
            <p:cNvGrpSpPr/>
            <p:nvPr/>
          </p:nvGrpSpPr>
          <p:grpSpPr>
            <a:xfrm>
              <a:off x="6569529" y="2035182"/>
              <a:ext cx="4822371" cy="2524791"/>
              <a:chOff x="0" y="0"/>
              <a:chExt cx="4920764" cy="1471329"/>
            </a:xfrm>
          </p:grpSpPr>
          <p:sp>
            <p:nvSpPr>
              <p:cNvPr id="20" name="Freeform 3">
                <a:extLst>
                  <a:ext uri="{FF2B5EF4-FFF2-40B4-BE49-F238E27FC236}">
                    <a16:creationId xmlns:a16="http://schemas.microsoft.com/office/drawing/2014/main" id="{C38A2E78-3DDF-B467-6E0B-BE0F6067B7F6}"/>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1" name="TextBox 4">
                <a:extLst>
                  <a:ext uri="{FF2B5EF4-FFF2-40B4-BE49-F238E27FC236}">
                    <a16:creationId xmlns:a16="http://schemas.microsoft.com/office/drawing/2014/main" id="{D5536DA2-6A66-60DD-2A84-956C8D3F857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99D9CE10-02A4-DA39-E259-542F7B30E67B}"/>
                </a:ext>
              </a:extLst>
            </p:cNvPr>
            <p:cNvSpPr txBox="1"/>
            <p:nvPr/>
          </p:nvSpPr>
          <p:spPr>
            <a:xfrm>
              <a:off x="6732815" y="2132218"/>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 </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9FB3DE-B514-5EE0-0526-2D4CFB615B7B}"/>
                </a:ext>
              </a:extLst>
            </p:cNvPr>
            <p:cNvSpPr txBox="1"/>
            <p:nvPr/>
          </p:nvSpPr>
          <p:spPr>
            <a:xfrm>
              <a:off x="6732815" y="2959773"/>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6FD1A0BA-C4E4-2342-C906-BE3E7D5F7597}"/>
              </a:ext>
            </a:extLst>
          </p:cNvPr>
          <p:cNvGrpSpPr/>
          <p:nvPr/>
        </p:nvGrpSpPr>
        <p:grpSpPr>
          <a:xfrm>
            <a:off x="12725400" y="2060787"/>
            <a:ext cx="4822371" cy="2524791"/>
            <a:chOff x="12725400" y="2060787"/>
            <a:chExt cx="4822371" cy="2524791"/>
          </a:xfrm>
        </p:grpSpPr>
        <p:grpSp>
          <p:nvGrpSpPr>
            <p:cNvPr id="22" name="Group 2">
              <a:extLst>
                <a:ext uri="{FF2B5EF4-FFF2-40B4-BE49-F238E27FC236}">
                  <a16:creationId xmlns:a16="http://schemas.microsoft.com/office/drawing/2014/main" id="{27FC2BBA-DB13-73B2-7A97-F7F9AD946659}"/>
                </a:ext>
              </a:extLst>
            </p:cNvPr>
            <p:cNvGrpSpPr/>
            <p:nvPr/>
          </p:nvGrpSpPr>
          <p:grpSpPr>
            <a:xfrm>
              <a:off x="12725400" y="2060787"/>
              <a:ext cx="4822371" cy="2524791"/>
              <a:chOff x="0" y="0"/>
              <a:chExt cx="4920764" cy="1471329"/>
            </a:xfrm>
          </p:grpSpPr>
          <p:sp>
            <p:nvSpPr>
              <p:cNvPr id="23" name="Freeform 3">
                <a:extLst>
                  <a:ext uri="{FF2B5EF4-FFF2-40B4-BE49-F238E27FC236}">
                    <a16:creationId xmlns:a16="http://schemas.microsoft.com/office/drawing/2014/main" id="{2D606B4F-4AAC-1ED6-607B-AB98A1381AA3}"/>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4" name="TextBox 4">
                <a:extLst>
                  <a:ext uri="{FF2B5EF4-FFF2-40B4-BE49-F238E27FC236}">
                    <a16:creationId xmlns:a16="http://schemas.microsoft.com/office/drawing/2014/main" id="{B41C01CF-FE9E-23BB-4A58-F489F3B44B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 name="TextBox 3">
              <a:extLst>
                <a:ext uri="{FF2B5EF4-FFF2-40B4-BE49-F238E27FC236}">
                  <a16:creationId xmlns:a16="http://schemas.microsoft.com/office/drawing/2014/main" id="{9E2E9567-03E1-C1D5-033B-283A2D72430C}"/>
                </a:ext>
              </a:extLst>
            </p:cNvPr>
            <p:cNvSpPr txBox="1"/>
            <p:nvPr/>
          </p:nvSpPr>
          <p:spPr>
            <a:xfrm>
              <a:off x="12954000"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 </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93823D-0FF8-1BF9-48E5-63780196E77D}"/>
                </a:ext>
              </a:extLst>
            </p:cNvPr>
            <p:cNvSpPr txBox="1"/>
            <p:nvPr/>
          </p:nvSpPr>
          <p:spPr>
            <a:xfrm>
              <a:off x="12930673" y="3027282"/>
              <a:ext cx="44958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DFF71805-7558-1DE3-F45F-4A043567A002}"/>
              </a:ext>
            </a:extLst>
          </p:cNvPr>
          <p:cNvSpPr txBox="1"/>
          <p:nvPr/>
        </p:nvSpPr>
        <p:spPr>
          <a:xfrm>
            <a:off x="787660" y="4867883"/>
            <a:ext cx="4495800" cy="2123658"/>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a:t>
            </a:r>
            <a:endParaRPr lang="en-US" sz="4400"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C5A4FD7-1C8D-D161-66B0-B8BD2BC4C14B}"/>
              </a:ext>
            </a:extLst>
          </p:cNvPr>
          <p:cNvSpPr txBox="1"/>
          <p:nvPr/>
        </p:nvSpPr>
        <p:spPr>
          <a:xfrm>
            <a:off x="5513615" y="4677023"/>
            <a:ext cx="6781800" cy="3477875"/>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kia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9E6B5E0-3480-1A44-E67A-7D7F976CE41F}"/>
              </a:ext>
            </a:extLst>
          </p:cNvPr>
          <p:cNvSpPr txBox="1"/>
          <p:nvPr/>
        </p:nvSpPr>
        <p:spPr>
          <a:xfrm>
            <a:off x="12725400" y="4723566"/>
            <a:ext cx="4495800" cy="2800767"/>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E3AFED-E04D-1E9E-E74B-1E5AD50DE611}"/>
              </a:ext>
            </a:extLst>
          </p:cNvPr>
          <p:cNvSpPr txBox="1"/>
          <p:nvPr/>
        </p:nvSpPr>
        <p:spPr>
          <a:xfrm>
            <a:off x="800100" y="7607973"/>
            <a:ext cx="4495800" cy="769441"/>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Khái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quát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2BD9B5-144C-BF24-E8B6-343BE417D212}"/>
              </a:ext>
            </a:extLst>
          </p:cNvPr>
          <p:cNvSpPr txBox="1"/>
          <p:nvPr/>
        </p:nvSpPr>
        <p:spPr>
          <a:xfrm>
            <a:off x="6005610" y="8377414"/>
            <a:ext cx="5562600" cy="1446550"/>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tỏ</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điều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khẳng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định</a:t>
            </a:r>
            <a:r>
              <a:rPr lang="en-US" sz="4400" dirty="0">
                <a:solidFill>
                  <a:srgbClr val="FF0000"/>
                </a:solidFill>
                <a:latin typeface="Times New Roman" panose="02020603050405020304" pitchFamily="18" charset="0"/>
                <a:cs typeface="Times New Roman" panose="02020603050405020304" pitchFamily="18" charset="0"/>
              </a:rPr>
              <a:t> ở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1</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74B0455-361B-2D34-E824-3CE1AE945EBC}"/>
              </a:ext>
            </a:extLst>
          </p:cNvPr>
          <p:cNvSpPr txBox="1"/>
          <p:nvPr/>
        </p:nvSpPr>
        <p:spPr>
          <a:xfrm>
            <a:off x="12192000" y="7442922"/>
            <a:ext cx="5562600" cy="2800767"/>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Nêu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phương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hướng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hành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cơ</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sở</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rút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thức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từ</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hai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đó</a:t>
            </a:r>
            <a:r>
              <a:rPr lang="en-US" sz="4400" dirty="0">
                <a:solidFill>
                  <a:srgbClr val="FF0000"/>
                </a:solidFill>
                <a:latin typeface="Times New Roman" panose="02020603050405020304" pitchFamily="18" charset="0"/>
                <a:cs typeface="Times New Roman" panose="02020603050405020304" pitchFamily="18" charset="0"/>
              </a:rPr>
              <a: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7D8FACD-8826-8017-98EC-4A7162E9CA0F}"/>
              </a:ext>
            </a:extLst>
          </p:cNvPr>
          <p:cNvSpPr txBox="1"/>
          <p:nvPr/>
        </p:nvSpPr>
        <p:spPr>
          <a:xfrm>
            <a:off x="2465615"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51C94A3-48A7-0793-7A91-2F560B505259}"/>
              </a:ext>
            </a:extLst>
          </p:cNvPr>
          <p:cNvSpPr txBox="1"/>
          <p:nvPr/>
        </p:nvSpPr>
        <p:spPr>
          <a:xfrm>
            <a:off x="1322615" y="413206"/>
            <a:ext cx="2514600" cy="769442"/>
          </a:xfrm>
          <a:prstGeom prst="rect">
            <a:avLst/>
          </a:prstGeom>
          <a:noFill/>
        </p:spPr>
        <p:txBody>
          <a:bodyPr wrap="square">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đề</a:t>
            </a:r>
            <a:r>
              <a:rPr lang="en-US" sz="4400" dirty="0">
                <a:solidFill>
                  <a:srgbClr val="FF0000"/>
                </a:solidFill>
                <a:latin typeface="Times New Roman" panose="02020603050405020304" pitchFamily="18" charset="0"/>
                <a:cs typeface="Times New Roman" panose="02020603050405020304" pitchFamily="18" charset="0"/>
              </a:rPr>
              <a:t> </a:t>
            </a:r>
            <a:endParaRPr lang="en-US" sz="4400" i="0"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64628A7D-2340-3E9B-E739-D227653A1DBA}"/>
              </a:ext>
            </a:extLst>
          </p:cNvPr>
          <p:cNvCxnSpPr/>
          <p:nvPr/>
        </p:nvCxnSpPr>
        <p:spPr>
          <a:xfrm flipV="1">
            <a:off x="2922815" y="1208115"/>
            <a:ext cx="5791200" cy="991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02D72AD2-4B90-CC29-EFFE-657673A5FC60}"/>
              </a:ext>
            </a:extLst>
          </p:cNvPr>
          <p:cNvCxnSpPr>
            <a:cxnSpLocks/>
            <a:stCxn id="3" idx="0"/>
            <a:endCxn id="14" idx="2"/>
          </p:cNvCxnSpPr>
          <p:nvPr/>
        </p:nvCxnSpPr>
        <p:spPr>
          <a:xfrm flipH="1" flipV="1">
            <a:off x="8593106" y="1208115"/>
            <a:ext cx="387609" cy="9241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0C5DC28-C41B-19C6-BDA0-B5EC6E3BF63B}"/>
              </a:ext>
            </a:extLst>
          </p:cNvPr>
          <p:cNvCxnSpPr>
            <a:cxnSpLocks/>
            <a:endCxn id="14" idx="2"/>
          </p:cNvCxnSpPr>
          <p:nvPr/>
        </p:nvCxnSpPr>
        <p:spPr>
          <a:xfrm flipH="1" flipV="1">
            <a:off x="8593106" y="1208115"/>
            <a:ext cx="6902709" cy="923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45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par>
                                <p:cTn id="38" presetID="16" presetClass="entr" presetSubtype="21"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barn(inVertical)">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FBE63DB-32EB-0A1F-03D9-DCD4C94F486E}"/>
              </a:ext>
            </a:extLst>
          </p:cNvPr>
          <p:cNvSpPr/>
          <p:nvPr/>
        </p:nvSpPr>
        <p:spPr>
          <a:xfrm>
            <a:off x="685800" y="2095500"/>
            <a:ext cx="10210800" cy="4832092"/>
          </a:xfrm>
          <a:prstGeom prst="rect">
            <a:avLst/>
          </a:prstGeom>
        </p:spPr>
        <p:txBody>
          <a:bodyPr wrap="square">
            <a:spAutoFit/>
          </a:bodyPr>
          <a:lstStyle/>
          <a:p>
            <a:pPr algn="just"/>
            <a:r>
              <a:rPr lang="it-IT" sz="4400" i="1" kern="100" spc="-10" dirty="0">
                <a:latin typeface="Times New Roman" panose="02020603050405020304" pitchFamily="18" charset="0"/>
                <a:ea typeface="SimSun" panose="02010600030101010101" pitchFamily="2" charset="-122"/>
                <a:cs typeface="Times New Roman" panose="02020603050405020304" pitchFamily="18" charset="0"/>
              </a:rPr>
              <a:t>	"Dân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7E1A13B-ECFC-56E8-4735-5F02027E6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3514" y="2095500"/>
            <a:ext cx="5478431" cy="7543800"/>
          </a:xfrm>
          <a:prstGeom prst="rect">
            <a:avLst/>
          </a:prstGeom>
        </p:spPr>
      </p:pic>
    </p:spTree>
    <p:extLst>
      <p:ext uri="{BB962C8B-B14F-4D97-AF65-F5344CB8AC3E}">
        <p14:creationId xmlns:p14="http://schemas.microsoft.com/office/powerpoint/2010/main" val="4247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82A35B-FFF7-694A-BEEE-B1E2A6F5ACBE}"/>
              </a:ext>
            </a:extLst>
          </p:cNvPr>
          <p:cNvSpPr/>
          <p:nvPr/>
        </p:nvSpPr>
        <p:spPr>
          <a:xfrm>
            <a:off x="762000" y="1605415"/>
            <a:ext cx="16695048" cy="1446550"/>
          </a:xfrm>
          <a:prstGeom prst="rect">
            <a:avLst/>
          </a:prstGeom>
          <a:solidFill>
            <a:schemeClr val="accent6">
              <a:lumMod val="20000"/>
              <a:lumOff val="80000"/>
            </a:schemeClr>
          </a:solidFill>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"Dân ta có một lòng nồng nàn yêu nước. Đó là một truyền thống quý báu của ta."</a:t>
            </a:r>
            <a:endParaRPr lang="en-US" sz="4400" i="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D139EE4-8B90-91D1-1444-3CED38964815}"/>
              </a:ext>
            </a:extLst>
          </p:cNvPr>
          <p:cNvSpPr/>
          <p:nvPr/>
        </p:nvSpPr>
        <p:spPr>
          <a:xfrm>
            <a:off x="2743200" y="349650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it-IT" sz="4400" b="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Vấn đề nghị luận: </a:t>
            </a:r>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 của nhân dân ta. </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8F3F54B-A273-CF88-ADA8-441477589E1A}"/>
              </a:ext>
            </a:extLst>
          </p:cNvPr>
          <p:cNvSpPr/>
          <p:nvPr/>
        </p:nvSpPr>
        <p:spPr>
          <a:xfrm>
            <a:off x="1752600" y="5154654"/>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Đặt vấn đề trực tiếp, ngắn gọn bằng câu khẳng định.</a:t>
            </a:r>
            <a:endParaRPr lang="en-US"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7583FAE-F44E-9032-5BED-213F1F960A2D}"/>
              </a:ext>
            </a:extLst>
          </p:cNvPr>
          <p:cNvSpPr/>
          <p:nvPr/>
        </p:nvSpPr>
        <p:spPr>
          <a:xfrm>
            <a:off x="1752600" y="624936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Sử dụng các từ ngữ tinh tế, chọn lọc.</a:t>
            </a:r>
            <a:endParaRPr lang="en-US" sz="4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B4CBF79-AE51-473A-1646-5E7EB5CED0DA}"/>
              </a:ext>
            </a:extLst>
          </p:cNvPr>
          <p:cNvSpPr/>
          <p:nvPr/>
        </p:nvSpPr>
        <p:spPr>
          <a:xfrm>
            <a:off x="1066800" y="7581900"/>
            <a:ext cx="16078200" cy="1446550"/>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Lòng yêu nước sôi nổi, mãnh liệt là tình cảm đẹp, vốn có của dân tộc Việt Nam từ bao đời nay. </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id="{4122FE5A-C61C-341B-D75A-CF43926AEB5D}"/>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8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7CCC261-86E4-D065-6800-0D71342A28E1}"/>
              </a:ext>
            </a:extLst>
          </p:cNvPr>
          <p:cNvSpPr/>
          <p:nvPr/>
        </p:nvSpPr>
        <p:spPr>
          <a:xfrm>
            <a:off x="245702" y="1079956"/>
            <a:ext cx="17508897" cy="4063544"/>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CD0AFC14-D517-6AE7-D5C3-DCA08B2A527F}"/>
              </a:ext>
            </a:extLst>
          </p:cNvPr>
          <p:cNvSpPr/>
          <p:nvPr/>
        </p:nvSpPr>
        <p:spPr>
          <a:xfrm>
            <a:off x="780381" y="1191586"/>
            <a:ext cx="16668681"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Truyền thống yêu nước càng được phát huy khi Tổ quốc lâm nguy </a:t>
            </a:r>
            <a:r>
              <a:rPr lang="it-IT"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"mỗi khi Tổ quốc bị xâm lăng".</a:t>
            </a:r>
            <a:endParaRPr lang="en-US" sz="4400" i="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48D2CD5-7B39-AFE3-FC91-659ED3A2F014}"/>
              </a:ext>
            </a:extLst>
          </p:cNvPr>
          <p:cNvSpPr/>
          <p:nvPr/>
        </p:nvSpPr>
        <p:spPr>
          <a:xfrm>
            <a:off x="1786019" y="5019248"/>
            <a:ext cx="61722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Nghệ thuật: So sánh</a:t>
            </a:r>
            <a:endParaRPr lang="en-US" sz="4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4023743-224E-D2D6-59A5-760FD26CBFB8}"/>
              </a:ext>
            </a:extLst>
          </p:cNvPr>
          <p:cNvSpPr/>
          <p:nvPr/>
        </p:nvSpPr>
        <p:spPr>
          <a:xfrm>
            <a:off x="1018070" y="5864741"/>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82213D3-C3E9-ADB4-4B24-95F60E7E648C}"/>
              </a:ext>
            </a:extLst>
          </p:cNvPr>
          <p:cNvSpPr/>
          <p:nvPr/>
        </p:nvSpPr>
        <p:spPr>
          <a:xfrm>
            <a:off x="5526746" y="586474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Làn sóng</a:t>
            </a:r>
            <a:endParaRPr lang="en-US" sz="4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AFE0BCC-2796-93C4-DBE8-60A936920088}"/>
              </a:ext>
            </a:extLst>
          </p:cNvPr>
          <p:cNvSpPr/>
          <p:nvPr/>
        </p:nvSpPr>
        <p:spPr>
          <a:xfrm>
            <a:off x="865670" y="6710233"/>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(Trừu tượng)</a:t>
            </a:r>
            <a:endParaRPr lang="en-US" sz="44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C58CAEB-3468-AE68-153B-47A8C1BAB482}"/>
              </a:ext>
            </a:extLst>
          </p:cNvPr>
          <p:cNvSpPr/>
          <p:nvPr/>
        </p:nvSpPr>
        <p:spPr>
          <a:xfrm>
            <a:off x="5357050" y="682686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(Cụ thể)</a:t>
            </a:r>
            <a:endParaRPr lang="en-US" sz="4400" dirty="0">
              <a:latin typeface="Times New Roman" panose="02020603050405020304" pitchFamily="18" charset="0"/>
              <a:cs typeface="Times New Roman" panose="02020603050405020304" pitchFamily="18" charset="0"/>
            </a:endParaRPr>
          </a:p>
        </p:txBody>
      </p:sp>
      <p:sp>
        <p:nvSpPr>
          <p:cNvPr id="12" name="Google Shape;2607;p67">
            <a:extLst>
              <a:ext uri="{FF2B5EF4-FFF2-40B4-BE49-F238E27FC236}">
                <a16:creationId xmlns:a16="http://schemas.microsoft.com/office/drawing/2014/main" id="{7E8B9DEF-D9BD-CEB8-0E42-5DA8393A795F}"/>
              </a:ext>
            </a:extLst>
          </p:cNvPr>
          <p:cNvSpPr/>
          <p:nvPr/>
        </p:nvSpPr>
        <p:spPr>
          <a:xfrm>
            <a:off x="4709088" y="6016843"/>
            <a:ext cx="817658" cy="397574"/>
          </a:xfrm>
          <a:custGeom>
            <a:avLst/>
            <a:gdLst/>
            <a:ahLst/>
            <a:cxnLst/>
            <a:rect l="l" t="t" r="r" b="b"/>
            <a:pathLst>
              <a:path w="16745" h="8142" extrusionOk="0">
                <a:moveTo>
                  <a:pt x="4080" y="1"/>
                </a:moveTo>
                <a:cubicBezTo>
                  <a:pt x="1842" y="1"/>
                  <a:pt x="0" y="1822"/>
                  <a:pt x="0" y="4071"/>
                </a:cubicBezTo>
                <a:cubicBezTo>
                  <a:pt x="0" y="6320"/>
                  <a:pt x="1842" y="8142"/>
                  <a:pt x="4080" y="8142"/>
                </a:cubicBezTo>
                <a:cubicBezTo>
                  <a:pt x="4113" y="8142"/>
                  <a:pt x="4146" y="8141"/>
                  <a:pt x="4179" y="8140"/>
                </a:cubicBezTo>
                <a:cubicBezTo>
                  <a:pt x="5142" y="8140"/>
                  <a:pt x="6297" y="7590"/>
                  <a:pt x="7671" y="6408"/>
                </a:cubicBezTo>
                <a:lnTo>
                  <a:pt x="5994" y="4731"/>
                </a:lnTo>
                <a:cubicBezTo>
                  <a:pt x="4702" y="5748"/>
                  <a:pt x="4179" y="5748"/>
                  <a:pt x="4179" y="5748"/>
                </a:cubicBezTo>
                <a:cubicBezTo>
                  <a:pt x="1925" y="5748"/>
                  <a:pt x="1925" y="2394"/>
                  <a:pt x="4179" y="2367"/>
                </a:cubicBezTo>
                <a:cubicBezTo>
                  <a:pt x="4179" y="2367"/>
                  <a:pt x="4184" y="2366"/>
                  <a:pt x="4193" y="2366"/>
                </a:cubicBezTo>
                <a:cubicBezTo>
                  <a:pt x="4290" y="2366"/>
                  <a:pt x="4922" y="2412"/>
                  <a:pt x="6132" y="3521"/>
                </a:cubicBezTo>
                <a:cubicBezTo>
                  <a:pt x="6819" y="4154"/>
                  <a:pt x="8991" y="6271"/>
                  <a:pt x="9156" y="6408"/>
                </a:cubicBezTo>
                <a:cubicBezTo>
                  <a:pt x="10613" y="7508"/>
                  <a:pt x="11713" y="8140"/>
                  <a:pt x="12648" y="8140"/>
                </a:cubicBezTo>
                <a:lnTo>
                  <a:pt x="12675" y="8140"/>
                </a:lnTo>
                <a:cubicBezTo>
                  <a:pt x="14930" y="8140"/>
                  <a:pt x="16744" y="6298"/>
                  <a:pt x="16744" y="4071"/>
                </a:cubicBezTo>
                <a:cubicBezTo>
                  <a:pt x="16744" y="1817"/>
                  <a:pt x="14930" y="2"/>
                  <a:pt x="12675" y="2"/>
                </a:cubicBezTo>
                <a:cubicBezTo>
                  <a:pt x="11713" y="2"/>
                  <a:pt x="10586" y="552"/>
                  <a:pt x="9183" y="1734"/>
                </a:cubicBezTo>
                <a:lnTo>
                  <a:pt x="9156" y="1734"/>
                </a:lnTo>
                <a:lnTo>
                  <a:pt x="10861" y="3439"/>
                </a:lnTo>
                <a:cubicBezTo>
                  <a:pt x="12125" y="2394"/>
                  <a:pt x="12648" y="2394"/>
                  <a:pt x="12675" y="2394"/>
                </a:cubicBezTo>
                <a:cubicBezTo>
                  <a:pt x="13610" y="2394"/>
                  <a:pt x="14352" y="3164"/>
                  <a:pt x="14352" y="4099"/>
                </a:cubicBezTo>
                <a:cubicBezTo>
                  <a:pt x="14352" y="5033"/>
                  <a:pt x="13610" y="5776"/>
                  <a:pt x="12675" y="5776"/>
                </a:cubicBezTo>
                <a:cubicBezTo>
                  <a:pt x="12648" y="5776"/>
                  <a:pt x="12098" y="5776"/>
                  <a:pt x="10696" y="4621"/>
                </a:cubicBezTo>
                <a:cubicBezTo>
                  <a:pt x="10531" y="4484"/>
                  <a:pt x="7919" y="1927"/>
                  <a:pt x="7671" y="1734"/>
                </a:cubicBezTo>
                <a:cubicBezTo>
                  <a:pt x="6297" y="579"/>
                  <a:pt x="5142" y="2"/>
                  <a:pt x="4179" y="2"/>
                </a:cubicBezTo>
                <a:cubicBezTo>
                  <a:pt x="4146" y="1"/>
                  <a:pt x="4113" y="1"/>
                  <a:pt x="4080" y="1"/>
                </a:cubicBezTo>
                <a:close/>
              </a:path>
            </a:pathLst>
          </a:custGeom>
          <a:solidFill>
            <a:schemeClr val="l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6612761-C1F9-9B72-DF13-E5B2EDC03E98}"/>
              </a:ext>
            </a:extLst>
          </p:cNvPr>
          <p:cNvSpPr/>
          <p:nvPr/>
        </p:nvSpPr>
        <p:spPr>
          <a:xfrm>
            <a:off x="838937" y="2809380"/>
            <a:ext cx="16249668" cy="2123658"/>
          </a:xfrm>
          <a:prstGeom prst="rect">
            <a:avLst/>
          </a:prstGeom>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7F50CBC-9047-4B63-6998-58CD595D31C4}"/>
              </a:ext>
            </a:extLst>
          </p:cNvPr>
          <p:cNvCxnSpPr>
            <a:cxnSpLocks/>
          </p:cNvCxnSpPr>
          <p:nvPr/>
        </p:nvCxnSpPr>
        <p:spPr>
          <a:xfrm>
            <a:off x="3200400" y="3519545"/>
            <a:ext cx="1947564" cy="0"/>
          </a:xfrm>
          <a:prstGeom prst="line">
            <a:avLst/>
          </a:prstGeom>
        </p:spPr>
        <p:style>
          <a:lnRef idx="2">
            <a:schemeClr val="accent3"/>
          </a:lnRef>
          <a:fillRef idx="0">
            <a:schemeClr val="accent3"/>
          </a:fillRef>
          <a:effectRef idx="1">
            <a:schemeClr val="accent3"/>
          </a:effectRef>
          <a:fontRef idx="minor">
            <a:schemeClr val="tx1"/>
          </a:fontRef>
        </p:style>
      </p:cxnSp>
      <p:sp>
        <p:nvSpPr>
          <p:cNvPr id="15" name="Rectangle 14">
            <a:extLst>
              <a:ext uri="{FF2B5EF4-FFF2-40B4-BE49-F238E27FC236}">
                <a16:creationId xmlns:a16="http://schemas.microsoft.com/office/drawing/2014/main" id="{091FB571-F5DE-508E-FBBE-84F933DA6743}"/>
              </a:ext>
            </a:extLst>
          </p:cNvPr>
          <p:cNvSpPr/>
          <p:nvPr/>
        </p:nvSpPr>
        <p:spPr>
          <a:xfrm>
            <a:off x="1786019" y="7485154"/>
            <a:ext cx="7313196"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Động từ mạnh phù hợp với đặc tính của làn sóng.</a:t>
            </a:r>
            <a:endParaRPr lang="en-US" sz="4400" dirty="0">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497A52F0-6F61-47DD-0E74-06B34420ADB5}"/>
              </a:ext>
            </a:extLst>
          </p:cNvPr>
          <p:cNvCxnSpPr/>
          <p:nvPr/>
        </p:nvCxnSpPr>
        <p:spPr>
          <a:xfrm>
            <a:off x="14978791" y="3497835"/>
            <a:ext cx="210981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id="{B773B3B5-6A86-847F-FF62-EFE2CD852E1B}"/>
              </a:ext>
            </a:extLst>
          </p:cNvPr>
          <p:cNvCxnSpPr/>
          <p:nvPr/>
        </p:nvCxnSpPr>
        <p:spPr>
          <a:xfrm>
            <a:off x="8573039" y="4205345"/>
            <a:ext cx="2778756" cy="0"/>
          </a:xfrm>
          <a:prstGeom prst="line">
            <a:avLst/>
          </a:prstGeom>
        </p:spPr>
        <p:style>
          <a:lnRef idx="2">
            <a:schemeClr val="accent3"/>
          </a:lnRef>
          <a:fillRef idx="0">
            <a:schemeClr val="accent3"/>
          </a:fillRef>
          <a:effectRef idx="1">
            <a:schemeClr val="accent3"/>
          </a:effectRef>
          <a:fontRef idx="minor">
            <a:schemeClr val="tx1"/>
          </a:fontRef>
        </p:style>
      </p:cxnSp>
      <p:sp>
        <p:nvSpPr>
          <p:cNvPr id="19" name="Rectangle 18">
            <a:extLst>
              <a:ext uri="{FF2B5EF4-FFF2-40B4-BE49-F238E27FC236}">
                <a16:creationId xmlns:a16="http://schemas.microsoft.com/office/drawing/2014/main" id="{DE296C46-9899-3FF3-0BBE-EF411A38B28C}"/>
              </a:ext>
            </a:extLst>
          </p:cNvPr>
          <p:cNvSpPr/>
          <p:nvPr/>
        </p:nvSpPr>
        <p:spPr>
          <a:xfrm>
            <a:off x="1786019" y="9164109"/>
            <a:ext cx="6585832"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Điệp từ</a:t>
            </a:r>
            <a:endParaRPr lang="en-US" sz="4400"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75CE31E7-CD1C-3C4A-A463-8173509826A6}"/>
              </a:ext>
            </a:extLst>
          </p:cNvPr>
          <p:cNvSpPr/>
          <p:nvPr/>
        </p:nvSpPr>
        <p:spPr>
          <a:xfrm>
            <a:off x="14265619" y="2690615"/>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2983B5D8-5AE5-8B4F-1E4C-495E42F22C9B}"/>
              </a:ext>
            </a:extLst>
          </p:cNvPr>
          <p:cNvSpPr/>
          <p:nvPr/>
        </p:nvSpPr>
        <p:spPr>
          <a:xfrm>
            <a:off x="2311968" y="2721152"/>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270C1866-4540-D995-3ACC-8E78103D2F09}"/>
              </a:ext>
            </a:extLst>
          </p:cNvPr>
          <p:cNvSpPr/>
          <p:nvPr/>
        </p:nvSpPr>
        <p:spPr>
          <a:xfrm>
            <a:off x="7684607" y="3483210"/>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4" name="Right Brace 23">
            <a:extLst>
              <a:ext uri="{FF2B5EF4-FFF2-40B4-BE49-F238E27FC236}">
                <a16:creationId xmlns:a16="http://schemas.microsoft.com/office/drawing/2014/main" id="{603AB3EB-7968-7D8A-E0CA-D49A80C48C02}"/>
              </a:ext>
            </a:extLst>
          </p:cNvPr>
          <p:cNvSpPr/>
          <p:nvPr/>
        </p:nvSpPr>
        <p:spPr>
          <a:xfrm>
            <a:off x="9217764" y="4490862"/>
            <a:ext cx="1288472" cy="5586608"/>
          </a:xfrm>
          <a:prstGeom prst="rightBrac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C15AFAB6-2AA1-8E30-9204-C4BFFDD1E85A}"/>
              </a:ext>
            </a:extLst>
          </p:cNvPr>
          <p:cNvSpPr/>
          <p:nvPr/>
        </p:nvSpPr>
        <p:spPr>
          <a:xfrm>
            <a:off x="10403354" y="6044061"/>
            <a:ext cx="7141182" cy="2123658"/>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Gợi tả sức mạnh và khí thế mạnh mẽ của lòng yêu nước.</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7" name="TextBox 26">
            <a:extLst>
              <a:ext uri="{FF2B5EF4-FFF2-40B4-BE49-F238E27FC236}">
                <a16:creationId xmlns:a16="http://schemas.microsoft.com/office/drawing/2014/main" id="{317C180F-692B-F637-DD3D-AD22ABAA1175}"/>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7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arn(inVertical)">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P spid="12" grpId="0" animBg="1"/>
      <p:bldP spid="13" grpId="0"/>
      <p:bldP spid="15" grpId="0"/>
      <p:bldP spid="19" grpId="0"/>
      <p:bldP spid="21" grpId="0" animBg="1"/>
      <p:bldP spid="22" grpId="0" animBg="1"/>
      <p:bldP spid="23" grpId="0" animBg="1"/>
      <p:bldP spid="24"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9338A-0557-9207-6EC6-BAEBA7F1353A}"/>
              </a:ext>
            </a:extLst>
          </p:cNvPr>
          <p:cNvPicPr>
            <a:picLocks noChangeAspect="1"/>
          </p:cNvPicPr>
          <p:nvPr/>
        </p:nvPicPr>
        <p:blipFill>
          <a:blip r:embed="rId3"/>
          <a:stretch>
            <a:fillRect/>
          </a:stretch>
        </p:blipFill>
        <p:spPr>
          <a:xfrm>
            <a:off x="1295400" y="1383478"/>
            <a:ext cx="5943600" cy="8477817"/>
          </a:xfrm>
          <a:prstGeom prst="rect">
            <a:avLst/>
          </a:prstGeom>
        </p:spPr>
      </p:pic>
      <p:sp>
        <p:nvSpPr>
          <p:cNvPr id="4" name="TextBox 3">
            <a:extLst>
              <a:ext uri="{FF2B5EF4-FFF2-40B4-BE49-F238E27FC236}">
                <a16:creationId xmlns:a16="http://schemas.microsoft.com/office/drawing/2014/main" id="{A4373A74-7278-AF33-958F-B49B421E95B0}"/>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E0E74F9-9302-EE6F-ED34-5F4A373007EF}"/>
              </a:ext>
            </a:extLst>
          </p:cNvPr>
          <p:cNvSpPr txBox="1"/>
          <p:nvPr/>
        </p:nvSpPr>
        <p:spPr>
          <a:xfrm>
            <a:off x="7848600" y="1638300"/>
            <a:ext cx="10058400" cy="3477875"/>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Hoạt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động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nhóm</a:t>
            </a:r>
            <a:endParaRPr lang="en-US" sz="4400" b="1"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Sử</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dụng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kĩ</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thuật</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khăn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bàn</a:t>
            </a:r>
            <a:endParaRPr lang="en-US" sz="4400"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Các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nhóm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thảo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câu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hỏi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Phiếu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học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tập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en-US" sz="4400" i="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B942DA6-47BE-650E-BED5-53886AA9D852}"/>
              </a:ext>
            </a:extLst>
          </p:cNvPr>
          <p:cNvPicPr>
            <a:picLocks noChangeAspect="1"/>
          </p:cNvPicPr>
          <p:nvPr/>
        </p:nvPicPr>
        <p:blipFill>
          <a:blip r:embed="rId4"/>
          <a:stretch>
            <a:fillRect/>
          </a:stretch>
        </p:blipFill>
        <p:spPr>
          <a:xfrm>
            <a:off x="8610600" y="5299688"/>
            <a:ext cx="8243948" cy="4548221"/>
          </a:xfrm>
          <a:prstGeom prst="rect">
            <a:avLst/>
          </a:prstGeom>
        </p:spPr>
      </p:pic>
    </p:spTree>
    <p:extLst>
      <p:ext uri="{BB962C8B-B14F-4D97-AF65-F5344CB8AC3E}">
        <p14:creationId xmlns:p14="http://schemas.microsoft.com/office/powerpoint/2010/main" val="12675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D68B1C6-C07F-C19A-3581-04DC5F3DE615}"/>
              </a:ext>
            </a:extLst>
          </p:cNvPr>
          <p:cNvGrpSpPr/>
          <p:nvPr/>
        </p:nvGrpSpPr>
        <p:grpSpPr>
          <a:xfrm>
            <a:off x="990600" y="2407741"/>
            <a:ext cx="7499091" cy="2583360"/>
            <a:chOff x="990600" y="2407741"/>
            <a:chExt cx="7499091" cy="2583360"/>
          </a:xfrm>
        </p:grpSpPr>
        <p:sp>
          <p:nvSpPr>
            <p:cNvPr id="6" name="Freeform 3">
              <a:extLst>
                <a:ext uri="{FF2B5EF4-FFF2-40B4-BE49-F238E27FC236}">
                  <a16:creationId xmlns:a16="http://schemas.microsoft.com/office/drawing/2014/main"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CD311B8-3E45-57DB-862F-3576AB0B3D23}"/>
              </a:ext>
            </a:extLst>
          </p:cNvPr>
          <p:cNvGrpSpPr/>
          <p:nvPr/>
        </p:nvGrpSpPr>
        <p:grpSpPr>
          <a:xfrm>
            <a:off x="8489691" y="2407741"/>
            <a:ext cx="8807709" cy="2583360"/>
            <a:chOff x="8489691" y="2407741"/>
            <a:chExt cx="8807709" cy="2583360"/>
          </a:xfrm>
        </p:grpSpPr>
        <p:sp>
          <p:nvSpPr>
            <p:cNvPr id="8" name="Freeform 3">
              <a:extLst>
                <a:ext uri="{FF2B5EF4-FFF2-40B4-BE49-F238E27FC236}">
                  <a16:creationId xmlns:a16="http://schemas.microsoft.com/office/drawing/2014/main"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773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295399" y="721769"/>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45D70CD-2AD9-3DB1-4B02-B025A36C9924}"/>
              </a:ext>
            </a:extLst>
          </p:cNvPr>
          <p:cNvSpPr txBox="1"/>
          <p:nvPr/>
        </p:nvSpPr>
        <p:spPr>
          <a:xfrm>
            <a:off x="228600" y="3685315"/>
            <a:ext cx="41910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Hai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Trưng</a:t>
            </a:r>
            <a:endParaRPr lang="en-US" sz="4400" i="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C71391B-08D6-4FB8-0937-5CF58D3A6B77}"/>
              </a:ext>
            </a:extLst>
          </p:cNvPr>
          <p:cNvSpPr txBox="1"/>
          <p:nvPr/>
        </p:nvSpPr>
        <p:spPr>
          <a:xfrm>
            <a:off x="1447800" y="8572500"/>
            <a:ext cx="15621000"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sắp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xếp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1B463B-44B6-104B-A951-DB5668FAFD5E}"/>
              </a:ext>
            </a:extLst>
          </p:cNvPr>
          <p:cNvSpPr txBox="1"/>
          <p:nvPr/>
        </p:nvSpPr>
        <p:spPr>
          <a:xfrm>
            <a:off x="622300" y="2443708"/>
            <a:ext cx="161417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endParaRPr lang="en-US" sz="4400"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AEF254C-322D-B451-DB92-21089C487709}"/>
              </a:ext>
            </a:extLst>
          </p:cNvPr>
          <p:cNvSpPr txBox="1"/>
          <p:nvPr/>
        </p:nvSpPr>
        <p:spPr>
          <a:xfrm>
            <a:off x="4038600" y="3685315"/>
            <a:ext cx="35052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Triệu</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98F4C98-8295-4F2D-D406-0A9413DED4A3}"/>
              </a:ext>
            </a:extLst>
          </p:cNvPr>
          <p:cNvSpPr txBox="1"/>
          <p:nvPr/>
        </p:nvSpPr>
        <p:spPr>
          <a:xfrm>
            <a:off x="7391400" y="3681597"/>
            <a:ext cx="40386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endParaRPr lang="en-US" sz="4400" i="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39007AD-F947-2B70-E4AE-31C9FD082EF9}"/>
              </a:ext>
            </a:extLst>
          </p:cNvPr>
          <p:cNvSpPr txBox="1"/>
          <p:nvPr/>
        </p:nvSpPr>
        <p:spPr>
          <a:xfrm>
            <a:off x="14054137" y="3675662"/>
            <a:ext cx="47244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Quang Trung</a:t>
            </a:r>
            <a:endParaRPr lang="en-US" sz="4400" i="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44B8A0-BEAC-3709-EDE3-710AB3A6FBA5}"/>
              </a:ext>
            </a:extLst>
          </p:cNvPr>
          <p:cNvSpPr txBox="1"/>
          <p:nvPr/>
        </p:nvSpPr>
        <p:spPr>
          <a:xfrm>
            <a:off x="10756900" y="3675662"/>
            <a:ext cx="40386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Lê </a:t>
            </a:r>
            <a:r>
              <a:rPr lang="en-US" sz="4400" dirty="0" err="1">
                <a:latin typeface="Times New Roman" panose="02020603050405020304" pitchFamily="18" charset="0"/>
                <a:cs typeface="Times New Roman" panose="02020603050405020304" pitchFamily="18" charset="0"/>
              </a:rPr>
              <a:t>Lợi</a:t>
            </a:r>
            <a:endParaRPr lang="en-US" sz="4400" i="0" dirty="0">
              <a:latin typeface="Times New Roman" panose="02020603050405020304" pitchFamily="18" charset="0"/>
              <a:cs typeface="Times New Roman" panose="02020603050405020304" pitchFamily="18" charset="0"/>
            </a:endParaRPr>
          </a:p>
        </p:txBody>
      </p:sp>
      <p:pic>
        <p:nvPicPr>
          <p:cNvPr id="11266" name="Picture 2" descr="Dự án phim điện ảnh đa phương tiện về triều Trần thu hút sự quan tâm của  công chúng | Báo Pháp luật Việt Nam điện tử">
            <a:extLst>
              <a:ext uri="{FF2B5EF4-FFF2-40B4-BE49-F238E27FC236}">
                <a16:creationId xmlns:a16="http://schemas.microsoft.com/office/drawing/2014/main" id="{1CF4BA99-1402-A70B-ADE8-CBED680F1A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860" b="2393"/>
          <a:stretch/>
        </p:blipFill>
        <p:spPr bwMode="auto">
          <a:xfrm>
            <a:off x="7648575" y="4533900"/>
            <a:ext cx="332422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Lê Thái Tổ tên húy là Lê Lợi, là người khởi xướng khởi nghĩa Lam Sơn chiến  thắng quân Minh, trở thành vị vua đầu tiên của vương triều nhà Hậu Lê,  triều đại dài nhất trong lịch sử Việt Nam.">
            <a:extLst>
              <a:ext uri="{FF2B5EF4-FFF2-40B4-BE49-F238E27FC236}">
                <a16:creationId xmlns:a16="http://schemas.microsoft.com/office/drawing/2014/main" id="{8B32D52D-EFAC-C0E7-A00F-3F30041986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7912" y="4533900"/>
            <a:ext cx="307657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Vua Quang Trung bắt ai như bắt một đứa trẻ?">
            <a:extLst>
              <a:ext uri="{FF2B5EF4-FFF2-40B4-BE49-F238E27FC236}">
                <a16:creationId xmlns:a16="http://schemas.microsoft.com/office/drawing/2014/main" id="{122AD03D-9CE8-91F4-90A6-307F1A4FB2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375"/>
          <a:stretch/>
        </p:blipFill>
        <p:spPr bwMode="auto">
          <a:xfrm>
            <a:off x="14579599" y="4445103"/>
            <a:ext cx="3457575" cy="367665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à Triệu là ai? Tìm hiểu về cuộc khởi nghĩa Bà Triệu">
            <a:extLst>
              <a:ext uri="{FF2B5EF4-FFF2-40B4-BE49-F238E27FC236}">
                <a16:creationId xmlns:a16="http://schemas.microsoft.com/office/drawing/2014/main" id="{8BA3CE0B-6887-EF77-5BFE-E58DBFA0D6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1800" y="4533899"/>
            <a:ext cx="3021011" cy="3596797"/>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rưng Trắc và câu chuyện nhường công giết hổ cho chồng">
            <a:extLst>
              <a:ext uri="{FF2B5EF4-FFF2-40B4-BE49-F238E27FC236}">
                <a16:creationId xmlns:a16="http://schemas.microsoft.com/office/drawing/2014/main" id="{11C255F7-870E-FAEE-9386-67312E6950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399" y="4533899"/>
            <a:ext cx="3576637" cy="359679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29AE34BE-4C7E-3BC1-2130-AB699E2132B1}"/>
              </a:ext>
            </a:extLst>
          </p:cNvPr>
          <p:cNvSpPr/>
          <p:nvPr/>
        </p:nvSpPr>
        <p:spPr>
          <a:xfrm rot="-7244698">
            <a:off x="-2216329" y="-2100347"/>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8">
            <a:extLst>
              <a:ext uri="{FF2B5EF4-FFF2-40B4-BE49-F238E27FC236}">
                <a16:creationId xmlns:a16="http://schemas.microsoft.com/office/drawing/2014/main" id="{1AEBFDD8-E024-6EA2-34EA-19919FE5CE42}"/>
              </a:ext>
            </a:extLst>
          </p:cNvPr>
          <p:cNvSpPr/>
          <p:nvPr/>
        </p:nvSpPr>
        <p:spPr>
          <a:xfrm rot="-598607">
            <a:off x="-1016815" y="-60825"/>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782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1276"/>
                                        </p:tgtEl>
                                        <p:attrNameLst>
                                          <p:attrName>style.visibility</p:attrName>
                                        </p:attrNameLst>
                                      </p:cBhvr>
                                      <p:to>
                                        <p:strVal val="visible"/>
                                      </p:to>
                                    </p:set>
                                    <p:animEffect transition="in" filter="barn(inVertical)">
                                      <p:cBhvr>
                                        <p:cTn id="15" dur="500"/>
                                        <p:tgtEl>
                                          <p:spTgt spid="1127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274"/>
                                        </p:tgtEl>
                                        <p:attrNameLst>
                                          <p:attrName>style.visibility</p:attrName>
                                        </p:attrNameLst>
                                      </p:cBhvr>
                                      <p:to>
                                        <p:strVal val="visible"/>
                                      </p:to>
                                    </p:set>
                                    <p:animEffect transition="in" filter="barn(inVertical)">
                                      <p:cBhvr>
                                        <p:cTn id="20" dur="500"/>
                                        <p:tgtEl>
                                          <p:spTgt spid="1127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266"/>
                                        </p:tgtEl>
                                        <p:attrNameLst>
                                          <p:attrName>style.visibility</p:attrName>
                                        </p:attrNameLst>
                                      </p:cBhvr>
                                      <p:to>
                                        <p:strVal val="visible"/>
                                      </p:to>
                                    </p:set>
                                    <p:animEffect transition="in" filter="barn(inVertical)">
                                      <p:cBhvr>
                                        <p:cTn id="28" dur="500"/>
                                        <p:tgtEl>
                                          <p:spTgt spid="1126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270"/>
                                        </p:tgtEl>
                                        <p:attrNameLst>
                                          <p:attrName>style.visibility</p:attrName>
                                        </p:attrNameLst>
                                      </p:cBhvr>
                                      <p:to>
                                        <p:strVal val="visible"/>
                                      </p:to>
                                    </p:set>
                                    <p:animEffect transition="in" filter="barn(inVertical)">
                                      <p:cBhvr>
                                        <p:cTn id="36" dur="500"/>
                                        <p:tgtEl>
                                          <p:spTgt spid="1127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1272"/>
                                        </p:tgtEl>
                                        <p:attrNameLst>
                                          <p:attrName>style.visibility</p:attrName>
                                        </p:attrNameLst>
                                      </p:cBhvr>
                                      <p:to>
                                        <p:strVal val="visible"/>
                                      </p:to>
                                    </p:set>
                                    <p:animEffect transition="in" filter="barn(inVertical)">
                                      <p:cBhvr>
                                        <p:cTn id="47" dur="500"/>
                                        <p:tgtEl>
                                          <p:spTgt spid="1127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P spid="4" grpId="0"/>
      <p:bldP spid="10"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10D2-9B9C-5ED7-34CB-0FD02D92CB6E}"/>
              </a:ext>
            </a:extLst>
          </p:cNvPr>
          <p:cNvSpPr txBox="1"/>
          <p:nvPr/>
        </p:nvSpPr>
        <p:spPr>
          <a:xfrm>
            <a:off x="622300" y="2443708"/>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các cụ già tóc bạc đến các cháu nhi đồng trẻ thơ,..." </a:t>
            </a:r>
          </a:p>
        </p:txBody>
      </p:sp>
      <p:sp>
        <p:nvSpPr>
          <p:cNvPr id="5" name="TextBox 4">
            <a:extLst>
              <a:ext uri="{FF2B5EF4-FFF2-40B4-BE49-F238E27FC236}">
                <a16:creationId xmlns:a16="http://schemas.microsoft.com/office/drawing/2014/main" id="{13A3B3D8-0A8E-DD02-E61E-6DE55CC4814C}"/>
              </a:ext>
            </a:extLst>
          </p:cNvPr>
          <p:cNvSpPr txBox="1"/>
          <p:nvPr/>
        </p:nvSpPr>
        <p:spPr>
          <a:xfrm>
            <a:off x="622300" y="3439567"/>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những kiều bào ở nước ngoài đến những đồng bào ở vùng tạm bị chiếm, ..."</a:t>
            </a:r>
          </a:p>
        </p:txBody>
      </p:sp>
      <p:sp>
        <p:nvSpPr>
          <p:cNvPr id="8" name="TextBox 7">
            <a:extLst>
              <a:ext uri="{FF2B5EF4-FFF2-40B4-BE49-F238E27FC236}">
                <a16:creationId xmlns:a16="http://schemas.microsoft.com/office/drawing/2014/main" id="{262130FD-454B-0F48-4AE8-1D27948D1CE9}"/>
              </a:ext>
            </a:extLst>
          </p:cNvPr>
          <p:cNvSpPr txBox="1"/>
          <p:nvPr/>
        </p:nvSpPr>
        <p:spPr>
          <a:xfrm>
            <a:off x="622300" y="4886117"/>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nhân dân miền ngược đến miền xuôi, ..."</a:t>
            </a:r>
          </a:p>
        </p:txBody>
      </p:sp>
      <p:sp>
        <p:nvSpPr>
          <p:cNvPr id="9" name="TextBox 8">
            <a:extLst>
              <a:ext uri="{FF2B5EF4-FFF2-40B4-BE49-F238E27FC236}">
                <a16:creationId xmlns:a16="http://schemas.microsoft.com/office/drawing/2014/main" id="{CD2FCECF-09BF-F6F0-4F60-41FE918F746D}"/>
              </a:ext>
            </a:extLst>
          </p:cNvPr>
          <p:cNvSpPr txBox="1"/>
          <p:nvPr/>
        </p:nvSpPr>
        <p:spPr>
          <a:xfrm>
            <a:off x="622300" y="5829300"/>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những chiến sĩ ngoài mặt trận.... đến những công chức ở hậu phương, ..."</a:t>
            </a:r>
          </a:p>
        </p:txBody>
      </p:sp>
      <p:sp>
        <p:nvSpPr>
          <p:cNvPr id="11" name="TextBox 10">
            <a:extLst>
              <a:ext uri="{FF2B5EF4-FFF2-40B4-BE49-F238E27FC236}">
                <a16:creationId xmlns:a16="http://schemas.microsoft.com/office/drawing/2014/main" id="{3F47B908-1D54-43C5-4775-1D471F0BB6BC}"/>
              </a:ext>
            </a:extLst>
          </p:cNvPr>
          <p:cNvSpPr txBox="1"/>
          <p:nvPr/>
        </p:nvSpPr>
        <p:spPr>
          <a:xfrm>
            <a:off x="647700" y="7449592"/>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74CB267D-FA70-E247-0653-D534A6CB46F3}"/>
              </a:ext>
            </a:extLst>
          </p:cNvPr>
          <p:cNvSpPr txBox="1"/>
          <p:nvPr/>
        </p:nvSpPr>
        <p:spPr>
          <a:xfrm>
            <a:off x="647700" y="8392775"/>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p>
        </p:txBody>
      </p:sp>
      <p:sp>
        <p:nvSpPr>
          <p:cNvPr id="3" name="Freeform 3">
            <a:extLst>
              <a:ext uri="{FF2B5EF4-FFF2-40B4-BE49-F238E27FC236}">
                <a16:creationId xmlns:a16="http://schemas.microsoft.com/office/drawing/2014/main" id="{6387FA07-1A1B-86A8-BA94-420F54A6FE69}"/>
              </a:ext>
            </a:extLst>
          </p:cNvPr>
          <p:cNvSpPr/>
          <p:nvPr/>
        </p:nvSpPr>
        <p:spPr>
          <a:xfrm rot="-7244698">
            <a:off x="15119172" y="-2222154"/>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8">
            <a:extLst>
              <a:ext uri="{FF2B5EF4-FFF2-40B4-BE49-F238E27FC236}">
                <a16:creationId xmlns:a16="http://schemas.microsoft.com/office/drawing/2014/main" id="{89E1AAE4-C45C-AD61-F723-DF6C7721DDE5}"/>
              </a:ext>
            </a:extLst>
          </p:cNvPr>
          <p:cNvSpPr/>
          <p:nvPr/>
        </p:nvSpPr>
        <p:spPr>
          <a:xfrm rot="-598607">
            <a:off x="16318686" y="-182632"/>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2324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10D2-9B9C-5ED7-34CB-0FD02D92CB6E}"/>
              </a:ext>
            </a:extLst>
          </p:cNvPr>
          <p:cNvSpPr txBox="1"/>
          <p:nvPr/>
        </p:nvSpPr>
        <p:spPr>
          <a:xfrm>
            <a:off x="762000" y="5829300"/>
            <a:ext cx="16446500" cy="3477875"/>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Các dẫn chứng có quan hệ với nhau về đối tượng</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bao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chia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rõ</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ràng</a:t>
            </a:r>
            <a:r>
              <a:rPr lang="en-US" sz="44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DEBC532-931F-ECD0-59EF-F3602F258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120900"/>
            <a:ext cx="3425975" cy="3022600"/>
          </a:xfrm>
          <a:prstGeom prst="rect">
            <a:avLst/>
          </a:prstGeom>
        </p:spPr>
      </p:pic>
      <p:pic>
        <p:nvPicPr>
          <p:cNvPr id="10" name="Picture 9">
            <a:extLst>
              <a:ext uri="{FF2B5EF4-FFF2-40B4-BE49-F238E27FC236}">
                <a16:creationId xmlns:a16="http://schemas.microsoft.com/office/drawing/2014/main" id="{7649C360-AAF4-F661-5D32-70624A9C9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127" y="2095500"/>
            <a:ext cx="3558073" cy="3076603"/>
          </a:xfrm>
          <a:prstGeom prst="rect">
            <a:avLst/>
          </a:prstGeom>
        </p:spPr>
      </p:pic>
      <p:pic>
        <p:nvPicPr>
          <p:cNvPr id="13" name="Picture 12">
            <a:extLst>
              <a:ext uri="{FF2B5EF4-FFF2-40B4-BE49-F238E27FC236}">
                <a16:creationId xmlns:a16="http://schemas.microsoft.com/office/drawing/2014/main" id="{0E232077-E8E2-9A15-2BDB-0179FFD36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1152" y="2095499"/>
            <a:ext cx="3097848" cy="3076603"/>
          </a:xfrm>
          <a:prstGeom prst="rect">
            <a:avLst/>
          </a:prstGeom>
        </p:spPr>
      </p:pic>
      <p:pic>
        <p:nvPicPr>
          <p:cNvPr id="14" name="Picture 13">
            <a:extLst>
              <a:ext uri="{FF2B5EF4-FFF2-40B4-BE49-F238E27FC236}">
                <a16:creationId xmlns:a16="http://schemas.microsoft.com/office/drawing/2014/main" id="{5A9511E0-5090-B066-7D07-D663B144D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4552" y="2095499"/>
            <a:ext cx="3372308" cy="3076603"/>
          </a:xfrm>
          <a:prstGeom prst="rect">
            <a:avLst/>
          </a:prstGeom>
        </p:spPr>
      </p:pic>
      <p:pic>
        <p:nvPicPr>
          <p:cNvPr id="15" name="Picture 14">
            <a:extLst>
              <a:ext uri="{FF2B5EF4-FFF2-40B4-BE49-F238E27FC236}">
                <a16:creationId xmlns:a16="http://schemas.microsoft.com/office/drawing/2014/main" id="{3487B508-33DB-AE56-C39B-7C352CE2C1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22325" y="2095498"/>
            <a:ext cx="3184675" cy="3048001"/>
          </a:xfrm>
          <a:prstGeom prst="rect">
            <a:avLst/>
          </a:prstGeom>
        </p:spPr>
      </p:pic>
    </p:spTree>
    <p:extLst>
      <p:ext uri="{BB962C8B-B14F-4D97-AF65-F5344CB8AC3E}">
        <p14:creationId xmlns:p14="http://schemas.microsoft.com/office/powerpoint/2010/main" val="6004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8" name="Freeform 3">
            <a:extLst>
              <a:ext uri="{FF2B5EF4-FFF2-40B4-BE49-F238E27FC236}">
                <a16:creationId xmlns:a16="http://schemas.microsoft.com/office/drawing/2014/main"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165938D-3800-2458-8020-313FF23BF234}"/>
              </a:ext>
            </a:extLst>
          </p:cNvPr>
          <p:cNvSpPr/>
          <p:nvPr/>
        </p:nvSpPr>
        <p:spPr>
          <a:xfrm>
            <a:off x="1142999" y="6983387"/>
            <a:ext cx="15899414" cy="1446550"/>
          </a:xfrm>
          <a:prstGeom prst="rect">
            <a:avLst/>
          </a:prstGeom>
        </p:spPr>
        <p:txBody>
          <a:bodyPr wrap="square">
            <a:spAutoFit/>
          </a:bodyPr>
          <a:lstStyle/>
          <a:p>
            <a:pPr algn="just"/>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yêu</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nước</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nồng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nàn</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endParaRPr lang="en-US" sz="4400"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95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742A2-2618-B3A9-CF48-FF4FE7D48D83}"/>
              </a:ext>
            </a:extLst>
          </p:cNvPr>
          <p:cNvPicPr>
            <a:picLocks noChangeAspect="1"/>
          </p:cNvPicPr>
          <p:nvPr/>
        </p:nvPicPr>
        <p:blipFill rotWithShape="1">
          <a:blip r:embed="rId3"/>
          <a:srcRect b="11606"/>
          <a:stretch/>
        </p:blipFill>
        <p:spPr>
          <a:xfrm>
            <a:off x="20" y="10"/>
            <a:ext cx="18287980" cy="104012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Thường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Kiệt</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4519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A09E71-9F43-B6DC-765B-4FB487F2A748}"/>
              </a:ext>
            </a:extLst>
          </p:cNvPr>
          <p:cNvSpPr txBox="1"/>
          <p:nvPr/>
        </p:nvSpPr>
        <p:spPr>
          <a:xfrm>
            <a:off x="838200" y="495300"/>
            <a:ext cx="16840200" cy="1446550"/>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báu</a:t>
            </a:r>
            <a:r>
              <a:rPr lang="en-US" sz="44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D3036A12-7A55-F71B-D1A8-E17A3B85D49F}"/>
              </a:ext>
            </a:extLst>
          </p:cNvPr>
          <p:cNvSpPr txBox="1"/>
          <p:nvPr/>
        </p:nvSpPr>
        <p:spPr>
          <a:xfrm>
            <a:off x="815009" y="3404562"/>
            <a:ext cx="27432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380433-4DFF-4EBF-BF11-747D27302508}"/>
              </a:ext>
            </a:extLst>
          </p:cNvPr>
          <p:cNvSpPr txBox="1"/>
          <p:nvPr/>
        </p:nvSpPr>
        <p:spPr>
          <a:xfrm>
            <a:off x="4472609" y="3404562"/>
            <a:ext cx="38100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D6A79D1-0C56-F6F0-1EFD-EE9A7C3FE2EA}"/>
              </a:ext>
            </a:extLst>
          </p:cNvPr>
          <p:cNvSpPr txBox="1"/>
          <p:nvPr/>
        </p:nvSpPr>
        <p:spPr>
          <a:xfrm>
            <a:off x="9197009" y="3404562"/>
            <a:ext cx="41148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EDDB1A-826D-1D64-C551-51F2288EECE7}"/>
              </a:ext>
            </a:extLst>
          </p:cNvPr>
          <p:cNvSpPr txBox="1"/>
          <p:nvPr/>
        </p:nvSpPr>
        <p:spPr>
          <a:xfrm>
            <a:off x="13845209" y="3404562"/>
            <a:ext cx="3581400" cy="3477875"/>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80E1EDC6-9038-2F51-C1C7-732C1A5F59A6}"/>
              </a:ext>
            </a:extLst>
          </p:cNvPr>
          <p:cNvSpPr/>
          <p:nvPr/>
        </p:nvSpPr>
        <p:spPr>
          <a:xfrm>
            <a:off x="6785198" y="2354666"/>
            <a:ext cx="2994821" cy="637080"/>
          </a:xfrm>
          <a:custGeom>
            <a:avLst/>
            <a:gdLst/>
            <a:ahLst/>
            <a:cxnLst/>
            <a:rect l="l" t="t" r="r" b="b"/>
            <a:pathLst>
              <a:path w="2994821" h="637080">
                <a:moveTo>
                  <a:pt x="0" y="0"/>
                </a:moveTo>
                <a:lnTo>
                  <a:pt x="2994821" y="0"/>
                </a:lnTo>
                <a:lnTo>
                  <a:pt x="2994821" y="637080"/>
                </a:lnTo>
                <a:lnTo>
                  <a:pt x="0" y="637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03C0156D-991C-F7EB-A31E-2A908D9F42AE}"/>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8">
            <a:extLst>
              <a:ext uri="{FF2B5EF4-FFF2-40B4-BE49-F238E27FC236}">
                <a16:creationId xmlns:a16="http://schemas.microsoft.com/office/drawing/2014/main" id="{0AA6E67B-943D-67C5-1BEC-DCAE4C650165}"/>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9796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F6A6063-9306-E893-C861-A6F3BB50FB0F}"/>
              </a:ext>
            </a:extLst>
          </p:cNvPr>
          <p:cNvSpPr/>
          <p:nvPr/>
        </p:nvSpPr>
        <p:spPr>
          <a:xfrm>
            <a:off x="685800" y="1714500"/>
            <a:ext cx="16840200" cy="152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mở</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đầu</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truyền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đồng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rõ</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ấy</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5CFF9A08-226F-1808-18C1-DB513BE14FA5}"/>
              </a:ext>
            </a:extLst>
          </p:cNvPr>
          <p:cNvSpPr/>
          <p:nvPr/>
        </p:nvSpPr>
        <p:spPr>
          <a:xfrm>
            <a:off x="685800" y="3597732"/>
            <a:ext cx="16855751" cy="152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hai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lịch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ngoại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xâm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gắn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tuổi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hùng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tộc</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DCA7F14E-65B8-85EA-4395-252202575138}"/>
              </a:ext>
            </a:extLst>
          </p:cNvPr>
          <p:cNvSpPr/>
          <p:nvPr/>
        </p:nvSpPr>
        <p:spPr>
          <a:xfrm>
            <a:off x="685800" y="5589816"/>
            <a:ext cx="16840200" cy="152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ba</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đang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rộng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khắp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thực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Pháp</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24ECBE9-47AC-8CC2-F282-867EFCA4E56C}"/>
              </a:ext>
            </a:extLst>
          </p:cNvPr>
          <p:cNvSpPr/>
          <p:nvPr/>
        </p:nvSpPr>
        <p:spPr>
          <a:xfrm>
            <a:off x="685800" y="7581900"/>
            <a:ext cx="16818429" cy="1524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cuối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97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BF2889-2F90-5C04-5AF9-B06375E46D85}"/>
              </a:ext>
            </a:extLst>
          </p:cNvPr>
          <p:cNvSpPr txBox="1"/>
          <p:nvPr/>
        </p:nvSpPr>
        <p:spPr>
          <a:xfrm>
            <a:off x="2286000" y="1629037"/>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CFAC37-7EC3-2133-59DD-D269FA40258C}"/>
              </a:ext>
            </a:extLst>
          </p:cNvPr>
          <p:cNvSpPr txBox="1"/>
          <p:nvPr/>
        </p:nvSpPr>
        <p:spPr>
          <a:xfrm>
            <a:off x="10401300" y="1629036"/>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2024271" y="3314700"/>
            <a:ext cx="47244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Về</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truyền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thống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qu</a:t>
            </a:r>
            <a:r>
              <a:rPr lang="en-US" sz="4400" dirty="0" err="1">
                <a:latin typeface="Times New Roman" panose="02020603050405020304" pitchFamily="18" charset="0"/>
                <a:cs typeface="Times New Roman" panose="02020603050405020304" pitchFamily="18" charset="0"/>
              </a:rPr>
              <a:t>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9144000" y="3314700"/>
            <a:ext cx="6705600" cy="3477875"/>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Mỗi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hiện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tinh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thần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yêu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nước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bằn</a:t>
            </a:r>
            <a:r>
              <a:rPr lang="en-US" sz="4400" dirty="0" err="1">
                <a:latin typeface="Times New Roman" panose="02020603050405020304" pitchFamily="18" charset="0"/>
                <a:cs typeface="Times New Roman" panose="02020603050405020304" pitchFamily="18" charset="0"/>
              </a:rPr>
              <a:t>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4F16F57F-85B5-AC59-10EA-C4B38515811F}"/>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A962C41A-ED7C-0F12-1954-97D5CE52D87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a:extLst>
              <a:ext uri="{FF2B5EF4-FFF2-40B4-BE49-F238E27FC236}">
                <a16:creationId xmlns:a16="http://schemas.microsoft.com/office/drawing/2014/main" id="{3C998713-A183-104C-6F3F-63A6428F7EEF}"/>
              </a:ext>
            </a:extLst>
          </p:cNvPr>
          <p:cNvSpPr/>
          <p:nvPr/>
        </p:nvSpPr>
        <p:spPr>
          <a:xfrm>
            <a:off x="571178" y="704850"/>
            <a:ext cx="1761883" cy="2057400"/>
          </a:xfrm>
          <a:custGeom>
            <a:avLst/>
            <a:gdLst/>
            <a:ahLst/>
            <a:cxnLst/>
            <a:rect l="l" t="t" r="r" b="b"/>
            <a:pathLst>
              <a:path w="1761883" h="2057400">
                <a:moveTo>
                  <a:pt x="0" y="0"/>
                </a:moveTo>
                <a:lnTo>
                  <a:pt x="1761883" y="0"/>
                </a:lnTo>
                <a:lnTo>
                  <a:pt x="1761883"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8320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914400" y="342900"/>
            <a:ext cx="169164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Sức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1447800" y="1280274"/>
            <a:ext cx="9641262" cy="2123658"/>
          </a:xfrm>
          <a:prstGeom prst="rect">
            <a:avLst/>
          </a:prstGeom>
          <a:noFill/>
        </p:spPr>
        <p:txBody>
          <a:bodyPr wrap="square">
            <a:spAutoFit/>
          </a:bodyPr>
          <a:lstStyle/>
          <a:p>
            <a:pPr algn="just"/>
            <a:r>
              <a:rPr lang="en-US" sz="4400" i="0" dirty="0">
                <a:latin typeface="Times New Roman" panose="02020603050405020304" pitchFamily="18" charset="0"/>
                <a:cs typeface="Times New Roman" panose="02020603050405020304" pitchFamily="18" charset="0"/>
              </a:rPr>
              <a:t>- Văn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hội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tụ</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đầy</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đủ</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đặc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điểm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được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xem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nghị</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hoàn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chỉnh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mẫu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mực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1447800" y="3995528"/>
            <a:ext cx="9525000"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hòm</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81DE32C-AF30-AF2F-B95F-0DDBB1A8CB39}"/>
              </a:ext>
            </a:extLst>
          </p:cNvPr>
          <p:cNvGrpSpPr/>
          <p:nvPr/>
        </p:nvGrpSpPr>
        <p:grpSpPr>
          <a:xfrm>
            <a:off x="12118495" y="2342103"/>
            <a:ext cx="4702655" cy="5488811"/>
            <a:chOff x="11661813" y="2486896"/>
            <a:chExt cx="4702655" cy="5488811"/>
          </a:xfrm>
        </p:grpSpPr>
        <p:sp>
          <p:nvSpPr>
            <p:cNvPr id="3" name="Freeform 21">
              <a:extLst>
                <a:ext uri="{FF2B5EF4-FFF2-40B4-BE49-F238E27FC236}">
                  <a16:creationId xmlns:a16="http://schemas.microsoft.com/office/drawing/2014/main" id="{402691CA-2612-0AE6-9375-353EA9E3331B}"/>
                </a:ext>
              </a:extLst>
            </p:cNvPr>
            <p:cNvSpPr/>
            <p:nvPr/>
          </p:nvSpPr>
          <p:spPr>
            <a:xfrm rot="20794782">
              <a:off x="11661813" y="2486896"/>
              <a:ext cx="4702655" cy="5488811"/>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chemeClr val="accent6">
                <a:lumMod val="20000"/>
                <a:lumOff val="80000"/>
              </a:schemeClr>
            </a:solidFill>
          </p:spPr>
          <p:txBody>
            <a:bodyPr/>
            <a:lstStyle/>
            <a:p>
              <a:endParaRPr lang="en-US" dirty="0"/>
            </a:p>
          </p:txBody>
        </p:sp>
        <p:pic>
          <p:nvPicPr>
            <p:cNvPr id="4098" name="Picture 2" descr="Biển đảo Việt Nam ngày 19/8/2014: Tinh thần yêu nước,... | HỆ THỜI SỰ CHÍNH  TRỊ TỔNG HỢP - VOV1">
              <a:extLst>
                <a:ext uri="{FF2B5EF4-FFF2-40B4-BE49-F238E27FC236}">
                  <a16:creationId xmlns:a16="http://schemas.microsoft.com/office/drawing/2014/main" id="{80CAA1F3-7430-A133-CEFC-DF5F56D94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8743">
              <a:off x="11872453" y="2745379"/>
              <a:ext cx="4078000" cy="40807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56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655983" y="2476500"/>
            <a:ext cx="3886200" cy="4832092"/>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Vấn đề được bàn luận trong văn bản vẫn còn có ý nghĩa thời sự trong thời đại ngày nay, vì:</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5791200" y="1698753"/>
            <a:ext cx="11582400" cy="2800767"/>
          </a:xfrm>
          <a:prstGeom prst="rect">
            <a:avLst/>
          </a:prstGeom>
          <a:noFill/>
        </p:spPr>
        <p:txBody>
          <a:bodyPr wrap="square">
            <a:spAutoFit/>
          </a:bodyPr>
          <a:lstStyle/>
          <a:p>
            <a:pPr algn="just"/>
            <a:r>
              <a:rPr lang="vi-VN" sz="4400" i="0" dirty="0">
                <a:latin typeface="Times New Roman" panose="02020603050405020304" pitchFamily="18" charset="0"/>
                <a:cs typeface="Times New Roman" panose="02020603050405020304" pitchFamily="18" charset="0"/>
              </a:rPr>
              <a:t>- Việc xây dựng đất nước trong thời kì hòa bình, ước mơ một Việt Nam hùng cường luôn cần đến sự đóng góp của mọi người Việt Nam ở trong nước và kiều bào ở nước ngoài.</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5791200" y="5295900"/>
            <a:ext cx="11582400" cy="2800767"/>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Vấn đề giữ gìn toàn vẹn lãnh thổ thiêng liêng của Tổ quốc vẫn luôn là vấn đề nóng bỏng, rất cần ý thức cảnh giác, tinh thần sẵn sàng chiến đấu của mỗi người Việt Nam</a:t>
            </a:r>
            <a:endParaRPr lang="en-US" sz="4400" i="0"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63363173-4D76-E89B-F271-D5D6C499BC10}"/>
              </a:ext>
            </a:extLst>
          </p:cNvPr>
          <p:cNvSpPr/>
          <p:nvPr/>
        </p:nvSpPr>
        <p:spPr>
          <a:xfrm rot="2270447">
            <a:off x="12420755" y="-3164212"/>
            <a:ext cx="11128543" cy="5554047"/>
          </a:xfrm>
          <a:custGeom>
            <a:avLst/>
            <a:gdLst/>
            <a:ahLst/>
            <a:cxnLst/>
            <a:rect l="l" t="t" r="r" b="b"/>
            <a:pathLst>
              <a:path w="11128543" h="5554047">
                <a:moveTo>
                  <a:pt x="0" y="0"/>
                </a:moveTo>
                <a:lnTo>
                  <a:pt x="11128543" y="0"/>
                </a:lnTo>
                <a:lnTo>
                  <a:pt x="11128543" y="5554047"/>
                </a:lnTo>
                <a:lnTo>
                  <a:pt x="0" y="5554047"/>
                </a:lnTo>
                <a:lnTo>
                  <a:pt x="0" y="0"/>
                </a:lnTo>
                <a:close/>
              </a:path>
            </a:pathLst>
          </a:custGeom>
          <a:blipFill>
            <a:blip r:embed="rId3"/>
            <a:stretch>
              <a:fillRect l="-966" t="-57059" r="-6864" b="-393"/>
            </a:stretch>
          </a:blipFill>
        </p:spPr>
      </p:sp>
      <p:sp>
        <p:nvSpPr>
          <p:cNvPr id="5" name="Freeform 6">
            <a:extLst>
              <a:ext uri="{FF2B5EF4-FFF2-40B4-BE49-F238E27FC236}">
                <a16:creationId xmlns:a16="http://schemas.microsoft.com/office/drawing/2014/main" id="{CB66FEED-E0FF-CE0D-2F41-BBB327427AA9}"/>
              </a:ext>
            </a:extLst>
          </p:cNvPr>
          <p:cNvSpPr/>
          <p:nvPr/>
        </p:nvSpPr>
        <p:spPr>
          <a:xfrm rot="-1880686">
            <a:off x="14812770" y="9029700"/>
            <a:ext cx="4836743" cy="3524776"/>
          </a:xfrm>
          <a:custGeom>
            <a:avLst/>
            <a:gdLst/>
            <a:ahLst/>
            <a:cxnLst/>
            <a:rect l="l" t="t" r="r" b="b"/>
            <a:pathLst>
              <a:path w="4836743" h="3524776">
                <a:moveTo>
                  <a:pt x="0" y="0"/>
                </a:moveTo>
                <a:lnTo>
                  <a:pt x="4836743" y="0"/>
                </a:lnTo>
                <a:lnTo>
                  <a:pt x="4836743" y="3524776"/>
                </a:lnTo>
                <a:lnTo>
                  <a:pt x="0" y="3524776"/>
                </a:lnTo>
                <a:lnTo>
                  <a:pt x="0" y="0"/>
                </a:lnTo>
                <a:close/>
              </a:path>
            </a:pathLst>
          </a:custGeom>
          <a:blipFill>
            <a:blip r:embed="rId3"/>
            <a:stretch>
              <a:fillRect/>
            </a:stretch>
          </a:blipFill>
        </p:spPr>
      </p:sp>
    </p:spTree>
    <p:extLst>
      <p:ext uri="{BB962C8B-B14F-4D97-AF65-F5344CB8AC3E}">
        <p14:creationId xmlns:p14="http://schemas.microsoft.com/office/powerpoint/2010/main" val="9415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41" name="Rectangle 924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ân tích Tinh thần yêu nước của nhân dân ta (7 mẫu) - Văn 7">
            <a:extLst>
              <a:ext uri="{FF2B5EF4-FFF2-40B4-BE49-F238E27FC236}">
                <a16:creationId xmlns:a16="http://schemas.microsoft.com/office/drawing/2014/main" id="{7F4EA49D-772F-AAA8-5D22-F227A7260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88" r="12989"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43" name="Rectangle 924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45EB433-6CC2-9763-4754-1650E3476A48}"/>
              </a:ext>
            </a:extLst>
          </p:cNvPr>
          <p:cNvPicPr>
            <a:picLocks noChangeAspect="1"/>
          </p:cNvPicPr>
          <p:nvPr/>
        </p:nvPicPr>
        <p:blipFill>
          <a:blip r:embed="rId4"/>
          <a:stretch>
            <a:fillRect/>
          </a:stretch>
        </p:blipFill>
        <p:spPr>
          <a:xfrm>
            <a:off x="457200" y="1638300"/>
            <a:ext cx="5962405" cy="5566130"/>
          </a:xfrm>
          <a:prstGeom prst="rect">
            <a:avLst/>
          </a:prstGeom>
        </p:spPr>
      </p:pic>
    </p:spTree>
    <p:extLst>
      <p:ext uri="{BB962C8B-B14F-4D97-AF65-F5344CB8AC3E}">
        <p14:creationId xmlns:p14="http://schemas.microsoft.com/office/powerpoint/2010/main" val="150459066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77A530-2D5C-AE3F-0FCD-5318BC9C03E2}"/>
              </a:ext>
            </a:extLst>
          </p:cNvPr>
          <p:cNvSpPr/>
          <p:nvPr/>
        </p:nvSpPr>
        <p:spPr>
          <a:xfrm>
            <a:off x="2086852"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1. Nghệ thuật</a:t>
            </a:r>
            <a:endParaRPr lang="en-US" sz="48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CA1C3DF-AE6D-EB93-BD9F-86B6CDA5543F}"/>
              </a:ext>
            </a:extLst>
          </p:cNvPr>
          <p:cNvSpPr/>
          <p:nvPr/>
        </p:nvSpPr>
        <p:spPr>
          <a:xfrm>
            <a:off x="11667270"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2. Nội dung</a:t>
            </a:r>
            <a:endParaRPr lang="en-US" sz="48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90AD5D3-0150-C31F-2C38-9F57C7073522}"/>
              </a:ext>
            </a:extLst>
          </p:cNvPr>
          <p:cNvSpPr/>
          <p:nvPr/>
        </p:nvSpPr>
        <p:spPr>
          <a:xfrm>
            <a:off x="639589" y="2855924"/>
            <a:ext cx="5011307" cy="769441"/>
          </a:xfrm>
          <a:prstGeom prst="rect">
            <a:avLst/>
          </a:prstGeom>
        </p:spPr>
        <p:txBody>
          <a:bodyPr wrap="none">
            <a:spAutoFit/>
          </a:bodyPr>
          <a:lstStyle/>
          <a:p>
            <a:pPr marL="685800" indent="-685800" algn="ctr">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Lập</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luận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chặt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chẽ</a:t>
            </a:r>
            <a:r>
              <a:rPr lang="en-US" sz="4400" dirty="0">
                <a:solidFill>
                  <a:schemeClr val="bg1">
                    <a:lumMod val="10000"/>
                  </a:schemeClr>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BA01F91B-B748-F048-1598-4DD32B9272E0}"/>
              </a:ext>
            </a:extLst>
          </p:cNvPr>
          <p:cNvSpPr/>
          <p:nvPr/>
        </p:nvSpPr>
        <p:spPr>
          <a:xfrm>
            <a:off x="639589" y="4374059"/>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Dẫn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chứng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biểu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chọn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lọc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B9AEDC6-10F9-0DB7-1B30-5039EECB9CA5}"/>
              </a:ext>
            </a:extLst>
          </p:cNvPr>
          <p:cNvSpPr/>
          <p:nvPr/>
        </p:nvSpPr>
        <p:spPr>
          <a:xfrm>
            <a:off x="639589" y="6202484"/>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Sử</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dụng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từ</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ngữ</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hình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ảnh</a:t>
            </a:r>
            <a:r>
              <a:rPr lang="en-US" sz="4400" dirty="0">
                <a:solidFill>
                  <a:schemeClr val="bg1">
                    <a:lumMod val="10000"/>
                  </a:schemeClr>
                </a:solidFill>
                <a:latin typeface="Times New Roman" panose="02020603050405020304" pitchFamily="18" charset="0"/>
                <a:cs typeface="Times New Roman" panose="02020603050405020304" pitchFamily="18" charset="0"/>
              </a:rPr>
              <a:t> so </a:t>
            </a:r>
            <a:r>
              <a:rPr lang="en-US" sz="4400" dirty="0" err="1">
                <a:solidFill>
                  <a:schemeClr val="bg1">
                    <a:lumMod val="10000"/>
                  </a:schemeClr>
                </a:solidFill>
                <a:latin typeface="Times New Roman" panose="02020603050405020304" pitchFamily="18" charset="0"/>
                <a:cs typeface="Times New Roman" panose="02020603050405020304" pitchFamily="18" charset="0"/>
              </a:rPr>
              <a:t>sánh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hiệu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quả</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4C61547-AC09-F2C7-F818-5CCBF4A3AD05}"/>
              </a:ext>
            </a:extLst>
          </p:cNvPr>
          <p:cNvSpPr/>
          <p:nvPr/>
        </p:nvSpPr>
        <p:spPr>
          <a:xfrm>
            <a:off x="9866525" y="2855924"/>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a:solidFill>
                  <a:schemeClr val="bg1">
                    <a:lumMod val="10000"/>
                  </a:schemeClr>
                </a:solidFill>
                <a:latin typeface="Times New Roman" panose="02020603050405020304" pitchFamily="18" charset="0"/>
                <a:cs typeface="Times New Roman" panose="02020603050405020304" pitchFamily="18" charset="0"/>
              </a:rPr>
              <a:t>Ca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ngợi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và</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tự</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hào</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về</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thần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29BF012-D3BC-C013-6A4D-54E79E71BD60}"/>
              </a:ext>
            </a:extLst>
          </p:cNvPr>
          <p:cNvSpPr/>
          <p:nvPr/>
        </p:nvSpPr>
        <p:spPr>
          <a:xfrm>
            <a:off x="9866525" y="4610100"/>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err="1">
                <a:solidFill>
                  <a:schemeClr val="bg1">
                    <a:lumMod val="10000"/>
                  </a:schemeClr>
                </a:solidFill>
                <a:latin typeface="Times New Roman" panose="02020603050405020304" pitchFamily="18" charset="0"/>
                <a:cs typeface="Times New Roman" panose="02020603050405020304" pitchFamily="18" charset="0"/>
              </a:rPr>
              <a:t>Kêu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gọi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mọi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phát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huy</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truyền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thống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Freeform 4">
            <a:extLst>
              <a:ext uri="{FF2B5EF4-FFF2-40B4-BE49-F238E27FC236}">
                <a16:creationId xmlns:a16="http://schemas.microsoft.com/office/drawing/2014/main" id="{FDF3155B-4DD1-54AB-3DDA-A8C83DF35097}"/>
              </a:ext>
            </a:extLst>
          </p:cNvPr>
          <p:cNvSpPr/>
          <p:nvPr/>
        </p:nvSpPr>
        <p:spPr>
          <a:xfrm rot="8780902">
            <a:off x="-1262028" y="86423"/>
            <a:ext cx="5827079" cy="1226826"/>
          </a:xfrm>
          <a:custGeom>
            <a:avLst/>
            <a:gdLst/>
            <a:ahLst/>
            <a:cxnLst/>
            <a:rect l="l" t="t" r="r" b="b"/>
            <a:pathLst>
              <a:path w="5827079" h="1226826">
                <a:moveTo>
                  <a:pt x="0" y="0"/>
                </a:moveTo>
                <a:lnTo>
                  <a:pt x="5827078" y="0"/>
                </a:lnTo>
                <a:lnTo>
                  <a:pt x="5827078" y="1226826"/>
                </a:lnTo>
                <a:lnTo>
                  <a:pt x="0" y="1226826"/>
                </a:lnTo>
                <a:lnTo>
                  <a:pt x="0" y="0"/>
                </a:lnTo>
                <a:close/>
              </a:path>
            </a:pathLst>
          </a:custGeom>
          <a:blipFill>
            <a:blip r:embed="rId3"/>
            <a:stretch>
              <a:fillRect b="-319162"/>
            </a:stretch>
          </a:blipFill>
        </p:spPr>
      </p:sp>
      <p:sp>
        <p:nvSpPr>
          <p:cNvPr id="16" name="Freeform 5">
            <a:extLst>
              <a:ext uri="{FF2B5EF4-FFF2-40B4-BE49-F238E27FC236}">
                <a16:creationId xmlns:a16="http://schemas.microsoft.com/office/drawing/2014/main" id="{389D0A7D-0DF7-4739-DF1F-5F85338F44F0}"/>
              </a:ext>
            </a:extLst>
          </p:cNvPr>
          <p:cNvSpPr/>
          <p:nvPr/>
        </p:nvSpPr>
        <p:spPr>
          <a:xfrm rot="2452803">
            <a:off x="-1775622" y="8138182"/>
            <a:ext cx="5608643" cy="3175894"/>
          </a:xfrm>
          <a:custGeom>
            <a:avLst/>
            <a:gdLst/>
            <a:ahLst/>
            <a:cxnLst/>
            <a:rect l="l" t="t" r="r" b="b"/>
            <a:pathLst>
              <a:path w="5608643" h="3175894">
                <a:moveTo>
                  <a:pt x="0" y="0"/>
                </a:moveTo>
                <a:lnTo>
                  <a:pt x="5608644" y="0"/>
                </a:lnTo>
                <a:lnTo>
                  <a:pt x="5608644" y="3175895"/>
                </a:lnTo>
                <a:lnTo>
                  <a:pt x="0" y="3175895"/>
                </a:lnTo>
                <a:lnTo>
                  <a:pt x="0" y="0"/>
                </a:lnTo>
                <a:close/>
              </a:path>
            </a:pathLst>
          </a:custGeom>
          <a:blipFill>
            <a:blip r:embed="rId4"/>
            <a:stretch>
              <a:fillRect/>
            </a:stretch>
          </a:blipFill>
        </p:spPr>
      </p:sp>
      <p:sp>
        <p:nvSpPr>
          <p:cNvPr id="17" name="Freeform 18">
            <a:extLst>
              <a:ext uri="{FF2B5EF4-FFF2-40B4-BE49-F238E27FC236}">
                <a16:creationId xmlns:a16="http://schemas.microsoft.com/office/drawing/2014/main" id="{91321940-ACFA-A79E-88DB-B49AC9D11E00}"/>
              </a:ext>
            </a:extLst>
          </p:cNvPr>
          <p:cNvSpPr/>
          <p:nvPr/>
        </p:nvSpPr>
        <p:spPr>
          <a:xfrm rot="-2014158">
            <a:off x="16310200" y="-607934"/>
            <a:ext cx="3148091" cy="2615539"/>
          </a:xfrm>
          <a:custGeom>
            <a:avLst/>
            <a:gdLst/>
            <a:ahLst/>
            <a:cxnLst/>
            <a:rect l="l" t="t" r="r" b="b"/>
            <a:pathLst>
              <a:path w="3148091" h="2615539">
                <a:moveTo>
                  <a:pt x="0" y="0"/>
                </a:moveTo>
                <a:lnTo>
                  <a:pt x="3148091" y="0"/>
                </a:lnTo>
                <a:lnTo>
                  <a:pt x="3148091" y="2615539"/>
                </a:lnTo>
                <a:lnTo>
                  <a:pt x="0" y="2615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7">
            <a:extLst>
              <a:ext uri="{FF2B5EF4-FFF2-40B4-BE49-F238E27FC236}">
                <a16:creationId xmlns:a16="http://schemas.microsoft.com/office/drawing/2014/main" id="{DDC32F9D-552B-16B6-16A6-36826C5FFBF5}"/>
              </a:ext>
            </a:extLst>
          </p:cNvPr>
          <p:cNvSpPr/>
          <p:nvPr/>
        </p:nvSpPr>
        <p:spPr>
          <a:xfrm rot="5186069">
            <a:off x="5432802" y="4797946"/>
            <a:ext cx="6837296" cy="285923"/>
          </a:xfrm>
          <a:custGeom>
            <a:avLst/>
            <a:gdLst/>
            <a:ahLst/>
            <a:cxnLst/>
            <a:rect l="l" t="t" r="r" b="b"/>
            <a:pathLst>
              <a:path w="6837296" h="285923">
                <a:moveTo>
                  <a:pt x="0" y="0"/>
                </a:moveTo>
                <a:lnTo>
                  <a:pt x="6837295" y="0"/>
                </a:lnTo>
                <a:lnTo>
                  <a:pt x="6837295" y="285924"/>
                </a:lnTo>
                <a:lnTo>
                  <a:pt x="0" y="2859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607328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451D9-5E55-460E-B65A-D674BA1F8FEE}"/>
              </a:ext>
            </a:extLst>
          </p:cNvPr>
          <p:cNvPicPr>
            <a:picLocks noChangeAspect="1"/>
          </p:cNvPicPr>
          <p:nvPr/>
        </p:nvPicPr>
        <p:blipFill>
          <a:blip r:embed="rId3"/>
          <a:stretch>
            <a:fillRect/>
          </a:stretch>
        </p:blipFill>
        <p:spPr>
          <a:xfrm>
            <a:off x="10972800" y="646043"/>
            <a:ext cx="5956308" cy="5535648"/>
          </a:xfrm>
          <a:prstGeom prst="rect">
            <a:avLst/>
          </a:prstGeom>
        </p:spPr>
      </p:pic>
      <p:pic>
        <p:nvPicPr>
          <p:cNvPr id="2050" name="Picture 2" descr="Phát động cuộc thi &quot;Tìm hiểu về lịch sử truyền thống yêu nước của dân tộc  Việt Nam”">
            <a:extLst>
              <a:ext uri="{FF2B5EF4-FFF2-40B4-BE49-F238E27FC236}">
                <a16:creationId xmlns:a16="http://schemas.microsoft.com/office/drawing/2014/main" id="{776545D6-69B4-BFCF-B8B6-1386F428AA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105" l="1081" r="89910">
                        <a14:foregroundMark x1="8108" y1="94737" x2="40901" y2="93421"/>
                        <a14:foregroundMark x1="5586" y1="90000" x2="15315" y2="63947"/>
                        <a14:foregroundMark x1="1081" y1="85789" x2="1441" y2="97105"/>
                        <a14:foregroundMark x1="74054" y1="51316" x2="76216" y2="46053"/>
                        <a14:foregroundMark x1="72973" y1="47632" x2="72973" y2="51579"/>
                        <a14:foregroundMark x1="74955" y1="55000" x2="76757" y2="49737"/>
                        <a14:foregroundMark x1="75315" y1="52895" x2="76757" y2="50526"/>
                      </a14:backgroundRemoval>
                    </a14:imgEffect>
                  </a14:imgLayer>
                </a14:imgProps>
              </a:ext>
              <a:ext uri="{28A0092B-C50C-407E-A947-70E740481C1C}">
                <a14:useLocalDpi xmlns:a14="http://schemas.microsoft.com/office/drawing/2010/main" val="0"/>
              </a:ext>
            </a:extLst>
          </a:blip>
          <a:srcRect/>
          <a:stretch>
            <a:fillRect/>
          </a:stretch>
        </p:blipFill>
        <p:spPr bwMode="auto">
          <a:xfrm>
            <a:off x="-1" y="647700"/>
            <a:ext cx="14066353" cy="963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1638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828799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783669" cy="34289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0A9872-CE8D-384C-D6E8-28D689A859D2}"/>
              </a:ext>
            </a:extLst>
          </p:cNvPr>
          <p:cNvSpPr txBox="1"/>
          <p:nvPr/>
        </p:nvSpPr>
        <p:spPr>
          <a:xfrm>
            <a:off x="1427577" y="4214861"/>
            <a:ext cx="6970357" cy="5419723"/>
          </a:xfrm>
          <a:prstGeom prst="rect">
            <a:avLst/>
          </a:prstGeom>
        </p:spPr>
        <p:txBody>
          <a:bodyPr vert="horz" lIns="91440" tIns="45720" rIns="91440" bIns="45720" rtlCol="0" anchor="ctr">
            <a:normAutofit/>
          </a:bodyPr>
          <a:lstStyle/>
          <a:p>
            <a:pPr algn="just">
              <a:spcAft>
                <a:spcPts val="600"/>
              </a:spcAft>
            </a:pP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hùng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biện</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lăng</a:t>
            </a:r>
            <a:r>
              <a:rPr lang="en-US" sz="4400" i="1" dirty="0">
                <a:latin typeface="Times New Roman" panose="02020603050405020304" pitchFamily="18" charset="0"/>
                <a:cs typeface="Times New Roman" panose="02020603050405020304" pitchFamily="18" charset="0"/>
              </a:rPr>
              <a:t>?</a:t>
            </a:r>
          </a:p>
        </p:txBody>
      </p:sp>
      <p:pic>
        <p:nvPicPr>
          <p:cNvPr id="6" name="Picture 5" descr="A couple of boys standing at podiums&#10;&#10;Description automatically generated">
            <a:extLst>
              <a:ext uri="{FF2B5EF4-FFF2-40B4-BE49-F238E27FC236}">
                <a16:creationId xmlns:a16="http://schemas.microsoft.com/office/drawing/2014/main" id="{0C9ACBDC-EE81-151C-2641-459D8A953564}"/>
              </a:ext>
            </a:extLst>
          </p:cNvPr>
          <p:cNvPicPr>
            <a:picLocks noChangeAspect="1"/>
          </p:cNvPicPr>
          <p:nvPr/>
        </p:nvPicPr>
        <p:blipFill rotWithShape="1">
          <a:blip r:embed="rId3">
            <a:extLst>
              <a:ext uri="{28A0092B-C50C-407E-A947-70E740481C1C}">
                <a14:useLocalDpi xmlns:a14="http://schemas.microsoft.com/office/drawing/2010/main" val="0"/>
              </a:ext>
            </a:extLst>
          </a:blip>
          <a:srcRect l="5146" r="5875" b="10"/>
          <a:stretch/>
        </p:blipFill>
        <p:spPr>
          <a:xfrm>
            <a:off x="9144000" y="1"/>
            <a:ext cx="9154237" cy="10287000"/>
          </a:xfrm>
          <a:prstGeom prst="rect">
            <a:avLst/>
          </a:prstGeom>
        </p:spPr>
      </p:pic>
      <p:pic>
        <p:nvPicPr>
          <p:cNvPr id="8" name="Picture 7">
            <a:extLst>
              <a:ext uri="{FF2B5EF4-FFF2-40B4-BE49-F238E27FC236}">
                <a16:creationId xmlns:a16="http://schemas.microsoft.com/office/drawing/2014/main" id="{578DE3D5-D830-1996-E01F-C81781556517}"/>
              </a:ext>
            </a:extLst>
          </p:cNvPr>
          <p:cNvPicPr>
            <a:picLocks noChangeAspect="1"/>
          </p:cNvPicPr>
          <p:nvPr/>
        </p:nvPicPr>
        <p:blipFill>
          <a:blip r:embed="rId4"/>
          <a:stretch>
            <a:fillRect/>
          </a:stretch>
        </p:blipFill>
        <p:spPr>
          <a:xfrm>
            <a:off x="-33101" y="11428"/>
            <a:ext cx="11918713" cy="5419814"/>
          </a:xfrm>
          <a:prstGeom prst="rect">
            <a:avLst/>
          </a:prstGeom>
        </p:spPr>
      </p:pic>
    </p:spTree>
    <p:extLst>
      <p:ext uri="{BB962C8B-B14F-4D97-AF65-F5344CB8AC3E}">
        <p14:creationId xmlns:p14="http://schemas.microsoft.com/office/powerpoint/2010/main" val="271648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1" name="5-Point Star 50">
            <a:hlinkClick r:id="rId3"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2</a:t>
            </a:r>
          </a:p>
        </p:txBody>
      </p:sp>
      <p:sp>
        <p:nvSpPr>
          <p:cNvPr id="53" name="5-Point Star 52">
            <a:hlinkClick r:id="rId4"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5</a:t>
            </a:r>
          </a:p>
        </p:txBody>
      </p:sp>
      <p:sp>
        <p:nvSpPr>
          <p:cNvPr id="55" name="5-Point Star 54">
            <a:hlinkClick r:id="rId5"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6</a:t>
            </a:r>
          </a:p>
        </p:txBody>
      </p:sp>
      <p:sp>
        <p:nvSpPr>
          <p:cNvPr id="57" name="5-Point Star 56">
            <a:hlinkClick r:id="rId6"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4</a:t>
            </a:r>
          </a:p>
        </p:txBody>
      </p:sp>
      <p:sp>
        <p:nvSpPr>
          <p:cNvPr id="59" name="5-Point Star 58">
            <a:hlinkClick r:id="rId7"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15488408" y="36506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7</a:t>
            </a:r>
          </a:p>
        </p:txBody>
      </p:sp>
      <p:sp>
        <p:nvSpPr>
          <p:cNvPr id="61" name="5-Point Star 60">
            <a:hlinkClick r:id="rId8"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3</a:t>
            </a:r>
          </a:p>
        </p:txBody>
      </p:sp>
      <p:sp>
        <p:nvSpPr>
          <p:cNvPr id="63" name="5-Point Star 62">
            <a:hlinkClick r:id="rId9"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0" name="Pentagon 69">
            <a:hlinkClick r:id="" action="ppaction://noaction"/>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Calibri"/>
                <a:ea typeface="+mn-ea"/>
                <a:cs typeface="+mn-cs"/>
              </a:rPr>
              <a:t>pipi</a:t>
            </a:r>
            <a:endParaRPr kumimoji="0" lang="en-US" sz="4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Rectangle 70"/>
          <p:cNvSpPr/>
          <p:nvPr/>
        </p:nvSpPr>
        <p:spPr>
          <a:xfrm>
            <a:off x="1004910" y="6404127"/>
            <a:ext cx="16329342" cy="216982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SAO CHIẾN</a:t>
            </a:r>
            <a:r>
              <a:rPr kumimoji="0" lang="en-US" sz="132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 THẮNG</a:t>
            </a:r>
            <a:endParaRPr kumimoji="0" lang="en-US" sz="132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itchFamily="18" charset="0"/>
              <a:ea typeface="+mn-ea"/>
              <a:cs typeface="Times New Roman" pitchFamily="18" charset="0"/>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30685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3" presetClass="exit" presetSubtype="544" fill="hold" grpId="0" nodeType="clickEffect">
                                  <p:stCondLst>
                                    <p:cond delay="0"/>
                                  </p:stCondLst>
                                  <p:childTnLst>
                                    <p:anim calcmode="lin" valueType="num">
                                      <p:cBhvr>
                                        <p:cTn id="29" dur="500"/>
                                        <p:tgtEl>
                                          <p:spTgt spid="51"/>
                                        </p:tgtEl>
                                        <p:attrNameLst>
                                          <p:attrName>ppt_w</p:attrName>
                                        </p:attrNameLst>
                                      </p:cBhvr>
                                      <p:tavLst>
                                        <p:tav tm="0">
                                          <p:val>
                                            <p:strVal val="ppt_w"/>
                                          </p:val>
                                        </p:tav>
                                        <p:tav tm="100000">
                                          <p:val>
                                            <p:fltVal val="0"/>
                                          </p:val>
                                        </p:tav>
                                      </p:tavLst>
                                    </p:anim>
                                    <p:anim calcmode="lin" valueType="num">
                                      <p:cBhvr>
                                        <p:cTn id="30" dur="500"/>
                                        <p:tgtEl>
                                          <p:spTgt spid="51"/>
                                        </p:tgtEl>
                                        <p:attrNameLst>
                                          <p:attrName>ppt_h</p:attrName>
                                        </p:attrNameLst>
                                      </p:cBhvr>
                                      <p:tavLst>
                                        <p:tav tm="0">
                                          <p:val>
                                            <p:strVal val="ppt_h"/>
                                          </p:val>
                                        </p:tav>
                                        <p:tav tm="100000">
                                          <p:val>
                                            <p:fltVal val="0"/>
                                          </p:val>
                                        </p:tav>
                                      </p:tavLst>
                                    </p:anim>
                                    <p:anim calcmode="lin" valueType="num">
                                      <p:cBhvr>
                                        <p:cTn id="31" dur="500"/>
                                        <p:tgtEl>
                                          <p:spTgt spid="51"/>
                                        </p:tgtEl>
                                        <p:attrNameLst>
                                          <p:attrName>ppt_x</p:attrName>
                                        </p:attrNameLst>
                                      </p:cBhvr>
                                      <p:tavLst>
                                        <p:tav tm="0">
                                          <p:val>
                                            <p:strVal val="ppt_x"/>
                                          </p:val>
                                        </p:tav>
                                        <p:tav tm="100000">
                                          <p:val>
                                            <p:fltVal val="0.5"/>
                                          </p:val>
                                        </p:tav>
                                      </p:tavLst>
                                    </p:anim>
                                    <p:anim calcmode="lin" valueType="num">
                                      <p:cBhvr>
                                        <p:cTn id="32" dur="500"/>
                                        <p:tgtEl>
                                          <p:spTgt spid="51"/>
                                        </p:tgtEl>
                                        <p:attrNameLst>
                                          <p:attrName>ppt_y</p:attrName>
                                        </p:attrNameLst>
                                      </p:cBhvr>
                                      <p:tavLst>
                                        <p:tav tm="0">
                                          <p:val>
                                            <p:strVal val="ppt_y"/>
                                          </p:val>
                                        </p:tav>
                                        <p:tav tm="100000">
                                          <p:val>
                                            <p:fltVal val="0.5"/>
                                          </p:val>
                                        </p:tav>
                                      </p:tavLst>
                                    </p:anim>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
                                        <p:tgtEl>
                                          <p:spTgt spid="29"/>
                                        </p:tgtEl>
                                      </p:cBhvr>
                                    </p:animEffect>
                                    <p:set>
                                      <p:cBhvr>
                                        <p:cTn id="3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23" presetClass="exit" presetSubtype="544" fill="hold" grpId="0" nodeType="clickEffect">
                                  <p:stCondLst>
                                    <p:cond delay="0"/>
                                  </p:stCondLst>
                                  <p:childTnLst>
                                    <p:anim calcmode="lin" valueType="num">
                                      <p:cBhvr>
                                        <p:cTn id="41" dur="500"/>
                                        <p:tgtEl>
                                          <p:spTgt spid="53"/>
                                        </p:tgtEl>
                                        <p:attrNameLst>
                                          <p:attrName>ppt_w</p:attrName>
                                        </p:attrNameLst>
                                      </p:cBhvr>
                                      <p:tavLst>
                                        <p:tav tm="0">
                                          <p:val>
                                            <p:strVal val="ppt_w"/>
                                          </p:val>
                                        </p:tav>
                                        <p:tav tm="100000">
                                          <p:val>
                                            <p:fltVal val="0"/>
                                          </p:val>
                                        </p:tav>
                                      </p:tavLst>
                                    </p:anim>
                                    <p:anim calcmode="lin" valueType="num">
                                      <p:cBhvr>
                                        <p:cTn id="42" dur="500"/>
                                        <p:tgtEl>
                                          <p:spTgt spid="53"/>
                                        </p:tgtEl>
                                        <p:attrNameLst>
                                          <p:attrName>ppt_h</p:attrName>
                                        </p:attrNameLst>
                                      </p:cBhvr>
                                      <p:tavLst>
                                        <p:tav tm="0">
                                          <p:val>
                                            <p:strVal val="ppt_h"/>
                                          </p:val>
                                        </p:tav>
                                        <p:tav tm="100000">
                                          <p:val>
                                            <p:fltVal val="0"/>
                                          </p:val>
                                        </p:tav>
                                      </p:tavLst>
                                    </p:anim>
                                    <p:anim calcmode="lin" valueType="num">
                                      <p:cBhvr>
                                        <p:cTn id="43" dur="500"/>
                                        <p:tgtEl>
                                          <p:spTgt spid="53"/>
                                        </p:tgtEl>
                                        <p:attrNameLst>
                                          <p:attrName>ppt_x</p:attrName>
                                        </p:attrNameLst>
                                      </p:cBhvr>
                                      <p:tavLst>
                                        <p:tav tm="0">
                                          <p:val>
                                            <p:strVal val="ppt_x"/>
                                          </p:val>
                                        </p:tav>
                                        <p:tav tm="100000">
                                          <p:val>
                                            <p:fltVal val="0.5"/>
                                          </p:val>
                                        </p:tav>
                                      </p:tavLst>
                                    </p:anim>
                                    <p:anim calcmode="lin" valueType="num">
                                      <p:cBhvr>
                                        <p:cTn id="44" dur="500"/>
                                        <p:tgtEl>
                                          <p:spTgt spid="53"/>
                                        </p:tgtEl>
                                        <p:attrNameLst>
                                          <p:attrName>ppt_y</p:attrName>
                                        </p:attrNameLst>
                                      </p:cBhvr>
                                      <p:tavLst>
                                        <p:tav tm="0">
                                          <p:val>
                                            <p:strVal val="ppt_y"/>
                                          </p:val>
                                        </p:tav>
                                        <p:tav tm="100000">
                                          <p:val>
                                            <p:fltVal val="0.5"/>
                                          </p:val>
                                        </p:tav>
                                      </p:tavLst>
                                    </p:anim>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
                                        <p:tgtEl>
                                          <p:spTgt spid="52"/>
                                        </p:tgtEl>
                                      </p:cBhvr>
                                    </p:animEffect>
                                    <p:set>
                                      <p:cBhvr>
                                        <p:cTn id="4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p:stCondLst>
                        <p:cond delay="0"/>
                      </p:stCondLst>
                      <p:childTnLst>
                        <p:par>
                          <p:cTn id="51" fill="hold">
                            <p:stCondLst>
                              <p:cond delay="0"/>
                            </p:stCondLst>
                            <p:childTnLst>
                              <p:par>
                                <p:cTn id="52" presetID="23" presetClass="exit" presetSubtype="544" fill="hold" grpId="0" nodeType="clickEffect">
                                  <p:stCondLst>
                                    <p:cond delay="0"/>
                                  </p:stCondLst>
                                  <p:childTnLst>
                                    <p:anim calcmode="lin" valueType="num">
                                      <p:cBhvr>
                                        <p:cTn id="53" dur="500"/>
                                        <p:tgtEl>
                                          <p:spTgt spid="55"/>
                                        </p:tgtEl>
                                        <p:attrNameLst>
                                          <p:attrName>ppt_w</p:attrName>
                                        </p:attrNameLst>
                                      </p:cBhvr>
                                      <p:tavLst>
                                        <p:tav tm="0">
                                          <p:val>
                                            <p:strVal val="ppt_w"/>
                                          </p:val>
                                        </p:tav>
                                        <p:tav tm="100000">
                                          <p:val>
                                            <p:fltVal val="0"/>
                                          </p:val>
                                        </p:tav>
                                      </p:tavLst>
                                    </p:anim>
                                    <p:anim calcmode="lin" valueType="num">
                                      <p:cBhvr>
                                        <p:cTn id="54" dur="500"/>
                                        <p:tgtEl>
                                          <p:spTgt spid="55"/>
                                        </p:tgtEl>
                                        <p:attrNameLst>
                                          <p:attrName>ppt_h</p:attrName>
                                        </p:attrNameLst>
                                      </p:cBhvr>
                                      <p:tavLst>
                                        <p:tav tm="0">
                                          <p:val>
                                            <p:strVal val="ppt_h"/>
                                          </p:val>
                                        </p:tav>
                                        <p:tav tm="100000">
                                          <p:val>
                                            <p:fltVal val="0"/>
                                          </p:val>
                                        </p:tav>
                                      </p:tavLst>
                                    </p:anim>
                                    <p:anim calcmode="lin" valueType="num">
                                      <p:cBhvr>
                                        <p:cTn id="55" dur="500"/>
                                        <p:tgtEl>
                                          <p:spTgt spid="55"/>
                                        </p:tgtEl>
                                        <p:attrNameLst>
                                          <p:attrName>ppt_x</p:attrName>
                                        </p:attrNameLst>
                                      </p:cBhvr>
                                      <p:tavLst>
                                        <p:tav tm="0">
                                          <p:val>
                                            <p:strVal val="ppt_x"/>
                                          </p:val>
                                        </p:tav>
                                        <p:tav tm="100000">
                                          <p:val>
                                            <p:fltVal val="0.5"/>
                                          </p:val>
                                        </p:tav>
                                      </p:tavLst>
                                    </p:anim>
                                    <p:anim calcmode="lin" valueType="num">
                                      <p:cBhvr>
                                        <p:cTn id="56" dur="500"/>
                                        <p:tgtEl>
                                          <p:spTgt spid="55"/>
                                        </p:tgtEl>
                                        <p:attrNameLst>
                                          <p:attrName>ppt_y</p:attrName>
                                        </p:attrNameLst>
                                      </p:cBhvr>
                                      <p:tavLst>
                                        <p:tav tm="0">
                                          <p:val>
                                            <p:strVal val="ppt_y"/>
                                          </p:val>
                                        </p:tav>
                                        <p:tav tm="100000">
                                          <p:val>
                                            <p:fltVal val="0.5"/>
                                          </p:val>
                                        </p:tav>
                                      </p:tavLst>
                                    </p:anim>
                                    <p:set>
                                      <p:cBhvr>
                                        <p:cTn id="57" dur="1" fill="hold">
                                          <p:stCondLst>
                                            <p:cond delay="499"/>
                                          </p:stCondLst>
                                        </p:cTn>
                                        <p:tgtEl>
                                          <p:spTgt spid="5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
                                        <p:tgtEl>
                                          <p:spTgt spid="54"/>
                                        </p:tgtEl>
                                      </p:cBhvr>
                                    </p:animEffect>
                                    <p:set>
                                      <p:cBhvr>
                                        <p:cTn id="6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23" presetClass="exit" presetSubtype="544" fill="hold" grpId="0"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 calcmode="lin" valueType="num">
                                      <p:cBhvr>
                                        <p:cTn id="67" dur="500"/>
                                        <p:tgtEl>
                                          <p:spTgt spid="57"/>
                                        </p:tgtEl>
                                        <p:attrNameLst>
                                          <p:attrName>ppt_x</p:attrName>
                                        </p:attrNameLst>
                                      </p:cBhvr>
                                      <p:tavLst>
                                        <p:tav tm="0">
                                          <p:val>
                                            <p:strVal val="ppt_x"/>
                                          </p:val>
                                        </p:tav>
                                        <p:tav tm="100000">
                                          <p:val>
                                            <p:fltVal val="0.5"/>
                                          </p:val>
                                        </p:tav>
                                      </p:tavLst>
                                    </p:anim>
                                    <p:anim calcmode="lin" valueType="num">
                                      <p:cBhvr>
                                        <p:cTn id="68" dur="500"/>
                                        <p:tgtEl>
                                          <p:spTgt spid="57"/>
                                        </p:tgtEl>
                                        <p:attrNameLst>
                                          <p:attrName>ppt_y</p:attrName>
                                        </p:attrNameLst>
                                      </p:cBhvr>
                                      <p:tavLst>
                                        <p:tav tm="0">
                                          <p:val>
                                            <p:strVal val="ppt_y"/>
                                          </p:val>
                                        </p:tav>
                                        <p:tav tm="100000">
                                          <p:val>
                                            <p:fltVal val="0.5"/>
                                          </p:val>
                                        </p:tav>
                                      </p:tavLst>
                                    </p:anim>
                                    <p:set>
                                      <p:cBhvr>
                                        <p:cTn id="69" dur="1" fill="hold">
                                          <p:stCondLst>
                                            <p:cond delay="499"/>
                                          </p:stCondLst>
                                        </p:cTn>
                                        <p:tgtEl>
                                          <p:spTgt spid="5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
                                        <p:tgtEl>
                                          <p:spTgt spid="56"/>
                                        </p:tgtEl>
                                      </p:cBhvr>
                                    </p:animEffect>
                                    <p:set>
                                      <p:cBhvr>
                                        <p:cTn id="7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23" presetClass="exit" presetSubtype="544" fill="hold" grpId="0" nodeType="clickEffect">
                                  <p:stCondLst>
                                    <p:cond delay="0"/>
                                  </p:stCondLst>
                                  <p:childTnLst>
                                    <p:anim calcmode="lin" valueType="num">
                                      <p:cBhvr>
                                        <p:cTn id="77" dur="500"/>
                                        <p:tgtEl>
                                          <p:spTgt spid="59"/>
                                        </p:tgtEl>
                                        <p:attrNameLst>
                                          <p:attrName>ppt_w</p:attrName>
                                        </p:attrNameLst>
                                      </p:cBhvr>
                                      <p:tavLst>
                                        <p:tav tm="0">
                                          <p:val>
                                            <p:strVal val="ppt_w"/>
                                          </p:val>
                                        </p:tav>
                                        <p:tav tm="100000">
                                          <p:val>
                                            <p:fltVal val="0"/>
                                          </p:val>
                                        </p:tav>
                                      </p:tavLst>
                                    </p:anim>
                                    <p:anim calcmode="lin" valueType="num">
                                      <p:cBhvr>
                                        <p:cTn id="78" dur="500"/>
                                        <p:tgtEl>
                                          <p:spTgt spid="59"/>
                                        </p:tgtEl>
                                        <p:attrNameLst>
                                          <p:attrName>ppt_h</p:attrName>
                                        </p:attrNameLst>
                                      </p:cBhvr>
                                      <p:tavLst>
                                        <p:tav tm="0">
                                          <p:val>
                                            <p:strVal val="ppt_h"/>
                                          </p:val>
                                        </p:tav>
                                        <p:tav tm="100000">
                                          <p:val>
                                            <p:fltVal val="0"/>
                                          </p:val>
                                        </p:tav>
                                      </p:tavLst>
                                    </p:anim>
                                    <p:anim calcmode="lin" valueType="num">
                                      <p:cBhvr>
                                        <p:cTn id="79" dur="500"/>
                                        <p:tgtEl>
                                          <p:spTgt spid="59"/>
                                        </p:tgtEl>
                                        <p:attrNameLst>
                                          <p:attrName>ppt_x</p:attrName>
                                        </p:attrNameLst>
                                      </p:cBhvr>
                                      <p:tavLst>
                                        <p:tav tm="0">
                                          <p:val>
                                            <p:strVal val="ppt_x"/>
                                          </p:val>
                                        </p:tav>
                                        <p:tav tm="100000">
                                          <p:val>
                                            <p:fltVal val="0.5"/>
                                          </p:val>
                                        </p:tav>
                                      </p:tavLst>
                                    </p:anim>
                                    <p:anim calcmode="lin" valueType="num">
                                      <p:cBhvr>
                                        <p:cTn id="80" dur="500"/>
                                        <p:tgtEl>
                                          <p:spTgt spid="59"/>
                                        </p:tgtEl>
                                        <p:attrNameLst>
                                          <p:attrName>ppt_y</p:attrName>
                                        </p:attrNameLst>
                                      </p:cBhvr>
                                      <p:tavLst>
                                        <p:tav tm="0">
                                          <p:val>
                                            <p:strVal val="ppt_y"/>
                                          </p:val>
                                        </p:tav>
                                        <p:tav tm="100000">
                                          <p:val>
                                            <p:fltVal val="0.5"/>
                                          </p:val>
                                        </p:tav>
                                      </p:tavLst>
                                    </p:anim>
                                    <p:set>
                                      <p:cBhvr>
                                        <p:cTn id="81" dur="1" fill="hold">
                                          <p:stCondLst>
                                            <p:cond delay="499"/>
                                          </p:stCondLst>
                                        </p:cTn>
                                        <p:tgtEl>
                                          <p:spTgt spid="59"/>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
                                        <p:tgtEl>
                                          <p:spTgt spid="58"/>
                                        </p:tgtEl>
                                      </p:cBhvr>
                                    </p:animEffect>
                                    <p:set>
                                      <p:cBhvr>
                                        <p:cTn id="8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5" restart="whenNotActive" fill="hold" evtFilter="cancelBubble" nodeType="interactiveSeq">
                <p:stCondLst>
                  <p:cond evt="onClick" delay="0">
                    <p:tgtEl>
                      <p:spTgt spid="61"/>
                    </p:tgtEl>
                  </p:cond>
                </p:stCondLst>
                <p:endSync evt="end" delay="0">
                  <p:rtn val="all"/>
                </p:endSync>
                <p:childTnLst>
                  <p:par>
                    <p:cTn id="86" fill="hold">
                      <p:stCondLst>
                        <p:cond delay="0"/>
                      </p:stCondLst>
                      <p:childTnLst>
                        <p:par>
                          <p:cTn id="87" fill="hold">
                            <p:stCondLst>
                              <p:cond delay="0"/>
                            </p:stCondLst>
                            <p:childTnLst>
                              <p:par>
                                <p:cTn id="88" presetID="23" presetClass="exit" presetSubtype="544" fill="hold" grpId="0" nodeType="clickEffect">
                                  <p:stCondLst>
                                    <p:cond delay="0"/>
                                  </p:stCondLst>
                                  <p:childTnLst>
                                    <p:anim calcmode="lin" valueType="num">
                                      <p:cBhvr>
                                        <p:cTn id="89" dur="500"/>
                                        <p:tgtEl>
                                          <p:spTgt spid="61"/>
                                        </p:tgtEl>
                                        <p:attrNameLst>
                                          <p:attrName>ppt_w</p:attrName>
                                        </p:attrNameLst>
                                      </p:cBhvr>
                                      <p:tavLst>
                                        <p:tav tm="0">
                                          <p:val>
                                            <p:strVal val="ppt_w"/>
                                          </p:val>
                                        </p:tav>
                                        <p:tav tm="100000">
                                          <p:val>
                                            <p:fltVal val="0"/>
                                          </p:val>
                                        </p:tav>
                                      </p:tavLst>
                                    </p:anim>
                                    <p:anim calcmode="lin" valueType="num">
                                      <p:cBhvr>
                                        <p:cTn id="90" dur="500"/>
                                        <p:tgtEl>
                                          <p:spTgt spid="61"/>
                                        </p:tgtEl>
                                        <p:attrNameLst>
                                          <p:attrName>ppt_h</p:attrName>
                                        </p:attrNameLst>
                                      </p:cBhvr>
                                      <p:tavLst>
                                        <p:tav tm="0">
                                          <p:val>
                                            <p:strVal val="ppt_h"/>
                                          </p:val>
                                        </p:tav>
                                        <p:tav tm="100000">
                                          <p:val>
                                            <p:fltVal val="0"/>
                                          </p:val>
                                        </p:tav>
                                      </p:tavLst>
                                    </p:anim>
                                    <p:anim calcmode="lin" valueType="num">
                                      <p:cBhvr>
                                        <p:cTn id="91" dur="500"/>
                                        <p:tgtEl>
                                          <p:spTgt spid="61"/>
                                        </p:tgtEl>
                                        <p:attrNameLst>
                                          <p:attrName>ppt_x</p:attrName>
                                        </p:attrNameLst>
                                      </p:cBhvr>
                                      <p:tavLst>
                                        <p:tav tm="0">
                                          <p:val>
                                            <p:strVal val="ppt_x"/>
                                          </p:val>
                                        </p:tav>
                                        <p:tav tm="100000">
                                          <p:val>
                                            <p:fltVal val="0.5"/>
                                          </p:val>
                                        </p:tav>
                                      </p:tavLst>
                                    </p:anim>
                                    <p:anim calcmode="lin" valueType="num">
                                      <p:cBhvr>
                                        <p:cTn id="92" dur="500"/>
                                        <p:tgtEl>
                                          <p:spTgt spid="61"/>
                                        </p:tgtEl>
                                        <p:attrNameLst>
                                          <p:attrName>ppt_y</p:attrName>
                                        </p:attrNameLst>
                                      </p:cBhvr>
                                      <p:tavLst>
                                        <p:tav tm="0">
                                          <p:val>
                                            <p:strVal val="ppt_y"/>
                                          </p:val>
                                        </p:tav>
                                        <p:tav tm="100000">
                                          <p:val>
                                            <p:fltVal val="0.5"/>
                                          </p:val>
                                        </p:tav>
                                      </p:tavLst>
                                    </p:anim>
                                    <p:set>
                                      <p:cBhvr>
                                        <p:cTn id="93" dur="1" fill="hold">
                                          <p:stCondLst>
                                            <p:cond delay="499"/>
                                          </p:stCondLst>
                                        </p:cTn>
                                        <p:tgtEl>
                                          <p:spTgt spid="61"/>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
                                        <p:tgtEl>
                                          <p:spTgt spid="60"/>
                                        </p:tgtEl>
                                      </p:cBhvr>
                                    </p:animEffect>
                                    <p:set>
                                      <p:cBhvr>
                                        <p:cTn id="96"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63"/>
                                        </p:tgtEl>
                                        <p:attrNameLst>
                                          <p:attrName>ppt_w</p:attrName>
                                        </p:attrNameLst>
                                      </p:cBhvr>
                                      <p:tavLst>
                                        <p:tav tm="0">
                                          <p:val>
                                            <p:strVal val="ppt_w"/>
                                          </p:val>
                                        </p:tav>
                                        <p:tav tm="100000">
                                          <p:val>
                                            <p:fltVal val="0"/>
                                          </p:val>
                                        </p:tav>
                                      </p:tavLst>
                                    </p:anim>
                                    <p:anim calcmode="lin" valueType="num">
                                      <p:cBhvr>
                                        <p:cTn id="102" dur="500"/>
                                        <p:tgtEl>
                                          <p:spTgt spid="63"/>
                                        </p:tgtEl>
                                        <p:attrNameLst>
                                          <p:attrName>ppt_h</p:attrName>
                                        </p:attrNameLst>
                                      </p:cBhvr>
                                      <p:tavLst>
                                        <p:tav tm="0">
                                          <p:val>
                                            <p:strVal val="ppt_h"/>
                                          </p:val>
                                        </p:tav>
                                        <p:tav tm="100000">
                                          <p:val>
                                            <p:fltVal val="0"/>
                                          </p:val>
                                        </p:tav>
                                      </p:tavLst>
                                    </p:anim>
                                    <p:anim calcmode="lin" valueType="num">
                                      <p:cBhvr>
                                        <p:cTn id="103" dur="500"/>
                                        <p:tgtEl>
                                          <p:spTgt spid="63"/>
                                        </p:tgtEl>
                                        <p:attrNameLst>
                                          <p:attrName>ppt_x</p:attrName>
                                        </p:attrNameLst>
                                      </p:cBhvr>
                                      <p:tavLst>
                                        <p:tav tm="0">
                                          <p:val>
                                            <p:strVal val="ppt_x"/>
                                          </p:val>
                                        </p:tav>
                                        <p:tav tm="100000">
                                          <p:val>
                                            <p:fltVal val="0.5"/>
                                          </p:val>
                                        </p:tav>
                                      </p:tavLst>
                                    </p:anim>
                                    <p:anim calcmode="lin" valueType="num">
                                      <p:cBhvr>
                                        <p:cTn id="104" dur="500"/>
                                        <p:tgtEl>
                                          <p:spTgt spid="63"/>
                                        </p:tgtEl>
                                        <p:attrNameLst>
                                          <p:attrName>ppt_y</p:attrName>
                                        </p:attrNameLst>
                                      </p:cBhvr>
                                      <p:tavLst>
                                        <p:tav tm="0">
                                          <p:val>
                                            <p:strVal val="ppt_y"/>
                                          </p:val>
                                        </p:tav>
                                        <p:tav tm="100000">
                                          <p:val>
                                            <p:fltVal val="0.5"/>
                                          </p:val>
                                        </p:tav>
                                      </p:tavLst>
                                    </p:anim>
                                    <p:set>
                                      <p:cBhvr>
                                        <p:cTn id="105" dur="1" fill="hold">
                                          <p:stCondLst>
                                            <p:cond delay="499"/>
                                          </p:stCondLst>
                                        </p:cTn>
                                        <p:tgtEl>
                                          <p:spTgt spid="6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62"/>
                                        </p:tgtEl>
                                      </p:cBhvr>
                                    </p:animEffect>
                                    <p:set>
                                      <p:cBhvr>
                                        <p:cTn id="10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irtual fine arts exhibition marks August Revolution and National Day |  Nhan Dan Online">
            <a:extLst>
              <a:ext uri="{FF2B5EF4-FFF2-40B4-BE49-F238E27FC236}">
                <a16:creationId xmlns:a16="http://schemas.microsoft.com/office/drawing/2014/main" id="{73CAA244-1269-8376-7061-EEDCAB0C9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Hồ</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Chí Minh</a:t>
            </a:r>
          </a:p>
        </p:txBody>
      </p:sp>
      <p:cxnSp>
        <p:nvCxnSpPr>
          <p:cNvPr id="5138" name="Straight Connector 5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40" name="Straight Connector 5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607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1">
            <a:schemeClr val="dk1"/>
          </a:lnRef>
          <a:fillRef idx="3">
            <a:schemeClr val="dk1"/>
          </a:fillRef>
          <a:effectRef idx="2">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lang="vi-VN" sz="5400" b="1" dirty="0">
                <a:solidFill>
                  <a:prstClr val="white"/>
                </a:solidFill>
                <a:latin typeface="Times New Roman" panose="02020603050405020304" pitchFamily="18" charset="0"/>
                <a:cs typeface="Times New Roman" panose="02020603050405020304" pitchFamily="18" charset="0"/>
              </a:rPr>
              <a:t>Văn bản</a:t>
            </a:r>
            <a:r>
              <a:rPr lang="en-US" sz="5400" b="1" dirty="0">
                <a:solidFill>
                  <a:prstClr val="white"/>
                </a:solidFill>
                <a:latin typeface="Times New Roman" panose="02020603050405020304" pitchFamily="18" charset="0"/>
                <a:cs typeface="Times New Roman" panose="02020603050405020304" pitchFamily="18" charset="0"/>
              </a:rPr>
              <a:t> “Tinh </a:t>
            </a:r>
            <a:r>
              <a:rPr lang="en-US" sz="5400" b="1" dirty="0" err="1">
                <a:solidFill>
                  <a:prstClr val="white"/>
                </a:solidFill>
                <a:latin typeface="Times New Roman" panose="02020603050405020304" pitchFamily="18" charset="0"/>
                <a:cs typeface="Times New Roman" panose="02020603050405020304" pitchFamily="18" charset="0"/>
              </a:rPr>
              <a:t>thần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yêu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nước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nhân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dân</a:t>
            </a:r>
            <a:r>
              <a:rPr lang="en-US" sz="5400" b="1" dirty="0">
                <a:solidFill>
                  <a:prstClr val="white"/>
                </a:solidFill>
                <a:latin typeface="Times New Roman" panose="02020603050405020304" pitchFamily="18" charset="0"/>
                <a:cs typeface="Times New Roman" panose="02020603050405020304" pitchFamily="18" charset="0"/>
              </a:rPr>
              <a:t> ta”</a:t>
            </a:r>
            <a:r>
              <a:rPr lang="vi-VN" sz="5400" b="1" dirty="0">
                <a:solidFill>
                  <a:prstClr val="white"/>
                </a:solidFill>
                <a:latin typeface="Times New Roman" panose="02020603050405020304" pitchFamily="18" charset="0"/>
                <a:cs typeface="Times New Roman" panose="02020603050405020304" pitchFamily="18" charset="0"/>
              </a:rPr>
              <a:t> có xuất xứ như thế nào?</a:t>
            </a:r>
            <a:endParaRPr kumimoji="0" lang="vi-VN"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Trích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trong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báo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chính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trị</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tác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giả</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hội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tháng</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năm</a:t>
            </a:r>
            <a:r>
              <a:rPr lang="en-US" sz="5400" b="1" dirty="0">
                <a:solidFill>
                  <a:prstClr val="white"/>
                </a:solidFill>
                <a:latin typeface="Times New Roman" panose="02020603050405020304" pitchFamily="18" charset="0"/>
                <a:cs typeface="Times New Roman" panose="02020603050405020304" pitchFamily="18" charset="0"/>
              </a:rPr>
              <a:t> 1951</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4800599" y="4520254"/>
            <a:ext cx="96774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tràng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51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 </a:t>
            </a:r>
            <a:r>
              <a:rPr lang="vi-VN" sz="6000" b="1" dirty="0">
                <a:solidFill>
                  <a:prstClr val="white"/>
                </a:solidFill>
                <a:latin typeface="Times New Roman" panose="02020603050405020304" pitchFamily="18" charset="0"/>
                <a:cs typeface="Times New Roman" panose="02020603050405020304" pitchFamily="18" charset="0"/>
              </a:rPr>
              <a:t>Vấn đề nghị luận của bài </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Tinh thần yêu nước của nhân dân ta</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 nằm ở vị trí nào ?</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402757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white"/>
                </a:solidFill>
                <a:latin typeface="Times New Roman" pitchFamily="18" charset="0"/>
                <a:cs typeface="Times New Roman" pitchFamily="18" charset="0"/>
              </a:rPr>
              <a:t>Câu mở đầu tác phẩm</a:t>
            </a:r>
            <a:endParaRPr kumimoji="0" lang="vi-VN" sz="6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5766641"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3129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lang="vi-VN" sz="6000" b="1" dirty="0">
                <a:solidFill>
                  <a:prstClr val="white"/>
                </a:solidFill>
                <a:latin typeface="Times New Roman" panose="02020603050405020304" pitchFamily="18" charset="0"/>
                <a:cs typeface="Times New Roman" panose="02020603050405020304" pitchFamily="18" charset="0"/>
              </a:rPr>
              <a:t>Trong bài văn trên, Bác Hồ viết về lòng yêu nước của nhân dân ta trong trời kì nào ?</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prstClr val="white"/>
                </a:solidFill>
                <a:latin typeface="Times New Roman" pitchFamily="18" charset="0"/>
                <a:cs typeface="Times New Roman" pitchFamily="18" charset="0"/>
              </a:rPr>
              <a:t>Trong quá khứ và hiện tại</a:t>
            </a:r>
            <a:endPar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3586557" y="4520254"/>
            <a:ext cx="11114902"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xóa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xấu</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2078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lang="vi-VN" sz="6000" b="1" dirty="0">
                <a:solidFill>
                  <a:prstClr val="white"/>
                </a:solidFill>
                <a:latin typeface="Times New Roman" panose="02020603050405020304" pitchFamily="18" charset="0"/>
                <a:cs typeface="Times New Roman" panose="02020603050405020304" pitchFamily="18" charset="0"/>
              </a:rPr>
              <a:t>Mục đích của văn bản này là gì?</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3810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prstClr val="white"/>
                </a:solidFill>
                <a:latin typeface="Times New Roman" panose="02020603050405020304" pitchFamily="18" charset="0"/>
                <a:cs typeface="Times New Roman" panose="02020603050405020304" pitchFamily="18" charset="0"/>
              </a:rPr>
              <a:t>Hồ Chủ tịch nêu lên và làm sáng tỏ ý kiến của mình về một vấn đề xã hội: Dân ta có một lòng nồng nàn yêu nước.</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5766637"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1412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230895"/>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5: </a:t>
            </a:r>
            <a:r>
              <a:rPr lang="vi-VN" sz="5400" b="1" dirty="0">
                <a:solidFill>
                  <a:prstClr val="white"/>
                </a:solidFill>
                <a:latin typeface="Times New Roman" panose="02020603050405020304" pitchFamily="18" charset="0"/>
                <a:cs typeface="Times New Roman" panose="02020603050405020304" pitchFamily="18" charset="0"/>
              </a:rPr>
              <a:t>Tác phẩm "Tinh thần yêu nước của nhân dân ta" (Hồ Chí Minh) thuộc loại văn bản nào?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667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Nghị</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endParaRPr kumimoji="0" lang="en-US" sz="6600" b="1" i="1" u="none" strike="noStrike" kern="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Rectangle 14"/>
          <p:cNvSpPr/>
          <p:nvPr/>
        </p:nvSpPr>
        <p:spPr>
          <a:xfrm>
            <a:off x="3938193" y="4140164"/>
            <a:ext cx="10668000" cy="3462486"/>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chỉ</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5"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4719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6: </a:t>
            </a:r>
            <a:r>
              <a:rPr lang="vi-VN" sz="4800" b="1" dirty="0">
                <a:solidFill>
                  <a:prstClr val="white"/>
                </a:solidFill>
                <a:latin typeface="Times New Roman" panose="02020603050405020304" pitchFamily="18" charset="0"/>
              </a:rPr>
              <a:t>Trong văn bản “Tinh thần yêu nước của nhân dân ta”, Hồ Chí Minh đã dùng hình ảnh nào để thể hiện cụ thể sức mạnh của tinh thần yêu nước?</a:t>
            </a:r>
            <a:endPar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ndParaRPr>
          </a:p>
        </p:txBody>
      </p:sp>
      <p:sp>
        <p:nvSpPr>
          <p:cNvPr id="5" name="Rectangle 4"/>
          <p:cNvSpPr/>
          <p:nvPr/>
        </p:nvSpPr>
        <p:spPr>
          <a:xfrm>
            <a:off x="3305733" y="5752106"/>
            <a:ext cx="11932920" cy="259340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Những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quý</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5766636"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89223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7: </a:t>
            </a:r>
            <a:r>
              <a:rPr lang="vi-VN" sz="6000" b="1" dirty="0">
                <a:solidFill>
                  <a:prstClr val="white"/>
                </a:solidFill>
                <a:latin typeface="Times New Roman" panose="02020603050405020304" pitchFamily="18" charset="0"/>
                <a:cs typeface="Times New Roman" panose="02020603050405020304" pitchFamily="18" charset="0"/>
              </a:rPr>
              <a:t> Qua văn bản này, ta có thể học được gì về cách viết một bài văn nghị luận một vấn đề xã hội?</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667000" y="5752106"/>
            <a:ext cx="12954000" cy="42681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Cần phải lựa chọn vấn đề nghị luận có tính thực tiễn cao, đang được xã hội quan tâm mạnh mẽ</a:t>
            </a:r>
            <a:endParaRPr lang="en-US" sz="4400" b="1" dirty="0">
              <a:solidFill>
                <a:prstClr val="white"/>
              </a:solidFill>
              <a:latin typeface="Times New Roman" panose="02020603050405020304" pitchFamily="18" charset="0"/>
              <a:cs typeface="Times New Roman" panose="02020603050405020304" pitchFamily="18" charset="0"/>
            </a:endParaRP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Trình bày các ý một cách rõ ràng, rành mạch</a:t>
            </a: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Các lí lẽ, bằng chứng đưa ra cần phải chính xác, thực tế, có sức thuyết phục cao tránh những ý chung 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962399" y="4520254"/>
            <a:ext cx="108966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7385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77" name="Rectangle 206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inh thần yêu nước của nhân dân ta - tác giả, nội dung, bố cục, tóm tắt,  dàn ý | Ngữ Văn 7 Cánh diều">
            <a:extLst>
              <a:ext uri="{FF2B5EF4-FFF2-40B4-BE49-F238E27FC236}">
                <a16:creationId xmlns:a16="http://schemas.microsoft.com/office/drawing/2014/main" id="{19CA214C-BAA7-7D2D-1517-E2C71433E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615" b="6685"/>
          <a:stretch/>
        </p:blipFill>
        <p:spPr bwMode="auto">
          <a:xfrm>
            <a:off x="-1" y="-109321"/>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78" name="Group 207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73" name="Freeform: Shape 207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4" name="Freeform: Shape 207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5" name="Freeform: Shape 207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6" name="Freeform: Shape 207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89881F4A-6A7F-DC9B-1E1A-9D587E6E53B1}"/>
              </a:ext>
            </a:extLst>
          </p:cNvPr>
          <p:cNvPicPr>
            <a:picLocks noChangeAspect="1"/>
          </p:cNvPicPr>
          <p:nvPr/>
        </p:nvPicPr>
        <p:blipFill>
          <a:blip r:embed="rId4"/>
          <a:stretch>
            <a:fillRect/>
          </a:stretch>
        </p:blipFill>
        <p:spPr>
          <a:xfrm>
            <a:off x="1094294" y="6204992"/>
            <a:ext cx="16094835" cy="4291956"/>
          </a:xfrm>
          <a:prstGeom prst="rect">
            <a:avLst/>
          </a:prstGeom>
        </p:spPr>
      </p:pic>
    </p:spTree>
    <p:extLst>
      <p:ext uri="{BB962C8B-B14F-4D97-AF65-F5344CB8AC3E}">
        <p14:creationId xmlns:p14="http://schemas.microsoft.com/office/powerpoint/2010/main" val="397934957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4ED0EE54-AEE6-18FD-6414-52B1EA8DAD55}"/>
              </a:ext>
            </a:extLst>
          </p:cNvPr>
          <p:cNvSpPr/>
          <p:nvPr/>
        </p:nvSpPr>
        <p:spPr>
          <a:xfrm>
            <a:off x="0" y="-381000"/>
            <a:ext cx="15773400" cy="8305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id="{39B6EF63-7D55-8ADF-C126-D48BA48606DA}"/>
              </a:ext>
            </a:extLst>
          </p:cNvPr>
          <p:cNvPicPr>
            <a:picLocks noChangeAspect="1"/>
          </p:cNvPicPr>
          <p:nvPr/>
        </p:nvPicPr>
        <p:blipFill>
          <a:blip r:embed="rId5"/>
          <a:stretch>
            <a:fillRect/>
          </a:stretch>
        </p:blipFill>
        <p:spPr>
          <a:xfrm>
            <a:off x="8001000" y="5143500"/>
            <a:ext cx="8657070" cy="4797968"/>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6858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C388BC5D-61A1-54B2-6238-83E37CB6C8AC}"/>
              </a:ext>
            </a:extLst>
          </p:cNvPr>
          <p:cNvSpPr txBox="1"/>
          <p:nvPr/>
        </p:nvSpPr>
        <p:spPr>
          <a:xfrm>
            <a:off x="1219200" y="2400301"/>
            <a:ext cx="57912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F1F89BE2-2631-2145-7F58-FBBFA77D6AAE}"/>
              </a:ext>
            </a:extLst>
          </p:cNvPr>
          <p:cNvSpPr txBox="1"/>
          <p:nvPr/>
        </p:nvSpPr>
        <p:spPr>
          <a:xfrm>
            <a:off x="11201400" y="2400301"/>
            <a:ext cx="5181600"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5" name="Freeform 7">
            <a:extLst>
              <a:ext uri="{FF2B5EF4-FFF2-40B4-BE49-F238E27FC236}">
                <a16:creationId xmlns:a16="http://schemas.microsoft.com/office/drawing/2014/main" id="{0A725E07-C540-FED0-935E-11BABB34A009}"/>
              </a:ext>
            </a:extLst>
          </p:cNvPr>
          <p:cNvSpPr/>
          <p:nvPr/>
        </p:nvSpPr>
        <p:spPr>
          <a:xfrm>
            <a:off x="6573512" y="2400301"/>
            <a:ext cx="4627888" cy="6858000"/>
          </a:xfrm>
          <a:custGeom>
            <a:avLst/>
            <a:gdLst/>
            <a:ahLst/>
            <a:cxnLst/>
            <a:rect l="l" t="t" r="r" b="b"/>
            <a:pathLst>
              <a:path w="3209717" h="4670223">
                <a:moveTo>
                  <a:pt x="0" y="0"/>
                </a:moveTo>
                <a:lnTo>
                  <a:pt x="3209717" y="0"/>
                </a:lnTo>
                <a:lnTo>
                  <a:pt x="3209717" y="4670223"/>
                </a:lnTo>
                <a:lnTo>
                  <a:pt x="0" y="46702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F240900-7CF0-CE34-9DF4-597E9FF96528}"/>
              </a:ext>
            </a:extLst>
          </p:cNvPr>
          <p:cNvSpPr txBox="1"/>
          <p:nvPr/>
        </p:nvSpPr>
        <p:spPr>
          <a:xfrm>
            <a:off x="4648200" y="2781300"/>
            <a:ext cx="10350887" cy="568682"/>
          </a:xfrm>
          <a:prstGeom prst="rect">
            <a:avLst/>
          </a:prstGeom>
        </p:spPr>
        <p:txBody>
          <a:bodyPr wrap="square" lIns="0" tIns="0" rIns="0" bIns="0" rtlCol="0" anchor="t">
            <a:spAutoFit/>
          </a:bodyPr>
          <a:lstStyle/>
          <a:p>
            <a:pPr algn="just">
              <a:lnSpc>
                <a:spcPts val="3873"/>
              </a:lnSpc>
            </a:pP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giả</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nói</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về</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phẩm</a:t>
            </a:r>
            <a:endParaRPr lang="en-US" sz="7200" dirty="0">
              <a:solidFill>
                <a:srgbClr val="C00000"/>
              </a:solidFill>
              <a:latin typeface="#9Slide07 SVNAppleberry"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DD54732-E926-1BB6-AAA1-D68992CBB5E2}"/>
              </a:ext>
            </a:extLst>
          </p:cNvPr>
          <p:cNvSpPr txBox="1"/>
          <p:nvPr/>
        </p:nvSpPr>
        <p:spPr>
          <a:xfrm>
            <a:off x="1143000" y="3884307"/>
            <a:ext cx="16154400" cy="4062651"/>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dịp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a:t>
            </a:r>
            <a:r>
              <a:rPr lang="en-US" sz="4400" dirty="0">
                <a:solidFill>
                  <a:srgbClr val="000000"/>
                </a:solidFill>
                <a:latin typeface="Times New Roman" panose="02020603050405020304" pitchFamily="18" charset="0"/>
                <a:cs typeface="Times New Roman" panose="02020603050405020304" pitchFamily="18" charset="0"/>
              </a:rPr>
              <a:t> Chí Minh.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xoay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“Tinh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xuất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9" name="Freeform 3">
            <a:extLst>
              <a:ext uri="{FF2B5EF4-FFF2-40B4-BE49-F238E27FC236}">
                <a16:creationId xmlns:a16="http://schemas.microsoft.com/office/drawing/2014/main" id="{878AC50D-8A21-D1BD-A373-2B84FE3B020B}"/>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8">
            <a:extLst>
              <a:ext uri="{FF2B5EF4-FFF2-40B4-BE49-F238E27FC236}">
                <a16:creationId xmlns:a16="http://schemas.microsoft.com/office/drawing/2014/main" id="{E35E57F4-90DD-F75A-C089-E3A026D646A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2" name="Picture 11" descr="A group of hands holding microphones&#10;&#10;Description automatically generated">
            <a:extLst>
              <a:ext uri="{FF2B5EF4-FFF2-40B4-BE49-F238E27FC236}">
                <a16:creationId xmlns:a16="http://schemas.microsoft.com/office/drawing/2014/main" id="{FE7CA547-FC25-EF21-20ED-2BD9619468F2}"/>
              </a:ext>
            </a:extLst>
          </p:cNvPr>
          <p:cNvPicPr>
            <a:picLocks noChangeAspect="1"/>
          </p:cNvPicPr>
          <p:nvPr/>
        </p:nvPicPr>
        <p:blipFill rotWithShape="1">
          <a:blip r:embed="rId7">
            <a:extLst>
              <a:ext uri="{28A0092B-C50C-407E-A947-70E740481C1C}">
                <a14:useLocalDpi xmlns:a14="http://schemas.microsoft.com/office/drawing/2010/main" val="0"/>
              </a:ext>
            </a:extLst>
          </a:blip>
          <a:srcRect b="17770"/>
          <a:stretch/>
        </p:blipFill>
        <p:spPr>
          <a:xfrm>
            <a:off x="3604019" y="4304522"/>
            <a:ext cx="10287000" cy="8458978"/>
          </a:xfrm>
          <a:prstGeom prst="rect">
            <a:avLst/>
          </a:prstGeom>
        </p:spPr>
      </p:pic>
    </p:spTree>
    <p:extLst>
      <p:ext uri="{BB962C8B-B14F-4D97-AF65-F5344CB8AC3E}">
        <p14:creationId xmlns:p14="http://schemas.microsoft.com/office/powerpoint/2010/main" val="28235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3007</Words>
  <Application>Microsoft Office PowerPoint</Application>
  <PresentationFormat>Custom</PresentationFormat>
  <Paragraphs>252</Paragraphs>
  <Slides>56</Slides>
  <Notes>54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56</vt:i4>
      </vt:variant>
    </vt:vector>
  </HeadingPairs>
  <TitlesOfParts>
    <vt:vector size="70" baseType="lpstr">
      <vt:lpstr>Wingdings</vt:lpstr>
      <vt:lpstr>Montserrat</vt:lpstr>
      <vt:lpstr>Courier New</vt:lpstr>
      <vt:lpstr>Calibri</vt:lpstr>
      <vt:lpstr>Cambria</vt:lpstr>
      <vt:lpstr>Times New Roman</vt:lpstr>
      <vt:lpstr>Livvic</vt:lpstr>
      <vt:lpstr>#9Slide03 Arima Madurai Medium</vt:lpstr>
      <vt:lpstr>SimSun</vt:lpstr>
      <vt:lpstr>#9Slide07 SVNAppleberry</vt:lpstr>
      <vt:lpstr>Arial</vt:lpstr>
      <vt:lpstr>Ribeye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Happy Father's Day Cute Watercolor Presentation</dc:title>
  <cp:lastModifiedBy>Ha Viet ANh</cp:lastModifiedBy>
  <cp:revision>49</cp:revision>
  <dcterms:created xsi:type="dcterms:W3CDTF">2006-08-16T00:00:00Z</dcterms:created>
  <dcterms:modified xsi:type="dcterms:W3CDTF">2025-12-16T08:10:51Z</dcterms:modified>
  <dc:identifier>DAFqk5dA8ac</dc:identifier>
</cp:coreProperties>
</file>