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4" r:id="rId2"/>
    <p:sldId id="256" r:id="rId3"/>
    <p:sldId id="487" r:id="rId4"/>
    <p:sldId id="488" r:id="rId5"/>
    <p:sldId id="489" r:id="rId6"/>
    <p:sldId id="490" r:id="rId7"/>
    <p:sldId id="491" r:id="rId8"/>
    <p:sldId id="492" r:id="rId9"/>
    <p:sldId id="493" r:id="rId10"/>
    <p:sldId id="494" r:id="rId11"/>
    <p:sldId id="495" r:id="rId12"/>
    <p:sldId id="496" r:id="rId13"/>
    <p:sldId id="497"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mbria" panose="02040503050406030204" pitchFamily="18"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60A537-9FD7-4A09-8932-BD9FA81A9B21}">
          <p14:sldIdLst>
            <p14:sldId id="264"/>
            <p14:sldId id="256"/>
            <p14:sldId id="487"/>
            <p14:sldId id="488"/>
            <p14:sldId id="489"/>
            <p14:sldId id="490"/>
            <p14:sldId id="491"/>
            <p14:sldId id="492"/>
            <p14:sldId id="493"/>
            <p14:sldId id="494"/>
            <p14:sldId id="495"/>
            <p14:sldId id="496"/>
            <p14:sldId id="497"/>
          </p14:sldIdLst>
        </p14:section>
        <p14:section name="Default Section" id="{6198B335-B23F-4FE6-8900-F223794A8A69}">
          <p14:sldIdLst/>
        </p14:section>
        <p14:section name="Untitled Section" id="{5E497908-AFF2-4719-8195-4612003DD7D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96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FD400-32C8-4294-BD2B-252B8242BFB5}"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CB2A-8EF9-43A3-B68A-AD1BD68BB5D5}" type="slidenum">
              <a:rPr lang="en-US" smtClean="0"/>
              <a:t>‹#›</a:t>
            </a:fld>
            <a:endParaRPr lang="en-US"/>
          </a:p>
        </p:txBody>
      </p:sp>
    </p:spTree>
    <p:extLst>
      <p:ext uri="{BB962C8B-B14F-4D97-AF65-F5344CB8AC3E}">
        <p14:creationId xmlns:p14="http://schemas.microsoft.com/office/powerpoint/2010/main" val="2258465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a:t>
            </a:fld>
            <a:endParaRPr lang="en-US"/>
          </a:p>
        </p:txBody>
      </p:sp>
    </p:spTree>
    <p:extLst>
      <p:ext uri="{BB962C8B-B14F-4D97-AF65-F5344CB8AC3E}">
        <p14:creationId xmlns:p14="http://schemas.microsoft.com/office/powerpoint/2010/main" val="239875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10</a:t>
            </a:fld>
            <a:endParaRPr lang="en-US"/>
          </a:p>
        </p:txBody>
      </p:sp>
    </p:spTree>
    <p:extLst>
      <p:ext uri="{BB962C8B-B14F-4D97-AF65-F5344CB8AC3E}">
        <p14:creationId xmlns:p14="http://schemas.microsoft.com/office/powerpoint/2010/main" val="141578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11</a:t>
            </a:fld>
            <a:endParaRPr lang="en-US"/>
          </a:p>
        </p:txBody>
      </p:sp>
    </p:spTree>
    <p:extLst>
      <p:ext uri="{BB962C8B-B14F-4D97-AF65-F5344CB8AC3E}">
        <p14:creationId xmlns:p14="http://schemas.microsoft.com/office/powerpoint/2010/main" val="94730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12</a:t>
            </a:fld>
            <a:endParaRPr lang="en-US"/>
          </a:p>
        </p:txBody>
      </p:sp>
    </p:spTree>
    <p:extLst>
      <p:ext uri="{BB962C8B-B14F-4D97-AF65-F5344CB8AC3E}">
        <p14:creationId xmlns:p14="http://schemas.microsoft.com/office/powerpoint/2010/main" val="380290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13</a:t>
            </a:fld>
            <a:endParaRPr lang="en-US"/>
          </a:p>
        </p:txBody>
      </p:sp>
    </p:spTree>
    <p:extLst>
      <p:ext uri="{BB962C8B-B14F-4D97-AF65-F5344CB8AC3E}">
        <p14:creationId xmlns:p14="http://schemas.microsoft.com/office/powerpoint/2010/main" val="147635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2</a:t>
            </a:fld>
            <a:endParaRPr lang="en-US"/>
          </a:p>
        </p:txBody>
      </p:sp>
    </p:spTree>
    <p:extLst>
      <p:ext uri="{BB962C8B-B14F-4D97-AF65-F5344CB8AC3E}">
        <p14:creationId xmlns:p14="http://schemas.microsoft.com/office/powerpoint/2010/main" val="287105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3</a:t>
            </a:fld>
            <a:endParaRPr lang="en-US"/>
          </a:p>
        </p:txBody>
      </p:sp>
    </p:spTree>
    <p:extLst>
      <p:ext uri="{BB962C8B-B14F-4D97-AF65-F5344CB8AC3E}">
        <p14:creationId xmlns:p14="http://schemas.microsoft.com/office/powerpoint/2010/main" val="387146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4</a:t>
            </a:fld>
            <a:endParaRPr lang="en-US"/>
          </a:p>
        </p:txBody>
      </p:sp>
    </p:spTree>
    <p:extLst>
      <p:ext uri="{BB962C8B-B14F-4D97-AF65-F5344CB8AC3E}">
        <p14:creationId xmlns:p14="http://schemas.microsoft.com/office/powerpoint/2010/main" val="161695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5</a:t>
            </a:fld>
            <a:endParaRPr lang="en-US"/>
          </a:p>
        </p:txBody>
      </p:sp>
    </p:spTree>
    <p:extLst>
      <p:ext uri="{BB962C8B-B14F-4D97-AF65-F5344CB8AC3E}">
        <p14:creationId xmlns:p14="http://schemas.microsoft.com/office/powerpoint/2010/main" val="246890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6</a:t>
            </a:fld>
            <a:endParaRPr lang="en-US"/>
          </a:p>
        </p:txBody>
      </p:sp>
    </p:spTree>
    <p:extLst>
      <p:ext uri="{BB962C8B-B14F-4D97-AF65-F5344CB8AC3E}">
        <p14:creationId xmlns:p14="http://schemas.microsoft.com/office/powerpoint/2010/main" val="217301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7</a:t>
            </a:fld>
            <a:endParaRPr lang="en-US"/>
          </a:p>
        </p:txBody>
      </p:sp>
    </p:spTree>
    <p:extLst>
      <p:ext uri="{BB962C8B-B14F-4D97-AF65-F5344CB8AC3E}">
        <p14:creationId xmlns:p14="http://schemas.microsoft.com/office/powerpoint/2010/main" val="236985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8</a:t>
            </a:fld>
            <a:endParaRPr lang="en-US"/>
          </a:p>
        </p:txBody>
      </p:sp>
    </p:spTree>
    <p:extLst>
      <p:ext uri="{BB962C8B-B14F-4D97-AF65-F5344CB8AC3E}">
        <p14:creationId xmlns:p14="http://schemas.microsoft.com/office/powerpoint/2010/main" val="396647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CCB2A-8EF9-43A3-B68A-AD1BD68BB5D5}" type="slidenum">
              <a:rPr lang="en-US" smtClean="0"/>
              <a:t>9</a:t>
            </a:fld>
            <a:endParaRPr lang="en-US"/>
          </a:p>
        </p:txBody>
      </p:sp>
    </p:spTree>
    <p:extLst>
      <p:ext uri="{BB962C8B-B14F-4D97-AF65-F5344CB8AC3E}">
        <p14:creationId xmlns:p14="http://schemas.microsoft.com/office/powerpoint/2010/main" val="3069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9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notesSlide" Target="../notesSlides/notesSlide10.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51.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8.svg"/><Relationship Id="rId4" Type="http://schemas.openxmlformats.org/officeDocument/2006/relationships/image" Target="../media/image53.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6.png"/><Relationship Id="rId5" Type="http://schemas.openxmlformats.org/officeDocument/2006/relationships/image" Target="../media/image1.png"/><Relationship Id="rId10" Type="http://schemas.openxmlformats.org/officeDocument/2006/relationships/image" Target="../media/image55.png"/><Relationship Id="rId4" Type="http://schemas.openxmlformats.org/officeDocument/2006/relationships/image" Target="../media/image4.sv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sv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22.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png"/><Relationship Id="rId18" Type="http://schemas.openxmlformats.org/officeDocument/2006/relationships/image" Target="../media/image1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50.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84746">
            <a:off x="13114433" y="6647509"/>
            <a:ext cx="7346070" cy="4811676"/>
          </a:xfrm>
          <a:custGeom>
            <a:avLst/>
            <a:gdLst/>
            <a:ahLst/>
            <a:cxnLst/>
            <a:rect l="l" t="t" r="r" b="b"/>
            <a:pathLst>
              <a:path w="7346070" h="4811676">
                <a:moveTo>
                  <a:pt x="0" y="0"/>
                </a:moveTo>
                <a:lnTo>
                  <a:pt x="7346070" y="0"/>
                </a:lnTo>
                <a:lnTo>
                  <a:pt x="7346070" y="4811676"/>
                </a:lnTo>
                <a:lnTo>
                  <a:pt x="0" y="481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8710667">
            <a:off x="-2877993" y="-1460190"/>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14889940" y="-723900"/>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a:off x="15115830" y="1903339"/>
            <a:ext cx="3343275" cy="8229600"/>
          </a:xfrm>
          <a:custGeom>
            <a:avLst/>
            <a:gdLst/>
            <a:ahLst/>
            <a:cxnLst/>
            <a:rect l="l" t="t" r="r" b="b"/>
            <a:pathLst>
              <a:path w="3343275" h="8229600">
                <a:moveTo>
                  <a:pt x="0" y="0"/>
                </a:moveTo>
                <a:lnTo>
                  <a:pt x="3343275" y="0"/>
                </a:lnTo>
                <a:lnTo>
                  <a:pt x="3343275" y="8229600"/>
                </a:lnTo>
                <a:lnTo>
                  <a:pt x="0" y="8229600"/>
                </a:lnTo>
                <a:lnTo>
                  <a:pt x="0" y="0"/>
                </a:lnTo>
                <a:close/>
              </a:path>
            </a:pathLst>
          </a:custGeom>
          <a:blipFill>
            <a:blip r:embed="rId13"/>
            <a:stretch>
              <a:fillRect/>
            </a:stretch>
          </a:blipFill>
        </p:spPr>
      </p:sp>
      <p:sp>
        <p:nvSpPr>
          <p:cNvPr id="24" name="TextBox 24"/>
          <p:cNvSpPr txBox="1"/>
          <p:nvPr/>
        </p:nvSpPr>
        <p:spPr>
          <a:xfrm>
            <a:off x="1295400" y="501346"/>
            <a:ext cx="14097000" cy="1477328"/>
          </a:xfrm>
          <a:prstGeom prst="rect">
            <a:avLst/>
          </a:prstGeom>
        </p:spPr>
        <p:txBody>
          <a:bodyPr wrap="square" lIns="0" tIns="0" rIns="0" bIns="0" rtlCol="0" anchor="t">
            <a:spAutoFit/>
          </a:bodyPr>
          <a:lstStyle/>
          <a:p>
            <a:pPr algn="ctr"/>
            <a:r>
              <a:rPr lang="en-US" sz="4800" dirty="0">
                <a:solidFill>
                  <a:srgbClr val="471010"/>
                </a:solidFill>
                <a:latin typeface="Times New Roman" panose="02020603050405020304" pitchFamily="18" charset="0"/>
                <a:cs typeface="Times New Roman" panose="02020603050405020304" pitchFamily="18" charset="0"/>
              </a:rPr>
              <a:t>Theo </a:t>
            </a:r>
            <a:r>
              <a:rPr lang="en-US" sz="4800" dirty="0" err="1">
                <a:solidFill>
                  <a:srgbClr val="471010"/>
                </a:solidFill>
                <a:latin typeface="Times New Roman" panose="02020603050405020304" pitchFamily="18" charset="0"/>
                <a:cs typeface="Times New Roman" panose="02020603050405020304" pitchFamily="18" charset="0"/>
              </a:rPr>
              <a:t>dõi</a:t>
            </a:r>
            <a:r>
              <a:rPr lang="en-US" sz="4800" dirty="0">
                <a:solidFill>
                  <a:srgbClr val="471010"/>
                </a:solidFill>
                <a:latin typeface="Times New Roman" panose="02020603050405020304" pitchFamily="18" charset="0"/>
                <a:cs typeface="Times New Roman" panose="02020603050405020304" pitchFamily="18" charset="0"/>
              </a:rPr>
              <a:t> video </a:t>
            </a:r>
            <a:r>
              <a:rPr lang="en-US" sz="4800" dirty="0" err="1">
                <a:solidFill>
                  <a:srgbClr val="471010"/>
                </a:solidFill>
                <a:latin typeface="Times New Roman" panose="02020603050405020304" pitchFamily="18" charset="0"/>
                <a:cs typeface="Times New Roman" panose="02020603050405020304" pitchFamily="18" charset="0"/>
              </a:rPr>
              <a:t>và</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cho</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biết</a:t>
            </a:r>
            <a:r>
              <a:rPr lang="en-US" sz="4800" dirty="0">
                <a:solidFill>
                  <a:srgbClr val="471010"/>
                </a:solidFill>
                <a:latin typeface="Times New Roman" panose="02020603050405020304" pitchFamily="18" charset="0"/>
                <a:cs typeface="Times New Roman" panose="02020603050405020304" pitchFamily="18" charset="0"/>
              </a:rPr>
              <a:t>, video </a:t>
            </a:r>
            <a:r>
              <a:rPr lang="en-US" sz="4800" dirty="0" err="1">
                <a:solidFill>
                  <a:srgbClr val="471010"/>
                </a:solidFill>
                <a:latin typeface="Times New Roman" panose="02020603050405020304" pitchFamily="18" charset="0"/>
                <a:cs typeface="Times New Roman" panose="02020603050405020304" pitchFamily="18" charset="0"/>
              </a:rPr>
              <a:t>đề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cập</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đến</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vấn</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gì</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Em</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có</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suy</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nghĩ</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gì</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về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vấn</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đề</a:t>
            </a:r>
            <a:r>
              <a:rPr lang="en-US" sz="4800" dirty="0">
                <a:solidFill>
                  <a:srgbClr val="471010"/>
                </a:solidFill>
                <a:latin typeface="Times New Roman" panose="02020603050405020304" pitchFamily="18" charset="0"/>
                <a:cs typeface="Times New Roman" panose="02020603050405020304" pitchFamily="18" charset="0"/>
              </a:rPr>
              <a:t> </a:t>
            </a:r>
            <a:r>
              <a:rPr lang="en-US" sz="4800" dirty="0" err="1">
                <a:solidFill>
                  <a:srgbClr val="471010"/>
                </a:solidFill>
                <a:latin typeface="Times New Roman" panose="02020603050405020304" pitchFamily="18" charset="0"/>
                <a:cs typeface="Times New Roman" panose="02020603050405020304" pitchFamily="18" charset="0"/>
              </a:rPr>
              <a:t>đó</a:t>
            </a:r>
            <a:r>
              <a:rPr lang="en-US" sz="4800" dirty="0">
                <a:solidFill>
                  <a:srgbClr val="471010"/>
                </a:solidFill>
                <a:latin typeface="Times New Roman" panose="02020603050405020304" pitchFamily="18" charset="0"/>
                <a:cs typeface="Times New Roman" panose="02020603050405020304" pitchFamily="18" charset="0"/>
              </a:rPr>
              <a:t>?</a:t>
            </a:r>
          </a:p>
        </p:txBody>
      </p:sp>
      <p:pic>
        <p:nvPicPr>
          <p:cNvPr id="29" name="POKI_ Bài học về chịu trách nhiệm - _ Kỹ năng sống POKI - Kỹ năng sống tiểu học">
            <a:hlinkClick r:id="" action="ppaction://media"/>
            <a:extLst>
              <a:ext uri="{FF2B5EF4-FFF2-40B4-BE49-F238E27FC236}">
                <a16:creationId xmlns:a16="http://schemas.microsoft.com/office/drawing/2014/main" id="{FE93AB22-6FAB-2393-7FC2-3F5C636CF351}"/>
              </a:ext>
            </a:extLst>
          </p:cNvPr>
          <p:cNvPicPr>
            <a:picLocks noChangeAspect="1"/>
          </p:cNvPicPr>
          <p:nvPr>
            <a:videoFile r:link="rId1"/>
            <p:extLst>
              <p:ext uri="{DAA4B4D4-6D71-4841-9C94-3DE7FCFB9230}">
                <p14:media xmlns:p14="http://schemas.microsoft.com/office/powerpoint/2010/main" r:embed="rId2">
                  <p14:trim st="23976"/>
                </p14:media>
              </p:ext>
            </p:extLst>
          </p:nvPr>
        </p:nvPicPr>
        <p:blipFill>
          <a:blip r:embed="rId14"/>
          <a:stretch>
            <a:fillRect/>
          </a:stretch>
        </p:blipFill>
        <p:spPr>
          <a:xfrm>
            <a:off x="1981199" y="2143658"/>
            <a:ext cx="12908740" cy="7261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0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blipFill>
            <a:blip r:embed="rId3">
              <a:extLst>
                <a:ext uri="{96DAC541-7B7A-43D3-8B79-37D633B846F1}">
                  <asvg:svgBlip xmlns:asvg="http://schemas.microsoft.com/office/drawing/2016/SVG/main" r:embed="rId4"/>
                </a:ext>
              </a:extLst>
            </a:blip>
            <a:stretch>
              <a:fillRect l="-8025" r="-43652"/>
            </a:stretch>
          </a:blip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162800" y="2120568"/>
            <a:ext cx="2667000" cy="2108532"/>
          </a:xfrm>
          <a:custGeom>
            <a:avLst/>
            <a:gdLst/>
            <a:ahLst/>
            <a:cxnLst/>
            <a:rect l="l" t="t" r="r" b="b"/>
            <a:pathLst>
              <a:path w="9476146" h="7115724">
                <a:moveTo>
                  <a:pt x="0" y="0"/>
                </a:moveTo>
                <a:lnTo>
                  <a:pt x="9476146" y="0"/>
                </a:lnTo>
                <a:lnTo>
                  <a:pt x="9476146" y="7115724"/>
                </a:lnTo>
                <a:lnTo>
                  <a:pt x="0" y="711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122897" y="6206337"/>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7" name="Picture 6">
            <a:extLst>
              <a:ext uri="{FF2B5EF4-FFF2-40B4-BE49-F238E27FC236}">
                <a16:creationId xmlns:a16="http://schemas.microsoft.com/office/drawing/2014/main" id="{A297D5B6-931D-CD61-F6BB-9BB821D03995}"/>
              </a:ext>
            </a:extLst>
          </p:cNvPr>
          <p:cNvPicPr>
            <a:picLocks noChangeAspect="1"/>
          </p:cNvPicPr>
          <p:nvPr/>
        </p:nvPicPr>
        <p:blipFill>
          <a:blip r:embed="rId19"/>
          <a:stretch>
            <a:fillRect/>
          </a:stretch>
        </p:blipFill>
        <p:spPr>
          <a:xfrm>
            <a:off x="2209093" y="1801674"/>
            <a:ext cx="12961219" cy="5340559"/>
          </a:xfrm>
          <a:prstGeom prst="rect">
            <a:avLst/>
          </a:prstGeom>
        </p:spPr>
      </p:pic>
    </p:spTree>
    <p:extLst>
      <p:ext uri="{BB962C8B-B14F-4D97-AF65-F5344CB8AC3E}">
        <p14:creationId xmlns:p14="http://schemas.microsoft.com/office/powerpoint/2010/main" val="282575703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5494BD-11F0-AE7F-A92F-2D7F92F1B9F9}"/>
              </a:ext>
            </a:extLst>
          </p:cNvPr>
          <p:cNvSpPr/>
          <p:nvPr/>
        </p:nvSpPr>
        <p:spPr>
          <a:xfrm>
            <a:off x="636999" y="2621529"/>
            <a:ext cx="16808522" cy="6002862"/>
          </a:xfrm>
          <a:prstGeom prst="rect">
            <a:avLst/>
          </a:prstGeom>
        </p:spPr>
        <p:txBody>
          <a:bodyPr wrap="square">
            <a:spAutoFit/>
          </a:bodyPr>
          <a:lstStyle/>
          <a:p>
            <a:pPr marL="685800" indent="-685800" algn="just" defTabSz="1828800">
              <a:lnSpc>
                <a:spcPct val="132000"/>
              </a:lnSpc>
              <a:spcAft>
                <a:spcPts val="400"/>
              </a:spcAft>
              <a:buClr>
                <a:srgbClr val="000000"/>
              </a:buClr>
              <a:buSzPts val="1200"/>
              <a:buFont typeface="Symbol" panose="05050102010706020507" pitchFamily="18" charset="2"/>
              <a:buChar char="-"/>
              <a:tabLst>
                <a:tab pos="996950" algn="l"/>
              </a:tabLst>
            </a:pP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Vấn đề nêu lên để thảo luận có liên quan đến ý thức trách nhiệm của HS đối với cộng đ</a:t>
            </a:r>
            <a:r>
              <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ồ</a:t>
            </a: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ng hay không?</a:t>
            </a:r>
            <a:endPar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685800" indent="-685800" algn="just" defTabSz="1828800">
              <a:lnSpc>
                <a:spcPct val="132000"/>
              </a:lnSpc>
              <a:spcAft>
                <a:spcPts val="400"/>
              </a:spcAft>
              <a:buClr>
                <a:srgbClr val="000000"/>
              </a:buClr>
              <a:buSzPts val="1200"/>
              <a:buFont typeface="Symbol" panose="05050102010706020507" pitchFamily="18" charset="2"/>
              <a:buChar char="-"/>
              <a:tabLst>
                <a:tab pos="989330" algn="l"/>
              </a:tabLst>
            </a:pP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Nội dung thảo luận đã làm rõ những khía cạnh nào của vấn đề? Những khía cạnh nào cần tiếp tục suy nghĩ?</a:t>
            </a:r>
            <a:endPar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685800" indent="-685800" algn="just" defTabSz="1828800">
              <a:lnSpc>
                <a:spcPct val="144000"/>
              </a:lnSpc>
              <a:spcAft>
                <a:spcPts val="400"/>
              </a:spcAft>
              <a:buClr>
                <a:srgbClr val="000000"/>
              </a:buClr>
              <a:buSzPts val="1200"/>
              <a:buFont typeface="Symbol" panose="05050102010706020507" pitchFamily="18" charset="2"/>
              <a:buChar char="-"/>
              <a:tabLst>
                <a:tab pos="976630" algn="l"/>
              </a:tabLst>
            </a:pPr>
            <a:r>
              <a:rPr lang="vi-VN"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rPr>
              <a:t>Các ý kiến thảo luận (cả về nội dung và cách trình bày) đã đáp ứng yêu cầu chưa? Sự tương tác giữa người nói và người nghe thể hiện như thế nào trong quá trình thảo luận?</a:t>
            </a:r>
            <a:endParaRPr lang="en-US" sz="4000" i="1" kern="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5F41B7DD-E705-5803-EDCD-3A157B626089}"/>
              </a:ext>
            </a:extLst>
          </p:cNvPr>
          <p:cNvSpPr/>
          <p:nvPr/>
        </p:nvSpPr>
        <p:spPr>
          <a:xfrm>
            <a:off x="3647545" y="1394570"/>
            <a:ext cx="12421238" cy="830997"/>
          </a:xfrm>
          <a:prstGeom prst="rect">
            <a:avLst/>
          </a:prstGeom>
        </p:spPr>
        <p:txBody>
          <a:bodyPr wrap="square">
            <a:spAutoFit/>
          </a:bodyPr>
          <a:lstStyle/>
          <a:p>
            <a:pPr algn="just" defTabSz="1828800">
              <a:buClr>
                <a:srgbClr val="000000"/>
              </a:buClr>
            </a:pPr>
            <a:r>
              <a:rPr lang="vi-VN" sz="4800" b="1" kern="0" dirty="0">
                <a:solidFill>
                  <a:schemeClr val="bg1">
                    <a:lumMod val="10000"/>
                  </a:schemeClr>
                </a:solidFill>
                <a:latin typeface="Times New Roman" panose="02020603050405020304" pitchFamily="18" charset="0"/>
                <a:cs typeface="Times New Roman" panose="02020603050405020304" pitchFamily="18" charset="0"/>
                <a:sym typeface="Arial"/>
              </a:rPr>
              <a:t>Giáo viên hướng dẫn học sinh đánh giá</a:t>
            </a:r>
            <a:endParaRPr lang="vi-VN" sz="4800" kern="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4" name="Freeform 6">
            <a:extLst>
              <a:ext uri="{FF2B5EF4-FFF2-40B4-BE49-F238E27FC236}">
                <a16:creationId xmlns:a16="http://schemas.microsoft.com/office/drawing/2014/main" id="{7E6CC2FC-B596-2CAC-1430-78BDFC1E5C2C}"/>
              </a:ext>
            </a:extLst>
          </p:cNvPr>
          <p:cNvSpPr/>
          <p:nvPr/>
        </p:nvSpPr>
        <p:spPr>
          <a:xfrm rot="2210305">
            <a:off x="-680753" y="-255249"/>
            <a:ext cx="2988021" cy="2825038"/>
          </a:xfrm>
          <a:custGeom>
            <a:avLst/>
            <a:gdLst/>
            <a:ahLst/>
            <a:cxnLst/>
            <a:rect l="l" t="t" r="r" b="b"/>
            <a:pathLst>
              <a:path w="2988021" h="2825038">
                <a:moveTo>
                  <a:pt x="0" y="0"/>
                </a:moveTo>
                <a:lnTo>
                  <a:pt x="2988021" y="0"/>
                </a:lnTo>
                <a:lnTo>
                  <a:pt x="2988021" y="2825037"/>
                </a:lnTo>
                <a:lnTo>
                  <a:pt x="0" y="2825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7">
            <a:extLst>
              <a:ext uri="{FF2B5EF4-FFF2-40B4-BE49-F238E27FC236}">
                <a16:creationId xmlns:a16="http://schemas.microsoft.com/office/drawing/2014/main" id="{5096D0E1-DB9A-154B-2CEC-E5CAF15B839D}"/>
              </a:ext>
            </a:extLst>
          </p:cNvPr>
          <p:cNvSpPr/>
          <p:nvPr/>
        </p:nvSpPr>
        <p:spPr>
          <a:xfrm rot="-1209448">
            <a:off x="16234565" y="-1647883"/>
            <a:ext cx="2229473" cy="4114800"/>
          </a:xfrm>
          <a:custGeom>
            <a:avLst/>
            <a:gdLst/>
            <a:ahLst/>
            <a:cxnLst/>
            <a:rect l="l" t="t" r="r" b="b"/>
            <a:pathLst>
              <a:path w="2229473" h="4114800">
                <a:moveTo>
                  <a:pt x="0" y="0"/>
                </a:moveTo>
                <a:lnTo>
                  <a:pt x="2229474" y="0"/>
                </a:lnTo>
                <a:lnTo>
                  <a:pt x="2229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8">
            <a:extLst>
              <a:ext uri="{FF2B5EF4-FFF2-40B4-BE49-F238E27FC236}">
                <a16:creationId xmlns:a16="http://schemas.microsoft.com/office/drawing/2014/main" id="{4416C489-8D61-031D-5D94-27531466C6A0}"/>
              </a:ext>
            </a:extLst>
          </p:cNvPr>
          <p:cNvSpPr/>
          <p:nvPr/>
        </p:nvSpPr>
        <p:spPr>
          <a:xfrm rot="-2700000">
            <a:off x="-847300" y="7750801"/>
            <a:ext cx="3142211" cy="4114800"/>
          </a:xfrm>
          <a:custGeom>
            <a:avLst/>
            <a:gdLst/>
            <a:ahLst/>
            <a:cxnLst/>
            <a:rect l="l" t="t" r="r" b="b"/>
            <a:pathLst>
              <a:path w="3142211" h="4114800">
                <a:moveTo>
                  <a:pt x="0" y="0"/>
                </a:moveTo>
                <a:lnTo>
                  <a:pt x="3142211" y="0"/>
                </a:lnTo>
                <a:lnTo>
                  <a:pt x="314221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9">
            <a:extLst>
              <a:ext uri="{FF2B5EF4-FFF2-40B4-BE49-F238E27FC236}">
                <a16:creationId xmlns:a16="http://schemas.microsoft.com/office/drawing/2014/main" id="{6332FD5D-2F39-1B43-5E68-9EA8F2F7C640}"/>
              </a:ext>
            </a:extLst>
          </p:cNvPr>
          <p:cNvSpPr/>
          <p:nvPr/>
        </p:nvSpPr>
        <p:spPr>
          <a:xfrm>
            <a:off x="15207471" y="7559332"/>
            <a:ext cx="3080529" cy="2727668"/>
          </a:xfrm>
          <a:custGeom>
            <a:avLst/>
            <a:gdLst/>
            <a:ahLst/>
            <a:cxnLst/>
            <a:rect l="l" t="t" r="r" b="b"/>
            <a:pathLst>
              <a:path w="3080529" h="2727668">
                <a:moveTo>
                  <a:pt x="0" y="0"/>
                </a:moveTo>
                <a:lnTo>
                  <a:pt x="3080529" y="0"/>
                </a:lnTo>
                <a:lnTo>
                  <a:pt x="3080529" y="2727668"/>
                </a:lnTo>
                <a:lnTo>
                  <a:pt x="0" y="2727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6873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F59C702D-5368-23F5-A95A-B3F56E7B2B3D}"/>
              </a:ext>
            </a:extLst>
          </p:cNvPr>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5">
            <a:extLst>
              <a:ext uri="{FF2B5EF4-FFF2-40B4-BE49-F238E27FC236}">
                <a16:creationId xmlns:a16="http://schemas.microsoft.com/office/drawing/2014/main" id="{70C4B682-7344-B9FF-A1A9-B97BE04D965E}"/>
              </a:ext>
            </a:extLst>
          </p:cNvPr>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6">
            <a:extLst>
              <a:ext uri="{FF2B5EF4-FFF2-40B4-BE49-F238E27FC236}">
                <a16:creationId xmlns:a16="http://schemas.microsoft.com/office/drawing/2014/main" id="{977A875A-01A4-973A-E821-99C209844795}"/>
              </a:ext>
            </a:extLst>
          </p:cNvPr>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799A8415-3E68-BAA9-61B2-FE5F120F053B}"/>
              </a:ext>
            </a:extLst>
          </p:cNvPr>
          <p:cNvPicPr>
            <a:picLocks noChangeAspect="1"/>
          </p:cNvPicPr>
          <p:nvPr/>
        </p:nvPicPr>
        <p:blipFill>
          <a:blip r:embed="rId9"/>
          <a:stretch>
            <a:fillRect/>
          </a:stretch>
        </p:blipFill>
        <p:spPr>
          <a:xfrm>
            <a:off x="1066800" y="647700"/>
            <a:ext cx="13412362" cy="1963082"/>
          </a:xfrm>
          <a:prstGeom prst="rect">
            <a:avLst/>
          </a:prstGeom>
        </p:spPr>
      </p:pic>
      <p:sp>
        <p:nvSpPr>
          <p:cNvPr id="5" name="Freeform 12">
            <a:extLst>
              <a:ext uri="{FF2B5EF4-FFF2-40B4-BE49-F238E27FC236}">
                <a16:creationId xmlns:a16="http://schemas.microsoft.com/office/drawing/2014/main" id="{442334B6-C956-23F7-6D81-B3C9B2EEDA46}"/>
              </a:ext>
            </a:extLst>
          </p:cNvPr>
          <p:cNvSpPr/>
          <p:nvPr/>
        </p:nvSpPr>
        <p:spPr>
          <a:xfrm>
            <a:off x="13545693" y="2400300"/>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10"/>
            <a:stretch>
              <a:fillRect/>
            </a:stretch>
          </a:blipFill>
        </p:spPr>
      </p:sp>
      <p:pic>
        <p:nvPicPr>
          <p:cNvPr id="6" name="Picture 5">
            <a:extLst>
              <a:ext uri="{FF2B5EF4-FFF2-40B4-BE49-F238E27FC236}">
                <a16:creationId xmlns:a16="http://schemas.microsoft.com/office/drawing/2014/main" id="{BE5A2219-EE7D-192D-7AA2-5DC433DB8F7B}"/>
              </a:ext>
            </a:extLst>
          </p:cNvPr>
          <p:cNvPicPr>
            <a:picLocks noChangeAspect="1"/>
          </p:cNvPicPr>
          <p:nvPr/>
        </p:nvPicPr>
        <p:blipFill>
          <a:blip r:embed="rId11"/>
          <a:stretch>
            <a:fillRect/>
          </a:stretch>
        </p:blipFill>
        <p:spPr>
          <a:xfrm>
            <a:off x="914400" y="3218518"/>
            <a:ext cx="14746147" cy="3733800"/>
          </a:xfrm>
          <a:prstGeom prst="rect">
            <a:avLst/>
          </a:prstGeom>
        </p:spPr>
      </p:pic>
    </p:spTree>
    <p:extLst>
      <p:ext uri="{BB962C8B-B14F-4D97-AF65-F5344CB8AC3E}">
        <p14:creationId xmlns:p14="http://schemas.microsoft.com/office/powerpoint/2010/main" val="410641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52;p42">
            <a:extLst>
              <a:ext uri="{FF2B5EF4-FFF2-40B4-BE49-F238E27FC236}">
                <a16:creationId xmlns:a16="http://schemas.microsoft.com/office/drawing/2014/main" id="{EDCAB9FD-E0ED-D792-3B37-0D102E9DC724}"/>
              </a:ext>
            </a:extLst>
          </p:cNvPr>
          <p:cNvSpPr/>
          <p:nvPr/>
        </p:nvSpPr>
        <p:spPr>
          <a:xfrm>
            <a:off x="1190736" y="1087547"/>
            <a:ext cx="15043200" cy="1809766"/>
          </a:xfrm>
          <a:prstGeom prst="roundRect">
            <a:avLst>
              <a:gd name="adj" fmla="val 13374"/>
            </a:avLst>
          </a:prstGeom>
          <a:solidFill>
            <a:srgbClr val="FFF1DD"/>
          </a:solidFill>
          <a:ln>
            <a:noFill/>
          </a:ln>
        </p:spPr>
        <p:txBody>
          <a:bodyPr spcFirstLastPara="1" wrap="square" lIns="182850" tIns="182850" rIns="182850" bIns="182850" anchor="ctr" anchorCtr="0">
            <a:noAutofit/>
          </a:bodyPr>
          <a:lstStyle/>
          <a:p>
            <a:pPr defTabSz="1828800">
              <a:buClr>
                <a:srgbClr val="000000"/>
              </a:buClr>
            </a:pPr>
            <a:endParaRPr sz="2800" kern="0">
              <a:solidFill>
                <a:schemeClr val="bg1">
                  <a:lumMod val="10000"/>
                </a:schemeClr>
              </a:solidFill>
              <a:latin typeface="Arial"/>
              <a:cs typeface="Arial"/>
              <a:sym typeface="Arial"/>
            </a:endParaRPr>
          </a:p>
        </p:txBody>
      </p:sp>
      <p:sp>
        <p:nvSpPr>
          <p:cNvPr id="3" name="Google Shape;1779;p42">
            <a:extLst>
              <a:ext uri="{FF2B5EF4-FFF2-40B4-BE49-F238E27FC236}">
                <a16:creationId xmlns:a16="http://schemas.microsoft.com/office/drawing/2014/main" id="{2DE0898F-49F9-A07B-BFEC-D46AA529ED9A}"/>
              </a:ext>
            </a:extLst>
          </p:cNvPr>
          <p:cNvSpPr txBox="1">
            <a:spLocks/>
          </p:cNvSpPr>
          <p:nvPr/>
        </p:nvSpPr>
        <p:spPr>
          <a:xfrm>
            <a:off x="3536689" y="1983972"/>
            <a:ext cx="12905854" cy="4476916"/>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lnSpc>
                <a:spcPct val="150000"/>
              </a:lnSpc>
            </a:pP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Kết</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thúc</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tọa</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đàm</a:t>
            </a:r>
            <a:r>
              <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vi-VN"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cả lớp sẽ bình chọn</a:t>
            </a:r>
            <a:endParaRPr lang="en-US" sz="4800" b="1"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defTabSz="1828800">
              <a:lnSpc>
                <a:spcPct val="150000"/>
              </a:lnSpc>
            </a:pPr>
            <a:endPar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defTabSz="1828800">
              <a:lnSpc>
                <a:spcPct val="150000"/>
              </a:lnSpc>
            </a:pPr>
            <a:r>
              <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viên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biện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hay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a:p>
            <a:pPr defTabSz="1828800">
              <a:lnSpc>
                <a:spcPct val="150000"/>
              </a:lnSpc>
            </a:pPr>
            <a:r>
              <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viên</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nổi</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bật</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800" kern="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endPar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defTabSz="1828800">
              <a:lnSpc>
                <a:spcPct val="150000"/>
              </a:lnSpc>
            </a:pPr>
            <a:r>
              <a:rPr lang="vi-VN"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Thành viên có nhiều ý kiến nhất</a:t>
            </a:r>
            <a:endParaRPr lang="en-US" sz="4800" kern="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A062D668-4B34-18B4-C41A-F225A09FC451}"/>
              </a:ext>
            </a:extLst>
          </p:cNvPr>
          <p:cNvSpPr/>
          <p:nvPr/>
        </p:nvSpPr>
        <p:spPr>
          <a:xfrm rot="-3950430">
            <a:off x="-1091470" y="-765717"/>
            <a:ext cx="4240341" cy="3523338"/>
          </a:xfrm>
          <a:custGeom>
            <a:avLst/>
            <a:gdLst/>
            <a:ahLst/>
            <a:cxnLst/>
            <a:rect l="l" t="t" r="r" b="b"/>
            <a:pathLst>
              <a:path w="4240341" h="3523338">
                <a:moveTo>
                  <a:pt x="0" y="0"/>
                </a:moveTo>
                <a:lnTo>
                  <a:pt x="4240340" y="0"/>
                </a:lnTo>
                <a:lnTo>
                  <a:pt x="4240340" y="3523338"/>
                </a:lnTo>
                <a:lnTo>
                  <a:pt x="0" y="3523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F43BBC4B-3605-2BB1-E52D-82080422B63B}"/>
              </a:ext>
            </a:extLst>
          </p:cNvPr>
          <p:cNvSpPr/>
          <p:nvPr/>
        </p:nvSpPr>
        <p:spPr>
          <a:xfrm rot="1332995" flipH="1">
            <a:off x="-1794388" y="7430042"/>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9">
            <a:extLst>
              <a:ext uri="{FF2B5EF4-FFF2-40B4-BE49-F238E27FC236}">
                <a16:creationId xmlns:a16="http://schemas.microsoft.com/office/drawing/2014/main" id="{BBCADC2E-640D-36AC-4235-53B48ECBE519}"/>
              </a:ext>
            </a:extLst>
          </p:cNvPr>
          <p:cNvSpPr/>
          <p:nvPr/>
        </p:nvSpPr>
        <p:spPr>
          <a:xfrm rot="-10045428" flipH="1">
            <a:off x="14045240" y="-1019908"/>
            <a:ext cx="6155298" cy="4031720"/>
          </a:xfrm>
          <a:custGeom>
            <a:avLst/>
            <a:gdLst/>
            <a:ahLst/>
            <a:cxnLst/>
            <a:rect l="l" t="t" r="r" b="b"/>
            <a:pathLst>
              <a:path w="6155298" h="4031720">
                <a:moveTo>
                  <a:pt x="6155298" y="0"/>
                </a:moveTo>
                <a:lnTo>
                  <a:pt x="0" y="0"/>
                </a:lnTo>
                <a:lnTo>
                  <a:pt x="0" y="4031720"/>
                </a:lnTo>
                <a:lnTo>
                  <a:pt x="6155298" y="4031720"/>
                </a:lnTo>
                <a:lnTo>
                  <a:pt x="6155298"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08812312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solidFill>
            <a:srgbClr val="FFF1DD"/>
          </a:solid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206394" y="6823654"/>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198142" y="3782239"/>
            <a:ext cx="3280998" cy="6433329"/>
          </a:xfrm>
          <a:custGeom>
            <a:avLst/>
            <a:gdLst/>
            <a:ahLst/>
            <a:cxnLst/>
            <a:rect l="l" t="t" r="r" b="b"/>
            <a:pathLst>
              <a:path w="3280998" h="6433329">
                <a:moveTo>
                  <a:pt x="0" y="0"/>
                </a:moveTo>
                <a:lnTo>
                  <a:pt x="3280998" y="0"/>
                </a:lnTo>
                <a:lnTo>
                  <a:pt x="3280998" y="6433329"/>
                </a:lnTo>
                <a:lnTo>
                  <a:pt x="0" y="64333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5" name="Picture 14">
            <a:extLst>
              <a:ext uri="{FF2B5EF4-FFF2-40B4-BE49-F238E27FC236}">
                <a16:creationId xmlns:a16="http://schemas.microsoft.com/office/drawing/2014/main" id="{ED96A487-87F4-94DD-5E29-ABFC2F89F7FE}"/>
              </a:ext>
            </a:extLst>
          </p:cNvPr>
          <p:cNvPicPr>
            <a:picLocks noChangeAspect="1"/>
          </p:cNvPicPr>
          <p:nvPr/>
        </p:nvPicPr>
        <p:blipFill>
          <a:blip r:embed="rId17"/>
          <a:stretch>
            <a:fillRect/>
          </a:stretch>
        </p:blipFill>
        <p:spPr>
          <a:xfrm>
            <a:off x="2404162" y="1051011"/>
            <a:ext cx="13985436" cy="602946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blipFill>
            <a:blip r:embed="rId3">
              <a:extLst>
                <a:ext uri="{96DAC541-7B7A-43D3-8B79-37D633B846F1}">
                  <asvg:svgBlip xmlns:asvg="http://schemas.microsoft.com/office/drawing/2016/SVG/main" r:embed="rId4"/>
                </a:ext>
              </a:extLst>
            </a:blip>
            <a:stretch>
              <a:fillRect l="-8025" r="-43652"/>
            </a:stretch>
          </a:blip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162800" y="2120568"/>
            <a:ext cx="2667000" cy="2108532"/>
          </a:xfrm>
          <a:custGeom>
            <a:avLst/>
            <a:gdLst/>
            <a:ahLst/>
            <a:cxnLst/>
            <a:rect l="l" t="t" r="r" b="b"/>
            <a:pathLst>
              <a:path w="9476146" h="7115724">
                <a:moveTo>
                  <a:pt x="0" y="0"/>
                </a:moveTo>
                <a:lnTo>
                  <a:pt x="9476146" y="0"/>
                </a:lnTo>
                <a:lnTo>
                  <a:pt x="9476146" y="7115724"/>
                </a:lnTo>
                <a:lnTo>
                  <a:pt x="0" y="711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122897" y="6206337"/>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7" name="Picture 6">
            <a:extLst>
              <a:ext uri="{FF2B5EF4-FFF2-40B4-BE49-F238E27FC236}">
                <a16:creationId xmlns:a16="http://schemas.microsoft.com/office/drawing/2014/main" id="{A091F20D-CB50-A93B-7E24-8B4870F7A582}"/>
              </a:ext>
            </a:extLst>
          </p:cNvPr>
          <p:cNvPicPr>
            <a:picLocks noChangeAspect="1"/>
          </p:cNvPicPr>
          <p:nvPr/>
        </p:nvPicPr>
        <p:blipFill>
          <a:blip r:embed="rId19"/>
          <a:stretch>
            <a:fillRect/>
          </a:stretch>
        </p:blipFill>
        <p:spPr>
          <a:xfrm>
            <a:off x="2298746" y="1880662"/>
            <a:ext cx="12961219" cy="5340559"/>
          </a:xfrm>
          <a:prstGeom prst="rect">
            <a:avLst/>
          </a:prstGeom>
        </p:spPr>
      </p:pic>
    </p:spTree>
    <p:extLst>
      <p:ext uri="{BB962C8B-B14F-4D97-AF65-F5344CB8AC3E}">
        <p14:creationId xmlns:p14="http://schemas.microsoft.com/office/powerpoint/2010/main" val="148234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6C8D2-D799-6A2E-CE18-E1318E26B068}"/>
              </a:ext>
            </a:extLst>
          </p:cNvPr>
          <p:cNvSpPr/>
          <p:nvPr/>
        </p:nvSpPr>
        <p:spPr>
          <a:xfrm>
            <a:off x="708916" y="912878"/>
            <a:ext cx="15154384" cy="2308324"/>
          </a:xfrm>
          <a:prstGeom prst="rect">
            <a:avLst/>
          </a:prstGeom>
        </p:spPr>
        <p:txBody>
          <a:bodyPr wrap="square">
            <a:spAutoFit/>
          </a:bodyPr>
          <a:lstStyle/>
          <a:p>
            <a:pPr algn="just" defTabSz="1828800">
              <a:buClr>
                <a:srgbClr val="000000"/>
              </a:buClr>
            </a:pPr>
            <a:r>
              <a:rPr lang="vi-VN" sz="4800" b="1" kern="0" dirty="0">
                <a:solidFill>
                  <a:srgbClr val="000000"/>
                </a:solidFill>
                <a:latin typeface="Times New Roman" panose="02020603050405020304" pitchFamily="18" charset="0"/>
                <a:cs typeface="Arial"/>
                <a:sym typeface="Arial"/>
              </a:rPr>
              <a:t>1. Thống nhất một vấn đề</a:t>
            </a:r>
          </a:p>
          <a:p>
            <a:pPr algn="just" defTabSz="1828800">
              <a:buClr>
                <a:srgbClr val="000000"/>
              </a:buClr>
            </a:pPr>
            <a:endParaRPr lang="vi-VN" sz="4800" kern="0" dirty="0">
              <a:solidFill>
                <a:srgbClr val="000000"/>
              </a:solidFill>
              <a:latin typeface="Times New Roman" panose="02020603050405020304" pitchFamily="18" charset="0"/>
              <a:cs typeface="Arial"/>
              <a:sym typeface="Arial"/>
            </a:endParaRPr>
          </a:p>
          <a:p>
            <a:pPr algn="just" defTabSz="1828800">
              <a:buClr>
                <a:srgbClr val="000000"/>
              </a:buClr>
            </a:pPr>
            <a:r>
              <a:rPr lang="vi-VN" sz="4800" kern="0" dirty="0">
                <a:solidFill>
                  <a:srgbClr val="000000"/>
                </a:solidFill>
                <a:latin typeface="Times New Roman" panose="02020603050405020304" pitchFamily="18" charset="0"/>
                <a:cs typeface="Arial"/>
                <a:sym typeface="Arial"/>
              </a:rPr>
              <a:t>                 Có thể lựa chọn  một trong số vấn đề sau:</a:t>
            </a:r>
          </a:p>
        </p:txBody>
      </p:sp>
      <p:sp>
        <p:nvSpPr>
          <p:cNvPr id="3" name="Google Shape;2352;p117">
            <a:extLst>
              <a:ext uri="{FF2B5EF4-FFF2-40B4-BE49-F238E27FC236}">
                <a16:creationId xmlns:a16="http://schemas.microsoft.com/office/drawing/2014/main" id="{367D3F0D-0C1B-0751-E2FA-5E27F1EFD6D7}"/>
              </a:ext>
            </a:extLst>
          </p:cNvPr>
          <p:cNvSpPr/>
          <p:nvPr/>
        </p:nvSpPr>
        <p:spPr>
          <a:xfrm>
            <a:off x="1938944" y="3804698"/>
            <a:ext cx="4387880" cy="5298208"/>
          </a:xfrm>
          <a:prstGeom prst="rect">
            <a:avLst/>
          </a:prstGeom>
          <a:solidFill>
            <a:schemeClr val="lt1"/>
          </a:solidFill>
          <a:ln>
            <a:noFill/>
          </a:ln>
        </p:spPr>
        <p:txBody>
          <a:bodyPr spcFirstLastPara="1" wrap="square" lIns="182850" tIns="182850" rIns="182850" bIns="182850" anchor="t" anchorCtr="0">
            <a:noAutofit/>
          </a:bodyPr>
          <a:lstStyle/>
          <a:p>
            <a:pPr algn="just" defTabSz="1828800">
              <a:buClr>
                <a:srgbClr val="000000"/>
              </a:buClr>
            </a:pPr>
            <a:r>
              <a:rPr lang="vi-VN" sz="4800" kern="0" dirty="0">
                <a:solidFill>
                  <a:srgbClr val="000000"/>
                </a:solidFill>
                <a:latin typeface="Times New Roman" panose="02020603050405020304" pitchFamily="18" charset="0"/>
                <a:cs typeface="Arial"/>
                <a:sym typeface="Arial"/>
              </a:rPr>
              <a:t>- Học sinh có cần quan tâm đến những vấn đề lớn lao của đất nước?</a:t>
            </a:r>
          </a:p>
        </p:txBody>
      </p:sp>
      <p:sp>
        <p:nvSpPr>
          <p:cNvPr id="4" name="Google Shape;2353;p117">
            <a:extLst>
              <a:ext uri="{FF2B5EF4-FFF2-40B4-BE49-F238E27FC236}">
                <a16:creationId xmlns:a16="http://schemas.microsoft.com/office/drawing/2014/main" id="{EC87F11B-BB0B-6A92-EDB4-619A7641D9B9}"/>
              </a:ext>
            </a:extLst>
          </p:cNvPr>
          <p:cNvSpPr/>
          <p:nvPr/>
        </p:nvSpPr>
        <p:spPr>
          <a:xfrm>
            <a:off x="6783934" y="3804698"/>
            <a:ext cx="4387880" cy="5298208"/>
          </a:xfrm>
          <a:prstGeom prst="rect">
            <a:avLst/>
          </a:prstGeom>
          <a:solidFill>
            <a:schemeClr val="lt1"/>
          </a:solidFill>
          <a:ln>
            <a:noFill/>
          </a:ln>
        </p:spPr>
        <p:txBody>
          <a:bodyPr spcFirstLastPara="1" wrap="square" lIns="182850" tIns="182850" rIns="182850" bIns="182850" anchor="t" anchorCtr="0">
            <a:noAutofit/>
          </a:bodyPr>
          <a:lstStyle/>
          <a:p>
            <a:pPr algn="just" defTabSz="1828800">
              <a:buClr>
                <a:srgbClr val="000000"/>
              </a:buClr>
            </a:pPr>
            <a:r>
              <a:rPr lang="vi-VN" sz="4800" kern="0" dirty="0">
                <a:solidFill>
                  <a:srgbClr val="000000"/>
                </a:solidFill>
                <a:latin typeface="Times New Roman" panose="02020603050405020304" pitchFamily="18" charset="0"/>
                <a:cs typeface="Arial"/>
                <a:sym typeface="Arial"/>
              </a:rPr>
              <a:t>- Học sinh có trách nhiệm như thế nào với vấn đề trật tự an toàn giao thông?</a:t>
            </a:r>
          </a:p>
        </p:txBody>
      </p:sp>
      <p:sp>
        <p:nvSpPr>
          <p:cNvPr id="5" name="Google Shape;2354;p117">
            <a:extLst>
              <a:ext uri="{FF2B5EF4-FFF2-40B4-BE49-F238E27FC236}">
                <a16:creationId xmlns:a16="http://schemas.microsoft.com/office/drawing/2014/main" id="{CEE84731-ED68-E756-0C5F-193709CC45D8}"/>
              </a:ext>
            </a:extLst>
          </p:cNvPr>
          <p:cNvSpPr/>
          <p:nvPr/>
        </p:nvSpPr>
        <p:spPr>
          <a:xfrm>
            <a:off x="11643004" y="3804698"/>
            <a:ext cx="4387880" cy="5298208"/>
          </a:xfrm>
          <a:prstGeom prst="rect">
            <a:avLst/>
          </a:prstGeom>
          <a:solidFill>
            <a:schemeClr val="lt1"/>
          </a:solidFill>
          <a:ln>
            <a:noFill/>
          </a:ln>
        </p:spPr>
        <p:txBody>
          <a:bodyPr spcFirstLastPara="1" wrap="square" lIns="182850" tIns="182850" rIns="182850" bIns="182850" anchor="t" anchorCtr="0">
            <a:noAutofit/>
          </a:bodyPr>
          <a:lstStyle/>
          <a:p>
            <a:pPr algn="just" defTabSz="1828800">
              <a:buClr>
                <a:srgbClr val="000000"/>
              </a:buClr>
            </a:pPr>
            <a:r>
              <a:rPr lang="vi-VN" sz="4800" kern="0" dirty="0">
                <a:solidFill>
                  <a:srgbClr val="000000"/>
                </a:solidFill>
                <a:latin typeface="Times New Roman" panose="02020603050405020304" pitchFamily="18" charset="0"/>
                <a:cs typeface="Arial"/>
                <a:sym typeface="Arial"/>
              </a:rPr>
              <a:t>- Học sinh cần làm gì để góp phần giữ gìn tiếng nói của dân tộc?</a:t>
            </a:r>
          </a:p>
        </p:txBody>
      </p:sp>
      <p:sp>
        <p:nvSpPr>
          <p:cNvPr id="6" name="Freeform 12">
            <a:extLst>
              <a:ext uri="{FF2B5EF4-FFF2-40B4-BE49-F238E27FC236}">
                <a16:creationId xmlns:a16="http://schemas.microsoft.com/office/drawing/2014/main" id="{681A9CAE-987C-7996-A908-D86CC60E0332}"/>
              </a:ext>
            </a:extLst>
          </p:cNvPr>
          <p:cNvSpPr/>
          <p:nvPr/>
        </p:nvSpPr>
        <p:spPr>
          <a:xfrm>
            <a:off x="13210825" y="-2034511"/>
            <a:ext cx="6067399" cy="4114800"/>
          </a:xfrm>
          <a:custGeom>
            <a:avLst/>
            <a:gdLst/>
            <a:ahLst/>
            <a:cxnLst/>
            <a:rect l="l" t="t" r="r" b="b"/>
            <a:pathLst>
              <a:path w="6067399" h="4114800">
                <a:moveTo>
                  <a:pt x="0" y="0"/>
                </a:moveTo>
                <a:lnTo>
                  <a:pt x="6067399" y="0"/>
                </a:lnTo>
                <a:lnTo>
                  <a:pt x="60673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3">
            <a:extLst>
              <a:ext uri="{FF2B5EF4-FFF2-40B4-BE49-F238E27FC236}">
                <a16:creationId xmlns:a16="http://schemas.microsoft.com/office/drawing/2014/main" id="{7F202280-6961-AD6F-2C3B-23EBEE74CE88}"/>
              </a:ext>
            </a:extLst>
          </p:cNvPr>
          <p:cNvSpPr/>
          <p:nvPr/>
        </p:nvSpPr>
        <p:spPr>
          <a:xfrm flipH="1" flipV="1">
            <a:off x="-1560094" y="8229600"/>
            <a:ext cx="6067399" cy="4114800"/>
          </a:xfrm>
          <a:custGeom>
            <a:avLst/>
            <a:gdLst/>
            <a:ahLst/>
            <a:cxnLst/>
            <a:rect l="l" t="t" r="r" b="b"/>
            <a:pathLst>
              <a:path w="6067399" h="4114800">
                <a:moveTo>
                  <a:pt x="6067400" y="4114800"/>
                </a:moveTo>
                <a:lnTo>
                  <a:pt x="0" y="4114800"/>
                </a:lnTo>
                <a:lnTo>
                  <a:pt x="0" y="0"/>
                </a:lnTo>
                <a:lnTo>
                  <a:pt x="6067400" y="0"/>
                </a:lnTo>
                <a:lnTo>
                  <a:pt x="606740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4">
            <a:extLst>
              <a:ext uri="{FF2B5EF4-FFF2-40B4-BE49-F238E27FC236}">
                <a16:creationId xmlns:a16="http://schemas.microsoft.com/office/drawing/2014/main" id="{FEB932CE-3D4A-99B8-FD97-F32A9B2BD1B6}"/>
              </a:ext>
            </a:extLst>
          </p:cNvPr>
          <p:cNvSpPr/>
          <p:nvPr/>
        </p:nvSpPr>
        <p:spPr>
          <a:xfrm>
            <a:off x="15207471" y="7559332"/>
            <a:ext cx="3080529" cy="2727668"/>
          </a:xfrm>
          <a:custGeom>
            <a:avLst/>
            <a:gdLst/>
            <a:ahLst/>
            <a:cxnLst/>
            <a:rect l="l" t="t" r="r" b="b"/>
            <a:pathLst>
              <a:path w="3080529" h="2727668">
                <a:moveTo>
                  <a:pt x="0" y="0"/>
                </a:moveTo>
                <a:lnTo>
                  <a:pt x="3080529" y="0"/>
                </a:lnTo>
                <a:lnTo>
                  <a:pt x="3080529" y="2727668"/>
                </a:lnTo>
                <a:lnTo>
                  <a:pt x="0" y="27276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07203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E82F3F-C436-5E8A-C716-D7FB2376A9A9}"/>
              </a:ext>
            </a:extLst>
          </p:cNvPr>
          <p:cNvSpPr txBox="1"/>
          <p:nvPr/>
        </p:nvSpPr>
        <p:spPr>
          <a:xfrm>
            <a:off x="1529843" y="2196558"/>
            <a:ext cx="13512530" cy="3283591"/>
          </a:xfrm>
          <a:prstGeom prst="rect">
            <a:avLst/>
          </a:prstGeom>
          <a:noFill/>
        </p:spPr>
        <p:txBody>
          <a:bodyPr wrap="square" rtlCol="0">
            <a:spAutoFit/>
          </a:bodyPr>
          <a:lstStyle/>
          <a:p>
            <a:pPr algn="just" defTabSz="1828800">
              <a:lnSpc>
                <a:spcPct val="150000"/>
              </a:lnSpc>
            </a:pP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vi-VN" sz="4800" kern="0" dirty="0" err="1">
                <a:solidFill>
                  <a:srgbClr val="40474B">
                    <a:lumMod val="50000"/>
                  </a:srgbClr>
                </a:solidFill>
                <a:latin typeface="Times New Roman" panose="02020603050405020304" pitchFamily="18" charset="0"/>
                <a:cs typeface="Times New Roman" panose="02020603050405020304" pitchFamily="18" charset="0"/>
                <a:sym typeface="Arial"/>
              </a:rPr>
              <a:t>C</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á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nhân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tìm</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hiểu</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tham</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khảo</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thêm</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những</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tài</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liệu</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có</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liên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quan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ghi</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chép</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nhanh</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các</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ý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nảy</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sinh</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trong</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quá</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trình</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suy</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nghĩ</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để</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chuẩn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bị</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phát</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biểu</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ý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kiến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thảo</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 </a:t>
            </a:r>
            <a:r>
              <a:rPr lang="en-US" sz="4800" kern="0" dirty="0" err="1">
                <a:solidFill>
                  <a:srgbClr val="40474B">
                    <a:lumMod val="50000"/>
                  </a:srgbClr>
                </a:solidFill>
                <a:latin typeface="Times New Roman" panose="02020603050405020304" pitchFamily="18" charset="0"/>
                <a:cs typeface="Times New Roman" panose="02020603050405020304" pitchFamily="18" charset="0"/>
                <a:sym typeface="Arial"/>
              </a:rPr>
              <a:t>luận</a:t>
            </a:r>
            <a:r>
              <a:rPr lang="en-US" sz="4800" kern="0" dirty="0">
                <a:solidFill>
                  <a:srgbClr val="40474B">
                    <a:lumMod val="50000"/>
                  </a:srgbClr>
                </a:solidFill>
                <a:latin typeface="Times New Roman" panose="02020603050405020304" pitchFamily="18" charset="0"/>
                <a:cs typeface="Times New Roman" panose="02020603050405020304" pitchFamily="18" charset="0"/>
                <a:sym typeface="Arial"/>
              </a:rPr>
              <a:t>.</a:t>
            </a:r>
            <a:endParaRPr lang="en-US" sz="4800" b="1" dirty="0">
              <a:solidFill>
                <a:srgbClr val="40474B">
                  <a:lumMod val="50000"/>
                </a:srgbClr>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49F27F70-25A2-3725-783C-F4CD96691BD4}"/>
              </a:ext>
            </a:extLst>
          </p:cNvPr>
          <p:cNvSpPr/>
          <p:nvPr/>
        </p:nvSpPr>
        <p:spPr>
          <a:xfrm>
            <a:off x="708916" y="912879"/>
            <a:ext cx="15154384" cy="830997"/>
          </a:xfrm>
          <a:prstGeom prst="rect">
            <a:avLst/>
          </a:prstGeom>
        </p:spPr>
        <p:txBody>
          <a:bodyPr wrap="square">
            <a:spAutoFit/>
          </a:bodyPr>
          <a:lstStyle/>
          <a:p>
            <a:pPr algn="just" defTabSz="1828800">
              <a:buClr>
                <a:srgbClr val="000000"/>
              </a:buClr>
            </a:pPr>
            <a:r>
              <a:rPr lang="vi-VN" sz="4800" b="1" kern="0" dirty="0">
                <a:solidFill>
                  <a:srgbClr val="000000"/>
                </a:solidFill>
                <a:latin typeface="Times New Roman" panose="02020603050405020304" pitchFamily="18" charset="0"/>
                <a:cs typeface="Arial"/>
                <a:sym typeface="Arial"/>
              </a:rPr>
              <a:t>2. Hoạt động cá nhân</a:t>
            </a:r>
            <a:endParaRPr lang="vi-VN" sz="4800" kern="0" dirty="0">
              <a:solidFill>
                <a:srgbClr val="000000"/>
              </a:solidFill>
              <a:latin typeface="Times New Roman" panose="02020603050405020304" pitchFamily="18" charset="0"/>
              <a:cs typeface="Arial"/>
              <a:sym typeface="Arial"/>
            </a:endParaRPr>
          </a:p>
        </p:txBody>
      </p:sp>
      <p:sp>
        <p:nvSpPr>
          <p:cNvPr id="4" name="Freeform 10">
            <a:extLst>
              <a:ext uri="{FF2B5EF4-FFF2-40B4-BE49-F238E27FC236}">
                <a16:creationId xmlns:a16="http://schemas.microsoft.com/office/drawing/2014/main" id="{63BC5178-7E72-F491-FDCF-AA6A7234E0BB}"/>
              </a:ext>
            </a:extLst>
          </p:cNvPr>
          <p:cNvSpPr/>
          <p:nvPr/>
        </p:nvSpPr>
        <p:spPr>
          <a:xfrm>
            <a:off x="14935200" y="3127513"/>
            <a:ext cx="3276600" cy="7159487"/>
          </a:xfrm>
          <a:custGeom>
            <a:avLst/>
            <a:gdLst/>
            <a:ahLst/>
            <a:cxnLst/>
            <a:rect l="l" t="t" r="r" b="b"/>
            <a:pathLst>
              <a:path w="4104513" h="8229600">
                <a:moveTo>
                  <a:pt x="0" y="0"/>
                </a:moveTo>
                <a:lnTo>
                  <a:pt x="4104513" y="0"/>
                </a:lnTo>
                <a:lnTo>
                  <a:pt x="4104513" y="8229600"/>
                </a:lnTo>
                <a:lnTo>
                  <a:pt x="0" y="8229600"/>
                </a:lnTo>
                <a:lnTo>
                  <a:pt x="0" y="0"/>
                </a:lnTo>
                <a:close/>
              </a:path>
            </a:pathLst>
          </a:custGeom>
          <a:blipFill>
            <a:blip r:embed="rId3"/>
            <a:stretch>
              <a:fillRect/>
            </a:stretch>
          </a:blipFill>
        </p:spPr>
      </p:sp>
      <p:sp>
        <p:nvSpPr>
          <p:cNvPr id="5" name="Freeform 20">
            <a:extLst>
              <a:ext uri="{FF2B5EF4-FFF2-40B4-BE49-F238E27FC236}">
                <a16:creationId xmlns:a16="http://schemas.microsoft.com/office/drawing/2014/main" id="{EE8845D7-75AC-7532-4AF1-31277EFE5BA2}"/>
              </a:ext>
            </a:extLst>
          </p:cNvPr>
          <p:cNvSpPr/>
          <p:nvPr/>
        </p:nvSpPr>
        <p:spPr>
          <a:xfrm>
            <a:off x="-1492550" y="-2393784"/>
            <a:ext cx="2985100" cy="4114800"/>
          </a:xfrm>
          <a:custGeom>
            <a:avLst/>
            <a:gdLst/>
            <a:ahLst/>
            <a:cxnLst/>
            <a:rect l="l" t="t" r="r" b="b"/>
            <a:pathLst>
              <a:path w="2985100" h="4114800">
                <a:moveTo>
                  <a:pt x="0" y="0"/>
                </a:moveTo>
                <a:lnTo>
                  <a:pt x="2985101" y="0"/>
                </a:lnTo>
                <a:lnTo>
                  <a:pt x="29851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22">
            <a:extLst>
              <a:ext uri="{FF2B5EF4-FFF2-40B4-BE49-F238E27FC236}">
                <a16:creationId xmlns:a16="http://schemas.microsoft.com/office/drawing/2014/main" id="{A5578569-E984-9BE1-766B-F3223D811401}"/>
              </a:ext>
            </a:extLst>
          </p:cNvPr>
          <p:cNvSpPr/>
          <p:nvPr/>
        </p:nvSpPr>
        <p:spPr>
          <a:xfrm rot="1332995" flipH="1">
            <a:off x="-1794388" y="7511322"/>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3">
            <a:extLst>
              <a:ext uri="{FF2B5EF4-FFF2-40B4-BE49-F238E27FC236}">
                <a16:creationId xmlns:a16="http://schemas.microsoft.com/office/drawing/2014/main" id="{54236498-2524-2961-3425-F4E98AA64F06}"/>
              </a:ext>
            </a:extLst>
          </p:cNvPr>
          <p:cNvSpPr/>
          <p:nvPr/>
        </p:nvSpPr>
        <p:spPr>
          <a:xfrm rot="-10045428" flipH="1">
            <a:off x="14008468" y="-1351188"/>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41849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703272-15B5-4654-A14D-71CEF7D19FDF}"/>
              </a:ext>
            </a:extLst>
          </p:cNvPr>
          <p:cNvSpPr/>
          <p:nvPr/>
        </p:nvSpPr>
        <p:spPr>
          <a:xfrm>
            <a:off x="544750" y="771949"/>
            <a:ext cx="17568152" cy="830997"/>
          </a:xfrm>
          <a:prstGeom prst="rect">
            <a:avLst/>
          </a:prstGeom>
        </p:spPr>
        <p:txBody>
          <a:bodyPr wrap="square">
            <a:spAutoFit/>
          </a:bodyPr>
          <a:lstStyle/>
          <a:p>
            <a:pPr algn="just" defTabSz="1828800">
              <a:buClr>
                <a:srgbClr val="000000"/>
              </a:buClr>
            </a:pPr>
            <a:r>
              <a:rPr lang="vi-VN" sz="4800" b="1" kern="0" dirty="0">
                <a:solidFill>
                  <a:schemeClr val="bg1">
                    <a:lumMod val="10000"/>
                  </a:schemeClr>
                </a:solidFill>
                <a:latin typeface="Times New Roman" panose="02020603050405020304" pitchFamily="18" charset="0"/>
                <a:cs typeface="Times New Roman" panose="02020603050405020304" pitchFamily="18" charset="0"/>
                <a:sym typeface="Arial"/>
              </a:rPr>
              <a:t>3. Lựa chọn người điều hành </a:t>
            </a:r>
            <a:endParaRPr lang="vi-VN" sz="4800" kern="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3" name="Google Shape;174;p9">
            <a:extLst>
              <a:ext uri="{FF2B5EF4-FFF2-40B4-BE49-F238E27FC236}">
                <a16:creationId xmlns:a16="http://schemas.microsoft.com/office/drawing/2014/main" id="{880A6776-E9DD-DC00-3E11-B30570A95293}"/>
              </a:ext>
            </a:extLst>
          </p:cNvPr>
          <p:cNvSpPr/>
          <p:nvPr/>
        </p:nvSpPr>
        <p:spPr>
          <a:xfrm>
            <a:off x="926547" y="2430899"/>
            <a:ext cx="4284238" cy="5441994"/>
          </a:xfrm>
          <a:prstGeom prst="roundRect">
            <a:avLst>
              <a:gd name="adj" fmla="val 10000"/>
            </a:avLst>
          </a:prstGeom>
          <a:solidFill>
            <a:schemeClr val="accent5">
              <a:lumMod val="20000"/>
              <a:lumOff val="80000"/>
            </a:schemeClr>
          </a:solidFill>
          <a:ln w="12700" cap="flat" cmpd="sng">
            <a:solidFill>
              <a:schemeClr val="lt1"/>
            </a:solidFill>
            <a:prstDash val="solid"/>
            <a:miter lim="800000"/>
            <a:headEnd type="none" w="sm" len="sm"/>
            <a:tailEnd type="none" w="sm" len="sm"/>
          </a:ln>
        </p:spPr>
        <p:txBody>
          <a:bodyPr spcFirstLastPara="1" wrap="square" lIns="137138" tIns="68550" rIns="137138" bIns="68550" anchor="t" anchorCtr="0">
            <a:noAutofit/>
          </a:bodyPr>
          <a:lstStyle/>
          <a:p>
            <a:pPr algn="ctr" defTabSz="1828800">
              <a:buClr>
                <a:srgbClr val="000000"/>
              </a:buClr>
            </a:pPr>
            <a:r>
              <a:rPr lang="vi-VN" sz="4000" b="1" kern="0" dirty="0">
                <a:solidFill>
                  <a:srgbClr val="000000"/>
                </a:solidFill>
                <a:latin typeface="Times New Roman" panose="02020603050405020304" pitchFamily="18" charset="0"/>
                <a:cs typeface="Times New Roman" panose="02020603050405020304" pitchFamily="18" charset="0"/>
                <a:sym typeface="Arial"/>
              </a:rPr>
              <a:t>Giáo viên</a:t>
            </a:r>
          </a:p>
          <a:p>
            <a:pPr algn="ctr" defTabSz="1828800">
              <a:buClr>
                <a:srgbClr val="000000"/>
              </a:buClr>
            </a:pPr>
            <a:r>
              <a:rPr lang="vi-VN" sz="4000" kern="0" dirty="0">
                <a:solidFill>
                  <a:srgbClr val="000000"/>
                </a:solidFill>
                <a:latin typeface="Times New Roman" panose="02020603050405020304" pitchFamily="18" charset="0"/>
                <a:cs typeface="Times New Roman" panose="02020603050405020304" pitchFamily="18" charset="0"/>
                <a:sym typeface="Arial"/>
              </a:rPr>
              <a:t>Nắm bao quát và điều hành lớp</a:t>
            </a:r>
          </a:p>
        </p:txBody>
      </p:sp>
      <p:sp>
        <p:nvSpPr>
          <p:cNvPr id="4" name="Google Shape;175;p9">
            <a:extLst>
              <a:ext uri="{FF2B5EF4-FFF2-40B4-BE49-F238E27FC236}">
                <a16:creationId xmlns:a16="http://schemas.microsoft.com/office/drawing/2014/main" id="{CC0F1ACE-4FA7-0493-7097-354A553C44CF}"/>
              </a:ext>
            </a:extLst>
          </p:cNvPr>
          <p:cNvSpPr/>
          <p:nvPr/>
        </p:nvSpPr>
        <p:spPr>
          <a:xfrm>
            <a:off x="5568593" y="2464353"/>
            <a:ext cx="6596010" cy="5521298"/>
          </a:xfrm>
          <a:prstGeom prst="roundRect">
            <a:avLst>
              <a:gd name="adj" fmla="val 10000"/>
            </a:avLst>
          </a:prstGeom>
          <a:solidFill>
            <a:schemeClr val="accent3">
              <a:lumMod val="40000"/>
              <a:lumOff val="60000"/>
            </a:schemeClr>
          </a:solidFill>
          <a:ln w="12700" cap="flat" cmpd="sng">
            <a:solidFill>
              <a:schemeClr val="lt1"/>
            </a:solidFill>
            <a:prstDash val="solid"/>
            <a:miter lim="800000"/>
            <a:headEnd type="none" w="sm" len="sm"/>
            <a:tailEnd type="none" w="sm" len="sm"/>
          </a:ln>
        </p:spPr>
        <p:txBody>
          <a:bodyPr spcFirstLastPara="1" wrap="square" lIns="137138" tIns="68550" rIns="137138" bIns="68550" anchor="t" anchorCtr="0">
            <a:noAutofit/>
          </a:bodyPr>
          <a:lstStyle/>
          <a:p>
            <a:pPr algn="ctr" defTabSz="1828800">
              <a:buClr>
                <a:srgbClr val="000000"/>
              </a:buClr>
            </a:pPr>
            <a:r>
              <a:rPr lang="vi-VN" sz="4000" b="1" kern="0" dirty="0">
                <a:solidFill>
                  <a:srgbClr val="000000"/>
                </a:solidFill>
                <a:latin typeface="Times New Roman" panose="02020603050405020304" pitchFamily="18" charset="0"/>
                <a:cs typeface="Times New Roman" panose="02020603050405020304" pitchFamily="18" charset="0"/>
                <a:sym typeface="Arial"/>
              </a:rPr>
              <a:t>Người điều hành</a:t>
            </a:r>
          </a:p>
          <a:p>
            <a:pPr algn="ctr" defTabSz="1828800">
              <a:buClr>
                <a:srgbClr val="000000"/>
              </a:buClr>
            </a:pPr>
            <a:r>
              <a:rPr lang="vi-VN" sz="4000" kern="0" dirty="0">
                <a:solidFill>
                  <a:srgbClr val="000000"/>
                </a:solidFill>
                <a:latin typeface="Times New Roman" panose="02020603050405020304" pitchFamily="18" charset="0"/>
                <a:cs typeface="Times New Roman" panose="02020603050405020304" pitchFamily="18" charset="0"/>
                <a:sym typeface="Arial"/>
              </a:rPr>
              <a:t>Sắp xếp, giới thiệu tuần tự các ý kiến, định hướng vào trọng tâm đề tài, kiểm soát thời gian phát biểu ý kiến của từng người; tổ chức đánh giá, tổng kết cuộc thảo luận</a:t>
            </a:r>
            <a:endParaRPr lang="en-US" sz="4000" b="1" kern="0" dirty="0">
              <a:solidFill>
                <a:srgbClr val="008000"/>
              </a:solidFill>
              <a:latin typeface="Times New Roman" panose="02020603050405020304" pitchFamily="18" charset="0"/>
              <a:cs typeface="Times New Roman" panose="02020603050405020304" pitchFamily="18" charset="0"/>
              <a:sym typeface="Arial"/>
            </a:endParaRPr>
          </a:p>
        </p:txBody>
      </p:sp>
      <p:sp>
        <p:nvSpPr>
          <p:cNvPr id="5" name="Google Shape;176;p9">
            <a:extLst>
              <a:ext uri="{FF2B5EF4-FFF2-40B4-BE49-F238E27FC236}">
                <a16:creationId xmlns:a16="http://schemas.microsoft.com/office/drawing/2014/main" id="{B945D10A-68CA-4B80-EBC5-24422AA3A1EF}"/>
              </a:ext>
            </a:extLst>
          </p:cNvPr>
          <p:cNvSpPr/>
          <p:nvPr/>
        </p:nvSpPr>
        <p:spPr>
          <a:xfrm>
            <a:off x="12478559" y="2430899"/>
            <a:ext cx="4284238" cy="5521298"/>
          </a:xfrm>
          <a:prstGeom prst="roundRect">
            <a:avLst>
              <a:gd name="adj" fmla="val 10000"/>
            </a:avLst>
          </a:prstGeom>
          <a:solidFill>
            <a:schemeClr val="accent2">
              <a:lumMod val="20000"/>
              <a:lumOff val="80000"/>
            </a:schemeClr>
          </a:solidFill>
          <a:ln w="12700" cap="flat" cmpd="sng">
            <a:solidFill>
              <a:schemeClr val="lt1"/>
            </a:solidFill>
            <a:prstDash val="solid"/>
            <a:miter lim="800000"/>
            <a:headEnd type="none" w="sm" len="sm"/>
            <a:tailEnd type="none" w="sm" len="sm"/>
          </a:ln>
        </p:spPr>
        <p:txBody>
          <a:bodyPr spcFirstLastPara="1" wrap="square" lIns="137138" tIns="68550" rIns="137138" bIns="68550" anchor="t" anchorCtr="0">
            <a:noAutofit/>
          </a:bodyPr>
          <a:lstStyle/>
          <a:p>
            <a:pPr algn="ctr" defTabSz="1828800">
              <a:buClr>
                <a:srgbClr val="000000"/>
              </a:buClr>
            </a:pPr>
            <a:r>
              <a:rPr lang="vi-VN" sz="4000" b="1" kern="0" dirty="0">
                <a:solidFill>
                  <a:srgbClr val="40474B">
                    <a:lumMod val="50000"/>
                  </a:srgbClr>
                </a:solidFill>
                <a:latin typeface="Times New Roman" panose="02020603050405020304" pitchFamily="18" charset="0"/>
                <a:cs typeface="Times New Roman" panose="02020603050405020304" pitchFamily="18" charset="0"/>
                <a:sym typeface="Arial"/>
              </a:rPr>
              <a:t>Thư kí</a:t>
            </a:r>
          </a:p>
          <a:p>
            <a:pPr algn="ctr" defTabSz="1828800">
              <a:buClr>
                <a:srgbClr val="000000"/>
              </a:buClr>
            </a:pP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Ghi</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chép</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những</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nội</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dung, ý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kiến</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trong</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cuộc</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thảo</a:t>
            </a:r>
            <a:r>
              <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 </a:t>
            </a:r>
            <a:r>
              <a:rPr lang="en-US" sz="4000" kern="0" dirty="0" err="1">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rPr>
              <a:t>luận</a:t>
            </a:r>
            <a:endParaRPr lang="en-US" sz="4000" kern="0" dirty="0">
              <a:solidFill>
                <a:srgbClr val="40474B">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Catamaran"/>
            </a:endParaRPr>
          </a:p>
          <a:p>
            <a:pPr algn="ctr" defTabSz="1828800">
              <a:buClr>
                <a:srgbClr val="000000"/>
              </a:buClr>
            </a:pPr>
            <a:endParaRPr lang="vi-VN" sz="4000" kern="0" dirty="0">
              <a:solidFill>
                <a:srgbClr val="40474B">
                  <a:lumMod val="50000"/>
                </a:srgbClr>
              </a:solidFill>
              <a:latin typeface="Times New Roman" panose="02020603050405020304" pitchFamily="18" charset="0"/>
              <a:cs typeface="Times New Roman" panose="02020603050405020304" pitchFamily="18" charset="0"/>
              <a:sym typeface="Arial"/>
            </a:endParaRPr>
          </a:p>
        </p:txBody>
      </p:sp>
      <p:sp>
        <p:nvSpPr>
          <p:cNvPr id="6" name="Google Shape;1336;p34">
            <a:extLst>
              <a:ext uri="{FF2B5EF4-FFF2-40B4-BE49-F238E27FC236}">
                <a16:creationId xmlns:a16="http://schemas.microsoft.com/office/drawing/2014/main" id="{620A97AC-CB90-DE99-04CC-C6A6749F3871}"/>
              </a:ext>
            </a:extLst>
          </p:cNvPr>
          <p:cNvSpPr txBox="1"/>
          <p:nvPr/>
        </p:nvSpPr>
        <p:spPr>
          <a:xfrm>
            <a:off x="7756690" y="1908570"/>
            <a:ext cx="4705800" cy="1589400"/>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endParaRPr sz="3200" kern="0" dirty="0">
              <a:solidFill>
                <a:srgbClr val="36115C"/>
              </a:solidFill>
              <a:latin typeface="Cambria" panose="02040503050406030204" pitchFamily="18" charset="0"/>
              <a:ea typeface="Cambria" panose="02040503050406030204" pitchFamily="18" charset="0"/>
              <a:cs typeface="Catamaran"/>
              <a:sym typeface="Catamaran"/>
            </a:endParaRPr>
          </a:p>
        </p:txBody>
      </p:sp>
      <p:sp>
        <p:nvSpPr>
          <p:cNvPr id="7" name="Freeform 6">
            <a:extLst>
              <a:ext uri="{FF2B5EF4-FFF2-40B4-BE49-F238E27FC236}">
                <a16:creationId xmlns:a16="http://schemas.microsoft.com/office/drawing/2014/main" id="{7BF7ED1E-E587-A3E1-D394-8C57C26EF6EA}"/>
              </a:ext>
            </a:extLst>
          </p:cNvPr>
          <p:cNvSpPr/>
          <p:nvPr/>
        </p:nvSpPr>
        <p:spPr>
          <a:xfrm rot="-10045428" flipH="1">
            <a:off x="12988365" y="-1463594"/>
            <a:ext cx="7118283" cy="4662475"/>
          </a:xfrm>
          <a:custGeom>
            <a:avLst/>
            <a:gdLst/>
            <a:ahLst/>
            <a:cxnLst/>
            <a:rect l="l" t="t" r="r" b="b"/>
            <a:pathLst>
              <a:path w="7118283" h="4662475">
                <a:moveTo>
                  <a:pt x="7118283" y="0"/>
                </a:moveTo>
                <a:lnTo>
                  <a:pt x="0" y="0"/>
                </a:lnTo>
                <a:lnTo>
                  <a:pt x="0" y="4662475"/>
                </a:lnTo>
                <a:lnTo>
                  <a:pt x="7118283" y="4662475"/>
                </a:lnTo>
                <a:lnTo>
                  <a:pt x="71182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148DF360-553C-D891-EE17-0766735EE985}"/>
              </a:ext>
            </a:extLst>
          </p:cNvPr>
          <p:cNvSpPr/>
          <p:nvPr/>
        </p:nvSpPr>
        <p:spPr>
          <a:xfrm rot="1332995" flipH="1">
            <a:off x="-1794388" y="7511322"/>
            <a:ext cx="6155298" cy="4031720"/>
          </a:xfrm>
          <a:custGeom>
            <a:avLst/>
            <a:gdLst/>
            <a:ahLst/>
            <a:cxnLst/>
            <a:rect l="l" t="t" r="r" b="b"/>
            <a:pathLst>
              <a:path w="6155298" h="4031720">
                <a:moveTo>
                  <a:pt x="6155297" y="0"/>
                </a:moveTo>
                <a:lnTo>
                  <a:pt x="0" y="0"/>
                </a:lnTo>
                <a:lnTo>
                  <a:pt x="0" y="4031720"/>
                </a:lnTo>
                <a:lnTo>
                  <a:pt x="6155297" y="4031720"/>
                </a:lnTo>
                <a:lnTo>
                  <a:pt x="615529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BD86F787-E8DF-BBDA-8994-0FA150F25F90}"/>
              </a:ext>
            </a:extLst>
          </p:cNvPr>
          <p:cNvSpPr/>
          <p:nvPr/>
        </p:nvSpPr>
        <p:spPr>
          <a:xfrm>
            <a:off x="-1007744" y="7952197"/>
            <a:ext cx="6218529" cy="2883136"/>
          </a:xfrm>
          <a:custGeom>
            <a:avLst/>
            <a:gdLst/>
            <a:ahLst/>
            <a:cxnLst/>
            <a:rect l="l" t="t" r="r" b="b"/>
            <a:pathLst>
              <a:path w="6218529" h="2883136">
                <a:moveTo>
                  <a:pt x="0" y="0"/>
                </a:moveTo>
                <a:lnTo>
                  <a:pt x="6218530" y="0"/>
                </a:lnTo>
                <a:lnTo>
                  <a:pt x="6218530" y="2883136"/>
                </a:lnTo>
                <a:lnTo>
                  <a:pt x="0" y="2883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a:extLst>
              <a:ext uri="{FF2B5EF4-FFF2-40B4-BE49-F238E27FC236}">
                <a16:creationId xmlns:a16="http://schemas.microsoft.com/office/drawing/2014/main" id="{74FDAA60-44B1-197A-4130-F4655DB231A5}"/>
              </a:ext>
            </a:extLst>
          </p:cNvPr>
          <p:cNvSpPr/>
          <p:nvPr/>
        </p:nvSpPr>
        <p:spPr>
          <a:xfrm flipH="1" flipV="1">
            <a:off x="15112314" y="6910649"/>
            <a:ext cx="3722095" cy="4695303"/>
          </a:xfrm>
          <a:custGeom>
            <a:avLst/>
            <a:gdLst/>
            <a:ahLst/>
            <a:cxnLst/>
            <a:rect l="l" t="t" r="r" b="b"/>
            <a:pathLst>
              <a:path w="3722095" h="4695303">
                <a:moveTo>
                  <a:pt x="3722095" y="4695302"/>
                </a:moveTo>
                <a:lnTo>
                  <a:pt x="0" y="4695302"/>
                </a:lnTo>
                <a:lnTo>
                  <a:pt x="0" y="0"/>
                </a:lnTo>
                <a:lnTo>
                  <a:pt x="3722095" y="0"/>
                </a:lnTo>
                <a:lnTo>
                  <a:pt x="3722095" y="4695302"/>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3">
            <a:extLst>
              <a:ext uri="{FF2B5EF4-FFF2-40B4-BE49-F238E27FC236}">
                <a16:creationId xmlns:a16="http://schemas.microsoft.com/office/drawing/2014/main" id="{E857A7E3-BDAE-384C-4D16-3134550E81DA}"/>
              </a:ext>
            </a:extLst>
          </p:cNvPr>
          <p:cNvSpPr/>
          <p:nvPr/>
        </p:nvSpPr>
        <p:spPr>
          <a:xfrm>
            <a:off x="11573827" y="6321030"/>
            <a:ext cx="5178810" cy="4114800"/>
          </a:xfrm>
          <a:custGeom>
            <a:avLst/>
            <a:gdLst/>
            <a:ahLst/>
            <a:cxnLst/>
            <a:rect l="l" t="t" r="r" b="b"/>
            <a:pathLst>
              <a:path w="5178810" h="4114800">
                <a:moveTo>
                  <a:pt x="0" y="0"/>
                </a:moveTo>
                <a:lnTo>
                  <a:pt x="5178810" y="0"/>
                </a:lnTo>
                <a:lnTo>
                  <a:pt x="517881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4957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4E6DAA47-8FDE-6E62-C960-9145B11DBCD5}"/>
              </a:ext>
            </a:extLst>
          </p:cNvPr>
          <p:cNvSpPr/>
          <p:nvPr/>
        </p:nvSpPr>
        <p:spPr>
          <a:xfrm rot="-2700000">
            <a:off x="-847300" y="7750801"/>
            <a:ext cx="3142211" cy="4114800"/>
          </a:xfrm>
          <a:custGeom>
            <a:avLst/>
            <a:gdLst/>
            <a:ahLst/>
            <a:cxnLst/>
            <a:rect l="l" t="t" r="r" b="b"/>
            <a:pathLst>
              <a:path w="3142211" h="4114800">
                <a:moveTo>
                  <a:pt x="0" y="0"/>
                </a:moveTo>
                <a:lnTo>
                  <a:pt x="3142211" y="0"/>
                </a:lnTo>
                <a:lnTo>
                  <a:pt x="31422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550B8E0C-E271-0C5F-D0FD-8EB9B8B9324A}"/>
              </a:ext>
            </a:extLst>
          </p:cNvPr>
          <p:cNvSpPr/>
          <p:nvPr/>
        </p:nvSpPr>
        <p:spPr>
          <a:xfrm>
            <a:off x="1317366" y="277757"/>
            <a:ext cx="15535824" cy="9694962"/>
          </a:xfrm>
          <a:prstGeom prst="rect">
            <a:avLst/>
          </a:prstGeom>
          <a:solidFill>
            <a:srgbClr val="FFF1DD"/>
          </a:solidFill>
        </p:spPr>
        <p:txBody>
          <a:bodyPr wrap="square">
            <a:spAutoFit/>
          </a:bodyPr>
          <a:lstStyle/>
          <a:p>
            <a:pPr algn="ctr" defTabSz="1828800">
              <a:buClr>
                <a:srgbClr val="000000"/>
              </a:buClr>
            </a:pPr>
            <a:r>
              <a:rPr lang="vi-VN" sz="4800" b="1" kern="0" dirty="0">
                <a:solidFill>
                  <a:srgbClr val="FF0000"/>
                </a:solidFill>
                <a:latin typeface="Times New Roman" panose="02020603050405020304" pitchFamily="18" charset="0"/>
                <a:cs typeface="Times New Roman" panose="02020603050405020304" pitchFamily="18" charset="0"/>
                <a:sym typeface="Arial"/>
              </a:rPr>
              <a:t>Biên bản cho thư kí</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Giáo viên</a:t>
            </a:r>
            <a:r>
              <a:rPr lang="vi-VN" sz="4800" kern="0" dirty="0">
                <a:solidFill>
                  <a:srgbClr val="000000"/>
                </a:solidFill>
                <a:latin typeface="Times New Roman" panose="02020603050405020304" pitchFamily="18" charset="0"/>
                <a:cs typeface="Times New Roman" panose="02020603050405020304" pitchFamily="18" charset="0"/>
                <a:sym typeface="Arial"/>
              </a:rPr>
              <a:t>:..................................................................................</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Người điều hành</a:t>
            </a:r>
            <a:r>
              <a:rPr lang="vi-VN" sz="4800" kern="0" dirty="0">
                <a:solidFill>
                  <a:srgbClr val="000000"/>
                </a:solidFill>
                <a:latin typeface="Times New Roman" panose="02020603050405020304" pitchFamily="18" charset="0"/>
                <a:cs typeface="Times New Roman" panose="02020603050405020304" pitchFamily="18" charset="0"/>
                <a:sym typeface="Arial"/>
              </a:rPr>
              <a:t>:.....................................................................</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Thư kí</a:t>
            </a:r>
            <a:r>
              <a:rPr lang="vi-VN" sz="4800" kern="0" dirty="0">
                <a:solidFill>
                  <a:srgbClr val="000000"/>
                </a:solidFill>
                <a:latin typeface="Times New Roman" panose="02020603050405020304" pitchFamily="18" charset="0"/>
                <a:cs typeface="Times New Roman" panose="02020603050405020304" pitchFamily="18" charset="0"/>
                <a:sym typeface="Arial"/>
              </a:rPr>
              <a:t>:......................................................................................</a:t>
            </a:r>
          </a:p>
          <a:p>
            <a:pPr algn="just" defTabSz="1828800">
              <a:buClr>
                <a:srgbClr val="000000"/>
              </a:buClr>
            </a:pPr>
            <a:r>
              <a:rPr lang="vi-VN" sz="4800" b="1" kern="0" dirty="0">
                <a:solidFill>
                  <a:srgbClr val="000000"/>
                </a:solidFill>
                <a:latin typeface="Times New Roman" panose="02020603050405020304" pitchFamily="18" charset="0"/>
                <a:cs typeface="Times New Roman" panose="02020603050405020304" pitchFamily="18" charset="0"/>
                <a:sym typeface="Arial"/>
              </a:rPr>
              <a:t>Vấn đề</a:t>
            </a:r>
            <a:r>
              <a:rPr lang="vi-VN" sz="4800" kern="0" dirty="0">
                <a:solidFill>
                  <a:srgbClr val="000000"/>
                </a:solidFill>
                <a:latin typeface="Times New Roman" panose="02020603050405020304" pitchFamily="18" charset="0"/>
                <a:cs typeface="Times New Roman" panose="02020603050405020304" pitchFamily="18" charset="0"/>
                <a:sym typeface="Arial"/>
              </a:rPr>
              <a:t>:  Thảo luận về một vấn đề trong đời sống phù hợp với lứa tuổi (Ý thức trách nhiệm với cộng đồng của học sinh)</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Ý kiến của các thành viên: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 Tên: ...........................Ý kiến:.................................................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 Tên:............................Ý kiến:................................................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 Tên:............................Ý kiến:................................................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Ý kiến của người điều hành:.....................................................</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Tổng kết của giáo viên:.............................................................</a:t>
            </a:r>
          </a:p>
          <a:p>
            <a:pPr algn="just" defTabSz="1828800">
              <a:buClr>
                <a:srgbClr val="000000"/>
              </a:buClr>
            </a:pPr>
            <a:r>
              <a:rPr lang="vi-VN" sz="48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3" name="Freeform 7">
            <a:extLst>
              <a:ext uri="{FF2B5EF4-FFF2-40B4-BE49-F238E27FC236}">
                <a16:creationId xmlns:a16="http://schemas.microsoft.com/office/drawing/2014/main" id="{057DECB3-8667-0B95-056A-F8BEAD23F0B2}"/>
              </a:ext>
            </a:extLst>
          </p:cNvPr>
          <p:cNvSpPr/>
          <p:nvPr/>
        </p:nvSpPr>
        <p:spPr>
          <a:xfrm rot="-1209448">
            <a:off x="16234565" y="-1647883"/>
            <a:ext cx="2229473" cy="4114800"/>
          </a:xfrm>
          <a:custGeom>
            <a:avLst/>
            <a:gdLst/>
            <a:ahLst/>
            <a:cxnLst/>
            <a:rect l="l" t="t" r="r" b="b"/>
            <a:pathLst>
              <a:path w="2229473" h="4114800">
                <a:moveTo>
                  <a:pt x="0" y="0"/>
                </a:moveTo>
                <a:lnTo>
                  <a:pt x="2229474" y="0"/>
                </a:lnTo>
                <a:lnTo>
                  <a:pt x="2229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70481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077732" y="-2971800"/>
            <a:ext cx="8132536" cy="16230600"/>
          </a:xfrm>
          <a:custGeom>
            <a:avLst/>
            <a:gdLst/>
            <a:ahLst/>
            <a:cxnLst/>
            <a:rect l="l" t="t" r="r" b="b"/>
            <a:pathLst>
              <a:path w="8132536" h="16230600">
                <a:moveTo>
                  <a:pt x="0" y="0"/>
                </a:moveTo>
                <a:lnTo>
                  <a:pt x="8132536" y="0"/>
                </a:lnTo>
                <a:lnTo>
                  <a:pt x="8132536" y="16230600"/>
                </a:lnTo>
                <a:lnTo>
                  <a:pt x="0" y="16230600"/>
                </a:lnTo>
                <a:lnTo>
                  <a:pt x="0" y="0"/>
                </a:lnTo>
                <a:close/>
              </a:path>
            </a:pathLst>
          </a:custGeom>
          <a:blipFill>
            <a:blip r:embed="rId3">
              <a:extLst>
                <a:ext uri="{96DAC541-7B7A-43D3-8B79-37D633B846F1}">
                  <asvg:svgBlip xmlns:asvg="http://schemas.microsoft.com/office/drawing/2016/SVG/main" r:embed="rId4"/>
                </a:ext>
              </a:extLst>
            </a:blip>
            <a:stretch>
              <a:fillRect l="-8025" r="-43652"/>
            </a:stretch>
          </a:blipFill>
        </p:spPr>
      </p:sp>
      <p:sp>
        <p:nvSpPr>
          <p:cNvPr id="3" name="Freeform 3"/>
          <p:cNvSpPr/>
          <p:nvPr/>
        </p:nvSpPr>
        <p:spPr>
          <a:xfrm flipH="1" flipV="1">
            <a:off x="-910971" y="7054256"/>
            <a:ext cx="5150567" cy="4279653"/>
          </a:xfrm>
          <a:custGeom>
            <a:avLst/>
            <a:gdLst/>
            <a:ahLst/>
            <a:cxnLst/>
            <a:rect l="l" t="t" r="r" b="b"/>
            <a:pathLst>
              <a:path w="5150567" h="4279653">
                <a:moveTo>
                  <a:pt x="5150568" y="4279653"/>
                </a:moveTo>
                <a:lnTo>
                  <a:pt x="0" y="4279653"/>
                </a:lnTo>
                <a:lnTo>
                  <a:pt x="0" y="0"/>
                </a:lnTo>
                <a:lnTo>
                  <a:pt x="5150568" y="0"/>
                </a:lnTo>
                <a:lnTo>
                  <a:pt x="5150568" y="4279653"/>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162800" y="2120568"/>
            <a:ext cx="2667000" cy="2108532"/>
          </a:xfrm>
          <a:custGeom>
            <a:avLst/>
            <a:gdLst/>
            <a:ahLst/>
            <a:cxnLst/>
            <a:rect l="l" t="t" r="r" b="b"/>
            <a:pathLst>
              <a:path w="9476146" h="7115724">
                <a:moveTo>
                  <a:pt x="0" y="0"/>
                </a:moveTo>
                <a:lnTo>
                  <a:pt x="9476146" y="0"/>
                </a:lnTo>
                <a:lnTo>
                  <a:pt x="9476146" y="7115724"/>
                </a:lnTo>
                <a:lnTo>
                  <a:pt x="0" y="7115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84746">
            <a:off x="14016594" y="7134328"/>
            <a:ext cx="6485412" cy="4247945"/>
          </a:xfrm>
          <a:custGeom>
            <a:avLst/>
            <a:gdLst/>
            <a:ahLst/>
            <a:cxnLst/>
            <a:rect l="l" t="t" r="r" b="b"/>
            <a:pathLst>
              <a:path w="6485412" h="4247945">
                <a:moveTo>
                  <a:pt x="0" y="0"/>
                </a:moveTo>
                <a:lnTo>
                  <a:pt x="6485412" y="0"/>
                </a:lnTo>
                <a:lnTo>
                  <a:pt x="6485412" y="4247944"/>
                </a:lnTo>
                <a:lnTo>
                  <a:pt x="0" y="42479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1951379">
            <a:off x="-3161231" y="-2749901"/>
            <a:ext cx="6485412" cy="4247945"/>
          </a:xfrm>
          <a:custGeom>
            <a:avLst/>
            <a:gdLst/>
            <a:ahLst/>
            <a:cxnLst/>
            <a:rect l="l" t="t" r="r" b="b"/>
            <a:pathLst>
              <a:path w="6485412" h="4247945">
                <a:moveTo>
                  <a:pt x="0" y="0"/>
                </a:moveTo>
                <a:lnTo>
                  <a:pt x="6485412" y="0"/>
                </a:lnTo>
                <a:lnTo>
                  <a:pt x="6485412" y="4247945"/>
                </a:lnTo>
                <a:lnTo>
                  <a:pt x="0" y="42479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122897" y="6206337"/>
            <a:ext cx="2722746" cy="2495025"/>
          </a:xfrm>
          <a:custGeom>
            <a:avLst/>
            <a:gdLst/>
            <a:ahLst/>
            <a:cxnLst/>
            <a:rect l="l" t="t" r="r" b="b"/>
            <a:pathLst>
              <a:path w="2722746" h="2495025">
                <a:moveTo>
                  <a:pt x="0" y="0"/>
                </a:moveTo>
                <a:lnTo>
                  <a:pt x="2722746" y="0"/>
                </a:lnTo>
                <a:lnTo>
                  <a:pt x="2722746" y="2495025"/>
                </a:lnTo>
                <a:lnTo>
                  <a:pt x="0" y="24950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14369560" y="-625929"/>
            <a:ext cx="4952166" cy="41148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1380131" flipH="1">
            <a:off x="1228963" y="1235925"/>
            <a:ext cx="1619512" cy="1354501"/>
          </a:xfrm>
          <a:custGeom>
            <a:avLst/>
            <a:gdLst/>
            <a:ahLst/>
            <a:cxnLst/>
            <a:rect l="l" t="t" r="r" b="b"/>
            <a:pathLst>
              <a:path w="1619512" h="1354501">
                <a:moveTo>
                  <a:pt x="1619512" y="0"/>
                </a:moveTo>
                <a:lnTo>
                  <a:pt x="0" y="0"/>
                </a:lnTo>
                <a:lnTo>
                  <a:pt x="0" y="1354501"/>
                </a:lnTo>
                <a:lnTo>
                  <a:pt x="1619512" y="1354501"/>
                </a:lnTo>
                <a:lnTo>
                  <a:pt x="1619512"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7" name="Picture 6">
            <a:extLst>
              <a:ext uri="{FF2B5EF4-FFF2-40B4-BE49-F238E27FC236}">
                <a16:creationId xmlns:a16="http://schemas.microsoft.com/office/drawing/2014/main" id="{E07188F3-01BE-CE84-8D7A-524FBFEE1240}"/>
              </a:ext>
            </a:extLst>
          </p:cNvPr>
          <p:cNvPicPr>
            <a:picLocks noChangeAspect="1"/>
          </p:cNvPicPr>
          <p:nvPr/>
        </p:nvPicPr>
        <p:blipFill>
          <a:blip r:embed="rId19"/>
          <a:stretch>
            <a:fillRect/>
          </a:stretch>
        </p:blipFill>
        <p:spPr>
          <a:xfrm>
            <a:off x="2209093" y="1880662"/>
            <a:ext cx="12961219" cy="5340559"/>
          </a:xfrm>
          <a:prstGeom prst="rect">
            <a:avLst/>
          </a:prstGeom>
        </p:spPr>
      </p:pic>
    </p:spTree>
    <p:extLst>
      <p:ext uri="{BB962C8B-B14F-4D97-AF65-F5344CB8AC3E}">
        <p14:creationId xmlns:p14="http://schemas.microsoft.com/office/powerpoint/2010/main" val="417874853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2D06CA-E9EB-FEB4-CF3E-626705968DDD}"/>
              </a:ext>
            </a:extLst>
          </p:cNvPr>
          <p:cNvGrpSpPr/>
          <p:nvPr/>
        </p:nvGrpSpPr>
        <p:grpSpPr>
          <a:xfrm>
            <a:off x="5507852" y="2986982"/>
            <a:ext cx="1083300" cy="182880"/>
            <a:chOff x="2497071" y="953740"/>
            <a:chExt cx="541650" cy="91440"/>
          </a:xfrm>
        </p:grpSpPr>
        <p:sp>
          <p:nvSpPr>
            <p:cNvPr id="3" name="Straight Connector 3">
              <a:extLst>
                <a:ext uri="{FF2B5EF4-FFF2-40B4-BE49-F238E27FC236}">
                  <a16:creationId xmlns:a16="http://schemas.microsoft.com/office/drawing/2014/main" id="{2199A113-6930-3F33-DCE8-A9AA449CCB4B}"/>
                </a:ext>
              </a:extLst>
            </p:cNvPr>
            <p:cNvSpPr/>
            <p:nvPr/>
          </p:nvSpPr>
          <p:spPr>
            <a:xfrm>
              <a:off x="2497071" y="953740"/>
              <a:ext cx="541650" cy="91440"/>
            </a:xfrm>
            <a:custGeom>
              <a:avLst/>
              <a:gdLst/>
              <a:ahLst/>
              <a:cxnLst/>
              <a:rect l="0" t="0" r="0" b="0"/>
              <a:pathLst>
                <a:path>
                  <a:moveTo>
                    <a:pt x="0" y="45720"/>
                  </a:moveTo>
                  <a:lnTo>
                    <a:pt x="541650" y="45720"/>
                  </a:lnTo>
                </a:path>
              </a:pathLst>
            </a:custGeom>
            <a:noFill/>
            <a:ln>
              <a:tailEnd type="arrow"/>
            </a:ln>
          </p:spPr>
          <p:style>
            <a:lnRef idx="1">
              <a:schemeClr val="accent2">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4" name="Straight Connector 4">
              <a:extLst>
                <a:ext uri="{FF2B5EF4-FFF2-40B4-BE49-F238E27FC236}">
                  <a16:creationId xmlns:a16="http://schemas.microsoft.com/office/drawing/2014/main" id="{5983B21A-82FF-8D2F-FB93-CCDEB023EBB8}"/>
                </a:ext>
              </a:extLst>
            </p:cNvPr>
            <p:cNvSpPr/>
            <p:nvPr/>
          </p:nvSpPr>
          <p:spPr>
            <a:xfrm>
              <a:off x="2753590" y="996596"/>
              <a:ext cx="28612"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5" name="Group 4">
            <a:extLst>
              <a:ext uri="{FF2B5EF4-FFF2-40B4-BE49-F238E27FC236}">
                <a16:creationId xmlns:a16="http://schemas.microsoft.com/office/drawing/2014/main" id="{82C229DC-AFBA-51B8-E89D-2E195BEA88B0}"/>
              </a:ext>
            </a:extLst>
          </p:cNvPr>
          <p:cNvGrpSpPr/>
          <p:nvPr/>
        </p:nvGrpSpPr>
        <p:grpSpPr>
          <a:xfrm>
            <a:off x="535357" y="1585592"/>
            <a:ext cx="4976094" cy="2985656"/>
            <a:chOff x="10823" y="253045"/>
            <a:chExt cx="2488047" cy="1492828"/>
          </a:xfrm>
        </p:grpSpPr>
        <p:sp>
          <p:nvSpPr>
            <p:cNvPr id="6" name="Rectangle 5">
              <a:extLst>
                <a:ext uri="{FF2B5EF4-FFF2-40B4-BE49-F238E27FC236}">
                  <a16:creationId xmlns:a16="http://schemas.microsoft.com/office/drawing/2014/main" id="{AEA03538-4ED0-F727-F2F3-6EE1F5E720DA}"/>
                </a:ext>
              </a:extLst>
            </p:cNvPr>
            <p:cNvSpPr/>
            <p:nvPr/>
          </p:nvSpPr>
          <p:spPr>
            <a:xfrm>
              <a:off x="10823" y="253045"/>
              <a:ext cx="2488047" cy="1492828"/>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6">
              <a:extLst>
                <a:ext uri="{FF2B5EF4-FFF2-40B4-BE49-F238E27FC236}">
                  <a16:creationId xmlns:a16="http://schemas.microsoft.com/office/drawing/2014/main" id="{B3CAA421-A485-7E9B-2D7B-FA90A6726FCE}"/>
                </a:ext>
              </a:extLst>
            </p:cNvPr>
            <p:cNvSpPr/>
            <p:nvPr/>
          </p:nvSpPr>
          <p:spPr>
            <a:xfrm>
              <a:off x="10823" y="25304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312928" rIns="312928" bIns="312928" numCol="1" spcCol="1270" anchor="ctr" anchorCtr="0">
              <a:noAutofit/>
            </a:bodyPr>
            <a:lstStyle/>
            <a:p>
              <a:pPr algn="ctr" defTabSz="1955800">
                <a:lnSpc>
                  <a:spcPct val="90000"/>
                </a:lnSpc>
                <a:spcBef>
                  <a:spcPct val="0"/>
                </a:spcBef>
                <a:spcAft>
                  <a:spcPct val="35000"/>
                </a:spcAft>
                <a:buClr>
                  <a:srgbClr val="000000"/>
                </a:buClr>
              </a:pPr>
              <a:r>
                <a:rPr lang="vi-VN" sz="4400" dirty="0">
                  <a:solidFill>
                    <a:schemeClr val="bg1">
                      <a:lumMod val="10000"/>
                    </a:schemeClr>
                  </a:solidFill>
                  <a:latin typeface="Times New Roman" panose="02020603050405020304" pitchFamily="18" charset="0"/>
                  <a:cs typeface="Times New Roman" panose="02020603050405020304" pitchFamily="18" charset="0"/>
                  <a:sym typeface="Arial"/>
                </a:rPr>
                <a:t>Người điều hành nhắc lại đề tài, nêu định hướng và mục đích thảo luận.</a:t>
              </a:r>
              <a:endParaRPr lang="en-US" sz="44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7927EE88-5607-C00B-002F-FED48EA4F988}"/>
              </a:ext>
            </a:extLst>
          </p:cNvPr>
          <p:cNvGrpSpPr/>
          <p:nvPr/>
        </p:nvGrpSpPr>
        <p:grpSpPr>
          <a:xfrm>
            <a:off x="3023404" y="4567650"/>
            <a:ext cx="8565924" cy="1083300"/>
            <a:chOff x="1254847" y="1744074"/>
            <a:chExt cx="4282962" cy="541650"/>
          </a:xfrm>
        </p:grpSpPr>
        <p:sp>
          <p:nvSpPr>
            <p:cNvPr id="9" name="Straight Connector 7">
              <a:extLst>
                <a:ext uri="{FF2B5EF4-FFF2-40B4-BE49-F238E27FC236}">
                  <a16:creationId xmlns:a16="http://schemas.microsoft.com/office/drawing/2014/main" id="{B7B46266-6121-0A55-7FCF-8AFC9134270D}"/>
                </a:ext>
              </a:extLst>
            </p:cNvPr>
            <p:cNvSpPr/>
            <p:nvPr/>
          </p:nvSpPr>
          <p:spPr>
            <a:xfrm>
              <a:off x="1254847" y="1744074"/>
              <a:ext cx="4282962" cy="541650"/>
            </a:xfrm>
            <a:custGeom>
              <a:avLst/>
              <a:gdLst/>
              <a:ahLst/>
              <a:cxnLst/>
              <a:rect l="0" t="0" r="0" b="0"/>
              <a:pathLst>
                <a:path>
                  <a:moveTo>
                    <a:pt x="4282962" y="0"/>
                  </a:moveTo>
                  <a:lnTo>
                    <a:pt x="4282962" y="287925"/>
                  </a:lnTo>
                  <a:lnTo>
                    <a:pt x="0" y="287925"/>
                  </a:lnTo>
                  <a:lnTo>
                    <a:pt x="0" y="541650"/>
                  </a:lnTo>
                </a:path>
              </a:pathLst>
            </a:custGeom>
            <a:noFill/>
            <a:ln>
              <a:tailEnd type="arrow"/>
            </a:ln>
          </p:spPr>
          <p:style>
            <a:lnRef idx="1">
              <a:schemeClr val="accent2">
                <a:hueOff val="-3600025"/>
                <a:satOff val="8473"/>
                <a:lumOff val="13464"/>
                <a:alphaOff val="0"/>
              </a:schemeClr>
            </a:lnRef>
            <a:fillRef idx="0">
              <a:scrgbClr r="0" g="0" b="0"/>
            </a:fillRef>
            <a:effectRef idx="0">
              <a:scrgbClr r="0" g="0" b="0"/>
            </a:effectRef>
            <a:fontRef idx="minor">
              <a:schemeClr val="tx1">
                <a:hueOff val="0"/>
                <a:satOff val="0"/>
                <a:lumOff val="0"/>
                <a:alphaOff val="0"/>
              </a:schemeClr>
            </a:fontRef>
          </p:style>
        </p:sp>
        <p:sp>
          <p:nvSpPr>
            <p:cNvPr id="10" name="Straight Connector 8">
              <a:extLst>
                <a:ext uri="{FF2B5EF4-FFF2-40B4-BE49-F238E27FC236}">
                  <a16:creationId xmlns:a16="http://schemas.microsoft.com/office/drawing/2014/main" id="{3AAB2090-3A15-A174-0C50-E92D742CB807}"/>
                </a:ext>
              </a:extLst>
            </p:cNvPr>
            <p:cNvSpPr/>
            <p:nvPr/>
          </p:nvSpPr>
          <p:spPr>
            <a:xfrm>
              <a:off x="3288303" y="2012035"/>
              <a:ext cx="216051"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11" name="Group 10">
            <a:extLst>
              <a:ext uri="{FF2B5EF4-FFF2-40B4-BE49-F238E27FC236}">
                <a16:creationId xmlns:a16="http://schemas.microsoft.com/office/drawing/2014/main" id="{C32462C2-5EA8-B56C-FE1F-7FCE2A6A643B}"/>
              </a:ext>
            </a:extLst>
          </p:cNvPr>
          <p:cNvGrpSpPr/>
          <p:nvPr/>
        </p:nvGrpSpPr>
        <p:grpSpPr>
          <a:xfrm>
            <a:off x="6655955" y="1585592"/>
            <a:ext cx="11096690" cy="2985656"/>
            <a:chOff x="3071122" y="253045"/>
            <a:chExt cx="5548345" cy="1492828"/>
          </a:xfrm>
        </p:grpSpPr>
        <p:sp>
          <p:nvSpPr>
            <p:cNvPr id="12" name="Rectangle 11">
              <a:extLst>
                <a:ext uri="{FF2B5EF4-FFF2-40B4-BE49-F238E27FC236}">
                  <a16:creationId xmlns:a16="http://schemas.microsoft.com/office/drawing/2014/main" id="{842D4634-4F03-CD12-64B9-F20DB47BFD0E}"/>
                </a:ext>
              </a:extLst>
            </p:cNvPr>
            <p:cNvSpPr/>
            <p:nvPr/>
          </p:nvSpPr>
          <p:spPr>
            <a:xfrm>
              <a:off x="3071122" y="253045"/>
              <a:ext cx="5548345" cy="1492828"/>
            </a:xfrm>
            <a:prstGeom prst="rect">
              <a:avLst/>
            </a:prstGeom>
          </p:spPr>
          <p:style>
            <a:lnRef idx="2">
              <a:schemeClr val="lt1">
                <a:hueOff val="0"/>
                <a:satOff val="0"/>
                <a:lumOff val="0"/>
                <a:alphaOff val="0"/>
              </a:schemeClr>
            </a:lnRef>
            <a:fillRef idx="1">
              <a:schemeClr val="accent2">
                <a:hueOff val="-2700019"/>
                <a:satOff val="6355"/>
                <a:lumOff val="10098"/>
                <a:alphaOff val="0"/>
              </a:schemeClr>
            </a:fillRef>
            <a:effectRef idx="0">
              <a:schemeClr val="accent2">
                <a:hueOff val="-2700019"/>
                <a:satOff val="6355"/>
                <a:lumOff val="10098"/>
                <a:alphaOff val="0"/>
              </a:schemeClr>
            </a:effectRef>
            <a:fontRef idx="minor">
              <a:schemeClr val="lt1"/>
            </a:fontRef>
          </p:style>
        </p:sp>
        <p:sp>
          <p:nvSpPr>
            <p:cNvPr id="13" name="Rectangle 12">
              <a:extLst>
                <a:ext uri="{FF2B5EF4-FFF2-40B4-BE49-F238E27FC236}">
                  <a16:creationId xmlns:a16="http://schemas.microsoft.com/office/drawing/2014/main" id="{6E9D3384-36A2-9284-07D9-170A32547D0B}"/>
                </a:ext>
              </a:extLst>
            </p:cNvPr>
            <p:cNvSpPr/>
            <p:nvPr/>
          </p:nvSpPr>
          <p:spPr>
            <a:xfrm>
              <a:off x="3071122" y="253045"/>
              <a:ext cx="5548345"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4480" tIns="284480" rIns="284480" bIns="284480" numCol="1" spcCol="1270" anchor="ctr" anchorCtr="0">
              <a:noAutofit/>
            </a:bodyPr>
            <a:lstStyle/>
            <a:p>
              <a:pPr algn="ctr" defTabSz="1778000">
                <a:lnSpc>
                  <a:spcPct val="90000"/>
                </a:lnSpc>
                <a:spcBef>
                  <a:spcPct val="0"/>
                </a:spcBef>
                <a:spcAft>
                  <a:spcPct val="35000"/>
                </a:spcAft>
                <a:buClr>
                  <a:srgbClr val="000000"/>
                </a:buClr>
              </a:pPr>
              <a:r>
                <a:rPr lang="vi-VN" sz="4000" dirty="0">
                  <a:solidFill>
                    <a:schemeClr val="bg1">
                      <a:lumMod val="10000"/>
                    </a:schemeClr>
                  </a:solidFill>
                  <a:latin typeface="Times New Roman" panose="02020603050405020304" pitchFamily="18" charset="0"/>
                  <a:cs typeface="Times New Roman" panose="02020603050405020304" pitchFamily="18" charset="0"/>
                  <a:sym typeface="Arial"/>
                </a:rPr>
                <a:t>Các thành viên trong lớp lần lượt phát biểu ý kiến (tập trung vào trọng tâm vấn đề, phân tích từng khía cạnh, có lí lẽ và bằng chứng thuyết phục), người phát biểu sau có thể nêu quan điểm cá nhân (đồng ý/phản đối)</a:t>
              </a:r>
              <a:endParaRPr lang="en-US" sz="40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14" name="Group 13">
            <a:extLst>
              <a:ext uri="{FF2B5EF4-FFF2-40B4-BE49-F238E27FC236}">
                <a16:creationId xmlns:a16="http://schemas.microsoft.com/office/drawing/2014/main" id="{E27022F2-64C3-9E95-1B37-FF929C653046}"/>
              </a:ext>
            </a:extLst>
          </p:cNvPr>
          <p:cNvGrpSpPr/>
          <p:nvPr/>
        </p:nvGrpSpPr>
        <p:grpSpPr>
          <a:xfrm>
            <a:off x="5507852" y="7117140"/>
            <a:ext cx="1083300" cy="182880"/>
            <a:chOff x="2497071" y="3018819"/>
            <a:chExt cx="541650" cy="91440"/>
          </a:xfrm>
        </p:grpSpPr>
        <p:sp>
          <p:nvSpPr>
            <p:cNvPr id="15" name="Straight Connector 11">
              <a:extLst>
                <a:ext uri="{FF2B5EF4-FFF2-40B4-BE49-F238E27FC236}">
                  <a16:creationId xmlns:a16="http://schemas.microsoft.com/office/drawing/2014/main" id="{C936C721-D0D8-B58C-C977-7462135734B5}"/>
                </a:ext>
              </a:extLst>
            </p:cNvPr>
            <p:cNvSpPr/>
            <p:nvPr/>
          </p:nvSpPr>
          <p:spPr>
            <a:xfrm>
              <a:off x="2497071" y="3018819"/>
              <a:ext cx="541650" cy="91440"/>
            </a:xfrm>
            <a:custGeom>
              <a:avLst/>
              <a:gdLst/>
              <a:ahLst/>
              <a:cxnLst/>
              <a:rect l="0" t="0" r="0" b="0"/>
              <a:pathLst>
                <a:path>
                  <a:moveTo>
                    <a:pt x="0" y="45720"/>
                  </a:moveTo>
                  <a:lnTo>
                    <a:pt x="541650" y="45720"/>
                  </a:lnTo>
                </a:path>
              </a:pathLst>
            </a:custGeom>
            <a:noFill/>
            <a:ln>
              <a:tailEnd type="arrow"/>
            </a:ln>
          </p:spPr>
          <p:style>
            <a:lnRef idx="1">
              <a:schemeClr val="accent2">
                <a:hueOff val="-7200049"/>
                <a:satOff val="16947"/>
                <a:lumOff val="26928"/>
                <a:alphaOff val="0"/>
              </a:schemeClr>
            </a:lnRef>
            <a:fillRef idx="0">
              <a:scrgbClr r="0" g="0" b="0"/>
            </a:fillRef>
            <a:effectRef idx="0">
              <a:scrgbClr r="0" g="0" b="0"/>
            </a:effectRef>
            <a:fontRef idx="minor">
              <a:schemeClr val="tx1">
                <a:hueOff val="0"/>
                <a:satOff val="0"/>
                <a:lumOff val="0"/>
                <a:alphaOff val="0"/>
              </a:schemeClr>
            </a:fontRef>
          </p:style>
        </p:sp>
        <p:sp>
          <p:nvSpPr>
            <p:cNvPr id="16" name="Straight Connector 12">
              <a:extLst>
                <a:ext uri="{FF2B5EF4-FFF2-40B4-BE49-F238E27FC236}">
                  <a16:creationId xmlns:a16="http://schemas.microsoft.com/office/drawing/2014/main" id="{647C6759-9194-B2C1-5FFF-A6CE07ADF08A}"/>
                </a:ext>
              </a:extLst>
            </p:cNvPr>
            <p:cNvSpPr/>
            <p:nvPr/>
          </p:nvSpPr>
          <p:spPr>
            <a:xfrm>
              <a:off x="2753590" y="3061675"/>
              <a:ext cx="28612"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4473D839-60D8-1640-94E8-9B85C8B8AED7}"/>
              </a:ext>
            </a:extLst>
          </p:cNvPr>
          <p:cNvGrpSpPr/>
          <p:nvPr/>
        </p:nvGrpSpPr>
        <p:grpSpPr>
          <a:xfrm>
            <a:off x="535357" y="5715752"/>
            <a:ext cx="4976094" cy="2985656"/>
            <a:chOff x="10823" y="2318125"/>
            <a:chExt cx="2488047" cy="1492828"/>
          </a:xfrm>
        </p:grpSpPr>
        <p:sp>
          <p:nvSpPr>
            <p:cNvPr id="18" name="Rectangle 17">
              <a:extLst>
                <a:ext uri="{FF2B5EF4-FFF2-40B4-BE49-F238E27FC236}">
                  <a16:creationId xmlns:a16="http://schemas.microsoft.com/office/drawing/2014/main" id="{0C410121-8BC9-D615-192A-89CC02AE8E43}"/>
                </a:ext>
              </a:extLst>
            </p:cNvPr>
            <p:cNvSpPr/>
            <p:nvPr/>
          </p:nvSpPr>
          <p:spPr>
            <a:xfrm>
              <a:off x="10823" y="2318125"/>
              <a:ext cx="2488047" cy="1492828"/>
            </a:xfrm>
            <a:prstGeom prst="rect">
              <a:avLst/>
            </a:prstGeom>
          </p:spPr>
          <p:style>
            <a:lnRef idx="2">
              <a:schemeClr val="lt1">
                <a:hueOff val="0"/>
                <a:satOff val="0"/>
                <a:lumOff val="0"/>
                <a:alphaOff val="0"/>
              </a:schemeClr>
            </a:lnRef>
            <a:fillRef idx="1">
              <a:schemeClr val="accent2">
                <a:hueOff val="-5400037"/>
                <a:satOff val="12710"/>
                <a:lumOff val="20196"/>
                <a:alphaOff val="0"/>
              </a:schemeClr>
            </a:fillRef>
            <a:effectRef idx="0">
              <a:schemeClr val="accent2">
                <a:hueOff val="-5400037"/>
                <a:satOff val="12710"/>
                <a:lumOff val="20196"/>
                <a:alphaOff val="0"/>
              </a:schemeClr>
            </a:effectRef>
            <a:fontRef idx="minor">
              <a:schemeClr val="lt1"/>
            </a:fontRef>
          </p:style>
        </p:sp>
        <p:sp>
          <p:nvSpPr>
            <p:cNvPr id="19" name="Rectangle 18">
              <a:extLst>
                <a:ext uri="{FF2B5EF4-FFF2-40B4-BE49-F238E27FC236}">
                  <a16:creationId xmlns:a16="http://schemas.microsoft.com/office/drawing/2014/main" id="{FE5FFA47-A450-2FA6-E4F1-AA171A9ADF63}"/>
                </a:ext>
              </a:extLst>
            </p:cNvPr>
            <p:cNvSpPr/>
            <p:nvPr/>
          </p:nvSpPr>
          <p:spPr>
            <a:xfrm>
              <a:off x="10823" y="231812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algn="ctr" defTabSz="2133600">
                <a:lnSpc>
                  <a:spcPct val="90000"/>
                </a:lnSpc>
                <a:spcBef>
                  <a:spcPct val="0"/>
                </a:spcBef>
                <a:spcAft>
                  <a:spcPct val="35000"/>
                </a:spcAft>
                <a:buClr>
                  <a:srgbClr val="000000"/>
                </a:buClr>
              </a:pPr>
              <a:r>
                <a:rPr lang="vi-VN" sz="4800" dirty="0">
                  <a:solidFill>
                    <a:schemeClr val="bg1">
                      <a:lumMod val="10000"/>
                    </a:schemeClr>
                  </a:solidFill>
                  <a:latin typeface="Times New Roman" panose="02020603050405020304" pitchFamily="18" charset="0"/>
                  <a:cs typeface="Times New Roman" panose="02020603050405020304" pitchFamily="18" charset="0"/>
                  <a:sym typeface="Arial"/>
                </a:rPr>
                <a:t>Thư kí ghi chép các ý kiến</a:t>
              </a:r>
              <a:endParaRPr lang="en-US" sz="48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8A8A5F2B-9182-A97E-0BC6-232550D22935}"/>
              </a:ext>
            </a:extLst>
          </p:cNvPr>
          <p:cNvGrpSpPr/>
          <p:nvPr/>
        </p:nvGrpSpPr>
        <p:grpSpPr>
          <a:xfrm>
            <a:off x="11628448" y="7117140"/>
            <a:ext cx="1083300" cy="182880"/>
            <a:chOff x="5557369" y="3018819"/>
            <a:chExt cx="541650" cy="91440"/>
          </a:xfrm>
        </p:grpSpPr>
        <p:sp>
          <p:nvSpPr>
            <p:cNvPr id="21" name="Straight Connector 15">
              <a:extLst>
                <a:ext uri="{FF2B5EF4-FFF2-40B4-BE49-F238E27FC236}">
                  <a16:creationId xmlns:a16="http://schemas.microsoft.com/office/drawing/2014/main" id="{BAF9B080-3355-39F7-5DF7-5141CA75070A}"/>
                </a:ext>
              </a:extLst>
            </p:cNvPr>
            <p:cNvSpPr/>
            <p:nvPr/>
          </p:nvSpPr>
          <p:spPr>
            <a:xfrm>
              <a:off x="5557369" y="3018819"/>
              <a:ext cx="541650" cy="91440"/>
            </a:xfrm>
            <a:custGeom>
              <a:avLst/>
              <a:gdLst/>
              <a:ahLst/>
              <a:cxnLst/>
              <a:rect l="0" t="0" r="0" b="0"/>
              <a:pathLst>
                <a:path>
                  <a:moveTo>
                    <a:pt x="0" y="45720"/>
                  </a:moveTo>
                  <a:lnTo>
                    <a:pt x="541650" y="45720"/>
                  </a:lnTo>
                </a:path>
              </a:pathLst>
            </a:custGeom>
            <a:noFill/>
            <a:ln>
              <a:tailEnd type="arrow"/>
            </a:ln>
          </p:spPr>
          <p:style>
            <a:lnRef idx="1">
              <a:schemeClr val="accent2">
                <a:hueOff val="-10800074"/>
                <a:satOff val="25420"/>
                <a:lumOff val="40392"/>
                <a:alphaOff val="0"/>
              </a:schemeClr>
            </a:lnRef>
            <a:fillRef idx="0">
              <a:scrgbClr r="0" g="0" b="0"/>
            </a:fillRef>
            <a:effectRef idx="0">
              <a:scrgbClr r="0" g="0" b="0"/>
            </a:effectRef>
            <a:fontRef idx="minor">
              <a:schemeClr val="tx1">
                <a:hueOff val="0"/>
                <a:satOff val="0"/>
                <a:lumOff val="0"/>
                <a:alphaOff val="0"/>
              </a:schemeClr>
            </a:fontRef>
          </p:style>
        </p:sp>
        <p:sp>
          <p:nvSpPr>
            <p:cNvPr id="22" name="Straight Connector 16">
              <a:extLst>
                <a:ext uri="{FF2B5EF4-FFF2-40B4-BE49-F238E27FC236}">
                  <a16:creationId xmlns:a16="http://schemas.microsoft.com/office/drawing/2014/main" id="{F421A3CF-7C6C-D1A2-68D0-DC5F834BCBA0}"/>
                </a:ext>
              </a:extLst>
            </p:cNvPr>
            <p:cNvSpPr/>
            <p:nvPr/>
          </p:nvSpPr>
          <p:spPr>
            <a:xfrm>
              <a:off x="5813889" y="3061675"/>
              <a:ext cx="28612" cy="5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400" tIns="0" rIns="25400" bIns="0" numCol="1" spcCol="1270" anchor="ctr" anchorCtr="0">
              <a:noAutofit/>
            </a:bodyPr>
            <a:lstStyle/>
            <a:p>
              <a:pPr algn="ctr" defTabSz="889000">
                <a:lnSpc>
                  <a:spcPct val="90000"/>
                </a:lnSpc>
                <a:spcBef>
                  <a:spcPct val="0"/>
                </a:spcBef>
                <a:spcAft>
                  <a:spcPct val="35000"/>
                </a:spcAft>
                <a:buClr>
                  <a:srgbClr val="000000"/>
                </a:buClr>
              </a:pPr>
              <a:endParaRPr lang="en-US" sz="200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23" name="Group 22">
            <a:extLst>
              <a:ext uri="{FF2B5EF4-FFF2-40B4-BE49-F238E27FC236}">
                <a16:creationId xmlns:a16="http://schemas.microsoft.com/office/drawing/2014/main" id="{4EDBCF3B-F531-3227-0A65-1AE66CFE4BB1}"/>
              </a:ext>
            </a:extLst>
          </p:cNvPr>
          <p:cNvGrpSpPr/>
          <p:nvPr/>
        </p:nvGrpSpPr>
        <p:grpSpPr>
          <a:xfrm>
            <a:off x="6655955" y="5715752"/>
            <a:ext cx="4976094" cy="2985656"/>
            <a:chOff x="3071122" y="2318125"/>
            <a:chExt cx="2488047" cy="1492828"/>
          </a:xfrm>
        </p:grpSpPr>
        <p:sp>
          <p:nvSpPr>
            <p:cNvPr id="24" name="Rectangle 23">
              <a:extLst>
                <a:ext uri="{FF2B5EF4-FFF2-40B4-BE49-F238E27FC236}">
                  <a16:creationId xmlns:a16="http://schemas.microsoft.com/office/drawing/2014/main" id="{6644E4F5-2FB1-06CC-8203-BBEAB3068360}"/>
                </a:ext>
              </a:extLst>
            </p:cNvPr>
            <p:cNvSpPr/>
            <p:nvPr/>
          </p:nvSpPr>
          <p:spPr>
            <a:xfrm>
              <a:off x="3071122" y="2318125"/>
              <a:ext cx="2488047" cy="1492828"/>
            </a:xfrm>
            <a:prstGeom prst="rect">
              <a:avLst/>
            </a:prstGeom>
          </p:spPr>
          <p:style>
            <a:lnRef idx="2">
              <a:schemeClr val="lt1">
                <a:hueOff val="0"/>
                <a:satOff val="0"/>
                <a:lumOff val="0"/>
                <a:alphaOff val="0"/>
              </a:schemeClr>
            </a:lnRef>
            <a:fillRef idx="1">
              <a:schemeClr val="accent2">
                <a:hueOff val="-8100056"/>
                <a:satOff val="19065"/>
                <a:lumOff val="30294"/>
                <a:alphaOff val="0"/>
              </a:schemeClr>
            </a:fillRef>
            <a:effectRef idx="0">
              <a:schemeClr val="accent2">
                <a:hueOff val="-8100056"/>
                <a:satOff val="19065"/>
                <a:lumOff val="30294"/>
                <a:alphaOff val="0"/>
              </a:schemeClr>
            </a:effectRef>
            <a:fontRef idx="minor">
              <a:schemeClr val="lt1"/>
            </a:fontRef>
          </p:style>
        </p:sp>
        <p:sp>
          <p:nvSpPr>
            <p:cNvPr id="25" name="Rectangle 24">
              <a:extLst>
                <a:ext uri="{FF2B5EF4-FFF2-40B4-BE49-F238E27FC236}">
                  <a16:creationId xmlns:a16="http://schemas.microsoft.com/office/drawing/2014/main" id="{9EC49E74-097D-7F60-4CF3-72701BFE0F07}"/>
                </a:ext>
              </a:extLst>
            </p:cNvPr>
            <p:cNvSpPr/>
            <p:nvPr/>
          </p:nvSpPr>
          <p:spPr>
            <a:xfrm>
              <a:off x="3071122" y="231812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algn="ctr" defTabSz="2133600">
                <a:lnSpc>
                  <a:spcPct val="90000"/>
                </a:lnSpc>
                <a:spcBef>
                  <a:spcPct val="0"/>
                </a:spcBef>
                <a:spcAft>
                  <a:spcPct val="35000"/>
                </a:spcAft>
                <a:buClr>
                  <a:srgbClr val="000000"/>
                </a:buClr>
              </a:pPr>
              <a:r>
                <a:rPr lang="vi-VN" sz="4800" dirty="0">
                  <a:solidFill>
                    <a:schemeClr val="bg1">
                      <a:lumMod val="10000"/>
                    </a:schemeClr>
                  </a:solidFill>
                  <a:latin typeface="Times New Roman" panose="02020603050405020304" pitchFamily="18" charset="0"/>
                  <a:cs typeface="Times New Roman" panose="02020603050405020304" pitchFamily="18" charset="0"/>
                  <a:sym typeface="Arial"/>
                </a:rPr>
                <a:t>Người điều hành dựa vào đó tổng hợp, kết luận về vấn đề</a:t>
              </a:r>
              <a:endParaRPr lang="en-US" sz="48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grpSp>
        <p:nvGrpSpPr>
          <p:cNvPr id="26" name="Group 25">
            <a:extLst>
              <a:ext uri="{FF2B5EF4-FFF2-40B4-BE49-F238E27FC236}">
                <a16:creationId xmlns:a16="http://schemas.microsoft.com/office/drawing/2014/main" id="{94158835-A8BB-1881-72A2-275E8B7E363F}"/>
              </a:ext>
            </a:extLst>
          </p:cNvPr>
          <p:cNvGrpSpPr/>
          <p:nvPr/>
        </p:nvGrpSpPr>
        <p:grpSpPr>
          <a:xfrm>
            <a:off x="12776551" y="5715752"/>
            <a:ext cx="4976094" cy="2985656"/>
            <a:chOff x="6131420" y="2318125"/>
            <a:chExt cx="2488047" cy="1492828"/>
          </a:xfrm>
        </p:grpSpPr>
        <p:sp>
          <p:nvSpPr>
            <p:cNvPr id="27" name="Rectangle 26">
              <a:extLst>
                <a:ext uri="{FF2B5EF4-FFF2-40B4-BE49-F238E27FC236}">
                  <a16:creationId xmlns:a16="http://schemas.microsoft.com/office/drawing/2014/main" id="{F5F75617-D958-788C-C235-603DAD5F96AA}"/>
                </a:ext>
              </a:extLst>
            </p:cNvPr>
            <p:cNvSpPr/>
            <p:nvPr/>
          </p:nvSpPr>
          <p:spPr>
            <a:xfrm>
              <a:off x="6131420" y="2318125"/>
              <a:ext cx="2488047" cy="1492828"/>
            </a:xfrm>
            <a:prstGeom prst="rect">
              <a:avLst/>
            </a:prstGeom>
          </p:spPr>
          <p:style>
            <a:lnRef idx="2">
              <a:schemeClr val="lt1">
                <a:hueOff val="0"/>
                <a:satOff val="0"/>
                <a:lumOff val="0"/>
                <a:alphaOff val="0"/>
              </a:schemeClr>
            </a:lnRef>
            <a:fillRef idx="1">
              <a:schemeClr val="accent2">
                <a:hueOff val="-10800074"/>
                <a:satOff val="25420"/>
                <a:lumOff val="40392"/>
                <a:alphaOff val="0"/>
              </a:schemeClr>
            </a:fillRef>
            <a:effectRef idx="0">
              <a:schemeClr val="accent2">
                <a:hueOff val="-10800074"/>
                <a:satOff val="25420"/>
                <a:lumOff val="40392"/>
                <a:alphaOff val="0"/>
              </a:schemeClr>
            </a:effectRef>
            <a:fontRef idx="minor">
              <a:schemeClr val="lt1"/>
            </a:fontRef>
          </p:style>
        </p:sp>
        <p:sp>
          <p:nvSpPr>
            <p:cNvPr id="28" name="Rectangle 27">
              <a:extLst>
                <a:ext uri="{FF2B5EF4-FFF2-40B4-BE49-F238E27FC236}">
                  <a16:creationId xmlns:a16="http://schemas.microsoft.com/office/drawing/2014/main" id="{B2C153A1-4112-331E-F132-00270F14D5B1}"/>
                </a:ext>
              </a:extLst>
            </p:cNvPr>
            <p:cNvSpPr/>
            <p:nvPr/>
          </p:nvSpPr>
          <p:spPr>
            <a:xfrm>
              <a:off x="6131420" y="2318125"/>
              <a:ext cx="2488047" cy="14928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1376" tIns="341376" rIns="341376" bIns="341376" numCol="1" spcCol="1270" anchor="ctr" anchorCtr="0">
              <a:noAutofit/>
            </a:bodyPr>
            <a:lstStyle/>
            <a:p>
              <a:pPr algn="ctr" defTabSz="2133600">
                <a:lnSpc>
                  <a:spcPct val="90000"/>
                </a:lnSpc>
                <a:spcBef>
                  <a:spcPct val="0"/>
                </a:spcBef>
                <a:spcAft>
                  <a:spcPct val="35000"/>
                </a:spcAft>
                <a:buClr>
                  <a:srgbClr val="000000"/>
                </a:buClr>
              </a:pPr>
              <a:r>
                <a:rPr lang="vi-VN" sz="4800" dirty="0">
                  <a:solidFill>
                    <a:schemeClr val="bg1">
                      <a:lumMod val="10000"/>
                    </a:schemeClr>
                  </a:solidFill>
                  <a:latin typeface="Times New Roman" panose="02020603050405020304" pitchFamily="18" charset="0"/>
                  <a:cs typeface="Times New Roman" panose="02020603050405020304" pitchFamily="18" charset="0"/>
                  <a:sym typeface="Arial"/>
                </a:rPr>
                <a:t>Giáo viên nhận xét chung, cho điểm</a:t>
              </a:r>
              <a:endParaRPr lang="en-US" sz="4800"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54585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546</Words>
  <Application>Microsoft Office PowerPoint</Application>
  <PresentationFormat>Custom</PresentationFormat>
  <Paragraphs>55</Paragraphs>
  <Slides>13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Times New Roman</vt:lpstr>
      <vt:lpstr>Catamaran</vt:lpstr>
      <vt:lpstr>Arial</vt:lpstr>
      <vt:lpstr>Calibri</vt:lpstr>
      <vt:lpstr>Symbol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Colorful Pastel All About Me for School Presentation </dc:title>
  <cp:lastModifiedBy>Ha Viet ANh</cp:lastModifiedBy>
  <cp:revision>9</cp:revision>
  <dcterms:created xsi:type="dcterms:W3CDTF">2006-08-16T00:00:00Z</dcterms:created>
  <dcterms:modified xsi:type="dcterms:W3CDTF">2025-12-16T09:03:18Z</dcterms:modified>
  <dc:identifier>DAFrnFTrs_4</dc:identifier>
</cp:coreProperties>
</file>