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6" r:id="rId2"/>
    <p:sldId id="257" r:id="rId3"/>
    <p:sldId id="321" r:id="rId4"/>
    <p:sldId id="268" r:id="rId5"/>
    <p:sldId id="322" r:id="rId6"/>
    <p:sldId id="324" r:id="rId7"/>
    <p:sldId id="325" r:id="rId8"/>
    <p:sldId id="260" r:id="rId9"/>
    <p:sldId id="342" r:id="rId10"/>
    <p:sldId id="323" r:id="rId11"/>
    <p:sldId id="339" r:id="rId12"/>
    <p:sldId id="340" r:id="rId13"/>
    <p:sldId id="341" r:id="rId14"/>
    <p:sldId id="343" r:id="rId15"/>
    <p:sldId id="344" r:id="rId16"/>
    <p:sldId id="347" r:id="rId17"/>
    <p:sldId id="334" r:id="rId18"/>
    <p:sldId id="335" r:id="rId19"/>
    <p:sldId id="345" r:id="rId20"/>
    <p:sldId id="33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455"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2EF73-89E9-43EC-BA1B-0A97AEB68C97}" type="datetimeFigureOut">
              <a:rPr lang="en-US" smtClean="0"/>
              <a:t>12/14/2025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A9CD7-BADC-4438-8CC4-986035077705}" type="slidenum">
              <a:rPr lang="en-US" smtClean="0"/>
              <a:t>‹#›</a:t>
            </a:fld>
            <a:endParaRPr lang="en-US"/>
          </a:p>
        </p:txBody>
      </p:sp>
    </p:spTree>
    <p:extLst>
      <p:ext uri="{BB962C8B-B14F-4D97-AF65-F5344CB8AC3E}">
        <p14:creationId xmlns:p14="http://schemas.microsoft.com/office/powerpoint/2010/main" val="43839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50000"/>
              </a:lnSpc>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a:t>
            </a:fld>
            <a:endParaRPr lang="en-US"/>
          </a:p>
        </p:txBody>
      </p:sp>
    </p:spTree>
    <p:extLst>
      <p:ext uri="{BB962C8B-B14F-4D97-AF65-F5344CB8AC3E}">
        <p14:creationId xmlns:p14="http://schemas.microsoft.com/office/powerpoint/2010/main" val="2662344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10</a:t>
            </a:fld>
            <a:endParaRPr lang="en-US"/>
          </a:p>
        </p:txBody>
      </p:sp>
    </p:spTree>
    <p:extLst>
      <p:ext uri="{BB962C8B-B14F-4D97-AF65-F5344CB8AC3E}">
        <p14:creationId xmlns:p14="http://schemas.microsoft.com/office/powerpoint/2010/main" val="2704537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6</a:t>
            </a:r>
            <a:endParaRPr lang="en-US" dirty="0"/>
          </a:p>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11</a:t>
            </a:fld>
            <a:endParaRPr lang="en-US"/>
          </a:p>
        </p:txBody>
      </p:sp>
    </p:spTree>
    <p:extLst>
      <p:ext uri="{BB962C8B-B14F-4D97-AF65-F5344CB8AC3E}">
        <p14:creationId xmlns:p14="http://schemas.microsoft.com/office/powerpoint/2010/main" val="778210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12</a:t>
            </a:fld>
            <a:endParaRPr lang="en-US"/>
          </a:p>
        </p:txBody>
      </p:sp>
    </p:spTree>
    <p:extLst>
      <p:ext uri="{BB962C8B-B14F-4D97-AF65-F5344CB8AC3E}">
        <p14:creationId xmlns:p14="http://schemas.microsoft.com/office/powerpoint/2010/main" val="2961530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13</a:t>
            </a:fld>
            <a:endParaRPr lang="en-US"/>
          </a:p>
        </p:txBody>
      </p:sp>
    </p:spTree>
    <p:extLst>
      <p:ext uri="{BB962C8B-B14F-4D97-AF65-F5344CB8AC3E}">
        <p14:creationId xmlns:p14="http://schemas.microsoft.com/office/powerpoint/2010/main" val="738494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14</a:t>
            </a:fld>
            <a:endParaRPr lang="en-US"/>
          </a:p>
        </p:txBody>
      </p:sp>
    </p:spTree>
    <p:extLst>
      <p:ext uri="{BB962C8B-B14F-4D97-AF65-F5344CB8AC3E}">
        <p14:creationId xmlns:p14="http://schemas.microsoft.com/office/powerpoint/2010/main" val="133456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15</a:t>
            </a:fld>
            <a:endParaRPr lang="en-US"/>
          </a:p>
        </p:txBody>
      </p:sp>
    </p:spTree>
    <p:extLst>
      <p:ext uri="{BB962C8B-B14F-4D97-AF65-F5344CB8AC3E}">
        <p14:creationId xmlns:p14="http://schemas.microsoft.com/office/powerpoint/2010/main" val="146126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16</a:t>
            </a:fld>
            <a:endParaRPr lang="en-US"/>
          </a:p>
        </p:txBody>
      </p:sp>
    </p:spTree>
    <p:extLst>
      <p:ext uri="{BB962C8B-B14F-4D97-AF65-F5344CB8AC3E}">
        <p14:creationId xmlns:p14="http://schemas.microsoft.com/office/powerpoint/2010/main" val="915330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2CA13-D39F-4CF0-8094-EFD26456BBE2}" type="slidenum">
              <a:rPr lang="en-US" smtClean="0"/>
              <a:t>17</a:t>
            </a:fld>
            <a:endParaRPr lang="en-US"/>
          </a:p>
        </p:txBody>
      </p:sp>
    </p:spTree>
    <p:extLst>
      <p:ext uri="{BB962C8B-B14F-4D97-AF65-F5344CB8AC3E}">
        <p14:creationId xmlns:p14="http://schemas.microsoft.com/office/powerpoint/2010/main" val="392617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2CA13-D39F-4CF0-8094-EFD26456BBE2}" type="slidenum">
              <a:rPr lang="en-US" smtClean="0"/>
              <a:t>18</a:t>
            </a:fld>
            <a:endParaRPr lang="en-US"/>
          </a:p>
        </p:txBody>
      </p:sp>
    </p:spTree>
    <p:extLst>
      <p:ext uri="{BB962C8B-B14F-4D97-AF65-F5344CB8AC3E}">
        <p14:creationId xmlns:p14="http://schemas.microsoft.com/office/powerpoint/2010/main" val="2520170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2CA13-D39F-4CF0-8094-EFD26456BBE2}" type="slidenum">
              <a:rPr lang="en-US" smtClean="0"/>
              <a:t>19</a:t>
            </a:fld>
            <a:endParaRPr lang="en-US"/>
          </a:p>
        </p:txBody>
      </p:sp>
    </p:spTree>
    <p:extLst>
      <p:ext uri="{BB962C8B-B14F-4D97-AF65-F5344CB8AC3E}">
        <p14:creationId xmlns:p14="http://schemas.microsoft.com/office/powerpoint/2010/main" val="1764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2</a:t>
            </a:fld>
            <a:endParaRPr lang="en-US"/>
          </a:p>
        </p:txBody>
      </p:sp>
    </p:spTree>
    <p:extLst>
      <p:ext uri="{BB962C8B-B14F-4D97-AF65-F5344CB8AC3E}">
        <p14:creationId xmlns:p14="http://schemas.microsoft.com/office/powerpoint/2010/main" val="1372447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2CA13-D39F-4CF0-8094-EFD26456BBE2}" type="slidenum">
              <a:rPr lang="en-US" smtClean="0"/>
              <a:t>20</a:t>
            </a:fld>
            <a:endParaRPr lang="en-US"/>
          </a:p>
        </p:txBody>
      </p:sp>
    </p:spTree>
    <p:extLst>
      <p:ext uri="{BB962C8B-B14F-4D97-AF65-F5344CB8AC3E}">
        <p14:creationId xmlns:p14="http://schemas.microsoft.com/office/powerpoint/2010/main" val="75464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3</a:t>
            </a:fld>
            <a:endParaRPr lang="en-US"/>
          </a:p>
        </p:txBody>
      </p:sp>
    </p:spTree>
    <p:extLst>
      <p:ext uri="{BB962C8B-B14F-4D97-AF65-F5344CB8AC3E}">
        <p14:creationId xmlns:p14="http://schemas.microsoft.com/office/powerpoint/2010/main" val="340238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4</a:t>
            </a:fld>
            <a:endParaRPr lang="en-US"/>
          </a:p>
        </p:txBody>
      </p:sp>
    </p:spTree>
    <p:extLst>
      <p:ext uri="{BB962C8B-B14F-4D97-AF65-F5344CB8AC3E}">
        <p14:creationId xmlns:p14="http://schemas.microsoft.com/office/powerpoint/2010/main" val="238943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5</a:t>
            </a:fld>
            <a:endParaRPr lang="en-US"/>
          </a:p>
        </p:txBody>
      </p:sp>
    </p:spTree>
    <p:extLst>
      <p:ext uri="{BB962C8B-B14F-4D97-AF65-F5344CB8AC3E}">
        <p14:creationId xmlns:p14="http://schemas.microsoft.com/office/powerpoint/2010/main" val="7647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2CA13-D39F-4CF0-8094-EFD26456BBE2}" type="slidenum">
              <a:rPr lang="en-US" smtClean="0"/>
              <a:t>6</a:t>
            </a:fld>
            <a:endParaRPr lang="en-US"/>
          </a:p>
        </p:txBody>
      </p:sp>
    </p:spTree>
    <p:extLst>
      <p:ext uri="{BB962C8B-B14F-4D97-AF65-F5344CB8AC3E}">
        <p14:creationId xmlns:p14="http://schemas.microsoft.com/office/powerpoint/2010/main" val="89991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2CA13-D39F-4CF0-8094-EFD26456BBE2}" type="slidenum">
              <a:rPr lang="en-US" smtClean="0"/>
              <a:t>7</a:t>
            </a:fld>
            <a:endParaRPr lang="en-US"/>
          </a:p>
        </p:txBody>
      </p:sp>
    </p:spTree>
    <p:extLst>
      <p:ext uri="{BB962C8B-B14F-4D97-AF65-F5344CB8AC3E}">
        <p14:creationId xmlns:p14="http://schemas.microsoft.com/office/powerpoint/2010/main" val="392171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8</a:t>
            </a:fld>
            <a:endParaRPr lang="en-US"/>
          </a:p>
        </p:txBody>
      </p:sp>
    </p:spTree>
    <p:extLst>
      <p:ext uri="{BB962C8B-B14F-4D97-AF65-F5344CB8AC3E}">
        <p14:creationId xmlns:p14="http://schemas.microsoft.com/office/powerpoint/2010/main" val="67189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A9CD7-BADC-4438-8CC4-986035077705}" type="slidenum">
              <a:rPr lang="en-US" smtClean="0"/>
              <a:t>9</a:t>
            </a:fld>
            <a:endParaRPr lang="en-US"/>
          </a:p>
        </p:txBody>
      </p:sp>
    </p:spTree>
    <p:extLst>
      <p:ext uri="{BB962C8B-B14F-4D97-AF65-F5344CB8AC3E}">
        <p14:creationId xmlns:p14="http://schemas.microsoft.com/office/powerpoint/2010/main" val="3298989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B7E579-8AE3-4871-84F7-BBED98D7C8F5}"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152456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B7E579-8AE3-4871-84F7-BBED98D7C8F5}"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390995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B7E579-8AE3-4871-84F7-BBED98D7C8F5}"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192865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B7E579-8AE3-4871-84F7-BBED98D7C8F5}"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280850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B7E579-8AE3-4871-84F7-BBED98D7C8F5}" type="datetimeFigureOut">
              <a:rPr lang="en-US" smtClean="0"/>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130918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B7E579-8AE3-4871-84F7-BBED98D7C8F5}" type="datetimeFigureOut">
              <a:rPr lang="en-US" smtClean="0"/>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148940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B7E579-8AE3-4871-84F7-BBED98D7C8F5}" type="datetimeFigureOut">
              <a:rPr lang="en-US" smtClean="0"/>
              <a:t>12/14/2025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68292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B7E579-8AE3-4871-84F7-BBED98D7C8F5}" type="datetimeFigureOut">
              <a:rPr lang="en-US" smtClean="0"/>
              <a:t>12/14/2025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163750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7E579-8AE3-4871-84F7-BBED98D7C8F5}" type="datetimeFigureOut">
              <a:rPr lang="en-US" smtClean="0"/>
              <a:t>12/14/2025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326782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B7E579-8AE3-4871-84F7-BBED98D7C8F5}" type="datetimeFigureOut">
              <a:rPr lang="en-US" smtClean="0"/>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194582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B7E579-8AE3-4871-84F7-BBED98D7C8F5}" type="datetimeFigureOut">
              <a:rPr lang="en-US" smtClean="0"/>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EA22B-EFC8-4EAD-964B-F1D8CCAF2E09}" type="slidenum">
              <a:rPr lang="en-US" smtClean="0"/>
              <a:t>‹#›</a:t>
            </a:fld>
            <a:endParaRPr lang="en-US"/>
          </a:p>
        </p:txBody>
      </p:sp>
    </p:spTree>
    <p:extLst>
      <p:ext uri="{BB962C8B-B14F-4D97-AF65-F5344CB8AC3E}">
        <p14:creationId xmlns:p14="http://schemas.microsoft.com/office/powerpoint/2010/main" val="67989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3000" b="-4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7E579-8AE3-4871-84F7-BBED98D7C8F5}" type="datetimeFigureOut">
              <a:rPr lang="en-US" smtClean="0"/>
              <a:t>12/14/2025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EA22B-EFC8-4EAD-964B-F1D8CCAF2E09}" type="slidenum">
              <a:rPr lang="en-US" smtClean="0"/>
              <a:t>‹#›</a:t>
            </a:fld>
            <a:endParaRPr lang="en-US"/>
          </a:p>
        </p:txBody>
      </p:sp>
    </p:spTree>
    <p:extLst>
      <p:ext uri="{BB962C8B-B14F-4D97-AF65-F5344CB8AC3E}">
        <p14:creationId xmlns:p14="http://schemas.microsoft.com/office/powerpoint/2010/main" val="203609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67A84B29-E4F8-4B3D-A0EA-81E2D2434E0A}"/>
              </a:ext>
            </a:extLst>
          </p:cNvPr>
          <p:cNvSpPr txBox="1">
            <a:spLocks/>
          </p:cNvSpPr>
          <p:nvPr/>
        </p:nvSpPr>
        <p:spPr>
          <a:xfrm>
            <a:off x="1624387" y="3504666"/>
            <a:ext cx="7740807" cy="204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nSpc>
                <a:spcPct val="150000"/>
              </a:lnSpc>
              <a:buFont typeface="Arial" panose="020B0604020202020204" pitchFamily="34" charset="0"/>
              <a:buNone/>
            </a:pPr>
            <a:r>
              <a:rPr lang="en-US" i="1" dirty="0" err="1">
                <a:latin typeface="Times New Roman" panose="02020603050405020304" pitchFamily="18" charset="0"/>
                <a:ea typeface="Cambria" panose="02040503050406030204" pitchFamily="18" charset="0"/>
                <a:cs typeface="Times New Roman" panose="02020603050405020304" pitchFamily="18" charset="0"/>
              </a:rPr>
              <a:t>Thân</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em</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vừa</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trắng</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lại</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vừa</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tròn</a:t>
            </a:r>
            <a:endParaRPr lang="en-US" i="1" dirty="0">
              <a:latin typeface="Times New Roman" panose="02020603050405020304" pitchFamily="18" charset="0"/>
              <a:ea typeface="Cambria" panose="02040503050406030204" pitchFamily="18" charset="0"/>
              <a:cs typeface="Times New Roman" panose="02020603050405020304" pitchFamily="18" charset="0"/>
            </a:endParaRPr>
          </a:p>
          <a:p>
            <a:pPr marL="139700" indent="0">
              <a:lnSpc>
                <a:spcPct val="150000"/>
              </a:lnSpc>
              <a:buFont typeface="Arial" panose="020B0604020202020204" pitchFamily="34" charset="0"/>
              <a:buNone/>
            </a:pPr>
            <a:r>
              <a:rPr lang="en-US" i="1" dirty="0" err="1">
                <a:latin typeface="Times New Roman" panose="02020603050405020304" pitchFamily="18" charset="0"/>
                <a:ea typeface="Cambria" panose="02040503050406030204" pitchFamily="18" charset="0"/>
                <a:cs typeface="Times New Roman" panose="02020603050405020304" pitchFamily="18" charset="0"/>
              </a:rPr>
              <a:t>Bảy</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nổi</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ba</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chìm</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với</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nước</a:t>
            </a:r>
            <a:r>
              <a:rPr lang="en-US" i="1" dirty="0">
                <a:latin typeface="Times New Roman" panose="02020603050405020304" pitchFamily="18" charset="0"/>
                <a:ea typeface="Cambria" panose="02040503050406030204" pitchFamily="18" charset="0"/>
                <a:cs typeface="Times New Roman" panose="02020603050405020304" pitchFamily="18" charset="0"/>
              </a:rPr>
              <a:t> non</a:t>
            </a:r>
          </a:p>
          <a:p>
            <a:pPr marL="139700" indent="0">
              <a:lnSpc>
                <a:spcPct val="150000"/>
              </a:lnSpc>
              <a:buFont typeface="Arial" panose="020B0604020202020204" pitchFamily="34" charset="0"/>
              <a:buNone/>
            </a:pPr>
            <a:r>
              <a:rPr lang="en-US" i="1" dirty="0" err="1">
                <a:latin typeface="Times New Roman" panose="02020603050405020304" pitchFamily="18" charset="0"/>
                <a:ea typeface="Cambria" panose="02040503050406030204" pitchFamily="18" charset="0"/>
                <a:cs typeface="Times New Roman" panose="02020603050405020304" pitchFamily="18" charset="0"/>
              </a:rPr>
              <a:t>Rắn</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nát</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mặc</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dầu</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tay</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nặn</a:t>
            </a:r>
            <a:endParaRPr lang="en-US" i="1" dirty="0">
              <a:latin typeface="Times New Roman" panose="02020603050405020304" pitchFamily="18" charset="0"/>
              <a:ea typeface="Cambria" panose="02040503050406030204" pitchFamily="18" charset="0"/>
              <a:cs typeface="Times New Roman" panose="02020603050405020304" pitchFamily="18" charset="0"/>
            </a:endParaRPr>
          </a:p>
          <a:p>
            <a:pPr marL="139700" indent="0">
              <a:lnSpc>
                <a:spcPct val="150000"/>
              </a:lnSpc>
              <a:buFont typeface="Arial" panose="020B0604020202020204" pitchFamily="34" charset="0"/>
              <a:buNone/>
            </a:pPr>
            <a:r>
              <a:rPr lang="en-US" i="1" dirty="0" err="1">
                <a:latin typeface="Times New Roman" panose="02020603050405020304" pitchFamily="18" charset="0"/>
                <a:ea typeface="Cambria" panose="02040503050406030204" pitchFamily="18" charset="0"/>
                <a:cs typeface="Times New Roman" panose="02020603050405020304" pitchFamily="18" charset="0"/>
              </a:rPr>
              <a:t>Mà</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em</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vẫn</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giữ</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tấm</a:t>
            </a:r>
            <a:r>
              <a:rPr lang="en-US" i="1" dirty="0">
                <a:latin typeface="Times New Roman" panose="02020603050405020304" pitchFamily="18" charset="0"/>
                <a:ea typeface="Cambria" panose="02040503050406030204" pitchFamily="18" charset="0"/>
                <a:cs typeface="Times New Roman" panose="02020603050405020304" pitchFamily="18" charset="0"/>
              </a:rPr>
              <a:t> </a:t>
            </a:r>
            <a:r>
              <a:rPr lang="en-US" i="1" dirty="0" err="1">
                <a:latin typeface="Times New Roman" panose="02020603050405020304" pitchFamily="18" charset="0"/>
                <a:ea typeface="Cambria" panose="02040503050406030204" pitchFamily="18" charset="0"/>
                <a:cs typeface="Times New Roman" panose="02020603050405020304" pitchFamily="18" charset="0"/>
              </a:rPr>
              <a:t>lòng</a:t>
            </a:r>
            <a:r>
              <a:rPr lang="en-US" i="1" dirty="0">
                <a:latin typeface="Times New Roman" panose="02020603050405020304" pitchFamily="18" charset="0"/>
                <a:ea typeface="Cambria" panose="02040503050406030204" pitchFamily="18" charset="0"/>
                <a:cs typeface="Times New Roman" panose="02020603050405020304" pitchFamily="18" charset="0"/>
              </a:rPr>
              <a:t> son.</a:t>
            </a:r>
          </a:p>
        </p:txBody>
      </p:sp>
      <p:sp>
        <p:nvSpPr>
          <p:cNvPr id="5" name="Title 2">
            <a:extLst>
              <a:ext uri="{FF2B5EF4-FFF2-40B4-BE49-F238E27FC236}">
                <a16:creationId xmlns:a16="http://schemas.microsoft.com/office/drawing/2014/main" id="{415E0F97-2292-44E8-96A3-DCCBCCC8BDC0}"/>
              </a:ext>
            </a:extLst>
          </p:cNvPr>
          <p:cNvSpPr txBox="1">
            <a:spLocks/>
          </p:cNvSpPr>
          <p:nvPr/>
        </p:nvSpPr>
        <p:spPr>
          <a:xfrm>
            <a:off x="1624387" y="2580045"/>
            <a:ext cx="4605300" cy="10178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Bánh</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trôi</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b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1"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000" b="1" i="1" dirty="0" err="1">
                <a:solidFill>
                  <a:schemeClr val="tx1">
                    <a:lumMod val="95000"/>
                    <a:lumOff val="5000"/>
                  </a:schemeClr>
                </a:solidFill>
                <a:latin typeface="Times New Roman" panose="02020603050405020304" pitchFamily="18" charset="0"/>
                <a:cs typeface="Times New Roman" panose="02020603050405020304" pitchFamily="18" charset="0"/>
              </a:rPr>
              <a:t>Hồ</a:t>
            </a:r>
            <a:r>
              <a:rPr lang="en-US" sz="20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lumOff val="5000"/>
                  </a:schemeClr>
                </a:solidFill>
                <a:latin typeface="Times New Roman" panose="02020603050405020304" pitchFamily="18" charset="0"/>
                <a:cs typeface="Times New Roman" panose="02020603050405020304" pitchFamily="18" charset="0"/>
              </a:rPr>
              <a:t>Xuân</a:t>
            </a:r>
            <a:r>
              <a:rPr lang="en-US" sz="20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000" b="1"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853441" y="1412994"/>
            <a:ext cx="10058400" cy="954107"/>
          </a:xfrm>
          <a:prstGeom prst="rect">
            <a:avLst/>
          </a:prstGeom>
        </p:spPr>
        <p:txBody>
          <a:bodyPr wrap="square">
            <a:spAutoFit/>
          </a:bodyPr>
          <a:lstStyle/>
          <a:p>
            <a:pPr lvl="0" algn="just"/>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Trình</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bày</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cảm</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nhận</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về</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bài</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thơ</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sau</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ấn</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tượng</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về</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nội</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nghệ</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thuật</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bài</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rPr>
              <a:t>thơ</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0460" y="2738557"/>
            <a:ext cx="4125260" cy="4125260"/>
          </a:xfrm>
          <a:prstGeom prst="rect">
            <a:avLst/>
          </a:prstGeom>
        </p:spPr>
      </p:pic>
      <p:pic>
        <p:nvPicPr>
          <p:cNvPr id="7" name="Picture 3" descr="I:\我的模板\中国风模板\中国风模板05\宽版\页面2\切片\竹子.png"/>
          <p:cNvPicPr>
            <a:picLocks noChangeAspect="1" noChangeArrowheads="1"/>
          </p:cNvPicPr>
          <p:nvPr/>
        </p:nvPicPr>
        <p:blipFill>
          <a:blip r:embed="rId4"/>
          <a:srcRect b="32238"/>
          <a:stretch>
            <a:fillRect/>
          </a:stretch>
        </p:blipFill>
        <p:spPr bwMode="auto">
          <a:xfrm>
            <a:off x="-167640" y="-450396"/>
            <a:ext cx="4094677" cy="2590843"/>
          </a:xfrm>
          <a:prstGeom prst="rect">
            <a:avLst/>
          </a:prstGeom>
          <a:noFill/>
        </p:spPr>
      </p:pic>
      <p:pic>
        <p:nvPicPr>
          <p:cNvPr id="9" name="Picture 8"/>
          <p:cNvPicPr>
            <a:picLocks noChangeAspect="1"/>
          </p:cNvPicPr>
          <p:nvPr/>
        </p:nvPicPr>
        <p:blipFill>
          <a:blip r:embed="rId5"/>
          <a:stretch>
            <a:fillRect/>
          </a:stretch>
        </p:blipFill>
        <p:spPr>
          <a:xfrm>
            <a:off x="624385" y="242514"/>
            <a:ext cx="10516511" cy="1469263"/>
          </a:xfrm>
          <a:prstGeom prst="rect">
            <a:avLst/>
          </a:prstGeom>
        </p:spPr>
      </p:pic>
    </p:spTree>
    <p:extLst>
      <p:ext uri="{BB962C8B-B14F-4D97-AF65-F5344CB8AC3E}">
        <p14:creationId xmlns:p14="http://schemas.microsoft.com/office/powerpoint/2010/main" val="144901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Administrator\Desktop\1.png"/>
          <p:cNvPicPr>
            <a:picLocks noChangeAspect="1" noChangeArrowheads="1"/>
          </p:cNvPicPr>
          <p:nvPr/>
        </p:nvPicPr>
        <p:blipFill>
          <a:blip r:embed="rId3"/>
          <a:srcRect/>
          <a:stretch>
            <a:fillRect/>
          </a:stretch>
        </p:blipFill>
        <p:spPr bwMode="auto">
          <a:xfrm>
            <a:off x="2639617" y="356659"/>
            <a:ext cx="9552364" cy="5952661"/>
          </a:xfrm>
          <a:prstGeom prst="rect">
            <a:avLst/>
          </a:prstGeom>
          <a:noFill/>
        </p:spPr>
      </p:pic>
      <p:pic>
        <p:nvPicPr>
          <p:cNvPr id="37" name="Picture 5" descr="D:\png\2015009_0000_图层-0-拷贝.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2421" flipH="1">
            <a:off x="3653115" y="963303"/>
            <a:ext cx="1650760" cy="2143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161" y="1444644"/>
            <a:ext cx="2262717" cy="29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4309540" y="2566800"/>
            <a:ext cx="7657240" cy="1146147"/>
          </a:xfrm>
          <a:prstGeom prst="rect">
            <a:avLst/>
          </a:prstGeom>
        </p:spPr>
      </p:pic>
    </p:spTree>
    <p:extLst>
      <p:ext uri="{BB962C8B-B14F-4D97-AF65-F5344CB8AC3E}">
        <p14:creationId xmlns:p14="http://schemas.microsoft.com/office/powerpoint/2010/main" val="263978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3893" y="-169791"/>
            <a:ext cx="2398107" cy="1935821"/>
          </a:xfrm>
          <a:prstGeom prst="rect">
            <a:avLst/>
          </a:prstGeom>
        </p:spPr>
      </p:pic>
      <p:grpSp>
        <p:nvGrpSpPr>
          <p:cNvPr id="8" name="组合 7"/>
          <p:cNvGrpSpPr/>
          <p:nvPr/>
        </p:nvGrpSpPr>
        <p:grpSpPr>
          <a:xfrm>
            <a:off x="1295467" y="2166767"/>
            <a:ext cx="2091375" cy="2016224"/>
            <a:chOff x="1133646" y="1856676"/>
            <a:chExt cx="1568531" cy="1512168"/>
          </a:xfrm>
        </p:grpSpPr>
        <p:pic>
          <p:nvPicPr>
            <p:cNvPr id="9" name="Picture 2" descr="C:\Users\zjd\Desktop\Nipic_3702205_20091124134507402850.png"/>
            <p:cNvPicPr>
              <a:picLocks noChangeAspect="1" noChangeArrowheads="1"/>
            </p:cNvPicPr>
            <p:nvPr/>
          </p:nvPicPr>
          <p:blipFill>
            <a:blip r:embed="rId4" cstate="screen"/>
            <a:srcRect/>
            <a:stretch>
              <a:fillRect/>
            </a:stretch>
          </p:blipFill>
          <p:spPr bwMode="auto">
            <a:xfrm>
              <a:off x="1133646" y="1856676"/>
              <a:ext cx="1568531" cy="15121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259632" y="2347015"/>
              <a:ext cx="1368152" cy="530915"/>
            </a:xfrm>
            <a:prstGeom prst="rect">
              <a:avLst/>
            </a:prstGeom>
            <a:noFill/>
          </p:spPr>
          <p:txBody>
            <a:bodyPr wrap="square" rtlCol="0">
              <a:spAutoFit/>
            </a:bodyPr>
            <a:lstStyle/>
            <a:p>
              <a:pPr algn="ctr"/>
              <a:r>
                <a:rPr lang="en-US" altLang="zh-CN" sz="4000" dirty="0">
                  <a:latin typeface="Times New Roman" panose="02020603050405020304" pitchFamily="18" charset="0"/>
                  <a:ea typeface="Source Han Sans CN Medium" panose="020B0500000000000000" pitchFamily="34" charset="-128"/>
                  <a:cs typeface="Times New Roman" panose="02020603050405020304" pitchFamily="18" charset="0"/>
                </a:rPr>
                <a:t>1</a:t>
              </a:r>
              <a:endParaRPr lang="zh-CN" altLang="en-US" sz="40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grpSp>
        <p:nvGrpSpPr>
          <p:cNvPr id="11" name="组合 10"/>
          <p:cNvGrpSpPr/>
          <p:nvPr/>
        </p:nvGrpSpPr>
        <p:grpSpPr>
          <a:xfrm>
            <a:off x="4284748" y="1758908"/>
            <a:ext cx="2806281" cy="2705441"/>
            <a:chOff x="3375606" y="1550781"/>
            <a:chExt cx="2104711" cy="2029081"/>
          </a:xfrm>
        </p:grpSpPr>
        <p:pic>
          <p:nvPicPr>
            <p:cNvPr id="12" name="Picture 2" descr="C:\Users\zjd\Desktop\Nipic_3702205_20091124134507402850.png"/>
            <p:cNvPicPr>
              <a:picLocks noChangeAspect="1" noChangeArrowheads="1"/>
            </p:cNvPicPr>
            <p:nvPr/>
          </p:nvPicPr>
          <p:blipFill>
            <a:blip r:embed="rId4" cstate="screen"/>
            <a:srcRect/>
            <a:stretch>
              <a:fillRect/>
            </a:stretch>
          </p:blipFill>
          <p:spPr bwMode="auto">
            <a:xfrm>
              <a:off x="3375606" y="1550781"/>
              <a:ext cx="2104711" cy="202908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793092" y="2211710"/>
              <a:ext cx="1368152" cy="530915"/>
            </a:xfrm>
            <a:prstGeom prst="rect">
              <a:avLst/>
            </a:prstGeom>
            <a:noFill/>
          </p:spPr>
          <p:txBody>
            <a:bodyPr wrap="square" rtlCol="0">
              <a:spAutoFit/>
            </a:bodyPr>
            <a:lstStyle/>
            <a:p>
              <a:pPr algn="ctr"/>
              <a:r>
                <a:rPr lang="en-US" altLang="zh-CN" sz="4000" dirty="0">
                  <a:latin typeface="Times New Roman" panose="02020603050405020304" pitchFamily="18" charset="0"/>
                  <a:ea typeface="Source Han Sans CN Medium" panose="020B0500000000000000" pitchFamily="34" charset="-128"/>
                  <a:cs typeface="Times New Roman" panose="02020603050405020304" pitchFamily="18" charset="0"/>
                </a:rPr>
                <a:t>2</a:t>
              </a:r>
              <a:endParaRPr lang="zh-CN" altLang="en-US" sz="40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grpSp>
        <p:nvGrpSpPr>
          <p:cNvPr id="14" name="组合 13"/>
          <p:cNvGrpSpPr/>
          <p:nvPr/>
        </p:nvGrpSpPr>
        <p:grpSpPr>
          <a:xfrm>
            <a:off x="7512120" y="1508787"/>
            <a:ext cx="3456384" cy="3332184"/>
            <a:chOff x="5796136" y="1363191"/>
            <a:chExt cx="2592288" cy="2499138"/>
          </a:xfrm>
        </p:grpSpPr>
        <p:pic>
          <p:nvPicPr>
            <p:cNvPr id="15" name="Picture 2" descr="C:\Users\zjd\Desktop\Nipic_3702205_20091124134507402850.png"/>
            <p:cNvPicPr>
              <a:picLocks noChangeAspect="1" noChangeArrowheads="1"/>
            </p:cNvPicPr>
            <p:nvPr/>
          </p:nvPicPr>
          <p:blipFill>
            <a:blip r:embed="rId4" cstate="screen"/>
            <a:srcRect/>
            <a:stretch>
              <a:fillRect/>
            </a:stretch>
          </p:blipFill>
          <p:spPr bwMode="auto">
            <a:xfrm>
              <a:off x="5796136" y="1363191"/>
              <a:ext cx="2592288" cy="249913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408204" y="2230511"/>
              <a:ext cx="1368152" cy="530915"/>
            </a:xfrm>
            <a:prstGeom prst="rect">
              <a:avLst/>
            </a:prstGeom>
            <a:noFill/>
          </p:spPr>
          <p:txBody>
            <a:bodyPr wrap="square" rtlCol="0">
              <a:spAutoFit/>
            </a:bodyPr>
            <a:lstStyle/>
            <a:p>
              <a:pPr algn="ctr"/>
              <a:r>
                <a:rPr lang="en-US" altLang="zh-CN" sz="4000" dirty="0">
                  <a:latin typeface="Times New Roman" panose="02020603050405020304" pitchFamily="18" charset="0"/>
                  <a:ea typeface="Source Han Sans CN Medium" panose="020B0500000000000000" pitchFamily="34" charset="-128"/>
                  <a:cs typeface="Times New Roman" panose="02020603050405020304" pitchFamily="18" charset="0"/>
                </a:rPr>
                <a:t>3</a:t>
              </a:r>
              <a:endParaRPr lang="zh-CN" altLang="en-US" sz="40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pic>
        <p:nvPicPr>
          <p:cNvPr id="17" name="Picture 2" descr="C:\Users\zjd\Desktop\Nipic_2979770_20091213080916990658.png"/>
          <p:cNvPicPr>
            <a:picLocks noChangeAspect="1" noChangeArrowheads="1"/>
          </p:cNvPicPr>
          <p:nvPr/>
        </p:nvPicPr>
        <p:blipFill>
          <a:blip r:embed="rId5" cstate="screen"/>
          <a:srcRect/>
          <a:stretch>
            <a:fillRect/>
          </a:stretch>
        </p:blipFill>
        <p:spPr bwMode="auto">
          <a:xfrm rot="15325098" flipV="1">
            <a:off x="3237463" y="2388509"/>
            <a:ext cx="1383272" cy="13331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zjd\Desktop\Nipic_2979770_20091213080916990658.png"/>
          <p:cNvPicPr>
            <a:picLocks noChangeAspect="1" noChangeArrowheads="1"/>
          </p:cNvPicPr>
          <p:nvPr/>
        </p:nvPicPr>
        <p:blipFill>
          <a:blip r:embed="rId5" cstate="screen"/>
          <a:srcRect/>
          <a:stretch>
            <a:fillRect/>
          </a:stretch>
        </p:blipFill>
        <p:spPr bwMode="auto">
          <a:xfrm rot="15325098" flipV="1">
            <a:off x="6647699" y="2394700"/>
            <a:ext cx="1383272" cy="133310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组合 3"/>
          <p:cNvGrpSpPr/>
          <p:nvPr/>
        </p:nvGrpSpPr>
        <p:grpSpPr>
          <a:xfrm>
            <a:off x="2659571" y="192017"/>
            <a:ext cx="900634" cy="803592"/>
            <a:chOff x="795693" y="377252"/>
            <a:chExt cx="530690" cy="499419"/>
          </a:xfrm>
        </p:grpSpPr>
        <p:pic>
          <p:nvPicPr>
            <p:cNvPr id="21" name="Picture 2" descr="C:\Users\Administrator\Desktop\11519219_230238617143_2副本.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93" y="377252"/>
              <a:ext cx="530690" cy="49941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bwMode="auto">
            <a:xfrm>
              <a:off x="894335" y="449285"/>
              <a:ext cx="432048" cy="392415"/>
            </a:xfrm>
            <a:prstGeom prst="rect">
              <a:avLst/>
            </a:prstGeom>
            <a:noFill/>
          </p:spPr>
          <p:txBody>
            <a:bodyPr wrap="square">
              <a:spAutoFit/>
            </a:bodyPr>
            <a:lstStyle/>
            <a:p>
              <a:pPr>
                <a:defRPr/>
              </a:pPr>
              <a:r>
                <a:rPr lang="en-US" altLang="zh-CN" sz="2800" dirty="0">
                  <a:solidFill>
                    <a:prstClr val="black"/>
                  </a:solidFill>
                  <a:latin typeface="Times New Roman" panose="02020603050405020304" pitchFamily="18" charset="0"/>
                  <a:ea typeface="Source Han Sans CN Medium" panose="020B0500000000000000" pitchFamily="34" charset="-128"/>
                  <a:cs typeface="Times New Roman" panose="02020603050405020304" pitchFamily="18" charset="0"/>
                </a:rPr>
                <a:t>III.</a:t>
              </a:r>
              <a:endParaRPr lang="zh-CN" altLang="en-US" sz="2800" dirty="0">
                <a:solidFill>
                  <a:prstClr val="black"/>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sp>
        <p:nvSpPr>
          <p:cNvPr id="23" name="矩形 24"/>
          <p:cNvSpPr>
            <a:spLocks noChangeArrowheads="1"/>
          </p:cNvSpPr>
          <p:nvPr/>
        </p:nvSpPr>
        <p:spPr bwMode="auto">
          <a:xfrm>
            <a:off x="3656667" y="269359"/>
            <a:ext cx="50545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Thực</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hành</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theo</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các</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endParaRPr lang="zh-CN" altLang="en-US" sz="32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4" name="矩形 24"/>
          <p:cNvSpPr>
            <a:spLocks noChangeArrowheads="1"/>
          </p:cNvSpPr>
          <p:nvPr/>
        </p:nvSpPr>
        <p:spPr bwMode="auto">
          <a:xfrm>
            <a:off x="1133219" y="4607529"/>
            <a:ext cx="25234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1: </a:t>
            </a:r>
          </a:p>
          <a:p>
            <a:pPr algn="ctr" eaLnBrk="1" hangingPunct="1">
              <a:buFont typeface="Arial" panose="020B0604020202020204" pitchFamily="34" charset="0"/>
              <a:buNone/>
            </a:pP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Trước</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khi</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endParaRPr lang="zh-CN" altLang="en-US" sz="32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5" name="矩形 24"/>
          <p:cNvSpPr>
            <a:spLocks noChangeArrowheads="1"/>
          </p:cNvSpPr>
          <p:nvPr/>
        </p:nvSpPr>
        <p:spPr bwMode="auto">
          <a:xfrm>
            <a:off x="5026842" y="4607529"/>
            <a:ext cx="160492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2: </a:t>
            </a:r>
          </a:p>
          <a:p>
            <a:pPr algn="ctr" eaLnBrk="1" hangingPunct="1">
              <a:buFont typeface="Arial" panose="020B0604020202020204" pitchFamily="34" charset="0"/>
              <a:buNone/>
            </a:pP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bài</a:t>
            </a:r>
            <a:endPar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endParaRPr>
          </a:p>
        </p:txBody>
      </p:sp>
      <p:sp>
        <p:nvSpPr>
          <p:cNvPr id="26" name="矩形 24"/>
          <p:cNvSpPr>
            <a:spLocks noChangeArrowheads="1"/>
          </p:cNvSpPr>
          <p:nvPr/>
        </p:nvSpPr>
        <p:spPr bwMode="auto">
          <a:xfrm>
            <a:off x="7765805" y="4607529"/>
            <a:ext cx="3179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3: </a:t>
            </a:r>
          </a:p>
          <a:p>
            <a:pPr algn="ctr" eaLnBrk="1" hangingPunct="1">
              <a:buFont typeface="Arial" panose="020B0604020202020204" pitchFamily="34" charset="0"/>
              <a:buNone/>
            </a:pP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Chỉnh</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sửa</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bài</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endPar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endParaRPr>
          </a:p>
        </p:txBody>
      </p:sp>
      <p:pic>
        <p:nvPicPr>
          <p:cNvPr id="28" name="Picture 200" descr="荷花212副本"/>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550" y="5817113"/>
            <a:ext cx="2032000"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I:\我的模板\中国风模板\中国风模板05\宽版\页面2\切片\竹子.png"/>
          <p:cNvPicPr>
            <a:picLocks noChangeAspect="1" noChangeArrowheads="1"/>
          </p:cNvPicPr>
          <p:nvPr/>
        </p:nvPicPr>
        <p:blipFill>
          <a:blip r:embed="rId8"/>
          <a:srcRect b="32238"/>
          <a:stretch>
            <a:fillRect/>
          </a:stretch>
        </p:blipFill>
        <p:spPr bwMode="auto">
          <a:xfrm>
            <a:off x="0" y="260239"/>
            <a:ext cx="4094677" cy="2590843"/>
          </a:xfrm>
          <a:prstGeom prst="rect">
            <a:avLst/>
          </a:prstGeom>
          <a:noFill/>
        </p:spPr>
      </p:pic>
    </p:spTree>
    <p:extLst>
      <p:ext uri="{BB962C8B-B14F-4D97-AF65-F5344CB8AC3E}">
        <p14:creationId xmlns:p14="http://schemas.microsoft.com/office/powerpoint/2010/main" val="226487291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0"/>
          <p:cNvGrpSpPr/>
          <p:nvPr/>
        </p:nvGrpSpPr>
        <p:grpSpPr>
          <a:xfrm>
            <a:off x="-104504" y="154903"/>
            <a:ext cx="3017521" cy="1190571"/>
            <a:chOff x="-1" y="843558"/>
            <a:chExt cx="3788866" cy="1632620"/>
          </a:xfrm>
        </p:grpSpPr>
        <p:pic>
          <p:nvPicPr>
            <p:cNvPr id="9" name="Picture 3" descr="C:\Users\Administrator\Desktop\水墨 .png"/>
            <p:cNvPicPr>
              <a:picLocks noChangeAspect="1" noChangeArrowheads="1"/>
            </p:cNvPicPr>
            <p:nvPr/>
          </p:nvPicPr>
          <p:blipFill rotWithShape="1">
            <a:blip r:embed="rId3"/>
            <a:srcRect r="2784"/>
            <a:stretch>
              <a:fillRect/>
            </a:stretch>
          </p:blipFill>
          <p:spPr bwMode="auto">
            <a:xfrm flipH="1">
              <a:off x="-1" y="1779662"/>
              <a:ext cx="3788865" cy="696516"/>
            </a:xfrm>
            <a:prstGeom prst="rect">
              <a:avLst/>
            </a:prstGeom>
            <a:noFill/>
            <a:ln w="9525">
              <a:noFill/>
              <a:miter lim="800000"/>
              <a:headEnd/>
              <a:tailEnd/>
            </a:ln>
          </p:spPr>
        </p:pic>
        <p:pic>
          <p:nvPicPr>
            <p:cNvPr id="10" name="Picture 2" descr="C:\Users\Administrator\Desktop\11519219_230238617143_2副本.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0800000">
              <a:off x="2215011" y="843558"/>
              <a:ext cx="1573854" cy="153713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矩形 24"/>
          <p:cNvSpPr>
            <a:spLocks noChangeArrowheads="1"/>
          </p:cNvSpPr>
          <p:nvPr/>
        </p:nvSpPr>
        <p:spPr bwMode="auto">
          <a:xfrm>
            <a:off x="2901855" y="480218"/>
            <a:ext cx="3649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r>
              <a:rPr lang="en-US" altLang="zh-CN" sz="2800" b="1"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1: </a:t>
            </a: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Trước</a:t>
            </a:r>
            <a:r>
              <a:rPr lang="en-US" altLang="zh-CN" sz="2800" b="1"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khi</a:t>
            </a:r>
            <a:r>
              <a:rPr lang="en-US" altLang="zh-CN" sz="2800" b="1"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endParaRPr lang="zh-CN" altLang="en-US" sz="2800" b="1"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3" name="Rectangle 12"/>
          <p:cNvSpPr/>
          <p:nvPr/>
        </p:nvSpPr>
        <p:spPr>
          <a:xfrm>
            <a:off x="558800" y="1453965"/>
            <a:ext cx="11023600" cy="523220"/>
          </a:xfrm>
          <a:prstGeom prst="rect">
            <a:avLst/>
          </a:prstGeom>
        </p:spPr>
        <p:txBody>
          <a:bodyPr wrap="square">
            <a:spAutoFit/>
          </a:bodyPr>
          <a:lstStyle/>
          <a:p>
            <a:pPr algn="just"/>
            <a:r>
              <a:rPr lang="vi-VN" sz="2800" b="1" dirty="0">
                <a:latin typeface="+mj-lt"/>
              </a:rPr>
              <a:t>a. Lựa chọn bài thơ</a:t>
            </a:r>
          </a:p>
        </p:txBody>
      </p:sp>
      <p:sp>
        <p:nvSpPr>
          <p:cNvPr id="14" name="Rectangle 13"/>
          <p:cNvSpPr/>
          <p:nvPr/>
        </p:nvSpPr>
        <p:spPr>
          <a:xfrm>
            <a:off x="558800" y="3318570"/>
            <a:ext cx="11023600" cy="523220"/>
          </a:xfrm>
          <a:prstGeom prst="rect">
            <a:avLst/>
          </a:prstGeom>
        </p:spPr>
        <p:txBody>
          <a:bodyPr wrap="square">
            <a:spAutoFit/>
          </a:bodyPr>
          <a:lstStyle/>
          <a:p>
            <a:pPr algn="just"/>
            <a:r>
              <a:rPr lang="vi-VN" sz="2800" b="1" dirty="0">
                <a:latin typeface="+mj-lt"/>
              </a:rPr>
              <a:t>b. Tìm ý</a:t>
            </a:r>
          </a:p>
        </p:txBody>
      </p:sp>
      <p:sp>
        <p:nvSpPr>
          <p:cNvPr id="15" name="Rectangle 14"/>
          <p:cNvSpPr/>
          <p:nvPr/>
        </p:nvSpPr>
        <p:spPr>
          <a:xfrm>
            <a:off x="558800" y="1975866"/>
            <a:ext cx="11023600" cy="954107"/>
          </a:xfrm>
          <a:prstGeom prst="rect">
            <a:avLst/>
          </a:prstGeom>
        </p:spPr>
        <p:txBody>
          <a:bodyPr wrap="square">
            <a:spAutoFit/>
          </a:bodyPr>
          <a:lstStyle/>
          <a:p>
            <a:pPr algn="just"/>
            <a:r>
              <a:rPr lang="vi-VN" sz="2800" dirty="0">
                <a:latin typeface="+mj-lt"/>
              </a:rPr>
              <a:t>- Liệt kê một số bài thơ viết theo thể thất ngôn bát cú hoặc tứ tuyệt Đường luật em đã học hoặc đã đọc.</a:t>
            </a:r>
          </a:p>
        </p:txBody>
      </p:sp>
      <p:sp>
        <p:nvSpPr>
          <p:cNvPr id="16" name="Rectangle 15"/>
          <p:cNvSpPr/>
          <p:nvPr/>
        </p:nvSpPr>
        <p:spPr>
          <a:xfrm>
            <a:off x="558800" y="2807748"/>
            <a:ext cx="11023600" cy="523220"/>
          </a:xfrm>
          <a:prstGeom prst="rect">
            <a:avLst/>
          </a:prstGeom>
        </p:spPr>
        <p:txBody>
          <a:bodyPr wrap="square">
            <a:spAutoFit/>
          </a:bodyPr>
          <a:lstStyle/>
          <a:p>
            <a:pPr algn="just"/>
            <a:r>
              <a:rPr lang="vi-VN" sz="2800" dirty="0">
                <a:latin typeface="+mj-lt"/>
              </a:rPr>
              <a:t>- Lựa chọn bài thơ em hiểu và yêu thích để phân tích</a:t>
            </a:r>
            <a:r>
              <a:rPr lang="en-US" sz="2800" dirty="0">
                <a:latin typeface="+mj-lt"/>
              </a:rPr>
              <a:t>.</a:t>
            </a:r>
            <a:endParaRPr lang="vi-VN" sz="2800" dirty="0">
              <a:latin typeface="+mj-lt"/>
            </a:endParaRPr>
          </a:p>
        </p:txBody>
      </p:sp>
      <p:sp>
        <p:nvSpPr>
          <p:cNvPr id="17" name="Rectangle 16"/>
          <p:cNvSpPr/>
          <p:nvPr/>
        </p:nvSpPr>
        <p:spPr>
          <a:xfrm>
            <a:off x="558800" y="4024670"/>
            <a:ext cx="2707213" cy="2246769"/>
          </a:xfrm>
          <a:prstGeom prst="rect">
            <a:avLst/>
          </a:prstGeom>
          <a:solidFill>
            <a:schemeClr val="accent4">
              <a:lumMod val="20000"/>
              <a:lumOff val="80000"/>
            </a:schemeClr>
          </a:solidFill>
        </p:spPr>
        <p:txBody>
          <a:bodyPr wrap="square">
            <a:spAutoFit/>
          </a:bodyPr>
          <a:lstStyle/>
          <a:p>
            <a:pPr algn="just"/>
            <a:r>
              <a:rPr lang="vi-VN" sz="2800" dirty="0">
                <a:latin typeface="+mj-lt"/>
              </a:rPr>
              <a:t>- Tìm hiểu nhan đề và bố cục của bài thơ để nhận biết đề tài và nội dung chính</a:t>
            </a:r>
          </a:p>
        </p:txBody>
      </p:sp>
      <p:sp>
        <p:nvSpPr>
          <p:cNvPr id="18" name="Rectangle 17"/>
          <p:cNvSpPr/>
          <p:nvPr/>
        </p:nvSpPr>
        <p:spPr>
          <a:xfrm>
            <a:off x="6186968" y="4024669"/>
            <a:ext cx="2707213" cy="2246769"/>
          </a:xfrm>
          <a:prstGeom prst="rect">
            <a:avLst/>
          </a:prstGeom>
          <a:solidFill>
            <a:schemeClr val="accent4">
              <a:lumMod val="20000"/>
              <a:lumOff val="80000"/>
            </a:schemeClr>
          </a:solidFill>
        </p:spPr>
        <p:txBody>
          <a:bodyPr wrap="square">
            <a:spAutoFit/>
          </a:bodyPr>
          <a:lstStyle/>
          <a:p>
            <a:pPr algn="just"/>
            <a:r>
              <a:rPr lang="vi-VN" sz="2800" dirty="0">
                <a:latin typeface="+mj-lt"/>
              </a:rPr>
              <a:t>- Tìm những nét đặc sắc về nội dung và hình thức nghệ thuật của bài thơ</a:t>
            </a:r>
          </a:p>
        </p:txBody>
      </p:sp>
      <p:sp>
        <p:nvSpPr>
          <p:cNvPr id="19" name="Rectangle 18"/>
          <p:cNvSpPr/>
          <p:nvPr/>
        </p:nvSpPr>
        <p:spPr>
          <a:xfrm>
            <a:off x="3382381" y="4024669"/>
            <a:ext cx="2688219" cy="2246769"/>
          </a:xfrm>
          <a:prstGeom prst="rect">
            <a:avLst/>
          </a:prstGeom>
          <a:solidFill>
            <a:schemeClr val="accent4">
              <a:lumMod val="20000"/>
              <a:lumOff val="80000"/>
            </a:schemeClr>
          </a:solidFill>
        </p:spPr>
        <p:txBody>
          <a:bodyPr wrap="square">
            <a:spAutoFit/>
          </a:bodyPr>
          <a:lstStyle/>
          <a:p>
            <a:pPr algn="just"/>
            <a:r>
              <a:rPr lang="vi-VN" sz="2800" dirty="0">
                <a:latin typeface="+mj-lt"/>
              </a:rPr>
              <a:t>- Chia tách bài thơ thành các phần và xác định nội dung chính của từng phần.</a:t>
            </a:r>
          </a:p>
        </p:txBody>
      </p:sp>
      <p:sp>
        <p:nvSpPr>
          <p:cNvPr id="20" name="Rectangle 19"/>
          <p:cNvSpPr/>
          <p:nvPr/>
        </p:nvSpPr>
        <p:spPr>
          <a:xfrm>
            <a:off x="9010549" y="4024669"/>
            <a:ext cx="2874647" cy="2246769"/>
          </a:xfrm>
          <a:prstGeom prst="rect">
            <a:avLst/>
          </a:prstGeom>
          <a:solidFill>
            <a:schemeClr val="accent4">
              <a:lumMod val="20000"/>
              <a:lumOff val="80000"/>
            </a:schemeClr>
          </a:solidFill>
        </p:spPr>
        <p:txBody>
          <a:bodyPr wrap="square">
            <a:spAutoFit/>
          </a:bodyPr>
          <a:lstStyle/>
          <a:p>
            <a:pPr algn="just"/>
            <a:r>
              <a:rPr lang="vi-VN" sz="2800" dirty="0">
                <a:latin typeface="+mj-lt"/>
              </a:rPr>
              <a:t>- Tìm hiểu thông tin cơ bản về tác giả, về hoàn cảnh sáng tác để hiểu thêm về bài thơ</a:t>
            </a:r>
          </a:p>
        </p:txBody>
      </p:sp>
      <p:pic>
        <p:nvPicPr>
          <p:cNvPr id="21"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767424" y="-25608"/>
            <a:ext cx="1424576" cy="1525675"/>
          </a:xfrm>
          <a:prstGeom prst="rect">
            <a:avLst/>
          </a:prstGeom>
        </p:spPr>
      </p:pic>
    </p:spTree>
    <p:extLst>
      <p:ext uri="{BB962C8B-B14F-4D97-AF65-F5344CB8AC3E}">
        <p14:creationId xmlns:p14="http://schemas.microsoft.com/office/powerpoint/2010/main" val="272333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0"/>
          <p:cNvGrpSpPr/>
          <p:nvPr/>
        </p:nvGrpSpPr>
        <p:grpSpPr>
          <a:xfrm>
            <a:off x="-104504" y="154903"/>
            <a:ext cx="3017521" cy="1190571"/>
            <a:chOff x="-1" y="843558"/>
            <a:chExt cx="3788866" cy="1632620"/>
          </a:xfrm>
        </p:grpSpPr>
        <p:pic>
          <p:nvPicPr>
            <p:cNvPr id="9" name="Picture 3" descr="C:\Users\Administrator\Desktop\水墨 .png"/>
            <p:cNvPicPr>
              <a:picLocks noChangeAspect="1" noChangeArrowheads="1"/>
            </p:cNvPicPr>
            <p:nvPr/>
          </p:nvPicPr>
          <p:blipFill rotWithShape="1">
            <a:blip r:embed="rId3"/>
            <a:srcRect r="2784"/>
            <a:stretch>
              <a:fillRect/>
            </a:stretch>
          </p:blipFill>
          <p:spPr bwMode="auto">
            <a:xfrm flipH="1">
              <a:off x="-1" y="1779662"/>
              <a:ext cx="3788865" cy="696516"/>
            </a:xfrm>
            <a:prstGeom prst="rect">
              <a:avLst/>
            </a:prstGeom>
            <a:noFill/>
            <a:ln w="9525">
              <a:noFill/>
              <a:miter lim="800000"/>
              <a:headEnd/>
              <a:tailEnd/>
            </a:ln>
          </p:spPr>
        </p:pic>
        <p:pic>
          <p:nvPicPr>
            <p:cNvPr id="10" name="Picture 2" descr="C:\Users\Administrator\Desktop\11519219_230238617143_2副本.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0800000">
              <a:off x="2215011" y="843558"/>
              <a:ext cx="1573854" cy="153713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558800" y="1453965"/>
            <a:ext cx="11023600" cy="523220"/>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c.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ý</a:t>
            </a:r>
            <a:endParaRPr lang="vi-VN" sz="28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558800" y="1975866"/>
            <a:ext cx="11023600" cy="4893647"/>
          </a:xfrm>
          <a:prstGeom prst="rect">
            <a:avLst/>
          </a:prstGeom>
        </p:spPr>
        <p:txBody>
          <a:bodyPr wrap="square">
            <a:spAutoFit/>
          </a:bodyPr>
          <a:lstStyle/>
          <a:p>
            <a:pPr algn="just"/>
            <a:r>
              <a:rPr lang="vi-VN" sz="2600" b="1" dirty="0">
                <a:latin typeface="+mj-lt"/>
              </a:rPr>
              <a:t>* Mở bài</a:t>
            </a:r>
            <a:r>
              <a:rPr lang="vi-VN" sz="2600" dirty="0">
                <a:latin typeface="+mj-lt"/>
              </a:rPr>
              <a:t>: giới thiệu khái quát, ngắn gọn về tác giả và bài thơ, nêu ý kiến chung về bài thơ.</a:t>
            </a:r>
          </a:p>
          <a:p>
            <a:pPr algn="just"/>
            <a:r>
              <a:rPr lang="vi-VN" sz="2600" b="1" dirty="0">
                <a:latin typeface="+mj-lt"/>
              </a:rPr>
              <a:t>* Thân bài:</a:t>
            </a:r>
          </a:p>
          <a:p>
            <a:pPr algn="just"/>
            <a:r>
              <a:rPr lang="vi-VN" sz="2600" b="1" dirty="0">
                <a:latin typeface="+mj-lt"/>
              </a:rPr>
              <a:t>- Ý 1: Phân tích đặc điểm nội dung</a:t>
            </a:r>
          </a:p>
          <a:p>
            <a:pPr algn="just"/>
            <a:r>
              <a:rPr lang="vi-VN" sz="2600" dirty="0">
                <a:latin typeface="+mj-lt"/>
              </a:rPr>
              <a:t>+ Phân tích hình tượng thơ (thiên nhiên, con người)</a:t>
            </a:r>
          </a:p>
          <a:p>
            <a:pPr algn="just"/>
            <a:r>
              <a:rPr lang="vi-VN" sz="2600" dirty="0">
                <a:latin typeface="+mj-lt"/>
              </a:rPr>
              <a:t>+ Phân tích cảm xúc, tâm trạng của nhà thơ</a:t>
            </a:r>
          </a:p>
          <a:p>
            <a:pPr algn="just"/>
            <a:r>
              <a:rPr lang="vi-VN" sz="2600" dirty="0">
                <a:latin typeface="+mj-lt"/>
              </a:rPr>
              <a:t>+ Khái quát chủ đề của bài thơ</a:t>
            </a:r>
          </a:p>
          <a:p>
            <a:pPr algn="just"/>
            <a:r>
              <a:rPr lang="vi-VN" sz="2600" b="1" dirty="0">
                <a:latin typeface="+mj-lt"/>
              </a:rPr>
              <a:t>- Ý 2: Phân tích một số nét đặc sắc về nghệ thuật</a:t>
            </a:r>
          </a:p>
          <a:p>
            <a:pPr algn="just"/>
            <a:r>
              <a:rPr lang="vi-VN" sz="2600" dirty="0">
                <a:latin typeface="+mj-lt"/>
              </a:rPr>
              <a:t>+ Cách sử dụng thể thơ Thất ngôn bát cú hoặc Tứ tuyệt đường luật.</a:t>
            </a:r>
          </a:p>
          <a:p>
            <a:pPr algn="just"/>
            <a:r>
              <a:rPr lang="vi-VN" sz="2600" dirty="0">
                <a:latin typeface="+mj-lt"/>
              </a:rPr>
              <a:t>+ Những nét đặc sắc trong nghệ thuật tả cảnh, ngụ tình</a:t>
            </a:r>
          </a:p>
          <a:p>
            <a:pPr algn="just"/>
            <a:r>
              <a:rPr lang="vi-VN" sz="2600" dirty="0">
                <a:latin typeface="+mj-lt"/>
              </a:rPr>
              <a:t>+ Nghệ thuật trong sử dụng ngôn ngữ (từ ngữ, cấu trúc câu thơ, BPTT)</a:t>
            </a:r>
          </a:p>
          <a:p>
            <a:pPr algn="just"/>
            <a:r>
              <a:rPr lang="vi-VN" sz="2600" b="1" dirty="0">
                <a:latin typeface="+mj-lt"/>
              </a:rPr>
              <a:t>* Kết bài</a:t>
            </a:r>
            <a:r>
              <a:rPr lang="vi-VN" sz="2600" dirty="0">
                <a:latin typeface="+mj-lt"/>
              </a:rPr>
              <a:t>: khẳng định vị trí, ý nghĩa của bài thơ</a:t>
            </a:r>
          </a:p>
        </p:txBody>
      </p:sp>
      <p:pic>
        <p:nvPicPr>
          <p:cNvPr id="11"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767424" y="-25608"/>
            <a:ext cx="1424576" cy="1525675"/>
          </a:xfrm>
          <a:prstGeom prst="rect">
            <a:avLst/>
          </a:prstGeom>
        </p:spPr>
      </p:pic>
      <p:sp>
        <p:nvSpPr>
          <p:cNvPr id="14" name="矩形 24"/>
          <p:cNvSpPr>
            <a:spLocks noChangeArrowheads="1"/>
          </p:cNvSpPr>
          <p:nvPr/>
        </p:nvSpPr>
        <p:spPr bwMode="auto">
          <a:xfrm>
            <a:off x="2901855" y="480218"/>
            <a:ext cx="3649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r>
              <a:rPr lang="en-US" altLang="zh-CN" sz="2800" b="1"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1: </a:t>
            </a: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Trước</a:t>
            </a:r>
            <a:r>
              <a:rPr lang="en-US" altLang="zh-CN" sz="2800" b="1"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khi</a:t>
            </a:r>
            <a:r>
              <a:rPr lang="en-US" altLang="zh-CN" sz="2800" b="1"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endParaRPr lang="zh-CN" altLang="en-US" sz="2800" b="1"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127759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0"/>
          <p:cNvGrpSpPr/>
          <p:nvPr/>
        </p:nvGrpSpPr>
        <p:grpSpPr>
          <a:xfrm>
            <a:off x="-104504" y="154903"/>
            <a:ext cx="3017521" cy="1190571"/>
            <a:chOff x="-1" y="843558"/>
            <a:chExt cx="3788866" cy="1632620"/>
          </a:xfrm>
        </p:grpSpPr>
        <p:pic>
          <p:nvPicPr>
            <p:cNvPr id="9" name="Picture 3" descr="C:\Users\Administrator\Desktop\水墨 .png"/>
            <p:cNvPicPr>
              <a:picLocks noChangeAspect="1" noChangeArrowheads="1"/>
            </p:cNvPicPr>
            <p:nvPr/>
          </p:nvPicPr>
          <p:blipFill rotWithShape="1">
            <a:blip r:embed="rId3"/>
            <a:srcRect r="2784"/>
            <a:stretch>
              <a:fillRect/>
            </a:stretch>
          </p:blipFill>
          <p:spPr bwMode="auto">
            <a:xfrm flipH="1">
              <a:off x="-1" y="1779662"/>
              <a:ext cx="3788865" cy="696516"/>
            </a:xfrm>
            <a:prstGeom prst="rect">
              <a:avLst/>
            </a:prstGeom>
            <a:noFill/>
            <a:ln w="9525">
              <a:noFill/>
              <a:miter lim="800000"/>
              <a:headEnd/>
              <a:tailEnd/>
            </a:ln>
          </p:spPr>
        </p:pic>
        <p:pic>
          <p:nvPicPr>
            <p:cNvPr id="10" name="Picture 2" descr="C:\Users\Administrator\Desktop\11519219_230238617143_2副本.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0800000">
              <a:off x="2215011" y="843558"/>
              <a:ext cx="1573854" cy="153713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433251" y="1958483"/>
            <a:ext cx="3734441" cy="3046988"/>
          </a:xfrm>
          <a:prstGeom prst="rect">
            <a:avLst/>
          </a:prstGeom>
          <a:solidFill>
            <a:schemeClr val="accent4">
              <a:lumMod val="20000"/>
              <a:lumOff val="80000"/>
            </a:schemeClr>
          </a:solid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 Khi viết bài, cần bám sát dàn ý đã lập; sử dụng đa dạng các hình thức trích dẫn; kết hợp phân tích với nhận xét, đánh giá</a:t>
            </a:r>
          </a:p>
        </p:txBody>
      </p:sp>
      <p:sp>
        <p:nvSpPr>
          <p:cNvPr id="18" name="Rectangle 17"/>
          <p:cNvSpPr/>
          <p:nvPr/>
        </p:nvSpPr>
        <p:spPr>
          <a:xfrm>
            <a:off x="4447988" y="1958483"/>
            <a:ext cx="3726927" cy="2554545"/>
          </a:xfrm>
          <a:prstGeom prst="rect">
            <a:avLst/>
          </a:prstGeom>
          <a:solidFill>
            <a:schemeClr val="accent4">
              <a:lumMod val="20000"/>
              <a:lumOff val="80000"/>
            </a:schemeClr>
          </a:solid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 Sử dụng từ ngữ chính xác, chọn lọc; diễn đạt sáng rõ, thể hiện được cảm xúc của người viết</a:t>
            </a:r>
          </a:p>
        </p:txBody>
      </p:sp>
      <p:sp>
        <p:nvSpPr>
          <p:cNvPr id="19" name="Rectangle 18"/>
          <p:cNvSpPr/>
          <p:nvPr/>
        </p:nvSpPr>
        <p:spPr>
          <a:xfrm>
            <a:off x="8455212" y="1958483"/>
            <a:ext cx="3498328" cy="3539430"/>
          </a:xfrm>
          <a:prstGeom prst="rect">
            <a:avLst/>
          </a:prstGeom>
          <a:solidFill>
            <a:schemeClr val="accent4">
              <a:lumMod val="20000"/>
              <a:lumOff val="80000"/>
            </a:schemeClr>
          </a:solid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 Chú ý sự khác nhau về yêu cầu, mục đích của kiểu bài ghi lại cảm xúc sau khi đọc một bài thơ và kiểu bài phân tích một bài thơ</a:t>
            </a:r>
          </a:p>
        </p:txBody>
      </p:sp>
      <p:pic>
        <p:nvPicPr>
          <p:cNvPr id="20"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767424" y="-25608"/>
            <a:ext cx="1424576" cy="1525675"/>
          </a:xfrm>
          <a:prstGeom prst="rect">
            <a:avLst/>
          </a:prstGeom>
        </p:spPr>
      </p:pic>
      <p:sp>
        <p:nvSpPr>
          <p:cNvPr id="21" name="矩形 24"/>
          <p:cNvSpPr>
            <a:spLocks noChangeArrowheads="1"/>
          </p:cNvSpPr>
          <p:nvPr/>
        </p:nvSpPr>
        <p:spPr bwMode="auto">
          <a:xfrm>
            <a:off x="3010142" y="453761"/>
            <a:ext cx="26623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r>
              <a:rPr lang="en-US" altLang="zh-CN" sz="2800" b="1"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2: </a:t>
            </a: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r>
              <a:rPr lang="en-US" altLang="zh-CN" sz="2800" b="1"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bài</a:t>
            </a:r>
            <a:endParaRPr lang="zh-CN" altLang="en-US" sz="2800" b="1"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22" name="Picture 18" descr="C:\Users\liujicai01\Desktop\png\11 (7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52749">
            <a:off x="6033635" y="97922"/>
            <a:ext cx="1613170" cy="86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10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0"/>
          <p:cNvGrpSpPr/>
          <p:nvPr/>
        </p:nvGrpSpPr>
        <p:grpSpPr>
          <a:xfrm>
            <a:off x="-104504" y="154903"/>
            <a:ext cx="3017521" cy="1190571"/>
            <a:chOff x="-1" y="843558"/>
            <a:chExt cx="3788866" cy="1632620"/>
          </a:xfrm>
        </p:grpSpPr>
        <p:pic>
          <p:nvPicPr>
            <p:cNvPr id="9" name="Picture 3" descr="C:\Users\Administrator\Desktop\水墨 .png"/>
            <p:cNvPicPr>
              <a:picLocks noChangeAspect="1" noChangeArrowheads="1"/>
            </p:cNvPicPr>
            <p:nvPr/>
          </p:nvPicPr>
          <p:blipFill rotWithShape="1">
            <a:blip r:embed="rId3"/>
            <a:srcRect r="2784"/>
            <a:stretch>
              <a:fillRect/>
            </a:stretch>
          </p:blipFill>
          <p:spPr bwMode="auto">
            <a:xfrm flipH="1">
              <a:off x="-1" y="1779662"/>
              <a:ext cx="3788865" cy="696516"/>
            </a:xfrm>
            <a:prstGeom prst="rect">
              <a:avLst/>
            </a:prstGeom>
            <a:noFill/>
            <a:ln w="9525">
              <a:noFill/>
              <a:miter lim="800000"/>
              <a:headEnd/>
              <a:tailEnd/>
            </a:ln>
          </p:spPr>
        </p:pic>
        <p:pic>
          <p:nvPicPr>
            <p:cNvPr id="10" name="Picture 2" descr="C:\Users\Administrator\Desktop\11519219_230238617143_2副本.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0800000">
              <a:off x="2215011" y="843558"/>
              <a:ext cx="1573854" cy="153713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矩形 24"/>
          <p:cNvSpPr>
            <a:spLocks noChangeArrowheads="1"/>
          </p:cNvSpPr>
          <p:nvPr/>
        </p:nvSpPr>
        <p:spPr bwMode="auto">
          <a:xfrm>
            <a:off x="3036317" y="399864"/>
            <a:ext cx="42755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Bước</a:t>
            </a:r>
            <a:r>
              <a:rPr lang="en-US" altLang="zh-CN" sz="2800" b="1"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3: </a:t>
            </a: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Chỉnh</a:t>
            </a:r>
            <a:r>
              <a:rPr lang="en-US" altLang="zh-CN" sz="2800" b="1"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sửa</a:t>
            </a:r>
            <a:r>
              <a:rPr lang="en-US" altLang="zh-CN" sz="2800" b="1"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bài</a:t>
            </a:r>
            <a:r>
              <a:rPr lang="en-US" altLang="zh-CN" sz="2800" b="1"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2800" b="1"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viết</a:t>
            </a:r>
            <a:endParaRPr lang="zh-CN" altLang="en-US" sz="2800" b="1"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4" name="Rectangle 13"/>
          <p:cNvSpPr/>
          <p:nvPr/>
        </p:nvSpPr>
        <p:spPr>
          <a:xfrm>
            <a:off x="660263" y="2674763"/>
            <a:ext cx="2890658" cy="2677656"/>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6" name="Rectangle 15"/>
          <p:cNvSpPr/>
          <p:nvPr/>
        </p:nvSpPr>
        <p:spPr>
          <a:xfrm>
            <a:off x="660262" y="1605728"/>
            <a:ext cx="10845938" cy="954107"/>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7" name="Rectangle 16"/>
          <p:cNvSpPr/>
          <p:nvPr/>
        </p:nvSpPr>
        <p:spPr>
          <a:xfrm>
            <a:off x="4208711" y="2674763"/>
            <a:ext cx="3228409" cy="2246769"/>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8" name="Rectangle 17"/>
          <p:cNvSpPr/>
          <p:nvPr/>
        </p:nvSpPr>
        <p:spPr>
          <a:xfrm>
            <a:off x="8094911" y="2674763"/>
            <a:ext cx="3411290" cy="138499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19" name="Picture 12" descr="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657" y="4557058"/>
            <a:ext cx="4413251" cy="277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72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Administrator\Desktop\png\素材CNN-sccnn.com_201406210812-恢复的.psd_0002_图层-3-拷贝.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75068"/>
            <a:ext cx="11016809" cy="4456763"/>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30205" r="30205"/>
          <a:stretch/>
        </p:blipFill>
        <p:spPr>
          <a:xfrm>
            <a:off x="3248601" y="121919"/>
            <a:ext cx="5151120" cy="7315200"/>
          </a:xfrm>
          <a:prstGeom prst="rect">
            <a:avLst/>
          </a:prstGeom>
        </p:spPr>
      </p:pic>
      <p:grpSp>
        <p:nvGrpSpPr>
          <p:cNvPr id="5" name="Group 4"/>
          <p:cNvGrpSpPr/>
          <p:nvPr/>
        </p:nvGrpSpPr>
        <p:grpSpPr>
          <a:xfrm>
            <a:off x="9580232" y="1189483"/>
            <a:ext cx="1492655" cy="5180074"/>
            <a:chOff x="600435" y="1468833"/>
            <a:chExt cx="1492655" cy="5180074"/>
          </a:xfrm>
        </p:grpSpPr>
        <p:pic>
          <p:nvPicPr>
            <p:cNvPr id="6" name="Picture 3" descr="C:\Users\Administrator\Desktop\png\素材CNN-sccnn.com_201406210812-恢复的.psd_0000_图层-2-拷贝.png"/>
            <p:cNvPicPr>
              <a:picLocks noChangeAspect="1" noChangeArrowheads="1"/>
            </p:cNvPicPr>
            <p:nvPr/>
          </p:nvPicPr>
          <p:blipFill>
            <a:blip r:embed="rId5" cstate="email"/>
            <a:srcRect/>
            <a:stretch>
              <a:fillRect/>
            </a:stretch>
          </p:blipFill>
          <p:spPr bwMode="auto">
            <a:xfrm>
              <a:off x="930107" y="1468834"/>
              <a:ext cx="608677" cy="5180073"/>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3" descr="C:\Users\Administrator\Desktop\png\素材CNN-sccnn.com_201406210812-恢复的.psd_0000_图层-2-拷贝.png"/>
            <p:cNvPicPr>
              <a:picLocks noChangeAspect="1" noChangeArrowheads="1"/>
            </p:cNvPicPr>
            <p:nvPr/>
          </p:nvPicPr>
          <p:blipFill>
            <a:blip r:embed="rId5" cstate="email"/>
            <a:srcRect/>
            <a:stretch>
              <a:fillRect/>
            </a:stretch>
          </p:blipFill>
          <p:spPr bwMode="auto">
            <a:xfrm>
              <a:off x="1207260" y="1468833"/>
              <a:ext cx="608677" cy="5180073"/>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6" descr="C:\Users\Administrator\Desktop\png\素材CNN-sccnn.com_201406210812-恢复的.psd_0000_矢量智能对象.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435" y="3874753"/>
              <a:ext cx="1492655" cy="16480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428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99" y="1090086"/>
            <a:ext cx="11277600" cy="440120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Bà Huyện Thanh Quan là một nữ thi sĩ nổi tiếng trong nền văn học trung đại của nước ta. “Qua Đèo Ngang” là một tác phẩm rất tiêu biểu cho phong cách thơ của bà. Bài thơ đã khắc họa khung cảnh thiên nhiên Đèo Ngang thoáng đãng mà heo hút, thấp thoáng sự sống con người nhưng vẫn còn hoang sơ. Đồng thời nhà thơ còn qua đó gửi gắm nỗi nhớ nước thương nhà.</a:t>
            </a:r>
            <a:endParaRPr lang="en-US" sz="2800" dirty="0">
              <a:latin typeface="Times New Roman" panose="02020603050405020304" pitchFamily="18" charset="0"/>
              <a:cs typeface="Times New Roman" panose="02020603050405020304" pitchFamily="18" charset="0"/>
            </a:endParaRPr>
          </a:p>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Tác giả đã khắc họa khung cảnh thiên nhiên nơi Đèo Ngang trong một buổi chiều tà:</a:t>
            </a:r>
          </a:p>
          <a:p>
            <a:pPr algn="ctr"/>
            <a:r>
              <a:rPr lang="vi-VN" sz="2800" i="1" dirty="0">
                <a:solidFill>
                  <a:prstClr val="black"/>
                </a:solidFill>
                <a:latin typeface="Times New Roman" panose="02020603050405020304" pitchFamily="18" charset="0"/>
                <a:cs typeface="Times New Roman" panose="02020603050405020304" pitchFamily="18" charset="0"/>
              </a:rPr>
              <a:t>“Bước tới Đèo Ngang, bóng xế tà,</a:t>
            </a:r>
            <a:endParaRPr lang="vi-VN" sz="2800" dirty="0">
              <a:solidFill>
                <a:prstClr val="black"/>
              </a:solidFill>
              <a:latin typeface="Times New Roman" panose="02020603050405020304" pitchFamily="18" charset="0"/>
              <a:cs typeface="Times New Roman" panose="02020603050405020304" pitchFamily="18" charset="0"/>
            </a:endParaRPr>
          </a:p>
          <a:p>
            <a:pPr algn="ctr"/>
            <a:r>
              <a:rPr lang="vi-VN" sz="2800" i="1" dirty="0">
                <a:solidFill>
                  <a:prstClr val="black"/>
                </a:solidFill>
                <a:latin typeface="Times New Roman" panose="02020603050405020304" pitchFamily="18" charset="0"/>
                <a:cs typeface="Times New Roman" panose="02020603050405020304" pitchFamily="18" charset="0"/>
              </a:rPr>
              <a:t>Cỏ cây chen đá, lá chen hoa”</a:t>
            </a:r>
            <a:endParaRPr lang="vi-VN" sz="2800" dirty="0">
              <a:solidFill>
                <a:prstClr val="black"/>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072038" y="-26788"/>
            <a:ext cx="5946323" cy="1587136"/>
          </a:xfrm>
          <a:prstGeom prst="rect">
            <a:avLst/>
          </a:prstGeom>
        </p:spPr>
      </p:pic>
      <p:pic>
        <p:nvPicPr>
          <p:cNvPr id="6" name="Picture 12" descr="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8657" y="4557058"/>
            <a:ext cx="4413251" cy="277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393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381000"/>
            <a:ext cx="11277600" cy="6124754"/>
          </a:xfrm>
          <a:prstGeom prst="rect">
            <a:avLst/>
          </a:prstGeom>
        </p:spPr>
        <p:txBody>
          <a:bodyPr wrap="square">
            <a:spAutoFit/>
          </a:bodyPr>
          <a:lstStyle/>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Cụm từ “bóng xế tà” gợi ra thời điểm kết thúc của một ngày. Nhà thơ đang một mình đứng trước nơi đèo Ngang. Tiếp đến câu thơ “Cỏ cây chen đá, lá chen hoa” là hình ảnh ước lệ mang tính biểu tượng, khắc họa khung cảnh thiên nhiên đèo Ngang. Việc sử dụng điệp từ “chen” kết hợp với hình ảnh “đá, lá, hoa” thật tinh tế. Vẻ đẹp thiên nhiên của đèo Ngang tuy hoang sơ nhưng lại tràn đầy sức sống. Khung cảnh thiên nhiên Đèo Ngang được nhà thơ khắc họa chỉ bằng vài nét nhưng lại hiện ra đầy chân thực và sinh động.</a:t>
            </a:r>
            <a:endParaRPr lang="en-US" sz="2800" dirty="0">
              <a:solidFill>
                <a:prstClr val="black"/>
              </a:solidFill>
              <a:latin typeface="Times New Roman" panose="02020603050405020304" pitchFamily="18" charset="0"/>
              <a:cs typeface="Times New Roman" panose="02020603050405020304" pitchFamily="18" charset="0"/>
            </a:endParaRPr>
          </a:p>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Và không thể thiếu trong bức tranh thiên nhiên đó là hình ảnh con người. Nghệ thuật đảo ngữ “lom khom - tiều vài chú” cho thấy hình ảnh vài chú tiều với dáng đứng lom khom dưới chân núi. Và “lác đác - chợ mấy nhà” gợi ra hình ảnh vài căn nhà nhỏ bé thưa thớt, lác đác bên sông. Nhà thơ muốn nhấn mạnh vào sự nhỏ bé của con người trước thiên nhiên rộng lớn. Con người chỉ nằm là một chấm buồn lặng lẽ giữa một thiên nhiên rộng lớn. Thiên nhiên mới là trung tâm trong bức tranh đèo Ngang.</a:t>
            </a:r>
          </a:p>
        </p:txBody>
      </p:sp>
    </p:spTree>
    <p:extLst>
      <p:ext uri="{BB962C8B-B14F-4D97-AF65-F5344CB8AC3E}">
        <p14:creationId xmlns:p14="http://schemas.microsoft.com/office/powerpoint/2010/main" val="2284839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381000"/>
            <a:ext cx="11277600" cy="6124754"/>
          </a:xfrm>
          <a:prstGeom prst="rect">
            <a:avLst/>
          </a:prstGeom>
        </p:spPr>
        <p:txBody>
          <a:bodyPr wrap="square">
            <a:spAutoFit/>
          </a:bodyPr>
          <a:lstStyle/>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Thiên nhiên càng cô quạnh, tâm trạng của tác giả càng cô đơn. Điều đó được bộc lộ ở những câu thơ tiếp theo:</a:t>
            </a:r>
          </a:p>
          <a:p>
            <a:pPr algn="ctr"/>
            <a:r>
              <a:rPr lang="vi-VN" sz="2800" i="1" dirty="0">
                <a:solidFill>
                  <a:prstClr val="black"/>
                </a:solidFill>
                <a:latin typeface="Times New Roman" panose="02020603050405020304" pitchFamily="18" charset="0"/>
                <a:cs typeface="Times New Roman" panose="02020603050405020304" pitchFamily="18" charset="0"/>
              </a:rPr>
              <a:t>“Nhớ nước, đau lòng, con quốc quốc</a:t>
            </a:r>
            <a:endParaRPr lang="vi-VN" sz="2800" dirty="0">
              <a:solidFill>
                <a:prstClr val="black"/>
              </a:solidFill>
              <a:latin typeface="Times New Roman" panose="02020603050405020304" pitchFamily="18" charset="0"/>
              <a:cs typeface="Times New Roman" panose="02020603050405020304" pitchFamily="18" charset="0"/>
            </a:endParaRPr>
          </a:p>
          <a:p>
            <a:pPr algn="ctr"/>
            <a:r>
              <a:rPr lang="vi-VN" sz="2800" i="1" dirty="0">
                <a:solidFill>
                  <a:prstClr val="black"/>
                </a:solidFill>
                <a:latin typeface="Times New Roman" panose="02020603050405020304" pitchFamily="18" charset="0"/>
                <a:cs typeface="Times New Roman" panose="02020603050405020304" pitchFamily="18" charset="0"/>
              </a:rPr>
              <a:t>Thương nhà mỏi miệng, cái gia gia”</a:t>
            </a:r>
            <a:endParaRPr lang="en-US" sz="2800" i="1" dirty="0">
              <a:solidFill>
                <a:prstClr val="black"/>
              </a:solidFill>
              <a:latin typeface="Times New Roman" panose="02020603050405020304" pitchFamily="18" charset="0"/>
              <a:cs typeface="Times New Roman" panose="02020603050405020304" pitchFamily="18" charset="0"/>
            </a:endParaRPr>
          </a:p>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Hình ảnh “con quốc quốc” và “cái gia gia” không chỉ là hình ảnh thực về hai loại chim (chim đỗ quyên, chim đa đa). Việc sử dụng thủ pháp lấy động tả tĩnh: tiếng kêu “quốc quốc”, “đa đa” để qua đó bộc lộ nỗi lòng nhớ thương của mình với đất nước, quê hương. Đọc đến đây, chúng ta dường như có thể lắng nghe được tiếng kêu khắc khoải, da diết đang vang lên trong vô vọng.</a:t>
            </a:r>
          </a:p>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Câu thơ “Dừng chân đứng lại, trời, non, nước” khắc họa hình ảnh nhà thơ một mình đứng tại nơi Đèo Ngang, đưa mắt nhìn ra xa cũng chỉ thấy thiên nhiên rộng lớn phía trước (có bầu trời, có núi non, dòng sông). Sự cô đơn của nhà thơ: “một mảnh tình riêng” - tình cảm riêng tư của nhà thơ không có ai để chia sẻ:</a:t>
            </a:r>
          </a:p>
        </p:txBody>
      </p:sp>
    </p:spTree>
    <p:extLst>
      <p:ext uri="{BB962C8B-B14F-4D97-AF65-F5344CB8AC3E}">
        <p14:creationId xmlns:p14="http://schemas.microsoft.com/office/powerpoint/2010/main" val="75192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968" y="2769989"/>
            <a:ext cx="6410021" cy="4101075"/>
          </a:xfrm>
          <a:prstGeom prst="rect">
            <a:avLst/>
          </a:prstGeom>
        </p:spPr>
      </p:pic>
      <p:pic>
        <p:nvPicPr>
          <p:cNvPr id="7"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15586" b="13913"/>
          <a:stretch>
            <a:fillRect/>
          </a:stretch>
        </p:blipFill>
        <p:spPr bwMode="auto">
          <a:xfrm>
            <a:off x="-1299491" y="3325730"/>
            <a:ext cx="2880320" cy="353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2922"/>
            <a:ext cx="2277537" cy="2439169"/>
          </a:xfrm>
          <a:prstGeom prst="rect">
            <a:avLst/>
          </a:prstGeom>
        </p:spPr>
      </p:pic>
      <p:pic>
        <p:nvPicPr>
          <p:cNvPr id="9" name="Picture 2" descr="D:\png\2015007_0000_图层-1-拷贝-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4246" y="4350818"/>
            <a:ext cx="7790165" cy="1142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1282771" y="251272"/>
            <a:ext cx="10083658" cy="4011516"/>
          </a:xfrm>
          <a:prstGeom prst="rect">
            <a:avLst/>
          </a:prstGeom>
        </p:spPr>
      </p:pic>
    </p:spTree>
    <p:extLst>
      <p:ext uri="{BB962C8B-B14F-4D97-AF65-F5344CB8AC3E}">
        <p14:creationId xmlns:p14="http://schemas.microsoft.com/office/powerpoint/2010/main" val="2753902495"/>
      </p:ext>
    </p:extLst>
  </p:cSld>
  <p:clrMapOvr>
    <a:masterClrMapping/>
  </p:clrMapOvr>
  <p:transition spd="slow" advTm="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211" y="302359"/>
            <a:ext cx="11277600" cy="6555641"/>
          </a:xfrm>
          <a:prstGeom prst="rect">
            <a:avLst/>
          </a:prstGeom>
        </p:spPr>
        <p:txBody>
          <a:bodyPr wrap="square">
            <a:spAutoFit/>
          </a:bodyPr>
          <a:lstStyle/>
          <a:p>
            <a:pPr algn="ctr"/>
            <a:r>
              <a:rPr lang="en-US" sz="2800" dirty="0">
                <a:solidFill>
                  <a:prstClr val="black"/>
                </a:solidFill>
                <a:latin typeface="Times New Roman" panose="02020603050405020304" pitchFamily="18" charset="0"/>
                <a:cs typeface="Times New Roman" panose="02020603050405020304" pitchFamily="18" charset="0"/>
              </a:rPr>
              <a:t>          </a:t>
            </a:r>
            <a:r>
              <a:rPr lang="vi-VN" sz="2800" i="1" dirty="0">
                <a:solidFill>
                  <a:prstClr val="black"/>
                </a:solidFill>
                <a:latin typeface="Times New Roman" panose="02020603050405020304" pitchFamily="18" charset="0"/>
                <a:cs typeface="Times New Roman" panose="02020603050405020304" pitchFamily="18" charset="0"/>
              </a:rPr>
              <a:t>“Dừng chân đứng lại trời, non, nước</a:t>
            </a:r>
            <a:endParaRPr lang="vi-VN" sz="2800" dirty="0">
              <a:solidFill>
                <a:prstClr val="black"/>
              </a:solidFill>
              <a:latin typeface="Times New Roman" panose="02020603050405020304" pitchFamily="18" charset="0"/>
              <a:cs typeface="Times New Roman" panose="02020603050405020304" pitchFamily="18" charset="0"/>
            </a:endParaRPr>
          </a:p>
          <a:p>
            <a:pPr algn="ctr"/>
            <a:r>
              <a:rPr lang="vi-VN" sz="2800" i="1" dirty="0">
                <a:solidFill>
                  <a:prstClr val="black"/>
                </a:solidFill>
                <a:latin typeface="Times New Roman" panose="02020603050405020304" pitchFamily="18" charset="0"/>
                <a:cs typeface="Times New Roman" panose="02020603050405020304" pitchFamily="18" charset="0"/>
              </a:rPr>
              <a:t>Một mảnh tình riêng, ta với ta“</a:t>
            </a:r>
            <a:endParaRPr lang="en-US" sz="2800" i="1" dirty="0">
              <a:solidFill>
                <a:prstClr val="black"/>
              </a:solidFill>
              <a:latin typeface="Times New Roman" panose="02020603050405020304" pitchFamily="18" charset="0"/>
              <a:cs typeface="Times New Roman" panose="02020603050405020304" pitchFamily="18" charset="0"/>
            </a:endParaRPr>
          </a:p>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Trong thơ Nguyễn Khuyến cũng từng sử dụng cụm từ “ta với ta”:</a:t>
            </a:r>
          </a:p>
          <a:p>
            <a:pPr algn="ctr"/>
            <a:r>
              <a:rPr lang="vi-VN" sz="2800" i="1" dirty="0">
                <a:solidFill>
                  <a:prstClr val="black"/>
                </a:solidFill>
                <a:latin typeface="Times New Roman" panose="02020603050405020304" pitchFamily="18" charset="0"/>
                <a:cs typeface="Times New Roman" panose="02020603050405020304" pitchFamily="18" charset="0"/>
              </a:rPr>
              <a:t>“Đầu trò tiếp khách trầu không có</a:t>
            </a:r>
            <a:endParaRPr lang="vi-VN" sz="2800" dirty="0">
              <a:solidFill>
                <a:prstClr val="black"/>
              </a:solidFill>
              <a:latin typeface="Times New Roman" panose="02020603050405020304" pitchFamily="18" charset="0"/>
              <a:cs typeface="Times New Roman" panose="02020603050405020304" pitchFamily="18" charset="0"/>
            </a:endParaRPr>
          </a:p>
          <a:p>
            <a:pPr algn="ctr"/>
            <a:r>
              <a:rPr lang="vi-VN" sz="2800" i="1" dirty="0">
                <a:solidFill>
                  <a:prstClr val="black"/>
                </a:solidFill>
                <a:latin typeface="Times New Roman" panose="02020603050405020304" pitchFamily="18" charset="0"/>
                <a:cs typeface="Times New Roman" panose="02020603050405020304" pitchFamily="18" charset="0"/>
              </a:rPr>
              <a:t>Bác đến chơi đây ta với ta”</a:t>
            </a:r>
            <a:endParaRPr lang="vi-VN" sz="2800" dirty="0">
              <a:solidFill>
                <a:prstClr val="black"/>
              </a:solidFill>
              <a:latin typeface="Times New Roman" panose="02020603050405020304" pitchFamily="18" charset="0"/>
              <a:cs typeface="Times New Roman" panose="02020603050405020304" pitchFamily="18" charset="0"/>
            </a:endParaRPr>
          </a:p>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Trong “Bạn đến chơi nhà, từ “ta” đầu tiên chỉ chính nhà thơ - chủ nhà, còn từ “ta” thứ hai chỉ người bạn - khách đến chơi. Từ “với” thể hiện mối quan hệ song hành, gắn bó dường như không còn khoảng cách. Qua đó thể hiện tình bạn gắn bó tri âm tri kỷ của nhà thơ. Còn trong thơ Bà Huyện Thanh Quan, cụm từ “ta với ta” ở đây đều chỉ nhà thơ, lúc này bà chỉ có một mình đối diện với chính mình, cô đơn và lẻ loi. Sự cô đơn ấy dường như chẳng thể có ai cùng chia sẻ.</a:t>
            </a:r>
          </a:p>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Như vậy, Qua đèo Ngang đã thể hiện được tâm trạng của Bà Huyện Thanh Quan trước khung cảnh đèo Ngang hoang sơ. Bài thơ chứa đựng những tình cảm, ý nghĩa sâu sắ</a:t>
            </a:r>
            <a:r>
              <a:rPr lang="en-US" sz="2800" dirty="0">
                <a:solidFill>
                  <a:prstClr val="black"/>
                </a:solidFill>
                <a:latin typeface="Times New Roman" panose="02020603050405020304" pitchFamily="18" charset="0"/>
                <a:cs typeface="Times New Roman" panose="02020603050405020304" pitchFamily="18" charset="0"/>
              </a:rPr>
              <a:t>c</a:t>
            </a:r>
            <a:endParaRPr lang="vi-VN" sz="2800" dirty="0">
              <a:solidFill>
                <a:prstClr val="black"/>
              </a:solidFill>
              <a:latin typeface="Times New Roman" panose="02020603050405020304" pitchFamily="18" charset="0"/>
              <a:cs typeface="Times New Roman" panose="02020603050405020304" pitchFamily="18" charset="0"/>
            </a:endParaRPr>
          </a:p>
        </p:txBody>
      </p:sp>
      <p:pic>
        <p:nvPicPr>
          <p:cNvPr id="3" name="Picture 3" descr="I:\我的模板\中国风模板\中国风模板05\宽版\页面2\切片\竹子.png"/>
          <p:cNvPicPr>
            <a:picLocks noChangeAspect="1" noChangeArrowheads="1"/>
          </p:cNvPicPr>
          <p:nvPr/>
        </p:nvPicPr>
        <p:blipFill>
          <a:blip r:embed="rId3"/>
          <a:srcRect b="32238"/>
          <a:stretch>
            <a:fillRect/>
          </a:stretch>
        </p:blipFill>
        <p:spPr bwMode="auto">
          <a:xfrm>
            <a:off x="0" y="-653588"/>
            <a:ext cx="4094677" cy="2590843"/>
          </a:xfrm>
          <a:prstGeom prst="rect">
            <a:avLst/>
          </a:prstGeom>
          <a:noFill/>
        </p:spPr>
      </p:pic>
    </p:spTree>
    <p:extLst>
      <p:ext uri="{BB962C8B-B14F-4D97-AF65-F5344CB8AC3E}">
        <p14:creationId xmlns:p14="http://schemas.microsoft.com/office/powerpoint/2010/main" val="1765033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Administrator\Desktop\1.png"/>
          <p:cNvPicPr>
            <a:picLocks noChangeAspect="1" noChangeArrowheads="1"/>
          </p:cNvPicPr>
          <p:nvPr/>
        </p:nvPicPr>
        <p:blipFill>
          <a:blip r:embed="rId3"/>
          <a:srcRect/>
          <a:stretch>
            <a:fillRect/>
          </a:stretch>
        </p:blipFill>
        <p:spPr bwMode="auto">
          <a:xfrm>
            <a:off x="2639617" y="356659"/>
            <a:ext cx="9552364" cy="5952661"/>
          </a:xfrm>
          <a:prstGeom prst="rect">
            <a:avLst/>
          </a:prstGeom>
          <a:noFill/>
        </p:spPr>
      </p:pic>
      <p:pic>
        <p:nvPicPr>
          <p:cNvPr id="37" name="Picture 5" descr="D:\png\2015009_0000_图层-0-拷贝.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2421" flipH="1">
            <a:off x="3653115" y="963303"/>
            <a:ext cx="1650760" cy="2143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161" y="1444644"/>
            <a:ext cx="2262717" cy="29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4727971" y="2566800"/>
            <a:ext cx="6297714" cy="1146147"/>
          </a:xfrm>
          <a:prstGeom prst="rect">
            <a:avLst/>
          </a:prstGeom>
        </p:spPr>
      </p:pic>
    </p:spTree>
    <p:extLst>
      <p:ext uri="{BB962C8B-B14F-4D97-AF65-F5344CB8AC3E}">
        <p14:creationId xmlns:p14="http://schemas.microsoft.com/office/powerpoint/2010/main" val="179036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93082" y="176122"/>
            <a:ext cx="752979" cy="665892"/>
            <a:chOff x="795693" y="377252"/>
            <a:chExt cx="564734" cy="499419"/>
          </a:xfrm>
        </p:grpSpPr>
        <p:pic>
          <p:nvPicPr>
            <p:cNvPr id="5" name="Picture 2" descr="C:\Users\Administrator\Desktop\11519219_230238617143_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93" y="377252"/>
              <a:ext cx="530690" cy="4994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928379" y="377252"/>
              <a:ext cx="432048" cy="438581"/>
            </a:xfrm>
            <a:prstGeom prst="rect">
              <a:avLst/>
            </a:prstGeom>
            <a:noFill/>
          </p:spPr>
          <p:txBody>
            <a:bodyPr wrap="square">
              <a:spAutoFit/>
            </a:bodyPr>
            <a:lstStyle/>
            <a:p>
              <a:pPr>
                <a:defRPr/>
              </a:pPr>
              <a:r>
                <a:rPr lang="en-US" altLang="zh-CN" sz="3200" dirty="0">
                  <a:solidFill>
                    <a:prstClr val="black"/>
                  </a:solidFill>
                  <a:latin typeface="Times New Roman" panose="02020603050405020304" pitchFamily="18" charset="0"/>
                  <a:ea typeface="Source Han Sans CN Medium" panose="020B0500000000000000" pitchFamily="34" charset="-128"/>
                  <a:cs typeface="Times New Roman" panose="02020603050405020304" pitchFamily="18" charset="0"/>
                </a:rPr>
                <a:t>I.</a:t>
              </a:r>
              <a:endParaRPr lang="zh-CN" altLang="en-US" sz="3200" dirty="0">
                <a:solidFill>
                  <a:prstClr val="black"/>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sp>
        <p:nvSpPr>
          <p:cNvPr id="7" name="矩形 24"/>
          <p:cNvSpPr>
            <a:spLocks noChangeArrowheads="1"/>
          </p:cNvSpPr>
          <p:nvPr/>
        </p:nvSpPr>
        <p:spPr bwMode="auto">
          <a:xfrm>
            <a:off x="4255786" y="257239"/>
            <a:ext cx="42210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Yêu</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cầu</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đối</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với</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kiểu</a:t>
            </a:r>
            <a:r>
              <a:rPr lang="en-US" altLang="zh-CN" sz="3200" dirty="0">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 </a:t>
            </a:r>
            <a:r>
              <a:rPr lang="en-US" altLang="zh-CN" sz="3200" dirty="0" err="1">
                <a:solidFill>
                  <a:srgbClr val="262626"/>
                </a:solidFill>
                <a:latin typeface="Times New Roman" panose="02020603050405020304" pitchFamily="18" charset="0"/>
                <a:ea typeface="Source Han Sans CN Medium" panose="020B0500000000000000" pitchFamily="34" charset="-128"/>
                <a:cs typeface="Times New Roman" panose="02020603050405020304" pitchFamily="18" charset="0"/>
                <a:sym typeface="微软雅黑" panose="020B0503020204020204" pitchFamily="34" charset="-122"/>
              </a:rPr>
              <a:t>bài</a:t>
            </a:r>
            <a:endParaRPr lang="zh-CN" altLang="en-US" sz="32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3893" y="-169791"/>
            <a:ext cx="2398107" cy="1935821"/>
          </a:xfrm>
          <a:prstGeom prst="rect">
            <a:avLst/>
          </a:prstGeom>
        </p:spPr>
      </p:pic>
      <p:sp>
        <p:nvSpPr>
          <p:cNvPr id="8" name="TextBox 7"/>
          <p:cNvSpPr txBox="1"/>
          <p:nvPr/>
        </p:nvSpPr>
        <p:spPr>
          <a:xfrm>
            <a:off x="1313185" y="1450481"/>
            <a:ext cx="3738507" cy="2246769"/>
          </a:xfrm>
          <a:prstGeom prst="rect">
            <a:avLst/>
          </a:prstGeom>
          <a:noFill/>
        </p:spPr>
        <p:txBody>
          <a:bodyPr wrap="square" rtlCol="0">
            <a:spAutoFit/>
          </a:bodyPr>
          <a:lstStyle>
            <a:defPPr>
              <a:defRPr lang="zh-CN"/>
            </a:defPPr>
            <a:lvl1pPr>
              <a:lnSpc>
                <a:spcPct val="150000"/>
              </a:lnSpc>
              <a:defRPr b="1">
                <a:solidFill>
                  <a:schemeClr val="tx1">
                    <a:lumMod val="75000"/>
                    <a:lumOff val="25000"/>
                  </a:schemeClr>
                </a:solidFill>
                <a:latin typeface="隶书" panose="02010509060101010101" pitchFamily="49" charset="-122"/>
                <a:ea typeface="隶书" panose="02010509060101010101" pitchFamily="49" charset="-122"/>
              </a:defRPr>
            </a:lvl1pPr>
          </a:lstStyle>
          <a:p>
            <a:pPr algn="just">
              <a:lnSpc>
                <a:spcPct val="100000"/>
              </a:lnSpc>
            </a:pPr>
            <a:r>
              <a:rPr lang="vi-VN" altLang="zh-CN" sz="2800" b="0" dirty="0">
                <a:solidFill>
                  <a:schemeClr val="tx1">
                    <a:lumMod val="95000"/>
                    <a:lumOff val="5000"/>
                  </a:schemeClr>
                </a:solidFill>
                <a:latin typeface="Times New Roman" panose="02020603050405020304" pitchFamily="18" charset="0"/>
                <a:ea typeface="Source Han Sans CN Medium" panose="020B0500000000000000" pitchFamily="34" charset="-128"/>
                <a:cs typeface="Times New Roman" panose="02020603050405020304" pitchFamily="18" charset="0"/>
              </a:rPr>
              <a:t>Giới thiệu khái quát về tác giả và bài thơ (nhan đề, đề tài, thể thơ…) nêu ý kiến chung của người viết về bài thơ.</a:t>
            </a:r>
          </a:p>
        </p:txBody>
      </p:sp>
      <p:grpSp>
        <p:nvGrpSpPr>
          <p:cNvPr id="9" name="组合 8"/>
          <p:cNvGrpSpPr/>
          <p:nvPr/>
        </p:nvGrpSpPr>
        <p:grpSpPr>
          <a:xfrm>
            <a:off x="-80054" y="3858725"/>
            <a:ext cx="1727200" cy="1231900"/>
            <a:chOff x="1556420" y="3204557"/>
            <a:chExt cx="1295400" cy="923925"/>
          </a:xfrm>
        </p:grpSpPr>
        <p:pic>
          <p:nvPicPr>
            <p:cNvPr id="10" name="图片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6420" y="3204557"/>
              <a:ext cx="1295400" cy="923925"/>
            </a:xfrm>
            <a:prstGeom prst="rect">
              <a:avLst/>
            </a:prstGeom>
            <a:effectLst>
              <a:softEdge rad="31750"/>
            </a:effectLst>
          </p:spPr>
        </p:pic>
        <p:sp>
          <p:nvSpPr>
            <p:cNvPr id="11" name="TextBox 10"/>
            <p:cNvSpPr txBox="1"/>
            <p:nvPr/>
          </p:nvSpPr>
          <p:spPr>
            <a:xfrm>
              <a:off x="1998732" y="3425205"/>
              <a:ext cx="432048" cy="284742"/>
            </a:xfrm>
            <a:prstGeom prst="rect">
              <a:avLst/>
            </a:prstGeom>
            <a:noFill/>
          </p:spPr>
          <p:txBody>
            <a:bodyPr wrap="square" rtlCol="0">
              <a:spAutoFit/>
            </a:bodyPr>
            <a:lstStyle/>
            <a:p>
              <a:r>
                <a:rPr lang="en-US" altLang="zh-CN"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2</a:t>
              </a:r>
              <a:endParaRPr lang="zh-CN" altLang="en-US"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sp>
        <p:nvSpPr>
          <p:cNvPr id="12" name="TextBox 11"/>
          <p:cNvSpPr txBox="1"/>
          <p:nvPr/>
        </p:nvSpPr>
        <p:spPr>
          <a:xfrm>
            <a:off x="1307679" y="3800331"/>
            <a:ext cx="3744013" cy="2677656"/>
          </a:xfrm>
          <a:prstGeom prst="rect">
            <a:avLst/>
          </a:prstGeom>
          <a:noFill/>
        </p:spPr>
        <p:txBody>
          <a:bodyPr wrap="square" rtlCol="0">
            <a:spAutoFit/>
          </a:bodyPr>
          <a:lstStyle/>
          <a:p>
            <a:pPr algn="just"/>
            <a:r>
              <a:rPr lang="vi-VN" altLang="zh-CN" sz="2800" dirty="0">
                <a:solidFill>
                  <a:schemeClr val="tx1">
                    <a:lumMod val="95000"/>
                    <a:lumOff val="5000"/>
                  </a:schemeClr>
                </a:solidFill>
                <a:latin typeface="Times New Roman" panose="02020603050405020304" pitchFamily="18" charset="0"/>
                <a:ea typeface="Source Han Sans CN Medium" panose="020B0500000000000000" pitchFamily="34" charset="-128"/>
                <a:cs typeface="Times New Roman" panose="02020603050405020304" pitchFamily="18" charset="0"/>
              </a:rPr>
              <a:t>Phân tích được nội dung cơ bản của bài thơ ( đặc điểm của hình tượng thiên nhiên, con người; tâm trạng của nhà thơ), khái quát chủ đề bài thơ.</a:t>
            </a:r>
          </a:p>
        </p:txBody>
      </p:sp>
      <p:grpSp>
        <p:nvGrpSpPr>
          <p:cNvPr id="13" name="组合 12"/>
          <p:cNvGrpSpPr/>
          <p:nvPr/>
        </p:nvGrpSpPr>
        <p:grpSpPr>
          <a:xfrm>
            <a:off x="-94236" y="1526946"/>
            <a:ext cx="1727200" cy="1231900"/>
            <a:chOff x="1556420" y="3204557"/>
            <a:chExt cx="1295400" cy="923925"/>
          </a:xfrm>
        </p:grpSpPr>
        <p:pic>
          <p:nvPicPr>
            <p:cNvPr id="14" name="图片 1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6420" y="3204557"/>
              <a:ext cx="1295400" cy="923925"/>
            </a:xfrm>
            <a:prstGeom prst="rect">
              <a:avLst/>
            </a:prstGeom>
            <a:effectLst>
              <a:softEdge rad="31750"/>
            </a:effectLst>
          </p:spPr>
        </p:pic>
        <p:sp>
          <p:nvSpPr>
            <p:cNvPr id="15" name="TextBox 14"/>
            <p:cNvSpPr txBox="1"/>
            <p:nvPr/>
          </p:nvSpPr>
          <p:spPr>
            <a:xfrm>
              <a:off x="1998732" y="3425205"/>
              <a:ext cx="432048" cy="284742"/>
            </a:xfrm>
            <a:prstGeom prst="rect">
              <a:avLst/>
            </a:prstGeom>
            <a:noFill/>
          </p:spPr>
          <p:txBody>
            <a:bodyPr wrap="square" rtlCol="0">
              <a:spAutoFit/>
            </a:bodyPr>
            <a:lstStyle/>
            <a:p>
              <a:r>
                <a:rPr lang="en-US" altLang="zh-CN"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1</a:t>
              </a:r>
              <a:endParaRPr lang="zh-CN" altLang="en-US"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sp>
        <p:nvSpPr>
          <p:cNvPr id="16" name="TextBox 15"/>
          <p:cNvSpPr txBox="1"/>
          <p:nvPr/>
        </p:nvSpPr>
        <p:spPr>
          <a:xfrm>
            <a:off x="6651646" y="1526946"/>
            <a:ext cx="5287805" cy="3108543"/>
          </a:xfrm>
          <a:prstGeom prst="rect">
            <a:avLst/>
          </a:prstGeom>
          <a:noFill/>
        </p:spPr>
        <p:txBody>
          <a:bodyPr wrap="square" rtlCol="0">
            <a:spAutoFit/>
          </a:bodyPr>
          <a:lstStyle>
            <a:defPPr>
              <a:defRPr lang="zh-CN"/>
            </a:defPPr>
            <a:lvl1pPr>
              <a:lnSpc>
                <a:spcPct val="150000"/>
              </a:lnSpc>
              <a:defRPr b="1">
                <a:solidFill>
                  <a:schemeClr val="tx1">
                    <a:lumMod val="75000"/>
                    <a:lumOff val="25000"/>
                  </a:schemeClr>
                </a:solidFill>
                <a:latin typeface="隶书" panose="02010509060101010101" pitchFamily="49" charset="-122"/>
                <a:ea typeface="隶书" panose="02010509060101010101" pitchFamily="49" charset="-122"/>
              </a:defRPr>
            </a:lvl1pPr>
          </a:lstStyle>
          <a:p>
            <a:pPr algn="just">
              <a:lnSpc>
                <a:spcPct val="100000"/>
              </a:lnSpc>
            </a:pPr>
            <a:r>
              <a:rPr lang="vi-VN" altLang="zh-CN" sz="2800" b="0" dirty="0">
                <a:solidFill>
                  <a:schemeClr val="tx1">
                    <a:lumMod val="95000"/>
                    <a:lumOff val="5000"/>
                  </a:schemeClr>
                </a:solidFill>
                <a:latin typeface="Times New Roman" panose="02020603050405020304" pitchFamily="18" charset="0"/>
                <a:ea typeface="Source Han Sans CN Medium" panose="020B0500000000000000" pitchFamily="34" charset="-128"/>
                <a:cs typeface="Times New Roman" panose="02020603050405020304" pitchFamily="18" charset="0"/>
              </a:rPr>
              <a:t>Phân tích được một số nét đặc sắc về hình thức nghệ thuật ( một số yếu tố thi luật của thể thơ thất ngôn bát cú hoặc tứ tuyệt Đường luật; nghệ thuật tả cảnh, tả tình; nghệ thuật sử dụng ngôn ngữ (từ ngữ, biện pháp tu từ…).</a:t>
            </a:r>
          </a:p>
        </p:txBody>
      </p:sp>
      <p:grpSp>
        <p:nvGrpSpPr>
          <p:cNvPr id="17" name="组合 16"/>
          <p:cNvGrpSpPr/>
          <p:nvPr/>
        </p:nvGrpSpPr>
        <p:grpSpPr>
          <a:xfrm>
            <a:off x="5243404" y="4738652"/>
            <a:ext cx="1727200" cy="1231900"/>
            <a:chOff x="1556420" y="3204557"/>
            <a:chExt cx="1295400" cy="923925"/>
          </a:xfrm>
        </p:grpSpPr>
        <p:pic>
          <p:nvPicPr>
            <p:cNvPr id="18" name="图片 1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6420" y="3204557"/>
              <a:ext cx="1295400" cy="923925"/>
            </a:xfrm>
            <a:prstGeom prst="rect">
              <a:avLst/>
            </a:prstGeom>
            <a:effectLst>
              <a:softEdge rad="31750"/>
            </a:effectLst>
          </p:spPr>
        </p:pic>
        <p:sp>
          <p:nvSpPr>
            <p:cNvPr id="19" name="TextBox 18"/>
            <p:cNvSpPr txBox="1"/>
            <p:nvPr/>
          </p:nvSpPr>
          <p:spPr>
            <a:xfrm>
              <a:off x="1998732" y="3425205"/>
              <a:ext cx="432048" cy="284742"/>
            </a:xfrm>
            <a:prstGeom prst="rect">
              <a:avLst/>
            </a:prstGeom>
            <a:noFill/>
          </p:spPr>
          <p:txBody>
            <a:bodyPr wrap="square" rtlCol="0">
              <a:spAutoFit/>
            </a:bodyPr>
            <a:lstStyle/>
            <a:p>
              <a:r>
                <a:rPr lang="en-US" altLang="zh-CN"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4</a:t>
              </a:r>
              <a:endParaRPr lang="zh-CN" altLang="en-US"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sp>
        <p:nvSpPr>
          <p:cNvPr id="20" name="TextBox 19"/>
          <p:cNvSpPr txBox="1"/>
          <p:nvPr/>
        </p:nvSpPr>
        <p:spPr>
          <a:xfrm>
            <a:off x="6651645" y="4835125"/>
            <a:ext cx="5287805" cy="954107"/>
          </a:xfrm>
          <a:prstGeom prst="rect">
            <a:avLst/>
          </a:prstGeom>
          <a:noFill/>
        </p:spPr>
        <p:txBody>
          <a:bodyPr wrap="square" rtlCol="0">
            <a:spAutoFit/>
          </a:bodyPr>
          <a:lstStyle/>
          <a:p>
            <a:r>
              <a:rPr lang="vi-VN" altLang="zh-CN" sz="2800" dirty="0">
                <a:solidFill>
                  <a:schemeClr val="tx1">
                    <a:lumMod val="95000"/>
                    <a:lumOff val="5000"/>
                  </a:schemeClr>
                </a:solidFill>
                <a:latin typeface="Times New Roman" panose="02020603050405020304" pitchFamily="18" charset="0"/>
                <a:ea typeface="Source Han Sans CN Medium" panose="020B0500000000000000" pitchFamily="34" charset="-128"/>
                <a:cs typeface="Times New Roman" panose="02020603050405020304" pitchFamily="18" charset="0"/>
              </a:rPr>
              <a:t>Khẳng định được vị trí, ý nghĩa của bài thơ.</a:t>
            </a:r>
          </a:p>
        </p:txBody>
      </p:sp>
      <p:grpSp>
        <p:nvGrpSpPr>
          <p:cNvPr id="21" name="组合 20"/>
          <p:cNvGrpSpPr/>
          <p:nvPr/>
        </p:nvGrpSpPr>
        <p:grpSpPr>
          <a:xfrm>
            <a:off x="5243404" y="1623926"/>
            <a:ext cx="1727200" cy="1231900"/>
            <a:chOff x="1556420" y="3204557"/>
            <a:chExt cx="1295400" cy="923925"/>
          </a:xfrm>
        </p:grpSpPr>
        <p:pic>
          <p:nvPicPr>
            <p:cNvPr id="22" name="图片 2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6420" y="3204557"/>
              <a:ext cx="1295400" cy="923925"/>
            </a:xfrm>
            <a:prstGeom prst="rect">
              <a:avLst/>
            </a:prstGeom>
            <a:effectLst>
              <a:softEdge rad="31750"/>
            </a:effectLst>
          </p:spPr>
        </p:pic>
        <p:sp>
          <p:nvSpPr>
            <p:cNvPr id="23" name="TextBox 22"/>
            <p:cNvSpPr txBox="1"/>
            <p:nvPr/>
          </p:nvSpPr>
          <p:spPr>
            <a:xfrm>
              <a:off x="1998732" y="3425205"/>
              <a:ext cx="432048" cy="284742"/>
            </a:xfrm>
            <a:prstGeom prst="rect">
              <a:avLst/>
            </a:prstGeom>
            <a:noFill/>
          </p:spPr>
          <p:txBody>
            <a:bodyPr wrap="square" rtlCol="0">
              <a:spAutoFit/>
            </a:bodyPr>
            <a:lstStyle/>
            <a:p>
              <a:r>
                <a:rPr lang="en-US" altLang="zh-CN"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3</a:t>
              </a:r>
              <a:endParaRPr lang="zh-CN" altLang="en-US" sz="1867"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spTree>
    <p:extLst>
      <p:ext uri="{BB962C8B-B14F-4D97-AF65-F5344CB8AC3E}">
        <p14:creationId xmlns:p14="http://schemas.microsoft.com/office/powerpoint/2010/main" val="279599209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Administrator\Desktop\1.png"/>
          <p:cNvPicPr>
            <a:picLocks noChangeAspect="1" noChangeArrowheads="1"/>
          </p:cNvPicPr>
          <p:nvPr/>
        </p:nvPicPr>
        <p:blipFill>
          <a:blip r:embed="rId3"/>
          <a:srcRect/>
          <a:stretch>
            <a:fillRect/>
          </a:stretch>
        </p:blipFill>
        <p:spPr bwMode="auto">
          <a:xfrm>
            <a:off x="2639617" y="356659"/>
            <a:ext cx="9552364" cy="5952661"/>
          </a:xfrm>
          <a:prstGeom prst="rect">
            <a:avLst/>
          </a:prstGeom>
          <a:noFill/>
        </p:spPr>
      </p:pic>
      <p:pic>
        <p:nvPicPr>
          <p:cNvPr id="37" name="Picture 5" descr="D:\png\2015009_0000_图层-0-拷贝.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2421" flipH="1">
            <a:off x="3653115" y="963303"/>
            <a:ext cx="1650760" cy="2143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161" y="1444644"/>
            <a:ext cx="2262717" cy="29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4478495" y="2566800"/>
            <a:ext cx="7364606" cy="1146147"/>
          </a:xfrm>
          <a:prstGeom prst="rect">
            <a:avLst/>
          </a:prstGeom>
        </p:spPr>
      </p:pic>
    </p:spTree>
    <p:extLst>
      <p:ext uri="{BB962C8B-B14F-4D97-AF65-F5344CB8AC3E}">
        <p14:creationId xmlns:p14="http://schemas.microsoft.com/office/powerpoint/2010/main" val="4097156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srcRect t="2244"/>
          <a:stretch/>
        </p:blipFill>
        <p:spPr>
          <a:xfrm>
            <a:off x="881379" y="1688158"/>
            <a:ext cx="4746413" cy="3660515"/>
          </a:xfrm>
          <a:prstGeom prst="rect">
            <a:avLst/>
          </a:prstGeom>
        </p:spPr>
      </p:pic>
      <p:sp>
        <p:nvSpPr>
          <p:cNvPr id="18" name="Rectangle 17"/>
          <p:cNvSpPr/>
          <p:nvPr/>
        </p:nvSpPr>
        <p:spPr>
          <a:xfrm>
            <a:off x="1320800" y="5348673"/>
            <a:ext cx="3867573" cy="665567"/>
          </a:xfrm>
          <a:prstGeom prst="rect">
            <a:avLst/>
          </a:prstGeom>
        </p:spPr>
        <p:txBody>
          <a:bodyPr wrap="square">
            <a:spAutoFit/>
          </a:bodyPr>
          <a:lstStyle/>
          <a:p>
            <a:pPr algn="just">
              <a:lnSpc>
                <a:spcPct val="127000"/>
              </a:lnSpc>
              <a:spcAft>
                <a:spcPts val="333"/>
              </a:spcAft>
              <a:buClr>
                <a:srgbClr val="DB5916"/>
              </a:buClr>
              <a:buSzPts val="1200"/>
              <a:tabLst>
                <a:tab pos="175256" algn="l"/>
              </a:tabLst>
            </a:pPr>
            <a:r>
              <a:rPr lang="en-US" sz="2933" b="1" dirty="0" err="1">
                <a:latin typeface="Times New Roman" panose="02020603050405020304" pitchFamily="18" charset="0"/>
                <a:ea typeface="Arial" panose="020B0604020202020204" pitchFamily="34" charset="0"/>
                <a:cs typeface="Times New Roman" panose="02020603050405020304" pitchFamily="18" charset="0"/>
              </a:rPr>
              <a:t>Thời</a:t>
            </a:r>
            <a:r>
              <a:rPr lang="en-US" sz="2933" b="1" dirty="0">
                <a:latin typeface="Times New Roman" panose="02020603050405020304" pitchFamily="18" charset="0"/>
                <a:ea typeface="Arial" panose="020B0604020202020204" pitchFamily="34" charset="0"/>
                <a:cs typeface="Times New Roman" panose="02020603050405020304" pitchFamily="18" charset="0"/>
              </a:rPr>
              <a:t> </a:t>
            </a:r>
            <a:r>
              <a:rPr lang="en-US" sz="2933" b="1" dirty="0" err="1">
                <a:latin typeface="Times New Roman" panose="02020603050405020304" pitchFamily="18" charset="0"/>
                <a:ea typeface="Arial" panose="020B0604020202020204" pitchFamily="34" charset="0"/>
                <a:cs typeface="Times New Roman" panose="02020603050405020304" pitchFamily="18" charset="0"/>
              </a:rPr>
              <a:t>gian</a:t>
            </a:r>
            <a:r>
              <a:rPr lang="en-US" sz="2933" b="1" dirty="0">
                <a:latin typeface="Times New Roman" panose="02020603050405020304" pitchFamily="18" charset="0"/>
                <a:ea typeface="Arial" panose="020B0604020202020204" pitchFamily="34" charset="0"/>
                <a:cs typeface="Times New Roman" panose="02020603050405020304" pitchFamily="18" charset="0"/>
              </a:rPr>
              <a:t>: </a:t>
            </a:r>
            <a:r>
              <a:rPr lang="en-US" sz="2933" dirty="0">
                <a:latin typeface="Times New Roman" panose="02020603050405020304" pitchFamily="18" charset="0"/>
                <a:ea typeface="Arial" panose="020B0604020202020204" pitchFamily="34" charset="0"/>
                <a:cs typeface="Times New Roman" panose="02020603050405020304" pitchFamily="18" charset="0"/>
              </a:rPr>
              <a:t>15 </a:t>
            </a:r>
            <a:r>
              <a:rPr lang="en-US" sz="2933" dirty="0" err="1">
                <a:latin typeface="Times New Roman" panose="02020603050405020304" pitchFamily="18" charset="0"/>
                <a:ea typeface="Arial" panose="020B0604020202020204" pitchFamily="34" charset="0"/>
                <a:cs typeface="Times New Roman" panose="02020603050405020304" pitchFamily="18" charset="0"/>
              </a:rPr>
              <a:t>phút</a:t>
            </a:r>
            <a:endParaRPr lang="en-US" sz="2933"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5"/>
          <p:cNvSpPr/>
          <p:nvPr/>
        </p:nvSpPr>
        <p:spPr>
          <a:xfrm>
            <a:off x="1959429" y="374935"/>
            <a:ext cx="7981406" cy="523220"/>
          </a:xfrm>
          <a:prstGeom prst="rect">
            <a:avLst/>
          </a:prstGeom>
        </p:spPr>
        <p:txBody>
          <a:bodyPr wrap="square">
            <a:spAutoFit/>
          </a:bodyPr>
          <a:lstStyle/>
          <a:p>
            <a:pPr algn="just"/>
            <a:r>
              <a:rPr lang="en-US" sz="2800" b="1" dirty="0" err="1">
                <a:solidFill>
                  <a:srgbClr val="000000"/>
                </a:solidFill>
                <a:latin typeface="Times New Roman" panose="02020603050405020304" pitchFamily="18" charset="0"/>
                <a:cs typeface="Times New Roman" panose="02020603050405020304" pitchFamily="18" charset="0"/>
              </a:rPr>
              <a:t>Phân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tích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bài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thơ</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Thương</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vợ</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Trần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Tế</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Xương</a:t>
            </a:r>
            <a:endParaRPr lang="vi-VN" sz="2800" b="1" dirty="0">
              <a:solidFill>
                <a:srgbClr val="0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srcRect l="30538" r="30469"/>
          <a:stretch/>
        </p:blipFill>
        <p:spPr>
          <a:xfrm>
            <a:off x="6834052" y="1126302"/>
            <a:ext cx="3849188" cy="5549992"/>
          </a:xfrm>
          <a:prstGeom prst="rect">
            <a:avLst/>
          </a:prstGeom>
        </p:spPr>
      </p:pic>
    </p:spTree>
    <p:extLst>
      <p:ext uri="{BB962C8B-B14F-4D97-AF65-F5344CB8AC3E}">
        <p14:creationId xmlns:p14="http://schemas.microsoft.com/office/powerpoint/2010/main" val="10266318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8658" t="23958" r="35359" b="10417"/>
          <a:stretch/>
        </p:blipFill>
        <p:spPr>
          <a:xfrm>
            <a:off x="981634" y="57333"/>
            <a:ext cx="4707965" cy="6685279"/>
          </a:xfrm>
          <a:prstGeom prst="rect">
            <a:avLst/>
          </a:prstGeom>
        </p:spPr>
      </p:pic>
      <p:sp>
        <p:nvSpPr>
          <p:cNvPr id="3" name="Rectangle 2"/>
          <p:cNvSpPr/>
          <p:nvPr/>
        </p:nvSpPr>
        <p:spPr>
          <a:xfrm>
            <a:off x="6424023" y="1753721"/>
            <a:ext cx="4470400" cy="2246769"/>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GV </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12511" y="3764182"/>
            <a:ext cx="3079489" cy="328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2553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444136" y="467681"/>
            <a:ext cx="11469187" cy="1165175"/>
          </a:xfrm>
          <a:custGeom>
            <a:avLst/>
            <a:gdLst>
              <a:gd name="T0" fmla="*/ 559 w 559"/>
              <a:gd name="T1" fmla="*/ 0 h 335"/>
              <a:gd name="T2" fmla="*/ 557 w 559"/>
              <a:gd name="T3" fmla="*/ 335 h 335"/>
              <a:gd name="T4" fmla="*/ 0 w 559"/>
              <a:gd name="T5" fmla="*/ 335 h 335"/>
              <a:gd name="T6" fmla="*/ 37 w 559"/>
              <a:gd name="T7" fmla="*/ 0 h 335"/>
              <a:gd name="T8" fmla="*/ 559 w 559"/>
              <a:gd name="T9" fmla="*/ 0 h 335"/>
            </a:gdLst>
            <a:ahLst/>
            <a:cxnLst>
              <a:cxn ang="0">
                <a:pos x="T0" y="T1"/>
              </a:cxn>
              <a:cxn ang="0">
                <a:pos x="T2" y="T3"/>
              </a:cxn>
              <a:cxn ang="0">
                <a:pos x="T4" y="T5"/>
              </a:cxn>
              <a:cxn ang="0">
                <a:pos x="T6" y="T7"/>
              </a:cxn>
              <a:cxn ang="0">
                <a:pos x="T8" y="T9"/>
              </a:cxn>
            </a:cxnLst>
            <a:rect l="0" t="0" r="r" b="b"/>
            <a:pathLst>
              <a:path w="559" h="335">
                <a:moveTo>
                  <a:pt x="559" y="0"/>
                </a:moveTo>
                <a:lnTo>
                  <a:pt x="557" y="335"/>
                </a:lnTo>
                <a:lnTo>
                  <a:pt x="0" y="335"/>
                </a:lnTo>
                <a:lnTo>
                  <a:pt x="37" y="0"/>
                </a:lnTo>
                <a:lnTo>
                  <a:pt x="559" y="0"/>
                </a:lnTo>
              </a:path>
            </a:pathLst>
          </a:custGeom>
          <a:solidFill>
            <a:srgbClr val="FFFFFF"/>
          </a:solidFill>
          <a:ln w="19050">
            <a:solidFill>
              <a:srgbClr val="DE0000"/>
            </a:solidFill>
            <a:prstDash val="solid"/>
            <a:round/>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dirty="0">
              <a:latin typeface="Source Han Sans CN Medium" panose="020B0500000000000000" pitchFamily="34" charset="-128"/>
              <a:ea typeface="Source Han Sans CN Medium" panose="020B0500000000000000" pitchFamily="34" charset="-128"/>
            </a:endParaRPr>
          </a:p>
        </p:txBody>
      </p:sp>
      <p:sp>
        <p:nvSpPr>
          <p:cNvPr id="6" name="TextBox 5"/>
          <p:cNvSpPr txBox="1"/>
          <p:nvPr/>
        </p:nvSpPr>
        <p:spPr>
          <a:xfrm>
            <a:off x="1139293" y="571790"/>
            <a:ext cx="10617275" cy="954107"/>
          </a:xfrm>
          <a:prstGeom prst="rect">
            <a:avLst/>
          </a:prstGeom>
          <a:noFill/>
        </p:spPr>
        <p:txBody>
          <a:bodyPr wrap="square" rtlCol="0">
            <a:spAutoFit/>
          </a:bodyPr>
          <a:lstStyle/>
          <a:p>
            <a:pPr algn="just"/>
            <a:r>
              <a:rPr lang="vi-VN" sz="2800" b="1" dirty="0">
                <a:solidFill>
                  <a:srgbClr val="000000"/>
                </a:solidFill>
                <a:latin typeface="Times New Roman" panose="02020603050405020304" pitchFamily="18" charset="0"/>
                <a:cs typeface="Times New Roman" panose="02020603050405020304" pitchFamily="18" charset="0"/>
              </a:rPr>
              <a:t>Bài viết đã giới thiệu những gì về bài thơ </a:t>
            </a:r>
            <a:r>
              <a:rPr lang="vi-VN" sz="2800" b="1" i="1" dirty="0">
                <a:solidFill>
                  <a:srgbClr val="000000"/>
                </a:solidFill>
                <a:latin typeface="Times New Roman" panose="02020603050405020304" pitchFamily="18" charset="0"/>
                <a:cs typeface="Times New Roman" panose="02020603050405020304" pitchFamily="18" charset="0"/>
              </a:rPr>
              <a:t>Thương vợ </a:t>
            </a:r>
            <a:r>
              <a:rPr lang="vi-VN" sz="2800" b="1" dirty="0">
                <a:solidFill>
                  <a:srgbClr val="000000"/>
                </a:solidFill>
                <a:latin typeface="Times New Roman" panose="02020603050405020304" pitchFamily="18" charset="0"/>
                <a:cs typeface="Times New Roman" panose="02020603050405020304" pitchFamily="18" charset="0"/>
              </a:rPr>
              <a:t>trong đoạn văn  mở đầu?</a:t>
            </a:r>
          </a:p>
        </p:txBody>
      </p:sp>
      <p:pic>
        <p:nvPicPr>
          <p:cNvPr id="8" name="Picture 2" descr="C:\Users\Administrator\Desktop\11519219_230238617143_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06909">
            <a:off x="-635240" y="344814"/>
            <a:ext cx="1272819" cy="13401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39292" y="1820726"/>
            <a:ext cx="10617275" cy="954107"/>
          </a:xfrm>
          <a:prstGeom prst="rect">
            <a:avLst/>
          </a:prstGeom>
        </p:spPr>
        <p:txBody>
          <a:bodyPr wrap="square">
            <a:spAutoFit/>
          </a:bodyPr>
          <a:lstStyle/>
          <a:p>
            <a:pPr algn="just"/>
            <a:r>
              <a:rPr lang="vi-VN" sz="2800" dirty="0">
                <a:solidFill>
                  <a:srgbClr val="000000"/>
                </a:solidFill>
                <a:latin typeface="Times New Roman" panose="02020603050405020304" pitchFamily="18" charset="0"/>
                <a:cs typeface="Times New Roman" panose="02020603050405020304" pitchFamily="18" charset="0"/>
              </a:rPr>
              <a:t>Bài viết đã giới thiệu về tác giả, về thông tin chung của bài thơ như: thể thơ, ngôn ngữ, niêm</a:t>
            </a:r>
            <a:r>
              <a:rPr lang="en-US" sz="2800" dirty="0">
                <a:solidFill>
                  <a:srgbClr val="000000"/>
                </a:solidFill>
                <a:latin typeface="Times New Roman" panose="02020603050405020304" pitchFamily="18" charset="0"/>
                <a:cs typeface="Times New Roman" panose="02020603050405020304" pitchFamily="18" charset="0"/>
              </a:rPr>
              <a:t>,</a:t>
            </a:r>
            <a:r>
              <a:rPr lang="vi-VN" sz="2800" dirty="0">
                <a:solidFill>
                  <a:srgbClr val="000000"/>
                </a:solidFill>
                <a:latin typeface="Times New Roman" panose="02020603050405020304" pitchFamily="18" charset="0"/>
                <a:cs typeface="Times New Roman" panose="02020603050405020304" pitchFamily="18" charset="0"/>
              </a:rPr>
              <a:t> luật của bài thơ.</a:t>
            </a:r>
            <a:endParaRPr lang="en-US" sz="2800" dirty="0">
              <a:latin typeface="Times New Roman" panose="02020603050405020304" pitchFamily="18" charset="0"/>
              <a:cs typeface="Times New Roman" panose="02020603050405020304" pitchFamily="18" charset="0"/>
            </a:endParaRPr>
          </a:p>
        </p:txBody>
      </p:sp>
      <p:sp>
        <p:nvSpPr>
          <p:cNvPr id="9" name="Freeform 7"/>
          <p:cNvSpPr/>
          <p:nvPr/>
        </p:nvSpPr>
        <p:spPr bwMode="auto">
          <a:xfrm>
            <a:off x="444136" y="2833989"/>
            <a:ext cx="11469187" cy="1672696"/>
          </a:xfrm>
          <a:custGeom>
            <a:avLst/>
            <a:gdLst>
              <a:gd name="T0" fmla="*/ 559 w 559"/>
              <a:gd name="T1" fmla="*/ 0 h 335"/>
              <a:gd name="T2" fmla="*/ 557 w 559"/>
              <a:gd name="T3" fmla="*/ 335 h 335"/>
              <a:gd name="T4" fmla="*/ 0 w 559"/>
              <a:gd name="T5" fmla="*/ 335 h 335"/>
              <a:gd name="T6" fmla="*/ 37 w 559"/>
              <a:gd name="T7" fmla="*/ 0 h 335"/>
              <a:gd name="T8" fmla="*/ 559 w 559"/>
              <a:gd name="T9" fmla="*/ 0 h 335"/>
            </a:gdLst>
            <a:ahLst/>
            <a:cxnLst>
              <a:cxn ang="0">
                <a:pos x="T0" y="T1"/>
              </a:cxn>
              <a:cxn ang="0">
                <a:pos x="T2" y="T3"/>
              </a:cxn>
              <a:cxn ang="0">
                <a:pos x="T4" y="T5"/>
              </a:cxn>
              <a:cxn ang="0">
                <a:pos x="T6" y="T7"/>
              </a:cxn>
              <a:cxn ang="0">
                <a:pos x="T8" y="T9"/>
              </a:cxn>
            </a:cxnLst>
            <a:rect l="0" t="0" r="r" b="b"/>
            <a:pathLst>
              <a:path w="559" h="335">
                <a:moveTo>
                  <a:pt x="559" y="0"/>
                </a:moveTo>
                <a:lnTo>
                  <a:pt x="557" y="335"/>
                </a:lnTo>
                <a:lnTo>
                  <a:pt x="0" y="335"/>
                </a:lnTo>
                <a:lnTo>
                  <a:pt x="37" y="0"/>
                </a:lnTo>
                <a:lnTo>
                  <a:pt x="559" y="0"/>
                </a:lnTo>
              </a:path>
            </a:pathLst>
          </a:custGeom>
          <a:solidFill>
            <a:srgbClr val="FFFFFF"/>
          </a:solidFill>
          <a:ln w="19050">
            <a:solidFill>
              <a:srgbClr val="DE0000"/>
            </a:solidFill>
            <a:prstDash val="solid"/>
            <a:round/>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dirty="0">
              <a:latin typeface="Source Han Sans CN Medium" panose="020B0500000000000000" pitchFamily="34" charset="-128"/>
              <a:ea typeface="Source Han Sans CN Medium" panose="020B0500000000000000" pitchFamily="34" charset="-128"/>
            </a:endParaRPr>
          </a:p>
        </p:txBody>
      </p:sp>
      <p:sp>
        <p:nvSpPr>
          <p:cNvPr id="11" name="TextBox 10"/>
          <p:cNvSpPr txBox="1"/>
          <p:nvPr/>
        </p:nvSpPr>
        <p:spPr>
          <a:xfrm>
            <a:off x="1139291" y="2896165"/>
            <a:ext cx="10617275" cy="1384995"/>
          </a:xfrm>
          <a:prstGeom prst="rect">
            <a:avLst/>
          </a:prstGeom>
          <a:noFill/>
        </p:spPr>
        <p:txBody>
          <a:bodyPr wrap="square" rtlCol="0">
            <a:spAutoFit/>
          </a:bodyPr>
          <a:lstStyle/>
          <a:p>
            <a:pPr algn="just"/>
            <a:r>
              <a:rPr lang="vi-VN" sz="2800" b="1" dirty="0">
                <a:solidFill>
                  <a:srgbClr val="000000"/>
                </a:solidFill>
                <a:latin typeface="Times New Roman" panose="02020603050405020304" pitchFamily="18" charset="0"/>
                <a:cs typeface="Times New Roman" panose="02020603050405020304" pitchFamily="18" charset="0"/>
              </a:rPr>
              <a:t>Bài viết đã phân tích những nội dung nào trong bài thơ Thương vợ? </a:t>
            </a:r>
            <a:r>
              <a:rPr lang="vi-VN" sz="2800" dirty="0">
                <a:solidFill>
                  <a:srgbClr val="000000"/>
                </a:solidFill>
                <a:latin typeface="Times New Roman" panose="02020603050405020304" pitchFamily="18" charset="0"/>
                <a:cs typeface="Times New Roman" panose="02020603050405020304" pitchFamily="18" charset="0"/>
              </a:rPr>
              <a:t>(Hình tượng người vợ được khắc họa với những đặc điểm gì? Bài thơ thể hiện những cảm xúc, tâm trạng nào của tác giả?)</a:t>
            </a:r>
          </a:p>
        </p:txBody>
      </p:sp>
      <p:pic>
        <p:nvPicPr>
          <p:cNvPr id="12" name="Picture 2" descr="C:\Users\Administrator\Desktop\11519219_230238617143_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06909">
            <a:off x="-635240" y="2632354"/>
            <a:ext cx="1272819" cy="134017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139290" y="4799877"/>
            <a:ext cx="10617275" cy="1815882"/>
          </a:xfrm>
          <a:prstGeom prst="rect">
            <a:avLst/>
          </a:prstGeom>
        </p:spPr>
        <p:txBody>
          <a:bodyPr wrap="square">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Hình ảnh người vợ được khắc họa với đặc điểm: lam lũ, tảo tần một mình lo toan gánh vác việc gia đình không hề than vãn. </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Cảm xúc, tâm trạng của tác giả: ca ngợi, trân trọng vợ mình và người phụ nữ thầm lặng, tảo tần, giàu đức hi sinh.</a:t>
            </a:r>
          </a:p>
        </p:txBody>
      </p:sp>
    </p:spTree>
    <p:extLst>
      <p:ext uri="{BB962C8B-B14F-4D97-AF65-F5344CB8AC3E}">
        <p14:creationId xmlns:p14="http://schemas.microsoft.com/office/powerpoint/2010/main" val="224705763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444136" y="467681"/>
            <a:ext cx="11469187" cy="1489104"/>
          </a:xfrm>
          <a:custGeom>
            <a:avLst/>
            <a:gdLst>
              <a:gd name="T0" fmla="*/ 559 w 559"/>
              <a:gd name="T1" fmla="*/ 0 h 335"/>
              <a:gd name="T2" fmla="*/ 557 w 559"/>
              <a:gd name="T3" fmla="*/ 335 h 335"/>
              <a:gd name="T4" fmla="*/ 0 w 559"/>
              <a:gd name="T5" fmla="*/ 335 h 335"/>
              <a:gd name="T6" fmla="*/ 37 w 559"/>
              <a:gd name="T7" fmla="*/ 0 h 335"/>
              <a:gd name="T8" fmla="*/ 559 w 559"/>
              <a:gd name="T9" fmla="*/ 0 h 335"/>
            </a:gdLst>
            <a:ahLst/>
            <a:cxnLst>
              <a:cxn ang="0">
                <a:pos x="T0" y="T1"/>
              </a:cxn>
              <a:cxn ang="0">
                <a:pos x="T2" y="T3"/>
              </a:cxn>
              <a:cxn ang="0">
                <a:pos x="T4" y="T5"/>
              </a:cxn>
              <a:cxn ang="0">
                <a:pos x="T6" y="T7"/>
              </a:cxn>
              <a:cxn ang="0">
                <a:pos x="T8" y="T9"/>
              </a:cxn>
            </a:cxnLst>
            <a:rect l="0" t="0" r="r" b="b"/>
            <a:pathLst>
              <a:path w="559" h="335">
                <a:moveTo>
                  <a:pt x="559" y="0"/>
                </a:moveTo>
                <a:lnTo>
                  <a:pt x="557" y="335"/>
                </a:lnTo>
                <a:lnTo>
                  <a:pt x="0" y="335"/>
                </a:lnTo>
                <a:lnTo>
                  <a:pt x="37" y="0"/>
                </a:lnTo>
                <a:lnTo>
                  <a:pt x="559" y="0"/>
                </a:lnTo>
              </a:path>
            </a:pathLst>
          </a:custGeom>
          <a:solidFill>
            <a:srgbClr val="FFFFFF"/>
          </a:solidFill>
          <a:ln w="19050">
            <a:solidFill>
              <a:srgbClr val="DE0000"/>
            </a:solidFill>
            <a:prstDash val="solid"/>
            <a:round/>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dirty="0">
              <a:latin typeface="Source Han Sans CN Medium" panose="020B0500000000000000" pitchFamily="34" charset="-128"/>
              <a:ea typeface="Source Han Sans CN Medium" panose="020B0500000000000000" pitchFamily="34" charset="-128"/>
            </a:endParaRPr>
          </a:p>
        </p:txBody>
      </p:sp>
      <p:sp>
        <p:nvSpPr>
          <p:cNvPr id="6" name="TextBox 5"/>
          <p:cNvSpPr txBox="1"/>
          <p:nvPr/>
        </p:nvSpPr>
        <p:spPr>
          <a:xfrm>
            <a:off x="1139293" y="571790"/>
            <a:ext cx="10617275" cy="1384995"/>
          </a:xfrm>
          <a:prstGeom prst="rect">
            <a:avLst/>
          </a:prstGeom>
          <a:noFill/>
        </p:spPr>
        <p:txBody>
          <a:bodyPr wrap="square" rtlCol="0">
            <a:spAutoFit/>
          </a:bodyPr>
          <a:lstStyle/>
          <a:p>
            <a:pPr algn="just"/>
            <a:r>
              <a:rPr lang="vi-VN" sz="2800" b="1" dirty="0">
                <a:solidFill>
                  <a:srgbClr val="000000"/>
                </a:solidFill>
                <a:latin typeface="Times New Roman" panose="02020603050405020304" pitchFamily="18" charset="0"/>
                <a:cs typeface="Times New Roman" panose="02020603050405020304" pitchFamily="18" charset="0"/>
              </a:rPr>
              <a:t>Bài viết đã chỉ ra những nét đặc sắc nghệ thuật gì ở bài thơ Thương vợ? </a:t>
            </a:r>
            <a:r>
              <a:rPr lang="vi-VN" sz="2800" dirty="0">
                <a:solidFill>
                  <a:srgbClr val="000000"/>
                </a:solidFill>
                <a:latin typeface="Times New Roman" panose="02020603050405020304" pitchFamily="18" charset="0"/>
                <a:cs typeface="Times New Roman" panose="02020603050405020304" pitchFamily="18" charset="0"/>
              </a:rPr>
              <a:t>(thể thơ, đề tài, thi liệu, ngôn ngữ, bút pháp trữ tình hòa quyện cùng bút pháp trào phúng).</a:t>
            </a:r>
          </a:p>
        </p:txBody>
      </p:sp>
      <p:pic>
        <p:nvPicPr>
          <p:cNvPr id="8" name="Picture 2" descr="C:\Users\Administrator\Desktop\11519219_230238617143_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06909">
            <a:off x="-635240" y="344814"/>
            <a:ext cx="1272819" cy="13401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39290" y="2424223"/>
            <a:ext cx="10617275" cy="1384995"/>
          </a:xfrm>
          <a:prstGeom prst="rect">
            <a:avLst/>
          </a:prstGeom>
        </p:spPr>
        <p:txBody>
          <a:bodyPr wrap="square">
            <a:spAutoFit/>
          </a:bodyPr>
          <a:lstStyle/>
          <a:p>
            <a:pPr algn="just"/>
            <a:r>
              <a:rPr lang="vi-VN" sz="2800" dirty="0">
                <a:solidFill>
                  <a:srgbClr val="000000"/>
                </a:solidFill>
                <a:latin typeface="Times New Roman" panose="02020603050405020304" pitchFamily="18" charset="0"/>
                <a:cs typeface="Times New Roman" panose="02020603050405020304" pitchFamily="18" charset="0"/>
              </a:rPr>
              <a:t>Giá trị nghệ thuật đặc sắc về nghệ thuật của bài thơ là: sự hòa điệu phối thanh điệu, kết cấu chặt chẽ, cô đọng, hàm súc…. Ngôn ngữ thơ giản dị gần gũi…</a:t>
            </a:r>
          </a:p>
        </p:txBody>
      </p:sp>
      <p:pic>
        <p:nvPicPr>
          <p:cNvPr id="10" name="Picture 6" descr="D:\png\12-01_0002_素材天下网-sucaitianxia.co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796" y="4758907"/>
            <a:ext cx="4153536" cy="210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5476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1847</Words>
  <Application>Microsoft Office PowerPoint</Application>
  <PresentationFormat>Widescreen</PresentationFormat>
  <Paragraphs>107</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微软雅黑</vt:lpstr>
      <vt:lpstr>Arial</vt:lpstr>
      <vt:lpstr>Calibri</vt:lpstr>
      <vt:lpstr>Calibri Light</vt:lpstr>
      <vt:lpstr>Cambria</vt:lpstr>
      <vt:lpstr>Source Han Sans CN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Ha Viet ANh</cp:lastModifiedBy>
  <cp:revision>17</cp:revision>
  <dcterms:created xsi:type="dcterms:W3CDTF">2023-07-03T14:02:11Z</dcterms:created>
  <dcterms:modified xsi:type="dcterms:W3CDTF">2025-12-14T16:20:41Z</dcterms:modified>
</cp:coreProperties>
</file>