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1"/>
  </p:notesMasterIdLst>
  <p:sldIdLst>
    <p:sldId id="256" r:id="rId2"/>
    <p:sldId id="257" r:id="rId3"/>
    <p:sldId id="263" r:id="rId4"/>
    <p:sldId id="284" r:id="rId5"/>
    <p:sldId id="285" r:id="rId6"/>
    <p:sldId id="286" r:id="rId7"/>
    <p:sldId id="287" r:id="rId8"/>
    <p:sldId id="288" r:id="rId9"/>
    <p:sldId id="294" r:id="rId10"/>
    <p:sldId id="291" r:id="rId11"/>
    <p:sldId id="326" r:id="rId12"/>
    <p:sldId id="289" r:id="rId13"/>
    <p:sldId id="290" r:id="rId14"/>
    <p:sldId id="295" r:id="rId15"/>
    <p:sldId id="292" r:id="rId16"/>
    <p:sldId id="258" r:id="rId17"/>
    <p:sldId id="324" r:id="rId18"/>
    <p:sldId id="325" r:id="rId19"/>
    <p:sldId id="296" r:id="rId20"/>
    <p:sldId id="321" r:id="rId21"/>
    <p:sldId id="297" r:id="rId22"/>
    <p:sldId id="298" r:id="rId23"/>
    <p:sldId id="300" r:id="rId24"/>
    <p:sldId id="299" r:id="rId25"/>
    <p:sldId id="301" r:id="rId26"/>
    <p:sldId id="302" r:id="rId27"/>
    <p:sldId id="303" r:id="rId28"/>
    <p:sldId id="304" r:id="rId29"/>
    <p:sldId id="332" r:id="rId30"/>
    <p:sldId id="306" r:id="rId31"/>
    <p:sldId id="305" r:id="rId32"/>
    <p:sldId id="308" r:id="rId33"/>
    <p:sldId id="309" r:id="rId34"/>
    <p:sldId id="318" r:id="rId35"/>
    <p:sldId id="319" r:id="rId36"/>
    <p:sldId id="327" r:id="rId37"/>
    <p:sldId id="293" r:id="rId38"/>
    <p:sldId id="328" r:id="rId39"/>
    <p:sldId id="329" r:id="rId40"/>
    <p:sldId id="259" r:id="rId41"/>
    <p:sldId id="331" r:id="rId42"/>
    <p:sldId id="310" r:id="rId43"/>
    <p:sldId id="311" r:id="rId44"/>
    <p:sldId id="320" r:id="rId45"/>
    <p:sldId id="260" r:id="rId46"/>
    <p:sldId id="262" r:id="rId47"/>
    <p:sldId id="270" r:id="rId48"/>
    <p:sldId id="322" r:id="rId49"/>
    <p:sldId id="323" r:id="rId50"/>
  </p:sldIdLst>
  <p:sldSz cx="18288000" cy="10287000"/>
  <p:notesSz cx="6858000" cy="9144000"/>
  <p:embeddedFontLst>
    <p:embeddedFont>
      <p:font typeface="Calibri" panose="020F0502020204030204" pitchFamily="34" charset="0"/>
      <p:regular r:id="rId52"/>
      <p:bold r:id="rId53"/>
      <p:italic r:id="rId54"/>
      <p:boldItalic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F32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2000" autoAdjust="0"/>
  </p:normalViewPr>
  <p:slideViewPr>
    <p:cSldViewPr>
      <p:cViewPr varScale="1">
        <p:scale>
          <a:sx n="41" d="100"/>
          <a:sy n="41" d="100"/>
        </p:scale>
        <p:origin x="820"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4.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C9AA3A-4F51-49E4-A70E-B6DEA5E4B04D}" type="datetimeFigureOut">
              <a:rPr lang="en-US" smtClean="0"/>
              <a:t>12/12/2025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BAC469-437F-4CE1-A260-B0BBC7D44490}" type="slidenum">
              <a:rPr lang="en-US" smtClean="0"/>
              <a:t>‹#›</a:t>
            </a:fld>
            <a:endParaRPr lang="en-US"/>
          </a:p>
        </p:txBody>
      </p:sp>
    </p:spTree>
    <p:extLst>
      <p:ext uri="{BB962C8B-B14F-4D97-AF65-F5344CB8AC3E}">
        <p14:creationId xmlns:p14="http://schemas.microsoft.com/office/powerpoint/2010/main" val="3022078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a:t>
            </a:fld>
            <a:endParaRPr lang="en-US"/>
          </a:p>
        </p:txBody>
      </p:sp>
    </p:spTree>
    <p:extLst>
      <p:ext uri="{BB962C8B-B14F-4D97-AF65-F5344CB8AC3E}">
        <p14:creationId xmlns:p14="http://schemas.microsoft.com/office/powerpoint/2010/main" val="36784536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10</a:t>
            </a:fld>
            <a:endParaRPr lang="en-US"/>
          </a:p>
        </p:txBody>
      </p:sp>
    </p:spTree>
    <p:extLst>
      <p:ext uri="{BB962C8B-B14F-4D97-AF65-F5344CB8AC3E}">
        <p14:creationId xmlns:p14="http://schemas.microsoft.com/office/powerpoint/2010/main" val="30754739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11</a:t>
            </a:fld>
            <a:endParaRPr lang="en-US"/>
          </a:p>
        </p:txBody>
      </p:sp>
    </p:spTree>
    <p:extLst>
      <p:ext uri="{BB962C8B-B14F-4D97-AF65-F5344CB8AC3E}">
        <p14:creationId xmlns:p14="http://schemas.microsoft.com/office/powerpoint/2010/main" val="22072285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12</a:t>
            </a:fld>
            <a:endParaRPr lang="en-US"/>
          </a:p>
        </p:txBody>
      </p:sp>
    </p:spTree>
    <p:extLst>
      <p:ext uri="{BB962C8B-B14F-4D97-AF65-F5344CB8AC3E}">
        <p14:creationId xmlns:p14="http://schemas.microsoft.com/office/powerpoint/2010/main" val="2803940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13</a:t>
            </a:fld>
            <a:endParaRPr lang="en-US"/>
          </a:p>
        </p:txBody>
      </p:sp>
    </p:spTree>
    <p:extLst>
      <p:ext uri="{BB962C8B-B14F-4D97-AF65-F5344CB8AC3E}">
        <p14:creationId xmlns:p14="http://schemas.microsoft.com/office/powerpoint/2010/main" val="26700787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14</a:t>
            </a:fld>
            <a:endParaRPr lang="en-US"/>
          </a:p>
        </p:txBody>
      </p:sp>
    </p:spTree>
    <p:extLst>
      <p:ext uri="{BB962C8B-B14F-4D97-AF65-F5344CB8AC3E}">
        <p14:creationId xmlns:p14="http://schemas.microsoft.com/office/powerpoint/2010/main" val="12304469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15</a:t>
            </a:fld>
            <a:endParaRPr lang="en-US"/>
          </a:p>
        </p:txBody>
      </p:sp>
    </p:spTree>
    <p:extLst>
      <p:ext uri="{BB962C8B-B14F-4D97-AF65-F5344CB8AC3E}">
        <p14:creationId xmlns:p14="http://schemas.microsoft.com/office/powerpoint/2010/main" val="26097860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16</a:t>
            </a:fld>
            <a:endParaRPr lang="en-US"/>
          </a:p>
        </p:txBody>
      </p:sp>
    </p:spTree>
    <p:extLst>
      <p:ext uri="{BB962C8B-B14F-4D97-AF65-F5344CB8AC3E}">
        <p14:creationId xmlns:p14="http://schemas.microsoft.com/office/powerpoint/2010/main" val="16384440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Chia</a:t>
            </a:r>
            <a:r>
              <a:rPr lang="en-US" baseline="0" dirty="0"/>
              <a:t> </a:t>
            </a:r>
            <a:r>
              <a:rPr lang="en-US" baseline="0" dirty="0" err="1"/>
              <a:t>lớp</a:t>
            </a:r>
            <a:r>
              <a:rPr lang="en-US" baseline="0" dirty="0"/>
              <a:t> </a:t>
            </a:r>
            <a:r>
              <a:rPr lang="en-US" baseline="0" dirty="0" err="1"/>
              <a:t>thành</a:t>
            </a:r>
            <a:r>
              <a:rPr lang="en-US" baseline="0" dirty="0"/>
              <a:t> 4 </a:t>
            </a:r>
            <a:r>
              <a:rPr lang="en-US" baseline="0" dirty="0" err="1"/>
              <a:t>nhóm</a:t>
            </a:r>
            <a:endParaRPr lang="en-US" baseline="0" dirty="0"/>
          </a:p>
          <a:p>
            <a:r>
              <a:rPr lang="en-US" baseline="0" dirty="0" err="1"/>
              <a:t>Nhóm</a:t>
            </a:r>
            <a:r>
              <a:rPr lang="en-US" baseline="0" dirty="0"/>
              <a:t> 1,2,3 </a:t>
            </a:r>
            <a:r>
              <a:rPr lang="en-US" baseline="0" dirty="0" err="1"/>
              <a:t>tìm</a:t>
            </a:r>
            <a:r>
              <a:rPr lang="en-US" baseline="0" dirty="0"/>
              <a:t> </a:t>
            </a:r>
            <a:r>
              <a:rPr lang="en-US" baseline="0" dirty="0" err="1"/>
              <a:t>hiểu</a:t>
            </a:r>
            <a:r>
              <a:rPr lang="en-US" baseline="0" dirty="0"/>
              <a:t> </a:t>
            </a:r>
            <a:r>
              <a:rPr lang="en-US" baseline="0" dirty="0" err="1"/>
              <a:t>về</a:t>
            </a:r>
            <a:r>
              <a:rPr lang="en-US" baseline="0" dirty="0"/>
              <a:t> </a:t>
            </a:r>
            <a:r>
              <a:rPr lang="en-US" baseline="0" dirty="0" err="1"/>
              <a:t>nhân</a:t>
            </a:r>
            <a:r>
              <a:rPr lang="en-US" baseline="0" dirty="0"/>
              <a:t> </a:t>
            </a:r>
            <a:r>
              <a:rPr lang="en-US" baseline="0" dirty="0" err="1"/>
              <a:t>vật</a:t>
            </a:r>
            <a:r>
              <a:rPr lang="en-US" baseline="0" dirty="0"/>
              <a:t> </a:t>
            </a:r>
            <a:r>
              <a:rPr lang="en-US" baseline="0" dirty="0" err="1"/>
              <a:t>Trần</a:t>
            </a:r>
            <a:r>
              <a:rPr lang="en-US" baseline="0" dirty="0"/>
              <a:t> </a:t>
            </a:r>
            <a:r>
              <a:rPr lang="en-US" baseline="0" dirty="0" err="1"/>
              <a:t>Quốc</a:t>
            </a:r>
            <a:r>
              <a:rPr lang="en-US" baseline="0" dirty="0"/>
              <a:t> </a:t>
            </a:r>
            <a:r>
              <a:rPr lang="en-US" baseline="0" dirty="0" err="1"/>
              <a:t>Toản</a:t>
            </a:r>
            <a:endParaRPr lang="en-US" baseline="0" dirty="0"/>
          </a:p>
          <a:p>
            <a:r>
              <a:rPr lang="en-US" baseline="0" dirty="0" err="1"/>
              <a:t>Nhóm</a:t>
            </a:r>
            <a:r>
              <a:rPr lang="en-US" baseline="0" dirty="0"/>
              <a:t> 4 </a:t>
            </a:r>
            <a:r>
              <a:rPr lang="en-US" baseline="0" dirty="0" err="1"/>
              <a:t>tìm</a:t>
            </a:r>
            <a:r>
              <a:rPr lang="en-US" baseline="0" dirty="0"/>
              <a:t> </a:t>
            </a:r>
            <a:r>
              <a:rPr lang="en-US" baseline="0" dirty="0" err="1"/>
              <a:t>hiểu</a:t>
            </a:r>
            <a:r>
              <a:rPr lang="en-US" baseline="0" dirty="0"/>
              <a:t> </a:t>
            </a:r>
            <a:r>
              <a:rPr lang="en-US" baseline="0" dirty="0" err="1"/>
              <a:t>về</a:t>
            </a:r>
            <a:r>
              <a:rPr lang="en-US" baseline="0" dirty="0"/>
              <a:t> </a:t>
            </a:r>
            <a:r>
              <a:rPr lang="en-US" baseline="0" dirty="0" err="1"/>
              <a:t>nhân</a:t>
            </a:r>
            <a:r>
              <a:rPr lang="en-US" baseline="0" dirty="0"/>
              <a:t> </a:t>
            </a:r>
            <a:r>
              <a:rPr lang="en-US" baseline="0" dirty="0" err="1"/>
              <a:t>vật</a:t>
            </a:r>
            <a:r>
              <a:rPr lang="en-US" baseline="0" dirty="0"/>
              <a:t> </a:t>
            </a:r>
            <a:r>
              <a:rPr lang="en-US" baseline="0" dirty="0" err="1"/>
              <a:t>vua</a:t>
            </a:r>
            <a:r>
              <a:rPr lang="en-US" baseline="0" dirty="0"/>
              <a:t> </a:t>
            </a:r>
            <a:r>
              <a:rPr lang="en-US" baseline="0" dirty="0" err="1"/>
              <a:t>Thiệu</a:t>
            </a:r>
            <a:r>
              <a:rPr lang="en-US" baseline="0" dirty="0"/>
              <a:t> </a:t>
            </a:r>
            <a:r>
              <a:rPr lang="en-US" baseline="0" dirty="0" err="1"/>
              <a:t>Bảo</a:t>
            </a:r>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17</a:t>
            </a:fld>
            <a:endParaRPr lang="en-US"/>
          </a:p>
        </p:txBody>
      </p:sp>
    </p:spTree>
    <p:extLst>
      <p:ext uri="{BB962C8B-B14F-4D97-AF65-F5344CB8AC3E}">
        <p14:creationId xmlns:p14="http://schemas.microsoft.com/office/powerpoint/2010/main" val="35490666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Chia</a:t>
            </a:r>
            <a:r>
              <a:rPr lang="en-US" baseline="0" dirty="0"/>
              <a:t> </a:t>
            </a:r>
            <a:r>
              <a:rPr lang="en-US" baseline="0" dirty="0" err="1"/>
              <a:t>lớp</a:t>
            </a:r>
            <a:r>
              <a:rPr lang="en-US" baseline="0" dirty="0"/>
              <a:t> </a:t>
            </a:r>
            <a:r>
              <a:rPr lang="en-US" baseline="0" dirty="0" err="1"/>
              <a:t>thành</a:t>
            </a:r>
            <a:r>
              <a:rPr lang="en-US" baseline="0" dirty="0"/>
              <a:t> 4 </a:t>
            </a:r>
            <a:r>
              <a:rPr lang="en-US" baseline="0" dirty="0" err="1"/>
              <a:t>nhóm</a:t>
            </a:r>
            <a:endParaRPr lang="en-US" baseline="0" dirty="0"/>
          </a:p>
          <a:p>
            <a:r>
              <a:rPr lang="en-US" baseline="0" dirty="0" err="1"/>
              <a:t>Nhóm</a:t>
            </a:r>
            <a:r>
              <a:rPr lang="en-US" baseline="0" dirty="0"/>
              <a:t> 1,2,3 </a:t>
            </a:r>
            <a:r>
              <a:rPr lang="en-US" baseline="0" dirty="0" err="1"/>
              <a:t>tìm</a:t>
            </a:r>
            <a:r>
              <a:rPr lang="en-US" baseline="0" dirty="0"/>
              <a:t> </a:t>
            </a:r>
            <a:r>
              <a:rPr lang="en-US" baseline="0" dirty="0" err="1"/>
              <a:t>hiểu</a:t>
            </a:r>
            <a:r>
              <a:rPr lang="en-US" baseline="0" dirty="0"/>
              <a:t> </a:t>
            </a:r>
            <a:r>
              <a:rPr lang="en-US" baseline="0" dirty="0" err="1"/>
              <a:t>về</a:t>
            </a:r>
            <a:r>
              <a:rPr lang="en-US" baseline="0" dirty="0"/>
              <a:t> </a:t>
            </a:r>
            <a:r>
              <a:rPr lang="en-US" baseline="0" dirty="0" err="1"/>
              <a:t>nhân</a:t>
            </a:r>
            <a:r>
              <a:rPr lang="en-US" baseline="0" dirty="0"/>
              <a:t> </a:t>
            </a:r>
            <a:r>
              <a:rPr lang="en-US" baseline="0" dirty="0" err="1"/>
              <a:t>vật</a:t>
            </a:r>
            <a:r>
              <a:rPr lang="en-US" baseline="0" dirty="0"/>
              <a:t> </a:t>
            </a:r>
            <a:r>
              <a:rPr lang="en-US" baseline="0" dirty="0" err="1"/>
              <a:t>Trần</a:t>
            </a:r>
            <a:r>
              <a:rPr lang="en-US" baseline="0" dirty="0"/>
              <a:t> </a:t>
            </a:r>
            <a:r>
              <a:rPr lang="en-US" baseline="0" dirty="0" err="1"/>
              <a:t>Quốc</a:t>
            </a:r>
            <a:r>
              <a:rPr lang="en-US" baseline="0" dirty="0"/>
              <a:t> </a:t>
            </a:r>
            <a:r>
              <a:rPr lang="en-US" baseline="0" dirty="0" err="1"/>
              <a:t>Toản</a:t>
            </a:r>
            <a:endParaRPr lang="en-US" baseline="0" dirty="0"/>
          </a:p>
          <a:p>
            <a:r>
              <a:rPr lang="en-US" baseline="0" dirty="0" err="1"/>
              <a:t>Nhóm</a:t>
            </a:r>
            <a:r>
              <a:rPr lang="en-US" baseline="0" dirty="0"/>
              <a:t> 4 </a:t>
            </a:r>
            <a:r>
              <a:rPr lang="en-US" baseline="0" dirty="0" err="1"/>
              <a:t>tìm</a:t>
            </a:r>
            <a:r>
              <a:rPr lang="en-US" baseline="0" dirty="0"/>
              <a:t> </a:t>
            </a:r>
            <a:r>
              <a:rPr lang="en-US" baseline="0" dirty="0" err="1"/>
              <a:t>hiểu</a:t>
            </a:r>
            <a:r>
              <a:rPr lang="en-US" baseline="0" dirty="0"/>
              <a:t> </a:t>
            </a:r>
            <a:r>
              <a:rPr lang="en-US" baseline="0" dirty="0" err="1"/>
              <a:t>về</a:t>
            </a:r>
            <a:r>
              <a:rPr lang="en-US" baseline="0" dirty="0"/>
              <a:t> </a:t>
            </a:r>
            <a:r>
              <a:rPr lang="en-US" baseline="0" dirty="0" err="1"/>
              <a:t>nhân</a:t>
            </a:r>
            <a:r>
              <a:rPr lang="en-US" baseline="0" dirty="0"/>
              <a:t> </a:t>
            </a:r>
            <a:r>
              <a:rPr lang="en-US" baseline="0" dirty="0" err="1"/>
              <a:t>vật</a:t>
            </a:r>
            <a:r>
              <a:rPr lang="en-US" baseline="0" dirty="0"/>
              <a:t> </a:t>
            </a:r>
            <a:r>
              <a:rPr lang="en-US" baseline="0" dirty="0" err="1"/>
              <a:t>vua</a:t>
            </a:r>
            <a:r>
              <a:rPr lang="en-US" baseline="0" dirty="0"/>
              <a:t> </a:t>
            </a:r>
            <a:r>
              <a:rPr lang="en-US" baseline="0" dirty="0" err="1"/>
              <a:t>Thiệu</a:t>
            </a:r>
            <a:r>
              <a:rPr lang="en-US" baseline="0" dirty="0"/>
              <a:t> </a:t>
            </a:r>
            <a:r>
              <a:rPr lang="en-US" baseline="0" dirty="0" err="1"/>
              <a:t>Bảo</a:t>
            </a:r>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18</a:t>
            </a:fld>
            <a:endParaRPr lang="en-US"/>
          </a:p>
        </p:txBody>
      </p:sp>
    </p:spTree>
    <p:extLst>
      <p:ext uri="{BB962C8B-B14F-4D97-AF65-F5344CB8AC3E}">
        <p14:creationId xmlns:p14="http://schemas.microsoft.com/office/powerpoint/2010/main" val="1043365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19</a:t>
            </a:fld>
            <a:endParaRPr lang="en-US"/>
          </a:p>
        </p:txBody>
      </p:sp>
    </p:spTree>
    <p:extLst>
      <p:ext uri="{BB962C8B-B14F-4D97-AF65-F5344CB8AC3E}">
        <p14:creationId xmlns:p14="http://schemas.microsoft.com/office/powerpoint/2010/main" val="1949412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a:t>
            </a:fld>
            <a:endParaRPr lang="en-US"/>
          </a:p>
        </p:txBody>
      </p:sp>
    </p:spTree>
    <p:extLst>
      <p:ext uri="{BB962C8B-B14F-4D97-AF65-F5344CB8AC3E}">
        <p14:creationId xmlns:p14="http://schemas.microsoft.com/office/powerpoint/2010/main" val="37624134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20</a:t>
            </a:fld>
            <a:endParaRPr lang="en-US"/>
          </a:p>
        </p:txBody>
      </p:sp>
    </p:spTree>
    <p:extLst>
      <p:ext uri="{BB962C8B-B14F-4D97-AF65-F5344CB8AC3E}">
        <p14:creationId xmlns:p14="http://schemas.microsoft.com/office/powerpoint/2010/main" val="21482854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21</a:t>
            </a:fld>
            <a:endParaRPr lang="en-US"/>
          </a:p>
        </p:txBody>
      </p:sp>
    </p:spTree>
    <p:extLst>
      <p:ext uri="{BB962C8B-B14F-4D97-AF65-F5344CB8AC3E}">
        <p14:creationId xmlns:p14="http://schemas.microsoft.com/office/powerpoint/2010/main" val="3167289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22</a:t>
            </a:fld>
            <a:endParaRPr lang="en-US"/>
          </a:p>
        </p:txBody>
      </p:sp>
    </p:spTree>
    <p:extLst>
      <p:ext uri="{BB962C8B-B14F-4D97-AF65-F5344CB8AC3E}">
        <p14:creationId xmlns:p14="http://schemas.microsoft.com/office/powerpoint/2010/main" val="23486515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23</a:t>
            </a:fld>
            <a:endParaRPr lang="en-US"/>
          </a:p>
        </p:txBody>
      </p:sp>
    </p:spTree>
    <p:extLst>
      <p:ext uri="{BB962C8B-B14F-4D97-AF65-F5344CB8AC3E}">
        <p14:creationId xmlns:p14="http://schemas.microsoft.com/office/powerpoint/2010/main" val="4498074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24</a:t>
            </a:fld>
            <a:endParaRPr lang="en-US"/>
          </a:p>
        </p:txBody>
      </p:sp>
    </p:spTree>
    <p:extLst>
      <p:ext uri="{BB962C8B-B14F-4D97-AF65-F5344CB8AC3E}">
        <p14:creationId xmlns:p14="http://schemas.microsoft.com/office/powerpoint/2010/main" val="21274018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25</a:t>
            </a:fld>
            <a:endParaRPr lang="en-US"/>
          </a:p>
        </p:txBody>
      </p:sp>
    </p:spTree>
    <p:extLst>
      <p:ext uri="{BB962C8B-B14F-4D97-AF65-F5344CB8AC3E}">
        <p14:creationId xmlns:p14="http://schemas.microsoft.com/office/powerpoint/2010/main" val="26853812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26</a:t>
            </a:fld>
            <a:endParaRPr lang="en-US"/>
          </a:p>
        </p:txBody>
      </p:sp>
    </p:spTree>
    <p:extLst>
      <p:ext uri="{BB962C8B-B14F-4D97-AF65-F5344CB8AC3E}">
        <p14:creationId xmlns:p14="http://schemas.microsoft.com/office/powerpoint/2010/main" val="13385732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27</a:t>
            </a:fld>
            <a:endParaRPr lang="en-US"/>
          </a:p>
        </p:txBody>
      </p:sp>
    </p:spTree>
    <p:extLst>
      <p:ext uri="{BB962C8B-B14F-4D97-AF65-F5344CB8AC3E}">
        <p14:creationId xmlns:p14="http://schemas.microsoft.com/office/powerpoint/2010/main" val="4697899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28</a:t>
            </a:fld>
            <a:endParaRPr lang="en-US"/>
          </a:p>
        </p:txBody>
      </p:sp>
    </p:spTree>
    <p:extLst>
      <p:ext uri="{BB962C8B-B14F-4D97-AF65-F5344CB8AC3E}">
        <p14:creationId xmlns:p14="http://schemas.microsoft.com/office/powerpoint/2010/main" val="12383243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29</a:t>
            </a:fld>
            <a:endParaRPr lang="en-US"/>
          </a:p>
        </p:txBody>
      </p:sp>
    </p:spTree>
    <p:extLst>
      <p:ext uri="{BB962C8B-B14F-4D97-AF65-F5344CB8AC3E}">
        <p14:creationId xmlns:p14="http://schemas.microsoft.com/office/powerpoint/2010/main" val="30361885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a:t>
            </a:fld>
            <a:endParaRPr lang="en-US"/>
          </a:p>
        </p:txBody>
      </p:sp>
    </p:spTree>
    <p:extLst>
      <p:ext uri="{BB962C8B-B14F-4D97-AF65-F5344CB8AC3E}">
        <p14:creationId xmlns:p14="http://schemas.microsoft.com/office/powerpoint/2010/main" val="6927209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30</a:t>
            </a:fld>
            <a:endParaRPr lang="en-US"/>
          </a:p>
        </p:txBody>
      </p:sp>
    </p:spTree>
    <p:extLst>
      <p:ext uri="{BB962C8B-B14F-4D97-AF65-F5344CB8AC3E}">
        <p14:creationId xmlns:p14="http://schemas.microsoft.com/office/powerpoint/2010/main" val="25417233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31</a:t>
            </a:fld>
            <a:endParaRPr lang="en-US"/>
          </a:p>
        </p:txBody>
      </p:sp>
    </p:spTree>
    <p:extLst>
      <p:ext uri="{BB962C8B-B14F-4D97-AF65-F5344CB8AC3E}">
        <p14:creationId xmlns:p14="http://schemas.microsoft.com/office/powerpoint/2010/main" val="22702836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32</a:t>
            </a:fld>
            <a:endParaRPr lang="en-US"/>
          </a:p>
        </p:txBody>
      </p:sp>
    </p:spTree>
    <p:extLst>
      <p:ext uri="{BB962C8B-B14F-4D97-AF65-F5344CB8AC3E}">
        <p14:creationId xmlns:p14="http://schemas.microsoft.com/office/powerpoint/2010/main" val="16380851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33</a:t>
            </a:fld>
            <a:endParaRPr lang="en-US"/>
          </a:p>
        </p:txBody>
      </p:sp>
    </p:spTree>
    <p:extLst>
      <p:ext uri="{BB962C8B-B14F-4D97-AF65-F5344CB8AC3E}">
        <p14:creationId xmlns:p14="http://schemas.microsoft.com/office/powerpoint/2010/main" val="31319395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34</a:t>
            </a:fld>
            <a:endParaRPr lang="en-US"/>
          </a:p>
        </p:txBody>
      </p:sp>
    </p:spTree>
    <p:extLst>
      <p:ext uri="{BB962C8B-B14F-4D97-AF65-F5344CB8AC3E}">
        <p14:creationId xmlns:p14="http://schemas.microsoft.com/office/powerpoint/2010/main" val="11131069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35</a:t>
            </a:fld>
            <a:endParaRPr lang="en-US"/>
          </a:p>
        </p:txBody>
      </p:sp>
    </p:spTree>
    <p:extLst>
      <p:ext uri="{BB962C8B-B14F-4D97-AF65-F5344CB8AC3E}">
        <p14:creationId xmlns:p14="http://schemas.microsoft.com/office/powerpoint/2010/main" val="34782726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36</a:t>
            </a:fld>
            <a:endParaRPr lang="en-US"/>
          </a:p>
        </p:txBody>
      </p:sp>
    </p:spTree>
    <p:extLst>
      <p:ext uri="{BB962C8B-B14F-4D97-AF65-F5344CB8AC3E}">
        <p14:creationId xmlns:p14="http://schemas.microsoft.com/office/powerpoint/2010/main" val="21238848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37</a:t>
            </a:fld>
            <a:endParaRPr lang="en-US"/>
          </a:p>
        </p:txBody>
      </p:sp>
    </p:spTree>
    <p:extLst>
      <p:ext uri="{BB962C8B-B14F-4D97-AF65-F5344CB8AC3E}">
        <p14:creationId xmlns:p14="http://schemas.microsoft.com/office/powerpoint/2010/main" val="2147687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38</a:t>
            </a:fld>
            <a:endParaRPr lang="en-US"/>
          </a:p>
        </p:txBody>
      </p:sp>
    </p:spTree>
    <p:extLst>
      <p:ext uri="{BB962C8B-B14F-4D97-AF65-F5344CB8AC3E}">
        <p14:creationId xmlns:p14="http://schemas.microsoft.com/office/powerpoint/2010/main" val="9920958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39</a:t>
            </a:fld>
            <a:endParaRPr lang="en-US"/>
          </a:p>
        </p:txBody>
      </p:sp>
    </p:spTree>
    <p:extLst>
      <p:ext uri="{BB962C8B-B14F-4D97-AF65-F5344CB8AC3E}">
        <p14:creationId xmlns:p14="http://schemas.microsoft.com/office/powerpoint/2010/main" val="12834125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4</a:t>
            </a:fld>
            <a:endParaRPr lang="en-US"/>
          </a:p>
        </p:txBody>
      </p:sp>
    </p:spTree>
    <p:extLst>
      <p:ext uri="{BB962C8B-B14F-4D97-AF65-F5344CB8AC3E}">
        <p14:creationId xmlns:p14="http://schemas.microsoft.com/office/powerpoint/2010/main" val="78930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40</a:t>
            </a:fld>
            <a:endParaRPr lang="en-US"/>
          </a:p>
        </p:txBody>
      </p:sp>
    </p:spTree>
    <p:extLst>
      <p:ext uri="{BB962C8B-B14F-4D97-AF65-F5344CB8AC3E}">
        <p14:creationId xmlns:p14="http://schemas.microsoft.com/office/powerpoint/2010/main" val="35638238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41</a:t>
            </a:fld>
            <a:endParaRPr lang="en-US"/>
          </a:p>
        </p:txBody>
      </p:sp>
    </p:spTree>
    <p:extLst>
      <p:ext uri="{BB962C8B-B14F-4D97-AF65-F5344CB8AC3E}">
        <p14:creationId xmlns:p14="http://schemas.microsoft.com/office/powerpoint/2010/main" val="5370333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42</a:t>
            </a:fld>
            <a:endParaRPr lang="en-US"/>
          </a:p>
        </p:txBody>
      </p:sp>
    </p:spTree>
    <p:extLst>
      <p:ext uri="{BB962C8B-B14F-4D97-AF65-F5344CB8AC3E}">
        <p14:creationId xmlns:p14="http://schemas.microsoft.com/office/powerpoint/2010/main" val="20269182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43</a:t>
            </a:fld>
            <a:endParaRPr lang="en-US"/>
          </a:p>
        </p:txBody>
      </p:sp>
    </p:spTree>
    <p:extLst>
      <p:ext uri="{BB962C8B-B14F-4D97-AF65-F5344CB8AC3E}">
        <p14:creationId xmlns:p14="http://schemas.microsoft.com/office/powerpoint/2010/main" val="32232505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44</a:t>
            </a:fld>
            <a:endParaRPr lang="en-US"/>
          </a:p>
        </p:txBody>
      </p:sp>
    </p:spTree>
    <p:extLst>
      <p:ext uri="{BB962C8B-B14F-4D97-AF65-F5344CB8AC3E}">
        <p14:creationId xmlns:p14="http://schemas.microsoft.com/office/powerpoint/2010/main" val="4348319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45</a:t>
            </a:fld>
            <a:endParaRPr lang="en-US"/>
          </a:p>
        </p:txBody>
      </p:sp>
    </p:spTree>
    <p:extLst>
      <p:ext uri="{BB962C8B-B14F-4D97-AF65-F5344CB8AC3E}">
        <p14:creationId xmlns:p14="http://schemas.microsoft.com/office/powerpoint/2010/main" val="10984019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46</a:t>
            </a:fld>
            <a:endParaRPr lang="en-US"/>
          </a:p>
        </p:txBody>
      </p:sp>
    </p:spTree>
    <p:extLst>
      <p:ext uri="{BB962C8B-B14F-4D97-AF65-F5344CB8AC3E}">
        <p14:creationId xmlns:p14="http://schemas.microsoft.com/office/powerpoint/2010/main" val="42747178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47</a:t>
            </a:fld>
            <a:endParaRPr lang="en-US"/>
          </a:p>
        </p:txBody>
      </p:sp>
    </p:spTree>
    <p:extLst>
      <p:ext uri="{BB962C8B-B14F-4D97-AF65-F5344CB8AC3E}">
        <p14:creationId xmlns:p14="http://schemas.microsoft.com/office/powerpoint/2010/main" val="3208010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48</a:t>
            </a:fld>
            <a:endParaRPr lang="en-US"/>
          </a:p>
        </p:txBody>
      </p:sp>
    </p:spTree>
    <p:extLst>
      <p:ext uri="{BB962C8B-B14F-4D97-AF65-F5344CB8AC3E}">
        <p14:creationId xmlns:p14="http://schemas.microsoft.com/office/powerpoint/2010/main" val="10403390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49</a:t>
            </a:fld>
            <a:endParaRPr lang="en-US"/>
          </a:p>
        </p:txBody>
      </p:sp>
    </p:spTree>
    <p:extLst>
      <p:ext uri="{BB962C8B-B14F-4D97-AF65-F5344CB8AC3E}">
        <p14:creationId xmlns:p14="http://schemas.microsoft.com/office/powerpoint/2010/main" val="34812791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5</a:t>
            </a:fld>
            <a:endParaRPr lang="en-US"/>
          </a:p>
        </p:txBody>
      </p:sp>
    </p:spTree>
    <p:extLst>
      <p:ext uri="{BB962C8B-B14F-4D97-AF65-F5344CB8AC3E}">
        <p14:creationId xmlns:p14="http://schemas.microsoft.com/office/powerpoint/2010/main" val="25411373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6</a:t>
            </a:fld>
            <a:endParaRPr lang="en-US"/>
          </a:p>
        </p:txBody>
      </p:sp>
    </p:spTree>
    <p:extLst>
      <p:ext uri="{BB962C8B-B14F-4D97-AF65-F5344CB8AC3E}">
        <p14:creationId xmlns:p14="http://schemas.microsoft.com/office/powerpoint/2010/main" val="376972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7</a:t>
            </a:fld>
            <a:endParaRPr lang="en-US"/>
          </a:p>
        </p:txBody>
      </p:sp>
    </p:spTree>
    <p:extLst>
      <p:ext uri="{BB962C8B-B14F-4D97-AF65-F5344CB8AC3E}">
        <p14:creationId xmlns:p14="http://schemas.microsoft.com/office/powerpoint/2010/main" val="14498439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err="1"/>
              <a:t>sĩ</a:t>
            </a:r>
            <a:r>
              <a:rPr lang="en-US" baseline="0" dirty="0"/>
              <a:t>, </a:t>
            </a:r>
            <a:r>
              <a:rPr lang="en-US" baseline="0" dirty="0" err="1"/>
              <a:t>dựng</a:t>
            </a:r>
            <a:r>
              <a:rPr lang="en-US" baseline="0" dirty="0"/>
              <a:t> </a:t>
            </a:r>
            <a:r>
              <a:rPr lang="en-US" baseline="0" dirty="0" err="1"/>
              <a:t>cờ</a:t>
            </a:r>
            <a:r>
              <a:rPr lang="en-US" baseline="0" dirty="0"/>
              <a:t> </a:t>
            </a:r>
            <a:r>
              <a:rPr lang="en-US" baseline="0" dirty="0" err="1"/>
              <a:t>lớn</a:t>
            </a:r>
            <a:r>
              <a:rPr lang="en-US" baseline="0" dirty="0"/>
              <a:t> </a:t>
            </a:r>
            <a:r>
              <a:rPr lang="en-US" baseline="0" dirty="0" err="1"/>
              <a:t>để</a:t>
            </a:r>
            <a:r>
              <a:rPr lang="en-US" baseline="0" dirty="0"/>
              <a:t> </a:t>
            </a:r>
            <a:r>
              <a:rPr lang="en-US" baseline="0" dirty="0" err="1"/>
              <a:t>sáu</a:t>
            </a:r>
            <a:r>
              <a:rPr lang="en-US" baseline="0" dirty="0"/>
              <a:t> </a:t>
            </a:r>
            <a:r>
              <a:rPr lang="en-US" baseline="0" dirty="0" err="1"/>
              <a:t>chứ</a:t>
            </a:r>
            <a:r>
              <a:rPr lang="en-US" baseline="0" dirty="0"/>
              <a:t> “</a:t>
            </a:r>
            <a:r>
              <a:rPr lang="en-US" baseline="0" dirty="0" err="1"/>
              <a:t>Phá</a:t>
            </a:r>
            <a:r>
              <a:rPr lang="en-US" baseline="0" dirty="0"/>
              <a:t> </a:t>
            </a:r>
            <a:r>
              <a:rPr lang="en-US" baseline="0" dirty="0" err="1"/>
              <a:t>cường</a:t>
            </a:r>
            <a:r>
              <a:rPr lang="en-US" baseline="0" dirty="0"/>
              <a:t> </a:t>
            </a:r>
            <a:r>
              <a:rPr lang="en-US" baseline="0" dirty="0" err="1"/>
              <a:t>địch</a:t>
            </a:r>
            <a:r>
              <a:rPr lang="en-US" baseline="0" dirty="0"/>
              <a:t> </a:t>
            </a:r>
            <a:r>
              <a:rPr lang="en-US" baseline="0" dirty="0" err="1"/>
              <a:t>báo</a:t>
            </a:r>
            <a:r>
              <a:rPr lang="en-US" baseline="0" dirty="0"/>
              <a:t> </a:t>
            </a:r>
            <a:r>
              <a:rPr lang="en-US" baseline="0" dirty="0" err="1"/>
              <a:t>hoàng</a:t>
            </a:r>
            <a:r>
              <a:rPr lang="en-US" baseline="0" dirty="0"/>
              <a:t> </a:t>
            </a:r>
            <a:r>
              <a:rPr lang="en-US" baseline="0" dirty="0" err="1"/>
              <a:t>ân</a:t>
            </a:r>
            <a:r>
              <a:rPr lang="en-US" baseline="0" dirty="0"/>
              <a:t>” (</a:t>
            </a:r>
            <a:r>
              <a:rPr lang="en-US" baseline="0" dirty="0" err="1"/>
              <a:t>Diệt</a:t>
            </a:r>
            <a:r>
              <a:rPr lang="en-US" baseline="0" dirty="0"/>
              <a:t> </a:t>
            </a:r>
            <a:r>
              <a:rPr lang="en-US" baseline="0" dirty="0" err="1"/>
              <a:t>giặc</a:t>
            </a:r>
            <a:r>
              <a:rPr lang="en-US" baseline="0" dirty="0"/>
              <a:t> </a:t>
            </a:r>
            <a:r>
              <a:rPr lang="en-US" baseline="0" dirty="0" err="1"/>
              <a:t>mạnh</a:t>
            </a:r>
            <a:r>
              <a:rPr lang="en-US" baseline="0" dirty="0"/>
              <a:t> </a:t>
            </a:r>
            <a:r>
              <a:rPr lang="en-US" baseline="0" dirty="0" err="1"/>
              <a:t>báo</a:t>
            </a:r>
            <a:r>
              <a:rPr lang="en-US" baseline="0" dirty="0"/>
              <a:t> </a:t>
            </a:r>
            <a:r>
              <a:rPr lang="en-US" baseline="0" dirty="0" err="1"/>
              <a:t>ơn</a:t>
            </a:r>
            <a:r>
              <a:rPr lang="en-US" baseline="0" dirty="0"/>
              <a:t> </a:t>
            </a:r>
            <a:r>
              <a:rPr lang="en-US" baseline="0" dirty="0" err="1"/>
              <a:t>vua</a:t>
            </a:r>
            <a:r>
              <a:rPr lang="en-US" baseline="0" dirty="0"/>
              <a:t>), ra </a:t>
            </a:r>
            <a:r>
              <a:rPr lang="en-US" baseline="0" dirty="0" err="1"/>
              <a:t>trận</a:t>
            </a:r>
            <a:r>
              <a:rPr lang="en-US" baseline="0" dirty="0"/>
              <a:t> </a:t>
            </a:r>
            <a:r>
              <a:rPr lang="en-US" baseline="0" dirty="0" err="1"/>
              <a:t>diệt</a:t>
            </a:r>
            <a:r>
              <a:rPr lang="en-US" baseline="0" dirty="0"/>
              <a:t> </a:t>
            </a:r>
            <a:r>
              <a:rPr lang="en-US" baseline="0" dirty="0" err="1"/>
              <a:t>giặc</a:t>
            </a:r>
            <a:r>
              <a:rPr lang="en-US" baseline="0" dirty="0"/>
              <a:t>, </a:t>
            </a:r>
            <a:r>
              <a:rPr lang="en-US" baseline="0" dirty="0" err="1"/>
              <a:t>lập</a:t>
            </a:r>
            <a:r>
              <a:rPr lang="en-US" baseline="0" dirty="0"/>
              <a:t> </a:t>
            </a:r>
            <a:r>
              <a:rPr lang="en-US" baseline="0" dirty="0" err="1"/>
              <a:t>nhiều</a:t>
            </a:r>
            <a:r>
              <a:rPr lang="en-US" baseline="0" dirty="0"/>
              <a:t> </a:t>
            </a:r>
            <a:r>
              <a:rPr lang="en-US" baseline="0" dirty="0" err="1"/>
              <a:t>chiến</a:t>
            </a:r>
            <a:r>
              <a:rPr lang="en-US" baseline="0" dirty="0"/>
              <a:t> </a:t>
            </a:r>
            <a:r>
              <a:rPr lang="en-US" baseline="0" dirty="0" err="1"/>
              <a:t>công</a:t>
            </a:r>
            <a:r>
              <a:rPr lang="en-US" baseline="0" dirty="0"/>
              <a:t>.</a:t>
            </a:r>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8</a:t>
            </a:fld>
            <a:endParaRPr lang="en-US"/>
          </a:p>
        </p:txBody>
      </p:sp>
    </p:spTree>
    <p:extLst>
      <p:ext uri="{BB962C8B-B14F-4D97-AF65-F5344CB8AC3E}">
        <p14:creationId xmlns:p14="http://schemas.microsoft.com/office/powerpoint/2010/main" val="31562696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9</a:t>
            </a:fld>
            <a:endParaRPr lang="en-US"/>
          </a:p>
        </p:txBody>
      </p:sp>
    </p:spTree>
    <p:extLst>
      <p:ext uri="{BB962C8B-B14F-4D97-AF65-F5344CB8AC3E}">
        <p14:creationId xmlns:p14="http://schemas.microsoft.com/office/powerpoint/2010/main" val="1455580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FE5CD"/>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sv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4.gif"/><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svg"/><Relationship Id="rId10" Type="http://schemas.openxmlformats.org/officeDocument/2006/relationships/image" Target="../media/image8.png"/><Relationship Id="rId4" Type="http://schemas.openxmlformats.org/officeDocument/2006/relationships/image" Target="../media/image2.sv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36.png"/><Relationship Id="rId3" Type="http://schemas.openxmlformats.org/officeDocument/2006/relationships/image" Target="../media/image52.png"/><Relationship Id="rId7" Type="http://schemas.openxmlformats.org/officeDocument/2006/relationships/image" Target="../media/image20.png"/><Relationship Id="rId12" Type="http://schemas.openxmlformats.org/officeDocument/2006/relationships/image" Target="../media/image29.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8.png"/><Relationship Id="rId5" Type="http://schemas.openxmlformats.org/officeDocument/2006/relationships/image" Target="../media/image23.png"/><Relationship Id="rId10" Type="http://schemas.openxmlformats.org/officeDocument/2006/relationships/image" Target="../media/image54.png"/><Relationship Id="rId4" Type="http://schemas.openxmlformats.org/officeDocument/2006/relationships/image" Target="../media/image53.jpeg"/><Relationship Id="rId9"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5.png"/><Relationship Id="rId7"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6.png"/><Relationship Id="rId7" Type="http://schemas.openxmlformats.org/officeDocument/2006/relationships/image" Target="../media/image40.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58.png"/><Relationship Id="rId10" Type="http://schemas.openxmlformats.org/officeDocument/2006/relationships/image" Target="../media/image60.png"/><Relationship Id="rId4" Type="http://schemas.openxmlformats.org/officeDocument/2006/relationships/image" Target="../media/image57.png"/><Relationship Id="rId9"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49.png"/><Relationship Id="rId4" Type="http://schemas.openxmlformats.org/officeDocument/2006/relationships/image" Target="../media/image61.png"/></Relationships>
</file>

<file path=ppt/slides/_rels/slide1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6.png"/><Relationship Id="rId7" Type="http://schemas.openxmlformats.org/officeDocument/2006/relationships/image" Target="../media/image40.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18.png"/><Relationship Id="rId4" Type="http://schemas.openxmlformats.org/officeDocument/2006/relationships/image" Target="../media/image57.png"/><Relationship Id="rId9" Type="http://schemas.microsoft.com/office/2007/relationships/hdphoto" Target="../media/hdphoto1.wdp"/></Relationships>
</file>

<file path=ppt/slides/_rels/slide1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49.png"/><Relationship Id="rId7" Type="http://schemas.openxmlformats.org/officeDocument/2006/relationships/image" Target="../media/image40.svg"/><Relationship Id="rId12" Type="http://schemas.openxmlformats.org/officeDocument/2006/relationships/image" Target="../media/image69.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68.png"/><Relationship Id="rId5" Type="http://schemas.openxmlformats.org/officeDocument/2006/relationships/image" Target="../media/image65.png"/><Relationship Id="rId10" Type="http://schemas.openxmlformats.org/officeDocument/2006/relationships/image" Target="../media/image9.png"/><Relationship Id="rId4" Type="http://schemas.openxmlformats.org/officeDocument/2006/relationships/image" Target="../media/image56.png"/><Relationship Id="rId9"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png"/></Relationships>
</file>

<file path=ppt/slides/_rels/slide1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76.png"/><Relationship Id="rId4" Type="http://schemas.openxmlformats.org/officeDocument/2006/relationships/image" Target="../media/image75.sv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4.png"/><Relationship Id="rId7" Type="http://schemas.openxmlformats.org/officeDocument/2006/relationships/image" Target="../media/image76.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77.png"/><Relationship Id="rId4" Type="http://schemas.openxmlformats.org/officeDocument/2006/relationships/image" Target="../media/image75.svg"/></Relationships>
</file>

<file path=ppt/slides/_rels/slide21.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77.png"/><Relationship Id="rId7"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78.png"/><Relationship Id="rId10" Type="http://schemas.openxmlformats.org/officeDocument/2006/relationships/image" Target="../media/image80.svg"/><Relationship Id="rId4" Type="http://schemas.microsoft.com/office/2007/relationships/hdphoto" Target="../media/hdphoto3.wdp"/><Relationship Id="rId9" Type="http://schemas.openxmlformats.org/officeDocument/2006/relationships/image" Target="../media/image79.png"/></Relationships>
</file>

<file path=ppt/slides/_rels/slide22.xml.rels><?xml version="1.0" encoding="UTF-8" standalone="yes"?>
<Relationships xmlns="http://schemas.openxmlformats.org/package/2006/relationships"><Relationship Id="rId8" Type="http://schemas.openxmlformats.org/officeDocument/2006/relationships/image" Target="../media/image83.svg"/><Relationship Id="rId3" Type="http://schemas.openxmlformats.org/officeDocument/2006/relationships/image" Target="../media/image81.png"/><Relationship Id="rId7" Type="http://schemas.openxmlformats.org/officeDocument/2006/relationships/image" Target="../media/image82.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77.png"/><Relationship Id="rId4" Type="http://schemas.microsoft.com/office/2007/relationships/hdphoto" Target="../media/hdphoto5.wdp"/></Relationships>
</file>

<file path=ppt/slides/_rels/slide23.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84.png"/><Relationship Id="rId7" Type="http://schemas.openxmlformats.org/officeDocument/2006/relationships/image" Target="../media/image68.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77.png"/><Relationship Id="rId4" Type="http://schemas.microsoft.com/office/2007/relationships/hdphoto" Target="../media/hdphoto6.wdp"/></Relationships>
</file>

<file path=ppt/slides/_rels/slide24.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50.png"/><Relationship Id="rId7" Type="http://schemas.openxmlformats.org/officeDocument/2006/relationships/image" Target="../media/image85.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77.png"/><Relationship Id="rId10" Type="http://schemas.openxmlformats.org/officeDocument/2006/relationships/image" Target="../media/image80.svg"/><Relationship Id="rId4" Type="http://schemas.openxmlformats.org/officeDocument/2006/relationships/image" Target="../media/image51.svg"/><Relationship Id="rId9" Type="http://schemas.openxmlformats.org/officeDocument/2006/relationships/image" Target="../media/image79.png"/></Relationships>
</file>

<file path=ppt/slides/_rels/slide25.xml.rels><?xml version="1.0" encoding="UTF-8" standalone="yes"?>
<Relationships xmlns="http://schemas.openxmlformats.org/package/2006/relationships"><Relationship Id="rId8" Type="http://schemas.openxmlformats.org/officeDocument/2006/relationships/image" Target="../media/image88.svg"/><Relationship Id="rId3" Type="http://schemas.openxmlformats.org/officeDocument/2006/relationships/image" Target="../media/image77.png"/><Relationship Id="rId7" Type="http://schemas.openxmlformats.org/officeDocument/2006/relationships/image" Target="../media/image87.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86.png"/><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77.png"/><Relationship Id="rId7" Type="http://schemas.openxmlformats.org/officeDocument/2006/relationships/image" Target="../media/image91.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90.svg"/><Relationship Id="rId5" Type="http://schemas.openxmlformats.org/officeDocument/2006/relationships/image" Target="../media/image89.png"/><Relationship Id="rId4" Type="http://schemas.microsoft.com/office/2007/relationships/hdphoto" Target="../media/hdphoto3.wdp"/></Relationships>
</file>

<file path=ppt/slides/_rels/slide27.xml.rels><?xml version="1.0" encoding="UTF-8" standalone="yes"?>
<Relationships xmlns="http://schemas.openxmlformats.org/package/2006/relationships"><Relationship Id="rId8" Type="http://schemas.openxmlformats.org/officeDocument/2006/relationships/image" Target="../media/image96.svg"/><Relationship Id="rId3" Type="http://schemas.openxmlformats.org/officeDocument/2006/relationships/image" Target="../media/image77.png"/><Relationship Id="rId7" Type="http://schemas.openxmlformats.org/officeDocument/2006/relationships/image" Target="../media/image95.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3.png"/><Relationship Id="rId4" Type="http://schemas.microsoft.com/office/2007/relationships/hdphoto" Target="../media/hdphoto3.wdp"/></Relationships>
</file>

<file path=ppt/slides/_rels/slide28.xml.rels><?xml version="1.0" encoding="UTF-8" standalone="yes"?>
<Relationships xmlns="http://schemas.openxmlformats.org/package/2006/relationships"><Relationship Id="rId8" Type="http://schemas.openxmlformats.org/officeDocument/2006/relationships/image" Target="../media/image99.svg"/><Relationship Id="rId3" Type="http://schemas.openxmlformats.org/officeDocument/2006/relationships/image" Target="../media/image97.png"/><Relationship Id="rId7" Type="http://schemas.openxmlformats.org/officeDocument/2006/relationships/image" Target="../media/image98.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77.png"/><Relationship Id="rId4" Type="http://schemas.microsoft.com/office/2007/relationships/hdphoto" Target="../media/hdphoto9.wdp"/></Relationships>
</file>

<file path=ppt/slides/_rels/slide29.xml.rels><?xml version="1.0" encoding="UTF-8" standalone="yes"?>
<Relationships xmlns="http://schemas.openxmlformats.org/package/2006/relationships"><Relationship Id="rId8" Type="http://schemas.openxmlformats.org/officeDocument/2006/relationships/image" Target="../media/image99.svg"/><Relationship Id="rId3" Type="http://schemas.openxmlformats.org/officeDocument/2006/relationships/image" Target="../media/image97.png"/><Relationship Id="rId7" Type="http://schemas.openxmlformats.org/officeDocument/2006/relationships/image" Target="../media/image98.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77.png"/><Relationship Id="rId4" Type="http://schemas.microsoft.com/office/2007/relationships/hdphoto" Target="../media/hdphoto9.wdp"/></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5.png"/><Relationship Id="rId7" Type="http://schemas.openxmlformats.org/officeDocument/2006/relationships/image" Target="../media/image18.png"/><Relationship Id="rId12"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6.svg"/><Relationship Id="rId5" Type="http://schemas.openxmlformats.org/officeDocument/2006/relationships/image" Target="../media/image21.png"/><Relationship Id="rId10" Type="http://schemas.openxmlformats.org/officeDocument/2006/relationships/image" Target="../media/image25.png"/><Relationship Id="rId4" Type="http://schemas.openxmlformats.org/officeDocument/2006/relationships/image" Target="../media/image20.png"/><Relationship Id="rId9" Type="http://schemas.openxmlformats.org/officeDocument/2006/relationships/image" Target="../media/image24.png"/></Relationships>
</file>

<file path=ppt/slides/_rels/slide30.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100.png"/><Relationship Id="rId7" Type="http://schemas.openxmlformats.org/officeDocument/2006/relationships/image" Target="../media/image79.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77.png"/><Relationship Id="rId4" Type="http://schemas.microsoft.com/office/2007/relationships/hdphoto" Target="../media/hdphoto10.wdp"/></Relationships>
</file>

<file path=ppt/slides/_rels/slide31.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101.png"/><Relationship Id="rId7"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77.png"/><Relationship Id="rId10" Type="http://schemas.openxmlformats.org/officeDocument/2006/relationships/image" Target="../media/image99.svg"/><Relationship Id="rId4" Type="http://schemas.microsoft.com/office/2007/relationships/hdphoto" Target="../media/hdphoto11.wdp"/><Relationship Id="rId9" Type="http://schemas.openxmlformats.org/officeDocument/2006/relationships/image" Target="../media/image98.png"/></Relationships>
</file>

<file path=ppt/slides/_rels/slide32.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77.png"/><Relationship Id="rId7"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microsoft.com/office/2007/relationships/hdphoto" Target="../media/hdphoto12.wdp"/><Relationship Id="rId5" Type="http://schemas.openxmlformats.org/officeDocument/2006/relationships/image" Target="../media/image102.png"/><Relationship Id="rId4" Type="http://schemas.microsoft.com/office/2007/relationships/hdphoto" Target="../media/hdphoto3.wdp"/></Relationships>
</file>

<file path=ppt/slides/_rels/slide3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80.svg"/><Relationship Id="rId5" Type="http://schemas.openxmlformats.org/officeDocument/2006/relationships/image" Target="../media/image79.png"/><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80.svg"/><Relationship Id="rId5" Type="http://schemas.openxmlformats.org/officeDocument/2006/relationships/image" Target="../media/image79.png"/><Relationship Id="rId4" Type="http://schemas.microsoft.com/office/2007/relationships/hdphoto" Target="../media/hdphoto13.wdp"/></Relationships>
</file>

<file path=ppt/slides/_rels/slide3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99.svg"/><Relationship Id="rId5" Type="http://schemas.openxmlformats.org/officeDocument/2006/relationships/image" Target="../media/image98.png"/><Relationship Id="rId4" Type="http://schemas.microsoft.com/office/2007/relationships/hdphoto" Target="../media/hdphoto14.wdp"/></Relationships>
</file>

<file path=ppt/slides/_rels/slide3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99.svg"/><Relationship Id="rId5" Type="http://schemas.openxmlformats.org/officeDocument/2006/relationships/image" Target="../media/image98.png"/><Relationship Id="rId4" Type="http://schemas.microsoft.com/office/2007/relationships/hdphoto" Target="../media/hdphoto14.wdp"/></Relationships>
</file>

<file path=ppt/slides/_rels/slide37.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56.png"/><Relationship Id="rId7" Type="http://schemas.openxmlformats.org/officeDocument/2006/relationships/image" Target="../media/image40.sv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58.png"/><Relationship Id="rId10" Type="http://schemas.openxmlformats.org/officeDocument/2006/relationships/image" Target="../media/image106.png"/><Relationship Id="rId4" Type="http://schemas.openxmlformats.org/officeDocument/2006/relationships/image" Target="../media/image57.png"/><Relationship Id="rId9" Type="http://schemas.openxmlformats.org/officeDocument/2006/relationships/image" Target="../media/image18.png"/></Relationships>
</file>

<file path=ppt/slides/_rels/slide3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108.svg"/><Relationship Id="rId5" Type="http://schemas.openxmlformats.org/officeDocument/2006/relationships/image" Target="../media/image107.png"/><Relationship Id="rId4" Type="http://schemas.openxmlformats.org/officeDocument/2006/relationships/image" Target="../media/image80.svg"/></Relationships>
</file>

<file path=ppt/slides/_rels/slide3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79.png"/><Relationship Id="rId7" Type="http://schemas.openxmlformats.org/officeDocument/2006/relationships/image" Target="../media/image9.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108.svg"/><Relationship Id="rId5" Type="http://schemas.openxmlformats.org/officeDocument/2006/relationships/image" Target="../media/image107.png"/><Relationship Id="rId4" Type="http://schemas.openxmlformats.org/officeDocument/2006/relationships/image" Target="../media/image80.svg"/></Relationships>
</file>

<file path=ppt/slides/_rels/slide4.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3.png"/><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27.png"/></Relationships>
</file>

<file path=ppt/slides/_rels/slide40.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9.png"/><Relationship Id="rId7" Type="http://schemas.openxmlformats.org/officeDocument/2006/relationships/image" Target="../media/image79.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10.svg"/><Relationship Id="rId5" Type="http://schemas.openxmlformats.org/officeDocument/2006/relationships/image" Target="../media/image109.png"/><Relationship Id="rId10" Type="http://schemas.openxmlformats.org/officeDocument/2006/relationships/image" Target="../media/image108.svg"/><Relationship Id="rId4" Type="http://schemas.openxmlformats.org/officeDocument/2006/relationships/image" Target="../media/image7.png"/><Relationship Id="rId9" Type="http://schemas.openxmlformats.org/officeDocument/2006/relationships/image" Target="../media/image107.png"/></Relationships>
</file>

<file path=ppt/slides/_rels/slide41.xml.rels><?xml version="1.0" encoding="UTF-8" standalone="yes"?>
<Relationships xmlns="http://schemas.openxmlformats.org/package/2006/relationships"><Relationship Id="rId8" Type="http://schemas.openxmlformats.org/officeDocument/2006/relationships/image" Target="../media/image108.svg"/><Relationship Id="rId3" Type="http://schemas.openxmlformats.org/officeDocument/2006/relationships/image" Target="../media/image9.png"/><Relationship Id="rId7" Type="http://schemas.openxmlformats.org/officeDocument/2006/relationships/image" Target="../media/image107.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80.svg"/><Relationship Id="rId5" Type="http://schemas.openxmlformats.org/officeDocument/2006/relationships/image" Target="../media/image79.png"/><Relationship Id="rId10" Type="http://schemas.openxmlformats.org/officeDocument/2006/relationships/image" Target="../media/image110.svg"/><Relationship Id="rId4" Type="http://schemas.openxmlformats.org/officeDocument/2006/relationships/image" Target="../media/image7.png"/><Relationship Id="rId9" Type="http://schemas.openxmlformats.org/officeDocument/2006/relationships/image" Target="../media/image109.png"/></Relationships>
</file>

<file path=ppt/slides/_rels/slide42.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5.png"/><Relationship Id="rId7"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43.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35.png"/><Relationship Id="rId7" Type="http://schemas.openxmlformats.org/officeDocument/2006/relationships/image" Target="../media/image51.sv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29.svg"/><Relationship Id="rId4" Type="http://schemas.openxmlformats.org/officeDocument/2006/relationships/image" Target="../media/image28.png"/><Relationship Id="rId9" Type="http://schemas.openxmlformats.org/officeDocument/2006/relationships/image" Target="../media/image113.png"/></Relationships>
</file>

<file path=ppt/slides/_rels/slide4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8.png"/><Relationship Id="rId7" Type="http://schemas.openxmlformats.org/officeDocument/2006/relationships/image" Target="../media/image17.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png"/><Relationship Id="rId10" Type="http://schemas.openxmlformats.org/officeDocument/2006/relationships/image" Target="../media/image114.png"/><Relationship Id="rId4" Type="http://schemas.openxmlformats.org/officeDocument/2006/relationships/image" Target="../media/image29.svg"/><Relationship Id="rId9" Type="http://schemas.openxmlformats.org/officeDocument/2006/relationships/image" Target="../media/image3.png"/></Relationships>
</file>

<file path=ppt/slides/_rels/slide45.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5.png"/><Relationship Id="rId7" Type="http://schemas.openxmlformats.org/officeDocument/2006/relationships/image" Target="../media/image9.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117.png"/><Relationship Id="rId10" Type="http://schemas.openxmlformats.org/officeDocument/2006/relationships/image" Target="../media/image88.svg"/><Relationship Id="rId4" Type="http://schemas.openxmlformats.org/officeDocument/2006/relationships/image" Target="../media/image116.png"/><Relationship Id="rId9" Type="http://schemas.openxmlformats.org/officeDocument/2006/relationships/image" Target="../media/image87.png"/></Relationships>
</file>

<file path=ppt/slides/_rels/slide46.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57.png"/><Relationship Id="rId7" Type="http://schemas.openxmlformats.org/officeDocument/2006/relationships/image" Target="../media/image93.png"/><Relationship Id="rId12" Type="http://schemas.openxmlformats.org/officeDocument/2006/relationships/image" Target="../media/image119.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41.png"/><Relationship Id="rId10" Type="http://schemas.openxmlformats.org/officeDocument/2006/relationships/image" Target="../media/image9.png"/><Relationship Id="rId4" Type="http://schemas.openxmlformats.org/officeDocument/2006/relationships/image" Target="../media/image56.png"/><Relationship Id="rId9" Type="http://schemas.openxmlformats.org/officeDocument/2006/relationships/image" Target="../media/image116.png"/></Relationships>
</file>

<file path=ppt/slides/_rels/slide47.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121.png"/><Relationship Id="rId3" Type="http://schemas.openxmlformats.org/officeDocument/2006/relationships/image" Target="../media/image7.png"/><Relationship Id="rId7" Type="http://schemas.openxmlformats.org/officeDocument/2006/relationships/image" Target="../media/image31.png"/><Relationship Id="rId12" Type="http://schemas.openxmlformats.org/officeDocument/2006/relationships/image" Target="../media/image113.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120.png"/><Relationship Id="rId11" Type="http://schemas.openxmlformats.org/officeDocument/2006/relationships/image" Target="../media/image112.png"/><Relationship Id="rId5" Type="http://schemas.openxmlformats.org/officeDocument/2006/relationships/image" Target="../media/image38.png"/><Relationship Id="rId10" Type="http://schemas.openxmlformats.org/officeDocument/2006/relationships/image" Target="../media/image21.png"/><Relationship Id="rId4" Type="http://schemas.openxmlformats.org/officeDocument/2006/relationships/image" Target="../media/image37.png"/><Relationship Id="rId9" Type="http://schemas.openxmlformats.org/officeDocument/2006/relationships/image" Target="../media/image40.svg"/></Relationships>
</file>

<file path=ppt/slides/_rels/slide48.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69.svg"/><Relationship Id="rId5" Type="http://schemas.openxmlformats.org/officeDocument/2006/relationships/image" Target="../media/image68.png"/><Relationship Id="rId4" Type="http://schemas.microsoft.com/office/2007/relationships/hdphoto" Target="../media/hdphoto2.wdp"/></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7" Type="http://schemas.microsoft.com/office/2007/relationships/hdphoto" Target="../media/hdphoto9.wdp"/><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3.png"/><Relationship Id="rId4" Type="http://schemas.openxmlformats.org/officeDocument/2006/relationships/image" Target="../media/image69.svg"/></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9.pn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3.png"/><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36.png"/><Relationship Id="rId4" Type="http://schemas.openxmlformats.org/officeDocument/2006/relationships/image" Target="../media/image15.png"/><Relationship Id="rId9" Type="http://schemas.openxmlformats.org/officeDocument/2006/relationships/image" Target="../media/image35.png"/></Relationships>
</file>

<file path=ppt/slides/_rels/slide7.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47.jpe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jpeg"/><Relationship Id="rId2" Type="http://schemas.openxmlformats.org/officeDocument/2006/relationships/notesSlide" Target="../notesSlides/notesSlide7.xml"/><Relationship Id="rId16"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40.sv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34.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jpeg"/><Relationship Id="rId14"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23.png"/><Relationship Id="rId7"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3.png"/><Relationship Id="rId7"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36.png"/><Relationship Id="rId5" Type="http://schemas.openxmlformats.org/officeDocument/2006/relationships/image" Target="../media/image20.png"/><Relationship Id="rId10" Type="http://schemas.openxmlformats.org/officeDocument/2006/relationships/image" Target="../media/image51.svg"/><Relationship Id="rId4" Type="http://schemas.openxmlformats.org/officeDocument/2006/relationships/image" Target="../media/image15.png"/><Relationship Id="rId9"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804356" y="-3086100"/>
            <a:ext cx="4784651" cy="4114800"/>
          </a:xfrm>
          <a:prstGeom prst="rect">
            <a:avLst/>
          </a:prstGeom>
        </p:spPr>
      </p:pic>
      <p:pic>
        <p:nvPicPr>
          <p:cNvPr id="3" name="Picture 3"/>
          <p:cNvPicPr>
            <a:picLocks noChangeAspect="1"/>
          </p:cNvPicPr>
          <p:nvPr/>
        </p:nvPicPr>
        <p:blipFill>
          <a:blip r:embed="rId5"/>
          <a:srcRect/>
          <a:stretch>
            <a:fillRect/>
          </a:stretch>
        </p:blipFill>
        <p:spPr>
          <a:xfrm rot="-443034">
            <a:off x="-1042513" y="-885109"/>
            <a:ext cx="6124388" cy="2181813"/>
          </a:xfrm>
          <a:prstGeom prst="rect">
            <a:avLst/>
          </a:prstGeom>
        </p:spPr>
      </p:pic>
      <p:pic>
        <p:nvPicPr>
          <p:cNvPr id="4" name="Picture 4"/>
          <p:cNvPicPr>
            <a:picLocks noChangeAspect="1"/>
          </p:cNvPicPr>
          <p:nvPr/>
        </p:nvPicPr>
        <p:blipFill>
          <a:blip r:embed="rId6"/>
          <a:srcRect/>
          <a:stretch>
            <a:fillRect/>
          </a:stretch>
        </p:blipFill>
        <p:spPr>
          <a:xfrm>
            <a:off x="-1606530" y="7584831"/>
            <a:ext cx="3213060" cy="3346938"/>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400000">
            <a:off x="619145" y="3185204"/>
            <a:ext cx="25106721" cy="10230989"/>
          </a:xfrm>
          <a:prstGeom prst="rect">
            <a:avLst/>
          </a:prstGeom>
        </p:spPr>
      </p:pic>
      <p:pic>
        <p:nvPicPr>
          <p:cNvPr id="6" name="Picture 6"/>
          <p:cNvPicPr>
            <a:picLocks noChangeAspect="1"/>
          </p:cNvPicPr>
          <p:nvPr/>
        </p:nvPicPr>
        <p:blipFill>
          <a:blip r:embed="rId9"/>
          <a:srcRect/>
          <a:stretch>
            <a:fillRect/>
          </a:stretch>
        </p:blipFill>
        <p:spPr>
          <a:xfrm>
            <a:off x="-2080466" y="7559335"/>
            <a:ext cx="12193884" cy="4397420"/>
          </a:xfrm>
          <a:prstGeom prst="rect">
            <a:avLst/>
          </a:prstGeom>
        </p:spPr>
      </p:pic>
      <p:pic>
        <p:nvPicPr>
          <p:cNvPr id="7" name="Picture 7"/>
          <p:cNvPicPr>
            <a:picLocks noChangeAspect="1"/>
          </p:cNvPicPr>
          <p:nvPr/>
        </p:nvPicPr>
        <p:blipFill>
          <a:blip r:embed="rId10"/>
          <a:srcRect t="29150"/>
          <a:stretch>
            <a:fillRect/>
          </a:stretch>
        </p:blipFill>
        <p:spPr>
          <a:xfrm>
            <a:off x="-114267" y="205798"/>
            <a:ext cx="9810876" cy="10936218"/>
          </a:xfrm>
          <a:prstGeom prst="rect">
            <a:avLst/>
          </a:prstGeom>
        </p:spPr>
      </p:pic>
      <p:pic>
        <p:nvPicPr>
          <p:cNvPr id="8" name="Picture 8"/>
          <p:cNvPicPr>
            <a:picLocks noChangeAspect="1"/>
          </p:cNvPicPr>
          <p:nvPr/>
        </p:nvPicPr>
        <p:blipFill>
          <a:blip r:embed="rId11"/>
          <a:srcRect/>
          <a:stretch>
            <a:fillRect/>
          </a:stretch>
        </p:blipFill>
        <p:spPr>
          <a:xfrm rot="-286929">
            <a:off x="8579774" y="9028655"/>
            <a:ext cx="10975547" cy="2116713"/>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718900" y="-2411755"/>
            <a:ext cx="4348534" cy="4114800"/>
          </a:xfrm>
          <a:prstGeom prst="rect">
            <a:avLst/>
          </a:prstGeom>
        </p:spPr>
      </p:pic>
      <p:pic>
        <p:nvPicPr>
          <p:cNvPr id="10"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9514906" y="6096626"/>
            <a:ext cx="7315200" cy="64008"/>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9696609" y="7106176"/>
            <a:ext cx="7315200" cy="64008"/>
          </a:xfrm>
          <a:prstGeom prst="rect">
            <a:avLst/>
          </a:prstGeom>
        </p:spPr>
      </p:pic>
      <p:pic>
        <p:nvPicPr>
          <p:cNvPr id="16" name="Picture 15"/>
          <p:cNvPicPr>
            <a:picLocks noChangeAspect="1"/>
          </p:cNvPicPr>
          <p:nvPr/>
        </p:nvPicPr>
        <p:blipFill>
          <a:blip r:embed="rId16"/>
          <a:stretch>
            <a:fillRect/>
          </a:stretch>
        </p:blipFill>
        <p:spPr>
          <a:xfrm>
            <a:off x="7817264" y="669926"/>
            <a:ext cx="9595936" cy="6559865"/>
          </a:xfrm>
          <a:prstGeom prst="rect">
            <a:avLst/>
          </a:prstGeom>
        </p:spPr>
      </p:pic>
    </p:spTree>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685800" y="3130757"/>
            <a:ext cx="7429080" cy="7275801"/>
            <a:chOff x="2120391" y="2721605"/>
            <a:chExt cx="7772400" cy="7772400"/>
          </a:xfrm>
        </p:grpSpPr>
        <p:pic>
          <p:nvPicPr>
            <p:cNvPr id="2" name="Picture 1"/>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2120391" y="2721605"/>
              <a:ext cx="7772400" cy="7772400"/>
            </a:xfrm>
            <a:prstGeom prst="rect">
              <a:avLst/>
            </a:prstGeom>
          </p:spPr>
        </p:pic>
        <p:pic>
          <p:nvPicPr>
            <p:cNvPr id="2050" name="Picture 2" descr="Phác họa nhân vật Trần Quốc Toản-Bìa trước quyển &quot;Lá cờ thêu sáu chữ vàng&quot;"/>
            <p:cNvPicPr>
              <a:picLocks noChangeAspect="1" noChangeArrowheads="1"/>
            </p:cNvPicPr>
            <p:nvPr/>
          </p:nvPicPr>
          <p:blipFill rotWithShape="1">
            <a:blip r:embed="rId4">
              <a:duotone>
                <a:schemeClr val="accent6">
                  <a:shade val="45000"/>
                  <a:satMod val="135000"/>
                </a:schemeClr>
                <a:prstClr val="white"/>
              </a:duotone>
              <a:extLst>
                <a:ext uri="{28A0092B-C50C-407E-A947-70E740481C1C}">
                  <a14:useLocalDpi xmlns:a14="http://schemas.microsoft.com/office/drawing/2010/main" val="0"/>
                </a:ext>
              </a:extLst>
            </a:blip>
            <a:srcRect t="27435"/>
            <a:stretch/>
          </p:blipFill>
          <p:spPr bwMode="auto">
            <a:xfrm>
              <a:off x="3874768" y="4303372"/>
              <a:ext cx="4469031" cy="5311039"/>
            </a:xfrm>
            <a:prstGeom prst="rect">
              <a:avLst/>
            </a:prstGeom>
            <a:noFill/>
            <a:effectLst>
              <a:softEdge rad="863600"/>
            </a:effectLst>
            <a:extLst>
              <a:ext uri="{909E8E84-426E-40DD-AFC4-6F175D3DCCD1}">
                <a14:hiddenFill xmlns:a14="http://schemas.microsoft.com/office/drawing/2010/main">
                  <a:solidFill>
                    <a:srgbClr val="FFFFFF"/>
                  </a:solidFill>
                </a14:hiddenFill>
              </a:ext>
            </a:extLst>
          </p:spPr>
        </p:pic>
      </p:grpSp>
      <p:pic>
        <p:nvPicPr>
          <p:cNvPr id="13" name="Picture 13"/>
          <p:cNvPicPr>
            <a:picLocks noChangeAspect="1"/>
          </p:cNvPicPr>
          <p:nvPr/>
        </p:nvPicPr>
        <p:blipFill>
          <a:blip r:embed="rId5"/>
          <a:srcRect/>
          <a:stretch>
            <a:fillRect/>
          </a:stretch>
        </p:blipFill>
        <p:spPr>
          <a:xfrm>
            <a:off x="-3724746" y="9014282"/>
            <a:ext cx="7262848" cy="1272718"/>
          </a:xfrm>
          <a:prstGeom prst="rect">
            <a:avLst/>
          </a:prstGeom>
        </p:spPr>
      </p:pic>
      <p:pic>
        <p:nvPicPr>
          <p:cNvPr id="8" name="Picture 8"/>
          <p:cNvPicPr>
            <a:picLocks noChangeAspect="1"/>
          </p:cNvPicPr>
          <p:nvPr/>
        </p:nvPicPr>
        <p:blipFill>
          <a:blip r:embed="rId6"/>
          <a:srcRect/>
          <a:stretch>
            <a:fillRect/>
          </a:stretch>
        </p:blipFill>
        <p:spPr>
          <a:xfrm rot="902477">
            <a:off x="-2881717" y="8775089"/>
            <a:ext cx="8137257" cy="2939584"/>
          </a:xfrm>
          <a:prstGeom prst="rect">
            <a:avLst/>
          </a:prstGeom>
        </p:spPr>
      </p:pic>
      <p:sp>
        <p:nvSpPr>
          <p:cNvPr id="4" name="TextBox 4"/>
          <p:cNvSpPr txBox="1"/>
          <p:nvPr/>
        </p:nvSpPr>
        <p:spPr>
          <a:xfrm>
            <a:off x="1133863" y="2053152"/>
            <a:ext cx="8115300" cy="902876"/>
          </a:xfrm>
          <a:prstGeom prst="rect">
            <a:avLst/>
          </a:prstGeom>
        </p:spPr>
        <p:txBody>
          <a:bodyPr lIns="0" tIns="0" rIns="0" bIns="0" rtlCol="0" anchor="t">
            <a:spAutoFit/>
          </a:bodyPr>
          <a:lstStyle/>
          <a:p>
            <a:pPr>
              <a:lnSpc>
                <a:spcPts val="7746"/>
              </a:lnSpc>
            </a:pPr>
            <a:r>
              <a:rPr lang="en-US" sz="5400" b="1" dirty="0">
                <a:solidFill>
                  <a:srgbClr val="000000"/>
                </a:solidFill>
                <a:latin typeface="Times New Roman" panose="02020603050405020304" pitchFamily="18" charset="0"/>
                <a:cs typeface="Times New Roman" panose="02020603050405020304" pitchFamily="18" charset="0"/>
              </a:rPr>
              <a:t>b. </a:t>
            </a:r>
            <a:r>
              <a:rPr lang="en-US" sz="5400" b="1" dirty="0" err="1">
                <a:solidFill>
                  <a:srgbClr val="000000"/>
                </a:solidFill>
                <a:latin typeface="Times New Roman" panose="02020603050405020304" pitchFamily="18" charset="0"/>
                <a:cs typeface="Times New Roman" panose="02020603050405020304" pitchFamily="18" charset="0"/>
              </a:rPr>
              <a:t>Tác</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phẩm</a:t>
            </a:r>
            <a:endParaRPr lang="en-US" sz="5400" b="1" dirty="0">
              <a:solidFill>
                <a:srgbClr val="000000"/>
              </a:solidFill>
              <a:latin typeface="Times New Roman" panose="02020603050405020304" pitchFamily="18" charset="0"/>
              <a:cs typeface="Times New Roman" panose="02020603050405020304" pitchFamily="18" charset="0"/>
            </a:endParaRPr>
          </a:p>
        </p:txBody>
      </p:sp>
      <p:pic>
        <p:nvPicPr>
          <p:cNvPr id="9" name="Picture 9"/>
          <p:cNvPicPr>
            <a:picLocks noChangeAspect="1"/>
          </p:cNvPicPr>
          <p:nvPr/>
        </p:nvPicPr>
        <p:blipFill>
          <a:blip r:embed="rId6"/>
          <a:srcRect/>
          <a:stretch>
            <a:fillRect/>
          </a:stretch>
        </p:blipFill>
        <p:spPr>
          <a:xfrm rot="-854632" flipH="1">
            <a:off x="-1992983" y="-1065191"/>
            <a:ext cx="7508688" cy="2712514"/>
          </a:xfrm>
          <a:prstGeom prst="rect">
            <a:avLst/>
          </a:prstGeom>
        </p:spPr>
      </p:pic>
      <p:pic>
        <p:nvPicPr>
          <p:cNvPr id="11" name="Picture 11"/>
          <p:cNvPicPr>
            <a:picLocks noChangeAspect="1"/>
          </p:cNvPicPr>
          <p:nvPr/>
        </p:nvPicPr>
        <p:blipFill>
          <a:blip r:embed="rId7"/>
          <a:srcRect/>
          <a:stretch>
            <a:fillRect/>
          </a:stretch>
        </p:blipFill>
        <p:spPr>
          <a:xfrm rot="1320136">
            <a:off x="679877" y="462431"/>
            <a:ext cx="1204884" cy="1492117"/>
          </a:xfrm>
          <a:prstGeom prst="rect">
            <a:avLst/>
          </a:prstGeom>
        </p:spPr>
      </p:pic>
      <p:pic>
        <p:nvPicPr>
          <p:cNvPr id="12" name="Picture 12"/>
          <p:cNvPicPr>
            <a:picLocks noChangeAspect="1"/>
          </p:cNvPicPr>
          <p:nvPr/>
        </p:nvPicPr>
        <p:blipFill>
          <a:blip r:embed="rId8"/>
          <a:srcRect/>
          <a:stretch>
            <a:fillRect/>
          </a:stretch>
        </p:blipFill>
        <p:spPr>
          <a:xfrm rot="4272541">
            <a:off x="3095755" y="422004"/>
            <a:ext cx="895930" cy="924831"/>
          </a:xfrm>
          <a:prstGeom prst="rect">
            <a:avLst/>
          </a:prstGeom>
        </p:spPr>
      </p:pic>
      <p:sp>
        <p:nvSpPr>
          <p:cNvPr id="20" name="TextBox 4"/>
          <p:cNvSpPr txBox="1"/>
          <p:nvPr/>
        </p:nvSpPr>
        <p:spPr>
          <a:xfrm>
            <a:off x="2705149" y="3125075"/>
            <a:ext cx="2841274" cy="987450"/>
          </a:xfrm>
          <a:prstGeom prst="rect">
            <a:avLst/>
          </a:prstGeom>
        </p:spPr>
        <p:txBody>
          <a:bodyPr wrap="square" lIns="0" tIns="0" rIns="0" bIns="0" rtlCol="0" anchor="t">
            <a:spAutoFit/>
          </a:bodyPr>
          <a:lstStyle/>
          <a:p>
            <a:pPr>
              <a:lnSpc>
                <a:spcPts val="7746"/>
              </a:lnSpc>
            </a:pPr>
            <a:r>
              <a:rPr lang="en-US" sz="4400" b="1" dirty="0" err="1">
                <a:solidFill>
                  <a:srgbClr val="000000"/>
                </a:solidFill>
                <a:latin typeface="Times New Roman" panose="02020603050405020304" pitchFamily="18" charset="0"/>
                <a:cs typeface="Times New Roman" panose="02020603050405020304" pitchFamily="18" charset="0"/>
              </a:rPr>
              <a:t>Bố</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cục</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21" name="Picture 9"/>
          <p:cNvPicPr>
            <a:picLocks noChangeAspect="1"/>
          </p:cNvPicPr>
          <p:nvPr/>
        </p:nvPicPr>
        <p:blipFill>
          <a:blip r:embed="rId9"/>
          <a:srcRect/>
          <a:stretch>
            <a:fillRect/>
          </a:stretch>
        </p:blipFill>
        <p:spPr>
          <a:xfrm>
            <a:off x="1720742" y="3380495"/>
            <a:ext cx="676526" cy="624941"/>
          </a:xfrm>
          <a:prstGeom prst="rect">
            <a:avLst/>
          </a:prstGeom>
        </p:spPr>
      </p:pic>
      <p:sp>
        <p:nvSpPr>
          <p:cNvPr id="25" name="TextBox 4"/>
          <p:cNvSpPr txBox="1"/>
          <p:nvPr/>
        </p:nvSpPr>
        <p:spPr>
          <a:xfrm>
            <a:off x="7923516" y="2548016"/>
            <a:ext cx="9868320" cy="677108"/>
          </a:xfrm>
          <a:prstGeom prst="rect">
            <a:avLst/>
          </a:prstGeom>
        </p:spPr>
        <p:txBody>
          <a:bodyPr wrap="square" lIns="0" tIns="0" rIns="0" bIns="0" rtlCol="0" anchor="t">
            <a:spAutoFit/>
          </a:bodyPr>
          <a:lstStyle/>
          <a:p>
            <a:pPr algn="just"/>
            <a:r>
              <a:rPr lang="en-US" sz="4400" b="1" dirty="0" err="1">
                <a:solidFill>
                  <a:srgbClr val="000000"/>
                </a:solidFill>
                <a:latin typeface="Times New Roman" panose="02020603050405020304" pitchFamily="18" charset="0"/>
                <a:cs typeface="Times New Roman" panose="02020603050405020304" pitchFamily="18" charset="0"/>
              </a:rPr>
              <a:t>Phần</a:t>
            </a:r>
            <a:r>
              <a:rPr lang="en-US" sz="4400" b="1" dirty="0">
                <a:solidFill>
                  <a:srgbClr val="000000"/>
                </a:solidFill>
                <a:latin typeface="Times New Roman" panose="02020603050405020304" pitchFamily="18" charset="0"/>
                <a:cs typeface="Times New Roman" panose="02020603050405020304" pitchFamily="18" charset="0"/>
              </a:rPr>
              <a:t> 1: </a:t>
            </a:r>
            <a:r>
              <a:rPr lang="en-US" sz="4400" b="1" dirty="0" err="1">
                <a:solidFill>
                  <a:srgbClr val="000000"/>
                </a:solidFill>
                <a:latin typeface="Times New Roman" panose="02020603050405020304" pitchFamily="18" charset="0"/>
                <a:cs typeface="Times New Roman" panose="02020603050405020304" pitchFamily="18" charset="0"/>
              </a:rPr>
              <a:t>Từ</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đầu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đến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chẳng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hỏi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một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lời</a:t>
            </a:r>
            <a:r>
              <a:rPr lang="en-US" sz="4400" b="1" dirty="0">
                <a:solidFill>
                  <a:srgbClr val="000000"/>
                </a:solidFill>
                <a:latin typeface="Times New Roman" panose="02020603050405020304" pitchFamily="18" charset="0"/>
                <a:cs typeface="Times New Roman" panose="02020603050405020304" pitchFamily="18" charset="0"/>
              </a:rPr>
              <a:t>”</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26" name="TextBox 4"/>
          <p:cNvSpPr txBox="1"/>
          <p:nvPr/>
        </p:nvSpPr>
        <p:spPr>
          <a:xfrm>
            <a:off x="8653658" y="3502475"/>
            <a:ext cx="8064329" cy="677108"/>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Bối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cảnh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diễn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cuộc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yết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kiến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vua</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27" name="TextBox 4"/>
          <p:cNvSpPr txBox="1"/>
          <p:nvPr/>
        </p:nvSpPr>
        <p:spPr>
          <a:xfrm>
            <a:off x="7923516" y="4584629"/>
            <a:ext cx="9868320" cy="1354217"/>
          </a:xfrm>
          <a:prstGeom prst="rect">
            <a:avLst/>
          </a:prstGeom>
        </p:spPr>
        <p:txBody>
          <a:bodyPr wrap="square" lIns="0" tIns="0" rIns="0" bIns="0" rtlCol="0" anchor="t">
            <a:spAutoFit/>
          </a:bodyPr>
          <a:lstStyle/>
          <a:p>
            <a:pPr algn="just"/>
            <a:r>
              <a:rPr lang="en-US" sz="4400" b="1" dirty="0" err="1">
                <a:solidFill>
                  <a:srgbClr val="000000"/>
                </a:solidFill>
                <a:latin typeface="Times New Roman" panose="02020603050405020304" pitchFamily="18" charset="0"/>
                <a:cs typeface="Times New Roman" panose="02020603050405020304" pitchFamily="18" charset="0"/>
              </a:rPr>
              <a:t>Phần</a:t>
            </a:r>
            <a:r>
              <a:rPr lang="en-US" sz="4400" b="1" dirty="0">
                <a:solidFill>
                  <a:srgbClr val="000000"/>
                </a:solidFill>
                <a:latin typeface="Times New Roman" panose="02020603050405020304" pitchFamily="18" charset="0"/>
                <a:cs typeface="Times New Roman" panose="02020603050405020304" pitchFamily="18" charset="0"/>
              </a:rPr>
              <a:t> 2: </a:t>
            </a:r>
            <a:r>
              <a:rPr lang="en-US" sz="4400" b="1" dirty="0" err="1">
                <a:solidFill>
                  <a:srgbClr val="000000"/>
                </a:solidFill>
                <a:latin typeface="Times New Roman" panose="02020603050405020304" pitchFamily="18" charset="0"/>
                <a:cs typeface="Times New Roman" panose="02020603050405020304" pitchFamily="18" charset="0"/>
              </a:rPr>
              <a:t>Tiếp</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đến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thưởng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cho</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em</a:t>
            </a:r>
            <a:r>
              <a:rPr lang="en-US" sz="4400" b="1" dirty="0">
                <a:solidFill>
                  <a:srgbClr val="000000"/>
                </a:solidFill>
                <a:latin typeface="Times New Roman" panose="02020603050405020304" pitchFamily="18" charset="0"/>
                <a:cs typeface="Times New Roman" panose="02020603050405020304" pitchFamily="18" charset="0"/>
              </a:rPr>
              <a:t> ta </a:t>
            </a:r>
            <a:r>
              <a:rPr lang="en-US" sz="4400" b="1" dirty="0" err="1">
                <a:solidFill>
                  <a:srgbClr val="000000"/>
                </a:solidFill>
                <a:latin typeface="Times New Roman" panose="02020603050405020304" pitchFamily="18" charset="0"/>
                <a:cs typeface="Times New Roman" panose="02020603050405020304" pitchFamily="18" charset="0"/>
              </a:rPr>
              <a:t>một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quả</a:t>
            </a:r>
            <a:r>
              <a:rPr lang="en-US" sz="4400" b="1" dirty="0">
                <a:solidFill>
                  <a:srgbClr val="000000"/>
                </a:solidFill>
                <a:latin typeface="Times New Roman" panose="02020603050405020304" pitchFamily="18" charset="0"/>
                <a:cs typeface="Times New Roman" panose="02020603050405020304" pitchFamily="18" charset="0"/>
              </a:rPr>
              <a:t>”</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36" name="TextBox 4"/>
          <p:cNvSpPr txBox="1"/>
          <p:nvPr/>
        </p:nvSpPr>
        <p:spPr>
          <a:xfrm>
            <a:off x="8653658" y="6057900"/>
            <a:ext cx="9138178" cy="1354217"/>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Cuộc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yết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kiến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vua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Thiệu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Bảo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Quốc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Toản</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39" name="TextBox 4"/>
          <p:cNvSpPr txBox="1"/>
          <p:nvPr/>
        </p:nvSpPr>
        <p:spPr>
          <a:xfrm>
            <a:off x="7923516" y="7689467"/>
            <a:ext cx="9868320" cy="677108"/>
          </a:xfrm>
          <a:prstGeom prst="rect">
            <a:avLst/>
          </a:prstGeom>
        </p:spPr>
        <p:txBody>
          <a:bodyPr wrap="square" lIns="0" tIns="0" rIns="0" bIns="0" rtlCol="0" anchor="t">
            <a:spAutoFit/>
          </a:bodyPr>
          <a:lstStyle/>
          <a:p>
            <a:pPr algn="just"/>
            <a:r>
              <a:rPr lang="en-US" sz="4400" b="1" dirty="0" err="1">
                <a:solidFill>
                  <a:srgbClr val="000000"/>
                </a:solidFill>
                <a:latin typeface="Times New Roman" panose="02020603050405020304" pitchFamily="18" charset="0"/>
                <a:cs typeface="Times New Roman" panose="02020603050405020304" pitchFamily="18" charset="0"/>
              </a:rPr>
              <a:t>Phần</a:t>
            </a:r>
            <a:r>
              <a:rPr lang="en-US" sz="4400" b="1" dirty="0">
                <a:solidFill>
                  <a:srgbClr val="000000"/>
                </a:solidFill>
                <a:latin typeface="Times New Roman" panose="02020603050405020304" pitchFamily="18" charset="0"/>
                <a:cs typeface="Times New Roman" panose="02020603050405020304" pitchFamily="18" charset="0"/>
              </a:rPr>
              <a:t> 3: </a:t>
            </a:r>
            <a:r>
              <a:rPr lang="en-US" sz="4400" b="1" dirty="0" err="1">
                <a:solidFill>
                  <a:srgbClr val="000000"/>
                </a:solidFill>
                <a:latin typeface="Times New Roman" panose="02020603050405020304" pitchFamily="18" charset="0"/>
                <a:cs typeface="Times New Roman" panose="02020603050405020304" pitchFamily="18" charset="0"/>
              </a:rPr>
              <a:t>Còn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lại</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40" name="TextBox 4"/>
          <p:cNvSpPr txBox="1"/>
          <p:nvPr/>
        </p:nvSpPr>
        <p:spPr>
          <a:xfrm>
            <a:off x="8653658" y="8437725"/>
            <a:ext cx="9138178" cy="1354217"/>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Hành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động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Quốc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Toản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sau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vua</a:t>
            </a:r>
            <a:r>
              <a:rPr lang="en-US" sz="4400" dirty="0">
                <a:solidFill>
                  <a:srgbClr val="000000"/>
                </a:solidFill>
                <a:latin typeface="Times New Roman" panose="02020603050405020304" pitchFamily="18" charset="0"/>
                <a:cs typeface="Times New Roman" panose="02020603050405020304" pitchFamily="18" charset="0"/>
              </a:rPr>
              <a:t> ban cam </a:t>
            </a:r>
            <a:r>
              <a:rPr lang="en-US" sz="4400" dirty="0" err="1">
                <a:solidFill>
                  <a:srgbClr val="000000"/>
                </a:solidFill>
                <a:latin typeface="Times New Roman" panose="02020603050405020304" pitchFamily="18" charset="0"/>
                <a:cs typeface="Times New Roman" panose="02020603050405020304" pitchFamily="18" charset="0"/>
              </a:rPr>
              <a:t>quý</a:t>
            </a:r>
            <a:r>
              <a:rPr lang="en-US" sz="4400" dirty="0">
                <a:solidFill>
                  <a:srgbClr val="000000"/>
                </a:solidFill>
                <a:latin typeface="Times New Roman" panose="02020603050405020304" pitchFamily="18" charset="0"/>
                <a:cs typeface="Times New Roman" panose="02020603050405020304" pitchFamily="18" charset="0"/>
              </a:rPr>
              <a:t>.</a:t>
            </a:r>
          </a:p>
        </p:txBody>
      </p:sp>
      <p:pic>
        <p:nvPicPr>
          <p:cNvPr id="41" name="Picture 2"/>
          <p:cNvPicPr>
            <a:picLocks noChangeAspect="1"/>
          </p:cNvPicPr>
          <p:nvPr/>
        </p:nvPicPr>
        <p:blipFill>
          <a:blip r:embed="rId10"/>
          <a:srcRect/>
          <a:stretch>
            <a:fillRect/>
          </a:stretch>
        </p:blipFill>
        <p:spPr>
          <a:xfrm flipH="1">
            <a:off x="7188199" y="2600900"/>
            <a:ext cx="196539" cy="649715"/>
          </a:xfrm>
          <a:prstGeom prst="rect">
            <a:avLst/>
          </a:prstGeom>
        </p:spPr>
      </p:pic>
      <p:pic>
        <p:nvPicPr>
          <p:cNvPr id="42" name="Picture 2"/>
          <p:cNvPicPr>
            <a:picLocks noChangeAspect="1"/>
          </p:cNvPicPr>
          <p:nvPr/>
        </p:nvPicPr>
        <p:blipFill>
          <a:blip r:embed="rId10"/>
          <a:srcRect/>
          <a:stretch>
            <a:fillRect/>
          </a:stretch>
        </p:blipFill>
        <p:spPr>
          <a:xfrm flipH="1">
            <a:off x="7188199" y="4549222"/>
            <a:ext cx="196539" cy="649715"/>
          </a:xfrm>
          <a:prstGeom prst="rect">
            <a:avLst/>
          </a:prstGeom>
        </p:spPr>
      </p:pic>
      <p:pic>
        <p:nvPicPr>
          <p:cNvPr id="43" name="Picture 2"/>
          <p:cNvPicPr>
            <a:picLocks noChangeAspect="1"/>
          </p:cNvPicPr>
          <p:nvPr/>
        </p:nvPicPr>
        <p:blipFill>
          <a:blip r:embed="rId10"/>
          <a:srcRect/>
          <a:stretch>
            <a:fillRect/>
          </a:stretch>
        </p:blipFill>
        <p:spPr>
          <a:xfrm flipH="1">
            <a:off x="7188199" y="7689467"/>
            <a:ext cx="196539" cy="649715"/>
          </a:xfrm>
          <a:prstGeom prst="rect">
            <a:avLst/>
          </a:prstGeom>
        </p:spPr>
      </p:pic>
      <p:pic>
        <p:nvPicPr>
          <p:cNvPr id="23" name="Picture 3"/>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5621000" y="-1525050"/>
            <a:ext cx="3560795" cy="3489579"/>
          </a:xfrm>
          <a:prstGeom prst="rect">
            <a:avLst/>
          </a:prstGeom>
        </p:spPr>
      </p:pic>
      <p:pic>
        <p:nvPicPr>
          <p:cNvPr id="6" name="Picture 5"/>
          <p:cNvPicPr>
            <a:picLocks noChangeAspect="1"/>
          </p:cNvPicPr>
          <p:nvPr/>
        </p:nvPicPr>
        <p:blipFill>
          <a:blip r:embed="rId13"/>
          <a:stretch>
            <a:fillRect/>
          </a:stretch>
        </p:blipFill>
        <p:spPr>
          <a:xfrm>
            <a:off x="5733993" y="110370"/>
            <a:ext cx="6486706" cy="2139881"/>
          </a:xfrm>
          <a:prstGeom prst="rect">
            <a:avLst/>
          </a:prstGeom>
        </p:spPr>
      </p:pic>
    </p:spTree>
    <p:extLst>
      <p:ext uri="{BB962C8B-B14F-4D97-AF65-F5344CB8AC3E}">
        <p14:creationId xmlns:p14="http://schemas.microsoft.com/office/powerpoint/2010/main" val="604871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par>
                                <p:cTn id="11" presetID="16" presetClass="entr" presetSubtype="21"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barn(inVertical)">
                                      <p:cBhvr>
                                        <p:cTn id="18" dur="500"/>
                                        <p:tgtEl>
                                          <p:spTgt spid="4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arn(inVertical)">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barn(inVertical)">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barn(inVertical)">
                                      <p:cBhvr>
                                        <p:cTn id="31" dur="500"/>
                                        <p:tgtEl>
                                          <p:spTgt spid="42"/>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barn(inVertical)">
                                      <p:cBhvr>
                                        <p:cTn id="34" dur="5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barn(inVertical)">
                                      <p:cBhvr>
                                        <p:cTn id="39" dur="500"/>
                                        <p:tgtEl>
                                          <p:spTgt spid="3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barn(inVertical)">
                                      <p:cBhvr>
                                        <p:cTn id="44" dur="500"/>
                                        <p:tgtEl>
                                          <p:spTgt spid="39"/>
                                        </p:tgtEl>
                                      </p:cBhvr>
                                    </p:animEffect>
                                  </p:childTnLst>
                                </p:cTn>
                              </p:par>
                              <p:par>
                                <p:cTn id="45" presetID="16" presetClass="entr" presetSubtype="21" fill="hold" nodeType="with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barn(inVertical)">
                                      <p:cBhvr>
                                        <p:cTn id="47" dur="500"/>
                                        <p:tgtEl>
                                          <p:spTgt spid="43"/>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barn(inVertical)">
                                      <p:cBhvr>
                                        <p:cTn id="5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5" grpId="0"/>
      <p:bldP spid="26" grpId="0"/>
      <p:bldP spid="27" grpId="0"/>
      <p:bldP spid="36" grpId="0"/>
      <p:bldP spid="39" grpId="0"/>
      <p:bldP spid="4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3"/>
          <a:srcRect/>
          <a:stretch>
            <a:fillRect/>
          </a:stretch>
        </p:blipFill>
        <p:spPr>
          <a:xfrm rot="-854632" flipH="1">
            <a:off x="-1992983" y="-1065191"/>
            <a:ext cx="7508688" cy="2712514"/>
          </a:xfrm>
          <a:prstGeom prst="rect">
            <a:avLst/>
          </a:prstGeom>
        </p:spPr>
      </p:pic>
      <p:sp>
        <p:nvSpPr>
          <p:cNvPr id="20" name="TextBox 4"/>
          <p:cNvSpPr txBox="1"/>
          <p:nvPr/>
        </p:nvSpPr>
        <p:spPr>
          <a:xfrm>
            <a:off x="8389511" y="291066"/>
            <a:ext cx="2841274" cy="872868"/>
          </a:xfrm>
          <a:prstGeom prst="rect">
            <a:avLst/>
          </a:prstGeom>
        </p:spPr>
        <p:txBody>
          <a:bodyPr wrap="square" lIns="0" tIns="0" rIns="0" bIns="0" rtlCol="0" anchor="t">
            <a:spAutoFit/>
          </a:bodyPr>
          <a:lstStyle/>
          <a:p>
            <a:pPr>
              <a:lnSpc>
                <a:spcPts val="7746"/>
              </a:lnSpc>
            </a:pPr>
            <a:r>
              <a:rPr lang="en-US" sz="4400" b="1" dirty="0" err="1">
                <a:solidFill>
                  <a:srgbClr val="000000"/>
                </a:solidFill>
                <a:latin typeface="Times New Roman" panose="02020603050405020304" pitchFamily="18" charset="0"/>
                <a:cs typeface="Times New Roman" panose="02020603050405020304" pitchFamily="18" charset="0"/>
              </a:rPr>
              <a:t>Tóm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tắt</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21" name="Picture 9"/>
          <p:cNvPicPr>
            <a:picLocks noChangeAspect="1"/>
          </p:cNvPicPr>
          <p:nvPr/>
        </p:nvPicPr>
        <p:blipFill>
          <a:blip r:embed="rId4"/>
          <a:srcRect/>
          <a:stretch>
            <a:fillRect/>
          </a:stretch>
        </p:blipFill>
        <p:spPr>
          <a:xfrm>
            <a:off x="7405104" y="546486"/>
            <a:ext cx="676526" cy="624941"/>
          </a:xfrm>
          <a:prstGeom prst="rect">
            <a:avLst/>
          </a:prstGeom>
        </p:spPr>
      </p:pic>
      <p:pic>
        <p:nvPicPr>
          <p:cNvPr id="2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849600" y="-2488711"/>
            <a:ext cx="3560795" cy="3489579"/>
          </a:xfrm>
          <a:prstGeom prst="rect">
            <a:avLst/>
          </a:prstGeom>
        </p:spPr>
      </p:pic>
      <p:sp>
        <p:nvSpPr>
          <p:cNvPr id="3" name="Rectangle 2"/>
          <p:cNvSpPr/>
          <p:nvPr/>
        </p:nvSpPr>
        <p:spPr>
          <a:xfrm>
            <a:off x="444246" y="1333500"/>
            <a:ext cx="17386553" cy="1446550"/>
          </a:xfrm>
          <a:prstGeom prst="rect">
            <a:avLst/>
          </a:prstGeom>
        </p:spPr>
        <p:txBody>
          <a:bodyPr wrap="square">
            <a:spAutoFit/>
          </a:bodyPr>
          <a:lstStyle/>
          <a:p>
            <a:pPr algn="just"/>
            <a:r>
              <a:rPr lang="vi-VN" sz="4400" dirty="0">
                <a:latin typeface="+mj-lt"/>
              </a:rPr>
              <a:t>+ Tại bến Bình Than, vua Trần và các vương hầu họp bàn kế sách đối phó với quần xâm lược.</a:t>
            </a:r>
            <a:endParaRPr lang="en-US" sz="4400" dirty="0">
              <a:latin typeface="+mj-lt"/>
            </a:endParaRPr>
          </a:p>
        </p:txBody>
      </p:sp>
      <p:sp>
        <p:nvSpPr>
          <p:cNvPr id="28" name="Rectangle 27"/>
          <p:cNvSpPr/>
          <p:nvPr/>
        </p:nvSpPr>
        <p:spPr>
          <a:xfrm>
            <a:off x="444246" y="2780050"/>
            <a:ext cx="17386553" cy="2123658"/>
          </a:xfrm>
          <a:prstGeom prst="rect">
            <a:avLst/>
          </a:prstGeom>
        </p:spPr>
        <p:txBody>
          <a:bodyPr wrap="square">
            <a:spAutoFit/>
          </a:bodyPr>
          <a:lstStyle/>
          <a:p>
            <a:pPr algn="just"/>
            <a:r>
              <a:rPr lang="vi-VN" sz="4400" dirty="0">
                <a:latin typeface="+mj-lt"/>
              </a:rPr>
              <a:t>+ Vì chưa đủ tuổi, không được dự họp, Trần Quốc T</a:t>
            </a:r>
            <a:r>
              <a:rPr lang="en-US" sz="4400" dirty="0" err="1">
                <a:latin typeface="Times New Roman" panose="02020603050405020304" pitchFamily="18" charset="0"/>
                <a:cs typeface="Times New Roman" panose="02020603050405020304" pitchFamily="18" charset="0"/>
              </a:rPr>
              <a:t>oản</a:t>
            </a:r>
            <a:r>
              <a:rPr lang="vi-VN" sz="4400" dirty="0">
                <a:latin typeface="+mj-lt"/>
              </a:rPr>
              <a:t> cảm thấy nhục nhã, chỉ muốn gặp vua để bày tỏ chủ kiến của mình là không chấp nhận hoà hoãn.</a:t>
            </a:r>
            <a:endParaRPr lang="en-US" sz="4400" dirty="0">
              <a:latin typeface="+mj-lt"/>
            </a:endParaRPr>
          </a:p>
        </p:txBody>
      </p:sp>
      <p:sp>
        <p:nvSpPr>
          <p:cNvPr id="29" name="Rectangle 28"/>
          <p:cNvSpPr/>
          <p:nvPr/>
        </p:nvSpPr>
        <p:spPr>
          <a:xfrm>
            <a:off x="444246" y="4903708"/>
            <a:ext cx="17386553" cy="1446550"/>
          </a:xfrm>
          <a:prstGeom prst="rect">
            <a:avLst/>
          </a:prstGeom>
        </p:spPr>
        <p:txBody>
          <a:bodyPr wrap="square">
            <a:spAutoFit/>
          </a:bodyPr>
          <a:lstStyle/>
          <a:p>
            <a:pPr algn="just"/>
            <a:r>
              <a:rPr lang="vi-VN" sz="4400" dirty="0">
                <a:latin typeface="+mj-lt"/>
              </a:rPr>
              <a:t>+ Do nóng lòng muốn gặp vua, Trần Quốc Toản định vượt qua hàng rào quân cấm vệ để đến nơi vua quan họp bàn; bị ngăn cản, đã xảy ra xung đột.</a:t>
            </a:r>
            <a:endParaRPr lang="en-US" sz="4400" dirty="0">
              <a:latin typeface="+mj-lt"/>
            </a:endParaRPr>
          </a:p>
        </p:txBody>
      </p:sp>
      <p:sp>
        <p:nvSpPr>
          <p:cNvPr id="30" name="Rectangle 29"/>
          <p:cNvSpPr/>
          <p:nvPr/>
        </p:nvSpPr>
        <p:spPr>
          <a:xfrm>
            <a:off x="444246" y="6510358"/>
            <a:ext cx="17386553" cy="1446550"/>
          </a:xfrm>
          <a:prstGeom prst="rect">
            <a:avLst/>
          </a:prstGeom>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vi-VN" sz="4400" dirty="0">
                <a:latin typeface="+mj-lt"/>
              </a:rPr>
              <a:t>Khi được gặp vua, Trần Quốc Toản nói to câu xin đánh. Vua Trần biết nỗi lòng vì nước của chàng, đã không trách phạt, còn ban thưởng một quả cam.</a:t>
            </a:r>
            <a:endParaRPr lang="en-US" sz="4400" dirty="0">
              <a:latin typeface="+mj-lt"/>
            </a:endParaRPr>
          </a:p>
        </p:txBody>
      </p:sp>
      <p:sp>
        <p:nvSpPr>
          <p:cNvPr id="31" name="Rectangle 30"/>
          <p:cNvSpPr/>
          <p:nvPr/>
        </p:nvSpPr>
        <p:spPr>
          <a:xfrm>
            <a:off x="444246" y="8117008"/>
            <a:ext cx="17386553" cy="2123658"/>
          </a:xfrm>
          <a:prstGeom prst="rect">
            <a:avLst/>
          </a:prstGeom>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Quốc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Toản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quyết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trở</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võ</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xuất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xoè</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tay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quả</a:t>
            </a:r>
            <a:r>
              <a:rPr lang="en-US" sz="4400" dirty="0">
                <a:latin typeface="Times New Roman" panose="02020603050405020304" pitchFamily="18" charset="0"/>
                <a:cs typeface="Times New Roman" panose="02020603050405020304" pitchFamily="18" charset="0"/>
              </a:rPr>
              <a:t> cam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bóp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giờ</a:t>
            </a:r>
            <a:r>
              <a:rPr lang="en-US" sz="4400" dirty="0">
                <a:latin typeface="Times New Roman" panose="02020603050405020304" pitchFamily="18" charset="0"/>
                <a:cs typeface="Times New Roman" panose="02020603050405020304" pitchFamily="18" charset="0"/>
              </a:rPr>
              <a:t>.</a:t>
            </a:r>
            <a:endParaRPr lang="en-US" sz="4400" dirty="0">
              <a:latin typeface="+mj-lt"/>
            </a:endParaRPr>
          </a:p>
        </p:txBody>
      </p:sp>
    </p:spTree>
    <p:extLst>
      <p:ext uri="{BB962C8B-B14F-4D97-AF65-F5344CB8AC3E}">
        <p14:creationId xmlns:p14="http://schemas.microsoft.com/office/powerpoint/2010/main" val="948775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inVertical)">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barn(inVertical)">
                                      <p:cBhvr>
                                        <p:cTn id="25" dur="5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barn(inVertical)">
                                      <p:cBhvr>
                                        <p:cTn id="30" dur="500"/>
                                        <p:tgtEl>
                                          <p:spTgt spid="3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barn(inVertical)">
                                      <p:cBhvr>
                                        <p:cTn id="3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 grpId="0"/>
      <p:bldP spid="28" grpId="0"/>
      <p:bldP spid="29" grpId="0"/>
      <p:bldP spid="30" grpId="0"/>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52527">
            <a:off x="8554305" y="8184235"/>
            <a:ext cx="11641607" cy="4205530"/>
          </a:xfrm>
          <a:prstGeom prst="rect">
            <a:avLst/>
          </a:prstGeom>
        </p:spPr>
      </p:pic>
      <p:pic>
        <p:nvPicPr>
          <p:cNvPr id="1026" name="Picture 2" descr="Người thiếu niên trẻ tuổi có tinh thần căm thù giặc sâu sắc, đã bóp nát quả  cam trong tay khi không được vào dự họp bàn kế sách đánh giặc là"/>
          <p:cNvPicPr>
            <a:picLocks noChangeAspect="1" noChangeArrowheads="1"/>
          </p:cNvPicPr>
          <p:nvPr/>
        </p:nvPicPr>
        <p:blipFill rotWithShape="1">
          <a:blip r:embed="rId4">
            <a:extLst>
              <a:ext uri="{28A0092B-C50C-407E-A947-70E740481C1C}">
                <a14:useLocalDpi xmlns:a14="http://schemas.microsoft.com/office/drawing/2010/main" val="0"/>
              </a:ext>
            </a:extLst>
          </a:blip>
          <a:srcRect r="8569"/>
          <a:stretch/>
        </p:blipFill>
        <p:spPr bwMode="auto">
          <a:xfrm>
            <a:off x="10284612" y="511217"/>
            <a:ext cx="7546188" cy="8959465"/>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5"/>
          <p:cNvSpPr/>
          <p:nvPr/>
        </p:nvSpPr>
        <p:spPr>
          <a:xfrm>
            <a:off x="10058400" y="329067"/>
            <a:ext cx="7924799" cy="9446261"/>
          </a:xfrm>
          <a:custGeom>
            <a:avLst/>
            <a:gdLst/>
            <a:ahLst/>
            <a:cxnLst/>
            <a:rect l="l" t="t" r="r" b="b"/>
            <a:pathLst>
              <a:path w="3544570" h="5351780">
                <a:moveTo>
                  <a:pt x="3544570" y="5351780"/>
                </a:moveTo>
                <a:lnTo>
                  <a:pt x="0" y="5351780"/>
                </a:lnTo>
                <a:lnTo>
                  <a:pt x="0" y="0"/>
                </a:lnTo>
                <a:lnTo>
                  <a:pt x="3544570" y="0"/>
                </a:lnTo>
                <a:lnTo>
                  <a:pt x="3544570" y="5351780"/>
                </a:lnTo>
                <a:close/>
              </a:path>
            </a:pathLst>
          </a:custGeom>
          <a:blipFill>
            <a:blip r:embed="rId5"/>
            <a:stretch>
              <a:fillRect l="-61" r="-61"/>
            </a:stretch>
          </a:blipFill>
        </p:spPr>
      </p:sp>
      <p:pic>
        <p:nvPicPr>
          <p:cNvPr id="12" name="Picture 12"/>
          <p:cNvPicPr>
            <a:picLocks noChangeAspect="1"/>
          </p:cNvPicPr>
          <p:nvPr/>
        </p:nvPicPr>
        <p:blipFill>
          <a:blip r:embed="rId6"/>
          <a:srcRect/>
          <a:stretch>
            <a:fillRect/>
          </a:stretch>
        </p:blipFill>
        <p:spPr>
          <a:xfrm>
            <a:off x="12492779" y="301042"/>
            <a:ext cx="2351614" cy="420351"/>
          </a:xfrm>
          <a:prstGeom prst="rect">
            <a:avLst/>
          </a:prstGeom>
        </p:spPr>
      </p:pic>
      <p:pic>
        <p:nvPicPr>
          <p:cNvPr id="13" name="Picture 13"/>
          <p:cNvPicPr>
            <a:picLocks noChangeAspect="1"/>
          </p:cNvPicPr>
          <p:nvPr/>
        </p:nvPicPr>
        <p:blipFill>
          <a:blip r:embed="rId7"/>
          <a:srcRect/>
          <a:stretch>
            <a:fillRect/>
          </a:stretch>
        </p:blipFill>
        <p:spPr>
          <a:xfrm rot="-443034">
            <a:off x="-1042513" y="-885109"/>
            <a:ext cx="6124388" cy="2181813"/>
          </a:xfrm>
          <a:prstGeom prst="rect">
            <a:avLst/>
          </a:prstGeom>
        </p:spPr>
      </p:pic>
      <p:pic>
        <p:nvPicPr>
          <p:cNvPr id="3" name="Picture 2"/>
          <p:cNvPicPr>
            <a:picLocks noChangeAspect="1"/>
          </p:cNvPicPr>
          <p:nvPr/>
        </p:nvPicPr>
        <p:blipFill>
          <a:blip r:embed="rId8"/>
          <a:stretch>
            <a:fillRect/>
          </a:stretch>
        </p:blipFill>
        <p:spPr>
          <a:xfrm>
            <a:off x="-543200" y="1901452"/>
            <a:ext cx="11479763" cy="4444369"/>
          </a:xfrm>
          <a:prstGeom prst="rect">
            <a:avLst/>
          </a:prstGeom>
        </p:spPr>
      </p:pic>
    </p:spTree>
    <p:extLst>
      <p:ext uri="{BB962C8B-B14F-4D97-AF65-F5344CB8AC3E}">
        <p14:creationId xmlns:p14="http://schemas.microsoft.com/office/powerpoint/2010/main" val="2437257227"/>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a:stretch>
            <a:fillRect/>
          </a:stretch>
        </p:blipFill>
        <p:spPr>
          <a:xfrm rot="-5400000">
            <a:off x="-4824748" y="51896"/>
            <a:ext cx="8390799" cy="6208709"/>
          </a:xfrm>
          <a:prstGeom prst="rect">
            <a:avLst/>
          </a:prstGeom>
        </p:spPr>
      </p:pic>
      <p:pic>
        <p:nvPicPr>
          <p:cNvPr id="7" name="Picture 7"/>
          <p:cNvPicPr>
            <a:picLocks noChangeAspect="1"/>
          </p:cNvPicPr>
          <p:nvPr/>
        </p:nvPicPr>
        <p:blipFill>
          <a:blip r:embed="rId4"/>
          <a:srcRect/>
          <a:stretch>
            <a:fillRect/>
          </a:stretch>
        </p:blipFill>
        <p:spPr>
          <a:xfrm>
            <a:off x="-1456758" y="6501605"/>
            <a:ext cx="4468056" cy="4491822"/>
          </a:xfrm>
          <a:prstGeom prst="rect">
            <a:avLst/>
          </a:prstGeom>
        </p:spPr>
      </p:pic>
      <p:pic>
        <p:nvPicPr>
          <p:cNvPr id="12" name="Picture 12"/>
          <p:cNvPicPr>
            <a:picLocks noChangeAspect="1"/>
          </p:cNvPicPr>
          <p:nvPr/>
        </p:nvPicPr>
        <p:blipFill>
          <a:blip r:embed="rId5"/>
          <a:srcRect/>
          <a:stretch>
            <a:fillRect/>
          </a:stretch>
        </p:blipFill>
        <p:spPr>
          <a:xfrm rot="-2310990">
            <a:off x="15848264" y="-5151780"/>
            <a:ext cx="5729729" cy="9023195"/>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44253" y="777320"/>
            <a:ext cx="1288173" cy="1298237"/>
          </a:xfrm>
          <a:prstGeom prst="rect">
            <a:avLst/>
          </a:prstGeom>
        </p:spPr>
      </p:pic>
      <p:grpSp>
        <p:nvGrpSpPr>
          <p:cNvPr id="15" name="Group 4"/>
          <p:cNvGrpSpPr>
            <a:grpSpLocks noChangeAspect="1"/>
          </p:cNvGrpSpPr>
          <p:nvPr/>
        </p:nvGrpSpPr>
        <p:grpSpPr>
          <a:xfrm>
            <a:off x="0" y="1742181"/>
            <a:ext cx="7348088" cy="8302104"/>
            <a:chOff x="0" y="0"/>
            <a:chExt cx="5624576" cy="6354826"/>
          </a:xfrm>
        </p:grpSpPr>
        <p:sp>
          <p:nvSpPr>
            <p:cNvPr id="16" name="Freeform 5"/>
            <p:cNvSpPr/>
            <p:nvPr/>
          </p:nvSpPr>
          <p:spPr>
            <a:xfrm>
              <a:off x="-8128" y="-15494"/>
              <a:ext cx="6457061" cy="6428613"/>
            </a:xfrm>
            <a:custGeom>
              <a:avLst/>
              <a:gdLst/>
              <a:ahLst/>
              <a:cxnLst/>
              <a:rect l="l" t="t" r="r" b="b"/>
              <a:pathLst>
                <a:path w="6457061" h="6428613">
                  <a:moveTo>
                    <a:pt x="2030095" y="6351651"/>
                  </a:moveTo>
                  <a:cubicBezTo>
                    <a:pt x="1401318" y="6327775"/>
                    <a:pt x="615188" y="6428613"/>
                    <a:pt x="10922" y="6315202"/>
                  </a:cubicBezTo>
                  <a:cubicBezTo>
                    <a:pt x="29210" y="4220591"/>
                    <a:pt x="0" y="2131441"/>
                    <a:pt x="10414" y="33909"/>
                  </a:cubicBezTo>
                  <a:cubicBezTo>
                    <a:pt x="1531620" y="18923"/>
                    <a:pt x="3200908" y="0"/>
                    <a:pt x="4708779" y="36576"/>
                  </a:cubicBezTo>
                  <a:cubicBezTo>
                    <a:pt x="4705223" y="269748"/>
                    <a:pt x="4863084" y="555752"/>
                    <a:pt x="4998212" y="1024890"/>
                  </a:cubicBezTo>
                  <a:cubicBezTo>
                    <a:pt x="5065649" y="1450340"/>
                    <a:pt x="5018151" y="1983613"/>
                    <a:pt x="5156073" y="2395093"/>
                  </a:cubicBezTo>
                  <a:cubicBezTo>
                    <a:pt x="5119497" y="2433447"/>
                    <a:pt x="5235575" y="2533650"/>
                    <a:pt x="5241671" y="2606294"/>
                  </a:cubicBezTo>
                  <a:cubicBezTo>
                    <a:pt x="5221351" y="2797937"/>
                    <a:pt x="5321808" y="2871978"/>
                    <a:pt x="5347462" y="3146044"/>
                  </a:cubicBezTo>
                  <a:cubicBezTo>
                    <a:pt x="5378577" y="3134360"/>
                    <a:pt x="5333111" y="3297936"/>
                    <a:pt x="5358511" y="3464179"/>
                  </a:cubicBezTo>
                  <a:cubicBezTo>
                    <a:pt x="5366131" y="3580003"/>
                    <a:pt x="5444109" y="3753231"/>
                    <a:pt x="5446395" y="3869563"/>
                  </a:cubicBezTo>
                  <a:cubicBezTo>
                    <a:pt x="5430012" y="4118229"/>
                    <a:pt x="5451221" y="4418330"/>
                    <a:pt x="5427980" y="4713351"/>
                  </a:cubicBezTo>
                  <a:cubicBezTo>
                    <a:pt x="5468239" y="4858131"/>
                    <a:pt x="5548884" y="5101717"/>
                    <a:pt x="5603494" y="5491480"/>
                  </a:cubicBezTo>
                  <a:cubicBezTo>
                    <a:pt x="5603748" y="5699887"/>
                    <a:pt x="5537581" y="5837428"/>
                    <a:pt x="5632196" y="6181598"/>
                  </a:cubicBezTo>
                  <a:cubicBezTo>
                    <a:pt x="5491861" y="6407658"/>
                    <a:pt x="6457061" y="6366510"/>
                    <a:pt x="2030095" y="6351651"/>
                  </a:cubicBezTo>
                  <a:close/>
                </a:path>
              </a:pathLst>
            </a:custGeom>
            <a:blipFill>
              <a:blip r:embed="rId8"/>
              <a:stretch>
                <a:fillRect l="-115202"/>
              </a:stretch>
            </a:blipFill>
          </p:spPr>
        </p:sp>
      </p:grpSp>
      <p:pic>
        <p:nvPicPr>
          <p:cNvPr id="14" name="Picture 14"/>
          <p:cNvPicPr>
            <a:picLocks noChangeAspect="1"/>
          </p:cNvPicPr>
          <p:nvPr/>
        </p:nvPicPr>
        <p:blipFill>
          <a:blip r:embed="rId9"/>
          <a:srcRect/>
          <a:stretch>
            <a:fillRect/>
          </a:stretch>
        </p:blipFill>
        <p:spPr>
          <a:xfrm>
            <a:off x="1160916" y="1426438"/>
            <a:ext cx="3164472" cy="565649"/>
          </a:xfrm>
          <a:prstGeom prst="rect">
            <a:avLst/>
          </a:prstGeom>
        </p:spPr>
      </p:pic>
      <p:pic>
        <p:nvPicPr>
          <p:cNvPr id="2" name="Picture 1"/>
          <p:cNvPicPr>
            <a:picLocks noChangeAspect="1"/>
          </p:cNvPicPr>
          <p:nvPr/>
        </p:nvPicPr>
        <p:blipFill>
          <a:blip r:embed="rId10"/>
          <a:stretch>
            <a:fillRect/>
          </a:stretch>
        </p:blipFill>
        <p:spPr>
          <a:xfrm>
            <a:off x="6223491" y="2919981"/>
            <a:ext cx="11479763" cy="4444369"/>
          </a:xfrm>
          <a:prstGeom prst="rect">
            <a:avLst/>
          </a:prstGeom>
        </p:spPr>
      </p:pic>
    </p:spTree>
    <p:extLst>
      <p:ext uri="{BB962C8B-B14F-4D97-AF65-F5344CB8AC3E}">
        <p14:creationId xmlns:p14="http://schemas.microsoft.com/office/powerpoint/2010/main" val="3891818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3"/>
          <a:srcRect/>
          <a:stretch>
            <a:fillRect/>
          </a:stretch>
        </p:blipFill>
        <p:spPr>
          <a:xfrm>
            <a:off x="-2080466" y="8245031"/>
            <a:ext cx="10292474" cy="3711724"/>
          </a:xfrm>
          <a:prstGeom prst="rect">
            <a:avLst/>
          </a:prstGeom>
        </p:spPr>
      </p:pic>
      <p:pic>
        <p:nvPicPr>
          <p:cNvPr id="10" name="Picture 10"/>
          <p:cNvPicPr>
            <a:picLocks noChangeAspect="1"/>
          </p:cNvPicPr>
          <p:nvPr/>
        </p:nvPicPr>
        <p:blipFill>
          <a:blip r:embed="rId3"/>
          <a:srcRect/>
          <a:stretch>
            <a:fillRect/>
          </a:stretch>
        </p:blipFill>
        <p:spPr>
          <a:xfrm rot="10591079">
            <a:off x="9247216" y="-1415409"/>
            <a:ext cx="10292474" cy="3711724"/>
          </a:xfrm>
          <a:prstGeom prst="rect">
            <a:avLst/>
          </a:prstGeom>
        </p:spPr>
      </p:pic>
      <p:pic>
        <p:nvPicPr>
          <p:cNvPr id="16" name="Picture 16"/>
          <p:cNvPicPr>
            <a:picLocks noChangeAspect="1"/>
          </p:cNvPicPr>
          <p:nvPr/>
        </p:nvPicPr>
        <p:blipFill>
          <a:blip r:embed="rId4"/>
          <a:srcRect/>
          <a:stretch>
            <a:fillRect/>
          </a:stretch>
        </p:blipFill>
        <p:spPr>
          <a:xfrm rot="-2150263">
            <a:off x="12397070" y="-38721"/>
            <a:ext cx="1390903" cy="1532675"/>
          </a:xfrm>
          <a:prstGeom prst="rect">
            <a:avLst/>
          </a:prstGeom>
        </p:spPr>
      </p:pic>
      <p:pic>
        <p:nvPicPr>
          <p:cNvPr id="18" name="Picture 2"/>
          <p:cNvPicPr>
            <a:picLocks noChangeAspect="1"/>
          </p:cNvPicPr>
          <p:nvPr/>
        </p:nvPicPr>
        <p:blipFill>
          <a:blip r:embed="rId5"/>
          <a:srcRect l="16027" t="8272" r="20680" b="7755"/>
          <a:stretch>
            <a:fillRect/>
          </a:stretch>
        </p:blipFill>
        <p:spPr>
          <a:xfrm rot="209348">
            <a:off x="14408861" y="48598"/>
            <a:ext cx="3345290" cy="4438351"/>
          </a:xfrm>
          <a:prstGeom prst="rect">
            <a:avLst/>
          </a:prstGeom>
        </p:spPr>
      </p:pic>
      <p:sp>
        <p:nvSpPr>
          <p:cNvPr id="14" name="Freeform 14"/>
          <p:cNvSpPr/>
          <p:nvPr/>
        </p:nvSpPr>
        <p:spPr>
          <a:xfrm rot="264873">
            <a:off x="14102739" y="27278"/>
            <a:ext cx="3949326" cy="4560464"/>
          </a:xfrm>
          <a:custGeom>
            <a:avLst/>
            <a:gdLst/>
            <a:ahLst/>
            <a:cxnLst/>
            <a:rect l="l" t="t" r="r" b="b"/>
            <a:pathLst>
              <a:path w="3136392" h="2258568">
                <a:moveTo>
                  <a:pt x="3136392" y="2258568"/>
                </a:moveTo>
                <a:lnTo>
                  <a:pt x="0" y="2258568"/>
                </a:lnTo>
                <a:lnTo>
                  <a:pt x="0" y="0"/>
                </a:lnTo>
                <a:lnTo>
                  <a:pt x="3136392" y="0"/>
                </a:lnTo>
                <a:lnTo>
                  <a:pt x="3136392" y="2258568"/>
                </a:lnTo>
                <a:close/>
              </a:path>
            </a:pathLst>
          </a:custGeom>
          <a:blipFill>
            <a:blip r:embed="rId6"/>
            <a:stretch>
              <a:fillRect l="-8" r="-8"/>
            </a:stretch>
          </a:blipFill>
        </p:spPr>
      </p:sp>
      <p:pic>
        <p:nvPicPr>
          <p:cNvPr id="15" name="Picture 15"/>
          <p:cNvPicPr>
            <a:picLocks noChangeAspect="1"/>
          </p:cNvPicPr>
          <p:nvPr/>
        </p:nvPicPr>
        <p:blipFill>
          <a:blip r:embed="rId7"/>
          <a:srcRect/>
          <a:stretch>
            <a:fillRect/>
          </a:stretch>
        </p:blipFill>
        <p:spPr>
          <a:xfrm>
            <a:off x="15204330" y="-412998"/>
            <a:ext cx="2123466" cy="926048"/>
          </a:xfrm>
          <a:prstGeom prst="rect">
            <a:avLst/>
          </a:prstGeom>
        </p:spPr>
      </p:pic>
      <p:sp>
        <p:nvSpPr>
          <p:cNvPr id="24" name="TextBox 4"/>
          <p:cNvSpPr txBox="1"/>
          <p:nvPr/>
        </p:nvSpPr>
        <p:spPr>
          <a:xfrm>
            <a:off x="940089" y="2662209"/>
            <a:ext cx="9868320" cy="677108"/>
          </a:xfrm>
          <a:prstGeom prst="rect">
            <a:avLst/>
          </a:prstGeom>
        </p:spPr>
        <p:txBody>
          <a:bodyPr wrap="square" lIns="0" tIns="0" rIns="0" bIns="0" rtlCol="0" anchor="t">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Bối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cảnh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lịch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sử</a:t>
            </a:r>
            <a:r>
              <a:rPr lang="en-US" sz="4400" b="1" dirty="0">
                <a:solidFill>
                  <a:srgbClr val="000000"/>
                </a:solidFill>
                <a:latin typeface="Times New Roman" panose="02020603050405020304" pitchFamily="18" charset="0"/>
                <a:cs typeface="Times New Roman" panose="02020603050405020304" pitchFamily="18" charset="0"/>
              </a:rPr>
              <a:t>:</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25" name="TextBox 4"/>
          <p:cNvSpPr txBox="1"/>
          <p:nvPr/>
        </p:nvSpPr>
        <p:spPr>
          <a:xfrm>
            <a:off x="1685475" y="3561380"/>
            <a:ext cx="11875494" cy="2708434"/>
          </a:xfrm>
          <a:prstGeom prst="rect">
            <a:avLst/>
          </a:prstGeom>
        </p:spPr>
        <p:txBody>
          <a:bodyPr wrap="square" lIns="0" tIns="0" rIns="0" bIns="0" rtlCol="0" anchor="t">
            <a:spAutoFit/>
          </a:bodyPr>
          <a:lstStyle/>
          <a:p>
            <a:pPr algn="just"/>
            <a:r>
              <a:rPr lang="vi-VN" sz="4400" dirty="0">
                <a:solidFill>
                  <a:srgbClr val="000000"/>
                </a:solidFill>
                <a:latin typeface="Times New Roman" panose="02020603050405020304" pitchFamily="18" charset="0"/>
                <a:cs typeface="Times New Roman" panose="02020603050405020304" pitchFamily="18" charset="0"/>
              </a:rPr>
              <a:t>C</a:t>
            </a:r>
            <a:r>
              <a:rPr lang="en-US" sz="4400" dirty="0">
                <a:solidFill>
                  <a:srgbClr val="000000"/>
                </a:solidFill>
                <a:latin typeface="Times New Roman" panose="02020603050405020304" pitchFamily="18" charset="0"/>
                <a:cs typeface="Times New Roman" panose="02020603050405020304" pitchFamily="18" charset="0"/>
              </a:rPr>
              <a:t>â</a:t>
            </a:r>
            <a:r>
              <a:rPr lang="vi-VN" sz="4400" dirty="0">
                <a:solidFill>
                  <a:srgbClr val="000000"/>
                </a:solidFill>
                <a:latin typeface="Times New Roman" panose="02020603050405020304" pitchFamily="18" charset="0"/>
                <a:cs typeface="Times New Roman" panose="02020603050405020304" pitchFamily="18" charset="0"/>
              </a:rPr>
              <a:t>u chuyện được kể xảy ra vào thời nhà Trần (thế kỉ XIII). Lúc bấy giờ, nước ta phải đối mặt với quân Nguyên - một đội quần xâm lược hết sức hùng mạnh.</a:t>
            </a:r>
            <a:endParaRPr lang="en-US" sz="4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5163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xEl>
                                              <p:pRg st="0" end="0"/>
                                            </p:txEl>
                                          </p:spTgt>
                                        </p:tgtEl>
                                        <p:attrNameLst>
                                          <p:attrName>style.visibility</p:attrName>
                                        </p:attrNameLst>
                                      </p:cBhvr>
                                      <p:to>
                                        <p:strVal val="visible"/>
                                      </p:to>
                                    </p:set>
                                    <p:animEffect transition="in" filter="barn(inVertical)">
                                      <p:cBhvr>
                                        <p:cTn id="12"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a:stretch>
            <a:fillRect/>
          </a:stretch>
        </p:blipFill>
        <p:spPr>
          <a:xfrm rot="-5400000">
            <a:off x="-4824748" y="51896"/>
            <a:ext cx="8390799" cy="6208709"/>
          </a:xfrm>
          <a:prstGeom prst="rect">
            <a:avLst/>
          </a:prstGeom>
        </p:spPr>
      </p:pic>
      <p:pic>
        <p:nvPicPr>
          <p:cNvPr id="7" name="Picture 7"/>
          <p:cNvPicPr>
            <a:picLocks noChangeAspect="1"/>
          </p:cNvPicPr>
          <p:nvPr/>
        </p:nvPicPr>
        <p:blipFill>
          <a:blip r:embed="rId4"/>
          <a:srcRect/>
          <a:stretch>
            <a:fillRect/>
          </a:stretch>
        </p:blipFill>
        <p:spPr>
          <a:xfrm>
            <a:off x="-1456758" y="6501605"/>
            <a:ext cx="4468056" cy="4491822"/>
          </a:xfrm>
          <a:prstGeom prst="rect">
            <a:avLst/>
          </a:prstGeom>
        </p:spPr>
      </p:pic>
      <p:pic>
        <p:nvPicPr>
          <p:cNvPr id="12" name="Picture 12"/>
          <p:cNvPicPr>
            <a:picLocks noChangeAspect="1"/>
          </p:cNvPicPr>
          <p:nvPr/>
        </p:nvPicPr>
        <p:blipFill>
          <a:blip r:embed="rId5"/>
          <a:srcRect/>
          <a:stretch>
            <a:fillRect/>
          </a:stretch>
        </p:blipFill>
        <p:spPr>
          <a:xfrm rot="-2310990">
            <a:off x="15848264" y="-5151780"/>
            <a:ext cx="5729729" cy="9023195"/>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44253" y="777320"/>
            <a:ext cx="1288173" cy="1298237"/>
          </a:xfrm>
          <a:prstGeom prst="rect">
            <a:avLst/>
          </a:prstGeom>
        </p:spPr>
      </p:pic>
      <p:pic>
        <p:nvPicPr>
          <p:cNvPr id="4098" name="Picture 2" descr="Em học được điều gì sau khi đọc xong bài Bóp nát quả cam? Xem"/>
          <p:cNvPicPr>
            <a:picLocks noChangeAspect="1" noChangeArrowheads="1"/>
          </p:cNvPicPr>
          <p:nvPr/>
        </p:nvPicPr>
        <p:blipFill>
          <a:blip r:embed="rId8">
            <a:extLst>
              <a:ext uri="{BEBA8EAE-BF5A-486C-A8C5-ECC9F3942E4B}">
                <a14:imgProps xmlns:a14="http://schemas.microsoft.com/office/drawing/2010/main">
                  <a14:imgLayer r:embed="rId9">
                    <a14:imgEffect>
                      <a14:colorTemperature colorTemp="53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86984" y="2075557"/>
            <a:ext cx="9354784" cy="808309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4"/>
          <p:cNvPicPr>
            <a:picLocks noChangeAspect="1"/>
          </p:cNvPicPr>
          <p:nvPr/>
        </p:nvPicPr>
        <p:blipFill>
          <a:blip r:embed="rId10"/>
          <a:srcRect/>
          <a:stretch>
            <a:fillRect/>
          </a:stretch>
        </p:blipFill>
        <p:spPr>
          <a:xfrm>
            <a:off x="2263991" y="1792732"/>
            <a:ext cx="3164472" cy="565649"/>
          </a:xfrm>
          <a:prstGeom prst="rect">
            <a:avLst/>
          </a:prstGeom>
        </p:spPr>
      </p:pic>
      <p:pic>
        <p:nvPicPr>
          <p:cNvPr id="2" name="Picture 1"/>
          <p:cNvPicPr>
            <a:picLocks noChangeAspect="1"/>
          </p:cNvPicPr>
          <p:nvPr/>
        </p:nvPicPr>
        <p:blipFill>
          <a:blip r:embed="rId11"/>
          <a:stretch>
            <a:fillRect/>
          </a:stretch>
        </p:blipFill>
        <p:spPr>
          <a:xfrm>
            <a:off x="6148183" y="3010754"/>
            <a:ext cx="12564945" cy="4359018"/>
          </a:xfrm>
          <a:prstGeom prst="rect">
            <a:avLst/>
          </a:prstGeom>
        </p:spPr>
      </p:pic>
    </p:spTree>
    <p:extLst>
      <p:ext uri="{BB962C8B-B14F-4D97-AF65-F5344CB8AC3E}">
        <p14:creationId xmlns:p14="http://schemas.microsoft.com/office/powerpoint/2010/main" val="1656821745"/>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p:cNvPicPr>
          <p:nvPr/>
        </p:nvPicPr>
        <p:blipFill>
          <a:blip r:embed="rId3"/>
          <a:srcRect l="16027" t="8272" r="20680" b="7755"/>
          <a:stretch>
            <a:fillRect/>
          </a:stretch>
        </p:blipFill>
        <p:spPr>
          <a:xfrm>
            <a:off x="-18219" y="-35328"/>
            <a:ext cx="3768859" cy="5000319"/>
          </a:xfrm>
          <a:prstGeom prst="rect">
            <a:avLst/>
          </a:prstGeom>
        </p:spPr>
      </p:pic>
      <p:pic>
        <p:nvPicPr>
          <p:cNvPr id="3" name="Picture 3"/>
          <p:cNvPicPr>
            <a:picLocks noChangeAspect="1"/>
          </p:cNvPicPr>
          <p:nvPr/>
        </p:nvPicPr>
        <p:blipFill>
          <a:blip r:embed="rId4"/>
          <a:srcRect/>
          <a:stretch>
            <a:fillRect/>
          </a:stretch>
        </p:blipFill>
        <p:spPr>
          <a:xfrm>
            <a:off x="3750640" y="5256598"/>
            <a:ext cx="4897345" cy="3623754"/>
          </a:xfrm>
          <a:prstGeom prst="rect">
            <a:avLst/>
          </a:prstGeom>
        </p:spPr>
      </p:pic>
      <p:pic>
        <p:nvPicPr>
          <p:cNvPr id="4" name="Picture 4"/>
          <p:cNvPicPr>
            <a:picLocks noChangeAspect="1"/>
          </p:cNvPicPr>
          <p:nvPr/>
        </p:nvPicPr>
        <p:blipFill>
          <a:blip r:embed="rId5">
            <a:alphaModFix amt="51000"/>
          </a:blip>
          <a:srcRect t="19791"/>
          <a:stretch>
            <a:fillRect/>
          </a:stretch>
        </p:blipFill>
        <p:spPr>
          <a:xfrm>
            <a:off x="1028700" y="2536611"/>
            <a:ext cx="7091918" cy="5676802"/>
          </a:xfrm>
          <a:prstGeom prst="rect">
            <a:avLst/>
          </a:prstGeom>
        </p:spPr>
      </p:pic>
      <p:sp>
        <p:nvSpPr>
          <p:cNvPr id="5" name="AutoShape 5"/>
          <p:cNvSpPr/>
          <p:nvPr/>
        </p:nvSpPr>
        <p:spPr>
          <a:xfrm>
            <a:off x="1159693" y="2536611"/>
            <a:ext cx="6760628" cy="5439973"/>
          </a:xfrm>
          <a:prstGeom prst="rect">
            <a:avLst/>
          </a:prstGeom>
          <a:solidFill>
            <a:srgbClr val="EFE5CD"/>
          </a:solidFill>
        </p:spPr>
      </p:sp>
      <p:sp>
        <p:nvSpPr>
          <p:cNvPr id="8" name="AutoShape 8"/>
          <p:cNvSpPr/>
          <p:nvPr/>
        </p:nvSpPr>
        <p:spPr>
          <a:xfrm>
            <a:off x="9458271" y="3762275"/>
            <a:ext cx="7570146" cy="0"/>
          </a:xfrm>
          <a:prstGeom prst="line">
            <a:avLst/>
          </a:prstGeom>
          <a:ln w="12700" cap="rnd">
            <a:solidFill>
              <a:srgbClr val="000000"/>
            </a:solidFill>
            <a:prstDash val="solid"/>
            <a:headEnd type="none" w="sm" len="sm"/>
            <a:tailEnd type="none" w="sm" len="sm"/>
          </a:ln>
        </p:spPr>
      </p:sp>
      <p:sp>
        <p:nvSpPr>
          <p:cNvPr id="9" name="TextBox 9"/>
          <p:cNvSpPr txBox="1"/>
          <p:nvPr/>
        </p:nvSpPr>
        <p:spPr>
          <a:xfrm>
            <a:off x="9458272" y="2859845"/>
            <a:ext cx="7570143" cy="507383"/>
          </a:xfrm>
          <a:prstGeom prst="rect">
            <a:avLst/>
          </a:prstGeom>
        </p:spPr>
        <p:txBody>
          <a:bodyPr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a. </a:t>
            </a:r>
            <a:r>
              <a:rPr lang="en-US" sz="4400" b="1" dirty="0" err="1">
                <a:solidFill>
                  <a:srgbClr val="000000"/>
                </a:solidFill>
                <a:latin typeface="Times New Roman" panose="02020603050405020304" pitchFamily="18" charset="0"/>
                <a:cs typeface="Times New Roman" panose="02020603050405020304" pitchFamily="18" charset="0"/>
              </a:rPr>
              <a:t>Nhân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vật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Trần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Quốc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Toản</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1" name="TextBox 11"/>
          <p:cNvSpPr txBox="1"/>
          <p:nvPr/>
        </p:nvSpPr>
        <p:spPr>
          <a:xfrm>
            <a:off x="9458272" y="4129156"/>
            <a:ext cx="7570143" cy="507383"/>
          </a:xfrm>
          <a:prstGeom prst="rect">
            <a:avLst/>
          </a:prstGeom>
        </p:spPr>
        <p:txBody>
          <a:bodyPr lIns="0" tIns="0" rIns="0" bIns="0" rtlCol="0" anchor="t">
            <a:spAutoFit/>
          </a:bodyPr>
          <a:lstStyle/>
          <a:p>
            <a:pPr>
              <a:lnSpc>
                <a:spcPts val="3920"/>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b. </a:t>
            </a:r>
            <a:r>
              <a:rPr lang="en-US" sz="4400" b="1" dirty="0" err="1">
                <a:solidFill>
                  <a:srgbClr val="000000"/>
                </a:solidFill>
                <a:latin typeface="Times New Roman" panose="02020603050405020304" pitchFamily="18" charset="0"/>
                <a:cs typeface="Times New Roman" panose="02020603050405020304" pitchFamily="18" charset="0"/>
              </a:rPr>
              <a:t>Nhân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vật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vua</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Thiệu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Bảo</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2" name="AutoShape 12"/>
          <p:cNvSpPr/>
          <p:nvPr/>
        </p:nvSpPr>
        <p:spPr>
          <a:xfrm>
            <a:off x="9458271" y="4982056"/>
            <a:ext cx="7570146" cy="0"/>
          </a:xfrm>
          <a:prstGeom prst="line">
            <a:avLst/>
          </a:prstGeom>
          <a:ln w="12700" cap="rnd">
            <a:solidFill>
              <a:srgbClr val="000000"/>
            </a:solidFill>
            <a:prstDash val="solid"/>
            <a:headEnd type="none" w="sm" len="sm"/>
            <a:tailEnd type="none" w="sm" len="sm"/>
          </a:ln>
        </p:spPr>
      </p:sp>
      <p:pic>
        <p:nvPicPr>
          <p:cNvPr id="16"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905443" y="6975427"/>
            <a:ext cx="1382786" cy="1393589"/>
          </a:xfrm>
          <a:prstGeom prst="rect">
            <a:avLst/>
          </a:prstGeom>
        </p:spPr>
      </p:pic>
      <p:pic>
        <p:nvPicPr>
          <p:cNvPr id="18" name="Picture 17"/>
          <p:cNvPicPr>
            <a:picLocks noChangeAspect="1"/>
          </p:cNvPicPr>
          <p:nvPr/>
        </p:nvPicPr>
        <p:blipFill rotWithShape="1">
          <a:blip r:embed="rId8"/>
          <a:srcRect l="6521" t="13550" r="3202" b="7078"/>
          <a:stretch/>
        </p:blipFill>
        <p:spPr>
          <a:xfrm>
            <a:off x="1468874" y="2769223"/>
            <a:ext cx="6074925" cy="4778942"/>
          </a:xfrm>
          <a:prstGeom prst="rect">
            <a:avLst/>
          </a:prstGeom>
        </p:spPr>
      </p:pic>
      <p:pic>
        <p:nvPicPr>
          <p:cNvPr id="6" name="Picture 6"/>
          <p:cNvPicPr>
            <a:picLocks noChangeAspect="1"/>
          </p:cNvPicPr>
          <p:nvPr/>
        </p:nvPicPr>
        <p:blipFill>
          <a:blip r:embed="rId9"/>
          <a:srcRect/>
          <a:stretch>
            <a:fillRect/>
          </a:stretch>
        </p:blipFill>
        <p:spPr>
          <a:xfrm>
            <a:off x="3478274" y="2073587"/>
            <a:ext cx="2123466" cy="926048"/>
          </a:xfrm>
          <a:prstGeom prst="rect">
            <a:avLst/>
          </a:prstGeom>
        </p:spPr>
      </p:pic>
      <p:pic>
        <p:nvPicPr>
          <p:cNvPr id="19" name="Picture 5"/>
          <p:cNvPicPr>
            <a:picLocks noChangeAspect="1"/>
          </p:cNvPicPr>
          <p:nvPr/>
        </p:nvPicPr>
        <p:blipFill>
          <a:blip r:embed="rId10"/>
          <a:srcRect/>
          <a:stretch>
            <a:fillRect/>
          </a:stretch>
        </p:blipFill>
        <p:spPr>
          <a:xfrm rot="-286929">
            <a:off x="8579774" y="9028655"/>
            <a:ext cx="10975547" cy="2116713"/>
          </a:xfrm>
          <a:prstGeom prst="rect">
            <a:avLst/>
          </a:prstGeom>
        </p:spPr>
      </p:pic>
      <p:pic>
        <p:nvPicPr>
          <p:cNvPr id="14" name="Picture 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5621000" y="-1736548"/>
            <a:ext cx="4707997" cy="4114800"/>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
          <p:cNvPicPr>
            <a:picLocks noChangeAspect="1"/>
          </p:cNvPicPr>
          <p:nvPr/>
        </p:nvPicPr>
        <p:blipFill>
          <a:blip r:embed="rId3"/>
          <a:srcRect/>
          <a:stretch>
            <a:fillRect/>
          </a:stretch>
        </p:blipFill>
        <p:spPr>
          <a:xfrm>
            <a:off x="-2080466" y="8245031"/>
            <a:ext cx="10292474" cy="3711724"/>
          </a:xfrm>
          <a:prstGeom prst="rect">
            <a:avLst/>
          </a:prstGeom>
        </p:spPr>
      </p:pic>
      <p:pic>
        <p:nvPicPr>
          <p:cNvPr id="6" name="Picture 10"/>
          <p:cNvPicPr>
            <a:picLocks noChangeAspect="1"/>
          </p:cNvPicPr>
          <p:nvPr/>
        </p:nvPicPr>
        <p:blipFill>
          <a:blip r:embed="rId3"/>
          <a:srcRect/>
          <a:stretch>
            <a:fillRect/>
          </a:stretch>
        </p:blipFill>
        <p:spPr>
          <a:xfrm rot="10591079">
            <a:off x="9247216" y="-1415409"/>
            <a:ext cx="10292474" cy="3711724"/>
          </a:xfrm>
          <a:prstGeom prst="rect">
            <a:avLst/>
          </a:prstGeom>
        </p:spPr>
      </p:pic>
      <p:pic>
        <p:nvPicPr>
          <p:cNvPr id="2" name="Picture 1"/>
          <p:cNvPicPr>
            <a:picLocks noChangeAspect="1"/>
          </p:cNvPicPr>
          <p:nvPr/>
        </p:nvPicPr>
        <p:blipFill rotWithShape="1">
          <a:blip r:embed="rId4"/>
          <a:srcRect l="30064" r="30892"/>
          <a:stretch/>
        </p:blipFill>
        <p:spPr>
          <a:xfrm>
            <a:off x="457200" y="-992208"/>
            <a:ext cx="7983408" cy="12114373"/>
          </a:xfrm>
          <a:prstGeom prst="rect">
            <a:avLst/>
          </a:prstGeom>
        </p:spPr>
      </p:pic>
      <p:pic>
        <p:nvPicPr>
          <p:cNvPr id="3" name="Picture 2"/>
          <p:cNvPicPr>
            <a:picLocks noChangeAspect="1"/>
          </p:cNvPicPr>
          <p:nvPr/>
        </p:nvPicPr>
        <p:blipFill rotWithShape="1">
          <a:blip r:embed="rId5"/>
          <a:srcRect l="30675" r="30868"/>
          <a:stretch/>
        </p:blipFill>
        <p:spPr>
          <a:xfrm>
            <a:off x="9144000" y="-1004908"/>
            <a:ext cx="8128000" cy="11882559"/>
          </a:xfrm>
          <a:prstGeom prst="rect">
            <a:avLst/>
          </a:prstGeom>
        </p:spPr>
      </p:pic>
    </p:spTree>
    <p:extLst>
      <p:ext uri="{BB962C8B-B14F-4D97-AF65-F5344CB8AC3E}">
        <p14:creationId xmlns:p14="http://schemas.microsoft.com/office/powerpoint/2010/main" val="10558446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
          <p:cNvPicPr>
            <a:picLocks noChangeAspect="1"/>
          </p:cNvPicPr>
          <p:nvPr/>
        </p:nvPicPr>
        <p:blipFill>
          <a:blip r:embed="rId3"/>
          <a:srcRect/>
          <a:stretch>
            <a:fillRect/>
          </a:stretch>
        </p:blipFill>
        <p:spPr>
          <a:xfrm>
            <a:off x="-2080466" y="8245031"/>
            <a:ext cx="10292474" cy="3711724"/>
          </a:xfrm>
          <a:prstGeom prst="rect">
            <a:avLst/>
          </a:prstGeom>
        </p:spPr>
      </p:pic>
      <p:pic>
        <p:nvPicPr>
          <p:cNvPr id="6" name="Picture 10"/>
          <p:cNvPicPr>
            <a:picLocks noChangeAspect="1"/>
          </p:cNvPicPr>
          <p:nvPr/>
        </p:nvPicPr>
        <p:blipFill>
          <a:blip r:embed="rId3"/>
          <a:srcRect/>
          <a:stretch>
            <a:fillRect/>
          </a:stretch>
        </p:blipFill>
        <p:spPr>
          <a:xfrm rot="10591079">
            <a:off x="9247216" y="-1415409"/>
            <a:ext cx="10292474" cy="3711724"/>
          </a:xfrm>
          <a:prstGeom prst="rect">
            <a:avLst/>
          </a:prstGeom>
        </p:spPr>
      </p:pic>
      <p:pic>
        <p:nvPicPr>
          <p:cNvPr id="4" name="Picture 3"/>
          <p:cNvPicPr>
            <a:picLocks noChangeAspect="1"/>
          </p:cNvPicPr>
          <p:nvPr/>
        </p:nvPicPr>
        <p:blipFill rotWithShape="1">
          <a:blip r:embed="rId4"/>
          <a:srcRect l="30674" r="30674"/>
          <a:stretch/>
        </p:blipFill>
        <p:spPr>
          <a:xfrm>
            <a:off x="571500" y="-1004058"/>
            <a:ext cx="8258904" cy="12030403"/>
          </a:xfrm>
          <a:prstGeom prst="rect">
            <a:avLst/>
          </a:prstGeom>
        </p:spPr>
      </p:pic>
      <p:pic>
        <p:nvPicPr>
          <p:cNvPr id="7" name="Picture 6"/>
          <p:cNvPicPr>
            <a:picLocks noChangeAspect="1"/>
          </p:cNvPicPr>
          <p:nvPr/>
        </p:nvPicPr>
        <p:blipFill rotWithShape="1">
          <a:blip r:embed="rId5"/>
          <a:srcRect l="30088" r="30673"/>
          <a:stretch/>
        </p:blipFill>
        <p:spPr>
          <a:xfrm>
            <a:off x="9448800" y="-976384"/>
            <a:ext cx="8153400" cy="11682484"/>
          </a:xfrm>
          <a:prstGeom prst="rect">
            <a:avLst/>
          </a:prstGeom>
        </p:spPr>
      </p:pic>
    </p:spTree>
    <p:extLst>
      <p:ext uri="{BB962C8B-B14F-4D97-AF65-F5344CB8AC3E}">
        <p14:creationId xmlns:p14="http://schemas.microsoft.com/office/powerpoint/2010/main" val="1703505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230866" y="4342110"/>
            <a:ext cx="5685068" cy="6204712"/>
          </a:xfrm>
          <a:prstGeom prst="rect">
            <a:avLst/>
          </a:prstGeom>
        </p:spPr>
      </p:pic>
      <p:sp>
        <p:nvSpPr>
          <p:cNvPr id="2" name="AutoShape 8"/>
          <p:cNvSpPr/>
          <p:nvPr/>
        </p:nvSpPr>
        <p:spPr>
          <a:xfrm>
            <a:off x="838200" y="1028700"/>
            <a:ext cx="7570146" cy="0"/>
          </a:xfrm>
          <a:prstGeom prst="line">
            <a:avLst/>
          </a:prstGeom>
          <a:ln w="12700" cap="rnd">
            <a:solidFill>
              <a:srgbClr val="000000"/>
            </a:solidFill>
            <a:prstDash val="solid"/>
            <a:headEnd type="none" w="sm" len="sm"/>
            <a:tailEnd type="none" w="sm" len="sm"/>
          </a:ln>
        </p:spPr>
      </p:sp>
      <p:sp>
        <p:nvSpPr>
          <p:cNvPr id="3" name="TextBox 9"/>
          <p:cNvSpPr txBox="1"/>
          <p:nvPr/>
        </p:nvSpPr>
        <p:spPr>
          <a:xfrm>
            <a:off x="381001" y="431070"/>
            <a:ext cx="7570143" cy="507383"/>
          </a:xfrm>
          <a:prstGeom prst="rect">
            <a:avLst/>
          </a:prstGeom>
        </p:spPr>
        <p:txBody>
          <a:bodyPr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a. </a:t>
            </a:r>
            <a:r>
              <a:rPr lang="en-US" sz="4400" b="1" dirty="0" err="1">
                <a:solidFill>
                  <a:srgbClr val="000000"/>
                </a:solidFill>
                <a:latin typeface="Times New Roman" panose="02020603050405020304" pitchFamily="18" charset="0"/>
                <a:cs typeface="Times New Roman" panose="02020603050405020304" pitchFamily="18" charset="0"/>
              </a:rPr>
              <a:t>Nhân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vật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Trần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Quốc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Toản</a:t>
            </a:r>
            <a:endParaRPr lang="en-US" sz="4400" b="1" dirty="0">
              <a:solidFill>
                <a:srgbClr val="000000"/>
              </a:solidFill>
              <a:latin typeface="Times New Roman" panose="02020603050405020304" pitchFamily="18" charset="0"/>
              <a:cs typeface="Times New Roman" panose="02020603050405020304" pitchFamily="18" charset="0"/>
            </a:endParaRPr>
          </a:p>
        </p:txBody>
      </p:sp>
      <p:pic>
        <p:nvPicPr>
          <p:cNvPr id="5122" name="Picture 2" descr="Không có mô tả ảnh."/>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100000" l="2947" r="98232">
                        <a14:foregroundMark x1="15324" y1="53889" x2="17289" y2="55833"/>
                        <a14:foregroundMark x1="11984" y1="55833" x2="11984" y2="57917"/>
                        <a14:foregroundMark x1="88998" y1="20139" x2="88998" y2="23889"/>
                        <a14:foregroundMark x1="43811" y1="35139" x2="43811" y2="36944"/>
                        <a14:backgroundMark x1="16503" y1="79167" x2="15324" y2="91250"/>
                        <a14:backgroundMark x1="11984" y1="71667" x2="12967" y2="79722"/>
                        <a14:backgroundMark x1="26719" y1="41250" x2="36542" y2="37500"/>
                      </a14:backgroundRemoval>
                    </a14:imgEffect>
                  </a14:imgLayer>
                </a14:imgProps>
              </a:ext>
              <a:ext uri="{28A0092B-C50C-407E-A947-70E740481C1C}">
                <a14:useLocalDpi xmlns:a14="http://schemas.microsoft.com/office/drawing/2010/main" val="0"/>
              </a:ext>
            </a:extLst>
          </a:blip>
          <a:srcRect/>
          <a:stretch>
            <a:fillRect/>
          </a:stretch>
        </p:blipFill>
        <p:spPr bwMode="auto">
          <a:xfrm>
            <a:off x="10820400" y="359706"/>
            <a:ext cx="7086600" cy="1002426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9"/>
          <p:cNvSpPr txBox="1"/>
          <p:nvPr/>
        </p:nvSpPr>
        <p:spPr>
          <a:xfrm>
            <a:off x="1447800" y="2009118"/>
            <a:ext cx="7570143" cy="507383"/>
          </a:xfrm>
          <a:prstGeom prst="rect">
            <a:avLst/>
          </a:prstGeom>
        </p:spPr>
        <p:txBody>
          <a:bodyPr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Xuất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thân</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5" name="TextBox 9"/>
          <p:cNvSpPr txBox="1"/>
          <p:nvPr/>
        </p:nvSpPr>
        <p:spPr>
          <a:xfrm>
            <a:off x="3250257" y="3023884"/>
            <a:ext cx="7570143" cy="2031325"/>
          </a:xfrm>
          <a:prstGeom prst="rect">
            <a:avLst/>
          </a:prstGeom>
        </p:spPr>
        <p:txBody>
          <a:bodyPr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C</a:t>
            </a:r>
            <a:r>
              <a:rPr lang="vi-VN" sz="4400" dirty="0">
                <a:solidFill>
                  <a:srgbClr val="000000"/>
                </a:solidFill>
                <a:latin typeface="Times New Roman" panose="02020603050405020304" pitchFamily="18" charset="0"/>
                <a:cs typeface="Times New Roman" panose="02020603050405020304" pitchFamily="18" charset="0"/>
              </a:rPr>
              <a:t>hàng thiếu niên trẻ tuổi thuộc dòng dõi nhà Trần, cháu ruột của Chiêu Thành Vương.</a:t>
            </a:r>
            <a:endParaRPr lang="en-US" sz="4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9510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nodeType="with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barn(inVertical)">
                                      <p:cBhvr>
                                        <p:cTn id="15"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52527">
            <a:off x="8554305" y="8184235"/>
            <a:ext cx="11641607" cy="4205530"/>
          </a:xfrm>
          <a:prstGeom prst="rect">
            <a:avLst/>
          </a:prstGeom>
        </p:spPr>
      </p:pic>
      <p:pic>
        <p:nvPicPr>
          <p:cNvPr id="1026" name="Picture 2" descr="Người thiếu niên trẻ tuổi có tinh thần căm thù giặc sâu sắc, đã bóp nát quả  cam trong tay khi không được vào dự họp bàn kế sách đánh giặc là"/>
          <p:cNvPicPr>
            <a:picLocks noChangeAspect="1" noChangeArrowheads="1"/>
          </p:cNvPicPr>
          <p:nvPr/>
        </p:nvPicPr>
        <p:blipFill rotWithShape="1">
          <a:blip r:embed="rId4">
            <a:extLst>
              <a:ext uri="{28A0092B-C50C-407E-A947-70E740481C1C}">
                <a14:useLocalDpi xmlns:a14="http://schemas.microsoft.com/office/drawing/2010/main" val="0"/>
              </a:ext>
            </a:extLst>
          </a:blip>
          <a:srcRect r="8569"/>
          <a:stretch/>
        </p:blipFill>
        <p:spPr bwMode="auto">
          <a:xfrm>
            <a:off x="10284612" y="511217"/>
            <a:ext cx="7546188" cy="8959465"/>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5"/>
          <p:cNvSpPr/>
          <p:nvPr/>
        </p:nvSpPr>
        <p:spPr>
          <a:xfrm>
            <a:off x="10058400" y="329067"/>
            <a:ext cx="7924799" cy="9446261"/>
          </a:xfrm>
          <a:custGeom>
            <a:avLst/>
            <a:gdLst/>
            <a:ahLst/>
            <a:cxnLst/>
            <a:rect l="l" t="t" r="r" b="b"/>
            <a:pathLst>
              <a:path w="3544570" h="5351780">
                <a:moveTo>
                  <a:pt x="3544570" y="5351780"/>
                </a:moveTo>
                <a:lnTo>
                  <a:pt x="0" y="5351780"/>
                </a:lnTo>
                <a:lnTo>
                  <a:pt x="0" y="0"/>
                </a:lnTo>
                <a:lnTo>
                  <a:pt x="3544570" y="0"/>
                </a:lnTo>
                <a:lnTo>
                  <a:pt x="3544570" y="5351780"/>
                </a:lnTo>
                <a:close/>
              </a:path>
            </a:pathLst>
          </a:custGeom>
          <a:blipFill>
            <a:blip r:embed="rId5"/>
            <a:stretch>
              <a:fillRect l="-61" r="-61"/>
            </a:stretch>
          </a:blipFill>
        </p:spPr>
      </p:sp>
      <p:grpSp>
        <p:nvGrpSpPr>
          <p:cNvPr id="7" name="Group 7"/>
          <p:cNvGrpSpPr/>
          <p:nvPr/>
        </p:nvGrpSpPr>
        <p:grpSpPr>
          <a:xfrm>
            <a:off x="980457" y="4355846"/>
            <a:ext cx="8613241" cy="1941891"/>
            <a:chOff x="0" y="2256205"/>
            <a:chExt cx="11484321" cy="2589188"/>
          </a:xfrm>
        </p:grpSpPr>
        <p:sp>
          <p:nvSpPr>
            <p:cNvPr id="9" name="AutoShape 9"/>
            <p:cNvSpPr/>
            <p:nvPr/>
          </p:nvSpPr>
          <p:spPr>
            <a:xfrm>
              <a:off x="0" y="2256205"/>
              <a:ext cx="11484321" cy="0"/>
            </a:xfrm>
            <a:prstGeom prst="line">
              <a:avLst/>
            </a:prstGeom>
            <a:ln w="12700" cap="rnd">
              <a:solidFill>
                <a:srgbClr val="000000"/>
              </a:solidFill>
              <a:prstDash val="solid"/>
              <a:headEnd type="none" w="sm" len="sm"/>
              <a:tailEnd type="none" w="sm" len="sm"/>
            </a:ln>
          </p:spPr>
        </p:sp>
        <p:sp>
          <p:nvSpPr>
            <p:cNvPr id="10" name="AutoShape 10"/>
            <p:cNvSpPr/>
            <p:nvPr/>
          </p:nvSpPr>
          <p:spPr>
            <a:xfrm>
              <a:off x="0" y="4845393"/>
              <a:ext cx="11484321" cy="0"/>
            </a:xfrm>
            <a:prstGeom prst="line">
              <a:avLst/>
            </a:prstGeom>
            <a:ln w="12700" cap="rnd">
              <a:solidFill>
                <a:srgbClr val="000000"/>
              </a:solidFill>
              <a:prstDash val="solid"/>
              <a:headEnd type="none" w="sm" len="sm"/>
              <a:tailEnd type="none" w="sm" len="sm"/>
            </a:ln>
          </p:spPr>
        </p:sp>
      </p:grpSp>
      <p:pic>
        <p:nvPicPr>
          <p:cNvPr id="12" name="Picture 12"/>
          <p:cNvPicPr>
            <a:picLocks noChangeAspect="1"/>
          </p:cNvPicPr>
          <p:nvPr/>
        </p:nvPicPr>
        <p:blipFill>
          <a:blip r:embed="rId6"/>
          <a:srcRect/>
          <a:stretch>
            <a:fillRect/>
          </a:stretch>
        </p:blipFill>
        <p:spPr>
          <a:xfrm>
            <a:off x="12492779" y="301042"/>
            <a:ext cx="2351614" cy="420351"/>
          </a:xfrm>
          <a:prstGeom prst="rect">
            <a:avLst/>
          </a:prstGeom>
        </p:spPr>
      </p:pic>
      <p:pic>
        <p:nvPicPr>
          <p:cNvPr id="13" name="Picture 13"/>
          <p:cNvPicPr>
            <a:picLocks noChangeAspect="1"/>
          </p:cNvPicPr>
          <p:nvPr/>
        </p:nvPicPr>
        <p:blipFill>
          <a:blip r:embed="rId7"/>
          <a:srcRect/>
          <a:stretch>
            <a:fillRect/>
          </a:stretch>
        </p:blipFill>
        <p:spPr>
          <a:xfrm rot="-443034">
            <a:off x="-1042513" y="-885109"/>
            <a:ext cx="6124388" cy="2181813"/>
          </a:xfrm>
          <a:prstGeom prst="rect">
            <a:avLst/>
          </a:prstGeom>
        </p:spPr>
      </p:pic>
      <p:pic>
        <p:nvPicPr>
          <p:cNvPr id="3" name="Picture 2"/>
          <p:cNvPicPr>
            <a:picLocks noChangeAspect="1"/>
          </p:cNvPicPr>
          <p:nvPr/>
        </p:nvPicPr>
        <p:blipFill>
          <a:blip r:embed="rId8"/>
          <a:stretch>
            <a:fillRect/>
          </a:stretch>
        </p:blipFill>
        <p:spPr>
          <a:xfrm>
            <a:off x="-543200" y="2133661"/>
            <a:ext cx="11479763" cy="4444369"/>
          </a:xfrm>
          <a:prstGeom prst="rect">
            <a:avLst/>
          </a:prstGeom>
        </p:spPr>
      </p:pic>
    </p:spTree>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230866" y="4342110"/>
            <a:ext cx="5685068" cy="6204712"/>
          </a:xfrm>
          <a:prstGeom prst="rect">
            <a:avLst/>
          </a:prstGeom>
        </p:spPr>
      </p:pic>
      <p:sp>
        <p:nvSpPr>
          <p:cNvPr id="2" name="AutoShape 8"/>
          <p:cNvSpPr/>
          <p:nvPr/>
        </p:nvSpPr>
        <p:spPr>
          <a:xfrm>
            <a:off x="838200" y="1028700"/>
            <a:ext cx="7570146" cy="0"/>
          </a:xfrm>
          <a:prstGeom prst="line">
            <a:avLst/>
          </a:prstGeom>
          <a:ln w="12700" cap="rnd">
            <a:solidFill>
              <a:srgbClr val="000000"/>
            </a:solidFill>
            <a:prstDash val="solid"/>
            <a:headEnd type="none" w="sm" len="sm"/>
            <a:tailEnd type="none" w="sm" len="sm"/>
          </a:ln>
        </p:spPr>
      </p:sp>
      <p:sp>
        <p:nvSpPr>
          <p:cNvPr id="3" name="TextBox 9"/>
          <p:cNvSpPr txBox="1"/>
          <p:nvPr/>
        </p:nvSpPr>
        <p:spPr>
          <a:xfrm>
            <a:off x="381001" y="431070"/>
            <a:ext cx="7570143" cy="507383"/>
          </a:xfrm>
          <a:prstGeom prst="rect">
            <a:avLst/>
          </a:prstGeom>
        </p:spPr>
        <p:txBody>
          <a:bodyPr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a. </a:t>
            </a:r>
            <a:r>
              <a:rPr lang="en-US" sz="4400" b="1" dirty="0" err="1">
                <a:solidFill>
                  <a:srgbClr val="000000"/>
                </a:solidFill>
                <a:latin typeface="Times New Roman" panose="02020603050405020304" pitchFamily="18" charset="0"/>
                <a:cs typeface="Times New Roman" panose="02020603050405020304" pitchFamily="18" charset="0"/>
              </a:rPr>
              <a:t>Nhân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vật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Trần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Quốc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Toản</a:t>
            </a:r>
            <a:endParaRPr lang="en-US" sz="4400" b="1" dirty="0">
              <a:solidFill>
                <a:srgbClr val="000000"/>
              </a:solidFill>
              <a:latin typeface="Times New Roman" panose="02020603050405020304" pitchFamily="18" charset="0"/>
              <a:cs typeface="Times New Roman" panose="02020603050405020304" pitchFamily="18" charset="0"/>
            </a:endParaRPr>
          </a:p>
        </p:txBody>
      </p:sp>
      <p:pic>
        <p:nvPicPr>
          <p:cNvPr id="7" name="Picture 3"/>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2438400" y="1790700"/>
            <a:ext cx="7315200" cy="2304288"/>
          </a:xfrm>
          <a:prstGeom prst="rect">
            <a:avLst/>
          </a:prstGeom>
        </p:spPr>
      </p:pic>
      <p:sp>
        <p:nvSpPr>
          <p:cNvPr id="8" name="TextBox 9"/>
          <p:cNvSpPr txBox="1"/>
          <p:nvPr/>
        </p:nvSpPr>
        <p:spPr>
          <a:xfrm>
            <a:off x="3505200" y="2705100"/>
            <a:ext cx="5943600" cy="500137"/>
          </a:xfrm>
          <a:prstGeom prst="rect">
            <a:avLst/>
          </a:prstGeom>
        </p:spPr>
        <p:txBody>
          <a:bodyPr wrap="square" lIns="0" tIns="0" rIns="0" bIns="0" rtlCol="0" anchor="t">
            <a:spAutoFit/>
          </a:bodyPr>
          <a:lstStyle/>
          <a:p>
            <a:pPr>
              <a:lnSpc>
                <a:spcPts val="3919"/>
              </a:lnSpc>
              <a:spcBef>
                <a:spcPct val="0"/>
              </a:spcBef>
            </a:pPr>
            <a:r>
              <a:rPr lang="en-US" sz="4400" b="1" dirty="0" err="1">
                <a:solidFill>
                  <a:srgbClr val="000000"/>
                </a:solidFill>
                <a:latin typeface="Times New Roman" panose="02020603050405020304" pitchFamily="18" charset="0"/>
                <a:cs typeface="Times New Roman" panose="02020603050405020304" pitchFamily="18" charset="0"/>
              </a:rPr>
              <a:t>Trước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khi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yết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kiến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vua</a:t>
            </a:r>
            <a:endParaRPr lang="en-US" sz="4400" b="1" dirty="0">
              <a:solidFill>
                <a:srgbClr val="000000"/>
              </a:solidFill>
              <a:latin typeface="Times New Roman" panose="02020603050405020304" pitchFamily="18" charset="0"/>
              <a:cs typeface="Times New Roman" panose="02020603050405020304" pitchFamily="18" charset="0"/>
            </a:endParaRPr>
          </a:p>
        </p:txBody>
      </p:sp>
      <p:pic>
        <p:nvPicPr>
          <p:cNvPr id="9" name="Picture 3"/>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2438400" y="4381500"/>
            <a:ext cx="7315200" cy="2304288"/>
          </a:xfrm>
          <a:prstGeom prst="rect">
            <a:avLst/>
          </a:prstGeom>
        </p:spPr>
      </p:pic>
      <p:sp>
        <p:nvSpPr>
          <p:cNvPr id="10" name="TextBox 9"/>
          <p:cNvSpPr txBox="1"/>
          <p:nvPr/>
        </p:nvSpPr>
        <p:spPr>
          <a:xfrm>
            <a:off x="3505200" y="5295900"/>
            <a:ext cx="5410200" cy="507383"/>
          </a:xfrm>
          <a:prstGeom prst="rect">
            <a:avLst/>
          </a:prstGeom>
        </p:spPr>
        <p:txBody>
          <a:bodyPr wrap="square" lIns="0" tIns="0" rIns="0" bIns="0" rtlCol="0" anchor="t">
            <a:spAutoFit/>
          </a:bodyPr>
          <a:lstStyle/>
          <a:p>
            <a:pPr>
              <a:lnSpc>
                <a:spcPts val="3919"/>
              </a:lnSpc>
              <a:spcBef>
                <a:spcPct val="0"/>
              </a:spcBef>
            </a:pPr>
            <a:r>
              <a:rPr lang="en-US" sz="4400" b="1" dirty="0" err="1">
                <a:solidFill>
                  <a:srgbClr val="000000"/>
                </a:solidFill>
                <a:latin typeface="Times New Roman" panose="02020603050405020304" pitchFamily="18" charset="0"/>
                <a:cs typeface="Times New Roman" panose="02020603050405020304" pitchFamily="18" charset="0"/>
              </a:rPr>
              <a:t>Khi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yết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kiến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vua</a:t>
            </a:r>
            <a:endParaRPr lang="en-US" sz="4400" b="1" dirty="0">
              <a:solidFill>
                <a:srgbClr val="000000"/>
              </a:solidFill>
              <a:latin typeface="Times New Roman" panose="02020603050405020304" pitchFamily="18" charset="0"/>
              <a:cs typeface="Times New Roman" panose="02020603050405020304" pitchFamily="18" charset="0"/>
            </a:endParaRPr>
          </a:p>
        </p:txBody>
      </p:sp>
      <p:pic>
        <p:nvPicPr>
          <p:cNvPr id="11" name="Picture 3"/>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2438400" y="7200900"/>
            <a:ext cx="7315200" cy="2304288"/>
          </a:xfrm>
          <a:prstGeom prst="rect">
            <a:avLst/>
          </a:prstGeom>
        </p:spPr>
      </p:pic>
      <p:sp>
        <p:nvSpPr>
          <p:cNvPr id="12" name="TextBox 11"/>
          <p:cNvSpPr txBox="1"/>
          <p:nvPr/>
        </p:nvSpPr>
        <p:spPr>
          <a:xfrm>
            <a:off x="3505200" y="8115300"/>
            <a:ext cx="5410200" cy="507383"/>
          </a:xfrm>
          <a:prstGeom prst="rect">
            <a:avLst/>
          </a:prstGeom>
        </p:spPr>
        <p:txBody>
          <a:bodyPr wrap="square" lIns="0" tIns="0" rIns="0" bIns="0" rtlCol="0" anchor="t">
            <a:spAutoFit/>
          </a:bodyPr>
          <a:lstStyle/>
          <a:p>
            <a:pPr>
              <a:lnSpc>
                <a:spcPts val="3919"/>
              </a:lnSpc>
              <a:spcBef>
                <a:spcPct val="0"/>
              </a:spcBef>
            </a:pPr>
            <a:r>
              <a:rPr lang="en-US" sz="4400" b="1" dirty="0" err="1">
                <a:solidFill>
                  <a:srgbClr val="000000"/>
                </a:solidFill>
                <a:latin typeface="Times New Roman" panose="02020603050405020304" pitchFamily="18" charset="0"/>
                <a:cs typeface="Times New Roman" panose="02020603050405020304" pitchFamily="18" charset="0"/>
              </a:rPr>
              <a:t>Sau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khi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yết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kiến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vua</a:t>
            </a:r>
            <a:endParaRPr lang="en-US" sz="4400" b="1" dirty="0">
              <a:solidFill>
                <a:srgbClr val="000000"/>
              </a:solidFill>
              <a:latin typeface="Times New Roman" panose="02020603050405020304" pitchFamily="18" charset="0"/>
              <a:cs typeface="Times New Roman" panose="02020603050405020304" pitchFamily="18" charset="0"/>
            </a:endParaRPr>
          </a:p>
        </p:txBody>
      </p:sp>
      <p:pic>
        <p:nvPicPr>
          <p:cNvPr id="5122" name="Picture 2" descr="Không có mô tả ảnh."/>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100000" l="2947" r="98232">
                        <a14:foregroundMark x1="15324" y1="53889" x2="17289" y2="55833"/>
                        <a14:foregroundMark x1="11984" y1="55833" x2="11984" y2="57917"/>
                        <a14:foregroundMark x1="88998" y1="20139" x2="88998" y2="23889"/>
                        <a14:foregroundMark x1="43811" y1="35139" x2="43811" y2="36944"/>
                        <a14:backgroundMark x1="16503" y1="79167" x2="15324" y2="91250"/>
                        <a14:backgroundMark x1="11984" y1="71667" x2="12967" y2="79722"/>
                        <a14:backgroundMark x1="26719" y1="41250" x2="36542" y2="37500"/>
                      </a14:backgroundRemoval>
                    </a14:imgEffect>
                  </a14:imgLayer>
                </a14:imgProps>
              </a:ext>
              <a:ext uri="{28A0092B-C50C-407E-A947-70E740481C1C}">
                <a14:useLocalDpi xmlns:a14="http://schemas.microsoft.com/office/drawing/2010/main" val="0"/>
              </a:ext>
            </a:extLst>
          </a:blip>
          <a:srcRect/>
          <a:stretch>
            <a:fillRect/>
          </a:stretch>
        </p:blipFill>
        <p:spPr bwMode="auto">
          <a:xfrm>
            <a:off x="10820400" y="359706"/>
            <a:ext cx="7086600" cy="10024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5442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par>
                                <p:cTn id="17" presetID="16" presetClass="entr" presetSubtype="21"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5257800" y="-266700"/>
            <a:ext cx="7315200" cy="2304288"/>
          </a:xfrm>
          <a:prstGeom prst="rect">
            <a:avLst/>
          </a:prstGeom>
        </p:spPr>
      </p:pic>
      <p:sp>
        <p:nvSpPr>
          <p:cNvPr id="3" name="TextBox 9"/>
          <p:cNvSpPr txBox="1"/>
          <p:nvPr/>
        </p:nvSpPr>
        <p:spPr>
          <a:xfrm>
            <a:off x="6324600" y="647700"/>
            <a:ext cx="6248400" cy="507383"/>
          </a:xfrm>
          <a:prstGeom prst="rect">
            <a:avLst/>
          </a:prstGeom>
        </p:spPr>
        <p:txBody>
          <a:bodyPr wrap="square" lIns="0" tIns="0" rIns="0" bIns="0" rtlCol="0" anchor="t">
            <a:spAutoFit/>
          </a:bodyPr>
          <a:lstStyle/>
          <a:p>
            <a:pPr>
              <a:lnSpc>
                <a:spcPts val="3919"/>
              </a:lnSpc>
              <a:spcBef>
                <a:spcPct val="0"/>
              </a:spcBef>
            </a:pPr>
            <a:r>
              <a:rPr lang="en-US" sz="4400" b="1" dirty="0" err="1">
                <a:solidFill>
                  <a:schemeClr val="accent5">
                    <a:lumMod val="50000"/>
                  </a:schemeClr>
                </a:solidFill>
                <a:latin typeface="Times New Roman" panose="02020603050405020304" pitchFamily="18" charset="0"/>
                <a:cs typeface="Times New Roman" panose="02020603050405020304" pitchFamily="18" charset="0"/>
              </a:rPr>
              <a:t>Trước</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khi</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yết</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kiến</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vua</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4" name="TextBox 9"/>
          <p:cNvSpPr txBox="1"/>
          <p:nvPr/>
        </p:nvSpPr>
        <p:spPr>
          <a:xfrm>
            <a:off x="620078" y="2431904"/>
            <a:ext cx="7570143" cy="507383"/>
          </a:xfrm>
          <a:prstGeom prst="rect">
            <a:avLst/>
          </a:prstGeom>
        </p:spPr>
        <p:txBody>
          <a:bodyPr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Khi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đứng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trên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bến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Bình</a:t>
            </a:r>
            <a:r>
              <a:rPr lang="en-US" sz="4400" b="1" dirty="0">
                <a:solidFill>
                  <a:srgbClr val="000000"/>
                </a:solidFill>
                <a:latin typeface="Times New Roman" panose="02020603050405020304" pitchFamily="18" charset="0"/>
                <a:cs typeface="Times New Roman" panose="02020603050405020304" pitchFamily="18" charset="0"/>
              </a:rPr>
              <a:t> Than</a:t>
            </a:r>
          </a:p>
        </p:txBody>
      </p:sp>
      <p:sp>
        <p:nvSpPr>
          <p:cNvPr id="6" name="TextBox 9"/>
          <p:cNvSpPr txBox="1"/>
          <p:nvPr/>
        </p:nvSpPr>
        <p:spPr>
          <a:xfrm>
            <a:off x="5867400" y="3628189"/>
            <a:ext cx="3459085" cy="500137"/>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Hành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động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8" name="TextBox 9"/>
          <p:cNvSpPr txBox="1"/>
          <p:nvPr/>
        </p:nvSpPr>
        <p:spPr>
          <a:xfrm>
            <a:off x="7239001" y="6297016"/>
            <a:ext cx="8806944" cy="677108"/>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thẫn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thờ</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nhìn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Bình</a:t>
            </a:r>
            <a:r>
              <a:rPr lang="en-US" sz="4400" dirty="0">
                <a:solidFill>
                  <a:srgbClr val="000000"/>
                </a:solidFill>
                <a:latin typeface="Times New Roman" panose="02020603050405020304" pitchFamily="18" charset="0"/>
                <a:cs typeface="Times New Roman" panose="02020603050405020304" pitchFamily="18" charset="0"/>
              </a:rPr>
              <a:t> Than</a:t>
            </a:r>
          </a:p>
        </p:txBody>
      </p:sp>
      <p:sp>
        <p:nvSpPr>
          <p:cNvPr id="9" name="TextBox 9"/>
          <p:cNvSpPr txBox="1"/>
          <p:nvPr/>
        </p:nvSpPr>
        <p:spPr>
          <a:xfrm>
            <a:off x="7238999" y="7228352"/>
            <a:ext cx="9789999" cy="1354217"/>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nhìn những lá cờ trên thuyên của các vương hầu đến “rách mắt”</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5">
            <a:extLst>
              <a:ext uri="{BEBA8EAE-BF5A-486C-A8C5-ECC9F3942E4B}">
                <a14:imgProps xmlns:a14="http://schemas.microsoft.com/office/drawing/2010/main">
                  <a14:imgLayer r:embed="rId6">
                    <a14:imgEffect>
                      <a14:backgroundRemoval t="1823" b="89974" l="9883" r="91362"/>
                    </a14:imgEffect>
                  </a14:imgLayer>
                </a14:imgProps>
              </a:ext>
            </a:extLst>
          </a:blip>
          <a:stretch>
            <a:fillRect/>
          </a:stretch>
        </p:blipFill>
        <p:spPr>
          <a:xfrm>
            <a:off x="-1273191" y="4980297"/>
            <a:ext cx="8512190" cy="4785770"/>
          </a:xfrm>
          <a:prstGeom prst="rect">
            <a:avLst/>
          </a:prstGeom>
        </p:spPr>
      </p:pic>
      <p:sp>
        <p:nvSpPr>
          <p:cNvPr id="14" name="AutoShape 8"/>
          <p:cNvSpPr/>
          <p:nvPr/>
        </p:nvSpPr>
        <p:spPr>
          <a:xfrm>
            <a:off x="990600" y="2171700"/>
            <a:ext cx="7570146" cy="0"/>
          </a:xfrm>
          <a:prstGeom prst="line">
            <a:avLst/>
          </a:prstGeom>
          <a:ln w="12700" cap="rnd">
            <a:solidFill>
              <a:srgbClr val="000000"/>
            </a:solidFill>
            <a:prstDash val="solid"/>
            <a:headEnd type="none" w="sm" len="sm"/>
            <a:tailEnd type="none" w="sm" len="sm"/>
          </a:ln>
        </p:spPr>
      </p:sp>
      <p:sp>
        <p:nvSpPr>
          <p:cNvPr id="15" name="AutoShape 12"/>
          <p:cNvSpPr/>
          <p:nvPr/>
        </p:nvSpPr>
        <p:spPr>
          <a:xfrm>
            <a:off x="685800" y="3009900"/>
            <a:ext cx="7570146" cy="0"/>
          </a:xfrm>
          <a:prstGeom prst="line">
            <a:avLst/>
          </a:prstGeom>
          <a:ln w="12700" cap="rnd">
            <a:solidFill>
              <a:srgbClr val="000000"/>
            </a:solidFill>
            <a:prstDash val="solid"/>
            <a:headEnd type="none" w="sm" len="sm"/>
            <a:tailEnd type="none" w="sm" len="sm"/>
          </a:ln>
        </p:spPr>
      </p:sp>
      <p:pic>
        <p:nvPicPr>
          <p:cNvPr id="16" name="Picture 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745601" y="-589707"/>
            <a:ext cx="3560795" cy="3489579"/>
          </a:xfrm>
          <a:prstGeom prst="rect">
            <a:avLst/>
          </a:prstGeom>
        </p:spPr>
      </p:pic>
      <p:pic>
        <p:nvPicPr>
          <p:cNvPr id="17"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463076" y="7268082"/>
            <a:ext cx="3556828" cy="4114800"/>
          </a:xfrm>
          <a:prstGeom prst="rect">
            <a:avLst/>
          </a:prstGeom>
        </p:spPr>
      </p:pic>
      <p:sp>
        <p:nvSpPr>
          <p:cNvPr id="18" name="TextBox 9"/>
          <p:cNvSpPr txBox="1"/>
          <p:nvPr/>
        </p:nvSpPr>
        <p:spPr>
          <a:xfrm>
            <a:off x="7239000" y="4846184"/>
            <a:ext cx="9789998" cy="1354217"/>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Nằn nì quân Thánh Dực mà vẫn không được xuống bến</a:t>
            </a:r>
            <a:endParaRPr lang="en-US" sz="4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7738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9" grpId="0"/>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BEBA8EAE-BF5A-486C-A8C5-ECC9F3942E4B}">
                <a14:imgProps xmlns:a14="http://schemas.microsoft.com/office/drawing/2010/main">
                  <a14:imgLayer r:embed="rId4">
                    <a14:imgEffect>
                      <a14:backgroundRemoval t="0" b="100000" l="9883" r="100000"/>
                    </a14:imgEffect>
                  </a14:imgLayer>
                </a14:imgProps>
              </a:ext>
            </a:extLst>
          </a:blip>
          <a:stretch>
            <a:fillRect/>
          </a:stretch>
        </p:blipFill>
        <p:spPr>
          <a:xfrm>
            <a:off x="10887440" y="3077091"/>
            <a:ext cx="11010898" cy="7226634"/>
          </a:xfrm>
          <a:prstGeom prst="rect">
            <a:avLst/>
          </a:prstGeom>
        </p:spPr>
      </p:pic>
      <p:pic>
        <p:nvPicPr>
          <p:cNvPr id="2" name="Picture 3"/>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5257800" y="-266700"/>
            <a:ext cx="7315200" cy="2304288"/>
          </a:xfrm>
          <a:prstGeom prst="rect">
            <a:avLst/>
          </a:prstGeom>
        </p:spPr>
      </p:pic>
      <p:sp>
        <p:nvSpPr>
          <p:cNvPr id="3" name="TextBox 9"/>
          <p:cNvSpPr txBox="1"/>
          <p:nvPr/>
        </p:nvSpPr>
        <p:spPr>
          <a:xfrm>
            <a:off x="6324600" y="647700"/>
            <a:ext cx="6248400" cy="507383"/>
          </a:xfrm>
          <a:prstGeom prst="rect">
            <a:avLst/>
          </a:prstGeom>
        </p:spPr>
        <p:txBody>
          <a:bodyPr wrap="square" lIns="0" tIns="0" rIns="0" bIns="0" rtlCol="0" anchor="t">
            <a:spAutoFit/>
          </a:bodyPr>
          <a:lstStyle/>
          <a:p>
            <a:pPr>
              <a:lnSpc>
                <a:spcPts val="3919"/>
              </a:lnSpc>
              <a:spcBef>
                <a:spcPct val="0"/>
              </a:spcBef>
            </a:pPr>
            <a:r>
              <a:rPr lang="en-US" sz="4400" b="1" dirty="0" err="1">
                <a:solidFill>
                  <a:schemeClr val="accent5">
                    <a:lumMod val="50000"/>
                  </a:schemeClr>
                </a:solidFill>
                <a:latin typeface="Times New Roman" panose="02020603050405020304" pitchFamily="18" charset="0"/>
                <a:cs typeface="Times New Roman" panose="02020603050405020304" pitchFamily="18" charset="0"/>
              </a:rPr>
              <a:t>Trước</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khi</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yết</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kiến</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vua</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4" name="TextBox 9"/>
          <p:cNvSpPr txBox="1"/>
          <p:nvPr/>
        </p:nvSpPr>
        <p:spPr>
          <a:xfrm>
            <a:off x="620078" y="2431904"/>
            <a:ext cx="7570143" cy="507383"/>
          </a:xfrm>
          <a:prstGeom prst="rect">
            <a:avLst/>
          </a:prstGeom>
        </p:spPr>
        <p:txBody>
          <a:bodyPr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Khi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đứng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trên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bến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Bình</a:t>
            </a:r>
            <a:r>
              <a:rPr lang="en-US" sz="4400" b="1" dirty="0">
                <a:solidFill>
                  <a:srgbClr val="000000"/>
                </a:solidFill>
                <a:latin typeface="Times New Roman" panose="02020603050405020304" pitchFamily="18" charset="0"/>
                <a:cs typeface="Times New Roman" panose="02020603050405020304" pitchFamily="18" charset="0"/>
              </a:rPr>
              <a:t> Than</a:t>
            </a:r>
          </a:p>
        </p:txBody>
      </p:sp>
      <p:sp>
        <p:nvSpPr>
          <p:cNvPr id="6" name="TextBox 9"/>
          <p:cNvSpPr txBox="1"/>
          <p:nvPr/>
        </p:nvSpPr>
        <p:spPr>
          <a:xfrm>
            <a:off x="1219200" y="3337570"/>
            <a:ext cx="2971800" cy="507383"/>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Suy</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nghĩ</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8" name="TextBox 9"/>
          <p:cNvSpPr txBox="1"/>
          <p:nvPr/>
        </p:nvSpPr>
        <p:spPr>
          <a:xfrm>
            <a:off x="1524000" y="4647330"/>
            <a:ext cx="14160062" cy="1354217"/>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ước ao được xuống thuyển rồng dự bàn việc nước và quỳ trước vua t</a:t>
            </a:r>
            <a:r>
              <a:rPr lang="en-US" sz="4400" dirty="0">
                <a:solidFill>
                  <a:srgbClr val="000000"/>
                </a:solidFill>
                <a:latin typeface="Times New Roman" panose="02020603050405020304" pitchFamily="18" charset="0"/>
                <a:cs typeface="Times New Roman" panose="02020603050405020304" pitchFamily="18" charset="0"/>
              </a:rPr>
              <a:t>â</a:t>
            </a:r>
            <a:r>
              <a:rPr lang="vi-VN" sz="4400" dirty="0">
                <a:solidFill>
                  <a:srgbClr val="000000"/>
                </a:solidFill>
                <a:latin typeface="Times New Roman" panose="02020603050405020304" pitchFamily="18" charset="0"/>
                <a:cs typeface="Times New Roman" panose="02020603050405020304" pitchFamily="18" charset="0"/>
              </a:rPr>
              <a:t>u một câu xin đánh</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1524000" y="6072409"/>
            <a:ext cx="13563600" cy="1354217"/>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muốn xô mấy người lính Thánh Dực để chạy xuống bến, nhưng sợ tội chém đầu</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8978900" y="8098929"/>
            <a:ext cx="8227043" cy="507383"/>
          </a:xfrm>
          <a:prstGeom prst="rect">
            <a:avLst/>
          </a:prstGeom>
        </p:spPr>
        <p:txBody>
          <a:bodyPr wrap="square" lIns="0" tIns="0" rIns="0" bIns="0" rtlCol="0" anchor="t">
            <a:spAutoFit/>
          </a:bodyPr>
          <a:lstStyle/>
          <a:p>
            <a:pPr>
              <a:lnSpc>
                <a:spcPts val="3919"/>
              </a:lnSpc>
              <a:spcBef>
                <a:spcPct val="0"/>
              </a:spcBef>
            </a:pP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1524000" y="7496481"/>
            <a:ext cx="11353800" cy="2031325"/>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so </a:t>
            </a:r>
            <a:r>
              <a:rPr lang="en-US" sz="4400" dirty="0" err="1">
                <a:solidFill>
                  <a:srgbClr val="000000"/>
                </a:solidFill>
                <a:latin typeface="Times New Roman" panose="02020603050405020304" pitchFamily="18" charset="0"/>
                <a:cs typeface="Times New Roman" panose="02020603050405020304" pitchFamily="18" charset="0"/>
              </a:rPr>
              <a:t>sánh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điều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đang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nung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nấu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trong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lòng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với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sự</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đồng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tâm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nhất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trí</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bô</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lão</a:t>
            </a:r>
            <a:r>
              <a:rPr lang="en-US" sz="4400" dirty="0">
                <a:solidFill>
                  <a:srgbClr val="000000"/>
                </a:solidFill>
                <a:latin typeface="Times New Roman" panose="02020603050405020304" pitchFamily="18" charset="0"/>
                <a:cs typeface="Times New Roman" panose="02020603050405020304" pitchFamily="18" charset="0"/>
              </a:rPr>
              <a:t> ở </a:t>
            </a:r>
            <a:r>
              <a:rPr lang="en-US" sz="4400" dirty="0" err="1">
                <a:solidFill>
                  <a:srgbClr val="000000"/>
                </a:solidFill>
                <a:latin typeface="Times New Roman" panose="02020603050405020304" pitchFamily="18" charset="0"/>
                <a:cs typeface="Times New Roman" panose="02020603050405020304" pitchFamily="18" charset="0"/>
              </a:rPr>
              <a:t>hội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nghị</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Diên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Hồng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khẳng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định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thêm</a:t>
            </a:r>
            <a:r>
              <a:rPr lang="en-US" sz="4400" dirty="0">
                <a:solidFill>
                  <a:srgbClr val="000000"/>
                </a:solidFill>
                <a:latin typeface="Times New Roman" panose="02020603050405020304" pitchFamily="18" charset="0"/>
                <a:cs typeface="Times New Roman" panose="02020603050405020304" pitchFamily="18" charset="0"/>
              </a:rPr>
              <a:t> ý </a:t>
            </a:r>
            <a:r>
              <a:rPr lang="en-US" sz="4400" dirty="0" err="1">
                <a:solidFill>
                  <a:srgbClr val="000000"/>
                </a:solidFill>
                <a:latin typeface="Times New Roman" panose="02020603050405020304" pitchFamily="18" charset="0"/>
                <a:cs typeface="Times New Roman" panose="02020603050405020304" pitchFamily="18" charset="0"/>
              </a:rPr>
              <a:t>nguyện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đánh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giặc</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14" name="AutoShape 8"/>
          <p:cNvSpPr/>
          <p:nvPr/>
        </p:nvSpPr>
        <p:spPr>
          <a:xfrm>
            <a:off x="990600" y="2171700"/>
            <a:ext cx="7570146" cy="0"/>
          </a:xfrm>
          <a:prstGeom prst="line">
            <a:avLst/>
          </a:prstGeom>
          <a:ln w="12700" cap="rnd">
            <a:solidFill>
              <a:srgbClr val="000000"/>
            </a:solidFill>
            <a:prstDash val="solid"/>
            <a:headEnd type="none" w="sm" len="sm"/>
            <a:tailEnd type="none" w="sm" len="sm"/>
          </a:ln>
        </p:spPr>
      </p:sp>
      <p:sp>
        <p:nvSpPr>
          <p:cNvPr id="15" name="AutoShape 12"/>
          <p:cNvSpPr/>
          <p:nvPr/>
        </p:nvSpPr>
        <p:spPr>
          <a:xfrm>
            <a:off x="685800" y="3009900"/>
            <a:ext cx="7570146" cy="0"/>
          </a:xfrm>
          <a:prstGeom prst="line">
            <a:avLst/>
          </a:prstGeom>
          <a:ln w="12700" cap="rnd">
            <a:solidFill>
              <a:srgbClr val="000000"/>
            </a:solidFill>
            <a:prstDash val="solid"/>
            <a:headEnd type="none" w="sm" len="sm"/>
            <a:tailEnd type="none" w="sm" len="sm"/>
          </a:ln>
        </p:spPr>
      </p:sp>
      <p:pic>
        <p:nvPicPr>
          <p:cNvPr id="16"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8746103">
            <a:off x="16436729" y="-1448804"/>
            <a:ext cx="4708942" cy="4114800"/>
          </a:xfrm>
          <a:prstGeom prst="rect">
            <a:avLst/>
          </a:prstGeom>
        </p:spPr>
      </p:pic>
      <p:sp>
        <p:nvSpPr>
          <p:cNvPr id="17" name="TextBox 16"/>
          <p:cNvSpPr txBox="1"/>
          <p:nvPr/>
        </p:nvSpPr>
        <p:spPr>
          <a:xfrm>
            <a:off x="1524000" y="3951891"/>
            <a:ext cx="14554200" cy="677108"/>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cảm thấy nhục nhã khi phải đứng rìa, không được dự họp</a:t>
            </a:r>
            <a:endParaRPr lang="en-US" sz="4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0842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barn(inVertical)">
                                      <p:cBhvr>
                                        <p:cTn id="20" dur="500"/>
                                        <p:tgtEl>
                                          <p:spTgt spid="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2" grpId="0"/>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Lý thuyết tập đọc: bóp nát quả cam tiếng việt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11" b="97838" l="9961" r="100000">
                        <a14:foregroundMark x1="53516" y1="13243" x2="67383" y2="6486"/>
                        <a14:foregroundMark x1="80273" y1="17027" x2="85938" y2="9730"/>
                        <a14:foregroundMark x1="91992" y1="19730" x2="98828" y2="16216"/>
                        <a14:foregroundMark x1="87891" y1="14595" x2="87891" y2="25405"/>
                        <a14:foregroundMark x1="66211" y1="9189" x2="65430" y2="40811"/>
                        <a14:backgroundMark x1="67188" y1="41622" x2="67188" y2="38378"/>
                        <a14:backgroundMark x1="67188" y1="31081" x2="67188" y2="26757"/>
                        <a14:backgroundMark x1="66211" y1="38919" x2="66602" y2="34054"/>
                        <a14:backgroundMark x1="90820" y1="24324" x2="92383" y2="24324"/>
                      </a14:backgroundRemoval>
                    </a14:imgEffect>
                  </a14:imgLayer>
                </a14:imgProps>
              </a:ext>
              <a:ext uri="{28A0092B-C50C-407E-A947-70E740481C1C}">
                <a14:useLocalDpi xmlns:a14="http://schemas.microsoft.com/office/drawing/2010/main" val="0"/>
              </a:ext>
            </a:extLst>
          </a:blip>
          <a:srcRect l="38910"/>
          <a:stretch/>
        </p:blipFill>
        <p:spPr bwMode="auto">
          <a:xfrm>
            <a:off x="10439400" y="2067861"/>
            <a:ext cx="7848600" cy="928436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3"/>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5257800" y="-266700"/>
            <a:ext cx="7315200" cy="2304288"/>
          </a:xfrm>
          <a:prstGeom prst="rect">
            <a:avLst/>
          </a:prstGeom>
        </p:spPr>
      </p:pic>
      <p:sp>
        <p:nvSpPr>
          <p:cNvPr id="3" name="TextBox 9"/>
          <p:cNvSpPr txBox="1"/>
          <p:nvPr/>
        </p:nvSpPr>
        <p:spPr>
          <a:xfrm>
            <a:off x="6324600" y="647700"/>
            <a:ext cx="6248400" cy="507383"/>
          </a:xfrm>
          <a:prstGeom prst="rect">
            <a:avLst/>
          </a:prstGeom>
        </p:spPr>
        <p:txBody>
          <a:bodyPr wrap="square" lIns="0" tIns="0" rIns="0" bIns="0" rtlCol="0" anchor="t">
            <a:spAutoFit/>
          </a:bodyPr>
          <a:lstStyle/>
          <a:p>
            <a:pPr>
              <a:lnSpc>
                <a:spcPts val="3919"/>
              </a:lnSpc>
              <a:spcBef>
                <a:spcPct val="0"/>
              </a:spcBef>
            </a:pPr>
            <a:r>
              <a:rPr lang="en-US" sz="4400" b="1" dirty="0" err="1">
                <a:solidFill>
                  <a:schemeClr val="accent5">
                    <a:lumMod val="50000"/>
                  </a:schemeClr>
                </a:solidFill>
                <a:latin typeface="Times New Roman" panose="02020603050405020304" pitchFamily="18" charset="0"/>
                <a:cs typeface="Times New Roman" panose="02020603050405020304" pitchFamily="18" charset="0"/>
              </a:rPr>
              <a:t>Trước</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khi</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yết</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kiến</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vua</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4" name="TextBox 9"/>
          <p:cNvSpPr txBox="1"/>
          <p:nvPr/>
        </p:nvSpPr>
        <p:spPr>
          <a:xfrm>
            <a:off x="620078" y="2431904"/>
            <a:ext cx="11114722" cy="507383"/>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Khi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đứng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trên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bến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Bình</a:t>
            </a:r>
            <a:r>
              <a:rPr lang="en-US" sz="4400" b="1" dirty="0">
                <a:solidFill>
                  <a:srgbClr val="000000"/>
                </a:solidFill>
                <a:latin typeface="Times New Roman" panose="02020603050405020304" pitchFamily="18" charset="0"/>
                <a:cs typeface="Times New Roman" panose="02020603050405020304" pitchFamily="18" charset="0"/>
              </a:rPr>
              <a:t> Than</a:t>
            </a:r>
          </a:p>
        </p:txBody>
      </p:sp>
      <p:sp>
        <p:nvSpPr>
          <p:cNvPr id="8" name="TextBox 9"/>
          <p:cNvSpPr txBox="1"/>
          <p:nvPr/>
        </p:nvSpPr>
        <p:spPr>
          <a:xfrm>
            <a:off x="2696926" y="4152900"/>
            <a:ext cx="6337853" cy="4739759"/>
          </a:xfrm>
          <a:prstGeom prst="rect">
            <a:avLst/>
          </a:prstGeom>
        </p:spPr>
        <p:txBody>
          <a:bodyPr wrap="square" lIns="0" tIns="0" rIns="0" bIns="0" rtlCol="0" anchor="t">
            <a:spAutoFit/>
          </a:bodyPr>
          <a:lstStyle/>
          <a:p>
            <a:pPr algn="just">
              <a:spcBef>
                <a:spcPct val="0"/>
              </a:spcBef>
            </a:pP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Hoài</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Văn</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b="1" dirty="0">
                <a:latin typeface="Times New Roman" panose="02020603050405020304" pitchFamily="18" charset="0"/>
                <a:cs typeface="Times New Roman" panose="02020603050405020304" pitchFamily="18" charset="0"/>
              </a:rPr>
              <a:t>ao ước được bàn việc nước đến cháy bỏng; có chút “ganh tị” với những người anh em chỉ hơn mình mấy tuổi mà được dự họp; bức xúc vì phải đứng ngoài</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9029698" y="6994353"/>
            <a:ext cx="8227043" cy="507383"/>
          </a:xfrm>
          <a:prstGeom prst="rect">
            <a:avLst/>
          </a:prstGeom>
        </p:spPr>
        <p:txBody>
          <a:bodyPr wrap="square" lIns="0" tIns="0" rIns="0" bIns="0" rtlCol="0" anchor="t">
            <a:spAutoFit/>
          </a:bodyPr>
          <a:lstStyle/>
          <a:p>
            <a:pPr>
              <a:lnSpc>
                <a:spcPts val="3919"/>
              </a:lnSpc>
              <a:spcBef>
                <a:spcPct val="0"/>
              </a:spcBef>
            </a:pP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12" name="AutoShape 8"/>
          <p:cNvSpPr/>
          <p:nvPr/>
        </p:nvSpPr>
        <p:spPr>
          <a:xfrm>
            <a:off x="990600" y="2171700"/>
            <a:ext cx="7570146" cy="0"/>
          </a:xfrm>
          <a:prstGeom prst="line">
            <a:avLst/>
          </a:prstGeom>
          <a:ln w="12700" cap="rnd">
            <a:solidFill>
              <a:srgbClr val="000000"/>
            </a:solidFill>
            <a:prstDash val="solid"/>
            <a:headEnd type="none" w="sm" len="sm"/>
            <a:tailEnd type="none" w="sm" len="sm"/>
          </a:ln>
        </p:spPr>
      </p:sp>
      <p:sp>
        <p:nvSpPr>
          <p:cNvPr id="13" name="AutoShape 12"/>
          <p:cNvSpPr/>
          <p:nvPr/>
        </p:nvSpPr>
        <p:spPr>
          <a:xfrm>
            <a:off x="685800" y="3009900"/>
            <a:ext cx="7570146" cy="0"/>
          </a:xfrm>
          <a:prstGeom prst="line">
            <a:avLst/>
          </a:prstGeom>
          <a:ln w="12700" cap="rnd">
            <a:solidFill>
              <a:srgbClr val="000000"/>
            </a:solidFill>
            <a:prstDash val="solid"/>
            <a:headEnd type="none" w="sm" len="sm"/>
            <a:tailEnd type="none" w="sm" len="sm"/>
          </a:ln>
        </p:spPr>
      </p:sp>
      <p:pic>
        <p:nvPicPr>
          <p:cNvPr id="14"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590800" y="7913221"/>
            <a:ext cx="4707997" cy="4114800"/>
          </a:xfrm>
          <a:prstGeom prst="rect">
            <a:avLst/>
          </a:prstGeom>
        </p:spPr>
      </p:pic>
    </p:spTree>
    <p:extLst>
      <p:ext uri="{BB962C8B-B14F-4D97-AF65-F5344CB8AC3E}">
        <p14:creationId xmlns:p14="http://schemas.microsoft.com/office/powerpoint/2010/main" val="495876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47212" y="6695771"/>
            <a:ext cx="3567292" cy="4114800"/>
          </a:xfrm>
          <a:prstGeom prst="rect">
            <a:avLst/>
          </a:prstGeom>
        </p:spPr>
      </p:pic>
      <p:pic>
        <p:nvPicPr>
          <p:cNvPr id="2" name="Picture 3"/>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5257800" y="-266700"/>
            <a:ext cx="7315200" cy="2304288"/>
          </a:xfrm>
          <a:prstGeom prst="rect">
            <a:avLst/>
          </a:prstGeom>
        </p:spPr>
      </p:pic>
      <p:sp>
        <p:nvSpPr>
          <p:cNvPr id="3" name="TextBox 9"/>
          <p:cNvSpPr txBox="1"/>
          <p:nvPr/>
        </p:nvSpPr>
        <p:spPr>
          <a:xfrm>
            <a:off x="6324600" y="647700"/>
            <a:ext cx="6248400" cy="507383"/>
          </a:xfrm>
          <a:prstGeom prst="rect">
            <a:avLst/>
          </a:prstGeom>
        </p:spPr>
        <p:txBody>
          <a:bodyPr wrap="square" lIns="0" tIns="0" rIns="0" bIns="0" rtlCol="0" anchor="t">
            <a:spAutoFit/>
          </a:bodyPr>
          <a:lstStyle/>
          <a:p>
            <a:pPr>
              <a:lnSpc>
                <a:spcPts val="3919"/>
              </a:lnSpc>
              <a:spcBef>
                <a:spcPct val="0"/>
              </a:spcBef>
            </a:pPr>
            <a:r>
              <a:rPr lang="en-US" sz="4400" b="1" dirty="0" err="1">
                <a:solidFill>
                  <a:schemeClr val="accent5">
                    <a:lumMod val="50000"/>
                  </a:schemeClr>
                </a:solidFill>
                <a:latin typeface="Times New Roman" panose="02020603050405020304" pitchFamily="18" charset="0"/>
                <a:cs typeface="Times New Roman" panose="02020603050405020304" pitchFamily="18" charset="0"/>
              </a:rPr>
              <a:t>Trước</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khi</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yết</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kiến</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vua</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4" name="TextBox 9"/>
          <p:cNvSpPr txBox="1"/>
          <p:nvPr/>
        </p:nvSpPr>
        <p:spPr>
          <a:xfrm>
            <a:off x="620078" y="2431904"/>
            <a:ext cx="11724322" cy="500137"/>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Khi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bị</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quân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Thánh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Dực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ngăn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xuống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bến</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9029698" y="6994353"/>
            <a:ext cx="8227043" cy="507383"/>
          </a:xfrm>
          <a:prstGeom prst="rect">
            <a:avLst/>
          </a:prstGeom>
        </p:spPr>
        <p:txBody>
          <a:bodyPr wrap="square" lIns="0" tIns="0" rIns="0" bIns="0" rtlCol="0" anchor="t">
            <a:spAutoFit/>
          </a:bodyPr>
          <a:lstStyle/>
          <a:p>
            <a:pPr>
              <a:lnSpc>
                <a:spcPts val="3919"/>
              </a:lnSpc>
              <a:spcBef>
                <a:spcPct val="0"/>
              </a:spcBef>
            </a:pP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14" name="TextBox 9"/>
          <p:cNvSpPr txBox="1"/>
          <p:nvPr/>
        </p:nvSpPr>
        <p:spPr>
          <a:xfrm>
            <a:off x="8077200" y="3871680"/>
            <a:ext cx="11539061" cy="500137"/>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Lời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nói</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5" name="TextBox 9"/>
          <p:cNvSpPr txBox="1"/>
          <p:nvPr/>
        </p:nvSpPr>
        <p:spPr>
          <a:xfrm>
            <a:off x="8458200" y="5145978"/>
            <a:ext cx="11539061" cy="507383"/>
          </a:xfrm>
          <a:prstGeom prst="rect">
            <a:avLst/>
          </a:prstGeom>
        </p:spPr>
        <p:txBody>
          <a:bodyPr wrap="square" lIns="0" tIns="0" rIns="0" bIns="0" rtlCol="0" anchor="t">
            <a:spAutoFit/>
          </a:bodyPr>
          <a:lstStyle/>
          <a:p>
            <a:pPr>
              <a:lnSpc>
                <a:spcPts val="3919"/>
              </a:lnSpc>
              <a:spcBef>
                <a:spcPct val="0"/>
              </a:spcBef>
            </a:pPr>
            <a:r>
              <a:rPr lang="en-US" sz="4400" dirty="0">
                <a:solidFill>
                  <a:srgbClr val="000000"/>
                </a:solidFill>
                <a:latin typeface="Times New Roman" panose="02020603050405020304" pitchFamily="18" charset="0"/>
                <a:cs typeface="Times New Roman" panose="02020603050405020304" pitchFamily="18" charset="0"/>
              </a:rPr>
              <a:t>“</a:t>
            </a:r>
            <a:r>
              <a:rPr lang="en-US" sz="4400" dirty="0" err="1">
                <a:solidFill>
                  <a:srgbClr val="000000"/>
                </a:solidFill>
                <a:latin typeface="Times New Roman" panose="02020603050405020304" pitchFamily="18" charset="0"/>
                <a:cs typeface="Times New Roman" panose="02020603050405020304" pitchFamily="18" charset="0"/>
              </a:rPr>
              <a:t>Không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buông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ra</a:t>
            </a:r>
            <a:r>
              <a:rPr lang="en-US" sz="4400" dirty="0">
                <a:solidFill>
                  <a:srgbClr val="000000"/>
                </a:solidFill>
                <a:latin typeface="Times New Roman" panose="02020603050405020304" pitchFamily="18" charset="0"/>
                <a:cs typeface="Times New Roman" panose="02020603050405020304" pitchFamily="18" charset="0"/>
              </a:rPr>
              <a:t>, ta </a:t>
            </a:r>
            <a:r>
              <a:rPr lang="en-US" sz="4400" dirty="0" err="1">
                <a:solidFill>
                  <a:srgbClr val="000000"/>
                </a:solidFill>
                <a:latin typeface="Times New Roman" panose="02020603050405020304" pitchFamily="18" charset="0"/>
                <a:cs typeface="Times New Roman" panose="02020603050405020304" pitchFamily="18" charset="0"/>
              </a:rPr>
              <a:t>chém</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6" name="TextBox 9"/>
          <p:cNvSpPr txBox="1"/>
          <p:nvPr/>
        </p:nvSpPr>
        <p:spPr>
          <a:xfrm>
            <a:off x="9829801" y="6445703"/>
            <a:ext cx="6172200" cy="500137"/>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Đe</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doạ</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cương</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quyết</a:t>
            </a:r>
            <a:endParaRPr lang="en-US" sz="4400" b="1" dirty="0">
              <a:solidFill>
                <a:srgbClr val="000000"/>
              </a:solidFill>
              <a:latin typeface="Times New Roman" panose="02020603050405020304" pitchFamily="18" charset="0"/>
              <a:cs typeface="Times New Roman" panose="02020603050405020304" pitchFamily="18" charset="0"/>
            </a:endParaRPr>
          </a:p>
        </p:txBody>
      </p:sp>
      <p:grpSp>
        <p:nvGrpSpPr>
          <p:cNvPr id="17" name="Group 16"/>
          <p:cNvGrpSpPr/>
          <p:nvPr/>
        </p:nvGrpSpPr>
        <p:grpSpPr>
          <a:xfrm>
            <a:off x="-381000" y="3728016"/>
            <a:ext cx="8458200" cy="7789041"/>
            <a:chOff x="-381000" y="4688337"/>
            <a:chExt cx="7325341" cy="6720204"/>
          </a:xfrm>
        </p:grpSpPr>
        <p:pic>
          <p:nvPicPr>
            <p:cNvPr id="9" name="Picture 8"/>
            <p:cNvPicPr>
              <a:picLocks noChangeAspect="1"/>
            </p:cNvPicPr>
            <p:nvPr/>
          </p:nvPicPr>
          <p:blipFill rotWithShape="1">
            <a:blip r:embed="rId7">
              <a:extLst>
                <a:ext uri="{BEBA8EAE-BF5A-486C-A8C5-ECC9F3942E4B}">
                  <a14:imgProps xmlns:a14="http://schemas.microsoft.com/office/drawing/2010/main">
                    <a14:imgLayer r:embed="rId8">
                      <a14:imgEffect>
                        <a14:backgroundRemoval t="9896" b="93880" l="2855" r="100000">
                          <a14:foregroundMark x1="10761" y1="24870" x2="14275" y2="56120"/>
                          <a14:foregroundMark x1="4100" y1="41536" x2="9224" y2="24479"/>
                          <a14:foregroundMark x1="92167" y1="17578" x2="90776" y2="51172"/>
                          <a14:foregroundMark x1="84773" y1="40104" x2="76720" y2="24870"/>
                        </a14:backgroundRemoval>
                      </a14:imgEffect>
                    </a14:imgLayer>
                  </a14:imgProps>
                </a:ext>
              </a:extLst>
            </a:blip>
            <a:srcRect r="36805"/>
            <a:stretch/>
          </p:blipFill>
          <p:spPr>
            <a:xfrm>
              <a:off x="-381000" y="4688337"/>
              <a:ext cx="6324600" cy="5626798"/>
            </a:xfrm>
            <a:prstGeom prst="rect">
              <a:avLst/>
            </a:prstGeom>
          </p:spPr>
        </p:pic>
        <p:pic>
          <p:nvPicPr>
            <p:cNvPr id="18" name="Picture 17"/>
            <p:cNvPicPr>
              <a:picLocks noChangeAspect="1"/>
            </p:cNvPicPr>
            <p:nvPr/>
          </p:nvPicPr>
          <p:blipFill rotWithShape="1">
            <a:blip r:embed="rId7">
              <a:extLst>
                <a:ext uri="{BEBA8EAE-BF5A-486C-A8C5-ECC9F3942E4B}">
                  <a14:imgProps xmlns:a14="http://schemas.microsoft.com/office/drawing/2010/main">
                    <a14:imgLayer r:embed="rId8">
                      <a14:imgEffect>
                        <a14:backgroundRemoval t="9896" b="93880" l="2855" r="100000">
                          <a14:foregroundMark x1="10761" y1="24870" x2="14275" y2="56120"/>
                          <a14:foregroundMark x1="4100" y1="41536" x2="9224" y2="24479"/>
                          <a14:foregroundMark x1="92167" y1="17578" x2="90776" y2="51172"/>
                          <a14:foregroundMark x1="84773" y1="40104" x2="76720" y2="24870"/>
                        </a14:backgroundRemoval>
                      </a14:imgEffect>
                    </a14:imgLayer>
                  </a14:imgProps>
                </a:ext>
              </a:extLst>
            </a:blip>
            <a:srcRect l="72258"/>
            <a:stretch/>
          </p:blipFill>
          <p:spPr>
            <a:xfrm>
              <a:off x="4167871" y="5781743"/>
              <a:ext cx="2776470" cy="5626798"/>
            </a:xfrm>
            <a:prstGeom prst="rect">
              <a:avLst/>
            </a:prstGeom>
          </p:spPr>
        </p:pic>
      </p:grpSp>
      <p:sp>
        <p:nvSpPr>
          <p:cNvPr id="13" name="AutoShape 8"/>
          <p:cNvSpPr/>
          <p:nvPr/>
        </p:nvSpPr>
        <p:spPr>
          <a:xfrm>
            <a:off x="990600" y="2171700"/>
            <a:ext cx="7570146" cy="0"/>
          </a:xfrm>
          <a:prstGeom prst="line">
            <a:avLst/>
          </a:prstGeom>
          <a:ln w="12700" cap="rnd">
            <a:solidFill>
              <a:srgbClr val="000000"/>
            </a:solidFill>
            <a:prstDash val="solid"/>
            <a:headEnd type="none" w="sm" len="sm"/>
            <a:tailEnd type="none" w="sm" len="sm"/>
          </a:ln>
        </p:spPr>
      </p:sp>
      <p:sp>
        <p:nvSpPr>
          <p:cNvPr id="19" name="AutoShape 12"/>
          <p:cNvSpPr/>
          <p:nvPr/>
        </p:nvSpPr>
        <p:spPr>
          <a:xfrm>
            <a:off x="685800" y="3009900"/>
            <a:ext cx="7570146" cy="0"/>
          </a:xfrm>
          <a:prstGeom prst="line">
            <a:avLst/>
          </a:prstGeom>
          <a:ln w="12700" cap="rnd">
            <a:solidFill>
              <a:srgbClr val="000000"/>
            </a:solidFill>
            <a:prstDash val="solid"/>
            <a:headEnd type="none" w="sm" len="sm"/>
            <a:tailEnd type="none" w="sm" len="sm"/>
          </a:ln>
        </p:spPr>
      </p:sp>
      <p:pic>
        <p:nvPicPr>
          <p:cNvPr id="21"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478327" y="-1404212"/>
            <a:ext cx="3556828" cy="4114800"/>
          </a:xfrm>
          <a:prstGeom prst="rect">
            <a:avLst/>
          </a:prstGeom>
        </p:spPr>
      </p:pic>
    </p:spTree>
    <p:extLst>
      <p:ext uri="{BB962C8B-B14F-4D97-AF65-F5344CB8AC3E}">
        <p14:creationId xmlns:p14="http://schemas.microsoft.com/office/powerpoint/2010/main" val="2544444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5" grpId="0"/>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5257800" y="-266700"/>
            <a:ext cx="7315200" cy="2304288"/>
          </a:xfrm>
          <a:prstGeom prst="rect">
            <a:avLst/>
          </a:prstGeom>
        </p:spPr>
      </p:pic>
      <p:sp>
        <p:nvSpPr>
          <p:cNvPr id="3" name="TextBox 9"/>
          <p:cNvSpPr txBox="1"/>
          <p:nvPr/>
        </p:nvSpPr>
        <p:spPr>
          <a:xfrm>
            <a:off x="6324600" y="647700"/>
            <a:ext cx="6248400" cy="507383"/>
          </a:xfrm>
          <a:prstGeom prst="rect">
            <a:avLst/>
          </a:prstGeom>
        </p:spPr>
        <p:txBody>
          <a:bodyPr wrap="square" lIns="0" tIns="0" rIns="0" bIns="0" rtlCol="0" anchor="t">
            <a:spAutoFit/>
          </a:bodyPr>
          <a:lstStyle/>
          <a:p>
            <a:pPr>
              <a:lnSpc>
                <a:spcPts val="3919"/>
              </a:lnSpc>
              <a:spcBef>
                <a:spcPct val="0"/>
              </a:spcBef>
            </a:pPr>
            <a:r>
              <a:rPr lang="en-US" sz="4400" b="1" dirty="0" err="1">
                <a:solidFill>
                  <a:schemeClr val="accent5">
                    <a:lumMod val="50000"/>
                  </a:schemeClr>
                </a:solidFill>
                <a:latin typeface="Times New Roman" panose="02020603050405020304" pitchFamily="18" charset="0"/>
                <a:cs typeface="Times New Roman" panose="02020603050405020304" pitchFamily="18" charset="0"/>
              </a:rPr>
              <a:t>Trước</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khi</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yết</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kiến</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vua</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4" name="TextBox 9"/>
          <p:cNvSpPr txBox="1"/>
          <p:nvPr/>
        </p:nvSpPr>
        <p:spPr>
          <a:xfrm>
            <a:off x="620078" y="2431904"/>
            <a:ext cx="11724322" cy="500137"/>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Khi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bị</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quân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Thánh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Dực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ngăn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xuống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bến</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9029698" y="6994353"/>
            <a:ext cx="8227043" cy="507383"/>
          </a:xfrm>
          <a:prstGeom prst="rect">
            <a:avLst/>
          </a:prstGeom>
        </p:spPr>
        <p:txBody>
          <a:bodyPr wrap="square" lIns="0" tIns="0" rIns="0" bIns="0" rtlCol="0" anchor="t">
            <a:spAutoFit/>
          </a:bodyPr>
          <a:lstStyle/>
          <a:p>
            <a:pPr>
              <a:lnSpc>
                <a:spcPts val="3919"/>
              </a:lnSpc>
              <a:spcBef>
                <a:spcPct val="0"/>
              </a:spcBef>
            </a:pP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14" name="TextBox 9"/>
          <p:cNvSpPr txBox="1"/>
          <p:nvPr/>
        </p:nvSpPr>
        <p:spPr>
          <a:xfrm>
            <a:off x="932110" y="3583017"/>
            <a:ext cx="11539061" cy="507383"/>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Hành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động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5" name="TextBox 9"/>
          <p:cNvSpPr txBox="1"/>
          <p:nvPr/>
        </p:nvSpPr>
        <p:spPr>
          <a:xfrm>
            <a:off x="1371601" y="4606444"/>
            <a:ext cx="9525000" cy="1354217"/>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tuốt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gươm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mắt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trừng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một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điên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dại</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2" name="TextBox 9"/>
          <p:cNvSpPr txBox="1"/>
          <p:nvPr/>
        </p:nvSpPr>
        <p:spPr>
          <a:xfrm>
            <a:off x="1371599" y="6323801"/>
            <a:ext cx="11539061" cy="507383"/>
          </a:xfrm>
          <a:prstGeom prst="rect">
            <a:avLst/>
          </a:prstGeom>
        </p:spPr>
        <p:txBody>
          <a:bodyPr wrap="square" lIns="0" tIns="0" rIns="0" bIns="0" rtlCol="0" anchor="t">
            <a:spAutoFit/>
          </a:bodyPr>
          <a:lstStyle/>
          <a:p>
            <a:pPr>
              <a:lnSpc>
                <a:spcPts val="3919"/>
              </a:lnSpc>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đỏ</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mặt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bừng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bừng</a:t>
            </a:r>
            <a:r>
              <a:rPr lang="en-US" sz="4400" dirty="0">
                <a:solidFill>
                  <a:srgbClr val="000000"/>
                </a:solidFill>
                <a:latin typeface="Times New Roman" panose="02020603050405020304" pitchFamily="18" charset="0"/>
                <a:cs typeface="Times New Roman" panose="02020603050405020304" pitchFamily="18" charset="0"/>
              </a:rPr>
              <a:t>”</a:t>
            </a:r>
          </a:p>
        </p:txBody>
      </p:sp>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backgroundRemoval t="9896" b="98828" l="4539" r="97145">
                        <a14:foregroundMark x1="12884" y1="77604" x2="30673" y2="81771"/>
                        <a14:foregroundMark x1="70278" y1="23438" x2="76574" y2="43620"/>
                        <a14:foregroundMark x1="76574" y1="45703" x2="82577" y2="45703"/>
                        <a14:foregroundMark x1="96047" y1="58854" x2="96047" y2="63672"/>
                        <a14:foregroundMark x1="13470" y1="61328" x2="17423" y2="52604"/>
                        <a14:backgroundMark x1="95315" y1="75521" x2="92387" y2="89063"/>
                        <a14:backgroundMark x1="91947" y1="89453" x2="88433" y2="95703"/>
                        <a14:backgroundMark x1="95461" y1="55078" x2="95461" y2="59505"/>
                        <a14:backgroundMark x1="5271" y1="90104" x2="8419" y2="92839"/>
                        <a14:backgroundMark x1="9004" y1="93620" x2="15447" y2="93229"/>
                        <a14:backgroundMark x1="25988" y1="94661" x2="60176" y2="97005"/>
                      </a14:backgroundRemoval>
                    </a14:imgEffect>
                  </a14:imgLayer>
                </a14:imgProps>
              </a:ext>
            </a:extLst>
          </a:blip>
          <a:stretch>
            <a:fillRect/>
          </a:stretch>
        </p:blipFill>
        <p:spPr>
          <a:xfrm>
            <a:off x="8534400" y="3708621"/>
            <a:ext cx="11107866" cy="6245125"/>
          </a:xfrm>
          <a:prstGeom prst="rect">
            <a:avLst/>
          </a:prstGeom>
        </p:spPr>
      </p:pic>
      <p:sp>
        <p:nvSpPr>
          <p:cNvPr id="17" name="TextBox 9"/>
          <p:cNvSpPr txBox="1"/>
          <p:nvPr/>
        </p:nvSpPr>
        <p:spPr>
          <a:xfrm>
            <a:off x="1371600" y="7375925"/>
            <a:ext cx="11539061" cy="507383"/>
          </a:xfrm>
          <a:prstGeom prst="rect">
            <a:avLst/>
          </a:prstGeom>
        </p:spPr>
        <p:txBody>
          <a:bodyPr wrap="square" lIns="0" tIns="0" rIns="0" bIns="0" rtlCol="0" anchor="t">
            <a:spAutoFit/>
          </a:bodyPr>
          <a:lstStyle/>
          <a:p>
            <a:pPr>
              <a:lnSpc>
                <a:spcPts val="3919"/>
              </a:lnSpc>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vung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gươm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múa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tít</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8" name="TextBox 9"/>
          <p:cNvSpPr txBox="1"/>
          <p:nvPr/>
        </p:nvSpPr>
        <p:spPr>
          <a:xfrm>
            <a:off x="1371599" y="8418968"/>
            <a:ext cx="7924801" cy="1354217"/>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giằng</a:t>
            </a:r>
            <a:r>
              <a:rPr lang="en-US" sz="4400" dirty="0">
                <a:solidFill>
                  <a:srgbClr val="000000"/>
                </a:solidFill>
                <a:latin typeface="Times New Roman" panose="02020603050405020304" pitchFamily="18" charset="0"/>
                <a:cs typeface="Times New Roman" panose="02020603050405020304" pitchFamily="18" charset="0"/>
              </a:rPr>
              <a:t> co </a:t>
            </a:r>
            <a:r>
              <a:rPr lang="en-US" sz="4400" dirty="0" err="1">
                <a:solidFill>
                  <a:srgbClr val="000000"/>
                </a:solidFill>
                <a:latin typeface="Times New Roman" panose="02020603050405020304" pitchFamily="18" charset="0"/>
                <a:cs typeface="Times New Roman" panose="02020603050405020304" pitchFamily="18" charset="0"/>
              </a:rPr>
              <a:t>với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một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đám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Thánh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Dực</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6" name="AutoShape 8"/>
          <p:cNvSpPr/>
          <p:nvPr/>
        </p:nvSpPr>
        <p:spPr>
          <a:xfrm>
            <a:off x="990600" y="2171700"/>
            <a:ext cx="7570146" cy="0"/>
          </a:xfrm>
          <a:prstGeom prst="line">
            <a:avLst/>
          </a:prstGeom>
          <a:ln w="12700" cap="rnd">
            <a:solidFill>
              <a:srgbClr val="000000"/>
            </a:solidFill>
            <a:prstDash val="solid"/>
            <a:headEnd type="none" w="sm" len="sm"/>
            <a:tailEnd type="none" w="sm" len="sm"/>
          </a:ln>
        </p:spPr>
      </p:sp>
      <p:sp>
        <p:nvSpPr>
          <p:cNvPr id="20" name="AutoShape 12"/>
          <p:cNvSpPr/>
          <p:nvPr/>
        </p:nvSpPr>
        <p:spPr>
          <a:xfrm>
            <a:off x="685800" y="3009900"/>
            <a:ext cx="7570146" cy="0"/>
          </a:xfrm>
          <a:prstGeom prst="line">
            <a:avLst/>
          </a:prstGeom>
          <a:ln w="12700" cap="rnd">
            <a:solidFill>
              <a:srgbClr val="000000"/>
            </a:solidFill>
            <a:prstDash val="solid"/>
            <a:headEnd type="none" w="sm" len="sm"/>
            <a:tailEnd type="none" w="sm" len="sm"/>
          </a:ln>
        </p:spPr>
      </p:sp>
      <p:pic>
        <p:nvPicPr>
          <p:cNvPr id="21"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647457" y="-1673588"/>
            <a:ext cx="4994809" cy="4114800"/>
          </a:xfrm>
          <a:prstGeom prst="rect">
            <a:avLst/>
          </a:prstGeom>
        </p:spPr>
      </p:pic>
    </p:spTree>
    <p:extLst>
      <p:ext uri="{BB962C8B-B14F-4D97-AF65-F5344CB8AC3E}">
        <p14:creationId xmlns:p14="http://schemas.microsoft.com/office/powerpoint/2010/main" val="971843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8">
                                            <p:txEl>
                                              <p:pRg st="0" end="0"/>
                                            </p:txEl>
                                          </p:spTgt>
                                        </p:tgtEl>
                                        <p:attrNameLst>
                                          <p:attrName>style.visibility</p:attrName>
                                        </p:attrNameLst>
                                      </p:cBhvr>
                                      <p:to>
                                        <p:strVal val="visible"/>
                                      </p:to>
                                    </p:set>
                                    <p:animEffect transition="in" filter="barn(inVertical)">
                                      <p:cBhvr>
                                        <p:cTn id="30"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2" grpId="0"/>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5257800" y="-266700"/>
            <a:ext cx="7315200" cy="2304288"/>
          </a:xfrm>
          <a:prstGeom prst="rect">
            <a:avLst/>
          </a:prstGeom>
        </p:spPr>
      </p:pic>
      <p:sp>
        <p:nvSpPr>
          <p:cNvPr id="3" name="TextBox 9"/>
          <p:cNvSpPr txBox="1"/>
          <p:nvPr/>
        </p:nvSpPr>
        <p:spPr>
          <a:xfrm>
            <a:off x="6324600" y="647700"/>
            <a:ext cx="6248400" cy="507383"/>
          </a:xfrm>
          <a:prstGeom prst="rect">
            <a:avLst/>
          </a:prstGeom>
        </p:spPr>
        <p:txBody>
          <a:bodyPr wrap="square" lIns="0" tIns="0" rIns="0" bIns="0" rtlCol="0" anchor="t">
            <a:spAutoFit/>
          </a:bodyPr>
          <a:lstStyle/>
          <a:p>
            <a:pPr>
              <a:lnSpc>
                <a:spcPts val="3919"/>
              </a:lnSpc>
              <a:spcBef>
                <a:spcPct val="0"/>
              </a:spcBef>
            </a:pPr>
            <a:r>
              <a:rPr lang="en-US" sz="4400" b="1" dirty="0" err="1">
                <a:solidFill>
                  <a:schemeClr val="accent5">
                    <a:lumMod val="50000"/>
                  </a:schemeClr>
                </a:solidFill>
                <a:latin typeface="Times New Roman" panose="02020603050405020304" pitchFamily="18" charset="0"/>
                <a:cs typeface="Times New Roman" panose="02020603050405020304" pitchFamily="18" charset="0"/>
              </a:rPr>
              <a:t>Trước</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khi</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yết</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kiến</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vua</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4" name="TextBox 9"/>
          <p:cNvSpPr txBox="1"/>
          <p:nvPr/>
        </p:nvSpPr>
        <p:spPr>
          <a:xfrm>
            <a:off x="620078" y="2431904"/>
            <a:ext cx="11724322" cy="500137"/>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Khi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bị</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quân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Thánh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Dực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ngăn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xuống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bến</a:t>
            </a:r>
            <a:endParaRPr lang="en-US" sz="4400" b="1" dirty="0">
              <a:solidFill>
                <a:srgbClr val="000000"/>
              </a:solidFill>
              <a:latin typeface="Times New Roman" panose="02020603050405020304" pitchFamily="18" charset="0"/>
              <a:cs typeface="Times New Roman" panose="02020603050405020304" pitchFamily="18" charset="0"/>
            </a:endParaRPr>
          </a:p>
        </p:txBody>
      </p:sp>
      <p:pic>
        <p:nvPicPr>
          <p:cNvPr id="5" name="Picture 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595788" y="0"/>
            <a:ext cx="1692212" cy="4114800"/>
          </a:xfrm>
          <a:prstGeom prst="rect">
            <a:avLst/>
          </a:prstGeom>
        </p:spPr>
      </p:pic>
      <p:sp>
        <p:nvSpPr>
          <p:cNvPr id="20" name="TextBox 9"/>
          <p:cNvSpPr txBox="1"/>
          <p:nvPr/>
        </p:nvSpPr>
        <p:spPr>
          <a:xfrm>
            <a:off x="10257935" y="4927448"/>
            <a:ext cx="6337853" cy="2708434"/>
          </a:xfrm>
          <a:prstGeom prst="rect">
            <a:avLst/>
          </a:prstGeom>
        </p:spPr>
        <p:txBody>
          <a:bodyPr wrap="square" lIns="0" tIns="0" rIns="0" bIns="0" rtlCol="0" anchor="t">
            <a:spAutoFit/>
          </a:bodyPr>
          <a:lstStyle/>
          <a:p>
            <a:pPr algn="just">
              <a:spcBef>
                <a:spcPct val="0"/>
              </a:spcBef>
            </a:pP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b="1" dirty="0">
                <a:latin typeface="Times New Roman" panose="02020603050405020304" pitchFamily="18" charset="0"/>
                <a:cs typeface="Times New Roman" panose="02020603050405020304" pitchFamily="18" charset="0"/>
              </a:rPr>
              <a:t>Trần Quốc Toản bộc lộ sự bức xúc, nóng nảy, thiếu kiềm chế, điểu có thể dẫn đến nguy hiểm.</a:t>
            </a:r>
            <a:endParaRPr lang="en-US" sz="4400" b="1" dirty="0">
              <a:solidFill>
                <a:srgbClr val="000000"/>
              </a:solidFill>
              <a:latin typeface="Times New Roman" panose="02020603050405020304" pitchFamily="18" charset="0"/>
              <a:cs typeface="Times New Roman" panose="02020603050405020304" pitchFamily="18" charset="0"/>
            </a:endParaRPr>
          </a:p>
        </p:txBody>
      </p:sp>
      <p:grpSp>
        <p:nvGrpSpPr>
          <p:cNvPr id="8" name="Group 7"/>
          <p:cNvGrpSpPr/>
          <p:nvPr/>
        </p:nvGrpSpPr>
        <p:grpSpPr>
          <a:xfrm>
            <a:off x="-2037334" y="727071"/>
            <a:ext cx="11486134" cy="11486134"/>
            <a:chOff x="-2636361" y="739283"/>
            <a:chExt cx="11486134" cy="11486134"/>
          </a:xfrm>
        </p:grpSpPr>
        <p:pic>
          <p:nvPicPr>
            <p:cNvPr id="7" name="Picture 6"/>
            <p:cNvPicPr>
              <a:picLocks noChangeAspect="1"/>
            </p:cNvPicPr>
            <p:nvPr/>
          </p:nvPicPr>
          <p:blipFill>
            <a:blip r:embed="rId7" cstate="print">
              <a:biLevel thresh="25000"/>
              <a:extLst>
                <a:ext uri="{28A0092B-C50C-407E-A947-70E740481C1C}">
                  <a14:useLocalDpi xmlns:a14="http://schemas.microsoft.com/office/drawing/2010/main" val="0"/>
                </a:ext>
              </a:extLst>
            </a:blip>
            <a:stretch>
              <a:fillRect/>
            </a:stretch>
          </p:blipFill>
          <p:spPr>
            <a:xfrm rot="1096752">
              <a:off x="-2636361" y="739283"/>
              <a:ext cx="11486134" cy="11486134"/>
            </a:xfrm>
            <a:prstGeom prst="rect">
              <a:avLst/>
            </a:prstGeom>
          </p:spPr>
        </p:pic>
        <p:pic>
          <p:nvPicPr>
            <p:cNvPr id="25" name="Picture 24"/>
            <p:cNvPicPr>
              <a:picLocks noChangeAspect="1"/>
            </p:cNvPicPr>
            <p:nvPr/>
          </p:nvPicPr>
          <p:blipFill rotWithShape="1">
            <a:blip r:embed="rId8"/>
            <a:srcRect l="10289" t="12088" r="4646" b="11042"/>
            <a:stretch/>
          </p:blipFill>
          <p:spPr>
            <a:xfrm rot="134656">
              <a:off x="-1147458" y="5109758"/>
              <a:ext cx="8774691" cy="4458109"/>
            </a:xfrm>
            <a:prstGeom prst="rect">
              <a:avLst/>
            </a:prstGeom>
            <a:effectLst>
              <a:softEdge rad="711200"/>
            </a:effectLst>
          </p:spPr>
        </p:pic>
      </p:grpSp>
      <p:sp>
        <p:nvSpPr>
          <p:cNvPr id="11" name="AutoShape 8"/>
          <p:cNvSpPr/>
          <p:nvPr/>
        </p:nvSpPr>
        <p:spPr>
          <a:xfrm>
            <a:off x="990600" y="2171700"/>
            <a:ext cx="7570146" cy="0"/>
          </a:xfrm>
          <a:prstGeom prst="line">
            <a:avLst/>
          </a:prstGeom>
          <a:ln w="12700" cap="rnd">
            <a:solidFill>
              <a:srgbClr val="000000"/>
            </a:solidFill>
            <a:prstDash val="solid"/>
            <a:headEnd type="none" w="sm" len="sm"/>
            <a:tailEnd type="none" w="sm" len="sm"/>
          </a:ln>
        </p:spPr>
      </p:sp>
      <p:sp>
        <p:nvSpPr>
          <p:cNvPr id="12" name="AutoShape 12"/>
          <p:cNvSpPr/>
          <p:nvPr/>
        </p:nvSpPr>
        <p:spPr>
          <a:xfrm>
            <a:off x="685800" y="3009900"/>
            <a:ext cx="7570146" cy="0"/>
          </a:xfrm>
          <a:prstGeom prst="line">
            <a:avLst/>
          </a:prstGeom>
          <a:ln w="12700" cap="rnd">
            <a:solidFill>
              <a:srgbClr val="000000"/>
            </a:solidFill>
            <a:prstDash val="solid"/>
            <a:headEnd type="none" w="sm" len="sm"/>
            <a:tailEnd type="none" w="sm" len="sm"/>
          </a:ln>
        </p:spPr>
      </p:sp>
    </p:spTree>
    <p:extLst>
      <p:ext uri="{BB962C8B-B14F-4D97-AF65-F5344CB8AC3E}">
        <p14:creationId xmlns:p14="http://schemas.microsoft.com/office/powerpoint/2010/main" val="1553647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5257800" y="-266700"/>
            <a:ext cx="7315200" cy="2304288"/>
          </a:xfrm>
          <a:prstGeom prst="rect">
            <a:avLst/>
          </a:prstGeom>
        </p:spPr>
      </p:pic>
      <p:sp>
        <p:nvSpPr>
          <p:cNvPr id="4" name="TextBox 9"/>
          <p:cNvSpPr txBox="1"/>
          <p:nvPr/>
        </p:nvSpPr>
        <p:spPr>
          <a:xfrm>
            <a:off x="620078" y="2431904"/>
            <a:ext cx="11724322" cy="500137"/>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Khi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nói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chuyện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với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Chiêu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Thành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Vương</a:t>
            </a:r>
            <a:endParaRPr lang="en-US" sz="4400" b="1" dirty="0">
              <a:solidFill>
                <a:srgbClr val="000000"/>
              </a:solidFill>
              <a:latin typeface="Times New Roman" panose="02020603050405020304" pitchFamily="18" charset="0"/>
              <a:cs typeface="Times New Roman" panose="02020603050405020304" pitchFamily="18" charset="0"/>
            </a:endParaRPr>
          </a:p>
        </p:txBody>
      </p:sp>
      <p:grpSp>
        <p:nvGrpSpPr>
          <p:cNvPr id="8" name="Group 7"/>
          <p:cNvGrpSpPr/>
          <p:nvPr/>
        </p:nvGrpSpPr>
        <p:grpSpPr>
          <a:xfrm>
            <a:off x="-1728835" y="2451272"/>
            <a:ext cx="7604093" cy="7603946"/>
            <a:chOff x="1981200" y="1169681"/>
            <a:chExt cx="10880693" cy="9760622"/>
          </a:xfrm>
        </p:grpSpPr>
        <p:pic>
          <p:nvPicPr>
            <p:cNvPr id="7" name="Picture 6"/>
            <p:cNvPicPr>
              <a:picLocks noChangeAspect="1"/>
            </p:cNvPicPr>
            <p:nvPr/>
          </p:nvPicPr>
          <p:blipFill rotWithShape="1">
            <a:blip r:embed="rId5" cstate="print">
              <a:duotone>
                <a:prstClr val="black"/>
                <a:schemeClr val="accent6">
                  <a:tint val="45000"/>
                  <a:satMod val="400000"/>
                </a:schemeClr>
              </a:duotone>
              <a:extLst>
                <a:ext uri="{28A0092B-C50C-407E-A947-70E740481C1C}">
                  <a14:useLocalDpi xmlns:a14="http://schemas.microsoft.com/office/drawing/2010/main" val="0"/>
                </a:ext>
              </a:extLst>
            </a:blip>
            <a:srcRect b="10294"/>
            <a:stretch/>
          </p:blipFill>
          <p:spPr>
            <a:xfrm>
              <a:off x="1981200" y="1169681"/>
              <a:ext cx="10880693" cy="9760622"/>
            </a:xfrm>
            <a:prstGeom prst="rect">
              <a:avLst/>
            </a:prstGeom>
          </p:spPr>
        </p:pic>
        <p:pic>
          <p:nvPicPr>
            <p:cNvPr id="6" name="Picture 5"/>
            <p:cNvPicPr>
              <a:picLocks noChangeAspect="1"/>
            </p:cNvPicPr>
            <p:nvPr/>
          </p:nvPicPr>
          <p:blipFill rotWithShape="1">
            <a:blip r:embed="rId6"/>
            <a:srcRect l="12885" t="19360" r="27965" b="8334"/>
            <a:stretch/>
          </p:blipFill>
          <p:spPr>
            <a:xfrm>
              <a:off x="4030647" y="4134962"/>
              <a:ext cx="7696200" cy="5289404"/>
            </a:xfrm>
            <a:prstGeom prst="rect">
              <a:avLst/>
            </a:prstGeom>
            <a:effectLst>
              <a:softEdge rad="901700"/>
            </a:effectLst>
          </p:spPr>
        </p:pic>
      </p:grpSp>
      <p:sp>
        <p:nvSpPr>
          <p:cNvPr id="12" name="TextBox 9"/>
          <p:cNvSpPr txBox="1"/>
          <p:nvPr/>
        </p:nvSpPr>
        <p:spPr>
          <a:xfrm>
            <a:off x="3759218" y="3372926"/>
            <a:ext cx="11539061" cy="507383"/>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Hành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động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3" name="TextBox 9"/>
          <p:cNvSpPr txBox="1"/>
          <p:nvPr/>
        </p:nvSpPr>
        <p:spPr>
          <a:xfrm>
            <a:off x="5573284" y="4321857"/>
            <a:ext cx="5399518" cy="500137"/>
          </a:xfrm>
          <a:prstGeom prst="rect">
            <a:avLst/>
          </a:prstGeom>
        </p:spPr>
        <p:txBody>
          <a:bodyPr wrap="square" lIns="0" tIns="0" rIns="0" bIns="0" rtlCol="0" anchor="t">
            <a:spAutoFit/>
          </a:bodyPr>
          <a:lstStyle/>
          <a:p>
            <a:pPr>
              <a:lnSpc>
                <a:spcPts val="3919"/>
              </a:lnSpc>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cúi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đầu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thưa</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4" name="TextBox 9"/>
          <p:cNvSpPr txBox="1"/>
          <p:nvPr/>
        </p:nvSpPr>
        <p:spPr>
          <a:xfrm>
            <a:off x="5570099" y="5225044"/>
            <a:ext cx="7612501" cy="500137"/>
          </a:xfrm>
          <a:prstGeom prst="rect">
            <a:avLst/>
          </a:prstGeom>
        </p:spPr>
        <p:txBody>
          <a:bodyPr wrap="square" lIns="0" tIns="0" rIns="0" bIns="0" rtlCol="0" anchor="t">
            <a:spAutoFit/>
          </a:bodyPr>
          <a:lstStyle/>
          <a:p>
            <a:pPr algn="just">
              <a:lnSpc>
                <a:spcPts val="3919"/>
              </a:lnSpc>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đứng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phắt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dậy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mắt</a:t>
            </a:r>
            <a:r>
              <a:rPr lang="en-US" sz="4400" dirty="0">
                <a:solidFill>
                  <a:srgbClr val="000000"/>
                </a:solidFill>
                <a:latin typeface="Times New Roman" panose="02020603050405020304" pitchFamily="18" charset="0"/>
                <a:cs typeface="Times New Roman" panose="02020603050405020304" pitchFamily="18" charset="0"/>
              </a:rPr>
              <a:t> long </a:t>
            </a:r>
            <a:r>
              <a:rPr lang="en-US" sz="4400" dirty="0" err="1">
                <a:solidFill>
                  <a:srgbClr val="000000"/>
                </a:solidFill>
                <a:latin typeface="Times New Roman" panose="02020603050405020304" pitchFamily="18" charset="0"/>
                <a:cs typeface="Times New Roman" panose="02020603050405020304" pitchFamily="18" charset="0"/>
              </a:rPr>
              <a:t>lên</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7" name="TextBox 9"/>
          <p:cNvSpPr txBox="1"/>
          <p:nvPr/>
        </p:nvSpPr>
        <p:spPr>
          <a:xfrm>
            <a:off x="5595499" y="6206689"/>
            <a:ext cx="11539061" cy="507383"/>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Lời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nói</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8" name="TextBox 9"/>
          <p:cNvSpPr txBox="1"/>
          <p:nvPr/>
        </p:nvSpPr>
        <p:spPr>
          <a:xfrm>
            <a:off x="5873605" y="6821691"/>
            <a:ext cx="7022775" cy="3385542"/>
          </a:xfrm>
          <a:prstGeom prst="rect">
            <a:avLst/>
          </a:prstGeom>
        </p:spPr>
        <p:txBody>
          <a:bodyPr wrap="square" lIns="0" tIns="0" rIns="0" bIns="0" rtlCol="0" anchor="t">
            <a:spAutoFit/>
          </a:bodyPr>
          <a:lstStyle/>
          <a:p>
            <a:pPr algn="just">
              <a:spcBef>
                <a:spcPct val="0"/>
              </a:spcBef>
            </a:pPr>
            <a:r>
              <a:rPr lang="en-US" sz="4400" dirty="0" err="1">
                <a:solidFill>
                  <a:srgbClr val="000000"/>
                </a:solidFill>
                <a:latin typeface="Times New Roman" panose="02020603050405020304" pitchFamily="18" charset="0"/>
                <a:cs typeface="Times New Roman" panose="02020603050405020304" pitchFamily="18" charset="0"/>
              </a:rPr>
              <a:t>Gấp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gáp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cương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quyết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hiện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rõ</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lập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trường</a:t>
            </a:r>
            <a:r>
              <a:rPr lang="en-US" sz="4400" dirty="0">
                <a:solidFill>
                  <a:srgbClr val="000000"/>
                </a:solidFill>
                <a:latin typeface="Times New Roman" panose="02020603050405020304" pitchFamily="18" charset="0"/>
                <a:cs typeface="Times New Roman" panose="02020603050405020304" pitchFamily="18" charset="0"/>
              </a:rPr>
              <a:t> “Ai </a:t>
            </a:r>
            <a:r>
              <a:rPr lang="en-US" sz="4400" dirty="0" err="1">
                <a:solidFill>
                  <a:srgbClr val="000000"/>
                </a:solidFill>
                <a:latin typeface="Times New Roman" panose="02020603050405020304" pitchFamily="18" charset="0"/>
                <a:cs typeface="Times New Roman" panose="02020603050405020304" pitchFamily="18" charset="0"/>
              </a:rPr>
              <a:t>chủ</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hòa</a:t>
            </a:r>
            <a:r>
              <a:rPr lang="en-US" sz="4400" dirty="0">
                <a:solidFill>
                  <a:srgbClr val="000000"/>
                </a:solidFill>
                <a:latin typeface="Times New Roman" panose="02020603050405020304" pitchFamily="18" charset="0"/>
                <a:cs typeface="Times New Roman" panose="02020603050405020304" pitchFamily="18" charset="0"/>
              </a:rPr>
              <a:t>? Ai </a:t>
            </a:r>
            <a:r>
              <a:rPr lang="en-US" sz="4400" dirty="0" err="1">
                <a:solidFill>
                  <a:srgbClr val="000000"/>
                </a:solidFill>
                <a:latin typeface="Times New Roman" panose="02020603050405020304" pitchFamily="18" charset="0"/>
                <a:cs typeface="Times New Roman" panose="02020603050405020304" pitchFamily="18" charset="0"/>
              </a:rPr>
              <a:t>chủ</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hòa</a:t>
            </a:r>
            <a:r>
              <a:rPr lang="en-US" sz="4400" dirty="0">
                <a:solidFill>
                  <a:srgbClr val="000000"/>
                </a:solidFill>
                <a:latin typeface="Times New Roman" panose="02020603050405020304" pitchFamily="18" charset="0"/>
                <a:cs typeface="Times New Roman" panose="02020603050405020304" pitchFamily="18" charset="0"/>
              </a:rPr>
              <a:t>? Cho </a:t>
            </a:r>
            <a:r>
              <a:rPr lang="en-US" sz="4400" dirty="0" err="1">
                <a:solidFill>
                  <a:srgbClr val="000000"/>
                </a:solidFill>
                <a:latin typeface="Times New Roman" panose="02020603050405020304" pitchFamily="18" charset="0"/>
                <a:cs typeface="Times New Roman" panose="02020603050405020304" pitchFamily="18" charset="0"/>
              </a:rPr>
              <a:t>nó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mượn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đường</a:t>
            </a:r>
            <a:r>
              <a:rPr lang="en-US" sz="4400" dirty="0">
                <a:solidFill>
                  <a:srgbClr val="000000"/>
                </a:solidFill>
                <a:latin typeface="Times New Roman" panose="02020603050405020304" pitchFamily="18" charset="0"/>
                <a:cs typeface="Times New Roman" panose="02020603050405020304" pitchFamily="18" charset="0"/>
              </a:rPr>
              <a:t> ư? </a:t>
            </a:r>
            <a:r>
              <a:rPr lang="en-US" sz="4400" dirty="0" err="1">
                <a:solidFill>
                  <a:srgbClr val="000000"/>
                </a:solidFill>
                <a:latin typeface="Times New Roman" panose="02020603050405020304" pitchFamily="18" charset="0"/>
                <a:cs typeface="Times New Roman" panose="02020603050405020304" pitchFamily="18" charset="0"/>
              </a:rPr>
              <a:t>Không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biết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đấy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kế</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giả</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đồ</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21" name="TextBox 9"/>
          <p:cNvSpPr txBox="1"/>
          <p:nvPr/>
        </p:nvSpPr>
        <p:spPr>
          <a:xfrm>
            <a:off x="6647980" y="647920"/>
            <a:ext cx="6248400" cy="507383"/>
          </a:xfrm>
          <a:prstGeom prst="rect">
            <a:avLst/>
          </a:prstGeom>
        </p:spPr>
        <p:txBody>
          <a:bodyPr wrap="square" lIns="0" tIns="0" rIns="0" bIns="0" rtlCol="0" anchor="t">
            <a:spAutoFit/>
          </a:bodyPr>
          <a:lstStyle/>
          <a:p>
            <a:pPr>
              <a:lnSpc>
                <a:spcPts val="3919"/>
              </a:lnSpc>
              <a:spcBef>
                <a:spcPct val="0"/>
              </a:spcBef>
            </a:pP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Khi</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yết</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kiến</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vua</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20" name="Right Brace 19"/>
          <p:cNvSpPr/>
          <p:nvPr/>
        </p:nvSpPr>
        <p:spPr>
          <a:xfrm>
            <a:off x="13032149" y="3506997"/>
            <a:ext cx="838200" cy="5725281"/>
          </a:xfrm>
          <a:prstGeom prst="rightBrace">
            <a:avLst/>
          </a:pr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22" name="TextBox 9"/>
          <p:cNvSpPr txBox="1"/>
          <p:nvPr/>
        </p:nvSpPr>
        <p:spPr>
          <a:xfrm>
            <a:off x="14268077" y="3876094"/>
            <a:ext cx="3488334" cy="5416868"/>
          </a:xfrm>
          <a:prstGeom prst="rect">
            <a:avLst/>
          </a:prstGeom>
        </p:spPr>
        <p:txBody>
          <a:bodyPr wrap="square" lIns="0" tIns="0" rIns="0" bIns="0" rtlCol="0" anchor="t">
            <a:spAutoFit/>
          </a:bodyPr>
          <a:lstStyle/>
          <a:p>
            <a:pPr algn="just">
              <a:spcBef>
                <a:spcPct val="0"/>
              </a:spcBef>
            </a:pP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S</a:t>
            </a:r>
            <a:r>
              <a:rPr lang="vi-VN"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ự suy nghĩ chín chắn của Trần Quốc Toản trước tình thế đất nước đối diện với hoạ ngoại xâm.</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24" name="AutoShape 8"/>
          <p:cNvSpPr/>
          <p:nvPr/>
        </p:nvSpPr>
        <p:spPr>
          <a:xfrm>
            <a:off x="990600" y="2171700"/>
            <a:ext cx="7570146" cy="0"/>
          </a:xfrm>
          <a:prstGeom prst="line">
            <a:avLst/>
          </a:prstGeom>
          <a:ln w="12700" cap="rnd">
            <a:solidFill>
              <a:srgbClr val="000000"/>
            </a:solidFill>
            <a:prstDash val="solid"/>
            <a:headEnd type="none" w="sm" len="sm"/>
            <a:tailEnd type="none" w="sm" len="sm"/>
          </a:ln>
        </p:spPr>
      </p:sp>
      <p:sp>
        <p:nvSpPr>
          <p:cNvPr id="25" name="AutoShape 12"/>
          <p:cNvSpPr/>
          <p:nvPr/>
        </p:nvSpPr>
        <p:spPr>
          <a:xfrm>
            <a:off x="685800" y="3009900"/>
            <a:ext cx="7570146" cy="0"/>
          </a:xfrm>
          <a:prstGeom prst="line">
            <a:avLst/>
          </a:prstGeom>
          <a:ln w="12700" cap="rnd">
            <a:solidFill>
              <a:srgbClr val="000000"/>
            </a:solidFill>
            <a:prstDash val="solid"/>
            <a:headEnd type="none" w="sm" len="sm"/>
            <a:tailEnd type="none" w="sm" len="sm"/>
          </a:ln>
        </p:spPr>
      </p:sp>
      <p:pic>
        <p:nvPicPr>
          <p:cNvPr id="26"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298279" y="-2025620"/>
            <a:ext cx="3878138" cy="4114800"/>
          </a:xfrm>
          <a:prstGeom prst="rect">
            <a:avLst/>
          </a:prstGeom>
        </p:spPr>
      </p:pic>
    </p:spTree>
    <p:extLst>
      <p:ext uri="{BB962C8B-B14F-4D97-AF65-F5344CB8AC3E}">
        <p14:creationId xmlns:p14="http://schemas.microsoft.com/office/powerpoint/2010/main" val="1665936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par>
                                <p:cTn id="11" presetID="16" presetClass="entr" presetSubtype="21"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3">
                                            <p:txEl>
                                              <p:pRg st="0" end="0"/>
                                            </p:txEl>
                                          </p:spTgt>
                                        </p:tgtEl>
                                        <p:attrNameLst>
                                          <p:attrName>style.visibility</p:attrName>
                                        </p:attrNameLst>
                                      </p:cBhvr>
                                      <p:to>
                                        <p:strVal val="visible"/>
                                      </p:to>
                                    </p:set>
                                    <p:animEffect transition="in" filter="barn(inVertical)">
                                      <p:cBhvr>
                                        <p:cTn id="26" dur="500"/>
                                        <p:tgtEl>
                                          <p:spTgt spid="13">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barn(inVertical)">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barn(inVertical)">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barn(inVertical)">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barn(inVertical)">
                                      <p:cBhvr>
                                        <p:cTn id="5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4" grpId="0"/>
      <p:bldP spid="17" grpId="0"/>
      <p:bldP spid="18" grpId="0"/>
      <p:bldP spid="20" grpId="0" animBg="1"/>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1172" b="100000" l="9883" r="96559"/>
                    </a14:imgEffect>
                  </a14:imgLayer>
                </a14:imgProps>
              </a:ext>
            </a:extLst>
          </a:blip>
          <a:stretch>
            <a:fillRect/>
          </a:stretch>
        </p:blipFill>
        <p:spPr>
          <a:xfrm>
            <a:off x="7620000" y="2952208"/>
            <a:ext cx="13011150" cy="7315200"/>
          </a:xfrm>
          <a:prstGeom prst="rect">
            <a:avLst/>
          </a:prstGeom>
        </p:spPr>
      </p:pic>
      <p:pic>
        <p:nvPicPr>
          <p:cNvPr id="2" name="Picture 3"/>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5257800" y="-266700"/>
            <a:ext cx="7315200" cy="2304288"/>
          </a:xfrm>
          <a:prstGeom prst="rect">
            <a:avLst/>
          </a:prstGeom>
        </p:spPr>
      </p:pic>
      <p:sp>
        <p:nvSpPr>
          <p:cNvPr id="3" name="TextBox 9"/>
          <p:cNvSpPr txBox="1"/>
          <p:nvPr/>
        </p:nvSpPr>
        <p:spPr>
          <a:xfrm>
            <a:off x="6647980" y="647920"/>
            <a:ext cx="6248400" cy="507383"/>
          </a:xfrm>
          <a:prstGeom prst="rect">
            <a:avLst/>
          </a:prstGeom>
        </p:spPr>
        <p:txBody>
          <a:bodyPr wrap="square" lIns="0" tIns="0" rIns="0" bIns="0" rtlCol="0" anchor="t">
            <a:spAutoFit/>
          </a:bodyPr>
          <a:lstStyle/>
          <a:p>
            <a:pPr>
              <a:lnSpc>
                <a:spcPts val="3919"/>
              </a:lnSpc>
              <a:spcBef>
                <a:spcPct val="0"/>
              </a:spcBef>
            </a:pP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Khi</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yết</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kiến</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vua</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4" name="TextBox 9"/>
          <p:cNvSpPr txBox="1"/>
          <p:nvPr/>
        </p:nvSpPr>
        <p:spPr>
          <a:xfrm>
            <a:off x="620078" y="2431904"/>
            <a:ext cx="11724322" cy="500137"/>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Khi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nói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chuyện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với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vua</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Thiệu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Bảo</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2" name="TextBox 9"/>
          <p:cNvSpPr txBox="1"/>
          <p:nvPr/>
        </p:nvSpPr>
        <p:spPr>
          <a:xfrm>
            <a:off x="711200" y="3435893"/>
            <a:ext cx="11539061" cy="507383"/>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Hành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động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3" name="TextBox 9"/>
          <p:cNvSpPr txBox="1"/>
          <p:nvPr/>
        </p:nvSpPr>
        <p:spPr>
          <a:xfrm>
            <a:off x="1140868" y="4229100"/>
            <a:ext cx="8523717" cy="500137"/>
          </a:xfrm>
          <a:prstGeom prst="rect">
            <a:avLst/>
          </a:prstGeom>
        </p:spPr>
        <p:txBody>
          <a:bodyPr wrap="square" lIns="0" tIns="0" rIns="0" bIns="0" rtlCol="0" anchor="t">
            <a:spAutoFit/>
          </a:bodyPr>
          <a:lstStyle/>
          <a:p>
            <a:pPr>
              <a:lnSpc>
                <a:spcPts val="3919"/>
              </a:lnSpc>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chạy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xồng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xộc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xuống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bến</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4" name="TextBox 9"/>
          <p:cNvSpPr txBox="1"/>
          <p:nvPr/>
        </p:nvSpPr>
        <p:spPr>
          <a:xfrm>
            <a:off x="1137684" y="5132287"/>
            <a:ext cx="7079101" cy="500137"/>
          </a:xfrm>
          <a:prstGeom prst="rect">
            <a:avLst/>
          </a:prstGeom>
        </p:spPr>
        <p:txBody>
          <a:bodyPr wrap="square" lIns="0" tIns="0" rIns="0" bIns="0" rtlCol="0" anchor="t">
            <a:spAutoFit/>
          </a:bodyPr>
          <a:lstStyle/>
          <a:p>
            <a:pPr>
              <a:lnSpc>
                <a:spcPts val="3919"/>
              </a:lnSpc>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xuống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tâu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vua</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5" name="TextBox 9"/>
          <p:cNvSpPr txBox="1"/>
          <p:nvPr/>
        </p:nvSpPr>
        <p:spPr>
          <a:xfrm>
            <a:off x="1137683" y="6033986"/>
            <a:ext cx="10584303" cy="500137"/>
          </a:xfrm>
          <a:prstGeom prst="rect">
            <a:avLst/>
          </a:prstGeom>
        </p:spPr>
        <p:txBody>
          <a:bodyPr wrap="square" lIns="0" tIns="0" rIns="0" bIns="0" rtlCol="0" anchor="t">
            <a:spAutoFit/>
          </a:bodyPr>
          <a:lstStyle/>
          <a:p>
            <a:pPr algn="just">
              <a:lnSpc>
                <a:spcPts val="3919"/>
              </a:lnSpc>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tự</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đặt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thanh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gươm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gáy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xin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chịu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tội</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7" name="TextBox 9"/>
          <p:cNvSpPr txBox="1"/>
          <p:nvPr/>
        </p:nvSpPr>
        <p:spPr>
          <a:xfrm>
            <a:off x="749186" y="6897585"/>
            <a:ext cx="11539061" cy="507383"/>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Lời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nói</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8" name="TextBox 9"/>
          <p:cNvSpPr txBox="1"/>
          <p:nvPr/>
        </p:nvSpPr>
        <p:spPr>
          <a:xfrm>
            <a:off x="1137683" y="7622743"/>
            <a:ext cx="9530317" cy="1354217"/>
          </a:xfrm>
          <a:prstGeom prst="rect">
            <a:avLst/>
          </a:prstGeom>
        </p:spPr>
        <p:txBody>
          <a:bodyPr wrap="square" lIns="0" tIns="0" rIns="0" bIns="0" rtlCol="0" anchor="t">
            <a:spAutoFit/>
          </a:bodyPr>
          <a:lstStyle/>
          <a:p>
            <a:pPr algn="just">
              <a:spcBef>
                <a:spcPct val="0"/>
              </a:spcBef>
            </a:pPr>
            <a:r>
              <a:rPr lang="en-US" sz="4400" dirty="0" err="1">
                <a:solidFill>
                  <a:srgbClr val="000000"/>
                </a:solidFill>
                <a:latin typeface="Times New Roman" panose="02020603050405020304" pitchFamily="18" charset="0"/>
                <a:cs typeface="Times New Roman" panose="02020603050405020304" pitchFamily="18" charset="0"/>
              </a:rPr>
              <a:t>Tiếng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nói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như</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thét</a:t>
            </a:r>
            <a:r>
              <a:rPr lang="en-US" sz="4400" dirty="0">
                <a:solidFill>
                  <a:srgbClr val="000000"/>
                </a:solidFill>
                <a:latin typeface="Times New Roman" panose="02020603050405020304" pitchFamily="18" charset="0"/>
                <a:cs typeface="Times New Roman" panose="02020603050405020304" pitchFamily="18" charset="0"/>
              </a:rPr>
              <a:t> “Xin </a:t>
            </a:r>
            <a:r>
              <a:rPr lang="en-US" sz="4400" dirty="0" err="1">
                <a:solidFill>
                  <a:srgbClr val="000000"/>
                </a:solidFill>
                <a:latin typeface="Times New Roman" panose="02020603050405020304" pitchFamily="18" charset="0"/>
                <a:cs typeface="Times New Roman" panose="02020603050405020304" pitchFamily="18" charset="0"/>
              </a:rPr>
              <a:t>quan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đánh</a:t>
            </a:r>
            <a:r>
              <a:rPr lang="en-US" sz="4400" dirty="0">
                <a:solidFill>
                  <a:srgbClr val="000000"/>
                </a:solidFill>
                <a:latin typeface="Times New Roman" panose="02020603050405020304" pitchFamily="18" charset="0"/>
                <a:cs typeface="Times New Roman" panose="02020603050405020304" pitchFamily="18" charset="0"/>
              </a:rPr>
              <a:t>! Cho </a:t>
            </a:r>
            <a:r>
              <a:rPr lang="en-US" sz="4400" dirty="0" err="1">
                <a:solidFill>
                  <a:srgbClr val="000000"/>
                </a:solidFill>
                <a:latin typeface="Times New Roman" panose="02020603050405020304" pitchFamily="18" charset="0"/>
                <a:cs typeface="Times New Roman" panose="02020603050405020304" pitchFamily="18" charset="0"/>
              </a:rPr>
              <a:t>giặc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mượn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đường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mất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nước</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6" name="AutoShape 8"/>
          <p:cNvSpPr/>
          <p:nvPr/>
        </p:nvSpPr>
        <p:spPr>
          <a:xfrm>
            <a:off x="990600" y="2171700"/>
            <a:ext cx="7570146" cy="0"/>
          </a:xfrm>
          <a:prstGeom prst="line">
            <a:avLst/>
          </a:prstGeom>
          <a:ln w="12700" cap="rnd">
            <a:solidFill>
              <a:srgbClr val="000000"/>
            </a:solidFill>
            <a:prstDash val="solid"/>
            <a:headEnd type="none" w="sm" len="sm"/>
            <a:tailEnd type="none" w="sm" len="sm"/>
          </a:ln>
        </p:spPr>
      </p:sp>
      <p:sp>
        <p:nvSpPr>
          <p:cNvPr id="19" name="AutoShape 12"/>
          <p:cNvSpPr/>
          <p:nvPr/>
        </p:nvSpPr>
        <p:spPr>
          <a:xfrm>
            <a:off x="685800" y="3009900"/>
            <a:ext cx="7570146" cy="0"/>
          </a:xfrm>
          <a:prstGeom prst="line">
            <a:avLst/>
          </a:prstGeom>
          <a:ln w="12700" cap="rnd">
            <a:solidFill>
              <a:srgbClr val="000000"/>
            </a:solidFill>
            <a:prstDash val="solid"/>
            <a:headEnd type="none" w="sm" len="sm"/>
            <a:tailEnd type="none" w="sm" len="sm"/>
          </a:ln>
        </p:spPr>
      </p:sp>
      <p:sp>
        <p:nvSpPr>
          <p:cNvPr id="20" name="TextBox 9"/>
          <p:cNvSpPr txBox="1"/>
          <p:nvPr/>
        </p:nvSpPr>
        <p:spPr>
          <a:xfrm>
            <a:off x="1371600" y="9234762"/>
            <a:ext cx="9530317" cy="677108"/>
          </a:xfrm>
          <a:prstGeom prst="rect">
            <a:avLst/>
          </a:prstGeom>
        </p:spPr>
        <p:txBody>
          <a:bodyPr wrap="square" lIns="0" tIns="0" rIns="0" bIns="0" rtlCol="0" anchor="t">
            <a:spAutoFit/>
          </a:bodyPr>
          <a:lstStyle/>
          <a:p>
            <a:pPr algn="just">
              <a:spcBef>
                <a:spcPct val="0"/>
              </a:spcBef>
            </a:pP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Yêu</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nước</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căm</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thù</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giặc</a:t>
            </a:r>
            <a:endParaRPr lang="en-US" sz="4400" b="1" dirty="0">
              <a:solidFill>
                <a:srgbClr val="000000"/>
              </a:solidFill>
              <a:latin typeface="Times New Roman" panose="02020603050405020304" pitchFamily="18" charset="0"/>
              <a:cs typeface="Times New Roman" panose="02020603050405020304" pitchFamily="18" charset="0"/>
            </a:endParaRPr>
          </a:p>
        </p:txBody>
      </p:sp>
      <p:pic>
        <p:nvPicPr>
          <p:cNvPr id="21"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230600" y="-1682896"/>
            <a:ext cx="3590079" cy="4114800"/>
          </a:xfrm>
          <a:prstGeom prst="rect">
            <a:avLst/>
          </a:prstGeom>
        </p:spPr>
      </p:pic>
    </p:spTree>
    <p:extLst>
      <p:ext uri="{BB962C8B-B14F-4D97-AF65-F5344CB8AC3E}">
        <p14:creationId xmlns:p14="http://schemas.microsoft.com/office/powerpoint/2010/main" val="3735984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arn(inVertical)">
                                      <p:cBhvr>
                                        <p:cTn id="33" dur="500"/>
                                        <p:tgtEl>
                                          <p:spTgt spid="15"/>
                                        </p:tgtEl>
                                      </p:cBhvr>
                                    </p:animEffect>
                                  </p:childTnLst>
                                </p:cTn>
                              </p:par>
                              <p:par>
                                <p:cTn id="34" presetID="16" presetClass="entr" presetSubtype="21"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Vertical)">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barn(inVertical)">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barn(inVertical)">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barn(inVertical)">
                                      <p:cBhvr>
                                        <p:cTn id="5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3" grpId="0"/>
      <p:bldP spid="14" grpId="0"/>
      <p:bldP spid="15" grpId="0"/>
      <p:bldP spid="17" grpId="0"/>
      <p:bldP spid="18" grpId="0"/>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1172" b="100000" l="9883" r="96559"/>
                    </a14:imgEffect>
                  </a14:imgLayer>
                </a14:imgProps>
              </a:ext>
            </a:extLst>
          </a:blip>
          <a:stretch>
            <a:fillRect/>
          </a:stretch>
        </p:blipFill>
        <p:spPr>
          <a:xfrm>
            <a:off x="7620000" y="2952208"/>
            <a:ext cx="13011150" cy="7315200"/>
          </a:xfrm>
          <a:prstGeom prst="rect">
            <a:avLst/>
          </a:prstGeom>
        </p:spPr>
      </p:pic>
      <p:pic>
        <p:nvPicPr>
          <p:cNvPr id="2" name="Picture 3"/>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5257800" y="-266700"/>
            <a:ext cx="7315200" cy="2304288"/>
          </a:xfrm>
          <a:prstGeom prst="rect">
            <a:avLst/>
          </a:prstGeom>
        </p:spPr>
      </p:pic>
      <p:sp>
        <p:nvSpPr>
          <p:cNvPr id="3" name="TextBox 9"/>
          <p:cNvSpPr txBox="1"/>
          <p:nvPr/>
        </p:nvSpPr>
        <p:spPr>
          <a:xfrm>
            <a:off x="6647980" y="647920"/>
            <a:ext cx="6248400" cy="507383"/>
          </a:xfrm>
          <a:prstGeom prst="rect">
            <a:avLst/>
          </a:prstGeom>
        </p:spPr>
        <p:txBody>
          <a:bodyPr wrap="square" lIns="0" tIns="0" rIns="0" bIns="0" rtlCol="0" anchor="t">
            <a:spAutoFit/>
          </a:bodyPr>
          <a:lstStyle/>
          <a:p>
            <a:pPr>
              <a:lnSpc>
                <a:spcPts val="3919"/>
              </a:lnSpc>
              <a:spcBef>
                <a:spcPct val="0"/>
              </a:spcBef>
            </a:pP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Khi</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yết</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kiến</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vua</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4" name="TextBox 9"/>
          <p:cNvSpPr txBox="1"/>
          <p:nvPr/>
        </p:nvSpPr>
        <p:spPr>
          <a:xfrm>
            <a:off x="620078" y="2431904"/>
            <a:ext cx="11724322" cy="500137"/>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Khi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nói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chuyện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với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vua</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Thiệu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Bảo</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2" name="TextBox 9"/>
          <p:cNvSpPr txBox="1"/>
          <p:nvPr/>
        </p:nvSpPr>
        <p:spPr>
          <a:xfrm>
            <a:off x="1015409" y="5295900"/>
            <a:ext cx="10185991" cy="2031325"/>
          </a:xfrm>
          <a:prstGeom prst="rect">
            <a:avLst/>
          </a:prstGeom>
        </p:spPr>
        <p:txBody>
          <a:bodyPr wrap="square" lIns="0" tIns="0" rIns="0" bIns="0" rtlCol="0" anchor="t">
            <a:spAutoFit/>
          </a:bodyPr>
          <a:lstStyle/>
          <a:p>
            <a:pPr algn="just">
              <a:spcBef>
                <a:spcPct val="0"/>
              </a:spcBef>
            </a:pP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b="1" dirty="0">
                <a:solidFill>
                  <a:srgbClr val="000000"/>
                </a:solidFill>
                <a:latin typeface="Times New Roman" panose="02020603050405020304" pitchFamily="18" charset="0"/>
                <a:cs typeface="Times New Roman" panose="02020603050405020304" pitchFamily="18" charset="0"/>
              </a:rPr>
              <a:t>Trần Quốc Toản mạnh mẽ, ngay thẳng, dám làm dám chịu, đặt vận mệnh đất nước cao hơn tính mạng bản th</a:t>
            </a:r>
            <a:r>
              <a:rPr lang="en-US" sz="4400" b="1" dirty="0">
                <a:solidFill>
                  <a:srgbClr val="000000"/>
                </a:solidFill>
                <a:latin typeface="Times New Roman" panose="02020603050405020304" pitchFamily="18" charset="0"/>
                <a:cs typeface="Times New Roman" panose="02020603050405020304" pitchFamily="18" charset="0"/>
              </a:rPr>
              <a:t>â</a:t>
            </a:r>
            <a:r>
              <a:rPr lang="vi-VN" sz="4400" b="1" dirty="0">
                <a:solidFill>
                  <a:srgbClr val="000000"/>
                </a:solidFill>
                <a:latin typeface="Times New Roman" panose="02020603050405020304" pitchFamily="18" charset="0"/>
                <a:cs typeface="Times New Roman" panose="02020603050405020304" pitchFamily="18" charset="0"/>
              </a:rPr>
              <a:t>n.</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6" name="AutoShape 8"/>
          <p:cNvSpPr/>
          <p:nvPr/>
        </p:nvSpPr>
        <p:spPr>
          <a:xfrm>
            <a:off x="990600" y="2171700"/>
            <a:ext cx="7570146" cy="0"/>
          </a:xfrm>
          <a:prstGeom prst="line">
            <a:avLst/>
          </a:prstGeom>
          <a:ln w="12700" cap="rnd">
            <a:solidFill>
              <a:srgbClr val="000000"/>
            </a:solidFill>
            <a:prstDash val="solid"/>
            <a:headEnd type="none" w="sm" len="sm"/>
            <a:tailEnd type="none" w="sm" len="sm"/>
          </a:ln>
        </p:spPr>
      </p:sp>
      <p:sp>
        <p:nvSpPr>
          <p:cNvPr id="19" name="AutoShape 12"/>
          <p:cNvSpPr/>
          <p:nvPr/>
        </p:nvSpPr>
        <p:spPr>
          <a:xfrm>
            <a:off x="685800" y="3009900"/>
            <a:ext cx="7570146" cy="0"/>
          </a:xfrm>
          <a:prstGeom prst="line">
            <a:avLst/>
          </a:prstGeom>
          <a:ln w="12700" cap="rnd">
            <a:solidFill>
              <a:srgbClr val="000000"/>
            </a:solidFill>
            <a:prstDash val="solid"/>
            <a:headEnd type="none" w="sm" len="sm"/>
            <a:tailEnd type="none" w="sm" len="sm"/>
          </a:ln>
        </p:spPr>
      </p:sp>
      <p:pic>
        <p:nvPicPr>
          <p:cNvPr id="21"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230600" y="-1682896"/>
            <a:ext cx="3590079" cy="4114800"/>
          </a:xfrm>
          <a:prstGeom prst="rect">
            <a:avLst/>
          </a:prstGeom>
        </p:spPr>
      </p:pic>
    </p:spTree>
    <p:extLst>
      <p:ext uri="{BB962C8B-B14F-4D97-AF65-F5344CB8AC3E}">
        <p14:creationId xmlns:p14="http://schemas.microsoft.com/office/powerpoint/2010/main" val="1604895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218310" y="2006324"/>
            <a:ext cx="8115300" cy="920958"/>
          </a:xfrm>
          <a:prstGeom prst="rect">
            <a:avLst/>
          </a:prstGeom>
        </p:spPr>
        <p:txBody>
          <a:bodyPr lIns="0" tIns="0" rIns="0" bIns="0" rtlCol="0" anchor="t">
            <a:spAutoFit/>
          </a:bodyPr>
          <a:lstStyle/>
          <a:p>
            <a:pPr>
              <a:lnSpc>
                <a:spcPts val="7746"/>
              </a:lnSpc>
            </a:pPr>
            <a:r>
              <a:rPr lang="en-US" sz="5400" b="1" dirty="0">
                <a:solidFill>
                  <a:srgbClr val="000000"/>
                </a:solidFill>
                <a:latin typeface="Times New Roman" panose="02020603050405020304" pitchFamily="18" charset="0"/>
                <a:cs typeface="Times New Roman" panose="02020603050405020304" pitchFamily="18" charset="0"/>
              </a:rPr>
              <a:t>a. </a:t>
            </a:r>
            <a:r>
              <a:rPr lang="en-US" sz="5400" b="1" dirty="0" err="1">
                <a:solidFill>
                  <a:srgbClr val="000000"/>
                </a:solidFill>
                <a:latin typeface="Times New Roman" panose="02020603050405020304" pitchFamily="18" charset="0"/>
                <a:cs typeface="Times New Roman" panose="02020603050405020304" pitchFamily="18" charset="0"/>
              </a:rPr>
              <a:t>Đọc</a:t>
            </a:r>
            <a:endParaRPr lang="en-US" sz="54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3"/>
          <a:srcRect/>
          <a:stretch>
            <a:fillRect/>
          </a:stretch>
        </p:blipFill>
        <p:spPr>
          <a:xfrm rot="-688326">
            <a:off x="12283129" y="8599978"/>
            <a:ext cx="8137257" cy="2939584"/>
          </a:xfrm>
          <a:prstGeom prst="rect">
            <a:avLst/>
          </a:prstGeom>
        </p:spPr>
      </p:pic>
      <p:pic>
        <p:nvPicPr>
          <p:cNvPr id="9" name="Picture 9"/>
          <p:cNvPicPr>
            <a:picLocks noChangeAspect="1"/>
          </p:cNvPicPr>
          <p:nvPr/>
        </p:nvPicPr>
        <p:blipFill>
          <a:blip r:embed="rId3"/>
          <a:srcRect/>
          <a:stretch>
            <a:fillRect/>
          </a:stretch>
        </p:blipFill>
        <p:spPr>
          <a:xfrm rot="-854632" flipH="1">
            <a:off x="-1992983" y="-1065191"/>
            <a:ext cx="7508688" cy="2712514"/>
          </a:xfrm>
          <a:prstGeom prst="rect">
            <a:avLst/>
          </a:prstGeom>
        </p:spPr>
      </p:pic>
      <p:pic>
        <p:nvPicPr>
          <p:cNvPr id="11" name="Picture 11"/>
          <p:cNvPicPr>
            <a:picLocks noChangeAspect="1"/>
          </p:cNvPicPr>
          <p:nvPr/>
        </p:nvPicPr>
        <p:blipFill>
          <a:blip r:embed="rId4"/>
          <a:srcRect/>
          <a:stretch>
            <a:fillRect/>
          </a:stretch>
        </p:blipFill>
        <p:spPr>
          <a:xfrm rot="1320136">
            <a:off x="679877" y="462431"/>
            <a:ext cx="1204884" cy="1492117"/>
          </a:xfrm>
          <a:prstGeom prst="rect">
            <a:avLst/>
          </a:prstGeom>
        </p:spPr>
      </p:pic>
      <p:pic>
        <p:nvPicPr>
          <p:cNvPr id="12" name="Picture 12"/>
          <p:cNvPicPr>
            <a:picLocks noChangeAspect="1"/>
          </p:cNvPicPr>
          <p:nvPr/>
        </p:nvPicPr>
        <p:blipFill>
          <a:blip r:embed="rId5"/>
          <a:srcRect/>
          <a:stretch>
            <a:fillRect/>
          </a:stretch>
        </p:blipFill>
        <p:spPr>
          <a:xfrm rot="4272541">
            <a:off x="3095755" y="422004"/>
            <a:ext cx="895930" cy="924831"/>
          </a:xfrm>
          <a:prstGeom prst="rect">
            <a:avLst/>
          </a:prstGeom>
        </p:spPr>
      </p:pic>
      <p:grpSp>
        <p:nvGrpSpPr>
          <p:cNvPr id="6" name="Group 5"/>
          <p:cNvGrpSpPr/>
          <p:nvPr/>
        </p:nvGrpSpPr>
        <p:grpSpPr>
          <a:xfrm>
            <a:off x="11572446" y="1906959"/>
            <a:ext cx="7400675" cy="5580622"/>
            <a:chOff x="11572446" y="1906959"/>
            <a:chExt cx="7400675" cy="5580622"/>
          </a:xfrm>
        </p:grpSpPr>
        <p:pic>
          <p:nvPicPr>
            <p:cNvPr id="5" name="Picture 5"/>
            <p:cNvPicPr>
              <a:picLocks noChangeAspect="1"/>
            </p:cNvPicPr>
            <p:nvPr/>
          </p:nvPicPr>
          <p:blipFill>
            <a:blip r:embed="rId6"/>
            <a:srcRect/>
            <a:stretch>
              <a:fillRect/>
            </a:stretch>
          </p:blipFill>
          <p:spPr>
            <a:xfrm>
              <a:off x="11572446" y="1906959"/>
              <a:ext cx="6323651" cy="5580622"/>
            </a:xfrm>
            <a:prstGeom prst="rect">
              <a:avLst/>
            </a:prstGeom>
          </p:spPr>
        </p:pic>
        <p:pic>
          <p:nvPicPr>
            <p:cNvPr id="10" name="Picture 10"/>
            <p:cNvPicPr>
              <a:picLocks noChangeAspect="1"/>
            </p:cNvPicPr>
            <p:nvPr/>
          </p:nvPicPr>
          <p:blipFill>
            <a:blip r:embed="rId7"/>
            <a:srcRect/>
            <a:stretch>
              <a:fillRect/>
            </a:stretch>
          </p:blipFill>
          <p:spPr>
            <a:xfrm>
              <a:off x="13152035" y="2044039"/>
              <a:ext cx="3164472" cy="565649"/>
            </a:xfrm>
            <a:prstGeom prst="rect">
              <a:avLst/>
            </a:prstGeom>
          </p:spPr>
        </p:pic>
        <p:pic>
          <p:nvPicPr>
            <p:cNvPr id="13" name="Picture 13"/>
            <p:cNvPicPr>
              <a:picLocks noChangeAspect="1"/>
            </p:cNvPicPr>
            <p:nvPr/>
          </p:nvPicPr>
          <p:blipFill>
            <a:blip r:embed="rId8"/>
            <a:srcRect/>
            <a:stretch>
              <a:fillRect/>
            </a:stretch>
          </p:blipFill>
          <p:spPr>
            <a:xfrm>
              <a:off x="11710273" y="6214862"/>
              <a:ext cx="7262848" cy="1272718"/>
            </a:xfrm>
            <a:prstGeom prst="rect">
              <a:avLst/>
            </a:prstGeom>
          </p:spPr>
        </p:pic>
        <p:pic>
          <p:nvPicPr>
            <p:cNvPr id="14" name="Picture 13"/>
            <p:cNvPicPr>
              <a:picLocks noChangeAspect="1"/>
            </p:cNvPicPr>
            <p:nvPr/>
          </p:nvPicPr>
          <p:blipFill>
            <a:blip r:embed="rId9"/>
            <a:stretch>
              <a:fillRect/>
            </a:stretch>
          </p:blipFill>
          <p:spPr>
            <a:xfrm>
              <a:off x="11845945" y="2797841"/>
              <a:ext cx="5822501" cy="3927604"/>
            </a:xfrm>
            <a:prstGeom prst="rect">
              <a:avLst/>
            </a:prstGeom>
          </p:spPr>
        </p:pic>
      </p:grpSp>
      <p:sp>
        <p:nvSpPr>
          <p:cNvPr id="15" name="TextBox 9"/>
          <p:cNvSpPr txBox="1"/>
          <p:nvPr/>
        </p:nvSpPr>
        <p:spPr>
          <a:xfrm>
            <a:off x="1256918" y="3249216"/>
            <a:ext cx="12611481" cy="6771084"/>
          </a:xfrm>
          <a:prstGeom prst="rect">
            <a:avLst/>
          </a:prstGeom>
        </p:spPr>
        <p:txBody>
          <a:bodyPr wrap="square" lIns="0" tIns="0" rIns="0" bIns="0" rtlCol="0" anchor="t">
            <a:spAutoFit/>
          </a:bodyPr>
          <a:lstStyle/>
          <a:p>
            <a:pPr algn="just"/>
            <a:r>
              <a:rPr lang="en-US" sz="4400" dirty="0">
                <a:solidFill>
                  <a:srgbClr val="000000"/>
                </a:solidFill>
                <a:latin typeface="Times New Roman" panose="02020603050405020304" pitchFamily="18" charset="0"/>
                <a:cs typeface="Times New Roman" panose="02020603050405020304" pitchFamily="18" charset="0"/>
              </a:rPr>
              <a:t>- GV </a:t>
            </a:r>
            <a:r>
              <a:rPr lang="en-US" sz="4400" dirty="0" err="1">
                <a:solidFill>
                  <a:srgbClr val="000000"/>
                </a:solidFill>
                <a:latin typeface="Times New Roman" panose="02020603050405020304" pitchFamily="18" charset="0"/>
                <a:cs typeface="Times New Roman" panose="02020603050405020304" pitchFamily="18" charset="0"/>
              </a:rPr>
              <a:t>tổ</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chức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học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sinh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đọc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vai</a:t>
            </a:r>
            <a:r>
              <a:rPr lang="en-US" sz="4400" dirty="0">
                <a:solidFill>
                  <a:srgbClr val="000000"/>
                </a:solidFill>
                <a:latin typeface="Times New Roman" panose="02020603050405020304" pitchFamily="18" charset="0"/>
                <a:cs typeface="Times New Roman" panose="02020603050405020304" pitchFamily="18" charset="0"/>
              </a:rPr>
              <a:t>:</a:t>
            </a: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Người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chuyện</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Quốc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Toản</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Viên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tướng</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Vua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Thiệu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Bảo</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Chiêu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Thành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Vương</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Chiêu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Quốc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Vương</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Chú</a:t>
            </a:r>
            <a:r>
              <a:rPr lang="en-US" sz="4400" dirty="0">
                <a:solidFill>
                  <a:srgbClr val="000000"/>
                </a:solidFill>
                <a:latin typeface="Times New Roman" panose="02020603050405020304" pitchFamily="18" charset="0"/>
                <a:cs typeface="Times New Roman" panose="02020603050405020304" pitchFamily="18" charset="0"/>
              </a:rPr>
              <a:t> ý </a:t>
            </a:r>
            <a:r>
              <a:rPr lang="en-US" sz="4400" dirty="0" err="1">
                <a:solidFill>
                  <a:srgbClr val="000000"/>
                </a:solidFill>
                <a:latin typeface="Times New Roman" panose="02020603050405020304" pitchFamily="18" charset="0"/>
                <a:cs typeface="Times New Roman" panose="02020603050405020304" pitchFamily="18" charset="0"/>
              </a:rPr>
              <a:t>đọc</a:t>
            </a:r>
            <a:r>
              <a:rPr lang="en-US" sz="4400" dirty="0">
                <a:solidFill>
                  <a:srgbClr val="000000"/>
                </a:solidFill>
                <a:latin typeface="Times New Roman" panose="02020603050405020304" pitchFamily="18" charset="0"/>
                <a:cs typeface="Times New Roman" panose="02020603050405020304" pitchFamily="18" charset="0"/>
              </a:rPr>
              <a:t> to, </a:t>
            </a:r>
            <a:r>
              <a:rPr lang="en-US" sz="4400" dirty="0" err="1">
                <a:solidFill>
                  <a:srgbClr val="000000"/>
                </a:solidFill>
                <a:latin typeface="Times New Roman" panose="02020603050405020304" pitchFamily="18" charset="0"/>
                <a:cs typeface="Times New Roman" panose="02020603050405020304" pitchFamily="18" charset="0"/>
              </a:rPr>
              <a:t>rõ</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ràng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hiện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thái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độ</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cảm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từng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vật</a:t>
            </a:r>
            <a:r>
              <a:rPr lang="en-US" sz="4400" dirty="0">
                <a:solidFill>
                  <a:srgbClr val="000000"/>
                </a:solidFill>
                <a:latin typeface="Times New Roman" panose="02020603050405020304" pitchFamily="18" charset="0"/>
                <a:cs typeface="Times New Roman" panose="02020603050405020304" pitchFamily="18" charset="0"/>
              </a:rPr>
              <a:t>.</a:t>
            </a: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Sử</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dụng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chiến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theo</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dõi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dự</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đoán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và</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đối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chiếu</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17" name="Picture 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435321" y="-1562656"/>
            <a:ext cx="4242062" cy="4114800"/>
          </a:xfrm>
          <a:prstGeom prst="rect">
            <a:avLst/>
          </a:prstGeom>
        </p:spPr>
      </p:pic>
      <p:pic>
        <p:nvPicPr>
          <p:cNvPr id="2" name="Picture 1"/>
          <p:cNvPicPr>
            <a:picLocks noChangeAspect="1"/>
          </p:cNvPicPr>
          <p:nvPr/>
        </p:nvPicPr>
        <p:blipFill>
          <a:blip r:embed="rId12"/>
          <a:stretch>
            <a:fillRect/>
          </a:stretch>
        </p:blipFill>
        <p:spPr>
          <a:xfrm>
            <a:off x="6029389" y="138548"/>
            <a:ext cx="6486706" cy="21398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1563" b="89974" l="9956" r="89971"/>
                    </a14:imgEffect>
                  </a14:imgLayer>
                </a14:imgProps>
              </a:ext>
            </a:extLst>
          </a:blip>
          <a:stretch>
            <a:fillRect/>
          </a:stretch>
        </p:blipFill>
        <p:spPr>
          <a:xfrm>
            <a:off x="-2895600" y="3794191"/>
            <a:ext cx="13011150" cy="7315200"/>
          </a:xfrm>
          <a:prstGeom prst="rect">
            <a:avLst/>
          </a:prstGeom>
        </p:spPr>
      </p:pic>
      <p:pic>
        <p:nvPicPr>
          <p:cNvPr id="2" name="Picture 3"/>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5257800" y="-266700"/>
            <a:ext cx="7315200" cy="2304288"/>
          </a:xfrm>
          <a:prstGeom prst="rect">
            <a:avLst/>
          </a:prstGeom>
        </p:spPr>
      </p:pic>
      <p:sp>
        <p:nvSpPr>
          <p:cNvPr id="3" name="TextBox 9"/>
          <p:cNvSpPr txBox="1"/>
          <p:nvPr/>
        </p:nvSpPr>
        <p:spPr>
          <a:xfrm>
            <a:off x="6326777" y="647701"/>
            <a:ext cx="6248400" cy="507383"/>
          </a:xfrm>
          <a:prstGeom prst="rect">
            <a:avLst/>
          </a:prstGeom>
        </p:spPr>
        <p:txBody>
          <a:bodyPr wrap="square" lIns="0" tIns="0" rIns="0" bIns="0" rtlCol="0" anchor="t">
            <a:spAutoFit/>
          </a:bodyPr>
          <a:lstStyle/>
          <a:p>
            <a:pPr>
              <a:lnSpc>
                <a:spcPts val="3919"/>
              </a:lnSpc>
              <a:spcBef>
                <a:spcPct val="0"/>
              </a:spcBef>
            </a:pPr>
            <a:r>
              <a:rPr lang="en-US" sz="4400" b="1" dirty="0" err="1">
                <a:solidFill>
                  <a:schemeClr val="accent5">
                    <a:lumMod val="50000"/>
                  </a:schemeClr>
                </a:solidFill>
                <a:latin typeface="Times New Roman" panose="02020603050405020304" pitchFamily="18" charset="0"/>
                <a:cs typeface="Times New Roman" panose="02020603050405020304" pitchFamily="18" charset="0"/>
              </a:rPr>
              <a:t>Sau</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khi</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yết</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kiến</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vua</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12" name="TextBox 9"/>
          <p:cNvSpPr txBox="1"/>
          <p:nvPr/>
        </p:nvSpPr>
        <p:spPr>
          <a:xfrm>
            <a:off x="1600200" y="2501789"/>
            <a:ext cx="11539061" cy="507383"/>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Hành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động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1" name="TextBox 9"/>
          <p:cNvSpPr txBox="1"/>
          <p:nvPr/>
        </p:nvSpPr>
        <p:spPr>
          <a:xfrm>
            <a:off x="6038211" y="3947444"/>
            <a:ext cx="10740241" cy="677108"/>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quắc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mắt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nắm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chặt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bàn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tay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lại</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5" name="TextBox 9"/>
          <p:cNvSpPr txBox="1"/>
          <p:nvPr/>
        </p:nvSpPr>
        <p:spPr>
          <a:xfrm>
            <a:off x="6038208" y="5881284"/>
            <a:ext cx="10740241" cy="677108"/>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hai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bàn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tay</a:t>
            </a:r>
            <a:r>
              <a:rPr lang="en-US" sz="4400" dirty="0">
                <a:solidFill>
                  <a:srgbClr val="000000"/>
                </a:solidFill>
                <a:latin typeface="Times New Roman" panose="02020603050405020304" pitchFamily="18" charset="0"/>
                <a:cs typeface="Times New Roman" panose="02020603050405020304" pitchFamily="18" charset="0"/>
              </a:rPr>
              <a:t> rung </a:t>
            </a:r>
            <a:r>
              <a:rPr lang="en-US" sz="4400" dirty="0" err="1">
                <a:solidFill>
                  <a:srgbClr val="000000"/>
                </a:solidFill>
                <a:latin typeface="Times New Roman" panose="02020603050405020304" pitchFamily="18" charset="0"/>
                <a:cs typeface="Times New Roman" panose="02020603050405020304" pitchFamily="18" charset="0"/>
              </a:rPr>
              <a:t>lên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vì</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giận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dữ</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6" name="TextBox 9"/>
          <p:cNvSpPr txBox="1"/>
          <p:nvPr/>
        </p:nvSpPr>
        <p:spPr>
          <a:xfrm>
            <a:off x="6038209" y="4887055"/>
            <a:ext cx="10740241" cy="677108"/>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hai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hàm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răng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nghiến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chặt</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9" name="TextBox 9"/>
          <p:cNvSpPr txBox="1"/>
          <p:nvPr/>
        </p:nvSpPr>
        <p:spPr>
          <a:xfrm>
            <a:off x="6038207" y="8275765"/>
            <a:ext cx="10740241" cy="677108"/>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hầm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hầm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trở</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ra</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20" name="TextBox 9"/>
          <p:cNvSpPr txBox="1"/>
          <p:nvPr/>
        </p:nvSpPr>
        <p:spPr>
          <a:xfrm>
            <a:off x="6038207" y="6680479"/>
            <a:ext cx="11487793" cy="1354217"/>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hai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bàn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tay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càng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nắm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chặt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lại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như</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nghiền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nát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một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gì</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7" name="TextBox 9"/>
          <p:cNvSpPr txBox="1"/>
          <p:nvPr/>
        </p:nvSpPr>
        <p:spPr>
          <a:xfrm>
            <a:off x="6038211" y="3009161"/>
            <a:ext cx="11487789" cy="677108"/>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lấy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quả</a:t>
            </a:r>
            <a:r>
              <a:rPr lang="en-US" sz="4400" dirty="0">
                <a:solidFill>
                  <a:srgbClr val="000000"/>
                </a:solidFill>
                <a:latin typeface="Times New Roman" panose="02020603050405020304" pitchFamily="18" charset="0"/>
                <a:cs typeface="Times New Roman" panose="02020603050405020304" pitchFamily="18" charset="0"/>
              </a:rPr>
              <a:t> cam, </a:t>
            </a:r>
            <a:r>
              <a:rPr lang="en-US" sz="4400" dirty="0" err="1">
                <a:solidFill>
                  <a:srgbClr val="000000"/>
                </a:solidFill>
                <a:latin typeface="Times New Roman" panose="02020603050405020304" pitchFamily="18" charset="0"/>
                <a:cs typeface="Times New Roman" panose="02020603050405020304" pitchFamily="18" charset="0"/>
              </a:rPr>
              <a:t>tạ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vua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lủi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thủi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bước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bờ</a:t>
            </a:r>
            <a:r>
              <a:rPr lang="en-US" sz="4400" dirty="0">
                <a:solidFill>
                  <a:srgbClr val="000000"/>
                </a:solidFill>
                <a:latin typeface="Times New Roman" panose="02020603050405020304" pitchFamily="18" charset="0"/>
                <a:cs typeface="Times New Roman" panose="02020603050405020304" pitchFamily="18" charset="0"/>
              </a:rPr>
              <a:t>”</a:t>
            </a:r>
          </a:p>
        </p:txBody>
      </p:sp>
      <p:pic>
        <p:nvPicPr>
          <p:cNvPr id="18"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747586" y="6821500"/>
            <a:ext cx="3556828" cy="4114800"/>
          </a:xfrm>
          <a:prstGeom prst="rect">
            <a:avLst/>
          </a:prstGeom>
        </p:spPr>
      </p:pic>
    </p:spTree>
    <p:extLst>
      <p:ext uri="{BB962C8B-B14F-4D97-AF65-F5344CB8AC3E}">
        <p14:creationId xmlns:p14="http://schemas.microsoft.com/office/powerpoint/2010/main" val="2773649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barn(inVertical)">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barn(inVertical)">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P spid="15" grpId="0"/>
      <p:bldP spid="16" grpId="0"/>
      <p:bldP spid="19" grpId="0"/>
      <p:bldP spid="20" grpId="0"/>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2865" b="100000" l="9883" r="89971"/>
                    </a14:imgEffect>
                  </a14:imgLayer>
                </a14:imgProps>
              </a:ext>
            </a:extLst>
          </a:blip>
          <a:stretch>
            <a:fillRect/>
          </a:stretch>
        </p:blipFill>
        <p:spPr>
          <a:xfrm>
            <a:off x="10901917" y="3066377"/>
            <a:ext cx="13011150" cy="7315200"/>
          </a:xfrm>
          <a:prstGeom prst="rect">
            <a:avLst/>
          </a:prstGeom>
        </p:spPr>
      </p:pic>
      <p:pic>
        <p:nvPicPr>
          <p:cNvPr id="2" name="Picture 3"/>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5257800" y="-266700"/>
            <a:ext cx="7315200" cy="2304288"/>
          </a:xfrm>
          <a:prstGeom prst="rect">
            <a:avLst/>
          </a:prstGeom>
        </p:spPr>
      </p:pic>
      <p:sp>
        <p:nvSpPr>
          <p:cNvPr id="3" name="TextBox 9"/>
          <p:cNvSpPr txBox="1"/>
          <p:nvPr/>
        </p:nvSpPr>
        <p:spPr>
          <a:xfrm>
            <a:off x="6326777" y="647701"/>
            <a:ext cx="6248400" cy="507383"/>
          </a:xfrm>
          <a:prstGeom prst="rect">
            <a:avLst/>
          </a:prstGeom>
        </p:spPr>
        <p:txBody>
          <a:bodyPr wrap="square" lIns="0" tIns="0" rIns="0" bIns="0" rtlCol="0" anchor="t">
            <a:spAutoFit/>
          </a:bodyPr>
          <a:lstStyle/>
          <a:p>
            <a:pPr>
              <a:lnSpc>
                <a:spcPts val="3919"/>
              </a:lnSpc>
              <a:spcBef>
                <a:spcPct val="0"/>
              </a:spcBef>
            </a:pPr>
            <a:r>
              <a:rPr lang="en-US" sz="4400" b="1" dirty="0" err="1">
                <a:solidFill>
                  <a:schemeClr val="accent5">
                    <a:lumMod val="50000"/>
                  </a:schemeClr>
                </a:solidFill>
                <a:latin typeface="Times New Roman" panose="02020603050405020304" pitchFamily="18" charset="0"/>
                <a:cs typeface="Times New Roman" panose="02020603050405020304" pitchFamily="18" charset="0"/>
              </a:rPr>
              <a:t>Sau</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khi</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yết</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kiến</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vua</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12" name="TextBox 9"/>
          <p:cNvSpPr txBox="1"/>
          <p:nvPr/>
        </p:nvSpPr>
        <p:spPr>
          <a:xfrm>
            <a:off x="557246" y="1815793"/>
            <a:ext cx="13328341" cy="507383"/>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Suy</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nghĩ</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3" name="TextBox 9"/>
          <p:cNvSpPr txBox="1"/>
          <p:nvPr/>
        </p:nvSpPr>
        <p:spPr>
          <a:xfrm>
            <a:off x="1081746" y="2628897"/>
            <a:ext cx="14005854" cy="1354217"/>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“Ta </a:t>
            </a:r>
            <a:r>
              <a:rPr lang="en-US" sz="4400" dirty="0" err="1">
                <a:solidFill>
                  <a:srgbClr val="000000"/>
                </a:solidFill>
                <a:latin typeface="Times New Roman" panose="02020603050405020304" pitchFamily="18" charset="0"/>
                <a:cs typeface="Times New Roman" panose="02020603050405020304" pitchFamily="18" charset="0"/>
              </a:rPr>
              <a:t>sẽ</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chiêu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binh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mãi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mã</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cầm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đánh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giặc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Xem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thằng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đứng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ngoài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rìa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này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phải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một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kẻ</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toi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cơm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không</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7" name="TextBox 9"/>
          <p:cNvSpPr txBox="1"/>
          <p:nvPr/>
        </p:nvSpPr>
        <p:spPr>
          <a:xfrm>
            <a:off x="557246" y="4405669"/>
            <a:ext cx="13328341" cy="507383"/>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Lời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nói</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8" name="TextBox 9"/>
          <p:cNvSpPr txBox="1"/>
          <p:nvPr/>
        </p:nvSpPr>
        <p:spPr>
          <a:xfrm>
            <a:off x="1053161" y="5106912"/>
            <a:ext cx="12409333" cy="1354217"/>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a:t>
            </a:r>
            <a:r>
              <a:rPr lang="en-US" sz="4400" dirty="0" err="1">
                <a:solidFill>
                  <a:srgbClr val="000000"/>
                </a:solidFill>
                <a:latin typeface="Times New Roman" panose="02020603050405020304" pitchFamily="18" charset="0"/>
                <a:cs typeface="Times New Roman" panose="02020603050405020304" pitchFamily="18" charset="0"/>
              </a:rPr>
              <a:t>Rồi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xem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ai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giặc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ai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báo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vua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xem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ai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ai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kém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Rồi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triều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sẽ</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biết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tay</a:t>
            </a:r>
            <a:r>
              <a:rPr lang="en-US" sz="4400" dirty="0">
                <a:solidFill>
                  <a:srgbClr val="000000"/>
                </a:solidFill>
                <a:latin typeface="Times New Roman" panose="02020603050405020304" pitchFamily="18" charset="0"/>
                <a:cs typeface="Times New Roman" panose="02020603050405020304" pitchFamily="18" charset="0"/>
              </a:rPr>
              <a:t> ta.”</a:t>
            </a:r>
          </a:p>
        </p:txBody>
      </p:sp>
      <p:sp>
        <p:nvSpPr>
          <p:cNvPr id="10" name="TextBox 9"/>
          <p:cNvSpPr txBox="1"/>
          <p:nvPr/>
        </p:nvSpPr>
        <p:spPr>
          <a:xfrm>
            <a:off x="1081747" y="6723977"/>
            <a:ext cx="12409333" cy="2031325"/>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“Ta </a:t>
            </a:r>
            <a:r>
              <a:rPr lang="en-US" sz="4400" dirty="0" err="1">
                <a:solidFill>
                  <a:srgbClr val="000000"/>
                </a:solidFill>
                <a:latin typeface="Times New Roman" panose="02020603050405020304" pitchFamily="18" charset="0"/>
                <a:cs typeface="Times New Roman" panose="02020603050405020304" pitchFamily="18" charset="0"/>
              </a:rPr>
              <a:t>đã</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tâu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với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quan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đánh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Quan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gia</a:t>
            </a:r>
            <a:r>
              <a:rPr lang="en-US" sz="4400" dirty="0">
                <a:solidFill>
                  <a:srgbClr val="000000"/>
                </a:solidFill>
                <a:latin typeface="Times New Roman" panose="02020603050405020304" pitchFamily="18" charset="0"/>
                <a:cs typeface="Times New Roman" panose="02020603050405020304" pitchFamily="18" charset="0"/>
              </a:rPr>
              <a:t> ban </a:t>
            </a:r>
            <a:r>
              <a:rPr lang="en-US" sz="4400" dirty="0" err="1">
                <a:solidFill>
                  <a:srgbClr val="000000"/>
                </a:solidFill>
                <a:latin typeface="Times New Roman" panose="02020603050405020304" pitchFamily="18" charset="0"/>
                <a:cs typeface="Times New Roman" panose="02020603050405020304" pitchFamily="18" charset="0"/>
              </a:rPr>
              <a:t>cho</a:t>
            </a:r>
            <a:r>
              <a:rPr lang="en-US" sz="4400" dirty="0">
                <a:solidFill>
                  <a:srgbClr val="000000"/>
                </a:solidFill>
                <a:latin typeface="Times New Roman" panose="02020603050405020304" pitchFamily="18" charset="0"/>
                <a:cs typeface="Times New Roman" panose="02020603050405020304" pitchFamily="18" charset="0"/>
              </a:rPr>
              <a:t> ta </a:t>
            </a:r>
            <a:r>
              <a:rPr lang="en-US" sz="4400" dirty="0" err="1">
                <a:solidFill>
                  <a:srgbClr val="000000"/>
                </a:solidFill>
                <a:latin typeface="Times New Roman" panose="02020603050405020304" pitchFamily="18" charset="0"/>
                <a:cs typeface="Times New Roman" panose="02020603050405020304" pitchFamily="18" charset="0"/>
              </a:rPr>
              <a:t>quả</a:t>
            </a:r>
            <a:r>
              <a:rPr lang="en-US" sz="4400" dirty="0">
                <a:solidFill>
                  <a:srgbClr val="000000"/>
                </a:solidFill>
                <a:latin typeface="Times New Roman" panose="02020603050405020304" pitchFamily="18" charset="0"/>
                <a:cs typeface="Times New Roman" panose="02020603050405020304" pitchFamily="18" charset="0"/>
              </a:rPr>
              <a:t> cam </a:t>
            </a:r>
            <a:r>
              <a:rPr lang="en-US" sz="4400" dirty="0" err="1">
                <a:solidFill>
                  <a:srgbClr val="000000"/>
                </a:solidFill>
                <a:latin typeface="Times New Roman" panose="02020603050405020304" pitchFamily="18" charset="0"/>
                <a:cs typeface="Times New Roman" panose="02020603050405020304" pitchFamily="18" charset="0"/>
              </a:rPr>
              <a:t>này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vua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lộc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nước</a:t>
            </a:r>
            <a:r>
              <a:rPr lang="en-US" sz="4400" dirty="0">
                <a:solidFill>
                  <a:srgbClr val="000000"/>
                </a:solidFill>
                <a:latin typeface="Times New Roman" panose="02020603050405020304" pitchFamily="18" charset="0"/>
                <a:cs typeface="Times New Roman" panose="02020603050405020304" pitchFamily="18" charset="0"/>
              </a:rPr>
              <a:t>, ta </a:t>
            </a:r>
            <a:r>
              <a:rPr lang="en-US" sz="4400" dirty="0" err="1">
                <a:solidFill>
                  <a:srgbClr val="000000"/>
                </a:solidFill>
                <a:latin typeface="Times New Roman" panose="02020603050405020304" pitchFamily="18" charset="0"/>
                <a:cs typeface="Times New Roman" panose="02020603050405020304" pitchFamily="18" charset="0"/>
              </a:rPr>
              <a:t>đem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về</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biếu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mẫu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thân</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1" name="TextBox 9"/>
          <p:cNvSpPr txBox="1"/>
          <p:nvPr/>
        </p:nvSpPr>
        <p:spPr>
          <a:xfrm>
            <a:off x="1371600" y="9234762"/>
            <a:ext cx="9530317" cy="677108"/>
          </a:xfrm>
          <a:prstGeom prst="rect">
            <a:avLst/>
          </a:prstGeom>
        </p:spPr>
        <p:txBody>
          <a:bodyPr wrap="square" lIns="0" tIns="0" rIns="0" bIns="0" rtlCol="0" anchor="t">
            <a:spAutoFit/>
          </a:bodyPr>
          <a:lstStyle/>
          <a:p>
            <a:pPr algn="just">
              <a:spcBef>
                <a:spcPct val="0"/>
              </a:spcBef>
            </a:pP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cam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lòng</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vừa</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hờn</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vừa</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tủi</a:t>
            </a:r>
            <a:endParaRPr lang="en-US" sz="4400" b="1" dirty="0">
              <a:solidFill>
                <a:srgbClr val="000000"/>
              </a:solidFill>
              <a:latin typeface="Times New Roman" panose="02020603050405020304" pitchFamily="18" charset="0"/>
              <a:cs typeface="Times New Roman" panose="02020603050405020304" pitchFamily="18" charset="0"/>
            </a:endParaRPr>
          </a:p>
        </p:txBody>
      </p:sp>
      <p:pic>
        <p:nvPicPr>
          <p:cNvPr id="14" name="Picture 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507602" y="-1001306"/>
            <a:ext cx="3560795" cy="3489579"/>
          </a:xfrm>
          <a:prstGeom prst="rect">
            <a:avLst/>
          </a:prstGeom>
        </p:spPr>
      </p:pic>
      <p:pic>
        <p:nvPicPr>
          <p:cNvPr id="15"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795040" y="-1970750"/>
            <a:ext cx="3590079" cy="4114800"/>
          </a:xfrm>
          <a:prstGeom prst="rect">
            <a:avLst/>
          </a:prstGeom>
        </p:spPr>
      </p:pic>
    </p:spTree>
    <p:extLst>
      <p:ext uri="{BB962C8B-B14F-4D97-AF65-F5344CB8AC3E}">
        <p14:creationId xmlns:p14="http://schemas.microsoft.com/office/powerpoint/2010/main" val="4225161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7" grpId="0"/>
      <p:bldP spid="18" grpId="0"/>
      <p:bldP spid="10"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5257800" y="-266700"/>
            <a:ext cx="7315200" cy="2304288"/>
          </a:xfrm>
          <a:prstGeom prst="rect">
            <a:avLst/>
          </a:prstGeom>
        </p:spPr>
      </p:pic>
      <p:sp>
        <p:nvSpPr>
          <p:cNvPr id="3" name="TextBox 9"/>
          <p:cNvSpPr txBox="1"/>
          <p:nvPr/>
        </p:nvSpPr>
        <p:spPr>
          <a:xfrm>
            <a:off x="6326777" y="647701"/>
            <a:ext cx="6248400" cy="507383"/>
          </a:xfrm>
          <a:prstGeom prst="rect">
            <a:avLst/>
          </a:prstGeom>
        </p:spPr>
        <p:txBody>
          <a:bodyPr wrap="square" lIns="0" tIns="0" rIns="0" bIns="0" rtlCol="0" anchor="t">
            <a:spAutoFit/>
          </a:bodyPr>
          <a:lstStyle/>
          <a:p>
            <a:pPr>
              <a:lnSpc>
                <a:spcPts val="3919"/>
              </a:lnSpc>
              <a:spcBef>
                <a:spcPct val="0"/>
              </a:spcBef>
            </a:pPr>
            <a:r>
              <a:rPr lang="en-US" sz="4400" b="1" dirty="0" err="1">
                <a:solidFill>
                  <a:schemeClr val="accent5">
                    <a:lumMod val="50000"/>
                  </a:schemeClr>
                </a:solidFill>
                <a:latin typeface="Times New Roman" panose="02020603050405020304" pitchFamily="18" charset="0"/>
                <a:cs typeface="Times New Roman" panose="02020603050405020304" pitchFamily="18" charset="0"/>
              </a:rPr>
              <a:t>Sau</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khi</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yết</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kiến</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vua</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12" name="TextBox 9"/>
          <p:cNvSpPr txBox="1"/>
          <p:nvPr/>
        </p:nvSpPr>
        <p:spPr>
          <a:xfrm>
            <a:off x="1059339" y="2990089"/>
            <a:ext cx="11539061" cy="507383"/>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Hành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động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3" name="TextBox 9"/>
          <p:cNvSpPr txBox="1"/>
          <p:nvPr/>
        </p:nvSpPr>
        <p:spPr>
          <a:xfrm>
            <a:off x="1961937" y="3877299"/>
            <a:ext cx="6521664" cy="677108"/>
          </a:xfrm>
          <a:prstGeom prst="rect">
            <a:avLst/>
          </a:prstGeom>
        </p:spPr>
        <p:txBody>
          <a:bodyPr wrap="square" lIns="0" tIns="0" rIns="0" bIns="0" rtlCol="0" anchor="t">
            <a:spAutoFit/>
          </a:bodyPr>
          <a:lstStyle/>
          <a:p>
            <a:pPr algn="ctr">
              <a:spcBef>
                <a:spcPct val="0"/>
              </a:spcBef>
            </a:pPr>
            <a:r>
              <a:rPr lang="en-US" sz="4400" b="1" i="1" dirty="0" err="1">
                <a:solidFill>
                  <a:srgbClr val="000000"/>
                </a:solidFill>
                <a:latin typeface="Times New Roman" panose="02020603050405020304" pitchFamily="18" charset="0"/>
                <a:cs typeface="Times New Roman" panose="02020603050405020304" pitchFamily="18" charset="0"/>
              </a:rPr>
              <a:t>Bóp</a:t>
            </a: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nát</a:t>
            </a: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quả</a:t>
            </a:r>
            <a:r>
              <a:rPr lang="en-US" sz="4400" b="1" i="1" dirty="0">
                <a:solidFill>
                  <a:srgbClr val="000000"/>
                </a:solidFill>
                <a:latin typeface="Times New Roman" panose="02020603050405020304" pitchFamily="18" charset="0"/>
                <a:cs typeface="Times New Roman" panose="02020603050405020304" pitchFamily="18" charset="0"/>
              </a:rPr>
              <a:t> cam</a:t>
            </a:r>
          </a:p>
        </p:txBody>
      </p:sp>
      <p:pic>
        <p:nvPicPr>
          <p:cNvPr id="17" name="Picture 16"/>
          <p:cNvPicPr>
            <a:picLocks noChangeAspect="1"/>
          </p:cNvPicPr>
          <p:nvPr/>
        </p:nvPicPr>
        <p:blipFill>
          <a:blip r:embed="rId5">
            <a:extLst>
              <a:ext uri="{BEBA8EAE-BF5A-486C-A8C5-ECC9F3942E4B}">
                <a14:imgProps xmlns:a14="http://schemas.microsoft.com/office/drawing/2010/main">
                  <a14:imgLayer r:embed="rId6">
                    <a14:imgEffect>
                      <a14:backgroundRemoval t="2214" b="100000" l="9883" r="98170"/>
                    </a14:imgEffect>
                  </a14:imgLayer>
                </a14:imgProps>
              </a:ext>
            </a:extLst>
          </a:blip>
          <a:stretch>
            <a:fillRect/>
          </a:stretch>
        </p:blipFill>
        <p:spPr>
          <a:xfrm>
            <a:off x="6803469" y="2932041"/>
            <a:ext cx="13011150" cy="7315200"/>
          </a:xfrm>
          <a:prstGeom prst="rect">
            <a:avLst/>
          </a:prstGeom>
        </p:spPr>
      </p:pic>
      <p:sp>
        <p:nvSpPr>
          <p:cNvPr id="18" name="TextBox 9"/>
          <p:cNvSpPr txBox="1"/>
          <p:nvPr/>
        </p:nvSpPr>
        <p:spPr>
          <a:xfrm>
            <a:off x="1059338" y="4866270"/>
            <a:ext cx="6890861" cy="1354217"/>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hiện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tính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quyết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liệt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kiên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định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mạnh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mẽ</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21" name="TextBox 9"/>
          <p:cNvSpPr txBox="1"/>
          <p:nvPr/>
        </p:nvSpPr>
        <p:spPr>
          <a:xfrm>
            <a:off x="1059338" y="6720624"/>
            <a:ext cx="6890861" cy="2031325"/>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hiện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tinh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yêu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nước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cháy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bỏng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khát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khao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bảo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vệ</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đất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nước</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9" name="Picture 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247327" y="-1409699"/>
            <a:ext cx="3567292" cy="4114800"/>
          </a:xfrm>
          <a:prstGeom prst="rect">
            <a:avLst/>
          </a:prstGeom>
        </p:spPr>
      </p:pic>
    </p:spTree>
    <p:extLst>
      <p:ext uri="{BB962C8B-B14F-4D97-AF65-F5344CB8AC3E}">
        <p14:creationId xmlns:p14="http://schemas.microsoft.com/office/powerpoint/2010/main" val="2579847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1">
                                            <p:txEl>
                                              <p:pRg st="0" end="0"/>
                                            </p:txEl>
                                          </p:spTgt>
                                        </p:tgtEl>
                                        <p:attrNameLst>
                                          <p:attrName>style.visibility</p:attrName>
                                        </p:attrNameLst>
                                      </p:cBhvr>
                                      <p:to>
                                        <p:strVal val="visible"/>
                                      </p:to>
                                    </p:set>
                                    <p:animEffect transition="in" filter="barn(inVertical)">
                                      <p:cBhvr>
                                        <p:cTn id="23"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8"/>
          <p:cNvSpPr/>
          <p:nvPr/>
        </p:nvSpPr>
        <p:spPr>
          <a:xfrm>
            <a:off x="838200" y="1028700"/>
            <a:ext cx="7570146" cy="0"/>
          </a:xfrm>
          <a:prstGeom prst="line">
            <a:avLst/>
          </a:prstGeom>
          <a:ln w="12700" cap="rnd">
            <a:solidFill>
              <a:srgbClr val="000000"/>
            </a:solidFill>
            <a:prstDash val="solid"/>
            <a:headEnd type="none" w="sm" len="sm"/>
            <a:tailEnd type="none" w="sm" len="sm"/>
          </a:ln>
        </p:spPr>
      </p:sp>
      <p:sp>
        <p:nvSpPr>
          <p:cNvPr id="3" name="TextBox 9"/>
          <p:cNvSpPr txBox="1"/>
          <p:nvPr/>
        </p:nvSpPr>
        <p:spPr>
          <a:xfrm>
            <a:off x="381001" y="431070"/>
            <a:ext cx="7570143" cy="507383"/>
          </a:xfrm>
          <a:prstGeom prst="rect">
            <a:avLst/>
          </a:prstGeom>
        </p:spPr>
        <p:txBody>
          <a:bodyPr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a. </a:t>
            </a:r>
            <a:r>
              <a:rPr lang="en-US" sz="4400" b="1" dirty="0" err="1">
                <a:solidFill>
                  <a:srgbClr val="000000"/>
                </a:solidFill>
                <a:latin typeface="Times New Roman" panose="02020603050405020304" pitchFamily="18" charset="0"/>
                <a:cs typeface="Times New Roman" panose="02020603050405020304" pitchFamily="18" charset="0"/>
              </a:rPr>
              <a:t>Nhân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vật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Trần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Quốc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Toản</a:t>
            </a:r>
            <a:endParaRPr lang="en-US" sz="4400" b="1" dirty="0">
              <a:solidFill>
                <a:srgbClr val="000000"/>
              </a:solidFill>
              <a:latin typeface="Times New Roman" panose="02020603050405020304" pitchFamily="18" charset="0"/>
              <a:cs typeface="Times New Roman" panose="02020603050405020304" pitchFamily="18" charset="0"/>
            </a:endParaRPr>
          </a:p>
        </p:txBody>
      </p:sp>
      <p:pic>
        <p:nvPicPr>
          <p:cNvPr id="5122" name="Picture 2" descr="Không có mô tả ảnh."/>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100000" l="2947" r="98232">
                        <a14:foregroundMark x1="15324" y1="53889" x2="17289" y2="55833"/>
                        <a14:foregroundMark x1="11984" y1="55833" x2="11984" y2="57917"/>
                        <a14:foregroundMark x1="88998" y1="20139" x2="88998" y2="23889"/>
                        <a14:foregroundMark x1="43811" y1="35139" x2="43811" y2="36944"/>
                        <a14:backgroundMark x1="16503" y1="79167" x2="15324" y2="91250"/>
                        <a14:backgroundMark x1="11984" y1="71667" x2="12967" y2="79722"/>
                        <a14:backgroundMark x1="26719" y1="41250" x2="36542" y2="37500"/>
                      </a14:backgroundRemoval>
                    </a14:imgEffect>
                  </a14:imgLayer>
                </a14:imgProps>
              </a:ext>
              <a:ext uri="{28A0092B-C50C-407E-A947-70E740481C1C}">
                <a14:useLocalDpi xmlns:a14="http://schemas.microsoft.com/office/drawing/2010/main" val="0"/>
              </a:ext>
            </a:extLst>
          </a:blip>
          <a:srcRect/>
          <a:stretch>
            <a:fillRect/>
          </a:stretch>
        </p:blipFill>
        <p:spPr bwMode="auto">
          <a:xfrm>
            <a:off x="11409100" y="275431"/>
            <a:ext cx="7086600" cy="1002426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9"/>
          <p:cNvSpPr txBox="1"/>
          <p:nvPr/>
        </p:nvSpPr>
        <p:spPr>
          <a:xfrm>
            <a:off x="1066800" y="2335000"/>
            <a:ext cx="10134600" cy="6093976"/>
          </a:xfrm>
          <a:prstGeom prst="rect">
            <a:avLst/>
          </a:prstGeom>
        </p:spPr>
        <p:txBody>
          <a:bodyPr wrap="square" lIns="0" tIns="0" rIns="0" bIns="0" rtlCol="0" anchor="t">
            <a:spAutoFit/>
          </a:bodyPr>
          <a:lstStyle/>
          <a:p>
            <a:pPr algn="just">
              <a:spcBef>
                <a:spcPct val="0"/>
              </a:spcBef>
            </a:pPr>
            <a:r>
              <a:rPr lang="vi-VN" sz="4400" i="1" dirty="0">
                <a:solidFill>
                  <a:srgbClr val="000000"/>
                </a:solidFill>
                <a:latin typeface="Times New Roman" panose="02020603050405020304" pitchFamily="18" charset="0"/>
                <a:cs typeface="Times New Roman" panose="02020603050405020304" pitchFamily="18" charset="0"/>
              </a:rPr>
              <a:t>Tác giả sử dụng nghệ thuật độc thoại, đối thoại, ngôn ngữ mang đậm chất lịch sử, làm nổi bật tính cách, hình tượng nhân vật Trần Quốc Toản với khát khao cống hiến, đánh giặc, một lòng yêu nước nồng nàn cháy bỏng. Biết r</a:t>
            </a:r>
            <a:r>
              <a:rPr lang="en-US" sz="4400" i="1" dirty="0">
                <a:solidFill>
                  <a:srgbClr val="000000"/>
                </a:solidFill>
                <a:latin typeface="Times New Roman" panose="02020603050405020304" pitchFamily="18" charset="0"/>
                <a:cs typeface="Times New Roman" panose="02020603050405020304" pitchFamily="18" charset="0"/>
              </a:rPr>
              <a:t>ằ</a:t>
            </a:r>
            <a:r>
              <a:rPr lang="vi-VN" sz="4400" i="1" dirty="0">
                <a:solidFill>
                  <a:srgbClr val="000000"/>
                </a:solidFill>
                <a:latin typeface="Times New Roman" panose="02020603050405020304" pitchFamily="18" charset="0"/>
                <a:cs typeface="Times New Roman" panose="02020603050405020304" pitchFamily="18" charset="0"/>
              </a:rPr>
              <a:t>ng phạm th</a:t>
            </a:r>
            <a:r>
              <a:rPr lang="en-US" sz="4400" i="1" dirty="0" err="1">
                <a:solidFill>
                  <a:srgbClr val="000000"/>
                </a:solidFill>
                <a:latin typeface="Times New Roman" panose="02020603050405020304" pitchFamily="18" charset="0"/>
                <a:cs typeface="Times New Roman" panose="02020603050405020304" pitchFamily="18" charset="0"/>
              </a:rPr>
              <a:t>ượng</a:t>
            </a:r>
            <a:r>
              <a:rPr lang="vi-VN" sz="4400" i="1" dirty="0">
                <a:solidFill>
                  <a:srgbClr val="000000"/>
                </a:solidFill>
                <a:latin typeface="Times New Roman" panose="02020603050405020304" pitchFamily="18" charset="0"/>
                <a:cs typeface="Times New Roman" panose="02020603050405020304" pitchFamily="18" charset="0"/>
              </a:rPr>
              <a:t> sẽ gánh tội chết nhưng vẫn rất dũng cảm bày tỏ ước muốn đánh giặc của mình. Đó là tâm trạng của một người tu</a:t>
            </a:r>
            <a:r>
              <a:rPr lang="en-US" sz="4400" i="1" dirty="0">
                <a:solidFill>
                  <a:srgbClr val="000000"/>
                </a:solidFill>
                <a:latin typeface="Times New Roman" panose="02020603050405020304" pitchFamily="18" charset="0"/>
                <a:cs typeface="Times New Roman" panose="02020603050405020304" pitchFamily="18" charset="0"/>
              </a:rPr>
              <a:t>ổ</a:t>
            </a:r>
            <a:r>
              <a:rPr lang="vi-VN" sz="4400" i="1" dirty="0">
                <a:solidFill>
                  <a:srgbClr val="000000"/>
                </a:solidFill>
                <a:latin typeface="Times New Roman" panose="02020603050405020304" pitchFamily="18" charset="0"/>
                <a:cs typeface="Times New Roman" panose="02020603050405020304" pitchFamily="18" charset="0"/>
              </a:rPr>
              <a:t>i nhỏ mà chí lớn.</a:t>
            </a:r>
            <a:endParaRPr lang="en-US" sz="4400" i="1" dirty="0">
              <a:solidFill>
                <a:srgbClr val="000000"/>
              </a:solidFill>
              <a:latin typeface="Times New Roman" panose="02020603050405020304" pitchFamily="18" charset="0"/>
              <a:cs typeface="Times New Roman" panose="02020603050405020304" pitchFamily="18" charset="0"/>
            </a:endParaRPr>
          </a:p>
        </p:txBody>
      </p:sp>
      <p:pic>
        <p:nvPicPr>
          <p:cNvPr id="9"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718628" y="6819900"/>
            <a:ext cx="3556828" cy="4114800"/>
          </a:xfrm>
          <a:prstGeom prst="rect">
            <a:avLst/>
          </a:prstGeom>
        </p:spPr>
      </p:pic>
    </p:spTree>
    <p:extLst>
      <p:ext uri="{BB962C8B-B14F-4D97-AF65-F5344CB8AC3E}">
        <p14:creationId xmlns:p14="http://schemas.microsoft.com/office/powerpoint/2010/main" val="1278686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barn(inVertical)">
                                      <p:cBhvr>
                                        <p:cTn id="10"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8"/>
          <p:cNvSpPr/>
          <p:nvPr/>
        </p:nvSpPr>
        <p:spPr>
          <a:xfrm>
            <a:off x="838200" y="1028700"/>
            <a:ext cx="7570146" cy="0"/>
          </a:xfrm>
          <a:prstGeom prst="line">
            <a:avLst/>
          </a:prstGeom>
          <a:ln w="12700" cap="rnd">
            <a:solidFill>
              <a:srgbClr val="000000"/>
            </a:solidFill>
            <a:prstDash val="solid"/>
            <a:headEnd type="none" w="sm" len="sm"/>
            <a:tailEnd type="none" w="sm" len="sm"/>
          </a:ln>
        </p:spPr>
      </p:sp>
      <p:sp>
        <p:nvSpPr>
          <p:cNvPr id="3" name="TextBox 9"/>
          <p:cNvSpPr txBox="1"/>
          <p:nvPr/>
        </p:nvSpPr>
        <p:spPr>
          <a:xfrm>
            <a:off x="381001" y="431070"/>
            <a:ext cx="7570143" cy="507383"/>
          </a:xfrm>
          <a:prstGeom prst="rect">
            <a:avLst/>
          </a:prstGeom>
        </p:spPr>
        <p:txBody>
          <a:bodyPr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b. </a:t>
            </a:r>
            <a:r>
              <a:rPr lang="en-US" sz="4400" b="1" dirty="0" err="1">
                <a:solidFill>
                  <a:srgbClr val="000000"/>
                </a:solidFill>
                <a:latin typeface="Times New Roman" panose="02020603050405020304" pitchFamily="18" charset="0"/>
                <a:cs typeface="Times New Roman" panose="02020603050405020304" pitchFamily="18" charset="0"/>
              </a:rPr>
              <a:t>Nhân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vật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vua</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Thiệu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Bảo</a:t>
            </a:r>
            <a:endParaRPr lang="en-US" sz="4400" b="1" dirty="0">
              <a:solidFill>
                <a:srgbClr val="00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0" b="100000" l="9883" r="95827"/>
                    </a14:imgEffect>
                  </a14:imgLayer>
                </a14:imgProps>
              </a:ext>
            </a:extLst>
          </a:blip>
          <a:stretch>
            <a:fillRect/>
          </a:stretch>
        </p:blipFill>
        <p:spPr>
          <a:xfrm>
            <a:off x="7391400" y="2857500"/>
            <a:ext cx="13011150" cy="7315200"/>
          </a:xfrm>
          <a:prstGeom prst="rect">
            <a:avLst/>
          </a:prstGeom>
        </p:spPr>
      </p:pic>
      <p:sp>
        <p:nvSpPr>
          <p:cNvPr id="8" name="TextBox 9"/>
          <p:cNvSpPr txBox="1"/>
          <p:nvPr/>
        </p:nvSpPr>
        <p:spPr>
          <a:xfrm>
            <a:off x="1657640" y="2067010"/>
            <a:ext cx="9924759" cy="677108"/>
          </a:xfrm>
          <a:prstGeom prst="rect">
            <a:avLst/>
          </a:prstGeom>
        </p:spPr>
        <p:txBody>
          <a:bodyPr wrap="square" lIns="0" tIns="0" rIns="0" bIns="0" rtlCol="0" anchor="t">
            <a:spAutoFit/>
          </a:bodyPr>
          <a:lstStyle/>
          <a:p>
            <a:pPr algn="just">
              <a:spcBef>
                <a:spcPct val="0"/>
              </a:spcBef>
            </a:pP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Tình</a:t>
            </a: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huống</a:t>
            </a: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đứng</a:t>
            </a: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giữa</a:t>
            </a: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lý</a:t>
            </a: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và</a:t>
            </a: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tình</a:t>
            </a:r>
            <a:r>
              <a:rPr lang="en-US" sz="4400" b="1" i="1" dirty="0">
                <a:solidFill>
                  <a:srgbClr val="000000"/>
                </a:solidFill>
                <a:latin typeface="Times New Roman" panose="02020603050405020304" pitchFamily="18" charset="0"/>
                <a:cs typeface="Times New Roman" panose="02020603050405020304" pitchFamily="18" charset="0"/>
              </a:rPr>
              <a:t> </a:t>
            </a:r>
          </a:p>
        </p:txBody>
      </p:sp>
      <p:sp>
        <p:nvSpPr>
          <p:cNvPr id="11" name="TextBox 9"/>
          <p:cNvSpPr txBox="1"/>
          <p:nvPr/>
        </p:nvSpPr>
        <p:spPr>
          <a:xfrm>
            <a:off x="2133601" y="3272732"/>
            <a:ext cx="9144000" cy="1354217"/>
          </a:xfrm>
          <a:prstGeom prst="rect">
            <a:avLst/>
          </a:prstGeom>
        </p:spPr>
        <p:txBody>
          <a:bodyPr wrap="square" lIns="0" tIns="0" rIns="0" bIns="0" rtlCol="0" anchor="t">
            <a:spAutoFit/>
          </a:bodyPr>
          <a:lstStyle/>
          <a:p>
            <a:pPr algn="just">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Về</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lý</a:t>
            </a:r>
            <a:r>
              <a:rPr lang="en-US" sz="4400" b="1"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Quốc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Toản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trái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phép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nước</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2" name="TextBox 9"/>
          <p:cNvSpPr txBox="1"/>
          <p:nvPr/>
        </p:nvSpPr>
        <p:spPr>
          <a:xfrm>
            <a:off x="2133599" y="4775481"/>
            <a:ext cx="9924759" cy="1354217"/>
          </a:xfrm>
          <a:prstGeom prst="rect">
            <a:avLst/>
          </a:prstGeom>
        </p:spPr>
        <p:txBody>
          <a:bodyPr wrap="square" lIns="0" tIns="0" rIns="0" bIns="0" rtlCol="0" anchor="t">
            <a:spAutoFit/>
          </a:bodyPr>
          <a:lstStyle/>
          <a:p>
            <a:pPr algn="just">
              <a:spcBef>
                <a:spcPct val="0"/>
              </a:spcBef>
            </a:pPr>
            <a:r>
              <a:rPr lang="en-US"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i="1" dirty="0">
                <a:latin typeface="Times New Roman" panose="02020603050405020304" pitchFamily="18" charset="0"/>
                <a:cs typeface="Times New Roman" panose="02020603050405020304" pitchFamily="18" charset="0"/>
              </a:rPr>
              <a:t>khinh thường phép nước, phạm vào trọng tội, có thể bị chém đầu</a:t>
            </a:r>
            <a:endParaRPr lang="en-US" sz="4400" i="1" dirty="0">
              <a:solidFill>
                <a:srgbClr val="000000"/>
              </a:solidFill>
              <a:latin typeface="Times New Roman" panose="02020603050405020304" pitchFamily="18" charset="0"/>
              <a:cs typeface="Times New Roman" panose="02020603050405020304" pitchFamily="18" charset="0"/>
            </a:endParaRPr>
          </a:p>
        </p:txBody>
      </p:sp>
      <p:sp>
        <p:nvSpPr>
          <p:cNvPr id="15" name="TextBox 9"/>
          <p:cNvSpPr txBox="1"/>
          <p:nvPr/>
        </p:nvSpPr>
        <p:spPr>
          <a:xfrm>
            <a:off x="2133599" y="6278230"/>
            <a:ext cx="9144001" cy="1354217"/>
          </a:xfrm>
          <a:prstGeom prst="rect">
            <a:avLst/>
          </a:prstGeom>
        </p:spPr>
        <p:txBody>
          <a:bodyPr wrap="square" lIns="0" tIns="0" rIns="0" bIns="0" rtlCol="0" anchor="t">
            <a:spAutoFit/>
          </a:bodyPr>
          <a:lstStyle/>
          <a:p>
            <a:pPr algn="just">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Về</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tình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Quốc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Toản</a:t>
            </a:r>
            <a:r>
              <a:rPr lang="en-US" sz="4400" dirty="0">
                <a:solidFill>
                  <a:srgbClr val="000000"/>
                </a:solidFill>
                <a:latin typeface="Times New Roman" panose="02020603050405020304" pitchFamily="18" charset="0"/>
                <a:cs typeface="Times New Roman" panose="02020603050405020304" pitchFamily="18" charset="0"/>
              </a:rPr>
              <a:t> lo </a:t>
            </a:r>
            <a:r>
              <a:rPr lang="en-US" sz="4400" dirty="0" err="1">
                <a:solidFill>
                  <a:srgbClr val="000000"/>
                </a:solidFill>
                <a:latin typeface="Times New Roman" panose="02020603050405020304" pitchFamily="18" charset="0"/>
                <a:cs typeface="Times New Roman" panose="02020603050405020304" pitchFamily="18" charset="0"/>
              </a:rPr>
              <a:t>cho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vua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nước</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6" name="TextBox 9"/>
          <p:cNvSpPr txBox="1"/>
          <p:nvPr/>
        </p:nvSpPr>
        <p:spPr>
          <a:xfrm>
            <a:off x="2137143" y="7975764"/>
            <a:ext cx="7628436" cy="1354217"/>
          </a:xfrm>
          <a:prstGeom prst="rect">
            <a:avLst/>
          </a:prstGeom>
        </p:spPr>
        <p:txBody>
          <a:bodyPr wrap="square" lIns="0" tIns="0" rIns="0" bIns="0" rtlCol="0" anchor="t">
            <a:spAutoFit/>
          </a:bodyPr>
          <a:lstStyle/>
          <a:p>
            <a:pPr algn="just">
              <a:spcBef>
                <a:spcPct val="0"/>
              </a:spcBef>
            </a:pPr>
            <a:r>
              <a:rPr lang="en-US"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Đáng</a:t>
            </a:r>
            <a:r>
              <a:rPr lang="en-US"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trọng</a:t>
            </a:r>
            <a:r>
              <a:rPr lang="en-US"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đáng</a:t>
            </a:r>
            <a:r>
              <a:rPr lang="en-US"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khen</a:t>
            </a:r>
            <a:r>
              <a:rPr lang="en-US"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ngợi</a:t>
            </a:r>
            <a:r>
              <a:rPr lang="en-US"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4400" i="1" dirty="0">
              <a:solidFill>
                <a:srgbClr val="000000"/>
              </a:solidFill>
              <a:latin typeface="Times New Roman" panose="02020603050405020304" pitchFamily="18" charset="0"/>
              <a:cs typeface="Times New Roman" panose="02020603050405020304" pitchFamily="18" charset="0"/>
            </a:endParaRPr>
          </a:p>
        </p:txBody>
      </p:sp>
      <p:pic>
        <p:nvPicPr>
          <p:cNvPr id="17"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78414" y="6780769"/>
            <a:ext cx="3556828" cy="4114800"/>
          </a:xfrm>
          <a:prstGeom prst="rect">
            <a:avLst/>
          </a:prstGeom>
        </p:spPr>
      </p:pic>
    </p:spTree>
    <p:extLst>
      <p:ext uri="{BB962C8B-B14F-4D97-AF65-F5344CB8AC3E}">
        <p14:creationId xmlns:p14="http://schemas.microsoft.com/office/powerpoint/2010/main" val="2676322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P spid="15" grpId="0"/>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8"/>
          <p:cNvSpPr/>
          <p:nvPr/>
        </p:nvSpPr>
        <p:spPr>
          <a:xfrm>
            <a:off x="838200" y="1028700"/>
            <a:ext cx="7570146" cy="0"/>
          </a:xfrm>
          <a:prstGeom prst="line">
            <a:avLst/>
          </a:prstGeom>
          <a:ln w="12700" cap="rnd">
            <a:solidFill>
              <a:srgbClr val="000000"/>
            </a:solidFill>
            <a:prstDash val="solid"/>
            <a:headEnd type="none" w="sm" len="sm"/>
            <a:tailEnd type="none" w="sm" len="sm"/>
          </a:ln>
        </p:spPr>
      </p:sp>
      <p:sp>
        <p:nvSpPr>
          <p:cNvPr id="3" name="TextBox 9"/>
          <p:cNvSpPr txBox="1"/>
          <p:nvPr/>
        </p:nvSpPr>
        <p:spPr>
          <a:xfrm>
            <a:off x="381001" y="431070"/>
            <a:ext cx="7570143" cy="507383"/>
          </a:xfrm>
          <a:prstGeom prst="rect">
            <a:avLst/>
          </a:prstGeom>
        </p:spPr>
        <p:txBody>
          <a:bodyPr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b. </a:t>
            </a:r>
            <a:r>
              <a:rPr lang="en-US" sz="4400" b="1" dirty="0" err="1">
                <a:solidFill>
                  <a:srgbClr val="000000"/>
                </a:solidFill>
                <a:latin typeface="Times New Roman" panose="02020603050405020304" pitchFamily="18" charset="0"/>
                <a:cs typeface="Times New Roman" panose="02020603050405020304" pitchFamily="18" charset="0"/>
              </a:rPr>
              <a:t>Nhân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vật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vua</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Thiệu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Bảo</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8" name="TextBox 9"/>
          <p:cNvSpPr txBox="1"/>
          <p:nvPr/>
        </p:nvSpPr>
        <p:spPr>
          <a:xfrm>
            <a:off x="1219200" y="1384563"/>
            <a:ext cx="11982160" cy="677108"/>
          </a:xfrm>
          <a:prstGeom prst="rect">
            <a:avLst/>
          </a:prstGeom>
        </p:spPr>
        <p:txBody>
          <a:bodyPr wrap="square" lIns="0" tIns="0" rIns="0" bIns="0" rtlCol="0" anchor="t">
            <a:spAutoFit/>
          </a:bodyPr>
          <a:lstStyle/>
          <a:p>
            <a:pPr algn="just">
              <a:spcBef>
                <a:spcPct val="0"/>
              </a:spcBef>
            </a:pP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Thái</a:t>
            </a: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độ</a:t>
            </a: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và</a:t>
            </a: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cách</a:t>
            </a: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ứng</a:t>
            </a: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xử</a:t>
            </a: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của</a:t>
            </a: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nhà</a:t>
            </a: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vua</a:t>
            </a:r>
            <a:endParaRPr lang="en-US" sz="4400" b="1" i="1" dirty="0">
              <a:solidFill>
                <a:srgbClr val="000000"/>
              </a:solidFill>
              <a:latin typeface="Times New Roman" panose="02020603050405020304" pitchFamily="18" charset="0"/>
              <a:cs typeface="Times New Roman" panose="02020603050405020304" pitchFamily="18" charset="0"/>
            </a:endParaRPr>
          </a:p>
        </p:txBody>
      </p:sp>
      <p:sp>
        <p:nvSpPr>
          <p:cNvPr id="11" name="TextBox 9"/>
          <p:cNvSpPr txBox="1"/>
          <p:nvPr/>
        </p:nvSpPr>
        <p:spPr>
          <a:xfrm>
            <a:off x="1219200" y="2417533"/>
            <a:ext cx="10201349" cy="6771084"/>
          </a:xfrm>
          <a:prstGeom prst="rect">
            <a:avLst/>
          </a:prstGeom>
        </p:spPr>
        <p:txBody>
          <a:bodyPr wrap="square" lIns="0" tIns="0" rIns="0" bIns="0" rtlCol="0" anchor="t">
            <a:spAutoFit/>
          </a:bodyPr>
          <a:lstStyle/>
          <a:p>
            <a:pPr algn="just">
              <a:spcBef>
                <a:spcPct val="0"/>
              </a:spcBef>
            </a:pPr>
            <a:r>
              <a:rPr lang="vi-VN" sz="4400" dirty="0">
                <a:solidFill>
                  <a:srgbClr val="000000"/>
                </a:solidFill>
                <a:latin typeface="Times New Roman" panose="02020603050405020304" pitchFamily="18" charset="0"/>
                <a:cs typeface="Times New Roman" panose="02020603050405020304" pitchFamily="18" charset="0"/>
              </a:rPr>
              <a:t>+ Mỉm cười gật đầu vì nhận thấy ý nguyện đánh giặc của Trần Quốc Toản hợp ý mình.</a:t>
            </a:r>
          </a:p>
          <a:p>
            <a:pPr algn="just">
              <a:spcBef>
                <a:spcPct val="0"/>
              </a:spcBef>
            </a:pPr>
            <a:r>
              <a:rPr lang="vi-VN" sz="4400" dirty="0">
                <a:solidFill>
                  <a:srgbClr val="000000"/>
                </a:solidFill>
                <a:latin typeface="Times New Roman" panose="02020603050405020304" pitchFamily="18" charset="0"/>
                <a:cs typeface="Times New Roman" panose="02020603050405020304" pitchFamily="18" charset="0"/>
              </a:rPr>
              <a:t>+ Biết tội làm trái phép nước của Hoài Văn H</a:t>
            </a:r>
            <a:r>
              <a:rPr lang="en-US" sz="4400" dirty="0">
                <a:solidFill>
                  <a:srgbClr val="000000"/>
                </a:solidFill>
                <a:latin typeface="Times New Roman" panose="02020603050405020304" pitchFamily="18" charset="0"/>
                <a:cs typeface="Times New Roman" panose="02020603050405020304" pitchFamily="18" charset="0"/>
              </a:rPr>
              <a:t>ầ</a:t>
            </a:r>
            <a:r>
              <a:rPr lang="vi-VN" sz="4400" dirty="0">
                <a:solidFill>
                  <a:srgbClr val="000000"/>
                </a:solidFill>
                <a:latin typeface="Times New Roman" panose="02020603050405020304" pitchFamily="18" charset="0"/>
                <a:cs typeface="Times New Roman" panose="02020603050405020304" pitchFamily="18" charset="0"/>
              </a:rPr>
              <a:t>u, nhưng tha thứ cho hành động nóng nảy. Đặc biệt nhà vua thấy chí khí đáng trọng của một người còn trẻ mà biết lo cho vua, cho nước.</a:t>
            </a:r>
          </a:p>
          <a:p>
            <a:pPr algn="just">
              <a:spcBef>
                <a:spcPct val="0"/>
              </a:spcBef>
            </a:pPr>
            <a:r>
              <a:rPr lang="vi-VN" sz="4400" dirty="0">
                <a:solidFill>
                  <a:srgbClr val="000000"/>
                </a:solidFill>
                <a:latin typeface="Times New Roman" panose="02020603050405020304" pitchFamily="18" charset="0"/>
                <a:cs typeface="Times New Roman" panose="02020603050405020304" pitchFamily="18" charset="0"/>
              </a:rPr>
              <a:t>+ Vua khuyên giải, động viên Hoài V</a:t>
            </a:r>
            <a:r>
              <a:rPr lang="en-US" sz="4400" dirty="0">
                <a:solidFill>
                  <a:srgbClr val="000000"/>
                </a:solidFill>
                <a:latin typeface="Times New Roman" panose="02020603050405020304" pitchFamily="18" charset="0"/>
                <a:cs typeface="Times New Roman" panose="02020603050405020304" pitchFamily="18" charset="0"/>
              </a:rPr>
              <a:t>ă</a:t>
            </a:r>
            <a:r>
              <a:rPr lang="vi-VN" sz="4400" dirty="0">
                <a:solidFill>
                  <a:srgbClr val="000000"/>
                </a:solidFill>
                <a:latin typeface="Times New Roman" panose="02020603050405020304" pitchFamily="18" charset="0"/>
                <a:cs typeface="Times New Roman" panose="02020603050405020304" pitchFamily="18" charset="0"/>
              </a:rPr>
              <a:t>n Hầu một cách nhẹ nhàng, ôn tồn, lại còn ban thưởng cam quý.</a:t>
            </a: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0" b="100000" l="2343" r="100000">
                        <a14:foregroundMark x1="15666" y1="20703" x2="17204" y2="82161"/>
                        <a14:foregroundMark x1="50805" y1="11589" x2="50805" y2="24870"/>
                      </a14:backgroundRemoval>
                    </a14:imgEffect>
                  </a14:imgLayer>
                </a14:imgProps>
              </a:ext>
            </a:extLst>
          </a:blip>
          <a:stretch>
            <a:fillRect/>
          </a:stretch>
        </p:blipFill>
        <p:spPr>
          <a:xfrm>
            <a:off x="11225404" y="4818750"/>
            <a:ext cx="9705592" cy="5456731"/>
          </a:xfrm>
          <a:prstGeom prst="rect">
            <a:avLst/>
          </a:prstGeom>
        </p:spPr>
      </p:pic>
      <p:pic>
        <p:nvPicPr>
          <p:cNvPr id="14"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078200" y="-1118947"/>
            <a:ext cx="3590079" cy="4114800"/>
          </a:xfrm>
          <a:prstGeom prst="rect">
            <a:avLst/>
          </a:prstGeom>
        </p:spPr>
      </p:pic>
    </p:spTree>
    <p:extLst>
      <p:ext uri="{BB962C8B-B14F-4D97-AF65-F5344CB8AC3E}">
        <p14:creationId xmlns:p14="http://schemas.microsoft.com/office/powerpoint/2010/main" val="2338110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8"/>
          <p:cNvSpPr/>
          <p:nvPr/>
        </p:nvSpPr>
        <p:spPr>
          <a:xfrm>
            <a:off x="838200" y="1028700"/>
            <a:ext cx="7570146" cy="0"/>
          </a:xfrm>
          <a:prstGeom prst="line">
            <a:avLst/>
          </a:prstGeom>
          <a:ln w="12700" cap="rnd">
            <a:solidFill>
              <a:srgbClr val="000000"/>
            </a:solidFill>
            <a:prstDash val="solid"/>
            <a:headEnd type="none" w="sm" len="sm"/>
            <a:tailEnd type="none" w="sm" len="sm"/>
          </a:ln>
        </p:spPr>
      </p:sp>
      <p:sp>
        <p:nvSpPr>
          <p:cNvPr id="3" name="TextBox 9"/>
          <p:cNvSpPr txBox="1"/>
          <p:nvPr/>
        </p:nvSpPr>
        <p:spPr>
          <a:xfrm>
            <a:off x="381001" y="431070"/>
            <a:ext cx="7570143" cy="507383"/>
          </a:xfrm>
          <a:prstGeom prst="rect">
            <a:avLst/>
          </a:prstGeom>
        </p:spPr>
        <p:txBody>
          <a:bodyPr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b. </a:t>
            </a:r>
            <a:r>
              <a:rPr lang="en-US" sz="4400" b="1" dirty="0" err="1">
                <a:solidFill>
                  <a:srgbClr val="000000"/>
                </a:solidFill>
                <a:latin typeface="Times New Roman" panose="02020603050405020304" pitchFamily="18" charset="0"/>
                <a:cs typeface="Times New Roman" panose="02020603050405020304" pitchFamily="18" charset="0"/>
              </a:rPr>
              <a:t>Nhân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vật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vua</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Thiệu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Bảo</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6" name="TextBox 9"/>
          <p:cNvSpPr txBox="1"/>
          <p:nvPr/>
        </p:nvSpPr>
        <p:spPr>
          <a:xfrm>
            <a:off x="875414" y="2797609"/>
            <a:ext cx="10185400" cy="4739759"/>
          </a:xfrm>
          <a:prstGeom prst="rect">
            <a:avLst/>
          </a:prstGeom>
        </p:spPr>
        <p:txBody>
          <a:bodyPr wrap="square" lIns="0" tIns="0" rIns="0" bIns="0" rtlCol="0" anchor="t">
            <a:spAutoFit/>
          </a:bodyPr>
          <a:lstStyle/>
          <a:p>
            <a:pPr algn="just">
              <a:spcBef>
                <a:spcPct val="0"/>
              </a:spcBef>
            </a:pPr>
            <a:r>
              <a:rPr lang="en-US"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V</a:t>
            </a:r>
            <a:r>
              <a:rPr lang="vi-VN"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ua vừa nghiêm minh, vừa khoan dung, độ lượng, thể hiện tư cách của đấng quần vương, đồng thời cũng là tư cách của người anh đối với đứa em họ chưa đến tuổi trưởng thành. Trên tất cả, nhà vua nhận ra phẩm chất đáng quý của một chàng trai trẻ trước hoạ đất nước bị xâm lăng.</a:t>
            </a: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0" b="100000" l="2343" r="100000">
                        <a14:foregroundMark x1="15666" y1="20703" x2="17204" y2="82161"/>
                        <a14:foregroundMark x1="50805" y1="11589" x2="50805" y2="24870"/>
                      </a14:backgroundRemoval>
                    </a14:imgEffect>
                  </a14:imgLayer>
                </a14:imgProps>
              </a:ext>
            </a:extLst>
          </a:blip>
          <a:stretch>
            <a:fillRect/>
          </a:stretch>
        </p:blipFill>
        <p:spPr>
          <a:xfrm>
            <a:off x="11246669" y="4818750"/>
            <a:ext cx="9705592" cy="5456731"/>
          </a:xfrm>
          <a:prstGeom prst="rect">
            <a:avLst/>
          </a:prstGeom>
        </p:spPr>
      </p:pic>
      <p:pic>
        <p:nvPicPr>
          <p:cNvPr id="14"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078200" y="-1118947"/>
            <a:ext cx="3590079" cy="4114800"/>
          </a:xfrm>
          <a:prstGeom prst="rect">
            <a:avLst/>
          </a:prstGeom>
        </p:spPr>
      </p:pic>
    </p:spTree>
    <p:extLst>
      <p:ext uri="{BB962C8B-B14F-4D97-AF65-F5344CB8AC3E}">
        <p14:creationId xmlns:p14="http://schemas.microsoft.com/office/powerpoint/2010/main" val="845364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a:stretch>
            <a:fillRect/>
          </a:stretch>
        </p:blipFill>
        <p:spPr>
          <a:xfrm rot="-5400000">
            <a:off x="-4824748" y="51896"/>
            <a:ext cx="8390799" cy="6208709"/>
          </a:xfrm>
          <a:prstGeom prst="rect">
            <a:avLst/>
          </a:prstGeom>
        </p:spPr>
      </p:pic>
      <p:pic>
        <p:nvPicPr>
          <p:cNvPr id="7" name="Picture 7"/>
          <p:cNvPicPr>
            <a:picLocks noChangeAspect="1"/>
          </p:cNvPicPr>
          <p:nvPr/>
        </p:nvPicPr>
        <p:blipFill>
          <a:blip r:embed="rId4"/>
          <a:srcRect/>
          <a:stretch>
            <a:fillRect/>
          </a:stretch>
        </p:blipFill>
        <p:spPr>
          <a:xfrm>
            <a:off x="-1456758" y="6501605"/>
            <a:ext cx="4468056" cy="4491822"/>
          </a:xfrm>
          <a:prstGeom prst="rect">
            <a:avLst/>
          </a:prstGeom>
        </p:spPr>
      </p:pic>
      <p:pic>
        <p:nvPicPr>
          <p:cNvPr id="12" name="Picture 12"/>
          <p:cNvPicPr>
            <a:picLocks noChangeAspect="1"/>
          </p:cNvPicPr>
          <p:nvPr/>
        </p:nvPicPr>
        <p:blipFill>
          <a:blip r:embed="rId5"/>
          <a:srcRect/>
          <a:stretch>
            <a:fillRect/>
          </a:stretch>
        </p:blipFill>
        <p:spPr>
          <a:xfrm rot="-2310990">
            <a:off x="15848264" y="-5151780"/>
            <a:ext cx="5729729" cy="9023195"/>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44253" y="777320"/>
            <a:ext cx="1288173" cy="1298237"/>
          </a:xfrm>
          <a:prstGeom prst="rect">
            <a:avLst/>
          </a:prstGeom>
        </p:spPr>
      </p:pic>
      <p:grpSp>
        <p:nvGrpSpPr>
          <p:cNvPr id="9" name="Group 2"/>
          <p:cNvGrpSpPr>
            <a:grpSpLocks noChangeAspect="1"/>
          </p:cNvGrpSpPr>
          <p:nvPr/>
        </p:nvGrpSpPr>
        <p:grpSpPr>
          <a:xfrm>
            <a:off x="-396590" y="1971015"/>
            <a:ext cx="9817829" cy="7201523"/>
            <a:chOff x="0" y="0"/>
            <a:chExt cx="4198620" cy="3079750"/>
          </a:xfrm>
        </p:grpSpPr>
        <p:sp>
          <p:nvSpPr>
            <p:cNvPr id="10" name="Freeform 3"/>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8"/>
              <a:stretch>
                <a:fillRect l="-3076" r="-3076"/>
              </a:stretch>
            </a:blipFill>
          </p:spPr>
        </p:sp>
      </p:grpSp>
      <p:pic>
        <p:nvPicPr>
          <p:cNvPr id="14" name="Picture 14"/>
          <p:cNvPicPr>
            <a:picLocks noChangeAspect="1"/>
          </p:cNvPicPr>
          <p:nvPr/>
        </p:nvPicPr>
        <p:blipFill>
          <a:blip r:embed="rId9"/>
          <a:srcRect/>
          <a:stretch>
            <a:fillRect/>
          </a:stretch>
        </p:blipFill>
        <p:spPr>
          <a:xfrm>
            <a:off x="3011298" y="1882755"/>
            <a:ext cx="3164472" cy="565649"/>
          </a:xfrm>
          <a:prstGeom prst="rect">
            <a:avLst/>
          </a:prstGeom>
        </p:spPr>
      </p:pic>
      <p:pic>
        <p:nvPicPr>
          <p:cNvPr id="2" name="Picture 1"/>
          <p:cNvPicPr>
            <a:picLocks noChangeAspect="1"/>
          </p:cNvPicPr>
          <p:nvPr/>
        </p:nvPicPr>
        <p:blipFill>
          <a:blip r:embed="rId10"/>
          <a:stretch>
            <a:fillRect/>
          </a:stretch>
        </p:blipFill>
        <p:spPr>
          <a:xfrm>
            <a:off x="6706881" y="2900273"/>
            <a:ext cx="12564945" cy="4359018"/>
          </a:xfrm>
          <a:prstGeom prst="rect">
            <a:avLst/>
          </a:prstGeom>
        </p:spPr>
      </p:pic>
    </p:spTree>
    <p:extLst>
      <p:ext uri="{BB962C8B-B14F-4D97-AF65-F5344CB8AC3E}">
        <p14:creationId xmlns:p14="http://schemas.microsoft.com/office/powerpoint/2010/main" val="179422808"/>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9"/>
          <p:cNvSpPr txBox="1"/>
          <p:nvPr/>
        </p:nvSpPr>
        <p:spPr>
          <a:xfrm>
            <a:off x="4148084" y="504563"/>
            <a:ext cx="10287000" cy="1354217"/>
          </a:xfrm>
          <a:prstGeom prst="rect">
            <a:avLst/>
          </a:prstGeom>
        </p:spPr>
        <p:txBody>
          <a:bodyPr wrap="square" lIns="0" tIns="0" rIns="0" bIns="0" rtlCol="0" anchor="t">
            <a:spAutoFit/>
          </a:bodyPr>
          <a:lstStyle/>
          <a:p>
            <a:pPr algn="just">
              <a:spcBef>
                <a:spcPct val="0"/>
              </a:spcBef>
            </a:pPr>
            <a:r>
              <a:rPr lang="en-US" sz="4400" b="1" dirty="0">
                <a:latin typeface="Times New Roman" panose="02020603050405020304" pitchFamily="18" charset="0"/>
                <a:cs typeface="Times New Roman" panose="02020603050405020304" pitchFamily="18" charset="0"/>
              </a:rPr>
              <a:t>S</a:t>
            </a:r>
            <a:r>
              <a:rPr lang="vi-VN" sz="4400" b="1" dirty="0">
                <a:latin typeface="Times New Roman" panose="02020603050405020304" pitchFamily="18" charset="0"/>
                <a:cs typeface="Times New Roman" panose="02020603050405020304" pitchFamily="18" charset="0"/>
              </a:rPr>
              <a:t>ự đan xen giữa ngôn ngữ nội tâm của nhân vật và ngôn ngữ của người kể chuyện</a:t>
            </a:r>
            <a:endParaRPr lang="en-US" sz="4400" b="1" dirty="0">
              <a:solidFill>
                <a:srgbClr val="000000"/>
              </a:solidFill>
              <a:latin typeface="+mj-lt"/>
              <a:cs typeface="Times New Roman" panose="02020603050405020304" pitchFamily="18" charset="0"/>
            </a:endParaRPr>
          </a:p>
        </p:txBody>
      </p:sp>
      <p:sp>
        <p:nvSpPr>
          <p:cNvPr id="22" name="TextBox 9"/>
          <p:cNvSpPr txBox="1"/>
          <p:nvPr/>
        </p:nvSpPr>
        <p:spPr>
          <a:xfrm>
            <a:off x="457200" y="2121575"/>
            <a:ext cx="17526000" cy="2031325"/>
          </a:xfrm>
          <a:prstGeom prst="rect">
            <a:avLst/>
          </a:prstGeom>
        </p:spPr>
        <p:txBody>
          <a:bodyPr wrap="square" lIns="0" tIns="0" rIns="0" bIns="0" rtlCol="0" anchor="t">
            <a:spAutoFit/>
          </a:bodyPr>
          <a:lstStyle/>
          <a:p>
            <a:pPr algn="just">
              <a:spcBef>
                <a:spcPct val="0"/>
              </a:spcBef>
            </a:pPr>
            <a:r>
              <a:rPr lang="en-US" sz="4400" dirty="0">
                <a:latin typeface="Times New Roman" panose="02020603050405020304" pitchFamily="18" charset="0"/>
                <a:cs typeface="Times New Roman" panose="02020603050405020304" pitchFamily="18" charset="0"/>
              </a:rPr>
              <a:t>T</a:t>
            </a:r>
            <a:r>
              <a:rPr lang="vi-VN" sz="4400" dirty="0">
                <a:latin typeface="+mj-lt"/>
              </a:rPr>
              <a:t>rong mạch kể của người kể chuyện ngôi thứ ba, bỗng nhiên xuất hiện lời của một nhân vật </a:t>
            </a:r>
            <a:r>
              <a:rPr lang="en-US" sz="4400" dirty="0">
                <a:latin typeface="Times New Roman" panose="02020603050405020304" pitchFamily="18" charset="0"/>
                <a:cs typeface="Times New Roman" panose="02020603050405020304" pitchFamily="18" charset="0"/>
              </a:rPr>
              <a:t>ở</a:t>
            </a:r>
            <a:r>
              <a:rPr lang="vi-VN" sz="4400" dirty="0">
                <a:latin typeface="+mj-lt"/>
              </a:rPr>
              <a:t> ngôi thứ nhất, hoặc nghe một giọng khác lạ cất lên, không thuộc giọng kể</a:t>
            </a:r>
            <a:r>
              <a:rPr lang="en-US" sz="4400" dirty="0">
                <a:latin typeface="+mj-lt"/>
              </a:rPr>
              <a:t>.</a:t>
            </a:r>
            <a:endParaRPr lang="en-US" sz="4400" i="1" dirty="0">
              <a:solidFill>
                <a:srgbClr val="000000"/>
              </a:solidFill>
              <a:latin typeface="+mj-lt"/>
              <a:cs typeface="Times New Roman" panose="02020603050405020304" pitchFamily="18" charset="0"/>
            </a:endParaRPr>
          </a:p>
        </p:txBody>
      </p:sp>
      <p:sp>
        <p:nvSpPr>
          <p:cNvPr id="9" name="AutoShape 8"/>
          <p:cNvSpPr/>
          <p:nvPr/>
        </p:nvSpPr>
        <p:spPr>
          <a:xfrm>
            <a:off x="5257800" y="495300"/>
            <a:ext cx="7570146" cy="0"/>
          </a:xfrm>
          <a:prstGeom prst="line">
            <a:avLst/>
          </a:prstGeom>
          <a:ln w="12700" cap="rnd">
            <a:solidFill>
              <a:srgbClr val="000000"/>
            </a:solidFill>
            <a:prstDash val="solid"/>
            <a:headEnd type="none" w="sm" len="sm"/>
            <a:tailEnd type="none" w="sm" len="sm"/>
          </a:ln>
        </p:spPr>
      </p:sp>
      <p:sp>
        <p:nvSpPr>
          <p:cNvPr id="10" name="AutoShape 12"/>
          <p:cNvSpPr/>
          <p:nvPr/>
        </p:nvSpPr>
        <p:spPr>
          <a:xfrm>
            <a:off x="5190059" y="1968959"/>
            <a:ext cx="7570146" cy="0"/>
          </a:xfrm>
          <a:prstGeom prst="line">
            <a:avLst/>
          </a:prstGeom>
          <a:ln w="12700" cap="rnd">
            <a:solidFill>
              <a:srgbClr val="000000"/>
            </a:solidFill>
            <a:prstDash val="solid"/>
            <a:headEnd type="none" w="sm" len="sm"/>
            <a:tailEnd type="none" w="sm" len="sm"/>
          </a:ln>
        </p:spPr>
      </p:sp>
      <p:pic>
        <p:nvPicPr>
          <p:cNvPr id="14"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042222" y="-1867061"/>
            <a:ext cx="3556828" cy="4114800"/>
          </a:xfrm>
          <a:prstGeom prst="rect">
            <a:avLst/>
          </a:prstGeom>
        </p:spPr>
      </p:pic>
      <p:pic>
        <p:nvPicPr>
          <p:cNvPr id="15"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65170" y="-2775292"/>
            <a:ext cx="4308691" cy="4114800"/>
          </a:xfrm>
          <a:prstGeom prst="rect">
            <a:avLst/>
          </a:prstGeom>
        </p:spPr>
      </p:pic>
      <p:sp>
        <p:nvSpPr>
          <p:cNvPr id="2" name="Rectangle 1"/>
          <p:cNvSpPr/>
          <p:nvPr/>
        </p:nvSpPr>
        <p:spPr>
          <a:xfrm>
            <a:off x="457200" y="4152900"/>
            <a:ext cx="17526000" cy="6186309"/>
          </a:xfrm>
          <a:prstGeom prst="rect">
            <a:avLst/>
          </a:prstGeom>
        </p:spPr>
        <p:txBody>
          <a:bodyPr wrap="square">
            <a:spAutoFit/>
          </a:bodyPr>
          <a:lstStyle/>
          <a:p>
            <a:pPr algn="just"/>
            <a:r>
              <a:rPr lang="vi-VN"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Ví dụ, những câu in đậm sau đây là lời nói thầm kín trong lòng của Trần Quốc Toản xen vào giữa lời của người kể chuyện ngôi thứ ba:</a:t>
            </a:r>
          </a:p>
          <a:p>
            <a:pPr algn="just"/>
            <a:r>
              <a:rPr lang="vi-VN"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Thì ra các con trai của Hưng Đạo Vương đều đủ mặt. Những người em họ ấy, chẳng qua chỉ hơn Hoài Văn dăm sáu tuổi! </a:t>
            </a:r>
            <a:r>
              <a:rPr lang="vi-VN" sz="44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cha ta mất sớm, n</a:t>
            </a:r>
            <a:r>
              <a:rPr lang="en-US" sz="44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ê</a:t>
            </a:r>
            <a:r>
              <a:rPr lang="vi-VN" sz="44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 ta mới phải đứng rìa nhục nhã th</a:t>
            </a:r>
            <a:r>
              <a:rPr lang="en-US" sz="44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ế</a:t>
            </a:r>
            <a:r>
              <a:rPr lang="vi-VN" sz="44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này</a:t>
            </a:r>
            <a:r>
              <a:rPr lang="vi-VN"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Mắt Hoài Văn giương to đến rách, nhìn những lá cờ bay múa trên những đoàn thuyền đẹp như gấm như hoa.</a:t>
            </a:r>
          </a:p>
          <a:p>
            <a:pPr algn="just"/>
            <a:r>
              <a:rPr lang="vi-VN"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Nó giả tiếng mượn đường, kỉ thực là để</a:t>
            </a:r>
            <a:r>
              <a:rPr lang="en-US" sz="44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a:t>
            </a:r>
            <a:r>
              <a:rPr lang="en-US" sz="4400" b="1"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ướp</a:t>
            </a:r>
            <a:r>
              <a:rPr lang="vi-VN" sz="44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s</a:t>
            </a:r>
            <a:r>
              <a:rPr lang="en-US" sz="44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ố</a:t>
            </a:r>
            <a:r>
              <a:rPr lang="vi-VN" sz="44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ng lấy nước Nam</a:t>
            </a:r>
            <a:r>
              <a:rPr lang="en-US" sz="44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chỉ có việc đánh, làm gì phải kéo ra tận đây mà bàn đi bàn lại? </a:t>
            </a:r>
            <a:r>
              <a:rPr lang="vi-VN"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Chao </a:t>
            </a:r>
            <a:r>
              <a:rPr lang="en-US"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ô</a:t>
            </a:r>
            <a:r>
              <a:rPr lang="vi-VN"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i! L</a:t>
            </a:r>
            <a:r>
              <a:rPr lang="en-US"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ú</a:t>
            </a:r>
            <a:r>
              <a:rPr lang="vi-VN"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 này mà Hoài Văn được xuống thuyền rồng và được bàn việc nước!</a:t>
            </a:r>
          </a:p>
        </p:txBody>
      </p:sp>
    </p:spTree>
    <p:extLst>
      <p:ext uri="{BB962C8B-B14F-4D97-AF65-F5344CB8AC3E}">
        <p14:creationId xmlns:p14="http://schemas.microsoft.com/office/powerpoint/2010/main" val="1249172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9"/>
          <p:cNvSpPr txBox="1"/>
          <p:nvPr/>
        </p:nvSpPr>
        <p:spPr>
          <a:xfrm>
            <a:off x="4148084" y="504563"/>
            <a:ext cx="10287000" cy="1354217"/>
          </a:xfrm>
          <a:prstGeom prst="rect">
            <a:avLst/>
          </a:prstGeom>
        </p:spPr>
        <p:txBody>
          <a:bodyPr wrap="square" lIns="0" tIns="0" rIns="0" bIns="0" rtlCol="0" anchor="t">
            <a:spAutoFit/>
          </a:bodyPr>
          <a:lstStyle/>
          <a:p>
            <a:pPr algn="just">
              <a:spcBef>
                <a:spcPct val="0"/>
              </a:spcBef>
            </a:pPr>
            <a:r>
              <a:rPr lang="en-US" sz="4400" b="1" dirty="0">
                <a:latin typeface="Times New Roman" panose="02020603050405020304" pitchFamily="18" charset="0"/>
                <a:cs typeface="Times New Roman" panose="02020603050405020304" pitchFamily="18" charset="0"/>
              </a:rPr>
              <a:t>S</a:t>
            </a:r>
            <a:r>
              <a:rPr lang="vi-VN" sz="4400" b="1" dirty="0">
                <a:latin typeface="Times New Roman" panose="02020603050405020304" pitchFamily="18" charset="0"/>
                <a:cs typeface="Times New Roman" panose="02020603050405020304" pitchFamily="18" charset="0"/>
              </a:rPr>
              <a:t>ự đan xen giữa ngôn ngữ nội tâm của nhân vật và ngôn ngữ của người kể chuyện</a:t>
            </a:r>
            <a:endParaRPr lang="en-US" sz="4400" b="1" dirty="0">
              <a:solidFill>
                <a:srgbClr val="000000"/>
              </a:solidFill>
              <a:latin typeface="+mj-lt"/>
              <a:cs typeface="Times New Roman" panose="02020603050405020304" pitchFamily="18" charset="0"/>
            </a:endParaRPr>
          </a:p>
        </p:txBody>
      </p:sp>
      <p:sp>
        <p:nvSpPr>
          <p:cNvPr id="22" name="TextBox 9"/>
          <p:cNvSpPr txBox="1"/>
          <p:nvPr/>
        </p:nvSpPr>
        <p:spPr>
          <a:xfrm>
            <a:off x="457200" y="2121575"/>
            <a:ext cx="17526000" cy="2031325"/>
          </a:xfrm>
          <a:prstGeom prst="rect">
            <a:avLst/>
          </a:prstGeom>
        </p:spPr>
        <p:txBody>
          <a:bodyPr wrap="square" lIns="0" tIns="0" rIns="0" bIns="0" rtlCol="0" anchor="t">
            <a:spAutoFit/>
          </a:bodyPr>
          <a:lstStyle/>
          <a:p>
            <a:pPr algn="just">
              <a:spcBef>
                <a:spcPct val="0"/>
              </a:spcBef>
            </a:pPr>
            <a:r>
              <a:rPr lang="en-US" sz="4400" dirty="0">
                <a:latin typeface="Times New Roman" panose="02020603050405020304" pitchFamily="18" charset="0"/>
                <a:cs typeface="Times New Roman" panose="02020603050405020304" pitchFamily="18" charset="0"/>
              </a:rPr>
              <a:t>T</a:t>
            </a:r>
            <a:r>
              <a:rPr lang="vi-VN" sz="4400" dirty="0">
                <a:latin typeface="+mj-lt"/>
              </a:rPr>
              <a:t>rong mạch kể của người kể chuyện ngôi thứ ba, bỗng nhiên xuất hiện lời của một nhân vật ỗ ngôi thứ nhất, hoặc nghe một giọng khác lạ cất lên, không thuộc giọng kể</a:t>
            </a:r>
            <a:endParaRPr lang="en-US" sz="4400" i="1" dirty="0">
              <a:solidFill>
                <a:srgbClr val="000000"/>
              </a:solidFill>
              <a:latin typeface="+mj-lt"/>
              <a:cs typeface="Times New Roman" panose="02020603050405020304" pitchFamily="18" charset="0"/>
            </a:endParaRPr>
          </a:p>
        </p:txBody>
      </p:sp>
      <p:sp>
        <p:nvSpPr>
          <p:cNvPr id="9" name="AutoShape 8"/>
          <p:cNvSpPr/>
          <p:nvPr/>
        </p:nvSpPr>
        <p:spPr>
          <a:xfrm>
            <a:off x="5257800" y="495300"/>
            <a:ext cx="7570146" cy="0"/>
          </a:xfrm>
          <a:prstGeom prst="line">
            <a:avLst/>
          </a:prstGeom>
          <a:ln w="12700" cap="rnd">
            <a:solidFill>
              <a:srgbClr val="000000"/>
            </a:solidFill>
            <a:prstDash val="solid"/>
            <a:headEnd type="none" w="sm" len="sm"/>
            <a:tailEnd type="none" w="sm" len="sm"/>
          </a:ln>
        </p:spPr>
      </p:sp>
      <p:sp>
        <p:nvSpPr>
          <p:cNvPr id="10" name="AutoShape 12"/>
          <p:cNvSpPr/>
          <p:nvPr/>
        </p:nvSpPr>
        <p:spPr>
          <a:xfrm>
            <a:off x="5190059" y="1968959"/>
            <a:ext cx="7570146" cy="0"/>
          </a:xfrm>
          <a:prstGeom prst="line">
            <a:avLst/>
          </a:prstGeom>
          <a:ln w="12700" cap="rnd">
            <a:solidFill>
              <a:srgbClr val="000000"/>
            </a:solidFill>
            <a:prstDash val="solid"/>
            <a:headEnd type="none" w="sm" len="sm"/>
            <a:tailEnd type="none" w="sm" len="sm"/>
          </a:ln>
        </p:spPr>
      </p:sp>
      <p:pic>
        <p:nvPicPr>
          <p:cNvPr id="14"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042222" y="-1867061"/>
            <a:ext cx="3556828" cy="4114800"/>
          </a:xfrm>
          <a:prstGeom prst="rect">
            <a:avLst/>
          </a:prstGeom>
        </p:spPr>
      </p:pic>
      <p:pic>
        <p:nvPicPr>
          <p:cNvPr id="15"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65170" y="-2775292"/>
            <a:ext cx="4308691" cy="4114800"/>
          </a:xfrm>
          <a:prstGeom prst="rect">
            <a:avLst/>
          </a:prstGeom>
        </p:spPr>
      </p:pic>
      <p:sp>
        <p:nvSpPr>
          <p:cNvPr id="2" name="Rectangle 1"/>
          <p:cNvSpPr/>
          <p:nvPr/>
        </p:nvSpPr>
        <p:spPr>
          <a:xfrm>
            <a:off x="457200" y="4152900"/>
            <a:ext cx="17526000" cy="2123658"/>
          </a:xfrm>
          <a:prstGeom prst="rect">
            <a:avLst/>
          </a:prstGeom>
        </p:spPr>
        <p:txBody>
          <a:bodyPr wrap="square">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Sự đan xen này chứng tỏ người kể chuyện ngôi thứ ba đồng điệu, đổng cảm với nhân vật. Những ước vọng, tâm tư của nhân vật cũng chính là điểu mà người kể chuyện mong muốn</a:t>
            </a:r>
          </a:p>
        </p:txBody>
      </p:sp>
      <p:pic>
        <p:nvPicPr>
          <p:cNvPr id="11" name="Picture 5"/>
          <p:cNvPicPr>
            <a:picLocks noChangeAspect="1"/>
          </p:cNvPicPr>
          <p:nvPr/>
        </p:nvPicPr>
        <p:blipFill>
          <a:blip r:embed="rId7"/>
          <a:srcRect/>
          <a:stretch>
            <a:fillRect/>
          </a:stretch>
        </p:blipFill>
        <p:spPr>
          <a:xfrm rot="-286929">
            <a:off x="8579774" y="9028655"/>
            <a:ext cx="10975547" cy="2116713"/>
          </a:xfrm>
          <a:prstGeom prst="rect">
            <a:avLst/>
          </a:prstGeom>
        </p:spPr>
      </p:pic>
      <p:pic>
        <p:nvPicPr>
          <p:cNvPr id="12" name="Picture 6"/>
          <p:cNvPicPr>
            <a:picLocks noChangeAspect="1"/>
          </p:cNvPicPr>
          <p:nvPr/>
        </p:nvPicPr>
        <p:blipFill>
          <a:blip r:embed="rId8"/>
          <a:srcRect/>
          <a:stretch>
            <a:fillRect/>
          </a:stretch>
        </p:blipFill>
        <p:spPr>
          <a:xfrm>
            <a:off x="-2819400" y="7888301"/>
            <a:ext cx="12193884" cy="4397420"/>
          </a:xfrm>
          <a:prstGeom prst="rect">
            <a:avLst/>
          </a:prstGeom>
        </p:spPr>
      </p:pic>
    </p:spTree>
    <p:extLst>
      <p:ext uri="{BB962C8B-B14F-4D97-AF65-F5344CB8AC3E}">
        <p14:creationId xmlns:p14="http://schemas.microsoft.com/office/powerpoint/2010/main" val="145847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p:cNvPicPr>
            <a:picLocks noChangeAspect="1"/>
          </p:cNvPicPr>
          <p:nvPr/>
        </p:nvPicPr>
        <p:blipFill>
          <a:blip r:embed="rId3"/>
          <a:srcRect/>
          <a:stretch>
            <a:fillRect/>
          </a:stretch>
        </p:blipFill>
        <p:spPr>
          <a:xfrm>
            <a:off x="12072085" y="8811327"/>
            <a:ext cx="7262848" cy="1272718"/>
          </a:xfrm>
          <a:prstGeom prst="rect">
            <a:avLst/>
          </a:prstGeom>
        </p:spPr>
      </p:pic>
      <p:sp>
        <p:nvSpPr>
          <p:cNvPr id="4" name="TextBox 4"/>
          <p:cNvSpPr txBox="1"/>
          <p:nvPr/>
        </p:nvSpPr>
        <p:spPr>
          <a:xfrm>
            <a:off x="1131093" y="2234953"/>
            <a:ext cx="8115300" cy="902876"/>
          </a:xfrm>
          <a:prstGeom prst="rect">
            <a:avLst/>
          </a:prstGeom>
        </p:spPr>
        <p:txBody>
          <a:bodyPr lIns="0" tIns="0" rIns="0" bIns="0" rtlCol="0" anchor="t">
            <a:spAutoFit/>
          </a:bodyPr>
          <a:lstStyle/>
          <a:p>
            <a:pPr>
              <a:lnSpc>
                <a:spcPts val="7746"/>
              </a:lnSpc>
            </a:pPr>
            <a:r>
              <a:rPr lang="en-US" sz="5400" b="1" dirty="0">
                <a:solidFill>
                  <a:srgbClr val="000000"/>
                </a:solidFill>
                <a:latin typeface="Times New Roman" panose="02020603050405020304" pitchFamily="18" charset="0"/>
                <a:cs typeface="Times New Roman" panose="02020603050405020304" pitchFamily="18" charset="0"/>
              </a:rPr>
              <a:t>b. </a:t>
            </a:r>
            <a:r>
              <a:rPr lang="en-US" sz="5400" b="1" dirty="0" err="1">
                <a:solidFill>
                  <a:srgbClr val="000000"/>
                </a:solidFill>
                <a:latin typeface="Times New Roman" panose="02020603050405020304" pitchFamily="18" charset="0"/>
                <a:cs typeface="Times New Roman" panose="02020603050405020304" pitchFamily="18" charset="0"/>
              </a:rPr>
              <a:t>Giải</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nghĩa</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từ</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khó</a:t>
            </a:r>
            <a:endParaRPr lang="en-US" sz="54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4"/>
          <a:srcRect/>
          <a:stretch>
            <a:fillRect/>
          </a:stretch>
        </p:blipFill>
        <p:spPr>
          <a:xfrm rot="-688326">
            <a:off x="12283129" y="8599978"/>
            <a:ext cx="8137257" cy="2939584"/>
          </a:xfrm>
          <a:prstGeom prst="rect">
            <a:avLst/>
          </a:prstGeom>
        </p:spPr>
      </p:pic>
      <p:pic>
        <p:nvPicPr>
          <p:cNvPr id="9" name="Picture 9"/>
          <p:cNvPicPr>
            <a:picLocks noChangeAspect="1"/>
          </p:cNvPicPr>
          <p:nvPr/>
        </p:nvPicPr>
        <p:blipFill>
          <a:blip r:embed="rId4"/>
          <a:srcRect/>
          <a:stretch>
            <a:fillRect/>
          </a:stretch>
        </p:blipFill>
        <p:spPr>
          <a:xfrm rot="-854632" flipH="1">
            <a:off x="-1992983" y="-1065191"/>
            <a:ext cx="7508688" cy="2712514"/>
          </a:xfrm>
          <a:prstGeom prst="rect">
            <a:avLst/>
          </a:prstGeom>
        </p:spPr>
      </p:pic>
      <p:pic>
        <p:nvPicPr>
          <p:cNvPr id="11" name="Picture 11"/>
          <p:cNvPicPr>
            <a:picLocks noChangeAspect="1"/>
          </p:cNvPicPr>
          <p:nvPr/>
        </p:nvPicPr>
        <p:blipFill>
          <a:blip r:embed="rId5"/>
          <a:srcRect/>
          <a:stretch>
            <a:fillRect/>
          </a:stretch>
        </p:blipFill>
        <p:spPr>
          <a:xfrm rot="1320136">
            <a:off x="679877" y="462431"/>
            <a:ext cx="1204884" cy="1492117"/>
          </a:xfrm>
          <a:prstGeom prst="rect">
            <a:avLst/>
          </a:prstGeom>
        </p:spPr>
      </p:pic>
      <p:pic>
        <p:nvPicPr>
          <p:cNvPr id="12" name="Picture 12"/>
          <p:cNvPicPr>
            <a:picLocks noChangeAspect="1"/>
          </p:cNvPicPr>
          <p:nvPr/>
        </p:nvPicPr>
        <p:blipFill>
          <a:blip r:embed="rId6"/>
          <a:srcRect/>
          <a:stretch>
            <a:fillRect/>
          </a:stretch>
        </p:blipFill>
        <p:spPr>
          <a:xfrm rot="4272541">
            <a:off x="3095755" y="422004"/>
            <a:ext cx="895930" cy="924831"/>
          </a:xfrm>
          <a:prstGeom prst="rect">
            <a:avLst/>
          </a:prstGeom>
        </p:spPr>
      </p:pic>
      <p:pic>
        <p:nvPicPr>
          <p:cNvPr id="10" name="Picture 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774138" y="-1216526"/>
            <a:ext cx="3560795" cy="3489579"/>
          </a:xfrm>
          <a:prstGeom prst="rect">
            <a:avLst/>
          </a:prstGeom>
        </p:spPr>
      </p:pic>
      <p:pic>
        <p:nvPicPr>
          <p:cNvPr id="2" name="Picture 1"/>
          <p:cNvPicPr>
            <a:picLocks noChangeAspect="1"/>
          </p:cNvPicPr>
          <p:nvPr/>
        </p:nvPicPr>
        <p:blipFill>
          <a:blip r:embed="rId9"/>
          <a:stretch>
            <a:fillRect/>
          </a:stretch>
        </p:blipFill>
        <p:spPr>
          <a:xfrm>
            <a:off x="6400800" y="37687"/>
            <a:ext cx="6486706" cy="2139881"/>
          </a:xfrm>
          <a:prstGeom prst="rect">
            <a:avLst/>
          </a:prstGeom>
        </p:spPr>
      </p:pic>
    </p:spTree>
    <p:extLst>
      <p:ext uri="{BB962C8B-B14F-4D97-AF65-F5344CB8AC3E}">
        <p14:creationId xmlns:p14="http://schemas.microsoft.com/office/powerpoint/2010/main" val="344161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srcRect/>
          <a:stretch>
            <a:fillRect/>
          </a:stretch>
        </p:blipFill>
        <p:spPr>
          <a:xfrm rot="-286929">
            <a:off x="8579774" y="9028655"/>
            <a:ext cx="10975547" cy="2116713"/>
          </a:xfrm>
          <a:prstGeom prst="rect">
            <a:avLst/>
          </a:prstGeom>
        </p:spPr>
      </p:pic>
      <p:pic>
        <p:nvPicPr>
          <p:cNvPr id="6" name="Picture 6"/>
          <p:cNvPicPr>
            <a:picLocks noChangeAspect="1"/>
          </p:cNvPicPr>
          <p:nvPr/>
        </p:nvPicPr>
        <p:blipFill>
          <a:blip r:embed="rId4"/>
          <a:srcRect/>
          <a:stretch>
            <a:fillRect/>
          </a:stretch>
        </p:blipFill>
        <p:spPr>
          <a:xfrm>
            <a:off x="-2819400" y="7888301"/>
            <a:ext cx="12193884" cy="4397420"/>
          </a:xfrm>
          <a:prstGeom prst="rect">
            <a:avLst/>
          </a:prstGeom>
        </p:spPr>
      </p:pic>
      <p:sp>
        <p:nvSpPr>
          <p:cNvPr id="21" name="TextBox 9"/>
          <p:cNvSpPr txBox="1"/>
          <p:nvPr/>
        </p:nvSpPr>
        <p:spPr>
          <a:xfrm>
            <a:off x="5257800" y="573500"/>
            <a:ext cx="7570143" cy="677108"/>
          </a:xfrm>
          <a:prstGeom prst="rect">
            <a:avLst/>
          </a:prstGeom>
        </p:spPr>
        <p:txBody>
          <a:bodyPr lIns="0" tIns="0" rIns="0" bIns="0" rtlCol="0" anchor="t">
            <a:spAutoFit/>
          </a:bodyPr>
          <a:lstStyle/>
          <a:p>
            <a:pPr algn="just">
              <a:spcBef>
                <a:spcPct val="0"/>
              </a:spcBef>
            </a:pPr>
            <a:r>
              <a:rPr lang="en-US" sz="4400" b="1" dirty="0" err="1">
                <a:solidFill>
                  <a:srgbClr val="000000"/>
                </a:solidFill>
                <a:latin typeface="Times New Roman" panose="02020603050405020304" pitchFamily="18" charset="0"/>
                <a:cs typeface="Times New Roman" panose="02020603050405020304" pitchFamily="18" charset="0"/>
              </a:rPr>
              <a:t>Ngôn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ngữ</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đậm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màu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sắc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lịch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sử</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22" name="TextBox 9"/>
          <p:cNvSpPr txBox="1"/>
          <p:nvPr/>
        </p:nvSpPr>
        <p:spPr>
          <a:xfrm>
            <a:off x="380999" y="1779968"/>
            <a:ext cx="8129645" cy="6771084"/>
          </a:xfrm>
          <a:prstGeom prst="rect">
            <a:avLst/>
          </a:prstGeom>
        </p:spPr>
        <p:txBody>
          <a:bodyPr wrap="square" lIns="0" tIns="0" rIns="0" bIns="0" rtlCol="0" anchor="t">
            <a:spAutoFit/>
          </a:bodyPr>
          <a:lstStyle/>
          <a:p>
            <a:pPr algn="just">
              <a:spcBef>
                <a:spcPct val="0"/>
              </a:spcBef>
            </a:pPr>
            <a:r>
              <a:rPr lang="vi-VN" sz="4400" b="1" dirty="0">
                <a:latin typeface="+mj-lt"/>
              </a:rPr>
              <a:t>Ngôn ngữ người kể chuyện</a:t>
            </a:r>
            <a:r>
              <a:rPr lang="vi-VN" sz="4400" dirty="0">
                <a:latin typeface="+mj-lt"/>
              </a:rPr>
              <a:t>: những từ ngữ gọi đúng chức tước, địa vị, vật dụng,... của các nhân vật: </a:t>
            </a:r>
            <a:r>
              <a:rPr lang="vi-VN" sz="4400" i="1" dirty="0">
                <a:latin typeface="+mj-lt"/>
              </a:rPr>
              <a:t>quan gia, đấng thiên tử, vương hầu, Hưng Đạo Vương, Chiêu Minh Vương, Chiêu Quốc Vương, Hoài Văn Hầu, quân Thánh Dực, thuyền ngự, đồ nghi trượng, ngươi nội thị,... </a:t>
            </a:r>
            <a:r>
              <a:rPr lang="en-US" sz="4400" i="1" dirty="0">
                <a:latin typeface="+mj-lt"/>
                <a:sym typeface="Wingdings" panose="05000000000000000000" pitchFamily="2" charset="2"/>
              </a:rPr>
              <a:t> </a:t>
            </a:r>
            <a:r>
              <a:rPr lang="vi-VN" sz="4400" dirty="0">
                <a:latin typeface="+mj-lt"/>
              </a:rPr>
              <a:t>Đ</a:t>
            </a:r>
            <a:r>
              <a:rPr lang="en-US" sz="4400" dirty="0">
                <a:latin typeface="Times New Roman" panose="02020603050405020304" pitchFamily="18" charset="0"/>
                <a:cs typeface="Times New Roman" panose="02020603050405020304" pitchFamily="18" charset="0"/>
              </a:rPr>
              <a:t>â</a:t>
            </a:r>
            <a:r>
              <a:rPr lang="vi-VN" sz="4400" dirty="0">
                <a:latin typeface="+mj-lt"/>
              </a:rPr>
              <a:t>y là ngôn ngữ thuộc v</a:t>
            </a:r>
            <a:r>
              <a:rPr lang="en-US" sz="4400" dirty="0">
                <a:latin typeface="Times New Roman" panose="02020603050405020304" pitchFamily="18" charset="0"/>
                <a:cs typeface="Times New Roman" panose="02020603050405020304" pitchFamily="18" charset="0"/>
              </a:rPr>
              <a:t>ề</a:t>
            </a:r>
            <a:r>
              <a:rPr lang="vi-VN" sz="4400" dirty="0">
                <a:latin typeface="+mj-lt"/>
              </a:rPr>
              <a:t> một thời xa xưa trong lịch sử.</a:t>
            </a:r>
            <a:endParaRPr lang="en-US" sz="4400" b="1" dirty="0">
              <a:solidFill>
                <a:srgbClr val="000000"/>
              </a:solidFill>
              <a:latin typeface="+mj-lt"/>
              <a:cs typeface="Times New Roman" panose="02020603050405020304" pitchFamily="18" charset="0"/>
            </a:endParaRPr>
          </a:p>
        </p:txBody>
      </p:sp>
      <p:sp>
        <p:nvSpPr>
          <p:cNvPr id="23" name="TextBox 9"/>
          <p:cNvSpPr txBox="1"/>
          <p:nvPr/>
        </p:nvSpPr>
        <p:spPr>
          <a:xfrm>
            <a:off x="9439620" y="1773706"/>
            <a:ext cx="7933980" cy="7448193"/>
          </a:xfrm>
          <a:prstGeom prst="rect">
            <a:avLst/>
          </a:prstGeom>
        </p:spPr>
        <p:txBody>
          <a:bodyPr wrap="square" lIns="0" tIns="0" rIns="0" bIns="0" rtlCol="0" anchor="t">
            <a:spAutoFit/>
          </a:bodyPr>
          <a:lstStyle/>
          <a:p>
            <a:pPr algn="just">
              <a:spcBef>
                <a:spcPct val="0"/>
              </a:spcBef>
            </a:pPr>
            <a:r>
              <a:rPr lang="en-US" sz="4400" b="1" dirty="0" err="1">
                <a:solidFill>
                  <a:srgbClr val="000000"/>
                </a:solidFill>
                <a:latin typeface="Times New Roman" panose="02020603050405020304" pitchFamily="18" charset="0"/>
                <a:cs typeface="Times New Roman" panose="02020603050405020304" pitchFamily="18" charset="0"/>
              </a:rPr>
              <a:t>Ngôn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ngữ</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đối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thoại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giữa</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các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nhân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vật</a:t>
            </a:r>
            <a:r>
              <a:rPr lang="en-US" sz="4400" b="1" dirty="0">
                <a:solidFill>
                  <a:srgbClr val="000000"/>
                </a:solidFill>
                <a:latin typeface="Times New Roman" panose="02020603050405020304" pitchFamily="18" charset="0"/>
                <a:cs typeface="Times New Roman" panose="02020603050405020304" pitchFamily="18" charset="0"/>
              </a:rPr>
              <a:t>:</a:t>
            </a:r>
            <a:r>
              <a:rPr lang="en-US" sz="4400" dirty="0">
                <a:solidFill>
                  <a:srgbClr val="000000"/>
                </a:solidFill>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 cho thấy cách nó</a:t>
            </a:r>
            <a:r>
              <a:rPr lang="en-US" sz="4400" dirty="0" err="1">
                <a:latin typeface="Times New Roman" panose="02020603050405020304" pitchFamily="18" charset="0"/>
                <a:cs typeface="Times New Roman" panose="02020603050405020304" pitchFamily="18" charset="0"/>
              </a:rPr>
              <a:t>i</a:t>
            </a:r>
            <a:r>
              <a:rPr lang="vi-VN" sz="4400" dirty="0">
                <a:latin typeface="Times New Roman" panose="02020603050405020304" pitchFamily="18" charset="0"/>
                <a:cs typeface="Times New Roman" panose="02020603050405020304" pitchFamily="18" charset="0"/>
              </a:rPr>
              <a:t> năng của con người thời xưa, ví d</a:t>
            </a:r>
            <a:r>
              <a:rPr lang="en-US" sz="4400" dirty="0">
                <a:latin typeface="Times New Roman" panose="02020603050405020304" pitchFamily="18" charset="0"/>
                <a:cs typeface="Times New Roman" panose="02020603050405020304" pitchFamily="18" charset="0"/>
              </a:rPr>
              <a:t>ụ</a:t>
            </a:r>
            <a:r>
              <a:rPr lang="vi-VN" sz="4400" dirty="0">
                <a:latin typeface="Times New Roman" panose="02020603050405020304" pitchFamily="18" charset="0"/>
                <a:cs typeface="Times New Roman" panose="02020603050405020304" pitchFamily="18" charset="0"/>
              </a:rPr>
              <a:t> </a:t>
            </a:r>
            <a:r>
              <a:rPr lang="vi-VN" sz="4400" i="1" dirty="0">
                <a:latin typeface="Times New Roman" panose="02020603050405020304" pitchFamily="18" charset="0"/>
                <a:cs typeface="Times New Roman" panose="02020603050405020304" pitchFamily="18" charset="0"/>
              </a:rPr>
              <a:t>“Quân pháp </a:t>
            </a:r>
            <a:r>
              <a:rPr lang="en-US" sz="4400" i="1" dirty="0" err="1">
                <a:latin typeface="Times New Roman" panose="02020603050405020304" pitchFamily="18" charset="0"/>
                <a:cs typeface="Times New Roman" panose="02020603050405020304" pitchFamily="18" charset="0"/>
              </a:rPr>
              <a:t>vô</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thân</a:t>
            </a:r>
            <a:r>
              <a:rPr lang="vi-VN" sz="4400" i="1" dirty="0">
                <a:latin typeface="Times New Roman" panose="02020603050405020304" pitchFamily="18" charset="0"/>
                <a:cs typeface="Times New Roman" panose="02020603050405020304" pitchFamily="18" charset="0"/>
              </a:rPr>
              <a:t>, hầu kh</a:t>
            </a:r>
            <a:r>
              <a:rPr lang="en-US" sz="4400" i="1" dirty="0">
                <a:latin typeface="Times New Roman" panose="02020603050405020304" pitchFamily="18" charset="0"/>
                <a:cs typeface="Times New Roman" panose="02020603050405020304" pitchFamily="18" charset="0"/>
              </a:rPr>
              <a:t>ô</a:t>
            </a:r>
            <a:r>
              <a:rPr lang="vi-VN" sz="4400" i="1" dirty="0">
                <a:latin typeface="Times New Roman" panose="02020603050405020304" pitchFamily="18" charset="0"/>
                <a:cs typeface="Times New Roman" panose="02020603050405020304" pitchFamily="18" charset="0"/>
              </a:rPr>
              <a:t>ng có phận sự ở đây, nên trở ra cho anh em </a:t>
            </a:r>
            <a:r>
              <a:rPr lang="en-US" sz="4400" i="1" dirty="0">
                <a:latin typeface="Times New Roman" panose="02020603050405020304" pitchFamily="18" charset="0"/>
                <a:cs typeface="Times New Roman" panose="02020603050405020304" pitchFamily="18" charset="0"/>
              </a:rPr>
              <a:t>l</a:t>
            </a:r>
            <a:r>
              <a:rPr lang="vi-VN" sz="4400" i="1" dirty="0">
                <a:latin typeface="Times New Roman" panose="02020603050405020304" pitchFamily="18" charset="0"/>
                <a:cs typeface="Times New Roman" panose="02020603050405020304" pitchFamily="18" charset="0"/>
              </a:rPr>
              <a:t>àm việc. Nhược bằng khinh thường phép nước, anh em tất phải chiếu theo thượng lệnh”; “Ta xuống xin bệ kiến quan gia, kh</a:t>
            </a:r>
            <a:r>
              <a:rPr lang="en-US" sz="4400" i="1" dirty="0">
                <a:latin typeface="Times New Roman" panose="02020603050405020304" pitchFamily="18" charset="0"/>
                <a:cs typeface="Times New Roman" panose="02020603050405020304" pitchFamily="18" charset="0"/>
              </a:rPr>
              <a:t>ô</a:t>
            </a:r>
            <a:r>
              <a:rPr lang="vi-VN" sz="4400" i="1" dirty="0">
                <a:latin typeface="Times New Roman" panose="02020603050405020304" pitchFamily="18" charset="0"/>
                <a:cs typeface="Times New Roman" panose="02020603050405020304" pitchFamily="18" charset="0"/>
              </a:rPr>
              <a:t>ng kẻ nào được giữ ta </a:t>
            </a:r>
            <a:r>
              <a:rPr lang="en-US" sz="4400" i="1" dirty="0">
                <a:latin typeface="Times New Roman" panose="02020603050405020304" pitchFamily="18" charset="0"/>
                <a:cs typeface="Times New Roman" panose="02020603050405020304" pitchFamily="18" charset="0"/>
              </a:rPr>
              <a:t>l</a:t>
            </a:r>
            <a:r>
              <a:rPr lang="vi-VN" sz="4400" i="1" dirty="0">
                <a:latin typeface="Times New Roman" panose="02020603050405020304" pitchFamily="18" charset="0"/>
                <a:cs typeface="Times New Roman" panose="02020603050405020304" pitchFamily="18" charset="0"/>
              </a:rPr>
              <a:t>ại. L</a:t>
            </a:r>
            <a:r>
              <a:rPr lang="en-US" sz="4400" i="1" dirty="0" err="1">
                <a:latin typeface="Times New Roman" panose="02020603050405020304" pitchFamily="18" charset="0"/>
                <a:cs typeface="Times New Roman" panose="02020603050405020304" pitchFamily="18" charset="0"/>
              </a:rPr>
              <a:t>ôi</a:t>
            </a:r>
            <a:r>
              <a:rPr lang="en-US" sz="4400" i="1" dirty="0">
                <a:latin typeface="Times New Roman" panose="02020603050405020304" pitchFamily="18" charset="0"/>
                <a:cs typeface="Times New Roman" panose="02020603050405020304" pitchFamily="18" charset="0"/>
              </a:rPr>
              <a:t> </a:t>
            </a:r>
            <a:r>
              <a:rPr lang="vi-VN" sz="4400" i="1" dirty="0">
                <a:latin typeface="Times New Roman" panose="02020603050405020304" pitchFamily="18" charset="0"/>
                <a:cs typeface="Times New Roman" panose="02020603050405020304" pitchFamily="18" charset="0"/>
              </a:rPr>
              <a:t>th</a:t>
            </a:r>
            <a:r>
              <a:rPr lang="en-US" sz="4400" i="1" dirty="0">
                <a:latin typeface="Times New Roman" panose="02020603050405020304" pitchFamily="18" charset="0"/>
                <a:cs typeface="Times New Roman" panose="02020603050405020304" pitchFamily="18" charset="0"/>
              </a:rPr>
              <a:t>ô</a:t>
            </a:r>
            <a:r>
              <a:rPr lang="vi-VN" sz="4400" i="1" dirty="0">
                <a:latin typeface="Times New Roman" panose="02020603050405020304" pitchFamily="18" charset="0"/>
                <a:cs typeface="Times New Roman" panose="02020603050405020304" pitchFamily="18" charset="0"/>
              </a:rPr>
              <a:t>i thì hãy nhìn lưỡi gươm này’”.</a:t>
            </a:r>
            <a:endParaRPr lang="en-US" sz="4400" b="1" i="1" dirty="0">
              <a:solidFill>
                <a:srgbClr val="000000"/>
              </a:solidFill>
              <a:latin typeface="Times New Roman" panose="02020603050405020304" pitchFamily="18" charset="0"/>
              <a:cs typeface="Times New Roman" panose="02020603050405020304" pitchFamily="18" charset="0"/>
            </a:endParaRPr>
          </a:p>
        </p:txBody>
      </p:sp>
      <p:sp>
        <p:nvSpPr>
          <p:cNvPr id="9" name="AutoShape 8"/>
          <p:cNvSpPr/>
          <p:nvPr/>
        </p:nvSpPr>
        <p:spPr>
          <a:xfrm>
            <a:off x="5257800" y="495300"/>
            <a:ext cx="7570146" cy="0"/>
          </a:xfrm>
          <a:prstGeom prst="line">
            <a:avLst/>
          </a:prstGeom>
          <a:ln w="12700" cap="rnd">
            <a:solidFill>
              <a:srgbClr val="000000"/>
            </a:solidFill>
            <a:prstDash val="solid"/>
            <a:headEnd type="none" w="sm" len="sm"/>
            <a:tailEnd type="none" w="sm" len="sm"/>
          </a:ln>
        </p:spPr>
      </p:sp>
      <p:sp>
        <p:nvSpPr>
          <p:cNvPr id="10" name="AutoShape 12"/>
          <p:cNvSpPr/>
          <p:nvPr/>
        </p:nvSpPr>
        <p:spPr>
          <a:xfrm>
            <a:off x="5257797" y="1339508"/>
            <a:ext cx="7570146" cy="0"/>
          </a:xfrm>
          <a:prstGeom prst="line">
            <a:avLst/>
          </a:prstGeom>
          <a:ln w="12700" cap="rnd">
            <a:solidFill>
              <a:srgbClr val="000000"/>
            </a:solidFill>
            <a:prstDash val="solid"/>
            <a:headEnd type="none" w="sm" len="sm"/>
            <a:tailEnd type="none" w="sm" len="sm"/>
          </a:ln>
        </p:spPr>
      </p:sp>
      <p:pic>
        <p:nvPicPr>
          <p:cNvPr id="11" name="Picture 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912492" y="1662241"/>
            <a:ext cx="125280" cy="2708742"/>
          </a:xfrm>
          <a:prstGeom prst="rect">
            <a:avLst/>
          </a:prstGeom>
        </p:spPr>
      </p:pic>
      <p:pic>
        <p:nvPicPr>
          <p:cNvPr id="14"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278568" y="-2341094"/>
            <a:ext cx="3556828" cy="4114800"/>
          </a:xfrm>
          <a:prstGeom prst="rect">
            <a:avLst/>
          </a:prstGeom>
        </p:spPr>
      </p:pic>
      <p:pic>
        <p:nvPicPr>
          <p:cNvPr id="15"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265170" y="-2775292"/>
            <a:ext cx="4308691" cy="411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arn(inVertical)">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srcRect/>
          <a:stretch>
            <a:fillRect/>
          </a:stretch>
        </p:blipFill>
        <p:spPr>
          <a:xfrm rot="-286929">
            <a:off x="8579774" y="9028655"/>
            <a:ext cx="10975547" cy="2116713"/>
          </a:xfrm>
          <a:prstGeom prst="rect">
            <a:avLst/>
          </a:prstGeom>
        </p:spPr>
      </p:pic>
      <p:pic>
        <p:nvPicPr>
          <p:cNvPr id="6" name="Picture 6"/>
          <p:cNvPicPr>
            <a:picLocks noChangeAspect="1"/>
          </p:cNvPicPr>
          <p:nvPr/>
        </p:nvPicPr>
        <p:blipFill>
          <a:blip r:embed="rId4"/>
          <a:srcRect/>
          <a:stretch>
            <a:fillRect/>
          </a:stretch>
        </p:blipFill>
        <p:spPr>
          <a:xfrm>
            <a:off x="-2819400" y="7888301"/>
            <a:ext cx="12193884" cy="4397420"/>
          </a:xfrm>
          <a:prstGeom prst="rect">
            <a:avLst/>
          </a:prstGeom>
        </p:spPr>
      </p:pic>
      <p:sp>
        <p:nvSpPr>
          <p:cNvPr id="21" name="TextBox 9"/>
          <p:cNvSpPr txBox="1"/>
          <p:nvPr/>
        </p:nvSpPr>
        <p:spPr>
          <a:xfrm>
            <a:off x="5257800" y="573500"/>
            <a:ext cx="7570143" cy="677108"/>
          </a:xfrm>
          <a:prstGeom prst="rect">
            <a:avLst/>
          </a:prstGeom>
        </p:spPr>
        <p:txBody>
          <a:bodyPr lIns="0" tIns="0" rIns="0" bIns="0" rtlCol="0" anchor="t">
            <a:spAutoFit/>
          </a:bodyPr>
          <a:lstStyle/>
          <a:p>
            <a:pPr algn="just">
              <a:spcBef>
                <a:spcPct val="0"/>
              </a:spcBef>
            </a:pPr>
            <a:r>
              <a:rPr lang="en-US" sz="4400" b="1" dirty="0" err="1">
                <a:solidFill>
                  <a:srgbClr val="000000"/>
                </a:solidFill>
                <a:latin typeface="Times New Roman" panose="02020603050405020304" pitchFamily="18" charset="0"/>
                <a:cs typeface="Times New Roman" panose="02020603050405020304" pitchFamily="18" charset="0"/>
              </a:rPr>
              <a:t>Ngôn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ngữ</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đậm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màu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sắc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lịch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sử</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9" name="AutoShape 8"/>
          <p:cNvSpPr/>
          <p:nvPr/>
        </p:nvSpPr>
        <p:spPr>
          <a:xfrm>
            <a:off x="5257800" y="495300"/>
            <a:ext cx="7570146" cy="0"/>
          </a:xfrm>
          <a:prstGeom prst="line">
            <a:avLst/>
          </a:prstGeom>
          <a:ln w="12700" cap="rnd">
            <a:solidFill>
              <a:srgbClr val="000000"/>
            </a:solidFill>
            <a:prstDash val="solid"/>
            <a:headEnd type="none" w="sm" len="sm"/>
            <a:tailEnd type="none" w="sm" len="sm"/>
          </a:ln>
        </p:spPr>
      </p:sp>
      <p:sp>
        <p:nvSpPr>
          <p:cNvPr id="10" name="AutoShape 12"/>
          <p:cNvSpPr/>
          <p:nvPr/>
        </p:nvSpPr>
        <p:spPr>
          <a:xfrm>
            <a:off x="5257797" y="1339508"/>
            <a:ext cx="7570146" cy="0"/>
          </a:xfrm>
          <a:prstGeom prst="line">
            <a:avLst/>
          </a:prstGeom>
          <a:ln w="12700" cap="rnd">
            <a:solidFill>
              <a:srgbClr val="000000"/>
            </a:solidFill>
            <a:prstDash val="solid"/>
            <a:headEnd type="none" w="sm" len="sm"/>
            <a:tailEnd type="none" w="sm" len="sm"/>
          </a:ln>
        </p:spPr>
      </p:sp>
      <p:pic>
        <p:nvPicPr>
          <p:cNvPr id="14"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042222" y="-1867061"/>
            <a:ext cx="3556828" cy="4114800"/>
          </a:xfrm>
          <a:prstGeom prst="rect">
            <a:avLst/>
          </a:prstGeom>
        </p:spPr>
      </p:pic>
      <p:pic>
        <p:nvPicPr>
          <p:cNvPr id="15"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265170" y="-2775292"/>
            <a:ext cx="4308691" cy="4114800"/>
          </a:xfrm>
          <a:prstGeom prst="rect">
            <a:avLst/>
          </a:prstGeom>
        </p:spPr>
      </p:pic>
      <p:sp>
        <p:nvSpPr>
          <p:cNvPr id="2" name="Rectangle 1"/>
          <p:cNvSpPr/>
          <p:nvPr/>
        </p:nvSpPr>
        <p:spPr>
          <a:xfrm>
            <a:off x="707432" y="5606971"/>
            <a:ext cx="16535399" cy="2123658"/>
          </a:xfrm>
          <a:prstGeom prst="rect">
            <a:avLst/>
          </a:prstGeom>
        </p:spPr>
        <p:txBody>
          <a:bodyPr wrap="square">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N</a:t>
            </a:r>
            <a:r>
              <a:rPr lang="vi-VN"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gôn ngữ người kể chuyện và ngôn ngữ nhân vật mang màu sắc lịch sử như vậy thể hiện ch</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â</a:t>
            </a:r>
            <a:r>
              <a:rPr lang="vi-VN"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 thực, sắc nét thực tại đời sống và nét riêng của từng nhân vật, qua đó làm nổi bật chủ đề của tác phẩm.</a:t>
            </a:r>
            <a:endParaRPr lang="en-US" sz="4400" b="1" dirty="0">
              <a:latin typeface="Times New Roman" panose="02020603050405020304" pitchFamily="18" charset="0"/>
              <a:cs typeface="Times New Roman" panose="02020603050405020304" pitchFamily="18" charset="0"/>
            </a:endParaRPr>
          </a:p>
        </p:txBody>
      </p:sp>
      <p:sp>
        <p:nvSpPr>
          <p:cNvPr id="13" name="TextBox 9"/>
          <p:cNvSpPr txBox="1"/>
          <p:nvPr/>
        </p:nvSpPr>
        <p:spPr>
          <a:xfrm>
            <a:off x="380999" y="1779968"/>
            <a:ext cx="8129645" cy="2031325"/>
          </a:xfrm>
          <a:prstGeom prst="rect">
            <a:avLst/>
          </a:prstGeom>
        </p:spPr>
        <p:txBody>
          <a:bodyPr wrap="square" lIns="0" tIns="0" rIns="0" bIns="0" rtlCol="0" anchor="t">
            <a:spAutoFit/>
          </a:bodyPr>
          <a:lstStyle/>
          <a:p>
            <a:pPr algn="just">
              <a:spcBef>
                <a:spcPct val="0"/>
              </a:spcBef>
            </a:pPr>
            <a:r>
              <a:rPr lang="vi-VN" sz="4400" b="1" dirty="0">
                <a:latin typeface="+mj-lt"/>
              </a:rPr>
              <a:t>Ngôn ngữ người kể chuyện</a:t>
            </a:r>
            <a:r>
              <a:rPr lang="vi-VN" sz="4400" dirty="0">
                <a:latin typeface="+mj-lt"/>
              </a:rPr>
              <a:t>: những từ ngữ gọi đúng chức tước, địa vị, vật dụng,... của các nhân vật</a:t>
            </a:r>
            <a:endParaRPr lang="en-US" sz="4400" b="1" dirty="0">
              <a:solidFill>
                <a:srgbClr val="000000"/>
              </a:solidFill>
              <a:latin typeface="+mj-lt"/>
              <a:cs typeface="Times New Roman" panose="02020603050405020304" pitchFamily="18" charset="0"/>
            </a:endParaRPr>
          </a:p>
        </p:txBody>
      </p:sp>
      <p:sp>
        <p:nvSpPr>
          <p:cNvPr id="16" name="TextBox 9"/>
          <p:cNvSpPr txBox="1"/>
          <p:nvPr/>
        </p:nvSpPr>
        <p:spPr>
          <a:xfrm>
            <a:off x="9439620" y="1773706"/>
            <a:ext cx="7933980" cy="2031325"/>
          </a:xfrm>
          <a:prstGeom prst="rect">
            <a:avLst/>
          </a:prstGeom>
        </p:spPr>
        <p:txBody>
          <a:bodyPr wrap="square" lIns="0" tIns="0" rIns="0" bIns="0" rtlCol="0" anchor="t">
            <a:spAutoFit/>
          </a:bodyPr>
          <a:lstStyle/>
          <a:p>
            <a:pPr algn="just">
              <a:spcBef>
                <a:spcPct val="0"/>
              </a:spcBef>
            </a:pPr>
            <a:r>
              <a:rPr lang="en-US" sz="4400" b="1" dirty="0" err="1">
                <a:solidFill>
                  <a:srgbClr val="000000"/>
                </a:solidFill>
                <a:latin typeface="Times New Roman" panose="02020603050405020304" pitchFamily="18" charset="0"/>
                <a:cs typeface="Times New Roman" panose="02020603050405020304" pitchFamily="18" charset="0"/>
              </a:rPr>
              <a:t>Ngôn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ngữ</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đối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thoại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giữa</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các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nhân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vật</a:t>
            </a:r>
            <a:r>
              <a:rPr lang="en-US" sz="4400" b="1" dirty="0">
                <a:solidFill>
                  <a:srgbClr val="000000"/>
                </a:solidFill>
                <a:latin typeface="Times New Roman" panose="02020603050405020304" pitchFamily="18" charset="0"/>
                <a:cs typeface="Times New Roman" panose="02020603050405020304" pitchFamily="18" charset="0"/>
              </a:rPr>
              <a:t>:</a:t>
            </a:r>
            <a:r>
              <a:rPr lang="en-US" sz="4400" dirty="0">
                <a:solidFill>
                  <a:srgbClr val="000000"/>
                </a:solidFill>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 cho thấy cách nó</a:t>
            </a:r>
            <a:r>
              <a:rPr lang="en-US" sz="4400" dirty="0" err="1">
                <a:latin typeface="Times New Roman" panose="02020603050405020304" pitchFamily="18" charset="0"/>
                <a:cs typeface="Times New Roman" panose="02020603050405020304" pitchFamily="18" charset="0"/>
              </a:rPr>
              <a:t>i</a:t>
            </a:r>
            <a:r>
              <a:rPr lang="vi-VN" sz="4400" dirty="0">
                <a:latin typeface="Times New Roman" panose="02020603050405020304" pitchFamily="18" charset="0"/>
                <a:cs typeface="Times New Roman" panose="02020603050405020304" pitchFamily="18" charset="0"/>
              </a:rPr>
              <a:t> năng của con người thời </a:t>
            </a:r>
            <a:r>
              <a:rPr lang="en-US" sz="4400" dirty="0" err="1">
                <a:latin typeface="Times New Roman" panose="02020603050405020304" pitchFamily="18" charset="0"/>
                <a:cs typeface="Times New Roman" panose="02020603050405020304" pitchFamily="18" charset="0"/>
              </a:rPr>
              <a:t>xưa</a:t>
            </a:r>
            <a:endParaRPr lang="en-US" sz="4400" b="1" i="1" dirty="0">
              <a:solidFill>
                <a:srgbClr val="000000"/>
              </a:solidFill>
              <a:latin typeface="Times New Roman" panose="02020603050405020304" pitchFamily="18" charset="0"/>
              <a:cs typeface="Times New Roman" panose="02020603050405020304" pitchFamily="18" charset="0"/>
            </a:endParaRPr>
          </a:p>
        </p:txBody>
      </p:sp>
      <p:pic>
        <p:nvPicPr>
          <p:cNvPr id="17" name="Picture 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912492" y="1662241"/>
            <a:ext cx="125280" cy="2708742"/>
          </a:xfrm>
          <a:prstGeom prst="rect">
            <a:avLst/>
          </a:prstGeom>
        </p:spPr>
      </p:pic>
    </p:spTree>
    <p:extLst>
      <p:ext uri="{BB962C8B-B14F-4D97-AF65-F5344CB8AC3E}">
        <p14:creationId xmlns:p14="http://schemas.microsoft.com/office/powerpoint/2010/main" val="1412456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52527">
            <a:off x="8554305" y="8184235"/>
            <a:ext cx="11641607" cy="4205530"/>
          </a:xfrm>
          <a:prstGeom prst="rect">
            <a:avLst/>
          </a:prstGeom>
        </p:spPr>
      </p:pic>
      <p:pic>
        <p:nvPicPr>
          <p:cNvPr id="1026" name="Picture 2" descr="Người thiếu niên trẻ tuổi có tinh thần căm thù giặc sâu sắc, đã bóp nát quả  cam trong tay khi không được vào dự họp bàn kế sách đánh giặc là"/>
          <p:cNvPicPr>
            <a:picLocks noChangeAspect="1" noChangeArrowheads="1"/>
          </p:cNvPicPr>
          <p:nvPr/>
        </p:nvPicPr>
        <p:blipFill rotWithShape="1">
          <a:blip r:embed="rId4">
            <a:extLst>
              <a:ext uri="{28A0092B-C50C-407E-A947-70E740481C1C}">
                <a14:useLocalDpi xmlns:a14="http://schemas.microsoft.com/office/drawing/2010/main" val="0"/>
              </a:ext>
            </a:extLst>
          </a:blip>
          <a:srcRect r="8569"/>
          <a:stretch/>
        </p:blipFill>
        <p:spPr bwMode="auto">
          <a:xfrm>
            <a:off x="10284612" y="511217"/>
            <a:ext cx="7546188" cy="8959465"/>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5"/>
          <p:cNvSpPr/>
          <p:nvPr/>
        </p:nvSpPr>
        <p:spPr>
          <a:xfrm>
            <a:off x="10058400" y="329067"/>
            <a:ext cx="7924799" cy="9446261"/>
          </a:xfrm>
          <a:custGeom>
            <a:avLst/>
            <a:gdLst/>
            <a:ahLst/>
            <a:cxnLst/>
            <a:rect l="l" t="t" r="r" b="b"/>
            <a:pathLst>
              <a:path w="3544570" h="5351780">
                <a:moveTo>
                  <a:pt x="3544570" y="5351780"/>
                </a:moveTo>
                <a:lnTo>
                  <a:pt x="0" y="5351780"/>
                </a:lnTo>
                <a:lnTo>
                  <a:pt x="0" y="0"/>
                </a:lnTo>
                <a:lnTo>
                  <a:pt x="3544570" y="0"/>
                </a:lnTo>
                <a:lnTo>
                  <a:pt x="3544570" y="5351780"/>
                </a:lnTo>
                <a:close/>
              </a:path>
            </a:pathLst>
          </a:custGeom>
          <a:blipFill>
            <a:blip r:embed="rId5"/>
            <a:stretch>
              <a:fillRect l="-61" r="-61"/>
            </a:stretch>
          </a:blipFill>
        </p:spPr>
      </p:sp>
      <p:pic>
        <p:nvPicPr>
          <p:cNvPr id="12" name="Picture 12"/>
          <p:cNvPicPr>
            <a:picLocks noChangeAspect="1"/>
          </p:cNvPicPr>
          <p:nvPr/>
        </p:nvPicPr>
        <p:blipFill>
          <a:blip r:embed="rId6"/>
          <a:srcRect/>
          <a:stretch>
            <a:fillRect/>
          </a:stretch>
        </p:blipFill>
        <p:spPr>
          <a:xfrm>
            <a:off x="12492779" y="301042"/>
            <a:ext cx="2351614" cy="420351"/>
          </a:xfrm>
          <a:prstGeom prst="rect">
            <a:avLst/>
          </a:prstGeom>
        </p:spPr>
      </p:pic>
      <p:pic>
        <p:nvPicPr>
          <p:cNvPr id="13" name="Picture 13"/>
          <p:cNvPicPr>
            <a:picLocks noChangeAspect="1"/>
          </p:cNvPicPr>
          <p:nvPr/>
        </p:nvPicPr>
        <p:blipFill>
          <a:blip r:embed="rId7"/>
          <a:srcRect/>
          <a:stretch>
            <a:fillRect/>
          </a:stretch>
        </p:blipFill>
        <p:spPr>
          <a:xfrm rot="-443034">
            <a:off x="-1042513" y="-885109"/>
            <a:ext cx="6124388" cy="2181813"/>
          </a:xfrm>
          <a:prstGeom prst="rect">
            <a:avLst/>
          </a:prstGeom>
        </p:spPr>
      </p:pic>
      <p:pic>
        <p:nvPicPr>
          <p:cNvPr id="3" name="Picture 2"/>
          <p:cNvPicPr>
            <a:picLocks noChangeAspect="1"/>
          </p:cNvPicPr>
          <p:nvPr/>
        </p:nvPicPr>
        <p:blipFill>
          <a:blip r:embed="rId8"/>
          <a:stretch>
            <a:fillRect/>
          </a:stretch>
        </p:blipFill>
        <p:spPr>
          <a:xfrm>
            <a:off x="-543200" y="2543503"/>
            <a:ext cx="11479763" cy="4444369"/>
          </a:xfrm>
          <a:prstGeom prst="rect">
            <a:avLst/>
          </a:prstGeom>
        </p:spPr>
      </p:pic>
    </p:spTree>
    <p:extLst>
      <p:ext uri="{BB962C8B-B14F-4D97-AF65-F5344CB8AC3E}">
        <p14:creationId xmlns:p14="http://schemas.microsoft.com/office/powerpoint/2010/main" val="2555321372"/>
      </p:ext>
    </p:extLst>
  </p:cSld>
  <p:clrMapOvr>
    <a:masterClrMapping/>
  </p:clrMapOvr>
  <p:transition spd="slow">
    <p:wip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
          <p:cNvPicPr>
            <a:picLocks noChangeAspect="1"/>
          </p:cNvPicPr>
          <p:nvPr/>
        </p:nvPicPr>
        <p:blipFill>
          <a:blip r:embed="rId3">
            <a:lum bright="70000" contrast="-70000"/>
          </a:blip>
          <a:srcRect/>
          <a:stretch>
            <a:fillRect/>
          </a:stretch>
        </p:blipFill>
        <p:spPr>
          <a:xfrm>
            <a:off x="8077200" y="1636613"/>
            <a:ext cx="10698699" cy="9882922"/>
          </a:xfrm>
          <a:prstGeom prst="rect">
            <a:avLst/>
          </a:prstGeom>
        </p:spPr>
      </p:pic>
      <p:pic>
        <p:nvPicPr>
          <p:cNvPr id="4" name="Picture 9"/>
          <p:cNvPicPr>
            <a:picLocks noChangeAspect="1"/>
          </p:cNvPicPr>
          <p:nvPr/>
        </p:nvPicPr>
        <p:blipFill>
          <a:blip r:embed="rId3">
            <a:lum bright="70000" contrast="-70000"/>
          </a:blip>
          <a:srcRect/>
          <a:stretch>
            <a:fillRect/>
          </a:stretch>
        </p:blipFill>
        <p:spPr>
          <a:xfrm>
            <a:off x="-1143000" y="-1104900"/>
            <a:ext cx="10698699" cy="9882922"/>
          </a:xfrm>
          <a:prstGeom prst="rect">
            <a:avLst/>
          </a:prstGeom>
        </p:spPr>
      </p:pic>
      <p:sp>
        <p:nvSpPr>
          <p:cNvPr id="2" name="TextBox 9"/>
          <p:cNvSpPr txBox="1"/>
          <p:nvPr/>
        </p:nvSpPr>
        <p:spPr>
          <a:xfrm>
            <a:off x="1143000" y="1257300"/>
            <a:ext cx="7570143" cy="3385542"/>
          </a:xfrm>
          <a:prstGeom prst="rect">
            <a:avLst/>
          </a:prstGeom>
        </p:spPr>
        <p:txBody>
          <a:bodyPr lIns="0" tIns="0" rIns="0" bIns="0" rtlCol="0" anchor="t">
            <a:spAutoFit/>
          </a:bodyPr>
          <a:lstStyle/>
          <a:p>
            <a:pPr algn="just">
              <a:spcBef>
                <a:spcPct val="0"/>
              </a:spcBef>
            </a:pPr>
            <a:r>
              <a:rPr lang="en-US" sz="4400" b="1" dirty="0">
                <a:solidFill>
                  <a:srgbClr val="000000"/>
                </a:solidFill>
                <a:latin typeface="Times New Roman" panose="02020603050405020304" pitchFamily="18" charset="0"/>
                <a:cs typeface="Times New Roman" panose="02020603050405020304" pitchFamily="18" charset="0"/>
              </a:rPr>
              <a:t>1. </a:t>
            </a:r>
            <a:r>
              <a:rPr lang="en-US" sz="4400" b="1" dirty="0" err="1">
                <a:solidFill>
                  <a:srgbClr val="000000"/>
                </a:solidFill>
                <a:latin typeface="Times New Roman" panose="02020603050405020304" pitchFamily="18" charset="0"/>
                <a:cs typeface="Times New Roman" panose="02020603050405020304" pitchFamily="18" charset="0"/>
              </a:rPr>
              <a:t>Nghệ</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thuật</a:t>
            </a:r>
            <a:endParaRPr lang="en-US" sz="4400" b="1" dirty="0">
              <a:solidFill>
                <a:srgbClr val="000000"/>
              </a:solidFill>
              <a:latin typeface="Times New Roman" panose="02020603050405020304" pitchFamily="18" charset="0"/>
              <a:cs typeface="Times New Roman" panose="02020603050405020304" pitchFamily="18" charset="0"/>
            </a:endParaRPr>
          </a:p>
          <a:p>
            <a:pPr marL="571500" indent="-571500" algn="just">
              <a:spcBef>
                <a:spcPct val="0"/>
              </a:spcBef>
              <a:buFontTx/>
              <a:buChar char="-"/>
            </a:pPr>
            <a:r>
              <a:rPr lang="en-US" sz="4400" dirty="0" err="1">
                <a:solidFill>
                  <a:srgbClr val="000000"/>
                </a:solidFill>
                <a:latin typeface="Times New Roman" panose="02020603050405020304" pitchFamily="18" charset="0"/>
                <a:cs typeface="Times New Roman" panose="02020603050405020304" pitchFamily="18" charset="0"/>
              </a:rPr>
              <a:t>Ngôn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ngữ</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đậm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màu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sắc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lịch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sử</a:t>
            </a:r>
            <a:endParaRPr lang="en-US" sz="4400" dirty="0">
              <a:solidFill>
                <a:srgbClr val="000000"/>
              </a:solidFill>
              <a:latin typeface="Times New Roman" panose="02020603050405020304" pitchFamily="18" charset="0"/>
              <a:cs typeface="Times New Roman" panose="02020603050405020304" pitchFamily="18" charset="0"/>
            </a:endParaRPr>
          </a:p>
          <a:p>
            <a:pPr marL="571500" indent="-571500" algn="just">
              <a:spcBef>
                <a:spcPct val="0"/>
              </a:spcBef>
              <a:buFontTx/>
              <a:buChar char="-"/>
            </a:pPr>
            <a:r>
              <a:rPr lang="en-US" sz="4400" dirty="0" err="1">
                <a:solidFill>
                  <a:srgbClr val="000000"/>
                </a:solidFill>
                <a:latin typeface="Times New Roman" panose="02020603050405020304" pitchFamily="18" charset="0"/>
                <a:cs typeface="Times New Roman" panose="02020603050405020304" pitchFamily="18" charset="0"/>
              </a:rPr>
              <a:t>Đan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xen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nhuần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nhuyễn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người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chuyện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ý </a:t>
            </a:r>
            <a:r>
              <a:rPr lang="en-US" sz="4400" dirty="0" err="1">
                <a:solidFill>
                  <a:srgbClr val="000000"/>
                </a:solidFill>
                <a:latin typeface="Times New Roman" panose="02020603050405020304" pitchFamily="18" charset="0"/>
                <a:cs typeface="Times New Roman" panose="02020603050405020304" pitchFamily="18" charset="0"/>
              </a:rPr>
              <a:t>nghĩ</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vật</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3" name="TextBox 9"/>
          <p:cNvSpPr txBox="1"/>
          <p:nvPr/>
        </p:nvSpPr>
        <p:spPr>
          <a:xfrm>
            <a:off x="9372600" y="4642842"/>
            <a:ext cx="7570143" cy="4739759"/>
          </a:xfrm>
          <a:prstGeom prst="rect">
            <a:avLst/>
          </a:prstGeom>
        </p:spPr>
        <p:txBody>
          <a:bodyPr lIns="0" tIns="0" rIns="0" bIns="0" rtlCol="0" anchor="t">
            <a:spAutoFit/>
          </a:bodyPr>
          <a:lstStyle/>
          <a:p>
            <a:pPr algn="just">
              <a:spcBef>
                <a:spcPct val="0"/>
              </a:spcBef>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Nội</a:t>
            </a:r>
            <a:r>
              <a:rPr lang="en-US" sz="4400" b="1" dirty="0">
                <a:solidFill>
                  <a:srgbClr val="000000"/>
                </a:solidFill>
                <a:latin typeface="Times New Roman" panose="02020603050405020304" pitchFamily="18" charset="0"/>
                <a:cs typeface="Times New Roman" panose="02020603050405020304" pitchFamily="18" charset="0"/>
              </a:rPr>
              <a:t> dung</a:t>
            </a:r>
          </a:p>
          <a:p>
            <a:pPr marL="571500" indent="-571500" algn="just">
              <a:spcBef>
                <a:spcPct val="0"/>
              </a:spcBef>
              <a:buFontTx/>
              <a:buChar char="-"/>
            </a:pPr>
            <a:r>
              <a:rPr lang="en-US" sz="4400" dirty="0">
                <a:solidFill>
                  <a:srgbClr val="000000"/>
                </a:solidFill>
                <a:latin typeface="Times New Roman" panose="02020603050405020304" pitchFamily="18" charset="0"/>
                <a:cs typeface="Times New Roman" panose="02020603050405020304" pitchFamily="18" charset="0"/>
              </a:rPr>
              <a:t>Ca </a:t>
            </a:r>
            <a:r>
              <a:rPr lang="en-US" sz="4400" dirty="0" err="1">
                <a:solidFill>
                  <a:srgbClr val="000000"/>
                </a:solidFill>
                <a:latin typeface="Times New Roman" panose="02020603050405020304" pitchFamily="18" charset="0"/>
                <a:cs typeface="Times New Roman" panose="02020603050405020304" pitchFamily="18" charset="0"/>
              </a:rPr>
              <a:t>ngợi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chí</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khí</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tấm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lòng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yêu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nước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anh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hùng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nhỏ</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tuổi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Quốc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Toản</a:t>
            </a:r>
            <a:endParaRPr lang="en-US" sz="4400" dirty="0">
              <a:solidFill>
                <a:srgbClr val="000000"/>
              </a:solidFill>
              <a:latin typeface="Times New Roman" panose="02020603050405020304" pitchFamily="18" charset="0"/>
              <a:cs typeface="Times New Roman" panose="02020603050405020304" pitchFamily="18" charset="0"/>
            </a:endParaRPr>
          </a:p>
          <a:p>
            <a:pPr marL="571500" indent="-571500" algn="just">
              <a:spcBef>
                <a:spcPct val="0"/>
              </a:spcBef>
              <a:buFontTx/>
              <a:buChar char="-"/>
            </a:pPr>
            <a:r>
              <a:rPr lang="en-US" sz="4400" dirty="0">
                <a:solidFill>
                  <a:srgbClr val="000000"/>
                </a:solidFill>
                <a:latin typeface="Times New Roman" panose="02020603050405020304" pitchFamily="18" charset="0"/>
                <a:cs typeface="Times New Roman" panose="02020603050405020304" pitchFamily="18" charset="0"/>
              </a:rPr>
              <a:t>Ca </a:t>
            </a:r>
            <a:r>
              <a:rPr lang="en-US" sz="4400" dirty="0" err="1">
                <a:solidFill>
                  <a:srgbClr val="000000"/>
                </a:solidFill>
                <a:latin typeface="Times New Roman" panose="02020603050405020304" pitchFamily="18" charset="0"/>
                <a:cs typeface="Times New Roman" panose="02020603050405020304" pitchFamily="18" charset="0"/>
              </a:rPr>
              <a:t>ngợi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khí</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thế</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hào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hùng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ông</a:t>
            </a:r>
            <a:r>
              <a:rPr lang="en-US" sz="4400" dirty="0">
                <a:solidFill>
                  <a:srgbClr val="000000"/>
                </a:solidFill>
                <a:latin typeface="Times New Roman" panose="02020603050405020304" pitchFamily="18" charset="0"/>
                <a:cs typeface="Times New Roman" panose="02020603050405020304" pitchFamily="18" charset="0"/>
              </a:rPr>
              <a:t> cha ta </a:t>
            </a:r>
            <a:r>
              <a:rPr lang="en-US" sz="4400" dirty="0" err="1">
                <a:solidFill>
                  <a:srgbClr val="000000"/>
                </a:solidFill>
                <a:latin typeface="Times New Roman" panose="02020603050405020304" pitchFamily="18" charset="0"/>
                <a:cs typeface="Times New Roman" panose="02020603050405020304" pitchFamily="18" charset="0"/>
              </a:rPr>
              <a:t>thời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kháng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chiến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chống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Nguyên</a:t>
            </a:r>
            <a:r>
              <a:rPr lang="en-US" sz="4400" dirty="0">
                <a:solidFill>
                  <a:srgbClr val="000000"/>
                </a:solidFill>
                <a:latin typeface="Times New Roman" panose="02020603050405020304" pitchFamily="18" charset="0"/>
                <a:cs typeface="Times New Roman" panose="02020603050405020304" pitchFamily="18" charset="0"/>
              </a:rPr>
              <a:t>  - </a:t>
            </a:r>
            <a:r>
              <a:rPr lang="en-US" sz="4400" dirty="0" err="1">
                <a:solidFill>
                  <a:srgbClr val="000000"/>
                </a:solidFill>
                <a:latin typeface="Times New Roman" panose="02020603050405020304" pitchFamily="18" charset="0"/>
                <a:cs typeface="Times New Roman" panose="02020603050405020304" pitchFamily="18" charset="0"/>
              </a:rPr>
              <a:t>Mông</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6"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866945" y="346982"/>
            <a:ext cx="3560795" cy="3489579"/>
          </a:xfrm>
          <a:prstGeom prst="rect">
            <a:avLst/>
          </a:prstGeom>
        </p:spPr>
      </p:pic>
      <p:pic>
        <p:nvPicPr>
          <p:cNvPr id="7" name="Picture 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60779" y="6720622"/>
            <a:ext cx="3567292" cy="4114800"/>
          </a:xfrm>
          <a:prstGeom prst="rect">
            <a:avLst/>
          </a:prstGeom>
        </p:spPr>
      </p:pic>
      <p:grpSp>
        <p:nvGrpSpPr>
          <p:cNvPr id="8" name="Group 6"/>
          <p:cNvGrpSpPr>
            <a:grpSpLocks noChangeAspect="1"/>
          </p:cNvGrpSpPr>
          <p:nvPr/>
        </p:nvGrpSpPr>
        <p:grpSpPr>
          <a:xfrm>
            <a:off x="3459775" y="5219700"/>
            <a:ext cx="4840651" cy="5246370"/>
            <a:chOff x="0" y="0"/>
            <a:chExt cx="4218432" cy="4572000"/>
          </a:xfrm>
        </p:grpSpPr>
        <p:sp>
          <p:nvSpPr>
            <p:cNvPr id="9" name="Freeform 7"/>
            <p:cNvSpPr/>
            <p:nvPr/>
          </p:nvSpPr>
          <p:spPr>
            <a:xfrm>
              <a:off x="-127" y="0"/>
              <a:ext cx="4218686" cy="4572000"/>
            </a:xfrm>
            <a:custGeom>
              <a:avLst/>
              <a:gdLst/>
              <a:ahLst/>
              <a:cxnLst/>
              <a:rect l="l" t="t" r="r" b="b"/>
              <a:pathLst>
                <a:path w="4218686" h="4572000">
                  <a:moveTo>
                    <a:pt x="4218686" y="2108581"/>
                  </a:moveTo>
                  <a:lnTo>
                    <a:pt x="4218686" y="4572000"/>
                  </a:lnTo>
                  <a:lnTo>
                    <a:pt x="0" y="4572000"/>
                  </a:lnTo>
                  <a:lnTo>
                    <a:pt x="0" y="2108581"/>
                  </a:lnTo>
                  <a:cubicBezTo>
                    <a:pt x="0" y="943610"/>
                    <a:pt x="943991" y="0"/>
                    <a:pt x="2109343" y="0"/>
                  </a:cubicBezTo>
                  <a:cubicBezTo>
                    <a:pt x="3274695" y="0"/>
                    <a:pt x="4218686" y="943610"/>
                    <a:pt x="4218686" y="2108581"/>
                  </a:cubicBezTo>
                  <a:close/>
                </a:path>
              </a:pathLst>
            </a:custGeom>
            <a:blipFill>
              <a:blip r:embed="rId8"/>
              <a:stretch>
                <a:fillRect l="-4697" r="-59011"/>
              </a:stretch>
            </a:blipFill>
          </p:spPr>
        </p:sp>
        <p:sp>
          <p:nvSpPr>
            <p:cNvPr id="10" name="Freeform 8"/>
            <p:cNvSpPr/>
            <p:nvPr/>
          </p:nvSpPr>
          <p:spPr>
            <a:xfrm>
              <a:off x="0" y="0"/>
              <a:ext cx="4218432" cy="4572000"/>
            </a:xfrm>
            <a:custGeom>
              <a:avLst/>
              <a:gdLst/>
              <a:ahLst/>
              <a:cxnLst/>
              <a:rect l="l" t="t" r="r" b="b"/>
              <a:pathLst>
                <a:path w="4218432" h="4572000">
                  <a:moveTo>
                    <a:pt x="4218432" y="0"/>
                  </a:moveTo>
                  <a:lnTo>
                    <a:pt x="4218432" y="4572000"/>
                  </a:lnTo>
                  <a:lnTo>
                    <a:pt x="0" y="4572000"/>
                  </a:lnTo>
                  <a:lnTo>
                    <a:pt x="0" y="0"/>
                  </a:lnTo>
                  <a:lnTo>
                    <a:pt x="4218432" y="0"/>
                  </a:lnTo>
                  <a:close/>
                </a:path>
              </a:pathLst>
            </a:custGeom>
            <a:blipFill>
              <a:blip r:embed="rId9"/>
              <a:stretch>
                <a:fillRect t="-9" b="-9"/>
              </a:stretch>
            </a:blipFill>
          </p:spPr>
        </p:sp>
      </p:grpSp>
    </p:spTree>
    <p:extLst>
      <p:ext uri="{BB962C8B-B14F-4D97-AF65-F5344CB8AC3E}">
        <p14:creationId xmlns:p14="http://schemas.microsoft.com/office/powerpoint/2010/main" val="40483520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504214" y="-490098"/>
            <a:ext cx="3560795" cy="3489579"/>
          </a:xfrm>
          <a:prstGeom prst="rect">
            <a:avLst/>
          </a:prstGeom>
        </p:spPr>
      </p:pic>
      <p:pic>
        <p:nvPicPr>
          <p:cNvPr id="2" name="Picture 2"/>
          <p:cNvPicPr>
            <a:picLocks noChangeAspect="1"/>
          </p:cNvPicPr>
          <p:nvPr/>
        </p:nvPicPr>
        <p:blipFill>
          <a:blip r:embed="rId5"/>
          <a:srcRect/>
          <a:stretch>
            <a:fillRect/>
          </a:stretch>
        </p:blipFill>
        <p:spPr>
          <a:xfrm rot="-552527">
            <a:off x="8554305" y="8184235"/>
            <a:ext cx="11641607" cy="4205530"/>
          </a:xfrm>
          <a:prstGeom prst="rect">
            <a:avLst/>
          </a:prstGeom>
        </p:spPr>
      </p:pic>
      <p:pic>
        <p:nvPicPr>
          <p:cNvPr id="1026" name="Picture 2" descr="Người thiếu niên trẻ tuổi có tinh thần căm thù giặc sâu sắc, đã bóp nát quả  cam trong tay khi không được vào dự họp bàn kế sách đánh giặc là"/>
          <p:cNvPicPr>
            <a:picLocks noChangeAspect="1" noChangeArrowheads="1"/>
          </p:cNvPicPr>
          <p:nvPr/>
        </p:nvPicPr>
        <p:blipFill rotWithShape="1">
          <a:blip r:embed="rId6">
            <a:extLst>
              <a:ext uri="{28A0092B-C50C-407E-A947-70E740481C1C}">
                <a14:useLocalDpi xmlns:a14="http://schemas.microsoft.com/office/drawing/2010/main" val="0"/>
              </a:ext>
            </a:extLst>
          </a:blip>
          <a:srcRect r="8569"/>
          <a:stretch/>
        </p:blipFill>
        <p:spPr bwMode="auto">
          <a:xfrm>
            <a:off x="10284612" y="511217"/>
            <a:ext cx="7546188" cy="8959465"/>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5"/>
          <p:cNvSpPr/>
          <p:nvPr/>
        </p:nvSpPr>
        <p:spPr>
          <a:xfrm>
            <a:off x="10058400" y="329067"/>
            <a:ext cx="7924799" cy="9446261"/>
          </a:xfrm>
          <a:custGeom>
            <a:avLst/>
            <a:gdLst/>
            <a:ahLst/>
            <a:cxnLst/>
            <a:rect l="l" t="t" r="r" b="b"/>
            <a:pathLst>
              <a:path w="3544570" h="5351780">
                <a:moveTo>
                  <a:pt x="3544570" y="5351780"/>
                </a:moveTo>
                <a:lnTo>
                  <a:pt x="0" y="5351780"/>
                </a:lnTo>
                <a:lnTo>
                  <a:pt x="0" y="0"/>
                </a:lnTo>
                <a:lnTo>
                  <a:pt x="3544570" y="0"/>
                </a:lnTo>
                <a:lnTo>
                  <a:pt x="3544570" y="5351780"/>
                </a:lnTo>
                <a:close/>
              </a:path>
            </a:pathLst>
          </a:custGeom>
          <a:blipFill>
            <a:blip r:embed="rId7"/>
            <a:stretch>
              <a:fillRect l="-61" r="-61"/>
            </a:stretch>
          </a:blipFill>
        </p:spPr>
      </p:sp>
      <p:grpSp>
        <p:nvGrpSpPr>
          <p:cNvPr id="7" name="Group 7"/>
          <p:cNvGrpSpPr/>
          <p:nvPr/>
        </p:nvGrpSpPr>
        <p:grpSpPr>
          <a:xfrm>
            <a:off x="980457" y="4355846"/>
            <a:ext cx="8613241" cy="1941891"/>
            <a:chOff x="0" y="2256205"/>
            <a:chExt cx="11484321" cy="2589188"/>
          </a:xfrm>
        </p:grpSpPr>
        <p:sp>
          <p:nvSpPr>
            <p:cNvPr id="9" name="AutoShape 9"/>
            <p:cNvSpPr/>
            <p:nvPr/>
          </p:nvSpPr>
          <p:spPr>
            <a:xfrm>
              <a:off x="0" y="2256205"/>
              <a:ext cx="11484321" cy="0"/>
            </a:xfrm>
            <a:prstGeom prst="line">
              <a:avLst/>
            </a:prstGeom>
            <a:ln w="12700" cap="rnd">
              <a:solidFill>
                <a:srgbClr val="000000"/>
              </a:solidFill>
              <a:prstDash val="solid"/>
              <a:headEnd type="none" w="sm" len="sm"/>
              <a:tailEnd type="none" w="sm" len="sm"/>
            </a:ln>
          </p:spPr>
        </p:sp>
        <p:sp>
          <p:nvSpPr>
            <p:cNvPr id="10" name="AutoShape 10"/>
            <p:cNvSpPr/>
            <p:nvPr/>
          </p:nvSpPr>
          <p:spPr>
            <a:xfrm>
              <a:off x="0" y="4845393"/>
              <a:ext cx="11484321" cy="0"/>
            </a:xfrm>
            <a:prstGeom prst="line">
              <a:avLst/>
            </a:prstGeom>
            <a:ln w="12700" cap="rnd">
              <a:solidFill>
                <a:srgbClr val="000000"/>
              </a:solidFill>
              <a:prstDash val="solid"/>
              <a:headEnd type="none" w="sm" len="sm"/>
              <a:tailEnd type="none" w="sm" len="sm"/>
            </a:ln>
          </p:spPr>
        </p:sp>
      </p:grpSp>
      <p:pic>
        <p:nvPicPr>
          <p:cNvPr id="12" name="Picture 12"/>
          <p:cNvPicPr>
            <a:picLocks noChangeAspect="1"/>
          </p:cNvPicPr>
          <p:nvPr/>
        </p:nvPicPr>
        <p:blipFill>
          <a:blip r:embed="rId8"/>
          <a:srcRect/>
          <a:stretch>
            <a:fillRect/>
          </a:stretch>
        </p:blipFill>
        <p:spPr>
          <a:xfrm>
            <a:off x="12492779" y="301042"/>
            <a:ext cx="2351614" cy="420351"/>
          </a:xfrm>
          <a:prstGeom prst="rect">
            <a:avLst/>
          </a:prstGeom>
        </p:spPr>
      </p:pic>
      <p:pic>
        <p:nvPicPr>
          <p:cNvPr id="13" name="Picture 13"/>
          <p:cNvPicPr>
            <a:picLocks noChangeAspect="1"/>
          </p:cNvPicPr>
          <p:nvPr/>
        </p:nvPicPr>
        <p:blipFill>
          <a:blip r:embed="rId9"/>
          <a:srcRect/>
          <a:stretch>
            <a:fillRect/>
          </a:stretch>
        </p:blipFill>
        <p:spPr>
          <a:xfrm rot="-443034">
            <a:off x="-1042513" y="-885109"/>
            <a:ext cx="6124388" cy="2181813"/>
          </a:xfrm>
          <a:prstGeom prst="rect">
            <a:avLst/>
          </a:prstGeom>
        </p:spPr>
      </p:pic>
      <p:pic>
        <p:nvPicPr>
          <p:cNvPr id="3" name="Picture 2"/>
          <p:cNvPicPr>
            <a:picLocks noChangeAspect="1"/>
          </p:cNvPicPr>
          <p:nvPr/>
        </p:nvPicPr>
        <p:blipFill>
          <a:blip r:embed="rId10"/>
          <a:stretch>
            <a:fillRect/>
          </a:stretch>
        </p:blipFill>
        <p:spPr>
          <a:xfrm>
            <a:off x="-838200" y="2344409"/>
            <a:ext cx="11479763" cy="4444369"/>
          </a:xfrm>
          <a:prstGeom prst="rect">
            <a:avLst/>
          </a:prstGeom>
        </p:spPr>
      </p:pic>
    </p:spTree>
    <p:extLst>
      <p:ext uri="{BB962C8B-B14F-4D97-AF65-F5344CB8AC3E}">
        <p14:creationId xmlns:p14="http://schemas.microsoft.com/office/powerpoint/2010/main" val="24503748"/>
      </p:ext>
    </p:extLst>
  </p:cSld>
  <p:clrMapOvr>
    <a:masterClrMapping/>
  </p:clrMapOvr>
  <p:transition spd="med">
    <p:pull/>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3"/>
          <a:srcRect/>
          <a:stretch>
            <a:fillRect/>
          </a:stretch>
        </p:blipFill>
        <p:spPr>
          <a:xfrm>
            <a:off x="9337595" y="-875255"/>
            <a:ext cx="9630008" cy="12037510"/>
          </a:xfrm>
          <a:prstGeom prst="rect">
            <a:avLst/>
          </a:prstGeom>
        </p:spPr>
      </p:pic>
      <p:pic>
        <p:nvPicPr>
          <p:cNvPr id="21" name="Picture 21"/>
          <p:cNvPicPr>
            <a:picLocks noChangeAspect="1"/>
          </p:cNvPicPr>
          <p:nvPr/>
        </p:nvPicPr>
        <p:blipFill>
          <a:blip r:embed="rId4"/>
          <a:srcRect/>
          <a:stretch>
            <a:fillRect/>
          </a:stretch>
        </p:blipFill>
        <p:spPr>
          <a:xfrm rot="-10273594">
            <a:off x="7342416" y="-1188711"/>
            <a:ext cx="4445937" cy="2217411"/>
          </a:xfrm>
          <a:prstGeom prst="rect">
            <a:avLst/>
          </a:prstGeom>
        </p:spPr>
      </p:pic>
      <p:pic>
        <p:nvPicPr>
          <p:cNvPr id="28" name="Picture 27"/>
          <p:cNvPicPr>
            <a:picLocks noChangeAspect="1"/>
          </p:cNvPicPr>
          <p:nvPr/>
        </p:nvPicPr>
        <p:blipFill rotWithShape="1">
          <a:blip r:embed="rId5"/>
          <a:srcRect l="30088" r="30674"/>
          <a:stretch/>
        </p:blipFill>
        <p:spPr>
          <a:xfrm>
            <a:off x="4267200" y="342900"/>
            <a:ext cx="8534400" cy="12228394"/>
          </a:xfrm>
          <a:prstGeom prst="rect">
            <a:avLst/>
          </a:prstGeom>
        </p:spPr>
      </p:pic>
      <p:pic>
        <p:nvPicPr>
          <p:cNvPr id="29" name="Picture 9"/>
          <p:cNvPicPr>
            <a:picLocks noChangeAspect="1"/>
          </p:cNvPicPr>
          <p:nvPr/>
        </p:nvPicPr>
        <p:blipFill>
          <a:blip r:embed="rId6"/>
          <a:srcRect/>
          <a:stretch>
            <a:fillRect/>
          </a:stretch>
        </p:blipFill>
        <p:spPr>
          <a:xfrm rot="-5400000">
            <a:off x="-5775821" y="-349668"/>
            <a:ext cx="8390799" cy="6208709"/>
          </a:xfrm>
          <a:prstGeom prst="rect">
            <a:avLst/>
          </a:prstGeom>
        </p:spPr>
      </p:pic>
      <p:pic>
        <p:nvPicPr>
          <p:cNvPr id="30" name="Picture 14"/>
          <p:cNvPicPr>
            <a:picLocks noChangeAspect="1"/>
          </p:cNvPicPr>
          <p:nvPr/>
        </p:nvPicPr>
        <p:blipFill>
          <a:blip r:embed="rId7"/>
          <a:srcRect/>
          <a:stretch>
            <a:fillRect/>
          </a:stretch>
        </p:blipFill>
        <p:spPr>
          <a:xfrm rot="-5400000">
            <a:off x="-4342785" y="8761948"/>
            <a:ext cx="8989933" cy="1753037"/>
          </a:xfrm>
          <a:prstGeom prst="rect">
            <a:avLst/>
          </a:prstGeom>
        </p:spPr>
      </p:pic>
      <p:pic>
        <p:nvPicPr>
          <p:cNvPr id="31" name="Picture 15"/>
          <p:cNvPicPr>
            <a:picLocks noChangeAspect="1"/>
          </p:cNvPicPr>
          <p:nvPr/>
        </p:nvPicPr>
        <p:blipFill>
          <a:blip r:embed="rId8"/>
          <a:srcRect l="15802" t="12666"/>
          <a:stretch>
            <a:fillRect/>
          </a:stretch>
        </p:blipFill>
        <p:spPr>
          <a:xfrm rot="394038">
            <a:off x="-458381" y="5938457"/>
            <a:ext cx="2806603" cy="4811806"/>
          </a:xfrm>
          <a:prstGeom prst="rect">
            <a:avLst/>
          </a:prstGeom>
        </p:spPr>
      </p:pic>
      <p:pic>
        <p:nvPicPr>
          <p:cNvPr id="32"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2801600" y="6742072"/>
            <a:ext cx="4994809" cy="41148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3"/>
          <a:srcRect/>
          <a:stretch>
            <a:fillRect/>
          </a:stretch>
        </p:blipFill>
        <p:spPr>
          <a:xfrm>
            <a:off x="4094139" y="5645803"/>
            <a:ext cx="3968410" cy="3989519"/>
          </a:xfrm>
          <a:prstGeom prst="rect">
            <a:avLst/>
          </a:prstGeom>
        </p:spPr>
      </p:pic>
      <p:pic>
        <p:nvPicPr>
          <p:cNvPr id="10" name="Picture 10"/>
          <p:cNvPicPr>
            <a:picLocks noChangeAspect="1"/>
          </p:cNvPicPr>
          <p:nvPr/>
        </p:nvPicPr>
        <p:blipFill>
          <a:blip r:embed="rId4"/>
          <a:srcRect/>
          <a:stretch>
            <a:fillRect/>
          </a:stretch>
        </p:blipFill>
        <p:spPr>
          <a:xfrm rot="-5400000">
            <a:off x="418300" y="1976650"/>
            <a:ext cx="5818902" cy="4305653"/>
          </a:xfrm>
          <a:prstGeom prst="rect">
            <a:avLst/>
          </a:prstGeom>
        </p:spPr>
      </p:pic>
      <p:pic>
        <p:nvPicPr>
          <p:cNvPr id="14" name="Picture 14"/>
          <p:cNvPicPr>
            <a:picLocks noChangeAspect="1"/>
          </p:cNvPicPr>
          <p:nvPr/>
        </p:nvPicPr>
        <p:blipFill>
          <a:blip r:embed="rId5"/>
          <a:srcRect/>
          <a:stretch>
            <a:fillRect/>
          </a:stretch>
        </p:blipFill>
        <p:spPr>
          <a:xfrm rot="-442154">
            <a:off x="800094" y="994162"/>
            <a:ext cx="1617191" cy="2770348"/>
          </a:xfrm>
          <a:prstGeom prst="rect">
            <a:avLst/>
          </a:prstGeom>
        </p:spPr>
      </p:pic>
      <p:pic>
        <p:nvPicPr>
          <p:cNvPr id="15" name="Picture 15"/>
          <p:cNvPicPr>
            <a:picLocks noChangeAspect="1"/>
          </p:cNvPicPr>
          <p:nvPr/>
        </p:nvPicPr>
        <p:blipFill>
          <a:blip r:embed="rId6"/>
          <a:srcRect/>
          <a:stretch>
            <a:fillRect/>
          </a:stretch>
        </p:blipFill>
        <p:spPr>
          <a:xfrm>
            <a:off x="5480577" y="7936896"/>
            <a:ext cx="2351614" cy="420351"/>
          </a:xfrm>
          <a:prstGeom prst="rect">
            <a:avLst/>
          </a:prstGeom>
        </p:spPr>
      </p:pic>
      <p:grpSp>
        <p:nvGrpSpPr>
          <p:cNvPr id="16" name="Group 15"/>
          <p:cNvGrpSpPr/>
          <p:nvPr/>
        </p:nvGrpSpPr>
        <p:grpSpPr>
          <a:xfrm>
            <a:off x="458456" y="901890"/>
            <a:ext cx="7604093" cy="7603946"/>
            <a:chOff x="1981200" y="1169681"/>
            <a:chExt cx="10880693" cy="9760622"/>
          </a:xfrm>
        </p:grpSpPr>
        <p:pic>
          <p:nvPicPr>
            <p:cNvPr id="17" name="Picture 16"/>
            <p:cNvPicPr>
              <a:picLocks noChangeAspect="1"/>
            </p:cNvPicPr>
            <p:nvPr/>
          </p:nvPicPr>
          <p:blipFill rotWithShape="1">
            <a:blip r:embed="rId7" cstate="print">
              <a:duotone>
                <a:prstClr val="black"/>
                <a:schemeClr val="accent6">
                  <a:tint val="45000"/>
                  <a:satMod val="400000"/>
                </a:schemeClr>
              </a:duotone>
              <a:extLst>
                <a:ext uri="{28A0092B-C50C-407E-A947-70E740481C1C}">
                  <a14:useLocalDpi xmlns:a14="http://schemas.microsoft.com/office/drawing/2010/main" val="0"/>
                </a:ext>
              </a:extLst>
            </a:blip>
            <a:srcRect b="10294"/>
            <a:stretch/>
          </p:blipFill>
          <p:spPr>
            <a:xfrm>
              <a:off x="1981200" y="1169681"/>
              <a:ext cx="10880693" cy="9760622"/>
            </a:xfrm>
            <a:prstGeom prst="rect">
              <a:avLst/>
            </a:prstGeom>
          </p:spPr>
        </p:pic>
        <p:pic>
          <p:nvPicPr>
            <p:cNvPr id="18" name="Picture 17"/>
            <p:cNvPicPr>
              <a:picLocks noChangeAspect="1"/>
            </p:cNvPicPr>
            <p:nvPr/>
          </p:nvPicPr>
          <p:blipFill rotWithShape="1">
            <a:blip r:embed="rId8"/>
            <a:srcRect l="12885" t="19360" r="27965" b="8334"/>
            <a:stretch/>
          </p:blipFill>
          <p:spPr>
            <a:xfrm>
              <a:off x="4030647" y="4134962"/>
              <a:ext cx="7696200" cy="5289404"/>
            </a:xfrm>
            <a:prstGeom prst="rect">
              <a:avLst/>
            </a:prstGeom>
            <a:effectLst>
              <a:softEdge rad="901700"/>
            </a:effectLst>
          </p:spPr>
        </p:pic>
      </p:grpSp>
      <p:pic>
        <p:nvPicPr>
          <p:cNvPr id="20" name="Picture 5"/>
          <p:cNvPicPr>
            <a:picLocks noChangeAspect="1"/>
          </p:cNvPicPr>
          <p:nvPr/>
        </p:nvPicPr>
        <p:blipFill>
          <a:blip r:embed="rId9"/>
          <a:srcRect/>
          <a:stretch>
            <a:fillRect/>
          </a:stretch>
        </p:blipFill>
        <p:spPr>
          <a:xfrm>
            <a:off x="12389110" y="6998434"/>
            <a:ext cx="7578543" cy="3779799"/>
          </a:xfrm>
          <a:prstGeom prst="rect">
            <a:avLst/>
          </a:prstGeom>
        </p:spPr>
      </p:pic>
      <p:pic>
        <p:nvPicPr>
          <p:cNvPr id="21" name="Picture 11"/>
          <p:cNvPicPr>
            <a:picLocks noChangeAspect="1"/>
          </p:cNvPicPr>
          <p:nvPr/>
        </p:nvPicPr>
        <p:blipFill>
          <a:blip r:embed="rId10"/>
          <a:srcRect/>
          <a:stretch>
            <a:fillRect/>
          </a:stretch>
        </p:blipFill>
        <p:spPr>
          <a:xfrm rot="-74184" flipH="1">
            <a:off x="-2035128" y="-785381"/>
            <a:ext cx="8220775" cy="1585435"/>
          </a:xfrm>
          <a:prstGeom prst="rect">
            <a:avLst/>
          </a:prstGeom>
        </p:spPr>
      </p:pic>
      <p:pic>
        <p:nvPicPr>
          <p:cNvPr id="22" name="Picture 14"/>
          <p:cNvPicPr>
            <a:picLocks noChangeAspect="1"/>
          </p:cNvPicPr>
          <p:nvPr/>
        </p:nvPicPr>
        <p:blipFill>
          <a:blip r:embed="rId11"/>
          <a:srcRect/>
          <a:stretch>
            <a:fillRect/>
          </a:stretch>
        </p:blipFill>
        <p:spPr>
          <a:xfrm flipH="1">
            <a:off x="-2959445" y="-104303"/>
            <a:ext cx="7262848" cy="1272718"/>
          </a:xfrm>
          <a:prstGeom prst="rect">
            <a:avLst/>
          </a:prstGeom>
        </p:spPr>
      </p:pic>
      <p:sp>
        <p:nvSpPr>
          <p:cNvPr id="23" name="TextBox 8"/>
          <p:cNvSpPr txBox="1"/>
          <p:nvPr/>
        </p:nvSpPr>
        <p:spPr>
          <a:xfrm>
            <a:off x="8493462" y="3467100"/>
            <a:ext cx="9292801" cy="2954655"/>
          </a:xfrm>
          <a:prstGeom prst="rect">
            <a:avLst/>
          </a:prstGeom>
        </p:spPr>
        <p:txBody>
          <a:bodyPr wrap="square" lIns="0" tIns="0" rIns="0" bIns="0" rtlCol="0" anchor="t">
            <a:spAutoFit/>
          </a:bodyPr>
          <a:lstStyle/>
          <a:p>
            <a:pPr algn="just"/>
            <a:r>
              <a:rPr lang="en-US" sz="4800" dirty="0">
                <a:solidFill>
                  <a:srgbClr val="000000"/>
                </a:solidFill>
                <a:latin typeface="Times New Roman" panose="02020603050405020304" pitchFamily="18" charset="0"/>
                <a:cs typeface="Times New Roman" panose="02020603050405020304" pitchFamily="18" charset="0"/>
              </a:rPr>
              <a:t>- Chia </a:t>
            </a:r>
            <a:r>
              <a:rPr lang="en-US" sz="4800" dirty="0" err="1">
                <a:solidFill>
                  <a:srgbClr val="000000"/>
                </a:solidFill>
                <a:latin typeface="Times New Roman" panose="02020603050405020304" pitchFamily="18" charset="0"/>
                <a:cs typeface="Times New Roman" panose="02020603050405020304" pitchFamily="18" charset="0"/>
              </a:rPr>
              <a:t>lớp</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thành</a:t>
            </a:r>
            <a:r>
              <a:rPr lang="en-US" sz="4800" dirty="0">
                <a:solidFill>
                  <a:srgbClr val="000000"/>
                </a:solidFill>
                <a:latin typeface="Times New Roman" panose="02020603050405020304" pitchFamily="18" charset="0"/>
                <a:cs typeface="Times New Roman" panose="02020603050405020304" pitchFamily="18" charset="0"/>
              </a:rPr>
              <a:t> 2 </a:t>
            </a:r>
            <a:r>
              <a:rPr lang="en-US" sz="4800" dirty="0" err="1">
                <a:solidFill>
                  <a:srgbClr val="000000"/>
                </a:solidFill>
                <a:latin typeface="Times New Roman" panose="02020603050405020304" pitchFamily="18" charset="0"/>
                <a:cs typeface="Times New Roman" panose="02020603050405020304" pitchFamily="18" charset="0"/>
              </a:rPr>
              <a:t>nhóm</a:t>
            </a:r>
            <a:endParaRPr lang="en-US" sz="4800" dirty="0">
              <a:solidFill>
                <a:srgbClr val="000000"/>
              </a:solidFill>
              <a:latin typeface="Times New Roman" panose="02020603050405020304" pitchFamily="18" charset="0"/>
              <a:cs typeface="Times New Roman" panose="02020603050405020304" pitchFamily="18" charset="0"/>
            </a:endParaRPr>
          </a:p>
          <a:p>
            <a:pPr algn="just"/>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Yêu</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cầu</a:t>
            </a:r>
            <a:r>
              <a:rPr lang="en-US" sz="4800" dirty="0">
                <a:solidFill>
                  <a:srgbClr val="000000"/>
                </a:solidFill>
                <a:latin typeface="Times New Roman" panose="02020603050405020304" pitchFamily="18" charset="0"/>
                <a:cs typeface="Times New Roman" panose="02020603050405020304" pitchFamily="18" charset="0"/>
              </a:rPr>
              <a:t>: Hs </a:t>
            </a:r>
            <a:r>
              <a:rPr lang="en-US" sz="4800" dirty="0" err="1">
                <a:solidFill>
                  <a:srgbClr val="000000"/>
                </a:solidFill>
                <a:latin typeface="Times New Roman" panose="02020603050405020304" pitchFamily="18" charset="0"/>
                <a:cs typeface="Times New Roman" panose="02020603050405020304" pitchFamily="18" charset="0"/>
              </a:rPr>
              <a:t>sân</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khấu</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hóa</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đoạn</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trích</a:t>
            </a:r>
            <a:r>
              <a:rPr lang="en-US" sz="4800" dirty="0">
                <a:solidFill>
                  <a:srgbClr val="000000"/>
                </a:solidFill>
                <a:latin typeface="Times New Roman" panose="02020603050405020304" pitchFamily="18" charset="0"/>
                <a:cs typeface="Times New Roman" panose="02020603050405020304" pitchFamily="18" charset="0"/>
              </a:rPr>
              <a:t> </a:t>
            </a:r>
          </a:p>
          <a:p>
            <a:pPr algn="just"/>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Thời</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gian</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trình</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bày</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tiểu</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phẩm</a:t>
            </a:r>
            <a:r>
              <a:rPr lang="en-US" sz="4800" dirty="0">
                <a:solidFill>
                  <a:srgbClr val="000000"/>
                </a:solidFill>
                <a:latin typeface="Times New Roman" panose="02020603050405020304" pitchFamily="18" charset="0"/>
                <a:cs typeface="Times New Roman" panose="02020603050405020304" pitchFamily="18" charset="0"/>
              </a:rPr>
              <a:t>: 5 </a:t>
            </a:r>
            <a:r>
              <a:rPr lang="en-US" sz="4800" dirty="0" err="1">
                <a:solidFill>
                  <a:srgbClr val="000000"/>
                </a:solidFill>
                <a:latin typeface="Times New Roman" panose="02020603050405020304" pitchFamily="18" charset="0"/>
                <a:cs typeface="Times New Roman" panose="02020603050405020304" pitchFamily="18" charset="0"/>
              </a:rPr>
              <a:t>phút</a:t>
            </a:r>
            <a:endParaRPr lang="en-US" sz="4800" dirty="0">
              <a:solidFill>
                <a:srgbClr val="00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12"/>
          <a:stretch>
            <a:fillRect/>
          </a:stretch>
        </p:blipFill>
        <p:spPr>
          <a:xfrm>
            <a:off x="6306500" y="689784"/>
            <a:ext cx="11479763" cy="247519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srcRect/>
          <a:stretch>
            <a:fillRect/>
          </a:stretch>
        </p:blipFill>
        <p:spPr>
          <a:xfrm rot="-247660">
            <a:off x="-1165416" y="8387988"/>
            <a:ext cx="8324428" cy="3001997"/>
          </a:xfrm>
          <a:prstGeom prst="rect">
            <a:avLst/>
          </a:prstGeom>
        </p:spPr>
      </p:pic>
      <p:pic>
        <p:nvPicPr>
          <p:cNvPr id="6" name="Picture 6"/>
          <p:cNvPicPr>
            <a:picLocks noChangeAspect="1"/>
          </p:cNvPicPr>
          <p:nvPr/>
        </p:nvPicPr>
        <p:blipFill>
          <a:blip r:embed="rId4"/>
          <a:srcRect/>
          <a:stretch>
            <a:fillRect/>
          </a:stretch>
        </p:blipFill>
        <p:spPr>
          <a:xfrm rot="842084">
            <a:off x="6777444" y="-1303619"/>
            <a:ext cx="6810956" cy="2607238"/>
          </a:xfrm>
          <a:prstGeom prst="rect">
            <a:avLst/>
          </a:prstGeom>
        </p:spPr>
      </p:pic>
      <p:pic>
        <p:nvPicPr>
          <p:cNvPr id="7" name="Picture 7"/>
          <p:cNvPicPr>
            <a:picLocks noChangeAspect="1"/>
          </p:cNvPicPr>
          <p:nvPr/>
        </p:nvPicPr>
        <p:blipFill>
          <a:blip r:embed="rId3"/>
          <a:srcRect/>
          <a:stretch>
            <a:fillRect/>
          </a:stretch>
        </p:blipFill>
        <p:spPr>
          <a:xfrm rot="437804" flipH="1">
            <a:off x="10376955" y="-2553407"/>
            <a:ext cx="10292474" cy="3711724"/>
          </a:xfrm>
          <a:prstGeom prst="rect">
            <a:avLst/>
          </a:prstGeom>
        </p:spPr>
      </p:pic>
      <p:pic>
        <p:nvPicPr>
          <p:cNvPr id="8" name="Picture 8"/>
          <p:cNvPicPr>
            <a:picLocks noChangeAspect="1"/>
          </p:cNvPicPr>
          <p:nvPr/>
        </p:nvPicPr>
        <p:blipFill>
          <a:blip r:embed="rId5"/>
          <a:srcRect/>
          <a:stretch>
            <a:fillRect/>
          </a:stretch>
        </p:blipFill>
        <p:spPr>
          <a:xfrm rot="286226">
            <a:off x="4926378" y="9426824"/>
            <a:ext cx="8047532" cy="1337902"/>
          </a:xfrm>
          <a:prstGeom prst="rect">
            <a:avLst/>
          </a:prstGeom>
        </p:spPr>
      </p:pic>
      <p:pic>
        <p:nvPicPr>
          <p:cNvPr id="9" name="Picture 9"/>
          <p:cNvPicPr>
            <a:picLocks noChangeAspect="1"/>
          </p:cNvPicPr>
          <p:nvPr/>
        </p:nvPicPr>
        <p:blipFill>
          <a:blip r:embed="rId6"/>
          <a:srcRect/>
          <a:stretch>
            <a:fillRect/>
          </a:stretch>
        </p:blipFill>
        <p:spPr>
          <a:xfrm rot="1021637">
            <a:off x="14705303" y="7046623"/>
            <a:ext cx="2038343" cy="2547928"/>
          </a:xfrm>
          <a:prstGeom prst="rect">
            <a:avLst/>
          </a:prstGeom>
        </p:spPr>
      </p:pic>
      <p:pic>
        <p:nvPicPr>
          <p:cNvPr id="10" name="Picture 10"/>
          <p:cNvPicPr>
            <a:picLocks noChangeAspect="1"/>
          </p:cNvPicPr>
          <p:nvPr/>
        </p:nvPicPr>
        <p:blipFill>
          <a:blip r:embed="rId7"/>
          <a:srcRect/>
          <a:stretch>
            <a:fillRect/>
          </a:stretch>
        </p:blipFill>
        <p:spPr>
          <a:xfrm rot="1587898">
            <a:off x="14395757" y="8661503"/>
            <a:ext cx="2254869" cy="983354"/>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28700" y="8445391"/>
            <a:ext cx="1288173" cy="1298237"/>
          </a:xfrm>
          <a:prstGeom prst="rect">
            <a:avLst/>
          </a:prstGeom>
        </p:spPr>
      </p:pic>
      <p:pic>
        <p:nvPicPr>
          <p:cNvPr id="12" name="Picture 12"/>
          <p:cNvPicPr>
            <a:picLocks noChangeAspect="1"/>
          </p:cNvPicPr>
          <p:nvPr/>
        </p:nvPicPr>
        <p:blipFill>
          <a:blip r:embed="rId10"/>
          <a:srcRect/>
          <a:stretch>
            <a:fillRect/>
          </a:stretch>
        </p:blipFill>
        <p:spPr>
          <a:xfrm>
            <a:off x="853157" y="1335101"/>
            <a:ext cx="1463716" cy="1510933"/>
          </a:xfrm>
          <a:prstGeom prst="rect">
            <a:avLst/>
          </a:prstGeom>
        </p:spPr>
      </p:pic>
      <p:pic>
        <p:nvPicPr>
          <p:cNvPr id="13" name="Picture 13"/>
          <p:cNvPicPr>
            <a:picLocks noChangeAspect="1"/>
          </p:cNvPicPr>
          <p:nvPr/>
        </p:nvPicPr>
        <p:blipFill>
          <a:blip r:embed="rId10"/>
          <a:srcRect/>
          <a:stretch>
            <a:fillRect/>
          </a:stretch>
        </p:blipFill>
        <p:spPr>
          <a:xfrm rot="3184062">
            <a:off x="2396351" y="-443511"/>
            <a:ext cx="1200894" cy="1239633"/>
          </a:xfrm>
          <a:prstGeom prst="rect">
            <a:avLst/>
          </a:prstGeom>
        </p:spPr>
      </p:pic>
      <p:pic>
        <p:nvPicPr>
          <p:cNvPr id="14" name="Picture 5"/>
          <p:cNvPicPr>
            <a:picLocks noChangeAspect="1"/>
          </p:cNvPicPr>
          <p:nvPr/>
        </p:nvPicPr>
        <p:blipFill>
          <a:blip r:embed="rId3"/>
          <a:srcRect/>
          <a:stretch>
            <a:fillRect/>
          </a:stretch>
        </p:blipFill>
        <p:spPr>
          <a:xfrm rot="-247660">
            <a:off x="-1023176" y="8387990"/>
            <a:ext cx="8324428" cy="3001997"/>
          </a:xfrm>
          <a:prstGeom prst="rect">
            <a:avLst/>
          </a:prstGeom>
        </p:spPr>
      </p:pic>
      <p:pic>
        <p:nvPicPr>
          <p:cNvPr id="15" name="Picture 7"/>
          <p:cNvPicPr>
            <a:picLocks noChangeAspect="1"/>
          </p:cNvPicPr>
          <p:nvPr/>
        </p:nvPicPr>
        <p:blipFill>
          <a:blip r:embed="rId3"/>
          <a:srcRect/>
          <a:stretch>
            <a:fillRect/>
          </a:stretch>
        </p:blipFill>
        <p:spPr>
          <a:xfrm rot="437804" flipH="1">
            <a:off x="10519195" y="-2553405"/>
            <a:ext cx="10292474" cy="3711724"/>
          </a:xfrm>
          <a:prstGeom prst="rect">
            <a:avLst/>
          </a:prstGeom>
        </p:spPr>
      </p:pic>
      <p:pic>
        <p:nvPicPr>
          <p:cNvPr id="16" name="Picture 8"/>
          <p:cNvPicPr>
            <a:picLocks noChangeAspect="1"/>
          </p:cNvPicPr>
          <p:nvPr/>
        </p:nvPicPr>
        <p:blipFill>
          <a:blip r:embed="rId5"/>
          <a:srcRect/>
          <a:stretch>
            <a:fillRect/>
          </a:stretch>
        </p:blipFill>
        <p:spPr>
          <a:xfrm rot="286226">
            <a:off x="5068618" y="9426826"/>
            <a:ext cx="8047532" cy="1337902"/>
          </a:xfrm>
          <a:prstGeom prst="rect">
            <a:avLst/>
          </a:prstGeom>
        </p:spPr>
      </p:pic>
      <p:pic>
        <p:nvPicPr>
          <p:cNvPr id="17"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70940" y="8445393"/>
            <a:ext cx="1288173" cy="1298237"/>
          </a:xfrm>
          <a:prstGeom prst="rect">
            <a:avLst/>
          </a:prstGeom>
        </p:spPr>
      </p:pic>
      <p:sp>
        <p:nvSpPr>
          <p:cNvPr id="19" name="TextBox 8"/>
          <p:cNvSpPr txBox="1"/>
          <p:nvPr/>
        </p:nvSpPr>
        <p:spPr>
          <a:xfrm>
            <a:off x="7398497" y="3861444"/>
            <a:ext cx="9292801" cy="2215991"/>
          </a:xfrm>
          <a:prstGeom prst="rect">
            <a:avLst/>
          </a:prstGeom>
        </p:spPr>
        <p:txBody>
          <a:bodyPr wrap="square" lIns="0" tIns="0" rIns="0" bIns="0" rtlCol="0" anchor="t">
            <a:spAutoFit/>
          </a:bodyPr>
          <a:lstStyle/>
          <a:p>
            <a:pPr algn="just"/>
            <a:r>
              <a:rPr lang="en-US" sz="4800" dirty="0">
                <a:solidFill>
                  <a:srgbClr val="000000"/>
                </a:solidFill>
                <a:latin typeface="Times New Roman" panose="02020603050405020304" pitchFamily="18" charset="0"/>
                <a:cs typeface="Times New Roman" panose="02020603050405020304" pitchFamily="18" charset="0"/>
              </a:rPr>
              <a:t>- Chia </a:t>
            </a:r>
            <a:r>
              <a:rPr lang="en-US" sz="4800" dirty="0" err="1">
                <a:solidFill>
                  <a:srgbClr val="000000"/>
                </a:solidFill>
                <a:latin typeface="Times New Roman" panose="02020603050405020304" pitchFamily="18" charset="0"/>
                <a:cs typeface="Times New Roman" panose="02020603050405020304" pitchFamily="18" charset="0"/>
              </a:rPr>
              <a:t>lớp</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thành</a:t>
            </a:r>
            <a:r>
              <a:rPr lang="en-US" sz="4800" dirty="0">
                <a:solidFill>
                  <a:srgbClr val="000000"/>
                </a:solidFill>
                <a:latin typeface="Times New Roman" panose="02020603050405020304" pitchFamily="18" charset="0"/>
                <a:cs typeface="Times New Roman" panose="02020603050405020304" pitchFamily="18" charset="0"/>
              </a:rPr>
              <a:t> 2 </a:t>
            </a:r>
            <a:r>
              <a:rPr lang="en-US" sz="4800" dirty="0" err="1">
                <a:solidFill>
                  <a:srgbClr val="000000"/>
                </a:solidFill>
                <a:latin typeface="Times New Roman" panose="02020603050405020304" pitchFamily="18" charset="0"/>
                <a:cs typeface="Times New Roman" panose="02020603050405020304" pitchFamily="18" charset="0"/>
              </a:rPr>
              <a:t>nhóm</a:t>
            </a:r>
            <a:endParaRPr lang="en-US" sz="4800" dirty="0">
              <a:solidFill>
                <a:srgbClr val="000000"/>
              </a:solidFill>
              <a:latin typeface="Times New Roman" panose="02020603050405020304" pitchFamily="18" charset="0"/>
              <a:cs typeface="Times New Roman" panose="02020603050405020304" pitchFamily="18" charset="0"/>
            </a:endParaRPr>
          </a:p>
          <a:p>
            <a:pPr algn="just"/>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Yêu</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cầu</a:t>
            </a:r>
            <a:r>
              <a:rPr lang="en-US" sz="4800" dirty="0">
                <a:solidFill>
                  <a:srgbClr val="000000"/>
                </a:solidFill>
                <a:latin typeface="Times New Roman" panose="02020603050405020304" pitchFamily="18" charset="0"/>
                <a:cs typeface="Times New Roman" panose="02020603050405020304" pitchFamily="18" charset="0"/>
              </a:rPr>
              <a:t>: Hs </a:t>
            </a:r>
            <a:r>
              <a:rPr lang="en-US" sz="4800" dirty="0" err="1">
                <a:solidFill>
                  <a:srgbClr val="000000"/>
                </a:solidFill>
                <a:latin typeface="Times New Roman" panose="02020603050405020304" pitchFamily="18" charset="0"/>
                <a:cs typeface="Times New Roman" panose="02020603050405020304" pitchFamily="18" charset="0"/>
              </a:rPr>
              <a:t>tìm</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các</a:t>
            </a:r>
            <a:r>
              <a:rPr lang="en-US" sz="4800" dirty="0">
                <a:solidFill>
                  <a:srgbClr val="000000"/>
                </a:solidFill>
                <a:latin typeface="Times New Roman" panose="02020603050405020304" pitchFamily="18" charset="0"/>
                <a:cs typeface="Times New Roman" panose="02020603050405020304" pitchFamily="18" charset="0"/>
              </a:rPr>
              <a:t> </a:t>
            </a:r>
            <a:r>
              <a:rPr lang="vi-VN" sz="4800" dirty="0">
                <a:solidFill>
                  <a:srgbClr val="000000"/>
                </a:solidFill>
                <a:latin typeface="Times New Roman" panose="02020603050405020304" pitchFamily="18" charset="0"/>
                <a:cs typeface="Times New Roman" panose="02020603050405020304" pitchFamily="18" charset="0"/>
              </a:rPr>
              <a:t>câu thơ về các nhân vật lịch sử trong văn bản.</a:t>
            </a:r>
            <a:endParaRPr lang="en-US" sz="4800" dirty="0">
              <a:solidFill>
                <a:srgbClr val="000000"/>
              </a:solidFill>
              <a:latin typeface="Times New Roman" panose="02020603050405020304" pitchFamily="18" charset="0"/>
              <a:cs typeface="Times New Roman" panose="02020603050405020304" pitchFamily="18" charset="0"/>
            </a:endParaRPr>
          </a:p>
        </p:txBody>
      </p:sp>
      <p:grpSp>
        <p:nvGrpSpPr>
          <p:cNvPr id="21" name="Group 6"/>
          <p:cNvGrpSpPr>
            <a:grpSpLocks noChangeAspect="1"/>
          </p:cNvGrpSpPr>
          <p:nvPr/>
        </p:nvGrpSpPr>
        <p:grpSpPr>
          <a:xfrm>
            <a:off x="2187908" y="4862105"/>
            <a:ext cx="4840651" cy="5246370"/>
            <a:chOff x="0" y="0"/>
            <a:chExt cx="4218432" cy="4572000"/>
          </a:xfrm>
        </p:grpSpPr>
        <p:sp>
          <p:nvSpPr>
            <p:cNvPr id="22" name="Freeform 7"/>
            <p:cNvSpPr/>
            <p:nvPr/>
          </p:nvSpPr>
          <p:spPr>
            <a:xfrm>
              <a:off x="-127" y="0"/>
              <a:ext cx="4218686" cy="4572000"/>
            </a:xfrm>
            <a:custGeom>
              <a:avLst/>
              <a:gdLst/>
              <a:ahLst/>
              <a:cxnLst/>
              <a:rect l="l" t="t" r="r" b="b"/>
              <a:pathLst>
                <a:path w="4218686" h="4572000">
                  <a:moveTo>
                    <a:pt x="4218686" y="2108581"/>
                  </a:moveTo>
                  <a:lnTo>
                    <a:pt x="4218686" y="4572000"/>
                  </a:lnTo>
                  <a:lnTo>
                    <a:pt x="0" y="4572000"/>
                  </a:lnTo>
                  <a:lnTo>
                    <a:pt x="0" y="2108581"/>
                  </a:lnTo>
                  <a:cubicBezTo>
                    <a:pt x="0" y="943610"/>
                    <a:pt x="943991" y="0"/>
                    <a:pt x="2109343" y="0"/>
                  </a:cubicBezTo>
                  <a:cubicBezTo>
                    <a:pt x="3274695" y="0"/>
                    <a:pt x="4218686" y="943610"/>
                    <a:pt x="4218686" y="2108581"/>
                  </a:cubicBezTo>
                  <a:close/>
                </a:path>
              </a:pathLst>
            </a:custGeom>
            <a:blipFill>
              <a:blip r:embed="rId11"/>
              <a:stretch>
                <a:fillRect l="-4697" r="-59011"/>
              </a:stretch>
            </a:blipFill>
          </p:spPr>
        </p:sp>
        <p:sp>
          <p:nvSpPr>
            <p:cNvPr id="23" name="Freeform 8"/>
            <p:cNvSpPr/>
            <p:nvPr/>
          </p:nvSpPr>
          <p:spPr>
            <a:xfrm>
              <a:off x="0" y="0"/>
              <a:ext cx="4218432" cy="4572000"/>
            </a:xfrm>
            <a:custGeom>
              <a:avLst/>
              <a:gdLst/>
              <a:ahLst/>
              <a:cxnLst/>
              <a:rect l="l" t="t" r="r" b="b"/>
              <a:pathLst>
                <a:path w="4218432" h="4572000">
                  <a:moveTo>
                    <a:pt x="4218432" y="0"/>
                  </a:moveTo>
                  <a:lnTo>
                    <a:pt x="4218432" y="4572000"/>
                  </a:lnTo>
                  <a:lnTo>
                    <a:pt x="0" y="4572000"/>
                  </a:lnTo>
                  <a:lnTo>
                    <a:pt x="0" y="0"/>
                  </a:lnTo>
                  <a:lnTo>
                    <a:pt x="4218432" y="0"/>
                  </a:lnTo>
                  <a:close/>
                </a:path>
              </a:pathLst>
            </a:custGeom>
            <a:blipFill>
              <a:blip r:embed="rId12"/>
              <a:stretch>
                <a:fillRect t="-9" b="-9"/>
              </a:stretch>
            </a:blipFill>
          </p:spPr>
        </p:sp>
      </p:grpSp>
      <p:pic>
        <p:nvPicPr>
          <p:cNvPr id="2" name="Picture 1"/>
          <p:cNvPicPr>
            <a:picLocks noChangeAspect="1"/>
          </p:cNvPicPr>
          <p:nvPr/>
        </p:nvPicPr>
        <p:blipFill>
          <a:blip r:embed="rId13"/>
          <a:stretch>
            <a:fillRect/>
          </a:stretch>
        </p:blipFill>
        <p:spPr>
          <a:xfrm>
            <a:off x="5205439" y="1140327"/>
            <a:ext cx="11485859" cy="247519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52600" y="1104900"/>
            <a:ext cx="12039600" cy="6321731"/>
          </a:xfrm>
          <a:prstGeom prst="rect">
            <a:avLst/>
          </a:prstGeom>
        </p:spPr>
        <p:txBody>
          <a:bodyPr wrap="square">
            <a:spAutoFit/>
          </a:bodyPr>
          <a:lstStyle/>
          <a:p>
            <a:pPr>
              <a:lnSpc>
                <a:spcPct val="115000"/>
              </a:lnSpc>
              <a:tabLst>
                <a:tab pos="90170" algn="l"/>
                <a:tab pos="180340" algn="l"/>
                <a:tab pos="270510" algn="l"/>
              </a:tabLst>
            </a:pPr>
            <a:r>
              <a:rPr lang="en-US" sz="4400" i="1" dirty="0">
                <a:latin typeface="Times New Roman" panose="02020603050405020304" pitchFamily="18" charset="0"/>
                <a:ea typeface="Calibri" panose="020F0502020204030204" pitchFamily="34" charset="0"/>
              </a:rPr>
              <a:t>“</a:t>
            </a:r>
            <a:r>
              <a:rPr lang="en-US" sz="4400" i="1" dirty="0" err="1">
                <a:latin typeface="Times New Roman" panose="02020603050405020304" pitchFamily="18" charset="0"/>
                <a:ea typeface="Calibri" panose="020F0502020204030204" pitchFamily="34" charset="0"/>
              </a:rPr>
              <a:t>Phá</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cường</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địch</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báo</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hoàng</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ân</a:t>
            </a:r>
            <a:r>
              <a:rPr lang="en-US" sz="4400" i="1" dirty="0">
                <a:latin typeface="Times New Roman" panose="02020603050405020304" pitchFamily="18" charset="0"/>
                <a:ea typeface="Calibri" panose="020F0502020204030204" pitchFamily="34" charset="0"/>
              </a:rPr>
              <a:t>”</a:t>
            </a:r>
            <a:br>
              <a:rPr lang="en-US" sz="4400" i="1" dirty="0">
                <a:latin typeface="Times New Roman" panose="02020603050405020304" pitchFamily="18" charset="0"/>
                <a:ea typeface="Calibri" panose="020F0502020204030204" pitchFamily="34" charset="0"/>
              </a:rPr>
            </a:br>
            <a:r>
              <a:rPr lang="en-US" sz="4400" i="1" dirty="0" err="1">
                <a:latin typeface="Times New Roman" panose="02020603050405020304" pitchFamily="18" charset="0"/>
                <a:ea typeface="Calibri" panose="020F0502020204030204" pitchFamily="34" charset="0"/>
              </a:rPr>
              <a:t>Cờ</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hiệu</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tung</a:t>
            </a:r>
            <a:r>
              <a:rPr lang="en-US" sz="4400" i="1" dirty="0">
                <a:latin typeface="Times New Roman" panose="02020603050405020304" pitchFamily="18" charset="0"/>
                <a:ea typeface="Calibri" panose="020F0502020204030204" pitchFamily="34" charset="0"/>
              </a:rPr>
              <a:t> bay </a:t>
            </a:r>
            <a:r>
              <a:rPr lang="en-US" sz="4400" i="1" dirty="0" err="1">
                <a:latin typeface="Times New Roman" panose="02020603050405020304" pitchFamily="18" charset="0"/>
                <a:ea typeface="Calibri" panose="020F0502020204030204" pitchFamily="34" charset="0"/>
              </a:rPr>
              <a:t>giữa</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bụi</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trần</a:t>
            </a:r>
            <a:br>
              <a:rPr lang="en-US" sz="4400" i="1" dirty="0">
                <a:latin typeface="Times New Roman" panose="02020603050405020304" pitchFamily="18" charset="0"/>
                <a:ea typeface="Calibri" panose="020F0502020204030204" pitchFamily="34" charset="0"/>
              </a:rPr>
            </a:br>
            <a:r>
              <a:rPr lang="en-US" sz="4400" i="1" dirty="0" err="1">
                <a:latin typeface="Times New Roman" panose="02020603050405020304" pitchFamily="18" charset="0"/>
                <a:ea typeface="Calibri" panose="020F0502020204030204" pitchFamily="34" charset="0"/>
              </a:rPr>
              <a:t>Bóp</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nát</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quả</a:t>
            </a:r>
            <a:r>
              <a:rPr lang="en-US" sz="4400" i="1" dirty="0">
                <a:latin typeface="Times New Roman" panose="02020603050405020304" pitchFamily="18" charset="0"/>
                <a:ea typeface="Calibri" panose="020F0502020204030204" pitchFamily="34" charset="0"/>
              </a:rPr>
              <a:t> cam, </a:t>
            </a:r>
            <a:r>
              <a:rPr lang="en-US" sz="4400" i="1" dirty="0" err="1">
                <a:latin typeface="Times New Roman" panose="02020603050405020304" pitchFamily="18" charset="0"/>
                <a:ea typeface="Calibri" panose="020F0502020204030204" pitchFamily="34" charset="0"/>
              </a:rPr>
              <a:t>đòi</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đánh</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giặc</a:t>
            </a:r>
            <a:br>
              <a:rPr lang="en-US" sz="4400" i="1" dirty="0">
                <a:latin typeface="Times New Roman" panose="02020603050405020304" pitchFamily="18" charset="0"/>
                <a:ea typeface="Calibri" panose="020F0502020204030204" pitchFamily="34" charset="0"/>
              </a:rPr>
            </a:br>
            <a:r>
              <a:rPr lang="en-US" sz="4400" i="1" dirty="0" err="1">
                <a:latin typeface="Times New Roman" panose="02020603050405020304" pitchFamily="18" charset="0"/>
                <a:ea typeface="Calibri" panose="020F0502020204030204" pitchFamily="34" charset="0"/>
              </a:rPr>
              <a:t>Dựng</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cờ</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tụ</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nghĩa</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quyết</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ra</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quân</a:t>
            </a:r>
            <a:br>
              <a:rPr lang="en-US" sz="4400" i="1" dirty="0">
                <a:latin typeface="Times New Roman" panose="02020603050405020304" pitchFamily="18" charset="0"/>
                <a:ea typeface="Calibri" panose="020F0502020204030204" pitchFamily="34" charset="0"/>
              </a:rPr>
            </a:br>
            <a:r>
              <a:rPr lang="en-US" sz="4400" i="1" dirty="0" err="1">
                <a:latin typeface="Times New Roman" panose="02020603050405020304" pitchFamily="18" charset="0"/>
                <a:ea typeface="Calibri" panose="020F0502020204030204" pitchFamily="34" charset="0"/>
              </a:rPr>
              <a:t>Bạch</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Đằng</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chém</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tướng</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uy</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danh</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Việt</a:t>
            </a:r>
            <a:br>
              <a:rPr lang="en-US" sz="4400" i="1" dirty="0">
                <a:latin typeface="Times New Roman" panose="02020603050405020304" pitchFamily="18" charset="0"/>
                <a:ea typeface="Calibri" panose="020F0502020204030204" pitchFamily="34" charset="0"/>
              </a:rPr>
            </a:br>
            <a:r>
              <a:rPr lang="en-US" sz="4400" i="1" dirty="0" err="1">
                <a:latin typeface="Times New Roman" panose="02020603050405020304" pitchFamily="18" charset="0"/>
                <a:ea typeface="Calibri" panose="020F0502020204030204" pitchFamily="34" charset="0"/>
              </a:rPr>
              <a:t>Trận</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chiến</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diệt</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binh</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xuất</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nhập</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thần</a:t>
            </a:r>
            <a:br>
              <a:rPr lang="en-US" sz="4400" i="1" dirty="0">
                <a:latin typeface="Times New Roman" panose="02020603050405020304" pitchFamily="18" charset="0"/>
                <a:ea typeface="Calibri" panose="020F0502020204030204" pitchFamily="34" charset="0"/>
              </a:rPr>
            </a:br>
            <a:r>
              <a:rPr lang="en-US" sz="4400" i="1" dirty="0" err="1">
                <a:latin typeface="Times New Roman" panose="02020603050405020304" pitchFamily="18" charset="0"/>
                <a:ea typeface="Calibri" panose="020F0502020204030204" pitchFamily="34" charset="0"/>
              </a:rPr>
              <a:t>Quốc</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Toản</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thiếu</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niên</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ngời</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dũng</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khí</a:t>
            </a:r>
            <a:br>
              <a:rPr lang="en-US" sz="4400" i="1" dirty="0">
                <a:latin typeface="Times New Roman" panose="02020603050405020304" pitchFamily="18" charset="0"/>
                <a:ea typeface="Calibri" panose="020F0502020204030204" pitchFamily="34" charset="0"/>
              </a:rPr>
            </a:br>
            <a:r>
              <a:rPr lang="en-US" sz="4400" i="1" dirty="0" err="1">
                <a:latin typeface="Times New Roman" panose="02020603050405020304" pitchFamily="18" charset="0"/>
                <a:ea typeface="Calibri" panose="020F0502020204030204" pitchFamily="34" charset="0"/>
              </a:rPr>
              <a:t>Danh</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thơm</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truyền</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tụng</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mãi</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muôn</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Xuân</a:t>
            </a:r>
            <a:r>
              <a:rPr lang="en-US" sz="4400" i="1" dirty="0">
                <a:latin typeface="Times New Roman" panose="02020603050405020304" pitchFamily="18" charset="0"/>
                <a:ea typeface="Calibri" panose="020F0502020204030204" pitchFamily="34" charset="0"/>
              </a:rPr>
              <a:t>”</a:t>
            </a:r>
            <a:endParaRPr lang="en-US" sz="4400" dirty="0">
              <a:effectLst/>
              <a:latin typeface="Times New Roman" panose="02020603050405020304" pitchFamily="18" charset="0"/>
              <a:ea typeface="Calibri" panose="020F0502020204030204" pitchFamily="34" charset="0"/>
            </a:endParaRPr>
          </a:p>
        </p:txBody>
      </p:sp>
      <p:pic>
        <p:nvPicPr>
          <p:cNvPr id="3" name="Picture 2" descr="Không có mô tả ảnh."/>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100000" l="2947" r="98232">
                        <a14:foregroundMark x1="15324" y1="53889" x2="17289" y2="55833"/>
                        <a14:foregroundMark x1="11984" y1="55833" x2="11984" y2="57917"/>
                        <a14:foregroundMark x1="88998" y1="20139" x2="88998" y2="23889"/>
                        <a14:foregroundMark x1="43811" y1="35139" x2="43811" y2="36944"/>
                        <a14:backgroundMark x1="16503" y1="79167" x2="15324" y2="91250"/>
                        <a14:backgroundMark x1="11984" y1="71667" x2="12967" y2="79722"/>
                        <a14:backgroundMark x1="26719" y1="41250" x2="36542" y2="37500"/>
                      </a14:backgroundRemoval>
                    </a14:imgEffect>
                  </a14:imgLayer>
                </a14:imgProps>
              </a:ext>
              <a:ext uri="{28A0092B-C50C-407E-A947-70E740481C1C}">
                <a14:useLocalDpi xmlns:a14="http://schemas.microsoft.com/office/drawing/2010/main" val="0"/>
              </a:ext>
            </a:extLst>
          </a:blip>
          <a:srcRect/>
          <a:stretch>
            <a:fillRect/>
          </a:stretch>
        </p:blipFill>
        <p:spPr bwMode="auto">
          <a:xfrm>
            <a:off x="10820400" y="359706"/>
            <a:ext cx="7086600" cy="1002426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590800" y="7913221"/>
            <a:ext cx="4707997" cy="4114800"/>
          </a:xfrm>
          <a:prstGeom prst="rect">
            <a:avLst/>
          </a:prstGeom>
        </p:spPr>
      </p:pic>
      <p:pic>
        <p:nvPicPr>
          <p:cNvPr id="5" name="Picture 13"/>
          <p:cNvPicPr>
            <a:picLocks noChangeAspect="1"/>
          </p:cNvPicPr>
          <p:nvPr/>
        </p:nvPicPr>
        <p:blipFill>
          <a:blip r:embed="rId7"/>
          <a:srcRect/>
          <a:stretch>
            <a:fillRect/>
          </a:stretch>
        </p:blipFill>
        <p:spPr>
          <a:xfrm rot="-443034">
            <a:off x="-1042513" y="-885109"/>
            <a:ext cx="6124388" cy="2181813"/>
          </a:xfrm>
          <a:prstGeom prst="rect">
            <a:avLst/>
          </a:prstGeom>
        </p:spPr>
      </p:pic>
    </p:spTree>
    <p:extLst>
      <p:ext uri="{BB962C8B-B14F-4D97-AF65-F5344CB8AC3E}">
        <p14:creationId xmlns:p14="http://schemas.microsoft.com/office/powerpoint/2010/main" val="15237012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95800" y="1476095"/>
            <a:ext cx="12039600" cy="5543056"/>
          </a:xfrm>
          <a:prstGeom prst="rect">
            <a:avLst/>
          </a:prstGeom>
        </p:spPr>
        <p:txBody>
          <a:bodyPr wrap="square">
            <a:spAutoFit/>
          </a:bodyPr>
          <a:lstStyle/>
          <a:p>
            <a:pPr algn="ctr">
              <a:lnSpc>
                <a:spcPct val="115000"/>
              </a:lnSpc>
              <a:tabLst>
                <a:tab pos="90170" algn="l"/>
                <a:tab pos="180340" algn="l"/>
                <a:tab pos="270510" algn="l"/>
              </a:tabLst>
            </a:pPr>
            <a:r>
              <a:rPr lang="vi-VN" sz="4400" i="1" dirty="0">
                <a:latin typeface="Times New Roman" panose="02020603050405020304" pitchFamily="18" charset="0"/>
                <a:ea typeface="Calibri" panose="020F0502020204030204" pitchFamily="34" charset="0"/>
              </a:rPr>
              <a:t>“Quốc Toản là người có tài</a:t>
            </a:r>
            <a:endParaRPr lang="en-US" sz="4400" i="1" dirty="0">
              <a:latin typeface="Times New Roman" panose="02020603050405020304" pitchFamily="18" charset="0"/>
              <a:ea typeface="Calibri" panose="020F0502020204030204" pitchFamily="34" charset="0"/>
            </a:endParaRPr>
          </a:p>
          <a:p>
            <a:pPr algn="ctr">
              <a:lnSpc>
                <a:spcPct val="115000"/>
              </a:lnSpc>
              <a:tabLst>
                <a:tab pos="90170" algn="l"/>
                <a:tab pos="180340" algn="l"/>
                <a:tab pos="270510" algn="l"/>
              </a:tabLst>
            </a:pPr>
            <a:r>
              <a:rPr lang="vi-VN" sz="4400" i="1" dirty="0">
                <a:latin typeface="Times New Roman" panose="02020603050405020304" pitchFamily="18" charset="0"/>
                <a:ea typeface="Calibri" panose="020F0502020204030204" pitchFamily="34" charset="0"/>
              </a:rPr>
              <a:t>Mới mười sáu tuổi ra oai trận tiền</a:t>
            </a:r>
            <a:endParaRPr lang="en-US" sz="4400" i="1" dirty="0">
              <a:latin typeface="Times New Roman" panose="02020603050405020304" pitchFamily="18" charset="0"/>
              <a:ea typeface="Calibri" panose="020F0502020204030204" pitchFamily="34" charset="0"/>
            </a:endParaRPr>
          </a:p>
          <a:p>
            <a:pPr algn="ctr">
              <a:lnSpc>
                <a:spcPct val="115000"/>
              </a:lnSpc>
              <a:tabLst>
                <a:tab pos="90170" algn="l"/>
                <a:tab pos="180340" algn="l"/>
                <a:tab pos="270510" algn="l"/>
              </a:tabLst>
            </a:pPr>
            <a:r>
              <a:rPr lang="vi-VN" sz="4400" i="1" dirty="0">
                <a:latin typeface="Times New Roman" panose="02020603050405020304" pitchFamily="18" charset="0"/>
                <a:ea typeface="Calibri" panose="020F0502020204030204" pitchFamily="34" charset="0"/>
              </a:rPr>
              <a:t>Mấy lần đánh thắng quân Nguyên</a:t>
            </a:r>
            <a:endParaRPr lang="en-US" sz="4400" i="1" dirty="0">
              <a:latin typeface="Times New Roman" panose="02020603050405020304" pitchFamily="18" charset="0"/>
              <a:ea typeface="Calibri" panose="020F0502020204030204" pitchFamily="34" charset="0"/>
            </a:endParaRPr>
          </a:p>
          <a:p>
            <a:pPr algn="ctr">
              <a:lnSpc>
                <a:spcPct val="115000"/>
              </a:lnSpc>
              <a:tabLst>
                <a:tab pos="90170" algn="l"/>
                <a:tab pos="180340" algn="l"/>
                <a:tab pos="270510" algn="l"/>
              </a:tabLst>
            </a:pPr>
            <a:r>
              <a:rPr lang="vi-VN" sz="4400" i="1" dirty="0">
                <a:latin typeface="Times New Roman" panose="02020603050405020304" pitchFamily="18" charset="0"/>
                <a:ea typeface="Calibri" panose="020F0502020204030204" pitchFamily="34" charset="0"/>
              </a:rPr>
              <a:t>Được phong làm tướng cầm quyền binh nhung</a:t>
            </a:r>
            <a:endParaRPr lang="en-US" sz="4400" i="1" dirty="0">
              <a:latin typeface="Times New Roman" panose="02020603050405020304" pitchFamily="18" charset="0"/>
              <a:ea typeface="Calibri" panose="020F0502020204030204" pitchFamily="34" charset="0"/>
            </a:endParaRPr>
          </a:p>
          <a:p>
            <a:pPr algn="ctr">
              <a:lnSpc>
                <a:spcPct val="115000"/>
              </a:lnSpc>
              <a:tabLst>
                <a:tab pos="90170" algn="l"/>
                <a:tab pos="180340" algn="l"/>
                <a:tab pos="270510" algn="l"/>
              </a:tabLst>
            </a:pPr>
            <a:r>
              <a:rPr lang="vi-VN" sz="4400" i="1" dirty="0">
                <a:latin typeface="Times New Roman" panose="02020603050405020304" pitchFamily="18" charset="0"/>
                <a:ea typeface="Calibri" panose="020F0502020204030204" pitchFamily="34" charset="0"/>
              </a:rPr>
              <a:t>Thật là một đấng anh hùng</a:t>
            </a:r>
            <a:endParaRPr lang="en-US" sz="4400" i="1" dirty="0">
              <a:latin typeface="Times New Roman" panose="02020603050405020304" pitchFamily="18" charset="0"/>
              <a:ea typeface="Calibri" panose="020F0502020204030204" pitchFamily="34" charset="0"/>
            </a:endParaRPr>
          </a:p>
          <a:p>
            <a:pPr algn="ctr">
              <a:lnSpc>
                <a:spcPct val="115000"/>
              </a:lnSpc>
              <a:tabLst>
                <a:tab pos="90170" algn="l"/>
                <a:tab pos="180340" algn="l"/>
                <a:tab pos="270510" algn="l"/>
              </a:tabLst>
            </a:pPr>
            <a:r>
              <a:rPr lang="vi-VN" sz="4400" i="1" dirty="0">
                <a:latin typeface="Times New Roman" panose="02020603050405020304" pitchFamily="18" charset="0"/>
                <a:ea typeface="Calibri" panose="020F0502020204030204" pitchFamily="34" charset="0"/>
              </a:rPr>
              <a:t>Trẻ con nước Việt nên cùng noi theo” </a:t>
            </a:r>
            <a:endParaRPr lang="en-US" sz="4400" i="1" dirty="0">
              <a:latin typeface="Times New Roman" panose="02020603050405020304" pitchFamily="18" charset="0"/>
              <a:ea typeface="Calibri" panose="020F0502020204030204" pitchFamily="34" charset="0"/>
            </a:endParaRPr>
          </a:p>
          <a:p>
            <a:pPr algn="ctr">
              <a:lnSpc>
                <a:spcPct val="115000"/>
              </a:lnSpc>
              <a:tabLst>
                <a:tab pos="90170" algn="l"/>
                <a:tab pos="180340" algn="l"/>
                <a:tab pos="270510" algn="l"/>
              </a:tabLst>
            </a:pPr>
            <a:r>
              <a:rPr lang="vi-VN" sz="4400" i="1" dirty="0">
                <a:latin typeface="Times New Roman" panose="02020603050405020304" pitchFamily="18" charset="0"/>
                <a:ea typeface="Calibri" panose="020F0502020204030204" pitchFamily="34" charset="0"/>
              </a:rPr>
              <a:t>(Lịch sử nước ta).</a:t>
            </a:r>
            <a:endParaRPr lang="en-US" sz="4400" dirty="0">
              <a:effectLst/>
              <a:latin typeface="Times New Roman" panose="02020603050405020304" pitchFamily="18" charset="0"/>
              <a:ea typeface="Calibri" panose="020F0502020204030204" pitchFamily="34" charset="0"/>
            </a:endParaRPr>
          </a:p>
        </p:txBody>
      </p:sp>
      <p:pic>
        <p:nvPicPr>
          <p:cNvPr id="4"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392400" y="7658100"/>
            <a:ext cx="4707997" cy="4114800"/>
          </a:xfrm>
          <a:prstGeom prst="rect">
            <a:avLst/>
          </a:prstGeom>
        </p:spPr>
      </p:pic>
      <p:pic>
        <p:nvPicPr>
          <p:cNvPr id="5" name="Picture 13"/>
          <p:cNvPicPr>
            <a:picLocks noChangeAspect="1"/>
          </p:cNvPicPr>
          <p:nvPr/>
        </p:nvPicPr>
        <p:blipFill>
          <a:blip r:embed="rId5"/>
          <a:srcRect/>
          <a:stretch>
            <a:fillRect/>
          </a:stretch>
        </p:blipFill>
        <p:spPr>
          <a:xfrm rot="-443034">
            <a:off x="-1042513" y="-885109"/>
            <a:ext cx="6124388" cy="2181813"/>
          </a:xfrm>
          <a:prstGeom prst="rect">
            <a:avLst/>
          </a:prstGeom>
        </p:spPr>
      </p:pic>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backgroundRemoval t="1172" b="100000" l="9883" r="96559"/>
                    </a14:imgEffect>
                  </a14:imgLayer>
                </a14:imgProps>
              </a:ext>
            </a:extLst>
          </a:blip>
          <a:stretch>
            <a:fillRect/>
          </a:stretch>
        </p:blipFill>
        <p:spPr>
          <a:xfrm>
            <a:off x="-5334000" y="2959100"/>
            <a:ext cx="13011150" cy="7315200"/>
          </a:xfrm>
          <a:prstGeom prst="rect">
            <a:avLst/>
          </a:prstGeom>
        </p:spPr>
      </p:pic>
    </p:spTree>
    <p:extLst>
      <p:ext uri="{BB962C8B-B14F-4D97-AF65-F5344CB8AC3E}">
        <p14:creationId xmlns:p14="http://schemas.microsoft.com/office/powerpoint/2010/main" val="31700708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745336"/>
            <a:ext cx="17882839" cy="1938992"/>
          </a:xfrm>
          <a:prstGeom prst="rect">
            <a:avLst/>
          </a:prstGeom>
          <a:noFill/>
        </p:spPr>
        <p:txBody>
          <a:bodyPr wrap="square" rtlCol="0">
            <a:spAutoFit/>
          </a:bodyPr>
          <a:lstStyle/>
          <a:p>
            <a:pPr algn="ctr"/>
            <a:r>
              <a:rPr lang="en-US" sz="4000" dirty="0" err="1">
                <a:latin typeface="Times New Roman" panose="02020603050405020304" pitchFamily="18" charset="0"/>
                <a:cs typeface="Times New Roman" panose="02020603050405020304" pitchFamily="18" charset="0"/>
              </a:rPr>
              <a:t>Chọn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từ</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thích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hợp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ngoặc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điền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chỗ</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sau</a:t>
            </a:r>
            <a:r>
              <a:rPr lang="en-US" sz="4000" dirty="0">
                <a:latin typeface="Times New Roman" panose="02020603050405020304" pitchFamily="18" charset="0"/>
                <a:cs typeface="Times New Roman" panose="02020603050405020304" pitchFamily="18" charset="0"/>
              </a:rPr>
              <a:t>:</a:t>
            </a:r>
          </a:p>
          <a:p>
            <a:pPr algn="just"/>
            <a:r>
              <a:rPr lang="en-US" sz="4000" i="1" dirty="0">
                <a:latin typeface="Times New Roman" panose="02020603050405020304" pitchFamily="18" charset="0"/>
                <a:cs typeface="Times New Roman" panose="02020603050405020304" pitchFamily="18" charset="0"/>
              </a:rPr>
              <a:t>(</a:t>
            </a:r>
            <a:r>
              <a:rPr lang="en-US" sz="4000" i="1" dirty="0" err="1">
                <a:latin typeface="Times New Roman" panose="02020603050405020304" pitchFamily="18" charset="0"/>
                <a:cs typeface="Times New Roman" panose="02020603050405020304" pitchFamily="18" charset="0"/>
              </a:rPr>
              <a:t>quốc</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biến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dã</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tâm</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thượng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lệnh</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người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hầu</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chiêu</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binh</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mãi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mã</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nghi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trượng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tôn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thất</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hội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sư</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vua</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quốc</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gia</a:t>
            </a:r>
            <a:r>
              <a:rPr lang="en-US" sz="4000" i="1" dirty="0">
                <a:latin typeface="Times New Roman" panose="02020603050405020304" pitchFamily="18" charset="0"/>
                <a:cs typeface="Times New Roman" panose="02020603050405020304" pitchFamily="18" charset="0"/>
              </a:rPr>
              <a:t>)</a:t>
            </a:r>
          </a:p>
        </p:txBody>
      </p:sp>
      <p:sp>
        <p:nvSpPr>
          <p:cNvPr id="4" name="TextBox 3"/>
          <p:cNvSpPr txBox="1"/>
          <p:nvPr/>
        </p:nvSpPr>
        <p:spPr>
          <a:xfrm>
            <a:off x="457200" y="2670061"/>
            <a:ext cx="17297400" cy="7478970"/>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1. .....................: </a:t>
            </a:r>
            <a:r>
              <a:rPr lang="en-US" sz="4000" dirty="0" err="1">
                <a:latin typeface="Times New Roman" panose="02020603050405020304" pitchFamily="18" charset="0"/>
                <a:cs typeface="Times New Roman" panose="02020603050405020304" pitchFamily="18" charset="0"/>
              </a:rPr>
              <a:t>gặp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nhau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bàn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việc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quân</a:t>
            </a:r>
            <a:r>
              <a:rPr lang="en-US" sz="4000" dirty="0">
                <a:latin typeface="Times New Roman" panose="02020603050405020304" pitchFamily="18" charset="0"/>
                <a:cs typeface="Times New Roman" panose="02020603050405020304" pitchFamily="18" charset="0"/>
              </a:rPr>
              <a:t>.</a:t>
            </a:r>
          </a:p>
          <a:p>
            <a:pPr algn="just"/>
            <a:r>
              <a:rPr lang="en-US" sz="4000" dirty="0">
                <a:latin typeface="Times New Roman" panose="02020603050405020304" pitchFamily="18" charset="0"/>
                <a:cs typeface="Times New Roman" panose="02020603050405020304" pitchFamily="18" charset="0"/>
              </a:rPr>
              <a:t>2. </a:t>
            </a:r>
            <a:r>
              <a:rPr lang="en-US" sz="4000" b="1" i="1" dirty="0" err="1">
                <a:latin typeface="Times New Roman" panose="02020603050405020304" pitchFamily="18" charset="0"/>
                <a:cs typeface="Times New Roman" panose="02020603050405020304" pitchFamily="18" charset="0"/>
              </a:rPr>
              <a:t>Thuyền</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ngự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thuyền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a:t>
            </a:r>
          </a:p>
          <a:p>
            <a:pPr algn="just"/>
            <a:r>
              <a:rPr lang="en-US" sz="4000" dirty="0">
                <a:latin typeface="Times New Roman" panose="02020603050405020304" pitchFamily="18" charset="0"/>
                <a:cs typeface="Times New Roman" panose="02020603050405020304" pitchFamily="18" charset="0"/>
              </a:rPr>
              <a:t>3. ...........................: </a:t>
            </a:r>
            <a:r>
              <a:rPr lang="en-US" sz="4000" dirty="0" err="1">
                <a:latin typeface="Times New Roman" panose="02020603050405020304" pitchFamily="18" charset="0"/>
                <a:cs typeface="Times New Roman" panose="02020603050405020304" pitchFamily="18" charset="0"/>
              </a:rPr>
              <a:t>vật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dụng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trang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cung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thự</a:t>
            </a:r>
            <a:r>
              <a:rPr lang="en-US" sz="4000" dirty="0">
                <a:latin typeface="Times New Roman" panose="02020603050405020304" pitchFamily="18" charset="0"/>
                <a:cs typeface="Times New Roman" panose="02020603050405020304" pitchFamily="18" charset="0"/>
              </a:rPr>
              <a:t> hay </a:t>
            </a:r>
            <a:r>
              <a:rPr lang="en-US" sz="4000" dirty="0" err="1">
                <a:latin typeface="Times New Roman" panose="02020603050405020304" pitchFamily="18" charset="0"/>
                <a:cs typeface="Times New Roman" panose="02020603050405020304" pitchFamily="18" charset="0"/>
              </a:rPr>
              <a:t>dùng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đường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vua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quan</a:t>
            </a:r>
            <a:r>
              <a:rPr lang="en-US" sz="4000" dirty="0">
                <a:latin typeface="Times New Roman" panose="02020603050405020304" pitchFamily="18" charset="0"/>
                <a:cs typeface="Times New Roman" panose="02020603050405020304" pitchFamily="18" charset="0"/>
              </a:rPr>
              <a:t>.</a:t>
            </a:r>
          </a:p>
          <a:p>
            <a:pPr algn="just"/>
            <a:r>
              <a:rPr lang="en-US" sz="4000" dirty="0">
                <a:latin typeface="Times New Roman" panose="02020603050405020304" pitchFamily="18" charset="0"/>
                <a:cs typeface="Times New Roman" panose="02020603050405020304" pitchFamily="18" charset="0"/>
              </a:rPr>
              <a:t>4. ..................: </a:t>
            </a:r>
            <a:r>
              <a:rPr lang="en-US" sz="4000" dirty="0" err="1">
                <a:latin typeface="Times New Roman" panose="02020603050405020304" pitchFamily="18" charset="0"/>
                <a:cs typeface="Times New Roman" panose="02020603050405020304" pitchFamily="18" charset="0"/>
              </a:rPr>
              <a:t>lòng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hiểm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độc</a:t>
            </a:r>
            <a:r>
              <a:rPr lang="en-US" sz="4000" dirty="0">
                <a:latin typeface="Times New Roman" panose="02020603050405020304" pitchFamily="18" charset="0"/>
                <a:cs typeface="Times New Roman" panose="02020603050405020304" pitchFamily="18" charset="0"/>
              </a:rPr>
              <a:t>.</a:t>
            </a:r>
          </a:p>
          <a:p>
            <a:pPr algn="just"/>
            <a:r>
              <a:rPr lang="en-US" sz="4000" dirty="0">
                <a:latin typeface="Times New Roman" panose="02020603050405020304" pitchFamily="18" charset="0"/>
                <a:cs typeface="Times New Roman" panose="02020603050405020304" pitchFamily="18" charset="0"/>
              </a:rPr>
              <a:t>5. </a:t>
            </a:r>
            <a:r>
              <a:rPr lang="en-US" sz="4000" b="1" i="1" dirty="0" err="1">
                <a:latin typeface="Times New Roman" panose="02020603050405020304" pitchFamily="18" charset="0"/>
                <a:cs typeface="Times New Roman" panose="02020603050405020304" pitchFamily="18" charset="0"/>
              </a:rPr>
              <a:t>Quốc</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thể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danh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a:t>
            </a:r>
          </a:p>
          <a:p>
            <a:pPr algn="just"/>
            <a:r>
              <a:rPr lang="en-US" sz="4000" dirty="0">
                <a:latin typeface="Times New Roman" panose="02020603050405020304" pitchFamily="18" charset="0"/>
                <a:cs typeface="Times New Roman" panose="02020603050405020304" pitchFamily="18" charset="0"/>
              </a:rPr>
              <a:t>6. .........................: </a:t>
            </a:r>
            <a:r>
              <a:rPr lang="en-US" sz="4000" dirty="0" err="1">
                <a:latin typeface="Times New Roman" panose="02020603050405020304" pitchFamily="18" charset="0"/>
                <a:cs typeface="Times New Roman" panose="02020603050405020304" pitchFamily="18" charset="0"/>
              </a:rPr>
              <a:t>dòng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họ</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vua</a:t>
            </a:r>
            <a:r>
              <a:rPr lang="en-US" sz="4000" dirty="0">
                <a:latin typeface="Times New Roman" panose="02020603050405020304" pitchFamily="18" charset="0"/>
                <a:cs typeface="Times New Roman" panose="02020603050405020304" pitchFamily="18" charset="0"/>
              </a:rPr>
              <a:t>.</a:t>
            </a:r>
          </a:p>
          <a:p>
            <a:pPr algn="just"/>
            <a:r>
              <a:rPr lang="en-US" sz="4000" dirty="0">
                <a:latin typeface="Times New Roman" panose="02020603050405020304" pitchFamily="18" charset="0"/>
                <a:cs typeface="Times New Roman" panose="02020603050405020304" pitchFamily="18" charset="0"/>
              </a:rPr>
              <a:t>7. ...............................: </a:t>
            </a:r>
            <a:r>
              <a:rPr lang="en-US" sz="4000" dirty="0" err="1">
                <a:latin typeface="Times New Roman" panose="02020603050405020304" pitchFamily="18" charset="0"/>
                <a:cs typeface="Times New Roman" panose="02020603050405020304" pitchFamily="18" charset="0"/>
              </a:rPr>
              <a:t>lệnh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trên</a:t>
            </a:r>
            <a:r>
              <a:rPr lang="en-US" sz="4000" dirty="0">
                <a:latin typeface="Times New Roman" panose="02020603050405020304" pitchFamily="18" charset="0"/>
                <a:cs typeface="Times New Roman" panose="02020603050405020304" pitchFamily="18" charset="0"/>
              </a:rPr>
              <a:t>.</a:t>
            </a:r>
          </a:p>
          <a:p>
            <a:pPr algn="just"/>
            <a:r>
              <a:rPr lang="en-US" sz="4000" dirty="0">
                <a:latin typeface="Times New Roman" panose="02020603050405020304" pitchFamily="18" charset="0"/>
                <a:cs typeface="Times New Roman" panose="02020603050405020304" pitchFamily="18" charset="0"/>
              </a:rPr>
              <a:t>8. ........................: </a:t>
            </a:r>
            <a:r>
              <a:rPr lang="en-US" sz="4000" dirty="0" err="1">
                <a:latin typeface="Times New Roman" panose="02020603050405020304" pitchFamily="18" charset="0"/>
                <a:cs typeface="Times New Roman" panose="02020603050405020304" pitchFamily="18" charset="0"/>
              </a:rPr>
              <a:t>đất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nước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gặp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cố</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nguy</a:t>
            </a:r>
            <a:r>
              <a:rPr lang="en-US" sz="4000" dirty="0">
                <a:latin typeface="Times New Roman" panose="02020603050405020304" pitchFamily="18" charset="0"/>
                <a:cs typeface="Times New Roman" panose="02020603050405020304" pitchFamily="18" charset="0"/>
              </a:rPr>
              <a:t> nan.</a:t>
            </a:r>
          </a:p>
          <a:p>
            <a:pPr algn="just"/>
            <a:r>
              <a:rPr lang="en-US" sz="4000" dirty="0">
                <a:latin typeface="Times New Roman" panose="02020603050405020304" pitchFamily="18" charset="0"/>
                <a:cs typeface="Times New Roman" panose="02020603050405020304" pitchFamily="18" charset="0"/>
              </a:rPr>
              <a:t>9. </a:t>
            </a:r>
            <a:r>
              <a:rPr lang="en-US" sz="4000" b="1" i="1" dirty="0" err="1">
                <a:latin typeface="Times New Roman" panose="02020603050405020304" pitchFamily="18" charset="0"/>
                <a:cs typeface="Times New Roman" panose="02020603050405020304" pitchFamily="18" charset="0"/>
              </a:rPr>
              <a:t>Nội</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thị</a:t>
            </a:r>
            <a:r>
              <a:rPr lang="en-US" sz="4000" dirty="0">
                <a:latin typeface="Times New Roman" panose="02020603050405020304" pitchFamily="18" charset="0"/>
                <a:cs typeface="Times New Roman" panose="02020603050405020304" pitchFamily="18" charset="0"/>
              </a:rPr>
              <a:t>:..........................ở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cung</a:t>
            </a:r>
            <a:r>
              <a:rPr lang="en-US" sz="4000" dirty="0">
                <a:latin typeface="Times New Roman" panose="02020603050405020304" pitchFamily="18" charset="0"/>
                <a:cs typeface="Times New Roman" panose="02020603050405020304" pitchFamily="18" charset="0"/>
              </a:rPr>
              <a:t>.</a:t>
            </a:r>
          </a:p>
          <a:p>
            <a:pPr algn="just"/>
            <a:r>
              <a:rPr lang="en-US" sz="4000" dirty="0">
                <a:latin typeface="Times New Roman" panose="02020603050405020304" pitchFamily="18" charset="0"/>
                <a:cs typeface="Times New Roman" panose="02020603050405020304" pitchFamily="18" charset="0"/>
              </a:rPr>
              <a:t>10. ................................................: </a:t>
            </a:r>
            <a:r>
              <a:rPr lang="en-US" sz="4000" dirty="0" err="1">
                <a:latin typeface="Times New Roman" panose="02020603050405020304" pitchFamily="18" charset="0"/>
                <a:cs typeface="Times New Roman" panose="02020603050405020304" pitchFamily="18" charset="0"/>
              </a:rPr>
              <a:t>chiêu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mua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ngựa</a:t>
            </a:r>
            <a:r>
              <a:rPr lang="en-US" sz="4000" dirty="0">
                <a:latin typeface="Times New Roman" panose="02020603050405020304" pitchFamily="18" charset="0"/>
                <a:cs typeface="Times New Roman" panose="02020603050405020304" pitchFamily="18" charset="0"/>
              </a:rPr>
              <a:t>, ý </a:t>
            </a:r>
            <a:r>
              <a:rPr lang="en-US" sz="4000" dirty="0" err="1">
                <a:latin typeface="Times New Roman" panose="02020603050405020304" pitchFamily="18" charset="0"/>
                <a:cs typeface="Times New Roman" panose="02020603050405020304" pitchFamily="18" charset="0"/>
              </a:rPr>
              <a:t>nói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chuẩn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quân</a:t>
            </a:r>
            <a:r>
              <a:rPr lang="en-US" sz="4000" dirty="0">
                <a:latin typeface="Times New Roman" panose="02020603050405020304" pitchFamily="18" charset="0"/>
                <a:cs typeface="Times New Roman" panose="02020603050405020304" pitchFamily="18" charset="0"/>
              </a:rPr>
              <a:t>.</a:t>
            </a:r>
          </a:p>
        </p:txBody>
      </p:sp>
      <p:pic>
        <p:nvPicPr>
          <p:cNvPr id="5" name="Picture 12"/>
          <p:cNvPicPr>
            <a:picLocks noChangeAspect="1"/>
          </p:cNvPicPr>
          <p:nvPr/>
        </p:nvPicPr>
        <p:blipFill>
          <a:blip r:embed="rId3"/>
          <a:srcRect/>
          <a:stretch>
            <a:fillRect/>
          </a:stretch>
        </p:blipFill>
        <p:spPr>
          <a:xfrm rot="673482">
            <a:off x="17436143" y="3860055"/>
            <a:ext cx="1713516" cy="4104230"/>
          </a:xfrm>
          <a:prstGeom prst="rect">
            <a:avLst/>
          </a:prstGeom>
        </p:spPr>
      </p:pic>
      <p:pic>
        <p:nvPicPr>
          <p:cNvPr id="6" name="Picture 13"/>
          <p:cNvPicPr>
            <a:picLocks noChangeAspect="1"/>
          </p:cNvPicPr>
          <p:nvPr/>
        </p:nvPicPr>
        <p:blipFill>
          <a:blip r:embed="rId4"/>
          <a:srcRect/>
          <a:stretch>
            <a:fillRect/>
          </a:stretch>
        </p:blipFill>
        <p:spPr>
          <a:xfrm>
            <a:off x="16692867" y="6210300"/>
            <a:ext cx="2123466" cy="926048"/>
          </a:xfrm>
          <a:prstGeom prst="rect">
            <a:avLst/>
          </a:prstGeom>
        </p:spPr>
      </p:pic>
      <p:pic>
        <p:nvPicPr>
          <p:cNvPr id="7" name="Picture 11"/>
          <p:cNvPicPr>
            <a:picLocks noChangeAspect="1"/>
          </p:cNvPicPr>
          <p:nvPr/>
        </p:nvPicPr>
        <p:blipFill>
          <a:blip r:embed="rId5"/>
          <a:srcRect/>
          <a:stretch>
            <a:fillRect/>
          </a:stretch>
        </p:blipFill>
        <p:spPr>
          <a:xfrm rot="-74184" flipH="1">
            <a:off x="-2035128" y="-785381"/>
            <a:ext cx="8220775" cy="1585435"/>
          </a:xfrm>
          <a:prstGeom prst="rect">
            <a:avLst/>
          </a:prstGeom>
        </p:spPr>
      </p:pic>
      <p:pic>
        <p:nvPicPr>
          <p:cNvPr id="8" name="Picture 14"/>
          <p:cNvPicPr>
            <a:picLocks noChangeAspect="1"/>
          </p:cNvPicPr>
          <p:nvPr/>
        </p:nvPicPr>
        <p:blipFill>
          <a:blip r:embed="rId6"/>
          <a:srcRect/>
          <a:stretch>
            <a:fillRect/>
          </a:stretch>
        </p:blipFill>
        <p:spPr>
          <a:xfrm flipH="1">
            <a:off x="-2959445" y="-104303"/>
            <a:ext cx="7262848" cy="1272718"/>
          </a:xfrm>
          <a:prstGeom prst="rect">
            <a:avLst/>
          </a:prstGeom>
        </p:spPr>
      </p:pic>
      <p:sp>
        <p:nvSpPr>
          <p:cNvPr id="9" name="TextBox 8"/>
          <p:cNvSpPr txBox="1"/>
          <p:nvPr/>
        </p:nvSpPr>
        <p:spPr>
          <a:xfrm>
            <a:off x="6819900" y="5558227"/>
            <a:ext cx="2286000" cy="707886"/>
          </a:xfrm>
          <a:prstGeom prst="rect">
            <a:avLst/>
          </a:prstGeom>
          <a:noFill/>
        </p:spPr>
        <p:txBody>
          <a:bodyPr wrap="square" rtlCol="0">
            <a:spAutoFit/>
          </a:bodyPr>
          <a:lstStyle/>
          <a:p>
            <a:pPr algn="ctr"/>
            <a:r>
              <a:rPr lang="en-US" sz="4000" b="1" i="1" dirty="0" err="1">
                <a:solidFill>
                  <a:srgbClr val="FF0000"/>
                </a:solidFill>
                <a:latin typeface="Times New Roman" panose="02020603050405020304" pitchFamily="18" charset="0"/>
                <a:cs typeface="Times New Roman" panose="02020603050405020304" pitchFamily="18" charset="0"/>
              </a:rPr>
              <a:t>quốc</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gia</a:t>
            </a:r>
            <a:endParaRPr lang="en-US" sz="4000" b="1" i="1" dirty="0">
              <a:solidFill>
                <a:srgbClr val="FF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1674503" y="8724900"/>
            <a:ext cx="5257800" cy="707886"/>
          </a:xfrm>
          <a:prstGeom prst="rect">
            <a:avLst/>
          </a:prstGeom>
          <a:noFill/>
        </p:spPr>
        <p:txBody>
          <a:bodyPr wrap="square" rtlCol="0">
            <a:spAutoFit/>
          </a:bodyPr>
          <a:lstStyle/>
          <a:p>
            <a:pPr algn="ctr"/>
            <a:r>
              <a:rPr lang="en-US" sz="4000" b="1" i="1" dirty="0" err="1">
                <a:solidFill>
                  <a:srgbClr val="FF0000"/>
                </a:solidFill>
                <a:latin typeface="Times New Roman" panose="02020603050405020304" pitchFamily="18" charset="0"/>
                <a:cs typeface="Times New Roman" panose="02020603050405020304" pitchFamily="18" charset="0"/>
              </a:rPr>
              <a:t>Chiêu</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binh</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mãi</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mã</a:t>
            </a:r>
            <a:endParaRPr lang="en-US" sz="4000" b="1" i="1" dirty="0">
              <a:solidFill>
                <a:srgbClr val="FF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2205370" y="8047612"/>
            <a:ext cx="3585830" cy="707886"/>
          </a:xfrm>
          <a:prstGeom prst="rect">
            <a:avLst/>
          </a:prstGeom>
          <a:noFill/>
        </p:spPr>
        <p:txBody>
          <a:bodyPr wrap="square" rtlCol="0">
            <a:spAutoFit/>
          </a:bodyPr>
          <a:lstStyle/>
          <a:p>
            <a:pPr algn="ctr"/>
            <a:r>
              <a:rPr lang="en-US" sz="4000" b="1" i="1" dirty="0" err="1">
                <a:solidFill>
                  <a:srgbClr val="FF0000"/>
                </a:solidFill>
                <a:latin typeface="Times New Roman" panose="02020603050405020304" pitchFamily="18" charset="0"/>
                <a:cs typeface="Times New Roman" panose="02020603050405020304" pitchFamily="18" charset="0"/>
              </a:rPr>
              <a:t>người</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hầu</a:t>
            </a:r>
            <a:endParaRPr lang="en-US" sz="4000" b="1" i="1" dirty="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1143000" y="7505700"/>
            <a:ext cx="3008003" cy="707886"/>
          </a:xfrm>
          <a:prstGeom prst="rect">
            <a:avLst/>
          </a:prstGeom>
          <a:noFill/>
        </p:spPr>
        <p:txBody>
          <a:bodyPr wrap="square" rtlCol="0">
            <a:spAutoFit/>
          </a:bodyPr>
          <a:lstStyle/>
          <a:p>
            <a:pPr algn="ctr"/>
            <a:r>
              <a:rPr lang="en-US" sz="4000" b="1" i="1" dirty="0" err="1">
                <a:solidFill>
                  <a:srgbClr val="FF0000"/>
                </a:solidFill>
                <a:latin typeface="Times New Roman" panose="02020603050405020304" pitchFamily="18" charset="0"/>
                <a:cs typeface="Times New Roman" panose="02020603050405020304" pitchFamily="18" charset="0"/>
              </a:rPr>
              <a:t>Quốc</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biến</a:t>
            </a:r>
            <a:endParaRPr lang="en-US" sz="4000" b="1" i="1" dirty="0">
              <a:solidFill>
                <a:srgbClr val="FF000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1143000" y="6802920"/>
            <a:ext cx="3008003" cy="707886"/>
          </a:xfrm>
          <a:prstGeom prst="rect">
            <a:avLst/>
          </a:prstGeom>
          <a:noFill/>
        </p:spPr>
        <p:txBody>
          <a:bodyPr wrap="square" rtlCol="0">
            <a:spAutoFit/>
          </a:bodyPr>
          <a:lstStyle/>
          <a:p>
            <a:pPr algn="ctr"/>
            <a:r>
              <a:rPr lang="en-US" sz="4000" b="1" i="1" dirty="0" err="1">
                <a:solidFill>
                  <a:srgbClr val="FF0000"/>
                </a:solidFill>
                <a:latin typeface="Times New Roman" panose="02020603050405020304" pitchFamily="18" charset="0"/>
                <a:cs typeface="Times New Roman" panose="02020603050405020304" pitchFamily="18" charset="0"/>
              </a:rPr>
              <a:t>Thượng</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lệnh</a:t>
            </a:r>
            <a:endParaRPr lang="en-US" sz="4000" b="1" i="1" dirty="0">
              <a:solidFill>
                <a:srgbClr val="FF000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1263077" y="6188214"/>
            <a:ext cx="3008003" cy="707886"/>
          </a:xfrm>
          <a:prstGeom prst="rect">
            <a:avLst/>
          </a:prstGeom>
          <a:noFill/>
        </p:spPr>
        <p:txBody>
          <a:bodyPr wrap="square" rtlCol="0">
            <a:spAutoFit/>
          </a:bodyPr>
          <a:lstStyle/>
          <a:p>
            <a:pPr algn="ctr"/>
            <a:r>
              <a:rPr lang="en-US" sz="4000" b="1" i="1" dirty="0" err="1">
                <a:solidFill>
                  <a:srgbClr val="FF0000"/>
                </a:solidFill>
                <a:latin typeface="Times New Roman" panose="02020603050405020304" pitchFamily="18" charset="0"/>
                <a:cs typeface="Times New Roman" panose="02020603050405020304" pitchFamily="18" charset="0"/>
              </a:rPr>
              <a:t>Tôn</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thất</a:t>
            </a:r>
            <a:endParaRPr lang="en-US" sz="4000" b="1" i="1" dirty="0">
              <a:solidFill>
                <a:srgbClr val="FF0000"/>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571257" y="4974032"/>
            <a:ext cx="3008003" cy="707886"/>
          </a:xfrm>
          <a:prstGeom prst="rect">
            <a:avLst/>
          </a:prstGeom>
          <a:noFill/>
        </p:spPr>
        <p:txBody>
          <a:bodyPr wrap="square" rtlCol="0">
            <a:spAutoFit/>
          </a:bodyPr>
          <a:lstStyle/>
          <a:p>
            <a:pPr algn="ctr"/>
            <a:r>
              <a:rPr lang="en-US" sz="4000" b="1" i="1" dirty="0" err="1">
                <a:solidFill>
                  <a:srgbClr val="FF0000"/>
                </a:solidFill>
                <a:latin typeface="Times New Roman" panose="02020603050405020304" pitchFamily="18" charset="0"/>
                <a:cs typeface="Times New Roman" panose="02020603050405020304" pitchFamily="18" charset="0"/>
              </a:rPr>
              <a:t>Dã</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tâm</a:t>
            </a:r>
            <a:endParaRPr lang="en-US" sz="4000" b="1" i="1" dirty="0">
              <a:solidFill>
                <a:srgbClr val="FF0000"/>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816663" y="3811250"/>
            <a:ext cx="3008003" cy="707886"/>
          </a:xfrm>
          <a:prstGeom prst="rect">
            <a:avLst/>
          </a:prstGeom>
          <a:noFill/>
        </p:spPr>
        <p:txBody>
          <a:bodyPr wrap="square" rtlCol="0">
            <a:spAutoFit/>
          </a:bodyPr>
          <a:lstStyle/>
          <a:p>
            <a:pPr algn="ctr"/>
            <a:r>
              <a:rPr lang="en-US" sz="4000" b="1" i="1" dirty="0" err="1">
                <a:solidFill>
                  <a:srgbClr val="FF0000"/>
                </a:solidFill>
                <a:latin typeface="Times New Roman" panose="02020603050405020304" pitchFamily="18" charset="0"/>
                <a:cs typeface="Times New Roman" panose="02020603050405020304" pitchFamily="18" charset="0"/>
              </a:rPr>
              <a:t>Nghi</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trượng</a:t>
            </a:r>
            <a:endParaRPr lang="en-US" sz="4000" b="1" i="1" dirty="0">
              <a:solidFill>
                <a:srgbClr val="FF000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5428301" y="3180024"/>
            <a:ext cx="3008003" cy="707886"/>
          </a:xfrm>
          <a:prstGeom prst="rect">
            <a:avLst/>
          </a:prstGeom>
          <a:noFill/>
        </p:spPr>
        <p:txBody>
          <a:bodyPr wrap="square" rtlCol="0">
            <a:spAutoFit/>
          </a:bodyPr>
          <a:lstStyle/>
          <a:p>
            <a:pPr algn="ctr"/>
            <a:r>
              <a:rPr lang="en-US" sz="4000" b="1" i="1" dirty="0" err="1">
                <a:solidFill>
                  <a:srgbClr val="FF0000"/>
                </a:solidFill>
                <a:latin typeface="Times New Roman" panose="02020603050405020304" pitchFamily="18" charset="0"/>
                <a:cs typeface="Times New Roman" panose="02020603050405020304" pitchFamily="18" charset="0"/>
              </a:rPr>
              <a:t>vua</a:t>
            </a:r>
            <a:endParaRPr lang="en-US" sz="4000" b="1" i="1" dirty="0">
              <a:solidFill>
                <a:srgbClr val="FF0000"/>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801997" y="2527608"/>
            <a:ext cx="3008003" cy="707886"/>
          </a:xfrm>
          <a:prstGeom prst="rect">
            <a:avLst/>
          </a:prstGeom>
          <a:noFill/>
        </p:spPr>
        <p:txBody>
          <a:bodyPr wrap="square" rtlCol="0">
            <a:spAutoFit/>
          </a:bodyPr>
          <a:lstStyle/>
          <a:p>
            <a:pPr algn="ctr"/>
            <a:r>
              <a:rPr lang="en-US" sz="4000" b="1" i="1" dirty="0" err="1">
                <a:solidFill>
                  <a:srgbClr val="FF0000"/>
                </a:solidFill>
                <a:latin typeface="Times New Roman" panose="02020603050405020304" pitchFamily="18" charset="0"/>
                <a:cs typeface="Times New Roman" panose="02020603050405020304" pitchFamily="18" charset="0"/>
              </a:rPr>
              <a:t>Hội</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sư</a:t>
            </a:r>
            <a:endParaRPr lang="en-US" sz="4000" b="1" i="1" dirty="0">
              <a:solidFill>
                <a:srgbClr val="FF0000"/>
              </a:solidFill>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a:blip r:embed="rId7"/>
          <a:stretch>
            <a:fillRect/>
          </a:stretch>
        </p:blipFill>
        <p:spPr>
          <a:xfrm>
            <a:off x="0" y="29091"/>
            <a:ext cx="17301948" cy="1286367"/>
          </a:xfrm>
          <a:prstGeom prst="rect">
            <a:avLst/>
          </a:prstGeom>
        </p:spPr>
      </p:pic>
    </p:spTree>
    <p:extLst>
      <p:ext uri="{BB962C8B-B14F-4D97-AF65-F5344CB8AC3E}">
        <p14:creationId xmlns:p14="http://schemas.microsoft.com/office/powerpoint/2010/main" val="2802407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ircle(in)">
                                      <p:cBhvr>
                                        <p:cTn id="22" dur="20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barn(inVertical)">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barn(inVertical)">
                                      <p:cBhvr>
                                        <p:cTn id="51" dur="5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barn(inVertical)">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wipe(down)">
                                      <p:cBhvr>
                                        <p:cTn id="61" dur="5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barn(inVertical)">
                                      <p:cBhvr>
                                        <p:cTn id="66" dur="500"/>
                                        <p:tgtEl>
                                          <p:spTgt spid="11"/>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fade">
                                      <p:cBhvr>
                                        <p:cTn id="71" dur="1000"/>
                                        <p:tgtEl>
                                          <p:spTgt spid="10"/>
                                        </p:tgtEl>
                                      </p:cBhvr>
                                    </p:animEffect>
                                    <p:anim calcmode="lin" valueType="num">
                                      <p:cBhvr>
                                        <p:cTn id="72" dur="1000" fill="hold"/>
                                        <p:tgtEl>
                                          <p:spTgt spid="10"/>
                                        </p:tgtEl>
                                        <p:attrNameLst>
                                          <p:attrName>ppt_x</p:attrName>
                                        </p:attrNameLst>
                                      </p:cBhvr>
                                      <p:tavLst>
                                        <p:tav tm="0">
                                          <p:val>
                                            <p:strVal val="#ppt_x"/>
                                          </p:val>
                                        </p:tav>
                                        <p:tav tm="100000">
                                          <p:val>
                                            <p:strVal val="#ppt_x"/>
                                          </p:val>
                                        </p:tav>
                                      </p:tavLst>
                                    </p:anim>
                                    <p:anim calcmode="lin" valueType="num">
                                      <p:cBhvr>
                                        <p:cTn id="7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9" grpId="0"/>
      <p:bldP spid="10" grpId="0"/>
      <p:bldP spid="11" grpId="0"/>
      <p:bldP spid="12" grpId="0"/>
      <p:bldP spid="13" grpId="0"/>
      <p:bldP spid="14" grpId="0"/>
      <p:bldP spid="15" grpId="0"/>
      <p:bldP spid="16" grpId="0"/>
      <p:bldP spid="17"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p:cNvPicPr>
            <a:picLocks noChangeAspect="1"/>
          </p:cNvPicPr>
          <p:nvPr/>
        </p:nvPicPr>
        <p:blipFill>
          <a:blip r:embed="rId3"/>
          <a:srcRect/>
          <a:stretch>
            <a:fillRect/>
          </a:stretch>
        </p:blipFill>
        <p:spPr>
          <a:xfrm>
            <a:off x="12072085" y="8811327"/>
            <a:ext cx="7262848" cy="1272718"/>
          </a:xfrm>
          <a:prstGeom prst="rect">
            <a:avLst/>
          </a:prstGeom>
        </p:spPr>
      </p:pic>
      <p:sp>
        <p:nvSpPr>
          <p:cNvPr id="4" name="TextBox 4"/>
          <p:cNvSpPr txBox="1"/>
          <p:nvPr/>
        </p:nvSpPr>
        <p:spPr>
          <a:xfrm>
            <a:off x="1133863" y="2053152"/>
            <a:ext cx="8115300" cy="902876"/>
          </a:xfrm>
          <a:prstGeom prst="rect">
            <a:avLst/>
          </a:prstGeom>
        </p:spPr>
        <p:txBody>
          <a:bodyPr lIns="0" tIns="0" rIns="0" bIns="0" rtlCol="0" anchor="t">
            <a:spAutoFit/>
          </a:bodyPr>
          <a:lstStyle/>
          <a:p>
            <a:pPr>
              <a:lnSpc>
                <a:spcPts val="7746"/>
              </a:lnSpc>
            </a:pPr>
            <a:r>
              <a:rPr lang="en-US" sz="5400" b="1" dirty="0">
                <a:solidFill>
                  <a:srgbClr val="000000"/>
                </a:solidFill>
                <a:latin typeface="Times New Roman" panose="02020603050405020304" pitchFamily="18" charset="0"/>
                <a:cs typeface="Times New Roman" panose="02020603050405020304" pitchFamily="18" charset="0"/>
              </a:rPr>
              <a:t>a. </a:t>
            </a:r>
            <a:r>
              <a:rPr lang="en-US" sz="5400" b="1" dirty="0" err="1">
                <a:solidFill>
                  <a:srgbClr val="000000"/>
                </a:solidFill>
                <a:latin typeface="Times New Roman" panose="02020603050405020304" pitchFamily="18" charset="0"/>
                <a:cs typeface="Times New Roman" panose="02020603050405020304" pitchFamily="18" charset="0"/>
              </a:rPr>
              <a:t>Tác</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giả</a:t>
            </a:r>
            <a:endParaRPr lang="en-US" sz="54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4"/>
          <a:srcRect/>
          <a:stretch>
            <a:fillRect/>
          </a:stretch>
        </p:blipFill>
        <p:spPr>
          <a:xfrm rot="-688326">
            <a:off x="12283129" y="8599978"/>
            <a:ext cx="8137257" cy="2939584"/>
          </a:xfrm>
          <a:prstGeom prst="rect">
            <a:avLst/>
          </a:prstGeom>
        </p:spPr>
      </p:pic>
      <p:pic>
        <p:nvPicPr>
          <p:cNvPr id="9" name="Picture 9"/>
          <p:cNvPicPr>
            <a:picLocks noChangeAspect="1"/>
          </p:cNvPicPr>
          <p:nvPr/>
        </p:nvPicPr>
        <p:blipFill>
          <a:blip r:embed="rId4"/>
          <a:srcRect/>
          <a:stretch>
            <a:fillRect/>
          </a:stretch>
        </p:blipFill>
        <p:spPr>
          <a:xfrm rot="-854632" flipH="1">
            <a:off x="-1992983" y="-1065191"/>
            <a:ext cx="7508688" cy="2712514"/>
          </a:xfrm>
          <a:prstGeom prst="rect">
            <a:avLst/>
          </a:prstGeom>
        </p:spPr>
      </p:pic>
      <p:pic>
        <p:nvPicPr>
          <p:cNvPr id="11" name="Picture 11"/>
          <p:cNvPicPr>
            <a:picLocks noChangeAspect="1"/>
          </p:cNvPicPr>
          <p:nvPr/>
        </p:nvPicPr>
        <p:blipFill>
          <a:blip r:embed="rId5"/>
          <a:srcRect/>
          <a:stretch>
            <a:fillRect/>
          </a:stretch>
        </p:blipFill>
        <p:spPr>
          <a:xfrm rot="1320136">
            <a:off x="679877" y="462431"/>
            <a:ext cx="1204884" cy="1492117"/>
          </a:xfrm>
          <a:prstGeom prst="rect">
            <a:avLst/>
          </a:prstGeom>
        </p:spPr>
      </p:pic>
      <p:pic>
        <p:nvPicPr>
          <p:cNvPr id="12" name="Picture 12"/>
          <p:cNvPicPr>
            <a:picLocks noChangeAspect="1"/>
          </p:cNvPicPr>
          <p:nvPr/>
        </p:nvPicPr>
        <p:blipFill>
          <a:blip r:embed="rId6"/>
          <a:srcRect/>
          <a:stretch>
            <a:fillRect/>
          </a:stretch>
        </p:blipFill>
        <p:spPr>
          <a:xfrm rot="4272541">
            <a:off x="3095755" y="422004"/>
            <a:ext cx="895930" cy="924831"/>
          </a:xfrm>
          <a:prstGeom prst="rect">
            <a:avLst/>
          </a:prstGeom>
        </p:spPr>
      </p:pic>
      <p:grpSp>
        <p:nvGrpSpPr>
          <p:cNvPr id="2" name="Group 1"/>
          <p:cNvGrpSpPr/>
          <p:nvPr/>
        </p:nvGrpSpPr>
        <p:grpSpPr>
          <a:xfrm>
            <a:off x="278304" y="2735880"/>
            <a:ext cx="5491001" cy="6989540"/>
            <a:chOff x="775608" y="377549"/>
            <a:chExt cx="7584392" cy="9749820"/>
          </a:xfrm>
        </p:grpSpPr>
        <p:pic>
          <p:nvPicPr>
            <p:cNvPr id="10" name="Picture 3"/>
            <p:cNvPicPr>
              <a:picLocks noChangeAspect="1"/>
            </p:cNvPicPr>
            <p:nvPr/>
          </p:nvPicPr>
          <p:blipFill>
            <a:blip r:embed="rId7"/>
            <a:srcRect/>
            <a:stretch>
              <a:fillRect/>
            </a:stretch>
          </p:blipFill>
          <p:spPr>
            <a:xfrm>
              <a:off x="775608" y="377549"/>
              <a:ext cx="7453991" cy="9749820"/>
            </a:xfrm>
            <a:prstGeom prst="rect">
              <a:avLst/>
            </a:prstGeom>
          </p:spPr>
        </p:pic>
        <p:pic>
          <p:nvPicPr>
            <p:cNvPr id="14" name="Picture 4"/>
            <p:cNvPicPr>
              <a:picLocks noChangeAspect="1"/>
            </p:cNvPicPr>
            <p:nvPr/>
          </p:nvPicPr>
          <p:blipFill>
            <a:blip r:embed="rId8"/>
            <a:srcRect/>
            <a:stretch>
              <a:fillRect/>
            </a:stretch>
          </p:blipFill>
          <p:spPr>
            <a:xfrm>
              <a:off x="1604334" y="1172240"/>
              <a:ext cx="6755666" cy="8836411"/>
            </a:xfrm>
            <a:prstGeom prst="rect">
              <a:avLst/>
            </a:prstGeom>
          </p:spPr>
        </p:pic>
      </p:grpSp>
      <p:sp>
        <p:nvSpPr>
          <p:cNvPr id="16" name="TextBox 4"/>
          <p:cNvSpPr txBox="1"/>
          <p:nvPr/>
        </p:nvSpPr>
        <p:spPr>
          <a:xfrm>
            <a:off x="6539954" y="2551175"/>
            <a:ext cx="11363592" cy="872868"/>
          </a:xfrm>
          <a:prstGeom prst="rect">
            <a:avLst/>
          </a:prstGeom>
        </p:spPr>
        <p:txBody>
          <a:bodyPr wrap="square" lIns="0" tIns="0" rIns="0" bIns="0" rtlCol="0" anchor="t">
            <a:spAutoFit/>
          </a:bodyPr>
          <a:lstStyle/>
          <a:p>
            <a:pPr>
              <a:lnSpc>
                <a:spcPts val="7746"/>
              </a:lnSpc>
            </a:pPr>
            <a:r>
              <a:rPr lang="en-US" sz="4400" b="1" dirty="0" err="1">
                <a:solidFill>
                  <a:srgbClr val="000000"/>
                </a:solidFill>
                <a:latin typeface="Times New Roman" panose="02020603050405020304" pitchFamily="18" charset="0"/>
                <a:cs typeface="Times New Roman" panose="02020603050405020304" pitchFamily="18" charset="0"/>
              </a:rPr>
              <a:t>Nguyễn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Huy</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Tưởng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dirty="0">
                <a:solidFill>
                  <a:srgbClr val="000000"/>
                </a:solidFill>
                <a:latin typeface="Times New Roman" panose="02020603050405020304" pitchFamily="18" charset="0"/>
                <a:cs typeface="Times New Roman" panose="02020603050405020304" pitchFamily="18" charset="0"/>
              </a:rPr>
              <a:t>(1912-1960) </a:t>
            </a:r>
            <a:r>
              <a:rPr lang="en-US" sz="4400" dirty="0" err="1">
                <a:solidFill>
                  <a:srgbClr val="000000"/>
                </a:solidFill>
                <a:latin typeface="Times New Roman" panose="02020603050405020304" pitchFamily="18" charset="0"/>
                <a:cs typeface="Times New Roman" panose="02020603050405020304" pitchFamily="18" charset="0"/>
              </a:rPr>
              <a:t>quê</a:t>
            </a:r>
            <a:r>
              <a:rPr lang="en-US" sz="4400" dirty="0">
                <a:solidFill>
                  <a:srgbClr val="000000"/>
                </a:solidFill>
                <a:latin typeface="Times New Roman" panose="02020603050405020304" pitchFamily="18" charset="0"/>
                <a:cs typeface="Times New Roman" panose="02020603050405020304" pitchFamily="18" charset="0"/>
              </a:rPr>
              <a:t> ở </a:t>
            </a:r>
            <a:r>
              <a:rPr lang="en-US" sz="4400" dirty="0" err="1">
                <a:solidFill>
                  <a:srgbClr val="000000"/>
                </a:solidFill>
                <a:latin typeface="Times New Roman" panose="02020603050405020304" pitchFamily="18" charset="0"/>
                <a:cs typeface="Times New Roman" panose="02020603050405020304" pitchFamily="18" charset="0"/>
              </a:rPr>
              <a:t>Hà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Nội</a:t>
            </a:r>
            <a:r>
              <a:rPr lang="en-US" sz="4400" dirty="0">
                <a:solidFill>
                  <a:srgbClr val="000000"/>
                </a:solidFill>
                <a:latin typeface="Times New Roman" panose="02020603050405020304" pitchFamily="18" charset="0"/>
                <a:cs typeface="Times New Roman" panose="02020603050405020304" pitchFamily="18" charset="0"/>
              </a:rPr>
              <a:t>.</a:t>
            </a:r>
          </a:p>
        </p:txBody>
      </p:sp>
      <p:pic>
        <p:nvPicPr>
          <p:cNvPr id="17" name="Picture 9"/>
          <p:cNvPicPr>
            <a:picLocks noChangeAspect="1"/>
          </p:cNvPicPr>
          <p:nvPr/>
        </p:nvPicPr>
        <p:blipFill>
          <a:blip r:embed="rId9"/>
          <a:srcRect/>
          <a:stretch>
            <a:fillRect/>
          </a:stretch>
        </p:blipFill>
        <p:spPr>
          <a:xfrm>
            <a:off x="5598358" y="2767583"/>
            <a:ext cx="676526" cy="624941"/>
          </a:xfrm>
          <a:prstGeom prst="rect">
            <a:avLst/>
          </a:prstGeom>
        </p:spPr>
      </p:pic>
      <p:sp>
        <p:nvSpPr>
          <p:cNvPr id="18" name="TextBox 4"/>
          <p:cNvSpPr txBox="1"/>
          <p:nvPr/>
        </p:nvSpPr>
        <p:spPr>
          <a:xfrm>
            <a:off x="6539954" y="3497477"/>
            <a:ext cx="11363592" cy="987450"/>
          </a:xfrm>
          <a:prstGeom prst="rect">
            <a:avLst/>
          </a:prstGeom>
        </p:spPr>
        <p:txBody>
          <a:bodyPr wrap="square" lIns="0" tIns="0" rIns="0" bIns="0" rtlCol="0" anchor="t">
            <a:spAutoFit/>
          </a:bodyPr>
          <a:lstStyle/>
          <a:p>
            <a:pPr>
              <a:lnSpc>
                <a:spcPts val="7746"/>
              </a:lnSpc>
            </a:pPr>
            <a:r>
              <a:rPr lang="en-US" sz="4400" dirty="0" err="1">
                <a:solidFill>
                  <a:srgbClr val="000000"/>
                </a:solidFill>
                <a:latin typeface="Times New Roman" panose="02020603050405020304" pitchFamily="18" charset="0"/>
                <a:cs typeface="Times New Roman" panose="02020603050405020304" pitchFamily="18" charset="0"/>
              </a:rPr>
              <a:t>Thiên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hướng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khai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thác</a:t>
            </a:r>
            <a:r>
              <a:rPr lang="en-US" sz="4400"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đề</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tài</a:t>
            </a:r>
            <a:r>
              <a:rPr lang="en-US" sz="4400" b="1"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lịch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sử</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19" name="Picture 9"/>
          <p:cNvPicPr>
            <a:picLocks noChangeAspect="1"/>
          </p:cNvPicPr>
          <p:nvPr/>
        </p:nvPicPr>
        <p:blipFill>
          <a:blip r:embed="rId9"/>
          <a:srcRect/>
          <a:stretch>
            <a:fillRect/>
          </a:stretch>
        </p:blipFill>
        <p:spPr>
          <a:xfrm>
            <a:off x="5598358" y="3713885"/>
            <a:ext cx="676526" cy="624941"/>
          </a:xfrm>
          <a:prstGeom prst="rect">
            <a:avLst/>
          </a:prstGeom>
        </p:spPr>
      </p:pic>
      <p:sp>
        <p:nvSpPr>
          <p:cNvPr id="20" name="TextBox 4"/>
          <p:cNvSpPr txBox="1"/>
          <p:nvPr/>
        </p:nvSpPr>
        <p:spPr>
          <a:xfrm>
            <a:off x="6539953" y="4562636"/>
            <a:ext cx="11363592" cy="872868"/>
          </a:xfrm>
          <a:prstGeom prst="rect">
            <a:avLst/>
          </a:prstGeom>
        </p:spPr>
        <p:txBody>
          <a:bodyPr wrap="square" lIns="0" tIns="0" rIns="0" bIns="0" rtlCol="0" anchor="t">
            <a:spAutoFit/>
          </a:bodyPr>
          <a:lstStyle/>
          <a:p>
            <a:pPr>
              <a:lnSpc>
                <a:spcPts val="7746"/>
              </a:lnSpc>
            </a:pPr>
            <a:r>
              <a:rPr lang="en-US" sz="4400" b="1" dirty="0" err="1">
                <a:solidFill>
                  <a:srgbClr val="000000"/>
                </a:solidFill>
                <a:latin typeface="Times New Roman" panose="02020603050405020304" pitchFamily="18" charset="0"/>
                <a:cs typeface="Times New Roman" panose="02020603050405020304" pitchFamily="18" charset="0"/>
              </a:rPr>
              <a:t>Thể</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loại</a:t>
            </a:r>
            <a:r>
              <a:rPr lang="en-US" sz="4400" b="1"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tiểu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thuyết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kịch</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21" name="Picture 9"/>
          <p:cNvPicPr>
            <a:picLocks noChangeAspect="1"/>
          </p:cNvPicPr>
          <p:nvPr/>
        </p:nvPicPr>
        <p:blipFill>
          <a:blip r:embed="rId9"/>
          <a:srcRect/>
          <a:stretch>
            <a:fillRect/>
          </a:stretch>
        </p:blipFill>
        <p:spPr>
          <a:xfrm>
            <a:off x="5598357" y="4779044"/>
            <a:ext cx="676526" cy="624941"/>
          </a:xfrm>
          <a:prstGeom prst="rect">
            <a:avLst/>
          </a:prstGeom>
        </p:spPr>
      </p:pic>
      <p:sp>
        <p:nvSpPr>
          <p:cNvPr id="22" name="TextBox 4"/>
          <p:cNvSpPr txBox="1"/>
          <p:nvPr/>
        </p:nvSpPr>
        <p:spPr>
          <a:xfrm>
            <a:off x="6616492" y="5714530"/>
            <a:ext cx="11363592" cy="3949799"/>
          </a:xfrm>
          <a:prstGeom prst="rect">
            <a:avLst/>
          </a:prstGeom>
        </p:spPr>
        <p:txBody>
          <a:bodyPr wrap="square" lIns="0" tIns="0" rIns="0" bIns="0" rtlCol="0" anchor="t">
            <a:spAutoFit/>
          </a:bodyPr>
          <a:lstStyle/>
          <a:p>
            <a:pPr>
              <a:lnSpc>
                <a:spcPts val="7746"/>
              </a:lnSpc>
            </a:pPr>
            <a:r>
              <a:rPr lang="en-US" sz="4400" b="1" dirty="0" err="1">
                <a:solidFill>
                  <a:srgbClr val="000000"/>
                </a:solidFill>
                <a:latin typeface="Times New Roman" panose="02020603050405020304" pitchFamily="18" charset="0"/>
                <a:cs typeface="Times New Roman" panose="02020603050405020304" pitchFamily="18" charset="0"/>
              </a:rPr>
              <a:t>Tác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phẩm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chính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Đêm</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hội</a:t>
            </a:r>
            <a:r>
              <a:rPr lang="en-US" sz="4400" i="1" dirty="0">
                <a:solidFill>
                  <a:srgbClr val="000000"/>
                </a:solidFill>
                <a:latin typeface="Times New Roman" panose="02020603050405020304" pitchFamily="18" charset="0"/>
                <a:cs typeface="Times New Roman" panose="02020603050405020304" pitchFamily="18" charset="0"/>
              </a:rPr>
              <a:t> Long </a:t>
            </a:r>
            <a:r>
              <a:rPr lang="en-US" sz="4400" i="1" dirty="0" err="1">
                <a:solidFill>
                  <a:srgbClr val="000000"/>
                </a:solidFill>
                <a:latin typeface="Times New Roman" panose="02020603050405020304" pitchFamily="18" charset="0"/>
                <a:cs typeface="Times New Roman" panose="02020603050405020304" pitchFamily="18" charset="0"/>
              </a:rPr>
              <a:t>Trì</a:t>
            </a:r>
            <a:r>
              <a:rPr lang="en-US" sz="4400" i="1" dirty="0">
                <a:solidFill>
                  <a:srgbClr val="000000"/>
                </a:solidFill>
                <a:latin typeface="Times New Roman" panose="02020603050405020304" pitchFamily="18" charset="0"/>
                <a:cs typeface="Times New Roman" panose="02020603050405020304" pitchFamily="18" charset="0"/>
              </a:rPr>
              <a:t> </a:t>
            </a:r>
            <a:r>
              <a:rPr lang="en-US" sz="4400" dirty="0">
                <a:solidFill>
                  <a:srgbClr val="000000"/>
                </a:solidFill>
                <a:latin typeface="Times New Roman" panose="02020603050405020304" pitchFamily="18" charset="0"/>
                <a:cs typeface="Times New Roman" panose="02020603050405020304" pitchFamily="18" charset="0"/>
              </a:rPr>
              <a:t>(1942); </a:t>
            </a:r>
            <a:r>
              <a:rPr lang="en-US" sz="4400" i="1" dirty="0" err="1">
                <a:solidFill>
                  <a:srgbClr val="000000"/>
                </a:solidFill>
                <a:latin typeface="Times New Roman" panose="02020603050405020304" pitchFamily="18" charset="0"/>
                <a:cs typeface="Times New Roman" panose="02020603050405020304" pitchFamily="18" charset="0"/>
              </a:rPr>
              <a:t>Vũ</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Như</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Tô</a:t>
            </a:r>
            <a:r>
              <a:rPr lang="en-US" sz="4400" i="1" dirty="0">
                <a:solidFill>
                  <a:srgbClr val="000000"/>
                </a:solidFill>
                <a:latin typeface="Times New Roman" panose="02020603050405020304" pitchFamily="18" charset="0"/>
                <a:cs typeface="Times New Roman" panose="02020603050405020304" pitchFamily="18" charset="0"/>
              </a:rPr>
              <a:t> </a:t>
            </a:r>
            <a:r>
              <a:rPr lang="en-US" sz="4400" dirty="0">
                <a:solidFill>
                  <a:srgbClr val="000000"/>
                </a:solidFill>
                <a:latin typeface="Times New Roman" panose="02020603050405020304" pitchFamily="18" charset="0"/>
                <a:cs typeface="Times New Roman" panose="02020603050405020304" pitchFamily="18" charset="0"/>
              </a:rPr>
              <a:t>(1943); </a:t>
            </a:r>
            <a:r>
              <a:rPr lang="en-US" sz="4400" i="1" dirty="0">
                <a:solidFill>
                  <a:srgbClr val="000000"/>
                </a:solidFill>
                <a:latin typeface="Times New Roman" panose="02020603050405020304" pitchFamily="18" charset="0"/>
                <a:cs typeface="Times New Roman" panose="02020603050405020304" pitchFamily="18" charset="0"/>
              </a:rPr>
              <a:t>An </a:t>
            </a:r>
            <a:r>
              <a:rPr lang="en-US" sz="4400" i="1" dirty="0" err="1">
                <a:solidFill>
                  <a:srgbClr val="000000"/>
                </a:solidFill>
                <a:latin typeface="Times New Roman" panose="02020603050405020304" pitchFamily="18" charset="0"/>
                <a:cs typeface="Times New Roman" panose="02020603050405020304" pitchFamily="18" charset="0"/>
              </a:rPr>
              <a:t>Tư</a:t>
            </a:r>
            <a:r>
              <a:rPr lang="en-US" sz="4400" i="1" dirty="0">
                <a:solidFill>
                  <a:srgbClr val="000000"/>
                </a:solidFill>
                <a:latin typeface="Times New Roman" panose="02020603050405020304" pitchFamily="18" charset="0"/>
                <a:cs typeface="Times New Roman" panose="02020603050405020304" pitchFamily="18" charset="0"/>
              </a:rPr>
              <a:t> </a:t>
            </a:r>
            <a:r>
              <a:rPr lang="en-US" sz="4400" dirty="0">
                <a:solidFill>
                  <a:srgbClr val="000000"/>
                </a:solidFill>
                <a:latin typeface="Times New Roman" panose="02020603050405020304" pitchFamily="18" charset="0"/>
                <a:cs typeface="Times New Roman" panose="02020603050405020304" pitchFamily="18" charset="0"/>
              </a:rPr>
              <a:t>(1944); </a:t>
            </a:r>
            <a:r>
              <a:rPr lang="en-US" sz="4400" i="1" dirty="0" err="1">
                <a:solidFill>
                  <a:srgbClr val="000000"/>
                </a:solidFill>
                <a:latin typeface="Times New Roman" panose="02020603050405020304" pitchFamily="18" charset="0"/>
                <a:cs typeface="Times New Roman" panose="02020603050405020304" pitchFamily="18" charset="0"/>
              </a:rPr>
              <a:t>Bắc</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Sơn</a:t>
            </a:r>
            <a:r>
              <a:rPr lang="en-US" sz="4400" i="1" dirty="0">
                <a:solidFill>
                  <a:srgbClr val="000000"/>
                </a:solidFill>
                <a:latin typeface="Times New Roman" panose="02020603050405020304" pitchFamily="18" charset="0"/>
                <a:cs typeface="Times New Roman" panose="02020603050405020304" pitchFamily="18" charset="0"/>
              </a:rPr>
              <a:t> </a:t>
            </a:r>
            <a:r>
              <a:rPr lang="en-US" sz="4400" dirty="0">
                <a:solidFill>
                  <a:srgbClr val="000000"/>
                </a:solidFill>
                <a:latin typeface="Times New Roman" panose="02020603050405020304" pitchFamily="18" charset="0"/>
                <a:cs typeface="Times New Roman" panose="02020603050405020304" pitchFamily="18" charset="0"/>
              </a:rPr>
              <a:t>(1946); </a:t>
            </a:r>
            <a:r>
              <a:rPr lang="en-US" sz="4400" i="1" dirty="0" err="1">
                <a:solidFill>
                  <a:srgbClr val="000000"/>
                </a:solidFill>
                <a:latin typeface="Times New Roman" panose="02020603050405020304" pitchFamily="18" charset="0"/>
                <a:cs typeface="Times New Roman" panose="02020603050405020304" pitchFamily="18" charset="0"/>
              </a:rPr>
              <a:t>Lá</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cờ</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thêu</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sáu</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chữ</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vàng</a:t>
            </a:r>
            <a:r>
              <a:rPr lang="en-US" sz="4400" i="1" dirty="0">
                <a:solidFill>
                  <a:srgbClr val="000000"/>
                </a:solidFill>
                <a:latin typeface="Times New Roman" panose="02020603050405020304" pitchFamily="18" charset="0"/>
                <a:cs typeface="Times New Roman" panose="02020603050405020304" pitchFamily="18" charset="0"/>
              </a:rPr>
              <a:t> </a:t>
            </a:r>
            <a:r>
              <a:rPr lang="en-US" sz="4400" dirty="0">
                <a:solidFill>
                  <a:srgbClr val="000000"/>
                </a:solidFill>
                <a:latin typeface="Times New Roman" panose="02020603050405020304" pitchFamily="18" charset="0"/>
                <a:cs typeface="Times New Roman" panose="02020603050405020304" pitchFamily="18" charset="0"/>
              </a:rPr>
              <a:t>(1960); </a:t>
            </a:r>
            <a:r>
              <a:rPr lang="en-US" sz="4400" i="1" dirty="0" err="1">
                <a:solidFill>
                  <a:srgbClr val="000000"/>
                </a:solidFill>
                <a:latin typeface="Times New Roman" panose="02020603050405020304" pitchFamily="18" charset="0"/>
                <a:cs typeface="Times New Roman" panose="02020603050405020304" pitchFamily="18" charset="0"/>
              </a:rPr>
              <a:t>Sống</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mãi</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với</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thủ</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đô</a:t>
            </a:r>
            <a:r>
              <a:rPr lang="en-US" sz="4400" i="1" dirty="0">
                <a:solidFill>
                  <a:srgbClr val="000000"/>
                </a:solidFill>
                <a:latin typeface="Times New Roman" panose="02020603050405020304" pitchFamily="18" charset="0"/>
                <a:cs typeface="Times New Roman" panose="02020603050405020304" pitchFamily="18" charset="0"/>
              </a:rPr>
              <a:t> </a:t>
            </a:r>
            <a:r>
              <a:rPr lang="en-US" sz="4400" dirty="0">
                <a:solidFill>
                  <a:srgbClr val="000000"/>
                </a:solidFill>
                <a:latin typeface="Times New Roman" panose="02020603050405020304" pitchFamily="18" charset="0"/>
                <a:cs typeface="Times New Roman" panose="02020603050405020304" pitchFamily="18" charset="0"/>
              </a:rPr>
              <a:t>(1961)...</a:t>
            </a:r>
          </a:p>
        </p:txBody>
      </p:sp>
      <p:pic>
        <p:nvPicPr>
          <p:cNvPr id="23" name="Picture 9"/>
          <p:cNvPicPr>
            <a:picLocks noChangeAspect="1"/>
          </p:cNvPicPr>
          <p:nvPr/>
        </p:nvPicPr>
        <p:blipFill>
          <a:blip r:embed="rId9"/>
          <a:srcRect/>
          <a:stretch>
            <a:fillRect/>
          </a:stretch>
        </p:blipFill>
        <p:spPr>
          <a:xfrm>
            <a:off x="5674896" y="5930938"/>
            <a:ext cx="676526" cy="624941"/>
          </a:xfrm>
          <a:prstGeom prst="rect">
            <a:avLst/>
          </a:prstGeom>
        </p:spPr>
      </p:pic>
      <p:pic>
        <p:nvPicPr>
          <p:cNvPr id="5" name="Picture 4"/>
          <p:cNvPicPr>
            <a:picLocks noChangeAspect="1"/>
          </p:cNvPicPr>
          <p:nvPr/>
        </p:nvPicPr>
        <p:blipFill>
          <a:blip r:embed="rId10"/>
          <a:stretch>
            <a:fillRect/>
          </a:stretch>
        </p:blipFill>
        <p:spPr>
          <a:xfrm>
            <a:off x="6005810" y="24179"/>
            <a:ext cx="6486706" cy="2139881"/>
          </a:xfrm>
          <a:prstGeom prst="rect">
            <a:avLst/>
          </a:prstGeom>
        </p:spPr>
      </p:pic>
    </p:spTree>
    <p:extLst>
      <p:ext uri="{BB962C8B-B14F-4D97-AF65-F5344CB8AC3E}">
        <p14:creationId xmlns:p14="http://schemas.microsoft.com/office/powerpoint/2010/main" val="2162147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barn(inVertical)">
                                      <p:cBhvr>
                                        <p:cTn id="39" dur="500"/>
                                        <p:tgtEl>
                                          <p:spTgt spid="23"/>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arn(inVertical)">
                                      <p:cBhvr>
                                        <p:cTn id="4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P spid="18" grpId="0"/>
      <p:bldP spid="20"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p:cNvPicPr>
            <a:picLocks noChangeAspect="1"/>
          </p:cNvPicPr>
          <p:nvPr/>
        </p:nvPicPr>
        <p:blipFill>
          <a:blip r:embed="rId3"/>
          <a:srcRect/>
          <a:stretch>
            <a:fillRect/>
          </a:stretch>
        </p:blipFill>
        <p:spPr>
          <a:xfrm rot="842084">
            <a:off x="9436091" y="8511690"/>
            <a:ext cx="9275379" cy="3550621"/>
          </a:xfrm>
          <a:prstGeom prst="rect">
            <a:avLst/>
          </a:prstGeom>
        </p:spPr>
      </p:pic>
      <p:pic>
        <p:nvPicPr>
          <p:cNvPr id="19" name="Picture 19"/>
          <p:cNvPicPr>
            <a:picLocks noChangeAspect="1"/>
          </p:cNvPicPr>
          <p:nvPr/>
        </p:nvPicPr>
        <p:blipFill>
          <a:blip r:embed="rId4"/>
          <a:srcRect/>
          <a:stretch>
            <a:fillRect/>
          </a:stretch>
        </p:blipFill>
        <p:spPr>
          <a:xfrm>
            <a:off x="7232450" y="-600014"/>
            <a:ext cx="7218210" cy="1200027"/>
          </a:xfrm>
          <a:prstGeom prst="rect">
            <a:avLst/>
          </a:prstGeom>
        </p:spPr>
      </p:pic>
      <p:pic>
        <p:nvPicPr>
          <p:cNvPr id="20" name="Picture 2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339147" y="-116397"/>
            <a:ext cx="1288173" cy="1298237"/>
          </a:xfrm>
          <a:prstGeom prst="rect">
            <a:avLst/>
          </a:prstGeom>
        </p:spPr>
      </p:pic>
      <p:pic>
        <p:nvPicPr>
          <p:cNvPr id="21" name="Picture 21"/>
          <p:cNvPicPr>
            <a:picLocks noChangeAspect="1"/>
          </p:cNvPicPr>
          <p:nvPr/>
        </p:nvPicPr>
        <p:blipFill>
          <a:blip r:embed="rId7"/>
          <a:srcRect/>
          <a:stretch>
            <a:fillRect/>
          </a:stretch>
        </p:blipFill>
        <p:spPr>
          <a:xfrm rot="762462">
            <a:off x="-682159" y="7890136"/>
            <a:ext cx="1750812" cy="2999250"/>
          </a:xfrm>
          <a:prstGeom prst="rect">
            <a:avLst/>
          </a:prstGeom>
        </p:spPr>
      </p:pic>
      <p:pic>
        <p:nvPicPr>
          <p:cNvPr id="1026" name="Picture 2" descr="Đêm hội Long Trì – Wikipedia tiếng Việ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1555" y="538649"/>
            <a:ext cx="2923191" cy="43847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ách Khai Tâm - Vũ Như Tô - Nguyễn Huy Tưở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89705" y="537720"/>
            <a:ext cx="3137305" cy="432342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rotWithShape="1">
          <a:blip r:embed="rId10"/>
          <a:srcRect l="20449" r="18750"/>
          <a:stretch/>
        </p:blipFill>
        <p:spPr>
          <a:xfrm>
            <a:off x="7937247" y="537720"/>
            <a:ext cx="3440113" cy="4323425"/>
          </a:xfrm>
          <a:prstGeom prst="rect">
            <a:avLst/>
          </a:prstGeom>
        </p:spPr>
      </p:pic>
      <p:pic>
        <p:nvPicPr>
          <p:cNvPr id="24" name="Picture 23"/>
          <p:cNvPicPr>
            <a:picLocks noChangeAspect="1"/>
          </p:cNvPicPr>
          <p:nvPr/>
        </p:nvPicPr>
        <p:blipFill>
          <a:blip r:embed="rId11"/>
          <a:stretch>
            <a:fillRect/>
          </a:stretch>
        </p:blipFill>
        <p:spPr>
          <a:xfrm>
            <a:off x="721555" y="5257482"/>
            <a:ext cx="2958522" cy="4365032"/>
          </a:xfrm>
          <a:prstGeom prst="rect">
            <a:avLst/>
          </a:prstGeom>
        </p:spPr>
      </p:pic>
      <p:pic>
        <p:nvPicPr>
          <p:cNvPr id="1030" name="Picture 6" descr="Lá Cờ Thêu Sáu Chữ Vàng | Tải Sách, Đọc Sách Miễn Phí"/>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89705" y="5257482"/>
            <a:ext cx="3137305" cy="432748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8"/>
          <p:cNvPicPr>
            <a:picLocks noChangeAspect="1"/>
          </p:cNvPicPr>
          <p:nvPr/>
        </p:nvPicPr>
        <p:blipFill>
          <a:blip r:embed="rId3"/>
          <a:srcRect/>
          <a:stretch>
            <a:fillRect/>
          </a:stretch>
        </p:blipFill>
        <p:spPr>
          <a:xfrm rot="842084">
            <a:off x="9812970" y="7985552"/>
            <a:ext cx="9275379" cy="3550621"/>
          </a:xfrm>
          <a:prstGeom prst="rect">
            <a:avLst/>
          </a:prstGeom>
        </p:spPr>
      </p:pic>
      <p:pic>
        <p:nvPicPr>
          <p:cNvPr id="1032" name="Picture 8" descr="Sống mãi với thủ đô – Wikipedia tiếng Việ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937247" y="5257482"/>
            <a:ext cx="3440113" cy="4327484"/>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up 31"/>
          <p:cNvGrpSpPr/>
          <p:nvPr/>
        </p:nvGrpSpPr>
        <p:grpSpPr>
          <a:xfrm>
            <a:off x="11943167" y="2532454"/>
            <a:ext cx="5491001" cy="6989540"/>
            <a:chOff x="775608" y="377549"/>
            <a:chExt cx="7584392" cy="9749820"/>
          </a:xfrm>
        </p:grpSpPr>
        <p:pic>
          <p:nvPicPr>
            <p:cNvPr id="33" name="Picture 3"/>
            <p:cNvPicPr>
              <a:picLocks noChangeAspect="1"/>
            </p:cNvPicPr>
            <p:nvPr/>
          </p:nvPicPr>
          <p:blipFill>
            <a:blip r:embed="rId14"/>
            <a:srcRect/>
            <a:stretch>
              <a:fillRect/>
            </a:stretch>
          </p:blipFill>
          <p:spPr>
            <a:xfrm>
              <a:off x="775608" y="377549"/>
              <a:ext cx="7453991" cy="9749820"/>
            </a:xfrm>
            <a:prstGeom prst="rect">
              <a:avLst/>
            </a:prstGeom>
          </p:spPr>
        </p:pic>
        <p:pic>
          <p:nvPicPr>
            <p:cNvPr id="34" name="Picture 4"/>
            <p:cNvPicPr>
              <a:picLocks noChangeAspect="1"/>
            </p:cNvPicPr>
            <p:nvPr/>
          </p:nvPicPr>
          <p:blipFill>
            <a:blip r:embed="rId15"/>
            <a:srcRect/>
            <a:stretch>
              <a:fillRect/>
            </a:stretch>
          </p:blipFill>
          <p:spPr>
            <a:xfrm>
              <a:off x="1604334" y="1172240"/>
              <a:ext cx="6755666" cy="8836411"/>
            </a:xfrm>
            <a:prstGeom prst="rect">
              <a:avLst/>
            </a:prstGeom>
          </p:spPr>
        </p:pic>
      </p:grpSp>
      <p:pic>
        <p:nvPicPr>
          <p:cNvPr id="2" name="Picture 1"/>
          <p:cNvPicPr>
            <a:picLocks noChangeAspect="1"/>
          </p:cNvPicPr>
          <p:nvPr/>
        </p:nvPicPr>
        <p:blipFill>
          <a:blip r:embed="rId16"/>
          <a:stretch>
            <a:fillRect/>
          </a:stretch>
        </p:blipFill>
        <p:spPr>
          <a:xfrm>
            <a:off x="11377360" y="843924"/>
            <a:ext cx="6474513" cy="2280102"/>
          </a:xfrm>
          <a:prstGeom prst="rect">
            <a:avLst/>
          </a:prstGeom>
        </p:spPr>
      </p:pic>
    </p:spTree>
    <p:extLst>
      <p:ext uri="{BB962C8B-B14F-4D97-AF65-F5344CB8AC3E}">
        <p14:creationId xmlns:p14="http://schemas.microsoft.com/office/powerpoint/2010/main" val="1720102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p:cNvPicPr>
            <a:picLocks noChangeAspect="1"/>
          </p:cNvPicPr>
          <p:nvPr/>
        </p:nvPicPr>
        <p:blipFill>
          <a:blip r:embed="rId3"/>
          <a:srcRect/>
          <a:stretch>
            <a:fillRect/>
          </a:stretch>
        </p:blipFill>
        <p:spPr>
          <a:xfrm>
            <a:off x="12072085" y="8811327"/>
            <a:ext cx="7262848" cy="1272718"/>
          </a:xfrm>
          <a:prstGeom prst="rect">
            <a:avLst/>
          </a:prstGeom>
        </p:spPr>
      </p:pic>
      <p:sp>
        <p:nvSpPr>
          <p:cNvPr id="4" name="TextBox 4"/>
          <p:cNvSpPr txBox="1"/>
          <p:nvPr/>
        </p:nvSpPr>
        <p:spPr>
          <a:xfrm>
            <a:off x="1133863" y="2053152"/>
            <a:ext cx="8115300" cy="902876"/>
          </a:xfrm>
          <a:prstGeom prst="rect">
            <a:avLst/>
          </a:prstGeom>
        </p:spPr>
        <p:txBody>
          <a:bodyPr lIns="0" tIns="0" rIns="0" bIns="0" rtlCol="0" anchor="t">
            <a:spAutoFit/>
          </a:bodyPr>
          <a:lstStyle/>
          <a:p>
            <a:pPr>
              <a:lnSpc>
                <a:spcPts val="7746"/>
              </a:lnSpc>
            </a:pPr>
            <a:r>
              <a:rPr lang="en-US" sz="5400" b="1" dirty="0">
                <a:solidFill>
                  <a:srgbClr val="000000"/>
                </a:solidFill>
                <a:latin typeface="Times New Roman" panose="02020603050405020304" pitchFamily="18" charset="0"/>
                <a:cs typeface="Times New Roman" panose="02020603050405020304" pitchFamily="18" charset="0"/>
              </a:rPr>
              <a:t>b. </a:t>
            </a:r>
            <a:r>
              <a:rPr lang="en-US" sz="5400" b="1" dirty="0" err="1">
                <a:solidFill>
                  <a:srgbClr val="000000"/>
                </a:solidFill>
                <a:latin typeface="Times New Roman" panose="02020603050405020304" pitchFamily="18" charset="0"/>
                <a:cs typeface="Times New Roman" panose="02020603050405020304" pitchFamily="18" charset="0"/>
              </a:rPr>
              <a:t>Tác</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phẩm</a:t>
            </a:r>
            <a:endParaRPr lang="en-US" sz="54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4"/>
          <a:srcRect/>
          <a:stretch>
            <a:fillRect/>
          </a:stretch>
        </p:blipFill>
        <p:spPr>
          <a:xfrm rot="-688326">
            <a:off x="12283129" y="8599978"/>
            <a:ext cx="8137257" cy="2939584"/>
          </a:xfrm>
          <a:prstGeom prst="rect">
            <a:avLst/>
          </a:prstGeom>
        </p:spPr>
      </p:pic>
      <p:pic>
        <p:nvPicPr>
          <p:cNvPr id="9" name="Picture 9"/>
          <p:cNvPicPr>
            <a:picLocks noChangeAspect="1"/>
          </p:cNvPicPr>
          <p:nvPr/>
        </p:nvPicPr>
        <p:blipFill>
          <a:blip r:embed="rId4"/>
          <a:srcRect/>
          <a:stretch>
            <a:fillRect/>
          </a:stretch>
        </p:blipFill>
        <p:spPr>
          <a:xfrm rot="-854632" flipH="1">
            <a:off x="-1992983" y="-1065191"/>
            <a:ext cx="7508688" cy="2712514"/>
          </a:xfrm>
          <a:prstGeom prst="rect">
            <a:avLst/>
          </a:prstGeom>
        </p:spPr>
      </p:pic>
      <p:pic>
        <p:nvPicPr>
          <p:cNvPr id="11" name="Picture 11"/>
          <p:cNvPicPr>
            <a:picLocks noChangeAspect="1"/>
          </p:cNvPicPr>
          <p:nvPr/>
        </p:nvPicPr>
        <p:blipFill>
          <a:blip r:embed="rId5"/>
          <a:srcRect/>
          <a:stretch>
            <a:fillRect/>
          </a:stretch>
        </p:blipFill>
        <p:spPr>
          <a:xfrm rot="1320136">
            <a:off x="679877" y="462431"/>
            <a:ext cx="1204884" cy="1492117"/>
          </a:xfrm>
          <a:prstGeom prst="rect">
            <a:avLst/>
          </a:prstGeom>
        </p:spPr>
      </p:pic>
      <p:pic>
        <p:nvPicPr>
          <p:cNvPr id="12" name="Picture 12"/>
          <p:cNvPicPr>
            <a:picLocks noChangeAspect="1"/>
          </p:cNvPicPr>
          <p:nvPr/>
        </p:nvPicPr>
        <p:blipFill>
          <a:blip r:embed="rId6"/>
          <a:srcRect/>
          <a:stretch>
            <a:fillRect/>
          </a:stretch>
        </p:blipFill>
        <p:spPr>
          <a:xfrm rot="4272541">
            <a:off x="3095755" y="422004"/>
            <a:ext cx="895930" cy="924831"/>
          </a:xfrm>
          <a:prstGeom prst="rect">
            <a:avLst/>
          </a:prstGeom>
        </p:spPr>
      </p:pic>
      <p:sp>
        <p:nvSpPr>
          <p:cNvPr id="20" name="TextBox 4"/>
          <p:cNvSpPr txBox="1"/>
          <p:nvPr/>
        </p:nvSpPr>
        <p:spPr>
          <a:xfrm>
            <a:off x="12001590" y="3383052"/>
            <a:ext cx="11363592" cy="872868"/>
          </a:xfrm>
          <a:prstGeom prst="rect">
            <a:avLst/>
          </a:prstGeom>
        </p:spPr>
        <p:txBody>
          <a:bodyPr wrap="square" lIns="0" tIns="0" rIns="0" bIns="0" rtlCol="0" anchor="t">
            <a:spAutoFit/>
          </a:bodyPr>
          <a:lstStyle/>
          <a:p>
            <a:pPr>
              <a:lnSpc>
                <a:spcPts val="7746"/>
              </a:lnSpc>
            </a:pPr>
            <a:r>
              <a:rPr lang="en-US" sz="4400" b="1" dirty="0" err="1">
                <a:solidFill>
                  <a:srgbClr val="000000"/>
                </a:solidFill>
                <a:latin typeface="Times New Roman" panose="02020603050405020304" pitchFamily="18" charset="0"/>
                <a:cs typeface="Times New Roman" panose="02020603050405020304" pitchFamily="18" charset="0"/>
              </a:rPr>
              <a:t>Hoàn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cảnh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sáng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tác</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21" name="Picture 9"/>
          <p:cNvPicPr>
            <a:picLocks noChangeAspect="1"/>
          </p:cNvPicPr>
          <p:nvPr/>
        </p:nvPicPr>
        <p:blipFill>
          <a:blip r:embed="rId7"/>
          <a:srcRect/>
          <a:stretch>
            <a:fillRect/>
          </a:stretch>
        </p:blipFill>
        <p:spPr>
          <a:xfrm>
            <a:off x="11006526" y="3601301"/>
            <a:ext cx="676526" cy="624941"/>
          </a:xfrm>
          <a:prstGeom prst="rect">
            <a:avLst/>
          </a:prstGeom>
        </p:spPr>
      </p:pic>
      <p:sp>
        <p:nvSpPr>
          <p:cNvPr id="22" name="TextBox 4"/>
          <p:cNvSpPr txBox="1"/>
          <p:nvPr/>
        </p:nvSpPr>
        <p:spPr>
          <a:xfrm>
            <a:off x="12001590" y="5835361"/>
            <a:ext cx="5906150" cy="987450"/>
          </a:xfrm>
          <a:prstGeom prst="rect">
            <a:avLst/>
          </a:prstGeom>
        </p:spPr>
        <p:txBody>
          <a:bodyPr wrap="square" lIns="0" tIns="0" rIns="0" bIns="0" rtlCol="0" anchor="t">
            <a:spAutoFit/>
          </a:bodyPr>
          <a:lstStyle/>
          <a:p>
            <a:pPr>
              <a:lnSpc>
                <a:spcPts val="7746"/>
              </a:lnSpc>
            </a:pPr>
            <a:r>
              <a:rPr lang="en-US" sz="4400" b="1" dirty="0" err="1">
                <a:solidFill>
                  <a:srgbClr val="000000"/>
                </a:solidFill>
                <a:latin typeface="Times New Roman" panose="02020603050405020304" pitchFamily="18" charset="0"/>
                <a:cs typeface="Times New Roman" panose="02020603050405020304" pitchFamily="18" charset="0"/>
              </a:rPr>
              <a:t>Nhân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vật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chính</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23" name="Picture 9"/>
          <p:cNvPicPr>
            <a:picLocks noChangeAspect="1"/>
          </p:cNvPicPr>
          <p:nvPr/>
        </p:nvPicPr>
        <p:blipFill>
          <a:blip r:embed="rId7"/>
          <a:srcRect/>
          <a:stretch>
            <a:fillRect/>
          </a:stretch>
        </p:blipFill>
        <p:spPr>
          <a:xfrm>
            <a:off x="746878" y="3610455"/>
            <a:ext cx="676526" cy="624941"/>
          </a:xfrm>
          <a:prstGeom prst="rect">
            <a:avLst/>
          </a:prstGeom>
        </p:spPr>
      </p:pic>
      <p:pic>
        <p:nvPicPr>
          <p:cNvPr id="24" name="Picture 6" descr="Lá Cờ Thêu Sáu Chữ Vàng | Tải Sách, Đọc Sách Miễn Phí"/>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98186" y="4170640"/>
            <a:ext cx="4051241" cy="558813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4"/>
          <p:cNvSpPr txBox="1"/>
          <p:nvPr/>
        </p:nvSpPr>
        <p:spPr>
          <a:xfrm>
            <a:off x="1802015" y="4183340"/>
            <a:ext cx="4343400" cy="987450"/>
          </a:xfrm>
          <a:prstGeom prst="rect">
            <a:avLst/>
          </a:prstGeom>
        </p:spPr>
        <p:txBody>
          <a:bodyPr wrap="square" lIns="0" tIns="0" rIns="0" bIns="0" rtlCol="0" anchor="t">
            <a:spAutoFit/>
          </a:bodyPr>
          <a:lstStyle/>
          <a:p>
            <a:pPr algn="just">
              <a:lnSpc>
                <a:spcPts val="7746"/>
              </a:lnSpc>
            </a:pPr>
            <a:r>
              <a:rPr lang="en-US" sz="4400" dirty="0" err="1">
                <a:solidFill>
                  <a:srgbClr val="000000"/>
                </a:solidFill>
                <a:latin typeface="Times New Roman" panose="02020603050405020304" pitchFamily="18" charset="0"/>
                <a:cs typeface="Times New Roman" panose="02020603050405020304" pitchFamily="18" charset="0"/>
              </a:rPr>
              <a:t>Truyện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lịch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sử</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29" name="TextBox 4"/>
          <p:cNvSpPr txBox="1"/>
          <p:nvPr/>
        </p:nvSpPr>
        <p:spPr>
          <a:xfrm>
            <a:off x="11748181" y="4334031"/>
            <a:ext cx="6159559" cy="1354217"/>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Năm</a:t>
            </a:r>
            <a:r>
              <a:rPr lang="en-US" sz="4400" dirty="0">
                <a:solidFill>
                  <a:srgbClr val="000000"/>
                </a:solidFill>
                <a:latin typeface="Times New Roman" panose="02020603050405020304" pitchFamily="18" charset="0"/>
                <a:cs typeface="Times New Roman" panose="02020603050405020304" pitchFamily="18" charset="0"/>
              </a:rPr>
              <a:t> 1960, </a:t>
            </a:r>
            <a:r>
              <a:rPr lang="en-US" sz="4400" dirty="0" err="1">
                <a:solidFill>
                  <a:srgbClr val="000000"/>
                </a:solidFill>
                <a:latin typeface="Times New Roman" panose="02020603050405020304" pitchFamily="18" charset="0"/>
                <a:cs typeface="Times New Roman" panose="02020603050405020304" pitchFamily="18" charset="0"/>
              </a:rPr>
              <a:t>trong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những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năm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cuối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giả</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30" name="TextBox 4"/>
          <p:cNvSpPr txBox="1"/>
          <p:nvPr/>
        </p:nvSpPr>
        <p:spPr>
          <a:xfrm>
            <a:off x="1506926" y="3383052"/>
            <a:ext cx="9525000" cy="872868"/>
          </a:xfrm>
          <a:prstGeom prst="rect">
            <a:avLst/>
          </a:prstGeom>
        </p:spPr>
        <p:txBody>
          <a:bodyPr wrap="square" lIns="0" tIns="0" rIns="0" bIns="0" rtlCol="0" anchor="t">
            <a:spAutoFit/>
          </a:bodyPr>
          <a:lstStyle/>
          <a:p>
            <a:pPr algn="just">
              <a:lnSpc>
                <a:spcPts val="7746"/>
              </a:lnSpc>
            </a:pPr>
            <a:r>
              <a:rPr lang="en-US" sz="4400" b="1" dirty="0" err="1">
                <a:solidFill>
                  <a:srgbClr val="000000"/>
                </a:solidFill>
                <a:latin typeface="Times New Roman" panose="02020603050405020304" pitchFamily="18" charset="0"/>
                <a:cs typeface="Times New Roman" panose="02020603050405020304" pitchFamily="18" charset="0"/>
              </a:rPr>
              <a:t>Thể</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loại</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31" name="TextBox 4"/>
          <p:cNvSpPr txBox="1"/>
          <p:nvPr/>
        </p:nvSpPr>
        <p:spPr>
          <a:xfrm>
            <a:off x="1776615" y="5670733"/>
            <a:ext cx="2951254" cy="987450"/>
          </a:xfrm>
          <a:prstGeom prst="rect">
            <a:avLst/>
          </a:prstGeom>
        </p:spPr>
        <p:txBody>
          <a:bodyPr wrap="square" lIns="0" tIns="0" rIns="0" bIns="0" rtlCol="0" anchor="t">
            <a:spAutoFit/>
          </a:bodyPr>
          <a:lstStyle/>
          <a:p>
            <a:pPr>
              <a:lnSpc>
                <a:spcPts val="7746"/>
              </a:lnSpc>
            </a:pPr>
            <a:r>
              <a:rPr lang="en-US" sz="4400" b="1" dirty="0" err="1">
                <a:solidFill>
                  <a:srgbClr val="000000"/>
                </a:solidFill>
                <a:latin typeface="Times New Roman" panose="02020603050405020304" pitchFamily="18" charset="0"/>
                <a:cs typeface="Times New Roman" panose="02020603050405020304" pitchFamily="18" charset="0"/>
              </a:rPr>
              <a:t>Xuất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xứ</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32" name="Picture 9"/>
          <p:cNvPicPr>
            <a:picLocks noChangeAspect="1"/>
          </p:cNvPicPr>
          <p:nvPr/>
        </p:nvPicPr>
        <p:blipFill>
          <a:blip r:embed="rId7"/>
          <a:srcRect/>
          <a:stretch>
            <a:fillRect/>
          </a:stretch>
        </p:blipFill>
        <p:spPr>
          <a:xfrm>
            <a:off x="795863" y="5951242"/>
            <a:ext cx="676526" cy="624941"/>
          </a:xfrm>
          <a:prstGeom prst="rect">
            <a:avLst/>
          </a:prstGeom>
        </p:spPr>
      </p:pic>
      <p:sp>
        <p:nvSpPr>
          <p:cNvPr id="33" name="TextBox 4"/>
          <p:cNvSpPr txBox="1"/>
          <p:nvPr/>
        </p:nvSpPr>
        <p:spPr>
          <a:xfrm>
            <a:off x="1802015" y="6544071"/>
            <a:ext cx="4343400" cy="2708434"/>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Đoạn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trích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thuộc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phần</a:t>
            </a:r>
            <a:r>
              <a:rPr lang="en-US" sz="4400" dirty="0">
                <a:solidFill>
                  <a:srgbClr val="000000"/>
                </a:solidFill>
                <a:latin typeface="Times New Roman" panose="02020603050405020304" pitchFamily="18" charset="0"/>
                <a:cs typeface="Times New Roman" panose="02020603050405020304" pitchFamily="18" charset="0"/>
              </a:rPr>
              <a:t> 3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phẩm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cờ</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sáu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chữ</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vàng</a:t>
            </a:r>
            <a:r>
              <a:rPr lang="en-US" sz="4400" dirty="0">
                <a:solidFill>
                  <a:srgbClr val="000000"/>
                </a:solidFill>
                <a:latin typeface="Times New Roman" panose="02020603050405020304" pitchFamily="18" charset="0"/>
                <a:cs typeface="Times New Roman" panose="02020603050405020304" pitchFamily="18" charset="0"/>
              </a:rPr>
              <a:t>”</a:t>
            </a:r>
          </a:p>
        </p:txBody>
      </p:sp>
      <p:pic>
        <p:nvPicPr>
          <p:cNvPr id="34" name="Picture 9"/>
          <p:cNvPicPr>
            <a:picLocks noChangeAspect="1"/>
          </p:cNvPicPr>
          <p:nvPr/>
        </p:nvPicPr>
        <p:blipFill>
          <a:blip r:embed="rId7"/>
          <a:srcRect/>
          <a:stretch>
            <a:fillRect/>
          </a:stretch>
        </p:blipFill>
        <p:spPr>
          <a:xfrm>
            <a:off x="10972800" y="6042559"/>
            <a:ext cx="676526" cy="624941"/>
          </a:xfrm>
          <a:prstGeom prst="rect">
            <a:avLst/>
          </a:prstGeom>
        </p:spPr>
      </p:pic>
      <p:sp>
        <p:nvSpPr>
          <p:cNvPr id="35" name="TextBox 4"/>
          <p:cNvSpPr txBox="1"/>
          <p:nvPr/>
        </p:nvSpPr>
        <p:spPr>
          <a:xfrm>
            <a:off x="12225944" y="6910838"/>
            <a:ext cx="5223856" cy="987450"/>
          </a:xfrm>
          <a:prstGeom prst="rect">
            <a:avLst/>
          </a:prstGeom>
        </p:spPr>
        <p:txBody>
          <a:bodyPr wrap="square" lIns="0" tIns="0" rIns="0" bIns="0" rtlCol="0" anchor="t">
            <a:spAutoFit/>
          </a:bodyPr>
          <a:lstStyle/>
          <a:p>
            <a:pPr>
              <a:lnSpc>
                <a:spcPts val="7746"/>
              </a:lnSpc>
            </a:pPr>
            <a:r>
              <a:rPr lang="en-US" sz="4400" dirty="0" err="1">
                <a:solidFill>
                  <a:srgbClr val="000000"/>
                </a:solidFill>
                <a:latin typeface="Times New Roman" panose="02020603050405020304" pitchFamily="18" charset="0"/>
                <a:cs typeface="Times New Roman" panose="02020603050405020304" pitchFamily="18" charset="0"/>
              </a:rPr>
              <a:t>Trần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Quốc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Toản</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9"/>
          <a:stretch>
            <a:fillRect/>
          </a:stretch>
        </p:blipFill>
        <p:spPr>
          <a:xfrm>
            <a:off x="6005810" y="64106"/>
            <a:ext cx="6486706" cy="2139881"/>
          </a:xfrm>
          <a:prstGeom prst="rect">
            <a:avLst/>
          </a:prstGeom>
        </p:spPr>
      </p:pic>
    </p:spTree>
    <p:extLst>
      <p:ext uri="{BB962C8B-B14F-4D97-AF65-F5344CB8AC3E}">
        <p14:creationId xmlns:p14="http://schemas.microsoft.com/office/powerpoint/2010/main" val="598823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par>
                                <p:cTn id="13" presetID="16" presetClass="entr" presetSubtype="21"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barn(inVertical)">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arn(inVertical)">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arn(inVertical)">
                                      <p:cBhvr>
                                        <p:cTn id="28" dur="500"/>
                                        <p:tgtEl>
                                          <p:spTgt spid="2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arn(inVertical)">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barn(inVertical)">
                                      <p:cBhvr>
                                        <p:cTn id="36" dur="500"/>
                                        <p:tgtEl>
                                          <p:spTgt spid="29"/>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barn(inVertical)">
                                      <p:cBhvr>
                                        <p:cTn id="41" dur="500"/>
                                        <p:tgtEl>
                                          <p:spTgt spid="32"/>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barn(inVertical)">
                                      <p:cBhvr>
                                        <p:cTn id="44" dur="500"/>
                                        <p:tgtEl>
                                          <p:spTgt spid="31"/>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barn(inVertical)">
                                      <p:cBhvr>
                                        <p:cTn id="49" dur="500"/>
                                        <p:tgtEl>
                                          <p:spTgt spid="33"/>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barn(inVertical)">
                                      <p:cBhvr>
                                        <p:cTn id="54" dur="500"/>
                                        <p:tgtEl>
                                          <p:spTgt spid="34"/>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barn(inVertical)">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barn(inVertical)">
                                      <p:cBhvr>
                                        <p:cTn id="6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0" grpId="0"/>
      <p:bldP spid="22" grpId="0"/>
      <p:bldP spid="28" grpId="0"/>
      <p:bldP spid="29" grpId="0"/>
      <p:bldP spid="30" grpId="0"/>
      <p:bldP spid="31" grpId="0"/>
      <p:bldP spid="33" grpId="0"/>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p:cNvPicPr>
            <a:picLocks noChangeAspect="1"/>
          </p:cNvPicPr>
          <p:nvPr/>
        </p:nvPicPr>
        <p:blipFill>
          <a:blip r:embed="rId3"/>
          <a:srcRect/>
          <a:stretch>
            <a:fillRect/>
          </a:stretch>
        </p:blipFill>
        <p:spPr>
          <a:xfrm>
            <a:off x="12072085" y="8811327"/>
            <a:ext cx="7262848" cy="1272718"/>
          </a:xfrm>
          <a:prstGeom prst="rect">
            <a:avLst/>
          </a:prstGeom>
        </p:spPr>
      </p:pic>
      <p:sp>
        <p:nvSpPr>
          <p:cNvPr id="4" name="TextBox 4"/>
          <p:cNvSpPr txBox="1"/>
          <p:nvPr/>
        </p:nvSpPr>
        <p:spPr>
          <a:xfrm>
            <a:off x="1133863" y="2053152"/>
            <a:ext cx="8115300" cy="902876"/>
          </a:xfrm>
          <a:prstGeom prst="rect">
            <a:avLst/>
          </a:prstGeom>
        </p:spPr>
        <p:txBody>
          <a:bodyPr lIns="0" tIns="0" rIns="0" bIns="0" rtlCol="0" anchor="t">
            <a:spAutoFit/>
          </a:bodyPr>
          <a:lstStyle/>
          <a:p>
            <a:pPr>
              <a:lnSpc>
                <a:spcPts val="7746"/>
              </a:lnSpc>
            </a:pPr>
            <a:r>
              <a:rPr lang="en-US" sz="5400" b="1" dirty="0">
                <a:solidFill>
                  <a:srgbClr val="000000"/>
                </a:solidFill>
                <a:latin typeface="Times New Roman" panose="02020603050405020304" pitchFamily="18" charset="0"/>
                <a:cs typeface="Times New Roman" panose="02020603050405020304" pitchFamily="18" charset="0"/>
              </a:rPr>
              <a:t>b. </a:t>
            </a:r>
            <a:r>
              <a:rPr lang="en-US" sz="5400" b="1" dirty="0" err="1">
                <a:solidFill>
                  <a:srgbClr val="000000"/>
                </a:solidFill>
                <a:latin typeface="Times New Roman" panose="02020603050405020304" pitchFamily="18" charset="0"/>
                <a:cs typeface="Times New Roman" panose="02020603050405020304" pitchFamily="18" charset="0"/>
              </a:rPr>
              <a:t>Tác</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phẩm</a:t>
            </a:r>
            <a:endParaRPr lang="en-US" sz="54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4"/>
          <a:srcRect/>
          <a:stretch>
            <a:fillRect/>
          </a:stretch>
        </p:blipFill>
        <p:spPr>
          <a:xfrm rot="-688326">
            <a:off x="12283129" y="8599978"/>
            <a:ext cx="8137257" cy="2939584"/>
          </a:xfrm>
          <a:prstGeom prst="rect">
            <a:avLst/>
          </a:prstGeom>
        </p:spPr>
      </p:pic>
      <p:pic>
        <p:nvPicPr>
          <p:cNvPr id="9" name="Picture 9"/>
          <p:cNvPicPr>
            <a:picLocks noChangeAspect="1"/>
          </p:cNvPicPr>
          <p:nvPr/>
        </p:nvPicPr>
        <p:blipFill>
          <a:blip r:embed="rId4"/>
          <a:srcRect/>
          <a:stretch>
            <a:fillRect/>
          </a:stretch>
        </p:blipFill>
        <p:spPr>
          <a:xfrm rot="-854632" flipH="1">
            <a:off x="-1992983" y="-1065191"/>
            <a:ext cx="7508688" cy="2712514"/>
          </a:xfrm>
          <a:prstGeom prst="rect">
            <a:avLst/>
          </a:prstGeom>
        </p:spPr>
      </p:pic>
      <p:pic>
        <p:nvPicPr>
          <p:cNvPr id="11" name="Picture 11"/>
          <p:cNvPicPr>
            <a:picLocks noChangeAspect="1"/>
          </p:cNvPicPr>
          <p:nvPr/>
        </p:nvPicPr>
        <p:blipFill>
          <a:blip r:embed="rId5"/>
          <a:srcRect/>
          <a:stretch>
            <a:fillRect/>
          </a:stretch>
        </p:blipFill>
        <p:spPr>
          <a:xfrm rot="1320136">
            <a:off x="679877" y="462431"/>
            <a:ext cx="1204884" cy="1492117"/>
          </a:xfrm>
          <a:prstGeom prst="rect">
            <a:avLst/>
          </a:prstGeom>
        </p:spPr>
      </p:pic>
      <p:pic>
        <p:nvPicPr>
          <p:cNvPr id="12" name="Picture 12"/>
          <p:cNvPicPr>
            <a:picLocks noChangeAspect="1"/>
          </p:cNvPicPr>
          <p:nvPr/>
        </p:nvPicPr>
        <p:blipFill>
          <a:blip r:embed="rId6"/>
          <a:srcRect/>
          <a:stretch>
            <a:fillRect/>
          </a:stretch>
        </p:blipFill>
        <p:spPr>
          <a:xfrm rot="4272541">
            <a:off x="3095755" y="422004"/>
            <a:ext cx="895930" cy="924831"/>
          </a:xfrm>
          <a:prstGeom prst="rect">
            <a:avLst/>
          </a:prstGeom>
        </p:spPr>
      </p:pic>
      <p:sp>
        <p:nvSpPr>
          <p:cNvPr id="20" name="TextBox 4"/>
          <p:cNvSpPr txBox="1"/>
          <p:nvPr/>
        </p:nvSpPr>
        <p:spPr>
          <a:xfrm>
            <a:off x="2120391" y="3086100"/>
            <a:ext cx="11363592" cy="872868"/>
          </a:xfrm>
          <a:prstGeom prst="rect">
            <a:avLst/>
          </a:prstGeom>
        </p:spPr>
        <p:txBody>
          <a:bodyPr wrap="square" lIns="0" tIns="0" rIns="0" bIns="0" rtlCol="0" anchor="t">
            <a:spAutoFit/>
          </a:bodyPr>
          <a:lstStyle/>
          <a:p>
            <a:pPr>
              <a:lnSpc>
                <a:spcPts val="7746"/>
              </a:lnSpc>
            </a:pPr>
            <a:r>
              <a:rPr lang="en-US" sz="4400" b="1" dirty="0" err="1">
                <a:solidFill>
                  <a:srgbClr val="000000"/>
                </a:solidFill>
                <a:latin typeface="Times New Roman" panose="02020603050405020304" pitchFamily="18" charset="0"/>
                <a:cs typeface="Times New Roman" panose="02020603050405020304" pitchFamily="18" charset="0"/>
              </a:rPr>
              <a:t>Đề</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tài</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21" name="Picture 9"/>
          <p:cNvPicPr>
            <a:picLocks noChangeAspect="1"/>
          </p:cNvPicPr>
          <p:nvPr/>
        </p:nvPicPr>
        <p:blipFill>
          <a:blip r:embed="rId7"/>
          <a:srcRect/>
          <a:stretch>
            <a:fillRect/>
          </a:stretch>
        </p:blipFill>
        <p:spPr>
          <a:xfrm>
            <a:off x="1125327" y="3304349"/>
            <a:ext cx="676526" cy="624941"/>
          </a:xfrm>
          <a:prstGeom prst="rect">
            <a:avLst/>
          </a:prstGeom>
        </p:spPr>
      </p:pic>
      <p:sp>
        <p:nvSpPr>
          <p:cNvPr id="22" name="TextBox 4"/>
          <p:cNvSpPr txBox="1"/>
          <p:nvPr/>
        </p:nvSpPr>
        <p:spPr>
          <a:xfrm>
            <a:off x="2120391" y="5280412"/>
            <a:ext cx="5906150" cy="872868"/>
          </a:xfrm>
          <a:prstGeom prst="rect">
            <a:avLst/>
          </a:prstGeom>
        </p:spPr>
        <p:txBody>
          <a:bodyPr wrap="square" lIns="0" tIns="0" rIns="0" bIns="0" rtlCol="0" anchor="t">
            <a:spAutoFit/>
          </a:bodyPr>
          <a:lstStyle/>
          <a:p>
            <a:pPr>
              <a:lnSpc>
                <a:spcPts val="7746"/>
              </a:lnSpc>
            </a:pPr>
            <a:r>
              <a:rPr lang="en-US" sz="4400" b="1" dirty="0" err="1">
                <a:solidFill>
                  <a:srgbClr val="000000"/>
                </a:solidFill>
                <a:latin typeface="Times New Roman" panose="02020603050405020304" pitchFamily="18" charset="0"/>
                <a:cs typeface="Times New Roman" panose="02020603050405020304" pitchFamily="18" charset="0"/>
              </a:rPr>
              <a:t>Chủ</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đề</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29" name="TextBox 4"/>
          <p:cNvSpPr txBox="1"/>
          <p:nvPr/>
        </p:nvSpPr>
        <p:spPr>
          <a:xfrm>
            <a:off x="2111733" y="4314834"/>
            <a:ext cx="6159559" cy="677108"/>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Lịch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sử</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34" name="Picture 9"/>
          <p:cNvPicPr>
            <a:picLocks noChangeAspect="1"/>
          </p:cNvPicPr>
          <p:nvPr/>
        </p:nvPicPr>
        <p:blipFill>
          <a:blip r:embed="rId7"/>
          <a:srcRect/>
          <a:stretch>
            <a:fillRect/>
          </a:stretch>
        </p:blipFill>
        <p:spPr>
          <a:xfrm>
            <a:off x="1133863" y="5485695"/>
            <a:ext cx="676526" cy="624941"/>
          </a:xfrm>
          <a:prstGeom prst="rect">
            <a:avLst/>
          </a:prstGeom>
        </p:spPr>
      </p:pic>
      <p:sp>
        <p:nvSpPr>
          <p:cNvPr id="35" name="TextBox 4"/>
          <p:cNvSpPr txBox="1"/>
          <p:nvPr/>
        </p:nvSpPr>
        <p:spPr>
          <a:xfrm>
            <a:off x="2122474" y="6405384"/>
            <a:ext cx="9764726" cy="2708434"/>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Thể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hiện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tấm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lòng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yêu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nước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căm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thù</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giặc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người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anh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hùng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nhỏ</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tuổi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Quốc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Toản</a:t>
            </a:r>
            <a:r>
              <a:rPr lang="en-US" sz="4400" dirty="0">
                <a:solidFill>
                  <a:srgbClr val="000000"/>
                </a:solidFill>
                <a:latin typeface="Times New Roman" panose="02020603050405020304" pitchFamily="18" charset="0"/>
                <a:cs typeface="Times New Roman" panose="02020603050405020304" pitchFamily="18" charset="0"/>
              </a:rPr>
              <a:t>, qua </a:t>
            </a:r>
            <a:r>
              <a:rPr lang="en-US" sz="4400" dirty="0" err="1">
                <a:solidFill>
                  <a:srgbClr val="000000"/>
                </a:solidFill>
                <a:latin typeface="Times New Roman" panose="02020603050405020304" pitchFamily="18" charset="0"/>
                <a:cs typeface="Times New Roman" panose="02020603050405020304" pitchFamily="18" charset="0"/>
              </a:rPr>
              <a:t>đó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thấy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hào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khí</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tinh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chống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xâm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ông</a:t>
            </a:r>
            <a:r>
              <a:rPr lang="en-US" sz="4400" dirty="0">
                <a:solidFill>
                  <a:srgbClr val="000000"/>
                </a:solidFill>
                <a:latin typeface="Times New Roman" panose="02020603050405020304" pitchFamily="18" charset="0"/>
                <a:cs typeface="Times New Roman" panose="02020603050405020304" pitchFamily="18" charset="0"/>
              </a:rPr>
              <a:t> cha ta ở </a:t>
            </a:r>
            <a:r>
              <a:rPr lang="en-US" sz="4400" dirty="0" err="1">
                <a:solidFill>
                  <a:srgbClr val="000000"/>
                </a:solidFill>
                <a:latin typeface="Times New Roman" panose="02020603050405020304" pitchFamily="18" charset="0"/>
                <a:cs typeface="Times New Roman" panose="02020603050405020304" pitchFamily="18" charset="0"/>
              </a:rPr>
              <a:t>thời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Trần</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25" name="Picture 2"/>
          <p:cNvPicPr>
            <a:picLocks noChangeAspect="1"/>
          </p:cNvPicPr>
          <p:nvPr/>
        </p:nvPicPr>
        <p:blipFill>
          <a:blip r:embed="rId8"/>
          <a:srcRect l="16027" t="8272" r="20680" b="7755"/>
          <a:stretch>
            <a:fillRect/>
          </a:stretch>
        </p:blipFill>
        <p:spPr>
          <a:xfrm>
            <a:off x="12497455" y="2876659"/>
            <a:ext cx="5303906" cy="7036937"/>
          </a:xfrm>
          <a:prstGeom prst="rect">
            <a:avLst/>
          </a:prstGeom>
        </p:spPr>
      </p:pic>
      <p:pic>
        <p:nvPicPr>
          <p:cNvPr id="16" name="Picture 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222548" y="7667042"/>
            <a:ext cx="3567292" cy="4114800"/>
          </a:xfrm>
          <a:prstGeom prst="rect">
            <a:avLst/>
          </a:prstGeom>
        </p:spPr>
      </p:pic>
      <p:pic>
        <p:nvPicPr>
          <p:cNvPr id="2" name="Picture 1"/>
          <p:cNvPicPr>
            <a:picLocks noChangeAspect="1"/>
          </p:cNvPicPr>
          <p:nvPr/>
        </p:nvPicPr>
        <p:blipFill>
          <a:blip r:embed="rId11"/>
          <a:stretch>
            <a:fillRect/>
          </a:stretch>
        </p:blipFill>
        <p:spPr>
          <a:xfrm>
            <a:off x="5835774" y="138548"/>
            <a:ext cx="6486706" cy="2139881"/>
          </a:xfrm>
          <a:prstGeom prst="rect">
            <a:avLst/>
          </a:prstGeom>
        </p:spPr>
      </p:pic>
    </p:spTree>
    <p:extLst>
      <p:ext uri="{BB962C8B-B14F-4D97-AF65-F5344CB8AC3E}">
        <p14:creationId xmlns:p14="http://schemas.microsoft.com/office/powerpoint/2010/main" val="1109894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barn(inVertical)">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arn(inVertical)">
                                      <p:cBhvr>
                                        <p:cTn id="23" dur="500"/>
                                        <p:tgtEl>
                                          <p:spTgt spid="22"/>
                                        </p:tgtEl>
                                      </p:cBhvr>
                                    </p:animEffect>
                                  </p:childTnLst>
                                </p:cTn>
                              </p:par>
                              <p:par>
                                <p:cTn id="24" presetID="16" presetClass="entr" presetSubtype="21" fill="hold"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barn(inVertical)">
                                      <p:cBhvr>
                                        <p:cTn id="26" dur="5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barn(inVertical)">
                                      <p:cBhvr>
                                        <p:cTn id="3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9" grpId="0"/>
      <p:bldP spid="3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827</TotalTime>
  <Words>2885</Words>
  <Application>Microsoft Office PowerPoint</Application>
  <PresentationFormat>Custom</PresentationFormat>
  <Paragraphs>253</Paragraphs>
  <Slides>49</Slides>
  <Notes>49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49</vt:i4>
      </vt:variant>
    </vt:vector>
  </HeadingPairs>
  <TitlesOfParts>
    <vt:vector size="54" baseType="lpstr">
      <vt:lpstr>Times New Roman</vt:lpstr>
      <vt:lpstr>Wingdings</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1.2 Lá cờ thêu sáu chữ vàng</dc:title>
  <cp:lastModifiedBy>Ha Viet ANh</cp:lastModifiedBy>
  <cp:revision>80</cp:revision>
  <dcterms:created xsi:type="dcterms:W3CDTF">2006-08-16T00:00:00Z</dcterms:created>
  <dcterms:modified xsi:type="dcterms:W3CDTF">2025-12-12T11:16:23Z</dcterms:modified>
  <dc:identifier>DAFf2_-uKMI</dc:identifier>
</cp:coreProperties>
</file>