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1"/>
  </p:sldMasterIdLst>
  <p:notesMasterIdLst>
    <p:notesMasterId r:id="rId20"/>
  </p:notesMasterIdLst>
  <p:sldIdLst>
    <p:sldId id="523" r:id="rId2"/>
    <p:sldId id="517" r:id="rId3"/>
    <p:sldId id="525" r:id="rId4"/>
    <p:sldId id="526" r:id="rId5"/>
    <p:sldId id="524" r:id="rId6"/>
    <p:sldId id="527" r:id="rId7"/>
    <p:sldId id="521" r:id="rId8"/>
    <p:sldId id="528" r:id="rId9"/>
    <p:sldId id="529" r:id="rId10"/>
    <p:sldId id="530" r:id="rId11"/>
    <p:sldId id="531" r:id="rId12"/>
    <p:sldId id="520" r:id="rId13"/>
    <p:sldId id="532" r:id="rId14"/>
    <p:sldId id="533" r:id="rId15"/>
    <p:sldId id="534" r:id="rId16"/>
    <p:sldId id="535" r:id="rId17"/>
    <p:sldId id="536" r:id="rId18"/>
    <p:sldId id="522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Source Sans Pro" panose="020F05020202040302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1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EFF0"/>
    <a:srgbClr val="FDF7F9"/>
    <a:srgbClr val="BDC2FF"/>
    <a:srgbClr val="D99594"/>
    <a:srgbClr val="DAF9FC"/>
    <a:srgbClr val="DDE2FF"/>
    <a:srgbClr val="8BCFD8"/>
    <a:srgbClr val="8BCED7"/>
    <a:srgbClr val="F6F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E6CC-C979-43A6-B9DF-21787470583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4DA5-3944-401D-95FC-A65BDC7A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4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9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7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5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14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19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69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74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1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2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3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1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0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1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1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9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5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9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58800" y="1143000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12"/>
          <p:cNvSpPr txBox="1"/>
          <p:nvPr/>
        </p:nvSpPr>
        <p:spPr>
          <a:xfrm>
            <a:off x="914400" y="1430074"/>
            <a:ext cx="10668000" cy="2099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vi-VN" sz="4800" b="1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Em hãy chia sẻ trải nghiệm đáng nhớ của riêng mình mà em đã viết  bài 1.</a:t>
            </a:r>
            <a:endParaRPr lang="en-US" sz="44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4798" y="1752692"/>
            <a:ext cx="10302402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phắc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5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4798" y="1659386"/>
            <a:ext cx="10302402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Từ ngữ thể hiện cảm xúc của người kể trước sự việc: 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 hổ, ân hận, buồn, sợ hãi...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nghĩa của trải nghiệm giúp người viết thay đổi thái độ và hành động: 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 giữ nó trong trí nhớ như một lời tự 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nhở bản thân...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84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028078" y="1515637"/>
            <a:ext cx="10744510" cy="4337027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383116" y="-274231"/>
            <a:ext cx="6123659" cy="9916857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3929" y="1641946"/>
            <a:ext cx="4606508" cy="4174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951" y="2234840"/>
            <a:ext cx="641964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III.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bước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2664" y="1518312"/>
            <a:ext cx="10503091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 về những sự việc quan trọng đã xảy ra với em. Liệt kê ra giấy các sự việc đáng 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THCS 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959" y="822276"/>
            <a:ext cx="10503091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phỏng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nghiệm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6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III.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bước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664" y="1518312"/>
            <a:ext cx="10503091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6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III.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bước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664" y="1518312"/>
            <a:ext cx="1050309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0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6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3.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Chỉnh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sửa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24672"/>
              </p:ext>
            </p:extLst>
          </p:nvPr>
        </p:nvGraphicFramePr>
        <p:xfrm>
          <a:off x="573206" y="1378424"/>
          <a:ext cx="11081981" cy="524074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746697">
                  <a:extLst>
                    <a:ext uri="{9D8B030D-6E8A-4147-A177-3AD203B41FA5}">
                      <a16:colId xmlns:a16="http://schemas.microsoft.com/office/drawing/2014/main" val="2612280953"/>
                    </a:ext>
                  </a:extLst>
                </a:gridCol>
                <a:gridCol w="7923740">
                  <a:extLst>
                    <a:ext uri="{9D8B030D-6E8A-4147-A177-3AD203B41FA5}">
                      <a16:colId xmlns:a16="http://schemas.microsoft.com/office/drawing/2014/main" val="1020426069"/>
                    </a:ext>
                  </a:extLst>
                </a:gridCol>
                <a:gridCol w="1411544">
                  <a:extLst>
                    <a:ext uri="{9D8B030D-6E8A-4147-A177-3AD203B41FA5}">
                      <a16:colId xmlns:a16="http://schemas.microsoft.com/office/drawing/2014/main" val="3562898383"/>
                    </a:ext>
                  </a:extLst>
                </a:gridCol>
              </a:tblGrid>
              <a:tr h="90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rgbClr val="FF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rgbClr val="FF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rgbClr val="F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95158"/>
                  </a:ext>
                </a:extLst>
              </a:tr>
              <a:tr h="47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92314"/>
                  </a:ext>
                </a:extLst>
              </a:tr>
              <a:tr h="47301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94414"/>
                  </a:ext>
                </a:extLst>
              </a:tr>
              <a:tr h="946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06937"/>
                  </a:ext>
                </a:extLst>
              </a:tr>
              <a:tr h="946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6914"/>
                  </a:ext>
                </a:extLst>
              </a:tr>
              <a:tr h="473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59942"/>
                  </a:ext>
                </a:extLst>
              </a:tr>
              <a:tr h="473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593223"/>
                  </a:ext>
                </a:extLst>
              </a:tr>
              <a:tr h="548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4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34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8178800" y="2006600"/>
            <a:ext cx="4013200" cy="4651844"/>
            <a:chOff x="3290888" y="0"/>
            <a:chExt cx="5610226" cy="67802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1729479" y="1549400"/>
            <a:ext cx="6678712" cy="30137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TextBox 12"/>
          <p:cNvSpPr txBox="1"/>
          <p:nvPr/>
        </p:nvSpPr>
        <p:spPr>
          <a:xfrm>
            <a:off x="2030505" y="2352574"/>
            <a:ext cx="6096000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33"/>
              </a:lnSpc>
            </a:pP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2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8081" y="345335"/>
            <a:ext cx="2109999" cy="16994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55492" y="810209"/>
            <a:ext cx="9062797" cy="50892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65282" b="55776"/>
          <a:stretch>
            <a:fillRect/>
          </a:stretch>
        </p:blipFill>
        <p:spPr>
          <a:xfrm rot="1952768">
            <a:off x="1821081" y="2529395"/>
            <a:ext cx="443999" cy="542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6722" t="34915"/>
          <a:stretch>
            <a:fillRect/>
          </a:stretch>
        </p:blipFill>
        <p:spPr>
          <a:xfrm rot="-275319">
            <a:off x="9710726" y="3535480"/>
            <a:ext cx="497159" cy="49090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18219" y="4368467"/>
            <a:ext cx="2538707" cy="27432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450045" y="450240"/>
            <a:ext cx="1553359" cy="1819454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842589" y="4622576"/>
            <a:ext cx="2670759" cy="2742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4228" y="2268864"/>
            <a:ext cx="8455077" cy="26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028078" y="1515637"/>
            <a:ext cx="10744510" cy="4337027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383116" y="-274231"/>
            <a:ext cx="6123659" cy="9916857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3929" y="1641946"/>
            <a:ext cx="4606508" cy="4174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378" y="2339865"/>
            <a:ext cx="6584251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6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6776" y="692703"/>
            <a:ext cx="857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I. </a:t>
            </a:r>
            <a:r>
              <a:rPr lang="vi-VN" altLang="zh-CN" sz="32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Yêu cầu đối với bài văn kể về một trải nghiệm</a:t>
            </a:r>
            <a:endParaRPr lang="zh-CN" altLang="en-US" sz="32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776" y="1277478"/>
            <a:ext cx="99422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trung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xảy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ra.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Sắp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xếp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, chi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hợp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lí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S Mincho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gianm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028078" y="1515637"/>
            <a:ext cx="10744510" cy="4337027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383116" y="-274231"/>
            <a:ext cx="6123659" cy="9916857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3929" y="1641946"/>
            <a:ext cx="4606508" cy="4174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694" y="2207545"/>
            <a:ext cx="554174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0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83168"/>
              </p:ext>
            </p:extLst>
          </p:nvPr>
        </p:nvGraphicFramePr>
        <p:xfrm>
          <a:off x="678873" y="1551709"/>
          <a:ext cx="110172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7258">
                  <a:extLst>
                    <a:ext uri="{9D8B030D-6E8A-4147-A177-3AD203B41FA5}">
                      <a16:colId xmlns:a16="http://schemas.microsoft.com/office/drawing/2014/main" val="3291181557"/>
                    </a:ext>
                  </a:extLst>
                </a:gridCol>
              </a:tblGrid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62933"/>
                  </a:ext>
                </a:extLst>
              </a:tr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436114"/>
                  </a:ext>
                </a:extLst>
              </a:tr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75605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76703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068186"/>
                  </a:ext>
                </a:extLst>
              </a:tr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90645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9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2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4798" y="2028445"/>
            <a:ext cx="103024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-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Ngôi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kể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thứ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nhất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vì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kể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chuyện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xưng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“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tôi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”: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-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Mở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Phần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đầu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đã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giới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thiệu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trải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nghiệm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cùng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bạn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nhỏ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ấy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là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câu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chuyện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đáng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nhớ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với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cả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ba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mẹ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con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tôi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4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3353" y="1457420"/>
            <a:ext cx="2644873" cy="8898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2142" y="2686701"/>
            <a:ext cx="2184940" cy="3158465"/>
            <a:chOff x="388318" y="1659511"/>
            <a:chExt cx="2039726" cy="1868604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388318" y="1659511"/>
              <a:ext cx="2039726" cy="18686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88318" y="1659511"/>
              <a:ext cx="2039726" cy="1868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</a:p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chẩn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nghuệch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74778" y="3009830"/>
            <a:ext cx="2257687" cy="3158465"/>
            <a:chOff x="2590937" y="1659511"/>
            <a:chExt cx="2039726" cy="1868604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2590937" y="1659511"/>
              <a:ext cx="2039726" cy="18686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590937" y="1659511"/>
              <a:ext cx="2039726" cy="1868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khọc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93943" y="2686702"/>
            <a:ext cx="2284534" cy="3169738"/>
            <a:chOff x="4867293" y="1659511"/>
            <a:chExt cx="2039726" cy="1875273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4867293" y="1659511"/>
              <a:ext cx="2039726" cy="187527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867293" y="1659511"/>
              <a:ext cx="2039726" cy="1875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Tuấn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86173" y="3014749"/>
            <a:ext cx="2235503" cy="3152574"/>
            <a:chOff x="7055165" y="1659511"/>
            <a:chExt cx="2039726" cy="1809604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7055165" y="1659511"/>
              <a:ext cx="2039726" cy="18096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055165" y="1659511"/>
              <a:ext cx="2039726" cy="1809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4: 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hận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lầm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22" name="矩形 23"/>
          <p:cNvSpPr/>
          <p:nvPr/>
        </p:nvSpPr>
        <p:spPr>
          <a:xfrm>
            <a:off x="754846" y="349943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040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944798" y="2028445"/>
                <a:ext cx="10302402" cy="304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Hai,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...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nghĩ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ân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hận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798" y="2028445"/>
                <a:ext cx="10302402" cy="3046988"/>
              </a:xfrm>
              <a:prstGeom prst="rect">
                <a:avLst/>
              </a:prstGeom>
              <a:blipFill rotWithShape="0">
                <a:blip r:embed="rId14"/>
                <a:stretch>
                  <a:fillRect l="-1538" t="-2800" r="-1479" b="-54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0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1181</Words>
  <Application>Microsoft Office PowerPoint</Application>
  <PresentationFormat>Widescreen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Times New Roman</vt:lpstr>
      <vt:lpstr>Cambria Math</vt:lpstr>
      <vt:lpstr>Source Sans Pro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Trang Lê</cp:lastModifiedBy>
  <cp:revision>140</cp:revision>
  <dcterms:created xsi:type="dcterms:W3CDTF">2020-02-05T13:45:58Z</dcterms:created>
  <dcterms:modified xsi:type="dcterms:W3CDTF">2025-09-03T08:09:31Z</dcterms:modified>
</cp:coreProperties>
</file>