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5" r:id="rId2"/>
    <p:sldId id="286" r:id="rId3"/>
    <p:sldId id="288" r:id="rId4"/>
    <p:sldId id="258" r:id="rId5"/>
    <p:sldId id="262" r:id="rId6"/>
    <p:sldId id="289" r:id="rId7"/>
    <p:sldId id="290" r:id="rId8"/>
    <p:sldId id="291" r:id="rId9"/>
    <p:sldId id="308" r:id="rId10"/>
    <p:sldId id="309" r:id="rId11"/>
    <p:sldId id="310" r:id="rId12"/>
    <p:sldId id="311" r:id="rId13"/>
    <p:sldId id="292" r:id="rId14"/>
    <p:sldId id="293" r:id="rId15"/>
    <p:sldId id="295" r:id="rId16"/>
    <p:sldId id="296" r:id="rId17"/>
    <p:sldId id="301" r:id="rId18"/>
    <p:sldId id="303" r:id="rId19"/>
    <p:sldId id="304" r:id="rId20"/>
    <p:sldId id="305" r:id="rId21"/>
    <p:sldId id="306"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C969A"/>
    <a:srgbClr val="FFFF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50"/>
  </p:normalViewPr>
  <p:slideViewPr>
    <p:cSldViewPr snapToGrid="0" snapToObjects="1">
      <p:cViewPr varScale="1">
        <p:scale>
          <a:sx n="59" d="100"/>
          <a:sy n="59" d="100"/>
        </p:scale>
        <p:origin x="9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AFE86-0710-4DB8-A23D-ADE5CA4CBD5B}"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0BE0-6529-4EE0-912F-9BAFE61A9FC5}" type="slidenum">
              <a:rPr lang="en-US" smtClean="0"/>
              <a:t>‹#›</a:t>
            </a:fld>
            <a:endParaRPr lang="en-US"/>
          </a:p>
        </p:txBody>
      </p:sp>
    </p:spTree>
    <p:extLst>
      <p:ext uri="{BB962C8B-B14F-4D97-AF65-F5344CB8AC3E}">
        <p14:creationId xmlns:p14="http://schemas.microsoft.com/office/powerpoint/2010/main" val="308982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a:t>
            </a:fld>
            <a:endParaRPr lang="en-US"/>
          </a:p>
        </p:txBody>
      </p:sp>
    </p:spTree>
    <p:extLst>
      <p:ext uri="{BB962C8B-B14F-4D97-AF65-F5344CB8AC3E}">
        <p14:creationId xmlns:p14="http://schemas.microsoft.com/office/powerpoint/2010/main" val="168495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8932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8553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82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13</a:t>
            </a:fld>
            <a:endParaRPr lang="en-US"/>
          </a:p>
        </p:txBody>
      </p:sp>
    </p:spTree>
    <p:extLst>
      <p:ext uri="{BB962C8B-B14F-4D97-AF65-F5344CB8AC3E}">
        <p14:creationId xmlns:p14="http://schemas.microsoft.com/office/powerpoint/2010/main" val="1106298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14</a:t>
            </a:fld>
            <a:endParaRPr lang="en-US"/>
          </a:p>
        </p:txBody>
      </p:sp>
    </p:spTree>
    <p:extLst>
      <p:ext uri="{BB962C8B-B14F-4D97-AF65-F5344CB8AC3E}">
        <p14:creationId xmlns:p14="http://schemas.microsoft.com/office/powerpoint/2010/main" val="723588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75183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3416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466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6006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7797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2</a:t>
            </a:fld>
            <a:endParaRPr lang="en-US"/>
          </a:p>
        </p:txBody>
      </p:sp>
    </p:spTree>
    <p:extLst>
      <p:ext uri="{BB962C8B-B14F-4D97-AF65-F5344CB8AC3E}">
        <p14:creationId xmlns:p14="http://schemas.microsoft.com/office/powerpoint/2010/main" val="211498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21738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0978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3</a:t>
            </a:fld>
            <a:endParaRPr lang="en-US"/>
          </a:p>
        </p:txBody>
      </p:sp>
    </p:spTree>
    <p:extLst>
      <p:ext uri="{BB962C8B-B14F-4D97-AF65-F5344CB8AC3E}">
        <p14:creationId xmlns:p14="http://schemas.microsoft.com/office/powerpoint/2010/main" val="172824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4</a:t>
            </a:fld>
            <a:endParaRPr lang="en-US"/>
          </a:p>
        </p:txBody>
      </p:sp>
    </p:spTree>
    <p:extLst>
      <p:ext uri="{BB962C8B-B14F-4D97-AF65-F5344CB8AC3E}">
        <p14:creationId xmlns:p14="http://schemas.microsoft.com/office/powerpoint/2010/main" val="41132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5</a:t>
            </a:fld>
            <a:endParaRPr lang="en-US"/>
          </a:p>
        </p:txBody>
      </p:sp>
    </p:spTree>
    <p:extLst>
      <p:ext uri="{BB962C8B-B14F-4D97-AF65-F5344CB8AC3E}">
        <p14:creationId xmlns:p14="http://schemas.microsoft.com/office/powerpoint/2010/main" val="72226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6</a:t>
            </a:fld>
            <a:endParaRPr lang="en-US"/>
          </a:p>
        </p:txBody>
      </p:sp>
    </p:spTree>
    <p:extLst>
      <p:ext uri="{BB962C8B-B14F-4D97-AF65-F5344CB8AC3E}">
        <p14:creationId xmlns:p14="http://schemas.microsoft.com/office/powerpoint/2010/main" val="139501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7</a:t>
            </a:fld>
            <a:endParaRPr lang="en-US"/>
          </a:p>
        </p:txBody>
      </p:sp>
    </p:spTree>
    <p:extLst>
      <p:ext uri="{BB962C8B-B14F-4D97-AF65-F5344CB8AC3E}">
        <p14:creationId xmlns:p14="http://schemas.microsoft.com/office/powerpoint/2010/main" val="52637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8</a:t>
            </a:fld>
            <a:endParaRPr lang="en-US"/>
          </a:p>
        </p:txBody>
      </p:sp>
    </p:spTree>
    <p:extLst>
      <p:ext uri="{BB962C8B-B14F-4D97-AF65-F5344CB8AC3E}">
        <p14:creationId xmlns:p14="http://schemas.microsoft.com/office/powerpoint/2010/main" val="427960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7092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F247E93-53BE-FA4D-9E93-EB52CD2B1D81}"/>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5" name="Footer Placeholder 4">
            <a:extLst>
              <a:ext uri="{FF2B5EF4-FFF2-40B4-BE49-F238E27FC236}">
                <a16:creationId xmlns:a16="http://schemas.microsoft.com/office/drawing/2014/main" id="{C80AB495-0C25-AE46-8E45-C93928799B8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AC88EC9-F817-1C44-84BB-BAF5538EBEF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1468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9911-8A0A-2A4C-B8A6-3637BA8D9C7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2C708A2-F0F9-BF4D-AC7E-98D2E4356A6D}"/>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5" name="Footer Placeholder 4">
            <a:extLst>
              <a:ext uri="{FF2B5EF4-FFF2-40B4-BE49-F238E27FC236}">
                <a16:creationId xmlns:a16="http://schemas.microsoft.com/office/drawing/2014/main" id="{63FD1159-AB76-5F46-A770-4465F55FD3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71929D1-3742-CB46-84B9-B0EF94A586FA}"/>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7640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2A882C-0CF0-4A42-B63E-660E8578558D}"/>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5" name="Footer Placeholder 4">
            <a:extLst>
              <a:ext uri="{FF2B5EF4-FFF2-40B4-BE49-F238E27FC236}">
                <a16:creationId xmlns:a16="http://schemas.microsoft.com/office/drawing/2014/main" id="{64979449-A0F8-564C-8D9F-994EC74B1A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B66B481-DEA9-5947-B1D0-04664A5BAB33}"/>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5119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09A-F829-B444-89C3-7DA2BFE3506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1498CD8-D18E-6C43-B875-B3E63E496E4B}"/>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5" name="Footer Placeholder 4">
            <a:extLst>
              <a:ext uri="{FF2B5EF4-FFF2-40B4-BE49-F238E27FC236}">
                <a16:creationId xmlns:a16="http://schemas.microsoft.com/office/drawing/2014/main" id="{89551AB2-BD09-6F45-AF05-2C5CFED7D8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FE82D2E-FE93-FE4F-8D8A-29671CC38369}"/>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46383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E512-F94B-114B-B1A3-AE61CDCA7ACE}"/>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5" name="Footer Placeholder 4">
            <a:extLst>
              <a:ext uri="{FF2B5EF4-FFF2-40B4-BE49-F238E27FC236}">
                <a16:creationId xmlns:a16="http://schemas.microsoft.com/office/drawing/2014/main" id="{30FF7CCE-782D-0244-B32D-A29B7E7ADAE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D7E6D49-2B72-574B-88AB-174882CB528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0020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EF7A-B493-EC4D-8D1C-C738C48CE93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930CFB6F-6010-F840-8E8A-935C8D6CE5A9}"/>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6" name="Footer Placeholder 5">
            <a:extLst>
              <a:ext uri="{FF2B5EF4-FFF2-40B4-BE49-F238E27FC236}">
                <a16:creationId xmlns:a16="http://schemas.microsoft.com/office/drawing/2014/main" id="{9849BBC7-8A6C-0A49-913F-FE0354D90B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8B6E0A4-8438-0E46-814F-7975EC350151}"/>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5701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C93AF98-B861-BF4B-9347-9AF44B3BD058}"/>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8" name="Footer Placeholder 7">
            <a:extLst>
              <a:ext uri="{FF2B5EF4-FFF2-40B4-BE49-F238E27FC236}">
                <a16:creationId xmlns:a16="http://schemas.microsoft.com/office/drawing/2014/main" id="{2761A1FA-6F24-904C-81E1-3D206409086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F2803914-FC3F-A34A-918E-89A371D4A35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6023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DA29-BDA1-664A-8966-C74BC9475A7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4376DC1A-1B9C-0E43-A716-4CF8A4600C75}"/>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4" name="Footer Placeholder 3">
            <a:extLst>
              <a:ext uri="{FF2B5EF4-FFF2-40B4-BE49-F238E27FC236}">
                <a16:creationId xmlns:a16="http://schemas.microsoft.com/office/drawing/2014/main" id="{1FF23D50-742C-034A-91D1-A355097157D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0AE1905B-DDB3-4D40-A671-CB9A4A63A6C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86220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A90BE-FA90-3F4E-AA32-BB76CA80F6B3}"/>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3" name="Footer Placeholder 2">
            <a:extLst>
              <a:ext uri="{FF2B5EF4-FFF2-40B4-BE49-F238E27FC236}">
                <a16:creationId xmlns:a16="http://schemas.microsoft.com/office/drawing/2014/main" id="{435F05D0-037C-B542-B7D1-DB8BAA729DB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60315675-DE53-A54D-B60E-B8D34E49F4A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0193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58097-B42C-C048-BE53-AAE587F8B4FA}"/>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6" name="Footer Placeholder 5">
            <a:extLst>
              <a:ext uri="{FF2B5EF4-FFF2-40B4-BE49-F238E27FC236}">
                <a16:creationId xmlns:a16="http://schemas.microsoft.com/office/drawing/2014/main" id="{8AC87D36-3EC3-0C41-B600-8193BE9989F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F0FCF8A-17EF-4A45-A2E6-C30599D695B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9456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543A7-3BD2-224B-9570-CD66A3814A95}"/>
              </a:ext>
            </a:extLst>
          </p:cNvPr>
          <p:cNvSpPr>
            <a:spLocks noGrp="1"/>
          </p:cNvSpPr>
          <p:nvPr>
            <p:ph type="dt" sz="half" idx="10"/>
          </p:nvPr>
        </p:nvSpPr>
        <p:spPr/>
        <p:txBody>
          <a:bodyPr/>
          <a:lstStyle/>
          <a:p>
            <a:fld id="{2AB0F425-6A88-A14A-83E6-7E11F1B02AF7}" type="datetimeFigureOut">
              <a:rPr lang="x-none" smtClean="0"/>
              <a:t>9/3/2025</a:t>
            </a:fld>
            <a:endParaRPr lang="x-none"/>
          </a:p>
        </p:txBody>
      </p:sp>
      <p:sp>
        <p:nvSpPr>
          <p:cNvPr id="6" name="Footer Placeholder 5">
            <a:extLst>
              <a:ext uri="{FF2B5EF4-FFF2-40B4-BE49-F238E27FC236}">
                <a16:creationId xmlns:a16="http://schemas.microsoft.com/office/drawing/2014/main" id="{B2DA700E-90CC-4A4B-863F-BE58F971BC9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3CFCE43-9087-304C-B7EF-8D7128042FF0}"/>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3027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x-none" smtClean="0"/>
              <a:t>9/3/2025</a:t>
            </a:fld>
            <a:endParaRPr lang="x-none"/>
          </a:p>
        </p:txBody>
      </p:sp>
      <p:sp>
        <p:nvSpPr>
          <p:cNvPr id="5" name="Footer Placeholder 4">
            <a:extLst>
              <a:ext uri="{FF2B5EF4-FFF2-40B4-BE49-F238E27FC236}">
                <a16:creationId xmlns:a16="http://schemas.microsoft.com/office/drawing/2014/main"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x-none" smtClean="0"/>
              <a:t>‹#›</a:t>
            </a:fld>
            <a:endParaRPr lang="x-none"/>
          </a:p>
        </p:txBody>
      </p:sp>
    </p:spTree>
    <p:extLst>
      <p:ext uri="{BB962C8B-B14F-4D97-AF65-F5344CB8AC3E}">
        <p14:creationId xmlns:p14="http://schemas.microsoft.com/office/powerpoint/2010/main" val="303287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062768" y="318193"/>
            <a:ext cx="8048266" cy="2047706"/>
          </a:xfrm>
          <a:prstGeom prst="rect">
            <a:avLst/>
          </a:prstGeom>
        </p:spPr>
      </p:pic>
      <p:pic>
        <p:nvPicPr>
          <p:cNvPr id="15" name="Picture 3" descr="206976399_573163270514972_2604933891202557425_n"/>
          <p:cNvPicPr>
            <a:picLocks noChangeAspect="1" noChangeArrowheads="1"/>
          </p:cNvPicPr>
          <p:nvPr/>
        </p:nvPicPr>
        <p:blipFill>
          <a:blip r:embed="rId5"/>
          <a:srcRect/>
          <a:stretch>
            <a:fillRect/>
          </a:stretch>
        </p:blipFill>
        <p:spPr bwMode="auto">
          <a:xfrm>
            <a:off x="524069" y="2165597"/>
            <a:ext cx="4084637" cy="4193628"/>
          </a:xfrm>
          <a:prstGeom prst="rect">
            <a:avLst/>
          </a:prstGeom>
          <a:noFill/>
          <a:ln w="9525">
            <a:noFill/>
            <a:miter lim="800000"/>
            <a:headEnd/>
            <a:tailEnd/>
          </a:ln>
        </p:spPr>
      </p:pic>
      <p:sp>
        <p:nvSpPr>
          <p:cNvPr id="16" name="TextBox 15"/>
          <p:cNvSpPr txBox="1"/>
          <p:nvPr/>
        </p:nvSpPr>
        <p:spPr>
          <a:xfrm>
            <a:off x="4550889" y="3664254"/>
            <a:ext cx="7049708" cy="2677656"/>
          </a:xfrm>
          <a:prstGeom prst="rect">
            <a:avLst/>
          </a:prstGeom>
          <a:noFill/>
        </p:spPr>
        <p:txBody>
          <a:bodyPr wrap="square" rtlCol="0">
            <a:spAutoFit/>
          </a:bodyPr>
          <a:lstStyle/>
          <a:p>
            <a:pPr algn="just"/>
            <a:r>
              <a:rPr lang="vi-VN" sz="2800" b="1" dirty="0">
                <a:solidFill>
                  <a:srgbClr val="FF0000"/>
                </a:solidFill>
                <a:latin typeface="+mj-lt"/>
              </a:rPr>
              <a:t>Yêu cầu: </a:t>
            </a:r>
          </a:p>
          <a:p>
            <a:pPr algn="just"/>
            <a:r>
              <a:rPr lang="vi-VN" sz="2800" dirty="0">
                <a:solidFill>
                  <a:schemeClr val="tx1">
                    <a:lumMod val="95000"/>
                    <a:lumOff val="5000"/>
                  </a:schemeClr>
                </a:solidFill>
                <a:latin typeface="+mj-lt"/>
              </a:rPr>
              <a:t>+</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Dựa vào hình ảnh minh họa, tìm  những động từ, tính từ</a:t>
            </a:r>
          </a:p>
          <a:p>
            <a:pPr algn="just"/>
            <a:r>
              <a:rPr lang="vi-VN" sz="2800" dirty="0">
                <a:solidFill>
                  <a:schemeClr val="tx1">
                    <a:lumMod val="95000"/>
                    <a:lumOff val="5000"/>
                  </a:schemeClr>
                </a:solidFill>
                <a:latin typeface="+mj-lt"/>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82651" y="1998160"/>
            <a:ext cx="7511503" cy="1815882"/>
          </a:xfrm>
          <a:prstGeom prst="rect">
            <a:avLst/>
          </a:prstGeom>
          <a:noFill/>
        </p:spPr>
        <p:txBody>
          <a:bodyPr wrap="square" rtlCol="0">
            <a:spAutoFit/>
          </a:bodyPr>
          <a:lstStyle/>
          <a:p>
            <a:pPr algn="just"/>
            <a:r>
              <a:rPr lang="vi-VN" sz="2800" b="1" dirty="0">
                <a:solidFill>
                  <a:srgbClr val="FF0000"/>
                </a:solidFill>
                <a:latin typeface="+mj-lt"/>
              </a:rPr>
              <a:t>Hình thức: </a:t>
            </a:r>
          </a:p>
          <a:p>
            <a:pPr algn="just"/>
            <a:r>
              <a:rPr lang="vi-VN" sz="2800" dirty="0">
                <a:solidFill>
                  <a:schemeClr val="tx1">
                    <a:lumMod val="95000"/>
                    <a:lumOff val="5000"/>
                  </a:schemeClr>
                </a:solidFill>
                <a:latin typeface="+mj-lt"/>
              </a:rPr>
              <a:t>+</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GV chiếu hình ảnh minh họa và đưa ra yêu cầu.</a:t>
            </a:r>
          </a:p>
          <a:p>
            <a:pPr algn="just"/>
            <a:r>
              <a:rPr lang="vi-VN" sz="2800" dirty="0">
                <a:solidFill>
                  <a:schemeClr val="tx1">
                    <a:lumMod val="95000"/>
                    <a:lumOff val="5000"/>
                  </a:schemeClr>
                </a:solidFill>
                <a:latin typeface="+mj-lt"/>
              </a:rPr>
              <a:t>+ HS: chia làm 2 đội chơi, mỗi bạn chỉ được </a:t>
            </a:r>
          </a:p>
          <a:p>
            <a:pPr algn="just"/>
            <a:r>
              <a:rPr lang="vi-VN" sz="2800" dirty="0">
                <a:solidFill>
                  <a:schemeClr val="tx1">
                    <a:lumMod val="95000"/>
                    <a:lumOff val="5000"/>
                  </a:schemeClr>
                </a:solidFill>
                <a:latin typeface="+mj-lt"/>
              </a:rPr>
              <a:t>viết 1 đáp án</a:t>
            </a:r>
            <a:endParaRPr lang="en-US" sz="2800" dirty="0">
              <a:solidFill>
                <a:schemeClr val="tx1">
                  <a:lumMod val="95000"/>
                  <a:lumOff val="5000"/>
                </a:schemeClr>
              </a:solidFill>
              <a:latin typeface="+mj-lt"/>
            </a:endParaRPr>
          </a:p>
        </p:txBody>
      </p:sp>
    </p:spTree>
    <p:extLst>
      <p:ext uri="{BB962C8B-B14F-4D97-AF65-F5344CB8AC3E}">
        <p14:creationId xmlns:p14="http://schemas.microsoft.com/office/powerpoint/2010/main" val="11283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vi-VN" sz="36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Trời  còn  rét  quá</a:t>
            </a:r>
            <a:endParaRPr lang="en-US" sz="36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3092405" y="2464330"/>
            <a:ext cx="3365628" cy="268013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3564145" y="2855800"/>
            <a:ext cx="2641911" cy="1815882"/>
          </a:xfrm>
          <a:prstGeom prst="rect">
            <a:avLst/>
          </a:prstGeom>
        </p:spPr>
        <p:txBody>
          <a:bodyPr wrap="square">
            <a:spAutoFit/>
          </a:bodyPr>
          <a:lstStyle/>
          <a:p>
            <a:pPr algn="ctr" fontAlgn="base">
              <a:spcBef>
                <a:spcPct val="0"/>
              </a:spcBef>
              <a:spcAft>
                <a:spcPct val="0"/>
              </a:spcAft>
            </a:pPr>
            <a:r>
              <a:rPr lang="en-US" sz="2800" dirty="0" err="1">
                <a:solidFill>
                  <a:srgbClr val="FF0000"/>
                </a:solidFill>
                <a:latin typeface="Times New Roman" panose="02020603050405020304" pitchFamily="18" charset="0"/>
                <a:ea typeface="Times New Roman" panose="02020603050405020304" pitchFamily="18" charset="0"/>
                <a:cs typeface="Arial" charset="0"/>
              </a:rPr>
              <a:t>Với</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vi-VN" sz="2800" dirty="0">
                <a:solidFill>
                  <a:srgbClr val="FF0000"/>
                </a:solidFill>
                <a:latin typeface="Times New Roman" panose="02020603050405020304" pitchFamily="18" charset="0"/>
                <a:ea typeface="Times New Roman" panose="02020603050405020304" pitchFamily="18" charset="0"/>
                <a:cs typeface="Arial" charset="0"/>
              </a:rPr>
              <a:t>tính</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trung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tâm</a:t>
            </a:r>
            <a:r>
              <a:rPr lang="vi-VN" sz="2800" dirty="0">
                <a:solidFill>
                  <a:srgbClr val="FF0000"/>
                </a:solidFill>
                <a:latin typeface="Times New Roman" panose="02020603050405020304" pitchFamily="18" charset="0"/>
                <a:ea typeface="Times New Roman" panose="02020603050405020304" pitchFamily="18" charset="0"/>
                <a:cs typeface="Arial" charset="0"/>
              </a:rPr>
              <a:t> «rét»</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em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hãy</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tạo</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ba</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cụm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vi-VN" sz="2800" dirty="0">
                <a:solidFill>
                  <a:srgbClr val="FF0000"/>
                </a:solidFill>
                <a:latin typeface="Times New Roman" panose="02020603050405020304" pitchFamily="18" charset="0"/>
                <a:ea typeface="Times New Roman" panose="02020603050405020304" pitchFamily="18" charset="0"/>
                <a:cs typeface="Arial" charset="0"/>
              </a:rPr>
              <a:t>tính</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khác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672582" y="1718149"/>
            <a:ext cx="769413" cy="646331"/>
          </a:xfrm>
          <a:prstGeom prst="rect">
            <a:avLst/>
          </a:prstGeom>
          <a:solidFill>
            <a:srgbClr val="3C969A"/>
          </a:solidFill>
        </p:spPr>
        <p:txBody>
          <a:bodyPr wrap="square">
            <a:spAutoFit/>
          </a:bodyPr>
          <a:lstStyle/>
          <a:p>
            <a:pPr algn="just" fontAlgn="base">
              <a:spcBef>
                <a:spcPct val="0"/>
              </a:spcBef>
              <a:spcAft>
                <a:spcPct val="0"/>
              </a:spcAft>
            </a:pPr>
            <a:r>
              <a:rPr lang="vi-VN" sz="3600" i="1" dirty="0">
                <a:solidFill>
                  <a:prstClr val="white"/>
                </a:solidFill>
                <a:latin typeface="Times New Roman" panose="02020603050405020304" pitchFamily="18" charset="0"/>
                <a:ea typeface="Times New Roman" panose="02020603050405020304" pitchFamily="18" charset="0"/>
                <a:cs typeface="Arial" charset="0"/>
              </a:rPr>
              <a:t>rét</a:t>
            </a:r>
            <a:endParaRPr lang="en-US" sz="3600" dirty="0">
              <a:solidFill>
                <a:prstClr val="white"/>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032426" y="2896457"/>
            <a:ext cx="4135272" cy="1815882"/>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vi-VN" sz="28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Vẫn rét như cắt da cắt thịt</a:t>
            </a:r>
          </a:p>
          <a:p>
            <a:pPr marL="457200" indent="-457200" algn="just" fontAlgn="base">
              <a:spcBef>
                <a:spcPct val="0"/>
              </a:spcBef>
              <a:spcAft>
                <a:spcPct val="0"/>
              </a:spcAft>
              <a:buFont typeface="Wingdings" panose="05000000000000000000" pitchFamily="2" charset="2"/>
              <a:buChar char="è"/>
            </a:pPr>
            <a:r>
              <a:rPr lang="vi-VN" sz="28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Còn rét sâu</a:t>
            </a:r>
          </a:p>
          <a:p>
            <a:pPr marL="457200" indent="-457200" algn="just" fontAlgn="base">
              <a:spcBef>
                <a:spcPct val="0"/>
              </a:spcBef>
              <a:spcAft>
                <a:spcPct val="0"/>
              </a:spcAft>
              <a:buFont typeface="Wingdings" panose="05000000000000000000" pitchFamily="2" charset="2"/>
              <a:buChar char="è"/>
            </a:pPr>
            <a:r>
              <a:rPr lang="vi-VN" sz="28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Chưa rét lắm</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12" name="Picture 11"/>
          <p:cNvPicPr>
            <a:picLocks noChangeAspect="1"/>
          </p:cNvPicPr>
          <p:nvPr/>
        </p:nvPicPr>
        <p:blipFill>
          <a:blip r:embed="rId5"/>
          <a:stretch>
            <a:fillRect/>
          </a:stretch>
        </p:blipFill>
        <p:spPr>
          <a:xfrm>
            <a:off x="450376" y="320184"/>
            <a:ext cx="6221512" cy="1830266"/>
          </a:xfrm>
          <a:prstGeom prst="rect">
            <a:avLst/>
          </a:prstGeom>
        </p:spPr>
      </p:pic>
    </p:spTree>
    <p:extLst>
      <p:ext uri="{BB962C8B-B14F-4D97-AF65-F5344CB8AC3E}">
        <p14:creationId xmlns:p14="http://schemas.microsoft.com/office/powerpoint/2010/main" val="6839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602549" y="2340435"/>
            <a:ext cx="445746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Cụm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do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tâm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a:t>
            </a:r>
          </a:p>
        </p:txBody>
      </p:sp>
      <p:grpSp>
        <p:nvGrpSpPr>
          <p:cNvPr id="13" name="Google Shape;1004;p52"/>
          <p:cNvGrpSpPr/>
          <p:nvPr/>
        </p:nvGrpSpPr>
        <p:grpSpPr>
          <a:xfrm>
            <a:off x="5070540" y="3077451"/>
            <a:ext cx="1695256" cy="1813023"/>
            <a:chOff x="5926265" y="4424051"/>
            <a:chExt cx="720246" cy="720181"/>
          </a:xfrm>
        </p:grpSpPr>
        <p:sp>
          <p:nvSpPr>
            <p:cNvPr id="17" name="Google Shape;1005;p52"/>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09999"/>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18" name="Google Shape;1006;p52"/>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19" name="Google Shape;1007;p52"/>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6">
                <a:lumMod val="40000"/>
                <a:lumOff val="6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20" name="Google Shape;1008;p52"/>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6" name="Rectangle 5"/>
          <p:cNvSpPr/>
          <p:nvPr/>
        </p:nvSpPr>
        <p:spPr>
          <a:xfrm>
            <a:off x="616159" y="4604782"/>
            <a:ext cx="444385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đủ</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cụm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gồm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3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6733328" y="2340436"/>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prstClr val="black">
                    <a:lumMod val="95000"/>
                    <a:lumOff val="5000"/>
                  </a:prstClr>
                </a:solidFill>
                <a:latin typeface="Times New Roman" panose="02020603050405020304" pitchFamily="18" charset="0"/>
                <a:cs typeface="Times New Roman" panose="02020603050405020304" pitchFamily="18" charset="0"/>
              </a:rPr>
              <a:t>Phần phụ trước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bổ</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mức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tiếp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diễn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733328" y="4461981"/>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prstClr val="black">
                    <a:lumMod val="95000"/>
                    <a:lumOff val="5000"/>
                  </a:prstClr>
                </a:solidFill>
                <a:latin typeface="Times New Roman" panose="02020603050405020304" pitchFamily="18" charset="0"/>
                <a:cs typeface="Times New Roman" panose="02020603050405020304" pitchFamily="18" charset="0"/>
              </a:rPr>
              <a:t>Phần phụ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bổ</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phạm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vi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mức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pic>
        <p:nvPicPr>
          <p:cNvPr id="16" name="Picture 15"/>
          <p:cNvPicPr>
            <a:picLocks noChangeAspect="1"/>
          </p:cNvPicPr>
          <p:nvPr/>
        </p:nvPicPr>
        <p:blipFill>
          <a:blip r:embed="rId4"/>
          <a:stretch>
            <a:fillRect/>
          </a:stretch>
        </p:blipFill>
        <p:spPr>
          <a:xfrm>
            <a:off x="2844848" y="487660"/>
            <a:ext cx="6221512" cy="1830266"/>
          </a:xfrm>
          <a:prstGeom prst="rect">
            <a:avLst/>
          </a:prstGeom>
        </p:spPr>
      </p:pic>
    </p:spTree>
    <p:extLst>
      <p:ext uri="{BB962C8B-B14F-4D97-AF65-F5344CB8AC3E}">
        <p14:creationId xmlns:p14="http://schemas.microsoft.com/office/powerpoint/2010/main" val="27551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1224550" y="2010182"/>
            <a:ext cx="2364331" cy="2288063"/>
          </a:xfrm>
          <a:prstGeom prst="rect">
            <a:avLst/>
          </a:prstGeom>
        </p:spPr>
      </p:pic>
      <p:pic>
        <p:nvPicPr>
          <p:cNvPr id="4" name="Picture 3"/>
          <p:cNvPicPr>
            <a:picLocks noChangeAspect="1"/>
          </p:cNvPicPr>
          <p:nvPr/>
        </p:nvPicPr>
        <p:blipFill>
          <a:blip r:embed="rId5"/>
          <a:stretch>
            <a:fillRect/>
          </a:stretch>
        </p:blipFill>
        <p:spPr>
          <a:xfrm>
            <a:off x="4039257" y="2084272"/>
            <a:ext cx="6761050" cy="2139881"/>
          </a:xfrm>
          <a:prstGeom prst="rect">
            <a:avLst/>
          </a:prstGeom>
        </p:spPr>
      </p:pic>
    </p:spTree>
    <p:extLst>
      <p:ext uri="{BB962C8B-B14F-4D97-AF65-F5344CB8AC3E}">
        <p14:creationId xmlns:p14="http://schemas.microsoft.com/office/powerpoint/2010/main" val="13626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3" name="Group 62"/>
          <p:cNvGrpSpPr/>
          <p:nvPr/>
        </p:nvGrpSpPr>
        <p:grpSpPr>
          <a:xfrm>
            <a:off x="1817342" y="2491431"/>
            <a:ext cx="2148347" cy="2972393"/>
            <a:chOff x="0" y="1644724"/>
            <a:chExt cx="2148347" cy="4182638"/>
          </a:xfrm>
          <a:solidFill>
            <a:schemeClr val="accent5">
              <a:lumMod val="20000"/>
              <a:lumOff val="80000"/>
            </a:schemeClr>
          </a:solidFill>
        </p:grpSpPr>
        <p:sp>
          <p:nvSpPr>
            <p:cNvPr id="64" name="Rectangle 63"/>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65" name="Rectangle 64"/>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1244600">
                <a:lnSpc>
                  <a:spcPct val="90000"/>
                </a:lnSpc>
                <a:spcBef>
                  <a:spcPct val="0"/>
                </a:spcBef>
                <a:spcAft>
                  <a:spcPct val="35000"/>
                </a:spcAft>
              </a:pPr>
              <a:endParaRPr lang="en-BZ" sz="2800" b="1" kern="1200" dirty="0">
                <a:latin typeface="#9Slide03 Arima Madurai Black" panose="00000A00000000000000" pitchFamily="2" charset="0"/>
                <a:cs typeface="#9Slide03 Arima Madurai Black" panose="00000A00000000000000" pitchFamily="2" charset="0"/>
              </a:endParaRPr>
            </a:p>
          </p:txBody>
        </p:sp>
      </p:grpSp>
      <p:sp>
        <p:nvSpPr>
          <p:cNvPr id="67" name="Rectangle 66"/>
          <p:cNvSpPr/>
          <p:nvPr/>
        </p:nvSpPr>
        <p:spPr>
          <a:xfrm>
            <a:off x="4865956" y="2470902"/>
            <a:ext cx="2148347" cy="2972393"/>
          </a:xfrm>
          <a:prstGeom prst="rect">
            <a:avLst/>
          </a:prstGeom>
          <a:solidFill>
            <a:schemeClr val="bg1"/>
          </a:solidFill>
          <a:ln>
            <a:solidFill>
              <a:srgbClr val="009999"/>
            </a:solidFill>
          </a:ln>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grpSp>
        <p:nvGrpSpPr>
          <p:cNvPr id="69" name="Group 68"/>
          <p:cNvGrpSpPr/>
          <p:nvPr/>
        </p:nvGrpSpPr>
        <p:grpSpPr>
          <a:xfrm>
            <a:off x="7906981" y="2491431"/>
            <a:ext cx="2148347" cy="2972393"/>
            <a:chOff x="4669239" y="1644724"/>
            <a:chExt cx="2148347" cy="4182638"/>
          </a:xfrm>
          <a:solidFill>
            <a:schemeClr val="accent5">
              <a:lumMod val="40000"/>
              <a:lumOff val="60000"/>
            </a:schemeClr>
          </a:solidFill>
        </p:grpSpPr>
        <p:sp>
          <p:nvSpPr>
            <p:cNvPr id="70" name="Rectangle 69"/>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71" name="Rectangle 70"/>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889000">
                <a:lnSpc>
                  <a:spcPct val="90000"/>
                </a:lnSpc>
                <a:spcBef>
                  <a:spcPct val="0"/>
                </a:spcBef>
                <a:spcAft>
                  <a:spcPct val="35000"/>
                </a:spcAft>
              </a:pPr>
              <a:endParaRPr lang="en-BZ" sz="2000" b="1" kern="1200" dirty="0">
                <a:latin typeface="#9Slide03 Arima Madurai Black" panose="00000A00000000000000" pitchFamily="2" charset="0"/>
                <a:cs typeface="#9Slide03 Arima Madurai Black" panose="00000A00000000000000" pitchFamily="2" charset="0"/>
              </a:endParaRPr>
            </a:p>
          </p:txBody>
        </p:sp>
      </p:grpSp>
      <p:sp>
        <p:nvSpPr>
          <p:cNvPr id="72" name="Rectangle 71"/>
          <p:cNvSpPr/>
          <p:nvPr/>
        </p:nvSpPr>
        <p:spPr>
          <a:xfrm>
            <a:off x="1885581" y="3545917"/>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1- bài tập 1</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73" name="Rectangle 72"/>
          <p:cNvSpPr/>
          <p:nvPr/>
        </p:nvSpPr>
        <p:spPr>
          <a:xfrm>
            <a:off x="4870137" y="3788762"/>
            <a:ext cx="2016224" cy="1508362"/>
          </a:xfrm>
          <a:prstGeom prst="rect">
            <a:avLst/>
          </a:prstGeom>
        </p:spPr>
        <p:txBody>
          <a:bodyPr wrap="square">
            <a:spAutoFit/>
          </a:bodyPr>
          <a:lstStyle/>
          <a:p>
            <a:pPr algn="ctr">
              <a:lnSpc>
                <a:spcPct val="150000"/>
              </a:lnSpc>
            </a:pPr>
            <a:r>
              <a:rPr lang="vi-VN" sz="3067" i="1" dirty="0">
                <a:solidFill>
                  <a:schemeClr val="tx1">
                    <a:lumMod val="95000"/>
                    <a:lumOff val="5000"/>
                  </a:schemeClr>
                </a:solidFill>
                <a:latin typeface="Times New Roman" panose="02020603050405020304" pitchFamily="18" charset="0"/>
                <a:cs typeface="Times New Roman" panose="02020603050405020304" pitchFamily="18" charset="0"/>
              </a:rPr>
              <a:t>Nhóm 2- bài tập 2</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
        <p:nvSpPr>
          <p:cNvPr id="74" name="Rectangle 73"/>
          <p:cNvSpPr/>
          <p:nvPr/>
        </p:nvSpPr>
        <p:spPr>
          <a:xfrm>
            <a:off x="8016165" y="3544200"/>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3- bài tập 3</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grpSp>
        <p:nvGrpSpPr>
          <p:cNvPr id="75" name="Google Shape;1212;p52"/>
          <p:cNvGrpSpPr/>
          <p:nvPr/>
        </p:nvGrpSpPr>
        <p:grpSpPr>
          <a:xfrm>
            <a:off x="2516989" y="2699699"/>
            <a:ext cx="756643" cy="901250"/>
            <a:chOff x="8095060" y="5664590"/>
            <a:chExt cx="497404" cy="594389"/>
          </a:xfrm>
        </p:grpSpPr>
        <p:grpSp>
          <p:nvGrpSpPr>
            <p:cNvPr id="76" name="Google Shape;1213;p52"/>
            <p:cNvGrpSpPr/>
            <p:nvPr/>
          </p:nvGrpSpPr>
          <p:grpSpPr>
            <a:xfrm>
              <a:off x="8095060" y="5969027"/>
              <a:ext cx="497404" cy="289951"/>
              <a:chOff x="8095060" y="5969027"/>
              <a:chExt cx="497404" cy="289951"/>
            </a:xfrm>
          </p:grpSpPr>
          <p:sp>
            <p:nvSpPr>
              <p:cNvPr id="89"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7" name="Google Shape;1217;p52"/>
            <p:cNvGrpSpPr/>
            <p:nvPr/>
          </p:nvGrpSpPr>
          <p:grpSpPr>
            <a:xfrm>
              <a:off x="8095060" y="5867832"/>
              <a:ext cx="497404" cy="289312"/>
              <a:chOff x="8095060" y="5867832"/>
              <a:chExt cx="497404" cy="289312"/>
            </a:xfrm>
          </p:grpSpPr>
          <p:sp>
            <p:nvSpPr>
              <p:cNvPr id="86"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8" name="Google Shape;1221;p52"/>
            <p:cNvGrpSpPr/>
            <p:nvPr/>
          </p:nvGrpSpPr>
          <p:grpSpPr>
            <a:xfrm>
              <a:off x="8095060" y="5765998"/>
              <a:ext cx="497404" cy="289312"/>
              <a:chOff x="8095060" y="5765998"/>
              <a:chExt cx="497404" cy="289312"/>
            </a:xfrm>
          </p:grpSpPr>
          <p:sp>
            <p:nvSpPr>
              <p:cNvPr id="83"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9" name="Google Shape;1225;p52"/>
            <p:cNvGrpSpPr/>
            <p:nvPr/>
          </p:nvGrpSpPr>
          <p:grpSpPr>
            <a:xfrm>
              <a:off x="8095060" y="5664590"/>
              <a:ext cx="497404" cy="290164"/>
              <a:chOff x="8095060" y="5664590"/>
              <a:chExt cx="497404" cy="290164"/>
            </a:xfrm>
          </p:grpSpPr>
          <p:sp>
            <p:nvSpPr>
              <p:cNvPr id="80"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2" name="Google Shape;1212;p52"/>
          <p:cNvGrpSpPr/>
          <p:nvPr/>
        </p:nvGrpSpPr>
        <p:grpSpPr>
          <a:xfrm>
            <a:off x="5612380" y="2779164"/>
            <a:ext cx="756643" cy="901250"/>
            <a:chOff x="8095060" y="5664590"/>
            <a:chExt cx="497404" cy="594389"/>
          </a:xfrm>
        </p:grpSpPr>
        <p:grpSp>
          <p:nvGrpSpPr>
            <p:cNvPr id="93" name="Google Shape;1213;p52"/>
            <p:cNvGrpSpPr/>
            <p:nvPr/>
          </p:nvGrpSpPr>
          <p:grpSpPr>
            <a:xfrm>
              <a:off x="8095060" y="5969027"/>
              <a:ext cx="497404" cy="289951"/>
              <a:chOff x="8095060" y="5969027"/>
              <a:chExt cx="497404" cy="289951"/>
            </a:xfrm>
          </p:grpSpPr>
          <p:sp>
            <p:nvSpPr>
              <p:cNvPr id="106"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4" name="Google Shape;1217;p52"/>
            <p:cNvGrpSpPr/>
            <p:nvPr/>
          </p:nvGrpSpPr>
          <p:grpSpPr>
            <a:xfrm>
              <a:off x="8095060" y="5867832"/>
              <a:ext cx="497404" cy="289312"/>
              <a:chOff x="8095060" y="5867832"/>
              <a:chExt cx="497404" cy="289312"/>
            </a:xfrm>
          </p:grpSpPr>
          <p:sp>
            <p:nvSpPr>
              <p:cNvPr id="103"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 name="Google Shape;1221;p52"/>
            <p:cNvGrpSpPr/>
            <p:nvPr/>
          </p:nvGrpSpPr>
          <p:grpSpPr>
            <a:xfrm>
              <a:off x="8095060" y="5765998"/>
              <a:ext cx="497404" cy="289312"/>
              <a:chOff x="8095060" y="5765998"/>
              <a:chExt cx="497404" cy="289312"/>
            </a:xfrm>
          </p:grpSpPr>
          <p:sp>
            <p:nvSpPr>
              <p:cNvPr id="100"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 name="Google Shape;1225;p52"/>
            <p:cNvGrpSpPr/>
            <p:nvPr/>
          </p:nvGrpSpPr>
          <p:grpSpPr>
            <a:xfrm>
              <a:off x="8095060" y="5664590"/>
              <a:ext cx="497404" cy="290164"/>
              <a:chOff x="8095060" y="5664590"/>
              <a:chExt cx="497404" cy="290164"/>
            </a:xfrm>
          </p:grpSpPr>
          <p:sp>
            <p:nvSpPr>
              <p:cNvPr id="97"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09" name="Google Shape;1212;p52"/>
          <p:cNvGrpSpPr/>
          <p:nvPr/>
        </p:nvGrpSpPr>
        <p:grpSpPr>
          <a:xfrm>
            <a:off x="8660994" y="2768502"/>
            <a:ext cx="756643" cy="901250"/>
            <a:chOff x="8095060" y="5664590"/>
            <a:chExt cx="497404" cy="594389"/>
          </a:xfrm>
        </p:grpSpPr>
        <p:grpSp>
          <p:nvGrpSpPr>
            <p:cNvPr id="110" name="Google Shape;1213;p52"/>
            <p:cNvGrpSpPr/>
            <p:nvPr/>
          </p:nvGrpSpPr>
          <p:grpSpPr>
            <a:xfrm>
              <a:off x="8095060" y="5969027"/>
              <a:ext cx="497404" cy="289951"/>
              <a:chOff x="8095060" y="5969027"/>
              <a:chExt cx="497404" cy="289951"/>
            </a:xfrm>
          </p:grpSpPr>
          <p:sp>
            <p:nvSpPr>
              <p:cNvPr id="123"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1" name="Google Shape;1217;p52"/>
            <p:cNvGrpSpPr/>
            <p:nvPr/>
          </p:nvGrpSpPr>
          <p:grpSpPr>
            <a:xfrm>
              <a:off x="8095060" y="5867832"/>
              <a:ext cx="497404" cy="289312"/>
              <a:chOff x="8095060" y="5867832"/>
              <a:chExt cx="497404" cy="289312"/>
            </a:xfrm>
          </p:grpSpPr>
          <p:sp>
            <p:nvSpPr>
              <p:cNvPr id="120"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 name="Google Shape;1221;p52"/>
            <p:cNvGrpSpPr/>
            <p:nvPr/>
          </p:nvGrpSpPr>
          <p:grpSpPr>
            <a:xfrm>
              <a:off x="8095060" y="5765998"/>
              <a:ext cx="497404" cy="289312"/>
              <a:chOff x="8095060" y="5765998"/>
              <a:chExt cx="497404" cy="289312"/>
            </a:xfrm>
          </p:grpSpPr>
          <p:sp>
            <p:nvSpPr>
              <p:cNvPr id="117"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 name="Google Shape;1225;p52"/>
            <p:cNvGrpSpPr/>
            <p:nvPr/>
          </p:nvGrpSpPr>
          <p:grpSpPr>
            <a:xfrm>
              <a:off x="8095060" y="5664590"/>
              <a:ext cx="497404" cy="290164"/>
              <a:chOff x="8095060" y="5664590"/>
              <a:chExt cx="497404" cy="290164"/>
            </a:xfrm>
          </p:grpSpPr>
          <p:sp>
            <p:nvSpPr>
              <p:cNvPr id="114"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pic>
        <p:nvPicPr>
          <p:cNvPr id="4" name="Picture 3"/>
          <p:cNvPicPr>
            <a:picLocks noChangeAspect="1"/>
          </p:cNvPicPr>
          <p:nvPr/>
        </p:nvPicPr>
        <p:blipFill>
          <a:blip r:embed="rId4"/>
          <a:stretch>
            <a:fillRect/>
          </a:stretch>
        </p:blipFill>
        <p:spPr>
          <a:xfrm>
            <a:off x="2184395" y="208056"/>
            <a:ext cx="7955970" cy="2566638"/>
          </a:xfrm>
          <a:prstGeom prst="rect">
            <a:avLst/>
          </a:prstGeom>
        </p:spPr>
      </p:pic>
    </p:spTree>
    <p:extLst>
      <p:ext uri="{BB962C8B-B14F-4D97-AF65-F5344CB8AC3E}">
        <p14:creationId xmlns:p14="http://schemas.microsoft.com/office/powerpoint/2010/main" val="7380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80">
                                          <p:stCondLst>
                                            <p:cond delay="0"/>
                                          </p:stCondLst>
                                        </p:cTn>
                                        <p:tgtEl>
                                          <p:spTgt spid="75"/>
                                        </p:tgtEl>
                                      </p:cBhvr>
                                    </p:animEffect>
                                    <p:anim calcmode="lin" valueType="num">
                                      <p:cBhvr>
                                        <p:cTn id="8"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3" dur="26">
                                          <p:stCondLst>
                                            <p:cond delay="650"/>
                                          </p:stCondLst>
                                        </p:cTn>
                                        <p:tgtEl>
                                          <p:spTgt spid="75"/>
                                        </p:tgtEl>
                                      </p:cBhvr>
                                      <p:to x="100000" y="60000"/>
                                    </p:animScale>
                                    <p:animScale>
                                      <p:cBhvr>
                                        <p:cTn id="14" dur="166" decel="50000">
                                          <p:stCondLst>
                                            <p:cond delay="676"/>
                                          </p:stCondLst>
                                        </p:cTn>
                                        <p:tgtEl>
                                          <p:spTgt spid="75"/>
                                        </p:tgtEl>
                                      </p:cBhvr>
                                      <p:to x="100000" y="100000"/>
                                    </p:animScale>
                                    <p:animScale>
                                      <p:cBhvr>
                                        <p:cTn id="15" dur="26">
                                          <p:stCondLst>
                                            <p:cond delay="1312"/>
                                          </p:stCondLst>
                                        </p:cTn>
                                        <p:tgtEl>
                                          <p:spTgt spid="75"/>
                                        </p:tgtEl>
                                      </p:cBhvr>
                                      <p:to x="100000" y="80000"/>
                                    </p:animScale>
                                    <p:animScale>
                                      <p:cBhvr>
                                        <p:cTn id="16" dur="166" decel="50000">
                                          <p:stCondLst>
                                            <p:cond delay="1338"/>
                                          </p:stCondLst>
                                        </p:cTn>
                                        <p:tgtEl>
                                          <p:spTgt spid="75"/>
                                        </p:tgtEl>
                                      </p:cBhvr>
                                      <p:to x="100000" y="100000"/>
                                    </p:animScale>
                                    <p:animScale>
                                      <p:cBhvr>
                                        <p:cTn id="17" dur="26">
                                          <p:stCondLst>
                                            <p:cond delay="1642"/>
                                          </p:stCondLst>
                                        </p:cTn>
                                        <p:tgtEl>
                                          <p:spTgt spid="75"/>
                                        </p:tgtEl>
                                      </p:cBhvr>
                                      <p:to x="100000" y="90000"/>
                                    </p:animScale>
                                    <p:animScale>
                                      <p:cBhvr>
                                        <p:cTn id="18" dur="166" decel="50000">
                                          <p:stCondLst>
                                            <p:cond delay="1668"/>
                                          </p:stCondLst>
                                        </p:cTn>
                                        <p:tgtEl>
                                          <p:spTgt spid="75"/>
                                        </p:tgtEl>
                                      </p:cBhvr>
                                      <p:to x="100000" y="100000"/>
                                    </p:animScale>
                                    <p:animScale>
                                      <p:cBhvr>
                                        <p:cTn id="19" dur="26">
                                          <p:stCondLst>
                                            <p:cond delay="1808"/>
                                          </p:stCondLst>
                                        </p:cTn>
                                        <p:tgtEl>
                                          <p:spTgt spid="75"/>
                                        </p:tgtEl>
                                      </p:cBhvr>
                                      <p:to x="100000" y="95000"/>
                                    </p:animScale>
                                    <p:animScale>
                                      <p:cBhvr>
                                        <p:cTn id="20" dur="166" decel="50000">
                                          <p:stCondLst>
                                            <p:cond delay="1834"/>
                                          </p:stCondLst>
                                        </p:cTn>
                                        <p:tgtEl>
                                          <p:spTgt spid="7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80">
                                          <p:stCondLst>
                                            <p:cond delay="0"/>
                                          </p:stCondLst>
                                        </p:cTn>
                                        <p:tgtEl>
                                          <p:spTgt spid="72"/>
                                        </p:tgtEl>
                                      </p:cBhvr>
                                    </p:animEffect>
                                    <p:anim calcmode="lin" valueType="num">
                                      <p:cBhvr>
                                        <p:cTn id="24"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9" dur="26">
                                          <p:stCondLst>
                                            <p:cond delay="650"/>
                                          </p:stCondLst>
                                        </p:cTn>
                                        <p:tgtEl>
                                          <p:spTgt spid="72"/>
                                        </p:tgtEl>
                                      </p:cBhvr>
                                      <p:to x="100000" y="60000"/>
                                    </p:animScale>
                                    <p:animScale>
                                      <p:cBhvr>
                                        <p:cTn id="30" dur="166" decel="50000">
                                          <p:stCondLst>
                                            <p:cond delay="676"/>
                                          </p:stCondLst>
                                        </p:cTn>
                                        <p:tgtEl>
                                          <p:spTgt spid="72"/>
                                        </p:tgtEl>
                                      </p:cBhvr>
                                      <p:to x="100000" y="100000"/>
                                    </p:animScale>
                                    <p:animScale>
                                      <p:cBhvr>
                                        <p:cTn id="31" dur="26">
                                          <p:stCondLst>
                                            <p:cond delay="1312"/>
                                          </p:stCondLst>
                                        </p:cTn>
                                        <p:tgtEl>
                                          <p:spTgt spid="72"/>
                                        </p:tgtEl>
                                      </p:cBhvr>
                                      <p:to x="100000" y="80000"/>
                                    </p:animScale>
                                    <p:animScale>
                                      <p:cBhvr>
                                        <p:cTn id="32" dur="166" decel="50000">
                                          <p:stCondLst>
                                            <p:cond delay="1338"/>
                                          </p:stCondLst>
                                        </p:cTn>
                                        <p:tgtEl>
                                          <p:spTgt spid="72"/>
                                        </p:tgtEl>
                                      </p:cBhvr>
                                      <p:to x="100000" y="100000"/>
                                    </p:animScale>
                                    <p:animScale>
                                      <p:cBhvr>
                                        <p:cTn id="33" dur="26">
                                          <p:stCondLst>
                                            <p:cond delay="1642"/>
                                          </p:stCondLst>
                                        </p:cTn>
                                        <p:tgtEl>
                                          <p:spTgt spid="72"/>
                                        </p:tgtEl>
                                      </p:cBhvr>
                                      <p:to x="100000" y="90000"/>
                                    </p:animScale>
                                    <p:animScale>
                                      <p:cBhvr>
                                        <p:cTn id="34" dur="166" decel="50000">
                                          <p:stCondLst>
                                            <p:cond delay="1668"/>
                                          </p:stCondLst>
                                        </p:cTn>
                                        <p:tgtEl>
                                          <p:spTgt spid="72"/>
                                        </p:tgtEl>
                                      </p:cBhvr>
                                      <p:to x="100000" y="100000"/>
                                    </p:animScale>
                                    <p:animScale>
                                      <p:cBhvr>
                                        <p:cTn id="35" dur="26">
                                          <p:stCondLst>
                                            <p:cond delay="1808"/>
                                          </p:stCondLst>
                                        </p:cTn>
                                        <p:tgtEl>
                                          <p:spTgt spid="72"/>
                                        </p:tgtEl>
                                      </p:cBhvr>
                                      <p:to x="100000" y="95000"/>
                                    </p:animScale>
                                    <p:animScale>
                                      <p:cBhvr>
                                        <p:cTn id="36" dur="166" decel="50000">
                                          <p:stCondLst>
                                            <p:cond delay="1834"/>
                                          </p:stCondLst>
                                        </p:cTn>
                                        <p:tgtEl>
                                          <p:spTgt spid="7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down)">
                                      <p:cBhvr>
                                        <p:cTn id="39" dur="580">
                                          <p:stCondLst>
                                            <p:cond delay="0"/>
                                          </p:stCondLst>
                                        </p:cTn>
                                        <p:tgtEl>
                                          <p:spTgt spid="63"/>
                                        </p:tgtEl>
                                      </p:cBhvr>
                                    </p:animEffect>
                                    <p:anim calcmode="lin" valueType="num">
                                      <p:cBhvr>
                                        <p:cTn id="4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5" dur="26">
                                          <p:stCondLst>
                                            <p:cond delay="650"/>
                                          </p:stCondLst>
                                        </p:cTn>
                                        <p:tgtEl>
                                          <p:spTgt spid="63"/>
                                        </p:tgtEl>
                                      </p:cBhvr>
                                      <p:to x="100000" y="60000"/>
                                    </p:animScale>
                                    <p:animScale>
                                      <p:cBhvr>
                                        <p:cTn id="46" dur="166" decel="50000">
                                          <p:stCondLst>
                                            <p:cond delay="676"/>
                                          </p:stCondLst>
                                        </p:cTn>
                                        <p:tgtEl>
                                          <p:spTgt spid="63"/>
                                        </p:tgtEl>
                                      </p:cBhvr>
                                      <p:to x="100000" y="100000"/>
                                    </p:animScale>
                                    <p:animScale>
                                      <p:cBhvr>
                                        <p:cTn id="47" dur="26">
                                          <p:stCondLst>
                                            <p:cond delay="1312"/>
                                          </p:stCondLst>
                                        </p:cTn>
                                        <p:tgtEl>
                                          <p:spTgt spid="63"/>
                                        </p:tgtEl>
                                      </p:cBhvr>
                                      <p:to x="100000" y="80000"/>
                                    </p:animScale>
                                    <p:animScale>
                                      <p:cBhvr>
                                        <p:cTn id="48" dur="166" decel="50000">
                                          <p:stCondLst>
                                            <p:cond delay="1338"/>
                                          </p:stCondLst>
                                        </p:cTn>
                                        <p:tgtEl>
                                          <p:spTgt spid="63"/>
                                        </p:tgtEl>
                                      </p:cBhvr>
                                      <p:to x="100000" y="100000"/>
                                    </p:animScale>
                                    <p:animScale>
                                      <p:cBhvr>
                                        <p:cTn id="49" dur="26">
                                          <p:stCondLst>
                                            <p:cond delay="1642"/>
                                          </p:stCondLst>
                                        </p:cTn>
                                        <p:tgtEl>
                                          <p:spTgt spid="63"/>
                                        </p:tgtEl>
                                      </p:cBhvr>
                                      <p:to x="100000" y="90000"/>
                                    </p:animScale>
                                    <p:animScale>
                                      <p:cBhvr>
                                        <p:cTn id="50" dur="166" decel="50000">
                                          <p:stCondLst>
                                            <p:cond delay="1668"/>
                                          </p:stCondLst>
                                        </p:cTn>
                                        <p:tgtEl>
                                          <p:spTgt spid="63"/>
                                        </p:tgtEl>
                                      </p:cBhvr>
                                      <p:to x="100000" y="100000"/>
                                    </p:animScale>
                                    <p:animScale>
                                      <p:cBhvr>
                                        <p:cTn id="51" dur="26">
                                          <p:stCondLst>
                                            <p:cond delay="1808"/>
                                          </p:stCondLst>
                                        </p:cTn>
                                        <p:tgtEl>
                                          <p:spTgt spid="63"/>
                                        </p:tgtEl>
                                      </p:cBhvr>
                                      <p:to x="100000" y="95000"/>
                                    </p:animScale>
                                    <p:animScale>
                                      <p:cBhvr>
                                        <p:cTn id="52" dur="166" decel="50000">
                                          <p:stCondLst>
                                            <p:cond delay="1834"/>
                                          </p:stCondLst>
                                        </p:cTn>
                                        <p:tgtEl>
                                          <p:spTgt spid="6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580">
                                          <p:stCondLst>
                                            <p:cond delay="0"/>
                                          </p:stCondLst>
                                        </p:cTn>
                                        <p:tgtEl>
                                          <p:spTgt spid="92"/>
                                        </p:tgtEl>
                                      </p:cBhvr>
                                    </p:animEffect>
                                    <p:anim calcmode="lin" valueType="num">
                                      <p:cBhvr>
                                        <p:cTn id="56"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61" dur="26">
                                          <p:stCondLst>
                                            <p:cond delay="650"/>
                                          </p:stCondLst>
                                        </p:cTn>
                                        <p:tgtEl>
                                          <p:spTgt spid="92"/>
                                        </p:tgtEl>
                                      </p:cBhvr>
                                      <p:to x="100000" y="60000"/>
                                    </p:animScale>
                                    <p:animScale>
                                      <p:cBhvr>
                                        <p:cTn id="62" dur="166" decel="50000">
                                          <p:stCondLst>
                                            <p:cond delay="676"/>
                                          </p:stCondLst>
                                        </p:cTn>
                                        <p:tgtEl>
                                          <p:spTgt spid="92"/>
                                        </p:tgtEl>
                                      </p:cBhvr>
                                      <p:to x="100000" y="100000"/>
                                    </p:animScale>
                                    <p:animScale>
                                      <p:cBhvr>
                                        <p:cTn id="63" dur="26">
                                          <p:stCondLst>
                                            <p:cond delay="1312"/>
                                          </p:stCondLst>
                                        </p:cTn>
                                        <p:tgtEl>
                                          <p:spTgt spid="92"/>
                                        </p:tgtEl>
                                      </p:cBhvr>
                                      <p:to x="100000" y="80000"/>
                                    </p:animScale>
                                    <p:animScale>
                                      <p:cBhvr>
                                        <p:cTn id="64" dur="166" decel="50000">
                                          <p:stCondLst>
                                            <p:cond delay="1338"/>
                                          </p:stCondLst>
                                        </p:cTn>
                                        <p:tgtEl>
                                          <p:spTgt spid="92"/>
                                        </p:tgtEl>
                                      </p:cBhvr>
                                      <p:to x="100000" y="100000"/>
                                    </p:animScale>
                                    <p:animScale>
                                      <p:cBhvr>
                                        <p:cTn id="65" dur="26">
                                          <p:stCondLst>
                                            <p:cond delay="1642"/>
                                          </p:stCondLst>
                                        </p:cTn>
                                        <p:tgtEl>
                                          <p:spTgt spid="92"/>
                                        </p:tgtEl>
                                      </p:cBhvr>
                                      <p:to x="100000" y="90000"/>
                                    </p:animScale>
                                    <p:animScale>
                                      <p:cBhvr>
                                        <p:cTn id="66" dur="166" decel="50000">
                                          <p:stCondLst>
                                            <p:cond delay="1668"/>
                                          </p:stCondLst>
                                        </p:cTn>
                                        <p:tgtEl>
                                          <p:spTgt spid="92"/>
                                        </p:tgtEl>
                                      </p:cBhvr>
                                      <p:to x="100000" y="100000"/>
                                    </p:animScale>
                                    <p:animScale>
                                      <p:cBhvr>
                                        <p:cTn id="67" dur="26">
                                          <p:stCondLst>
                                            <p:cond delay="1808"/>
                                          </p:stCondLst>
                                        </p:cTn>
                                        <p:tgtEl>
                                          <p:spTgt spid="92"/>
                                        </p:tgtEl>
                                      </p:cBhvr>
                                      <p:to x="100000" y="95000"/>
                                    </p:animScale>
                                    <p:animScale>
                                      <p:cBhvr>
                                        <p:cTn id="68" dur="166" decel="50000">
                                          <p:stCondLst>
                                            <p:cond delay="1834"/>
                                          </p:stCondLst>
                                        </p:cTn>
                                        <p:tgtEl>
                                          <p:spTgt spid="9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down)">
                                      <p:cBhvr>
                                        <p:cTn id="71" dur="580">
                                          <p:stCondLst>
                                            <p:cond delay="0"/>
                                          </p:stCondLst>
                                        </p:cTn>
                                        <p:tgtEl>
                                          <p:spTgt spid="67"/>
                                        </p:tgtEl>
                                      </p:cBhvr>
                                    </p:animEffect>
                                    <p:anim calcmode="lin" valueType="num">
                                      <p:cBhvr>
                                        <p:cTn id="72"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77" dur="26">
                                          <p:stCondLst>
                                            <p:cond delay="650"/>
                                          </p:stCondLst>
                                        </p:cTn>
                                        <p:tgtEl>
                                          <p:spTgt spid="67"/>
                                        </p:tgtEl>
                                      </p:cBhvr>
                                      <p:to x="100000" y="60000"/>
                                    </p:animScale>
                                    <p:animScale>
                                      <p:cBhvr>
                                        <p:cTn id="78" dur="166" decel="50000">
                                          <p:stCondLst>
                                            <p:cond delay="676"/>
                                          </p:stCondLst>
                                        </p:cTn>
                                        <p:tgtEl>
                                          <p:spTgt spid="67"/>
                                        </p:tgtEl>
                                      </p:cBhvr>
                                      <p:to x="100000" y="100000"/>
                                    </p:animScale>
                                    <p:animScale>
                                      <p:cBhvr>
                                        <p:cTn id="79" dur="26">
                                          <p:stCondLst>
                                            <p:cond delay="1312"/>
                                          </p:stCondLst>
                                        </p:cTn>
                                        <p:tgtEl>
                                          <p:spTgt spid="67"/>
                                        </p:tgtEl>
                                      </p:cBhvr>
                                      <p:to x="100000" y="80000"/>
                                    </p:animScale>
                                    <p:animScale>
                                      <p:cBhvr>
                                        <p:cTn id="80" dur="166" decel="50000">
                                          <p:stCondLst>
                                            <p:cond delay="1338"/>
                                          </p:stCondLst>
                                        </p:cTn>
                                        <p:tgtEl>
                                          <p:spTgt spid="67"/>
                                        </p:tgtEl>
                                      </p:cBhvr>
                                      <p:to x="100000" y="100000"/>
                                    </p:animScale>
                                    <p:animScale>
                                      <p:cBhvr>
                                        <p:cTn id="81" dur="26">
                                          <p:stCondLst>
                                            <p:cond delay="1642"/>
                                          </p:stCondLst>
                                        </p:cTn>
                                        <p:tgtEl>
                                          <p:spTgt spid="67"/>
                                        </p:tgtEl>
                                      </p:cBhvr>
                                      <p:to x="100000" y="90000"/>
                                    </p:animScale>
                                    <p:animScale>
                                      <p:cBhvr>
                                        <p:cTn id="82" dur="166" decel="50000">
                                          <p:stCondLst>
                                            <p:cond delay="1668"/>
                                          </p:stCondLst>
                                        </p:cTn>
                                        <p:tgtEl>
                                          <p:spTgt spid="67"/>
                                        </p:tgtEl>
                                      </p:cBhvr>
                                      <p:to x="100000" y="100000"/>
                                    </p:animScale>
                                    <p:animScale>
                                      <p:cBhvr>
                                        <p:cTn id="83" dur="26">
                                          <p:stCondLst>
                                            <p:cond delay="1808"/>
                                          </p:stCondLst>
                                        </p:cTn>
                                        <p:tgtEl>
                                          <p:spTgt spid="67"/>
                                        </p:tgtEl>
                                      </p:cBhvr>
                                      <p:to x="100000" y="95000"/>
                                    </p:animScale>
                                    <p:animScale>
                                      <p:cBhvr>
                                        <p:cTn id="84" dur="166" decel="50000">
                                          <p:stCondLst>
                                            <p:cond delay="1834"/>
                                          </p:stCondLst>
                                        </p:cTn>
                                        <p:tgtEl>
                                          <p:spTgt spid="6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wipe(down)">
                                      <p:cBhvr>
                                        <p:cTn id="87" dur="580">
                                          <p:stCondLst>
                                            <p:cond delay="0"/>
                                          </p:stCondLst>
                                        </p:cTn>
                                        <p:tgtEl>
                                          <p:spTgt spid="73"/>
                                        </p:tgtEl>
                                      </p:cBhvr>
                                    </p:animEffect>
                                    <p:anim calcmode="lin" valueType="num">
                                      <p:cBhvr>
                                        <p:cTn id="88"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93" dur="26">
                                          <p:stCondLst>
                                            <p:cond delay="650"/>
                                          </p:stCondLst>
                                        </p:cTn>
                                        <p:tgtEl>
                                          <p:spTgt spid="73"/>
                                        </p:tgtEl>
                                      </p:cBhvr>
                                      <p:to x="100000" y="60000"/>
                                    </p:animScale>
                                    <p:animScale>
                                      <p:cBhvr>
                                        <p:cTn id="94" dur="166" decel="50000">
                                          <p:stCondLst>
                                            <p:cond delay="676"/>
                                          </p:stCondLst>
                                        </p:cTn>
                                        <p:tgtEl>
                                          <p:spTgt spid="73"/>
                                        </p:tgtEl>
                                      </p:cBhvr>
                                      <p:to x="100000" y="100000"/>
                                    </p:animScale>
                                    <p:animScale>
                                      <p:cBhvr>
                                        <p:cTn id="95" dur="26">
                                          <p:stCondLst>
                                            <p:cond delay="1312"/>
                                          </p:stCondLst>
                                        </p:cTn>
                                        <p:tgtEl>
                                          <p:spTgt spid="73"/>
                                        </p:tgtEl>
                                      </p:cBhvr>
                                      <p:to x="100000" y="80000"/>
                                    </p:animScale>
                                    <p:animScale>
                                      <p:cBhvr>
                                        <p:cTn id="96" dur="166" decel="50000">
                                          <p:stCondLst>
                                            <p:cond delay="1338"/>
                                          </p:stCondLst>
                                        </p:cTn>
                                        <p:tgtEl>
                                          <p:spTgt spid="73"/>
                                        </p:tgtEl>
                                      </p:cBhvr>
                                      <p:to x="100000" y="100000"/>
                                    </p:animScale>
                                    <p:animScale>
                                      <p:cBhvr>
                                        <p:cTn id="97" dur="26">
                                          <p:stCondLst>
                                            <p:cond delay="1642"/>
                                          </p:stCondLst>
                                        </p:cTn>
                                        <p:tgtEl>
                                          <p:spTgt spid="73"/>
                                        </p:tgtEl>
                                      </p:cBhvr>
                                      <p:to x="100000" y="90000"/>
                                    </p:animScale>
                                    <p:animScale>
                                      <p:cBhvr>
                                        <p:cTn id="98" dur="166" decel="50000">
                                          <p:stCondLst>
                                            <p:cond delay="1668"/>
                                          </p:stCondLst>
                                        </p:cTn>
                                        <p:tgtEl>
                                          <p:spTgt spid="73"/>
                                        </p:tgtEl>
                                      </p:cBhvr>
                                      <p:to x="100000" y="100000"/>
                                    </p:animScale>
                                    <p:animScale>
                                      <p:cBhvr>
                                        <p:cTn id="99" dur="26">
                                          <p:stCondLst>
                                            <p:cond delay="1808"/>
                                          </p:stCondLst>
                                        </p:cTn>
                                        <p:tgtEl>
                                          <p:spTgt spid="73"/>
                                        </p:tgtEl>
                                      </p:cBhvr>
                                      <p:to x="100000" y="95000"/>
                                    </p:animScale>
                                    <p:animScale>
                                      <p:cBhvr>
                                        <p:cTn id="100" dur="166" decel="50000">
                                          <p:stCondLst>
                                            <p:cond delay="1834"/>
                                          </p:stCondLst>
                                        </p:cTn>
                                        <p:tgtEl>
                                          <p:spTgt spid="7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down)">
                                      <p:cBhvr>
                                        <p:cTn id="103" dur="580">
                                          <p:stCondLst>
                                            <p:cond delay="0"/>
                                          </p:stCondLst>
                                        </p:cTn>
                                        <p:tgtEl>
                                          <p:spTgt spid="74"/>
                                        </p:tgtEl>
                                      </p:cBhvr>
                                    </p:animEffect>
                                    <p:anim calcmode="lin" valueType="num">
                                      <p:cBhvr>
                                        <p:cTn id="104"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09" dur="26">
                                          <p:stCondLst>
                                            <p:cond delay="650"/>
                                          </p:stCondLst>
                                        </p:cTn>
                                        <p:tgtEl>
                                          <p:spTgt spid="74"/>
                                        </p:tgtEl>
                                      </p:cBhvr>
                                      <p:to x="100000" y="60000"/>
                                    </p:animScale>
                                    <p:animScale>
                                      <p:cBhvr>
                                        <p:cTn id="110" dur="166" decel="50000">
                                          <p:stCondLst>
                                            <p:cond delay="676"/>
                                          </p:stCondLst>
                                        </p:cTn>
                                        <p:tgtEl>
                                          <p:spTgt spid="74"/>
                                        </p:tgtEl>
                                      </p:cBhvr>
                                      <p:to x="100000" y="100000"/>
                                    </p:animScale>
                                    <p:animScale>
                                      <p:cBhvr>
                                        <p:cTn id="111" dur="26">
                                          <p:stCondLst>
                                            <p:cond delay="1312"/>
                                          </p:stCondLst>
                                        </p:cTn>
                                        <p:tgtEl>
                                          <p:spTgt spid="74"/>
                                        </p:tgtEl>
                                      </p:cBhvr>
                                      <p:to x="100000" y="80000"/>
                                    </p:animScale>
                                    <p:animScale>
                                      <p:cBhvr>
                                        <p:cTn id="112" dur="166" decel="50000">
                                          <p:stCondLst>
                                            <p:cond delay="1338"/>
                                          </p:stCondLst>
                                        </p:cTn>
                                        <p:tgtEl>
                                          <p:spTgt spid="74"/>
                                        </p:tgtEl>
                                      </p:cBhvr>
                                      <p:to x="100000" y="100000"/>
                                    </p:animScale>
                                    <p:animScale>
                                      <p:cBhvr>
                                        <p:cTn id="113" dur="26">
                                          <p:stCondLst>
                                            <p:cond delay="1642"/>
                                          </p:stCondLst>
                                        </p:cTn>
                                        <p:tgtEl>
                                          <p:spTgt spid="74"/>
                                        </p:tgtEl>
                                      </p:cBhvr>
                                      <p:to x="100000" y="90000"/>
                                    </p:animScale>
                                    <p:animScale>
                                      <p:cBhvr>
                                        <p:cTn id="114" dur="166" decel="50000">
                                          <p:stCondLst>
                                            <p:cond delay="1668"/>
                                          </p:stCondLst>
                                        </p:cTn>
                                        <p:tgtEl>
                                          <p:spTgt spid="74"/>
                                        </p:tgtEl>
                                      </p:cBhvr>
                                      <p:to x="100000" y="100000"/>
                                    </p:animScale>
                                    <p:animScale>
                                      <p:cBhvr>
                                        <p:cTn id="115" dur="26">
                                          <p:stCondLst>
                                            <p:cond delay="1808"/>
                                          </p:stCondLst>
                                        </p:cTn>
                                        <p:tgtEl>
                                          <p:spTgt spid="74"/>
                                        </p:tgtEl>
                                      </p:cBhvr>
                                      <p:to x="100000" y="95000"/>
                                    </p:animScale>
                                    <p:animScale>
                                      <p:cBhvr>
                                        <p:cTn id="116" dur="166" decel="50000">
                                          <p:stCondLst>
                                            <p:cond delay="1834"/>
                                          </p:stCondLst>
                                        </p:cTn>
                                        <p:tgtEl>
                                          <p:spTgt spid="74"/>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09"/>
                                        </p:tgtEl>
                                        <p:attrNameLst>
                                          <p:attrName>style.visibility</p:attrName>
                                        </p:attrNameLst>
                                      </p:cBhvr>
                                      <p:to>
                                        <p:strVal val="visible"/>
                                      </p:to>
                                    </p:set>
                                    <p:animEffect transition="in" filter="wipe(down)">
                                      <p:cBhvr>
                                        <p:cTn id="119" dur="580">
                                          <p:stCondLst>
                                            <p:cond delay="0"/>
                                          </p:stCondLst>
                                        </p:cTn>
                                        <p:tgtEl>
                                          <p:spTgt spid="109"/>
                                        </p:tgtEl>
                                      </p:cBhvr>
                                    </p:animEffect>
                                    <p:anim calcmode="lin" valueType="num">
                                      <p:cBhvr>
                                        <p:cTn id="120"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9"/>
                                        </p:tgtEl>
                                      </p:cBhvr>
                                      <p:to x="100000" y="60000"/>
                                    </p:animScale>
                                    <p:animScale>
                                      <p:cBhvr>
                                        <p:cTn id="126" dur="166" decel="50000">
                                          <p:stCondLst>
                                            <p:cond delay="676"/>
                                          </p:stCondLst>
                                        </p:cTn>
                                        <p:tgtEl>
                                          <p:spTgt spid="109"/>
                                        </p:tgtEl>
                                      </p:cBhvr>
                                      <p:to x="100000" y="100000"/>
                                    </p:animScale>
                                    <p:animScale>
                                      <p:cBhvr>
                                        <p:cTn id="127" dur="26">
                                          <p:stCondLst>
                                            <p:cond delay="1312"/>
                                          </p:stCondLst>
                                        </p:cTn>
                                        <p:tgtEl>
                                          <p:spTgt spid="109"/>
                                        </p:tgtEl>
                                      </p:cBhvr>
                                      <p:to x="100000" y="80000"/>
                                    </p:animScale>
                                    <p:animScale>
                                      <p:cBhvr>
                                        <p:cTn id="128" dur="166" decel="50000">
                                          <p:stCondLst>
                                            <p:cond delay="1338"/>
                                          </p:stCondLst>
                                        </p:cTn>
                                        <p:tgtEl>
                                          <p:spTgt spid="109"/>
                                        </p:tgtEl>
                                      </p:cBhvr>
                                      <p:to x="100000" y="100000"/>
                                    </p:animScale>
                                    <p:animScale>
                                      <p:cBhvr>
                                        <p:cTn id="129" dur="26">
                                          <p:stCondLst>
                                            <p:cond delay="1642"/>
                                          </p:stCondLst>
                                        </p:cTn>
                                        <p:tgtEl>
                                          <p:spTgt spid="109"/>
                                        </p:tgtEl>
                                      </p:cBhvr>
                                      <p:to x="100000" y="90000"/>
                                    </p:animScale>
                                    <p:animScale>
                                      <p:cBhvr>
                                        <p:cTn id="130" dur="166" decel="50000">
                                          <p:stCondLst>
                                            <p:cond delay="1668"/>
                                          </p:stCondLst>
                                        </p:cTn>
                                        <p:tgtEl>
                                          <p:spTgt spid="109"/>
                                        </p:tgtEl>
                                      </p:cBhvr>
                                      <p:to x="100000" y="100000"/>
                                    </p:animScale>
                                    <p:animScale>
                                      <p:cBhvr>
                                        <p:cTn id="131" dur="26">
                                          <p:stCondLst>
                                            <p:cond delay="1808"/>
                                          </p:stCondLst>
                                        </p:cTn>
                                        <p:tgtEl>
                                          <p:spTgt spid="109"/>
                                        </p:tgtEl>
                                      </p:cBhvr>
                                      <p:to x="100000" y="95000"/>
                                    </p:animScale>
                                    <p:animScale>
                                      <p:cBhvr>
                                        <p:cTn id="132" dur="166" decel="50000">
                                          <p:stCondLst>
                                            <p:cond delay="1834"/>
                                          </p:stCondLst>
                                        </p:cTn>
                                        <p:tgtEl>
                                          <p:spTgt spid="109"/>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80">
                                          <p:stCondLst>
                                            <p:cond delay="0"/>
                                          </p:stCondLst>
                                        </p:cTn>
                                        <p:tgtEl>
                                          <p:spTgt spid="69"/>
                                        </p:tgtEl>
                                      </p:cBhvr>
                                    </p:animEffect>
                                    <p:anim calcmode="lin" valueType="num">
                                      <p:cBhvr>
                                        <p:cTn id="136"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41" dur="26">
                                          <p:stCondLst>
                                            <p:cond delay="650"/>
                                          </p:stCondLst>
                                        </p:cTn>
                                        <p:tgtEl>
                                          <p:spTgt spid="69"/>
                                        </p:tgtEl>
                                      </p:cBhvr>
                                      <p:to x="100000" y="60000"/>
                                    </p:animScale>
                                    <p:animScale>
                                      <p:cBhvr>
                                        <p:cTn id="142" dur="166" decel="50000">
                                          <p:stCondLst>
                                            <p:cond delay="676"/>
                                          </p:stCondLst>
                                        </p:cTn>
                                        <p:tgtEl>
                                          <p:spTgt spid="69"/>
                                        </p:tgtEl>
                                      </p:cBhvr>
                                      <p:to x="100000" y="100000"/>
                                    </p:animScale>
                                    <p:animScale>
                                      <p:cBhvr>
                                        <p:cTn id="143" dur="26">
                                          <p:stCondLst>
                                            <p:cond delay="1312"/>
                                          </p:stCondLst>
                                        </p:cTn>
                                        <p:tgtEl>
                                          <p:spTgt spid="69"/>
                                        </p:tgtEl>
                                      </p:cBhvr>
                                      <p:to x="100000" y="80000"/>
                                    </p:animScale>
                                    <p:animScale>
                                      <p:cBhvr>
                                        <p:cTn id="144" dur="166" decel="50000">
                                          <p:stCondLst>
                                            <p:cond delay="1338"/>
                                          </p:stCondLst>
                                        </p:cTn>
                                        <p:tgtEl>
                                          <p:spTgt spid="69"/>
                                        </p:tgtEl>
                                      </p:cBhvr>
                                      <p:to x="100000" y="100000"/>
                                    </p:animScale>
                                    <p:animScale>
                                      <p:cBhvr>
                                        <p:cTn id="145" dur="26">
                                          <p:stCondLst>
                                            <p:cond delay="1642"/>
                                          </p:stCondLst>
                                        </p:cTn>
                                        <p:tgtEl>
                                          <p:spTgt spid="69"/>
                                        </p:tgtEl>
                                      </p:cBhvr>
                                      <p:to x="100000" y="90000"/>
                                    </p:animScale>
                                    <p:animScale>
                                      <p:cBhvr>
                                        <p:cTn id="146" dur="166" decel="50000">
                                          <p:stCondLst>
                                            <p:cond delay="1668"/>
                                          </p:stCondLst>
                                        </p:cTn>
                                        <p:tgtEl>
                                          <p:spTgt spid="69"/>
                                        </p:tgtEl>
                                      </p:cBhvr>
                                      <p:to x="100000" y="100000"/>
                                    </p:animScale>
                                    <p:animScale>
                                      <p:cBhvr>
                                        <p:cTn id="147" dur="26">
                                          <p:stCondLst>
                                            <p:cond delay="1808"/>
                                          </p:stCondLst>
                                        </p:cTn>
                                        <p:tgtEl>
                                          <p:spTgt spid="69"/>
                                        </p:tgtEl>
                                      </p:cBhvr>
                                      <p:to x="100000" y="95000"/>
                                    </p:animScale>
                                    <p:animScale>
                                      <p:cBhvr>
                                        <p:cTn id="148" dur="166" decel="50000">
                                          <p:stCondLst>
                                            <p:cond delay="1834"/>
                                          </p:stCondLst>
                                        </p:cTn>
                                        <p:tgtEl>
                                          <p:spTgt spid="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499761" y="621991"/>
            <a:ext cx="6963887" cy="1356934"/>
          </a:xfrm>
          <a:prstGeom prst="rect">
            <a:avLst/>
          </a:prstGeom>
        </p:spPr>
      </p:pic>
      <p:sp>
        <p:nvSpPr>
          <p:cNvPr id="6" name="Rectangle 5"/>
          <p:cNvSpPr/>
          <p:nvPr/>
        </p:nvSpPr>
        <p:spPr>
          <a:xfrm>
            <a:off x="1396852" y="1724204"/>
            <a:ext cx="6109365" cy="590931"/>
          </a:xfrm>
          <a:prstGeom prst="rect">
            <a:avLst/>
          </a:prstGeom>
        </p:spPr>
        <p:txBody>
          <a:bodyPr wrap="none">
            <a:spAutoFit/>
          </a:bodyPr>
          <a:lstStyle/>
          <a:p>
            <a:pPr lvl="0" algn="ctr" defTabSz="1066800">
              <a:lnSpc>
                <a:spcPct val="90000"/>
              </a:lnSpc>
              <a:spcBef>
                <a:spcPct val="0"/>
              </a:spcBef>
              <a:spcAft>
                <a:spcPct val="35000"/>
              </a:spcAft>
            </a:pPr>
            <a:r>
              <a:rPr lang="en-US" sz="3600" dirty="0" err="1">
                <a:latin typeface="Times New Roman" panose="02020603050405020304" pitchFamily="18" charset="0"/>
                <a:cs typeface="Times New Roman" panose="02020603050405020304" pitchFamily="18" charset="0"/>
              </a:rPr>
              <a:t>Câu</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Hai</a:t>
            </a:r>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cô</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cậu</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đã</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về</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kia</a:t>
            </a:r>
            <a:r>
              <a:rPr lang="vi-VN" sz="3600" i="1" dirty="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6521506" y="2575166"/>
            <a:ext cx="2627643" cy="590931"/>
          </a:xfrm>
          <a:prstGeom prst="rect">
            <a:avLst/>
          </a:prstGeom>
        </p:spPr>
        <p:txBody>
          <a:bodyPr wrap="none">
            <a:spAutoFit/>
          </a:bodyPr>
          <a:lstStyle/>
          <a:p>
            <a:pPr lvl="0" algn="ctr" defTabSz="1066800">
              <a:lnSpc>
                <a:spcPct val="90000"/>
              </a:lnSpc>
              <a:spcBef>
                <a:spcPct val="0"/>
              </a:spcBef>
              <a:spcAft>
                <a:spcPct val="35000"/>
              </a:spcAft>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5187875" y="1724204"/>
            <a:ext cx="2413927" cy="590931"/>
          </a:xfrm>
          <a:prstGeom prst="rect">
            <a:avLst/>
          </a:prstGeom>
          <a:solidFill>
            <a:srgbClr val="3C969A"/>
          </a:solidFill>
        </p:spPr>
        <p:txBody>
          <a:bodyPr wrap="square">
            <a:spAutoFit/>
          </a:bodyPr>
          <a:lstStyle/>
          <a:p>
            <a:pPr lvl="0" algn="ctr" defTabSz="1066800">
              <a:lnSpc>
                <a:spcPct val="90000"/>
              </a:lnSpc>
              <a:spcBef>
                <a:spcPct val="0"/>
              </a:spcBef>
              <a:spcAft>
                <a:spcPct val="35000"/>
              </a:spcAft>
            </a:pPr>
            <a:r>
              <a:rPr lang="en-US" sz="3600" i="1" dirty="0" err="1">
                <a:solidFill>
                  <a:schemeClr val="bg1"/>
                </a:solidFill>
                <a:latin typeface="Times New Roman" panose="02020603050405020304" pitchFamily="18" charset="0"/>
                <a:cs typeface="Times New Roman" panose="02020603050405020304" pitchFamily="18" charset="0"/>
              </a:rPr>
              <a:t>đã</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về</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kia</a:t>
            </a:r>
            <a:r>
              <a:rPr lang="en-US" sz="3600" dirty="0">
                <a:solidFill>
                  <a:schemeClr val="bg1"/>
                </a:solidFill>
                <a:latin typeface="Times New Roman" panose="02020603050405020304" pitchFamily="18" charset="0"/>
                <a:cs typeface="Times New Roman" panose="02020603050405020304" pitchFamily="18" charset="0"/>
              </a:rPr>
              <a:t> </a:t>
            </a:r>
          </a:p>
        </p:txBody>
      </p:sp>
      <p:pic>
        <p:nvPicPr>
          <p:cNvPr id="133" name="Picture 132"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675853" flipV="1">
            <a:off x="5718207" y="2404631"/>
            <a:ext cx="1049079" cy="803649"/>
          </a:xfrm>
          <a:prstGeom prst="rect">
            <a:avLst/>
          </a:prstGeom>
          <a:effectLst>
            <a:softEdge rad="127000"/>
          </a:effectLst>
        </p:spPr>
      </p:pic>
      <p:grpSp>
        <p:nvGrpSpPr>
          <p:cNvPr id="134" name="Google Shape;1039;p52">
            <a:extLst>
              <a:ext uri="{FF2B5EF4-FFF2-40B4-BE49-F238E27FC236}">
                <a16:creationId xmlns:a16="http://schemas.microsoft.com/office/drawing/2014/main" id="{3509B168-7BBE-BE4F-A20F-B12D7190C9FE}"/>
              </a:ext>
            </a:extLst>
          </p:cNvPr>
          <p:cNvGrpSpPr/>
          <p:nvPr/>
        </p:nvGrpSpPr>
        <p:grpSpPr>
          <a:xfrm>
            <a:off x="4451534" y="4102922"/>
            <a:ext cx="2196116" cy="1964245"/>
            <a:chOff x="9878975" y="4425243"/>
            <a:chExt cx="719918" cy="645502"/>
          </a:xfrm>
        </p:grpSpPr>
        <p:sp>
          <p:nvSpPr>
            <p:cNvPr id="135" name="Google Shape;1040;p52">
              <a:extLst>
                <a:ext uri="{FF2B5EF4-FFF2-40B4-BE49-F238E27FC236}">
                  <a16:creationId xmlns:a16="http://schemas.microsoft.com/office/drawing/2014/main" id="{89D9AD96-4E17-514F-8AFB-1F8817FF22EF}"/>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6">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 name="Google Shape;1041;p52">
              <a:extLst>
                <a:ext uri="{FF2B5EF4-FFF2-40B4-BE49-F238E27FC236}">
                  <a16:creationId xmlns:a16="http://schemas.microsoft.com/office/drawing/2014/main" id="{C4DDF012-A875-844A-9F0F-3342767039D7}"/>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7" name="Google Shape;1042;p52">
              <a:extLst>
                <a:ext uri="{FF2B5EF4-FFF2-40B4-BE49-F238E27FC236}">
                  <a16:creationId xmlns:a16="http://schemas.microsoft.com/office/drawing/2014/main" id="{B4EA8CD1-733F-9546-BCEB-29982FBEB2C2}"/>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rgbClr val="3C96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0" name="Rectangle 9"/>
          <p:cNvSpPr/>
          <p:nvPr/>
        </p:nvSpPr>
        <p:spPr>
          <a:xfrm>
            <a:off x="2376160" y="5200943"/>
            <a:ext cx="1850186"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rồi</a:t>
            </a:r>
            <a:endParaRPr lang="en-US" sz="3200" dirty="0"/>
          </a:p>
        </p:txBody>
      </p:sp>
      <p:sp>
        <p:nvSpPr>
          <p:cNvPr id="11" name="Rectangle 10"/>
          <p:cNvSpPr/>
          <p:nvPr/>
        </p:nvSpPr>
        <p:spPr>
          <a:xfrm>
            <a:off x="3402246" y="3518147"/>
            <a:ext cx="2393604"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nữa</a:t>
            </a:r>
            <a:endParaRPr lang="en-US" sz="3200" dirty="0"/>
          </a:p>
        </p:txBody>
      </p:sp>
      <p:sp>
        <p:nvSpPr>
          <p:cNvPr id="138" name="Rectangle 137"/>
          <p:cNvSpPr/>
          <p:nvPr/>
        </p:nvSpPr>
        <p:spPr>
          <a:xfrm>
            <a:off x="6723591" y="5241063"/>
            <a:ext cx="2374368"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đâu</a:t>
            </a:r>
            <a:endParaRPr lang="en-US" sz="3200" dirty="0"/>
          </a:p>
        </p:txBody>
      </p:sp>
    </p:spTree>
    <p:extLst>
      <p:ext uri="{BB962C8B-B14F-4D97-AF65-F5344CB8AC3E}">
        <p14:creationId xmlns:p14="http://schemas.microsoft.com/office/powerpoint/2010/main" val="9736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down)">
                                      <p:cBhvr>
                                        <p:cTn id="23" dur="500"/>
                                        <p:tgtEl>
                                          <p:spTgt spid="1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down)">
                                      <p:cBhvr>
                                        <p:cTn id="31" dur="580">
                                          <p:stCondLst>
                                            <p:cond delay="0"/>
                                          </p:stCondLst>
                                        </p:cTn>
                                        <p:tgtEl>
                                          <p:spTgt spid="134"/>
                                        </p:tgtEl>
                                      </p:cBhvr>
                                    </p:animEffect>
                                    <p:anim calcmode="lin" valueType="num">
                                      <p:cBhvr>
                                        <p:cTn id="32"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37" dur="26">
                                          <p:stCondLst>
                                            <p:cond delay="650"/>
                                          </p:stCondLst>
                                        </p:cTn>
                                        <p:tgtEl>
                                          <p:spTgt spid="134"/>
                                        </p:tgtEl>
                                      </p:cBhvr>
                                      <p:to x="100000" y="60000"/>
                                    </p:animScale>
                                    <p:animScale>
                                      <p:cBhvr>
                                        <p:cTn id="38" dur="166" decel="50000">
                                          <p:stCondLst>
                                            <p:cond delay="676"/>
                                          </p:stCondLst>
                                        </p:cTn>
                                        <p:tgtEl>
                                          <p:spTgt spid="134"/>
                                        </p:tgtEl>
                                      </p:cBhvr>
                                      <p:to x="100000" y="100000"/>
                                    </p:animScale>
                                    <p:animScale>
                                      <p:cBhvr>
                                        <p:cTn id="39" dur="26">
                                          <p:stCondLst>
                                            <p:cond delay="1312"/>
                                          </p:stCondLst>
                                        </p:cTn>
                                        <p:tgtEl>
                                          <p:spTgt spid="134"/>
                                        </p:tgtEl>
                                      </p:cBhvr>
                                      <p:to x="100000" y="80000"/>
                                    </p:animScale>
                                    <p:animScale>
                                      <p:cBhvr>
                                        <p:cTn id="40" dur="166" decel="50000">
                                          <p:stCondLst>
                                            <p:cond delay="1338"/>
                                          </p:stCondLst>
                                        </p:cTn>
                                        <p:tgtEl>
                                          <p:spTgt spid="134"/>
                                        </p:tgtEl>
                                      </p:cBhvr>
                                      <p:to x="100000" y="100000"/>
                                    </p:animScale>
                                    <p:animScale>
                                      <p:cBhvr>
                                        <p:cTn id="41" dur="26">
                                          <p:stCondLst>
                                            <p:cond delay="1642"/>
                                          </p:stCondLst>
                                        </p:cTn>
                                        <p:tgtEl>
                                          <p:spTgt spid="134"/>
                                        </p:tgtEl>
                                      </p:cBhvr>
                                      <p:to x="100000" y="90000"/>
                                    </p:animScale>
                                    <p:animScale>
                                      <p:cBhvr>
                                        <p:cTn id="42" dur="166" decel="50000">
                                          <p:stCondLst>
                                            <p:cond delay="1668"/>
                                          </p:stCondLst>
                                        </p:cTn>
                                        <p:tgtEl>
                                          <p:spTgt spid="134"/>
                                        </p:tgtEl>
                                      </p:cBhvr>
                                      <p:to x="100000" y="100000"/>
                                    </p:animScale>
                                    <p:animScale>
                                      <p:cBhvr>
                                        <p:cTn id="43" dur="26">
                                          <p:stCondLst>
                                            <p:cond delay="1808"/>
                                          </p:stCondLst>
                                        </p:cTn>
                                        <p:tgtEl>
                                          <p:spTgt spid="134"/>
                                        </p:tgtEl>
                                      </p:cBhvr>
                                      <p:to x="100000" y="95000"/>
                                    </p:animScale>
                                    <p:animScale>
                                      <p:cBhvr>
                                        <p:cTn id="44" dur="166" decel="50000">
                                          <p:stCondLst>
                                            <p:cond delay="1834"/>
                                          </p:stCondLst>
                                        </p:cTn>
                                        <p:tgtEl>
                                          <p:spTgt spid="134"/>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animEffect transition="in" filter="wipe(down)">
                                      <p:cBhvr>
                                        <p:cTn id="79" dur="580">
                                          <p:stCondLst>
                                            <p:cond delay="0"/>
                                          </p:stCondLst>
                                        </p:cTn>
                                        <p:tgtEl>
                                          <p:spTgt spid="138"/>
                                        </p:tgtEl>
                                      </p:cBhvr>
                                    </p:animEffect>
                                    <p:anim calcmode="lin" valueType="num">
                                      <p:cBhvr>
                                        <p:cTn id="8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85" dur="26">
                                          <p:stCondLst>
                                            <p:cond delay="650"/>
                                          </p:stCondLst>
                                        </p:cTn>
                                        <p:tgtEl>
                                          <p:spTgt spid="138"/>
                                        </p:tgtEl>
                                      </p:cBhvr>
                                      <p:to x="100000" y="60000"/>
                                    </p:animScale>
                                    <p:animScale>
                                      <p:cBhvr>
                                        <p:cTn id="86" dur="166" decel="50000">
                                          <p:stCondLst>
                                            <p:cond delay="676"/>
                                          </p:stCondLst>
                                        </p:cTn>
                                        <p:tgtEl>
                                          <p:spTgt spid="138"/>
                                        </p:tgtEl>
                                      </p:cBhvr>
                                      <p:to x="100000" y="100000"/>
                                    </p:animScale>
                                    <p:animScale>
                                      <p:cBhvr>
                                        <p:cTn id="87" dur="26">
                                          <p:stCondLst>
                                            <p:cond delay="1312"/>
                                          </p:stCondLst>
                                        </p:cTn>
                                        <p:tgtEl>
                                          <p:spTgt spid="138"/>
                                        </p:tgtEl>
                                      </p:cBhvr>
                                      <p:to x="100000" y="80000"/>
                                    </p:animScale>
                                    <p:animScale>
                                      <p:cBhvr>
                                        <p:cTn id="88" dur="166" decel="50000">
                                          <p:stCondLst>
                                            <p:cond delay="1338"/>
                                          </p:stCondLst>
                                        </p:cTn>
                                        <p:tgtEl>
                                          <p:spTgt spid="138"/>
                                        </p:tgtEl>
                                      </p:cBhvr>
                                      <p:to x="100000" y="100000"/>
                                    </p:animScale>
                                    <p:animScale>
                                      <p:cBhvr>
                                        <p:cTn id="89" dur="26">
                                          <p:stCondLst>
                                            <p:cond delay="1642"/>
                                          </p:stCondLst>
                                        </p:cTn>
                                        <p:tgtEl>
                                          <p:spTgt spid="138"/>
                                        </p:tgtEl>
                                      </p:cBhvr>
                                      <p:to x="100000" y="90000"/>
                                    </p:animScale>
                                    <p:animScale>
                                      <p:cBhvr>
                                        <p:cTn id="90" dur="166" decel="50000">
                                          <p:stCondLst>
                                            <p:cond delay="1668"/>
                                          </p:stCondLst>
                                        </p:cTn>
                                        <p:tgtEl>
                                          <p:spTgt spid="138"/>
                                        </p:tgtEl>
                                      </p:cBhvr>
                                      <p:to x="100000" y="100000"/>
                                    </p:animScale>
                                    <p:animScale>
                                      <p:cBhvr>
                                        <p:cTn id="91" dur="26">
                                          <p:stCondLst>
                                            <p:cond delay="1808"/>
                                          </p:stCondLst>
                                        </p:cTn>
                                        <p:tgtEl>
                                          <p:spTgt spid="138"/>
                                        </p:tgtEl>
                                      </p:cBhvr>
                                      <p:to x="100000" y="95000"/>
                                    </p:animScale>
                                    <p:animScale>
                                      <p:cBhvr>
                                        <p:cTn id="92" dur="166" decel="50000">
                                          <p:stCondLst>
                                            <p:cond delay="1834"/>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11"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595295" y="495013"/>
            <a:ext cx="5934555" cy="1156366"/>
          </a:xfrm>
          <a:prstGeom prst="rect">
            <a:avLst/>
          </a:prstGeom>
        </p:spPr>
      </p:pic>
      <p:sp>
        <p:nvSpPr>
          <p:cNvPr id="5" name="Rectangle 4"/>
          <p:cNvSpPr/>
          <p:nvPr/>
        </p:nvSpPr>
        <p:spPr>
          <a:xfrm>
            <a:off x="818865" y="1334069"/>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Cụm động từ</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818865" y="2595349"/>
            <a:ext cx="4421875"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Nhìn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ra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ngoài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sân</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en-US" sz="2800" i="1" dirty="0">
                <a:solidFill>
                  <a:srgbClr val="000000"/>
                </a:solidFill>
                <a:latin typeface="Times New Roman" panose="02020603050405020304" pitchFamily="18" charset="0"/>
                <a:ea typeface="Calibri" panose="020F0502020204030204" pitchFamily="34" charset="0"/>
              </a:rPr>
              <a:t>(2)</a:t>
            </a:r>
            <a:r>
              <a:rPr lang="en-US" sz="2800" i="1" dirty="0" err="1">
                <a:solidFill>
                  <a:srgbClr val="000000"/>
                </a:solidFill>
                <a:latin typeface="Times New Roman" panose="02020603050405020304" pitchFamily="18" charset="0"/>
                <a:ea typeface="Calibri" panose="020F0502020204030204" pitchFamily="34" charset="0"/>
              </a:rPr>
              <a:t>thấy</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đất</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khô</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và</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trắng</a:t>
            </a:r>
            <a:endParaRPr lang="en-US" sz="2800" dirty="0">
              <a:latin typeface="Times New Roman" panose="02020603050405020304" pitchFamily="18" charset="0"/>
              <a:ea typeface="Calibri" panose="020F0502020204030204" pitchFamily="34" charset="0"/>
            </a:endParaRPr>
          </a:p>
        </p:txBody>
      </p:sp>
      <p:sp>
        <p:nvSpPr>
          <p:cNvPr id="19" name="Rectangle 18"/>
          <p:cNvSpPr/>
          <p:nvPr/>
        </p:nvSpPr>
        <p:spPr>
          <a:xfrm>
            <a:off x="818865" y="3874258"/>
            <a:ext cx="4421875"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lật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vỉ</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buồm</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(2) </a:t>
            </a:r>
            <a:r>
              <a:rPr lang="en-US" sz="2800" i="1" dirty="0" err="1">
                <a:solidFill>
                  <a:srgbClr val="000000"/>
                </a:solidFill>
                <a:latin typeface="Times New Roman" panose="02020603050405020304" pitchFamily="18" charset="0"/>
                <a:ea typeface="Times New Roman" panose="02020603050405020304" pitchFamily="18" charset="0"/>
              </a:rPr>
              <a:t>lục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đống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quần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5135538"/>
            <a:ext cx="4421875"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rgbClr val="000000"/>
                </a:solidFill>
                <a:latin typeface="Times New Roman" panose="02020603050405020304" pitchFamily="18" charset="0"/>
                <a:ea typeface="Times New Roman" panose="02020603050405020304" pitchFamily="18" charset="0"/>
              </a:rPr>
              <a:t>Hăm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hở</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chạy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lấy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5393141" y="1334069"/>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latin typeface="Times New Roman" panose="02020603050405020304" pitchFamily="18" charset="0"/>
                <a:cs typeface="Times New Roman" panose="02020603050405020304" pitchFamily="18" charset="0"/>
              </a:rPr>
              <a:t>ĐT trung tâm</a:t>
            </a:r>
            <a:endParaRPr lang="en-US" sz="3000" dirty="0">
              <a:latin typeface="Times New Roman" panose="02020603050405020304" pitchFamily="18" charset="0"/>
              <a:cs typeface="Times New Roman" panose="02020603050405020304" pitchFamily="18" charset="0"/>
            </a:endParaRPr>
          </a:p>
        </p:txBody>
      </p:sp>
      <p:sp>
        <p:nvSpPr>
          <p:cNvPr id="22" name="Rectangle 21"/>
          <p:cNvSpPr/>
          <p:nvPr/>
        </p:nvSpPr>
        <p:spPr>
          <a:xfrm>
            <a:off x="5393141" y="2595349"/>
            <a:ext cx="1624030"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00"/>
                </a:solidFill>
                <a:latin typeface="Times New Roman" panose="02020603050405020304" pitchFamily="18" charset="0"/>
                <a:ea typeface="Times New Roman" panose="02020603050405020304" pitchFamily="18" charset="0"/>
              </a:rPr>
              <a:t>Nhìn</a:t>
            </a:r>
            <a:endParaRPr lang="en-US" sz="2800" dirty="0">
              <a:latin typeface="Times New Roman" panose="02020603050405020304" pitchFamily="18" charset="0"/>
              <a:ea typeface="Times New Roman" panose="02020603050405020304" pitchFamily="18" charset="0"/>
            </a:endParaRPr>
          </a:p>
          <a:p>
            <a:pPr algn="ctr">
              <a:lnSpc>
                <a:spcPct val="107000"/>
              </a:lnSpc>
              <a:spcAft>
                <a:spcPts val="800"/>
              </a:spcAft>
            </a:pPr>
            <a:r>
              <a:rPr lang="en-US" sz="2800" i="1" dirty="0" err="1">
                <a:solidFill>
                  <a:srgbClr val="000000"/>
                </a:solidFill>
                <a:latin typeface="Times New Roman" panose="02020603050405020304" pitchFamily="18" charset="0"/>
                <a:ea typeface="Calibri" panose="020F0502020204030204" pitchFamily="34" charset="0"/>
              </a:rPr>
              <a:t>thấy</a:t>
            </a:r>
            <a:endParaRPr lang="en-US" sz="2800" dirty="0">
              <a:latin typeface="Times New Roman" panose="02020603050405020304" pitchFamily="18" charset="0"/>
              <a:ea typeface="Calibri" panose="020F0502020204030204" pitchFamily="34" charset="0"/>
            </a:endParaRPr>
          </a:p>
        </p:txBody>
      </p:sp>
      <p:sp>
        <p:nvSpPr>
          <p:cNvPr id="23" name="Rectangle 22"/>
          <p:cNvSpPr/>
          <p:nvPr/>
        </p:nvSpPr>
        <p:spPr>
          <a:xfrm>
            <a:off x="5393141" y="3874258"/>
            <a:ext cx="1624030"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00"/>
                </a:solidFill>
                <a:latin typeface="Times New Roman" panose="02020603050405020304" pitchFamily="18" charset="0"/>
                <a:ea typeface="Times New Roman" panose="02020603050405020304" pitchFamily="18" charset="0"/>
              </a:rPr>
              <a:t>lật</a:t>
            </a:r>
            <a:endParaRPr lang="en-US" sz="2800" dirty="0">
              <a:latin typeface="Times New Roman" panose="02020603050405020304" pitchFamily="18" charset="0"/>
              <a:ea typeface="Times New Roman" panose="02020603050405020304" pitchFamily="18" charset="0"/>
            </a:endParaRPr>
          </a:p>
          <a:p>
            <a:pPr algn="ctr"/>
            <a:r>
              <a:rPr lang="en-US" sz="2800" i="1" dirty="0" err="1">
                <a:solidFill>
                  <a:srgbClr val="000000"/>
                </a:solidFill>
                <a:latin typeface="Times New Roman" panose="02020603050405020304" pitchFamily="18" charset="0"/>
                <a:ea typeface="Times New Roman" panose="02020603050405020304" pitchFamily="18" charset="0"/>
              </a:rPr>
              <a:t>lục</a:t>
            </a:r>
            <a:endParaRPr lang="en-US" sz="28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5135538"/>
            <a:ext cx="1624030"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00"/>
                </a:solidFill>
                <a:latin typeface="Times New Roman" panose="02020603050405020304" pitchFamily="18" charset="0"/>
                <a:ea typeface="Times New Roman" panose="02020603050405020304" pitchFamily="18" charset="0"/>
              </a:rPr>
              <a:t>Chạy</a:t>
            </a:r>
            <a:endParaRPr lang="en-US" sz="2800" dirty="0">
              <a:latin typeface="Times New Roman" panose="02020603050405020304" pitchFamily="18" charset="0"/>
              <a:ea typeface="Times New Roman" panose="02020603050405020304" pitchFamily="18" charset="0"/>
            </a:endParaRPr>
          </a:p>
        </p:txBody>
      </p:sp>
      <p:sp>
        <p:nvSpPr>
          <p:cNvPr id="25" name="Rectangle 24"/>
          <p:cNvSpPr/>
          <p:nvPr/>
        </p:nvSpPr>
        <p:spPr>
          <a:xfrm>
            <a:off x="7169571" y="1334069"/>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Ý nghĩa mà động từ được bổ trợ</a:t>
            </a:r>
            <a:endParaRPr lang="en-US" sz="3200" dirty="0">
              <a:latin typeface="Times New Roman" panose="02020603050405020304" pitchFamily="18" charset="0"/>
              <a:cs typeface="Times New Roman" panose="02020603050405020304" pitchFamily="18" charset="0"/>
            </a:endParaRPr>
          </a:p>
        </p:txBody>
      </p:sp>
      <p:sp>
        <p:nvSpPr>
          <p:cNvPr id="26" name="Rectangle 25"/>
          <p:cNvSpPr/>
          <p:nvPr/>
        </p:nvSpPr>
        <p:spPr>
          <a:xfrm>
            <a:off x="7169571" y="2595349"/>
            <a:ext cx="4226309"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a:p>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p:txBody>
      </p:sp>
      <p:sp>
        <p:nvSpPr>
          <p:cNvPr id="27" name="Rectangle 26"/>
          <p:cNvSpPr/>
          <p:nvPr/>
        </p:nvSpPr>
        <p:spPr>
          <a:xfrm>
            <a:off x="7169571" y="3874258"/>
            <a:ext cx="4226309"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0000"/>
                </a:solidFill>
                <a:latin typeface="Times New Roman" panose="02020603050405020304" pitchFamily="18" charset="0"/>
                <a:ea typeface="Times New Roman" panose="02020603050405020304" pitchFamily="18" charset="0"/>
              </a:rPr>
              <a:t>Đối tượng</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5135538"/>
            <a:ext cx="4226309"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000000"/>
                </a:solidFill>
                <a:latin typeface="Times New Roman" panose="02020603050405020304" pitchFamily="18" charset="0"/>
                <a:ea typeface="Times New Roman" panose="02020603050405020304" pitchFamily="18" charset="0"/>
              </a:rPr>
              <a:t>Cách thức, hướng, địa điểm của hoạt động chạy</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3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3092718" y="676582"/>
            <a:ext cx="5002731" cy="974797"/>
          </a:xfrm>
          <a:prstGeom prst="rect">
            <a:avLst/>
          </a:prstGeom>
        </p:spPr>
      </p:pic>
      <p:cxnSp>
        <p:nvCxnSpPr>
          <p:cNvPr id="29" name="Straight Connector 28"/>
          <p:cNvCxnSpPr/>
          <p:nvPr/>
        </p:nvCxnSpPr>
        <p:spPr>
          <a:xfrm>
            <a:off x="5722582" y="1857965"/>
            <a:ext cx="0" cy="3580237"/>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19719" y="1898772"/>
            <a:ext cx="4545997" cy="3539430"/>
          </a:xfrm>
          <a:prstGeom prst="rect">
            <a:avLst/>
          </a:prstGeom>
        </p:spPr>
        <p:txBody>
          <a:bodyPr wrap="square">
            <a:spAutoFit/>
          </a:bodyPr>
          <a:lstStyle/>
          <a:p>
            <a:pPr algn="just"/>
            <a:r>
              <a:rPr lang="vi-VN" sz="3200" i="1" dirty="0">
                <a:latin typeface="Times New Roman" panose="02020603050405020304" pitchFamily="18" charset="0"/>
                <a:cs typeface="Times New Roman" panose="02020603050405020304" pitchFamily="18" charset="0"/>
              </a:rPr>
              <a:t>(1) Chị Sơn và mẹ Sơn đã trở dậy, đang ngồi quạt hỏa lò để pha nước chè uống.</a:t>
            </a: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a:latin typeface="Times New Roman" panose="02020603050405020304" pitchFamily="18" charset="0"/>
                <a:cs typeface="Times New Roman" panose="02020603050405020304" pitchFamily="18" charset="0"/>
              </a:rPr>
              <a:t>(2) Sơn lo quá, sắp ăn, bỏ đũa đứng dậy, van</a:t>
            </a:r>
            <a:endParaRPr lang="en-US" sz="3200" dirty="0"/>
          </a:p>
        </p:txBody>
      </p:sp>
      <p:pic>
        <p:nvPicPr>
          <p:cNvPr id="32" name="Picture 31">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2582" y="1898772"/>
            <a:ext cx="1389542" cy="1389542"/>
          </a:xfrm>
          <a:prstGeom prst="rect">
            <a:avLst/>
          </a:prstGeom>
        </p:spPr>
      </p:pic>
      <p:sp>
        <p:nvSpPr>
          <p:cNvPr id="33" name="Rectangle 32"/>
          <p:cNvSpPr/>
          <p:nvPr/>
        </p:nvSpPr>
        <p:spPr>
          <a:xfrm>
            <a:off x="6776838" y="1783482"/>
            <a:ext cx="4545997" cy="4031873"/>
          </a:xfrm>
          <a:prstGeom prst="rect">
            <a:avLst/>
          </a:prstGeom>
        </p:spPr>
        <p:txBody>
          <a:bodyPr wrap="square">
            <a:spAutoFit/>
          </a:bodyPr>
          <a:lstStyle/>
          <a:p>
            <a:pPr marL="514350" indent="-514350" algn="just">
              <a:buAutoNum type="arabicParenBoth"/>
            </a:pPr>
            <a:r>
              <a:rPr lang="vi-VN" sz="3200" i="1" dirty="0">
                <a:latin typeface="Times New Roman" panose="02020603050405020304" pitchFamily="18" charset="0"/>
                <a:cs typeface="Times New Roman" panose="02020603050405020304" pitchFamily="18" charset="0"/>
              </a:rPr>
              <a:t>Thông báo một chuỗi hoạt động kế tiếp</a:t>
            </a:r>
          </a:p>
          <a:p>
            <a:pPr marL="514350" indent="-514350" algn="just">
              <a:buAutoNum type="arabicParenBoth"/>
            </a:pPr>
            <a:endParaRPr lang="vi-VN" sz="3200" i="1" dirty="0">
              <a:latin typeface="Times New Roman" panose="02020603050405020304" pitchFamily="18" charset="0"/>
              <a:cs typeface="Times New Roman" panose="02020603050405020304" pitchFamily="18" charset="0"/>
            </a:endParaRP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a:latin typeface="Times New Roman" panose="02020603050405020304" pitchFamily="18" charset="0"/>
                <a:cs typeface="Times New Roman" panose="02020603050405020304" pitchFamily="18" charset="0"/>
              </a:rPr>
              <a:t>(2) Nguyên nhân- kết quả</a:t>
            </a:r>
          </a:p>
          <a:p>
            <a:pPr algn="just"/>
            <a:r>
              <a:rPr lang="vi-VN" sz="3200" i="1" dirty="0">
                <a:latin typeface="Times New Roman" panose="02020603050405020304" pitchFamily="18" charset="0"/>
                <a:cs typeface="Times New Roman" panose="02020603050405020304" pitchFamily="18" charset="0"/>
              </a:rPr>
              <a:t>Trạng thái của nhân vật Sơn dẫn đến kết quả: sắp ăn, bỏ đũa, đứng dậy, van</a:t>
            </a:r>
            <a:endParaRPr lang="en-US" sz="3200" dirty="0"/>
          </a:p>
        </p:txBody>
      </p:sp>
      <p:pic>
        <p:nvPicPr>
          <p:cNvPr id="34" name="Picture 33">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12949" y="3842012"/>
            <a:ext cx="1389542" cy="1389542"/>
          </a:xfrm>
          <a:prstGeom prst="rect">
            <a:avLst/>
          </a:prstGeom>
        </p:spPr>
      </p:pic>
    </p:spTree>
    <p:extLst>
      <p:ext uri="{BB962C8B-B14F-4D97-AF65-F5344CB8AC3E}">
        <p14:creationId xmlns:p14="http://schemas.microsoft.com/office/powerpoint/2010/main" val="40475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wipe(down)">
                                      <p:cBhvr>
                                        <p:cTn id="26" dur="500"/>
                                        <p:tgtEl>
                                          <p:spTgt spid="3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3">
                                            <p:txEl>
                                              <p:pRg st="3" end="3"/>
                                            </p:txEl>
                                          </p:spTgt>
                                        </p:tgtEl>
                                        <p:attrNameLst>
                                          <p:attrName>style.visibility</p:attrName>
                                        </p:attrNameLst>
                                      </p:cBhvr>
                                      <p:to>
                                        <p:strVal val="visible"/>
                                      </p:to>
                                    </p:set>
                                    <p:animEffect transition="in" filter="fade">
                                      <p:cBhvr>
                                        <p:cTn id="38" dur="1000"/>
                                        <p:tgtEl>
                                          <p:spTgt spid="33">
                                            <p:txEl>
                                              <p:pRg st="3" end="3"/>
                                            </p:txEl>
                                          </p:spTgt>
                                        </p:tgtEl>
                                      </p:cBhvr>
                                    </p:animEffect>
                                    <p:anim calcmode="lin" valueType="num">
                                      <p:cBhvr>
                                        <p:cTn id="39"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3">
                                            <p:txEl>
                                              <p:pRg st="4" end="4"/>
                                            </p:txEl>
                                          </p:spTgt>
                                        </p:tgtEl>
                                        <p:attrNameLst>
                                          <p:attrName>style.visibility</p:attrName>
                                        </p:attrNameLst>
                                      </p:cBhvr>
                                      <p:to>
                                        <p:strVal val="visible"/>
                                      </p:to>
                                    </p:set>
                                    <p:animEffect transition="in" filter="fade">
                                      <p:cBhvr>
                                        <p:cTn id="43" dur="1000"/>
                                        <p:tgtEl>
                                          <p:spTgt spid="33">
                                            <p:txEl>
                                              <p:pRg st="4" end="4"/>
                                            </p:txEl>
                                          </p:spTgt>
                                        </p:tgtEl>
                                      </p:cBhvr>
                                    </p:animEffect>
                                    <p:anim calcmode="lin" valueType="num">
                                      <p:cBhvr>
                                        <p:cTn id="44"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14531" y="1107507"/>
            <a:ext cx="7895208" cy="1056682"/>
          </a:xfrm>
          <a:prstGeom prst="rect">
            <a:avLst/>
          </a:prstGeom>
        </p:spPr>
      </p:pic>
      <p:sp>
        <p:nvSpPr>
          <p:cNvPr id="4" name="Rectangle 3"/>
          <p:cNvSpPr/>
          <p:nvPr/>
        </p:nvSpPr>
        <p:spPr>
          <a:xfrm>
            <a:off x="887924" y="2164189"/>
            <a:ext cx="5690298" cy="3046988"/>
          </a:xfrm>
          <a:prstGeom prst="rect">
            <a:avLst/>
          </a:prstGeom>
        </p:spPr>
        <p:txBody>
          <a:bodyPr wrap="square">
            <a:spAutoFit/>
          </a:bodyPr>
          <a:lstStyle/>
          <a:p>
            <a:pPr algn="just">
              <a:lnSpc>
                <a:spcPct val="150000"/>
              </a:lnSpc>
              <a:spcAft>
                <a:spcPts val="0"/>
              </a:spcAft>
            </a:pPr>
            <a:r>
              <a:rPr lang="vi-VN" sz="3200" dirty="0">
                <a:solidFill>
                  <a:srgbClr val="000000"/>
                </a:solidFill>
                <a:latin typeface="Times New Roman" panose="02020603050405020304" pitchFamily="18" charset="0"/>
                <a:ea typeface="Times New Roman" panose="02020603050405020304" pitchFamily="18" charset="0"/>
              </a:rPr>
              <a:t>- Cụm tính từ trong văn bản </a:t>
            </a:r>
            <a:r>
              <a:rPr lang="vi-VN" sz="3200" i="1" dirty="0">
                <a:solidFill>
                  <a:srgbClr val="000000"/>
                </a:solidFill>
                <a:latin typeface="Times New Roman" panose="02020603050405020304" pitchFamily="18" charset="0"/>
                <a:ea typeface="Times New Roman" panose="02020603050405020304" pitchFamily="18" charset="0"/>
              </a:rPr>
              <a:t>Gió lạnh đầu mùa</a:t>
            </a:r>
            <a:r>
              <a:rPr lang="vi-VN" sz="3200"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khổ lắm</a:t>
            </a:r>
            <a:endParaRPr lang="en-US" sz="32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Times New Roman" panose="02020603050405020304" pitchFamily="18" charset="0"/>
              </a:rPr>
              <a:t>- Ba cụm tính từ khác:</a:t>
            </a:r>
            <a:r>
              <a:rPr lang="vi-VN" sz="3200" i="1"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rất khổ, khổ một chút thôi, khổ ghê cơ</a:t>
            </a:r>
            <a:endParaRPr lang="en-US" sz="3200" dirty="0">
              <a:solidFill>
                <a:srgbClr val="FF0000"/>
              </a:solidFill>
            </a:endParaRPr>
          </a:p>
        </p:txBody>
      </p:sp>
      <p:pic>
        <p:nvPicPr>
          <p:cNvPr id="83" name="Picture 82"/>
          <p:cNvPicPr>
            <a:picLocks noChangeAspect="1"/>
          </p:cNvPicPr>
          <p:nvPr/>
        </p:nvPicPr>
        <p:blipFill>
          <a:blip r:embed="rId5"/>
          <a:stretch>
            <a:fillRect/>
          </a:stretch>
        </p:blipFill>
        <p:spPr>
          <a:xfrm>
            <a:off x="6687405" y="716976"/>
            <a:ext cx="4525344" cy="5430411"/>
          </a:xfrm>
          <a:prstGeom prst="rect">
            <a:avLst/>
          </a:prstGeom>
        </p:spPr>
      </p:pic>
    </p:spTree>
    <p:extLst>
      <p:ext uri="{BB962C8B-B14F-4D97-AF65-F5344CB8AC3E}">
        <p14:creationId xmlns:p14="http://schemas.microsoft.com/office/powerpoint/2010/main" val="25710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818865" y="1670141"/>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prstClr val="white"/>
                </a:solidFill>
                <a:latin typeface="Times New Roman" panose="02020603050405020304" pitchFamily="18" charset="0"/>
                <a:cs typeface="Times New Roman" panose="02020603050405020304" pitchFamily="18" charset="0"/>
              </a:rPr>
              <a:t>Cụm tính từ</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18865" y="2970315"/>
            <a:ext cx="4421875"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i="1" dirty="0" err="1">
                <a:solidFill>
                  <a:srgbClr val="000000"/>
                </a:solidFill>
                <a:latin typeface="Times New Roman" panose="02020603050405020304" pitchFamily="18" charset="0"/>
                <a:ea typeface="Times New Roman" panose="02020603050405020304" pitchFamily="18" charset="0"/>
              </a:rPr>
              <a:t>trong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mọi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hôm</a:t>
            </a:r>
            <a:endParaRPr lang="en-US" sz="36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4461560"/>
            <a:ext cx="4421875"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dirty="0">
                <a:solidFill>
                  <a:srgbClr val="000000"/>
                </a:solidFill>
                <a:latin typeface="Times New Roman" panose="02020603050405020304" pitchFamily="18" charset="0"/>
                <a:ea typeface="Times New Roman" panose="02020603050405020304" pitchFamily="18" charset="0"/>
              </a:rPr>
              <a:t>Rất nghèo</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1" name="Rectangle 20"/>
          <p:cNvSpPr/>
          <p:nvPr/>
        </p:nvSpPr>
        <p:spPr>
          <a:xfrm>
            <a:off x="5393141" y="1670141"/>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prstClr val="white"/>
                </a:solidFill>
                <a:latin typeface="Times New Roman" panose="02020603050405020304" pitchFamily="18" charset="0"/>
                <a:cs typeface="Times New Roman" panose="02020603050405020304" pitchFamily="18" charset="0"/>
              </a:rPr>
              <a:t>TT trung tâm</a:t>
            </a: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393141" y="2970315"/>
            <a:ext cx="1624030"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err="1">
                <a:solidFill>
                  <a:srgbClr val="000000"/>
                </a:solidFill>
                <a:latin typeface="Times New Roman" panose="02020603050405020304" pitchFamily="18" charset="0"/>
                <a:ea typeface="Times New Roman" panose="02020603050405020304" pitchFamily="18" charset="0"/>
              </a:rPr>
              <a:t>trong</a:t>
            </a:r>
            <a:endParaRPr lang="en-US" sz="40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4461560"/>
            <a:ext cx="1624030"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dirty="0">
                <a:solidFill>
                  <a:srgbClr val="000000"/>
                </a:solidFill>
                <a:latin typeface="Times New Roman" panose="02020603050405020304" pitchFamily="18" charset="0"/>
                <a:ea typeface="Times New Roman" panose="02020603050405020304" pitchFamily="18" charset="0"/>
              </a:rPr>
              <a:t>Nghèo </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5" name="Rectangle 24"/>
          <p:cNvSpPr/>
          <p:nvPr/>
        </p:nvSpPr>
        <p:spPr>
          <a:xfrm>
            <a:off x="7169571" y="1670141"/>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prstClr val="white"/>
                </a:solidFill>
                <a:latin typeface="Times New Roman" panose="02020603050405020304" pitchFamily="18" charset="0"/>
                <a:cs typeface="Times New Roman" panose="02020603050405020304" pitchFamily="18" charset="0"/>
              </a:rPr>
              <a:t>Ý nghĩa mà tính từ được bổ trợ</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169571" y="2970315"/>
            <a:ext cx="4226309"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Times New Roman" panose="02020603050405020304" pitchFamily="18" charset="0"/>
                <a:ea typeface="Times New Roman" panose="02020603050405020304" pitchFamily="18" charset="0"/>
              </a:rPr>
              <a:t>Phần phụ sau bổ sung ý nghĩa so sánh (</a:t>
            </a:r>
            <a:r>
              <a:rPr lang="en-US" sz="2800" dirty="0" err="1">
                <a:solidFill>
                  <a:srgbClr val="000000"/>
                </a:solidFill>
                <a:latin typeface="Times New Roman" panose="02020603050405020304" pitchFamily="18" charset="0"/>
                <a:ea typeface="Times New Roman" panose="02020603050405020304" pitchFamily="18" charset="0"/>
              </a:rPr>
              <a:t>mức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hôm</a:t>
            </a:r>
            <a:r>
              <a:rPr lang="vi-VN"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4461560"/>
            <a:ext cx="4226309"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0000"/>
                </a:solidFill>
                <a:latin typeface="Times New Roman" panose="02020603050405020304" pitchFamily="18" charset="0"/>
                <a:ea typeface="Times New Roman" panose="02020603050405020304" pitchFamily="18" charset="0"/>
              </a:rPr>
              <a:t>Phần phụ trước bổ sung ý nghĩa chỉ mức độ của nghèo</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4"/>
          <a:stretch>
            <a:fillRect/>
          </a:stretch>
        </p:blipFill>
        <p:spPr>
          <a:xfrm>
            <a:off x="750626" y="461855"/>
            <a:ext cx="9934660" cy="1329639"/>
          </a:xfrm>
          <a:prstGeom prst="rect">
            <a:avLst/>
          </a:prstGeom>
        </p:spPr>
      </p:pic>
    </p:spTree>
    <p:extLst>
      <p:ext uri="{BB962C8B-B14F-4D97-AF65-F5344CB8AC3E}">
        <p14:creationId xmlns:p14="http://schemas.microsoft.com/office/powerpoint/2010/main" val="361061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3" grpId="0" animBg="1"/>
      <p:bldP spid="24" grpId="0" animBg="1"/>
      <p:bldP spid="25"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a16="http://schemas.microsoft.com/office/drawing/2014/main" id="{5A716459-8E3A-41CD-A0E8-B4DA092A027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37620" y="3147241"/>
            <a:ext cx="1389542" cy="1389542"/>
          </a:xfrm>
          <a:prstGeom prst="rect">
            <a:avLst/>
          </a:prstGeom>
        </p:spPr>
      </p:pic>
      <p:sp>
        <p:nvSpPr>
          <p:cNvPr id="3" name="Rounded Rectangle 2"/>
          <p:cNvSpPr/>
          <p:nvPr/>
        </p:nvSpPr>
        <p:spPr>
          <a:xfrm>
            <a:off x="1405719" y="1651379"/>
            <a:ext cx="4039738" cy="4039737"/>
          </a:xfrm>
          <a:prstGeom prst="roundRect">
            <a:avLst/>
          </a:prstGeom>
          <a:solidFill>
            <a:srgbClr val="009999">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3956" y="1651379"/>
            <a:ext cx="4039738" cy="40397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1424789" y="585489"/>
            <a:ext cx="9299835" cy="1244675"/>
          </a:xfrm>
          <a:prstGeom prst="rect">
            <a:avLst/>
          </a:prstGeom>
        </p:spPr>
      </p:pic>
      <p:sp>
        <p:nvSpPr>
          <p:cNvPr id="13" name="Rectangle 12"/>
          <p:cNvSpPr/>
          <p:nvPr/>
        </p:nvSpPr>
        <p:spPr>
          <a:xfrm>
            <a:off x="1933960" y="1855044"/>
            <a:ext cx="3052644" cy="3632405"/>
          </a:xfrm>
          <a:prstGeom prst="rect">
            <a:avLst/>
          </a:prstGeom>
        </p:spPr>
        <p:txBody>
          <a:bodyPr wrap="square">
            <a:spAutoFit/>
          </a:bodyPr>
          <a:lstStyle/>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Trời rét</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Tòa nhà cao</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Cô ấy đẹp</a:t>
            </a:r>
            <a:endParaRPr lang="en-BZ" sz="3067" b="1" dirty="0">
              <a:solidFill>
                <a:schemeClr val="bg1"/>
              </a:solidFill>
              <a:latin typeface="#9Slide03 Arima Madurai Black" panose="00000A00000000000000" pitchFamily="2" charset="0"/>
              <a:cs typeface="#9Slide03 Arima Madurai Black" panose="00000A00000000000000" pitchFamily="2" charset="0"/>
            </a:endParaRPr>
          </a:p>
        </p:txBody>
      </p:sp>
      <p:sp>
        <p:nvSpPr>
          <p:cNvPr id="15" name="Rectangle 14"/>
          <p:cNvSpPr/>
          <p:nvPr/>
        </p:nvSpPr>
        <p:spPr>
          <a:xfrm>
            <a:off x="6827162" y="1923285"/>
            <a:ext cx="4039737" cy="3632405"/>
          </a:xfrm>
          <a:prstGeom prst="rect">
            <a:avLst/>
          </a:prstGeom>
        </p:spPr>
        <p:txBody>
          <a:bodyPr wrap="square">
            <a:spAutoFit/>
          </a:bodyPr>
          <a:lstStyle/>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Gió vẫn rất rét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Tòa nhà chót vót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Cô ấy thật đẹp</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8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15" name="Picture 3" descr="206976399_573163270514972_2604933891202557425_n"/>
          <p:cNvPicPr>
            <a:picLocks noChangeAspect="1" noChangeArrowheads="1"/>
          </p:cNvPicPr>
          <p:nvPr/>
        </p:nvPicPr>
        <p:blipFill>
          <a:blip r:embed="rId4"/>
          <a:srcRect/>
          <a:stretch>
            <a:fillRect/>
          </a:stretch>
        </p:blipFill>
        <p:spPr bwMode="auto">
          <a:xfrm>
            <a:off x="-25686" y="122830"/>
            <a:ext cx="12231285" cy="6735170"/>
          </a:xfrm>
          <a:prstGeom prst="rect">
            <a:avLst/>
          </a:prstGeom>
          <a:noFill/>
          <a:ln w="9525">
            <a:noFill/>
            <a:miter lim="800000"/>
            <a:headEnd/>
            <a:tailEnd/>
          </a:ln>
        </p:spPr>
      </p:pic>
    </p:spTree>
    <p:extLst>
      <p:ext uri="{BB962C8B-B14F-4D97-AF65-F5344CB8AC3E}">
        <p14:creationId xmlns:p14="http://schemas.microsoft.com/office/powerpoint/2010/main" val="403535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Google Shape;219;p19"/>
          <p:cNvSpPr txBox="1">
            <a:spLocks/>
          </p:cNvSpPr>
          <p:nvPr/>
        </p:nvSpPr>
        <p:spPr>
          <a:xfrm>
            <a:off x="1665027" y="2897167"/>
            <a:ext cx="9116703" cy="2769900"/>
          </a:xfrm>
          <a:prstGeom prst="rect">
            <a:avLst/>
          </a:prstGeom>
        </p:spPr>
        <p:txBody>
          <a:bodyPr spcFirstLastPara="1" vert="horz" wrap="squar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spcAft>
                <a:spcPts val="1000"/>
              </a:spcAft>
              <a:buFont typeface="Arial" panose="020B0604020202020204" pitchFamily="34" charset="0"/>
              <a:buNone/>
            </a:pPr>
            <a:r>
              <a:rPr lang="en-US" sz="3600" i="1" dirty="0" err="1">
                <a:solidFill>
                  <a:srgbClr val="FF0000"/>
                </a:solidFill>
                <a:latin typeface="Times New Roman" panose="02020603050405020304" pitchFamily="18" charset="0"/>
                <a:cs typeface="Times New Roman" panose="02020603050405020304" pitchFamily="18" charset="0"/>
              </a:rPr>
              <a:t>Viết</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đoạn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văn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khoảng</a:t>
            </a:r>
            <a:r>
              <a:rPr lang="en-US" sz="3600" i="1" dirty="0">
                <a:solidFill>
                  <a:srgbClr val="FF0000"/>
                </a:solidFill>
                <a:latin typeface="Times New Roman" panose="02020603050405020304" pitchFamily="18" charset="0"/>
                <a:cs typeface="Times New Roman" panose="02020603050405020304" pitchFamily="18" charset="0"/>
              </a:rPr>
              <a:t> 5-7 </a:t>
            </a:r>
            <a:r>
              <a:rPr lang="en-US" sz="3600" i="1" dirty="0" err="1">
                <a:solidFill>
                  <a:srgbClr val="FF0000"/>
                </a:solidFill>
                <a:latin typeface="Times New Roman" panose="02020603050405020304" pitchFamily="18" charset="0"/>
                <a:cs typeface="Times New Roman" panose="02020603050405020304" pitchFamily="18" charset="0"/>
              </a:rPr>
              <a:t>câu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nói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về</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cảm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xúc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của</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em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lúc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giao</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mùa</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trong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đó</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có</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sử</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dụng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ít</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nhất</a:t>
            </a:r>
            <a:r>
              <a:rPr lang="en-US" sz="3600" i="1" dirty="0">
                <a:solidFill>
                  <a:srgbClr val="FF0000"/>
                </a:solidFill>
                <a:latin typeface="Times New Roman" panose="02020603050405020304" pitchFamily="18" charset="0"/>
                <a:cs typeface="Times New Roman" panose="02020603050405020304" pitchFamily="18" charset="0"/>
              </a:rPr>
              <a:t> 1 </a:t>
            </a:r>
            <a:r>
              <a:rPr lang="en-US" sz="3600" i="1" dirty="0" err="1">
                <a:solidFill>
                  <a:srgbClr val="FF0000"/>
                </a:solidFill>
                <a:latin typeface="Times New Roman" panose="02020603050405020304" pitchFamily="18" charset="0"/>
                <a:cs typeface="Times New Roman" panose="02020603050405020304" pitchFamily="18" charset="0"/>
              </a:rPr>
              <a:t>cụm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động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từ</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hoặc</a:t>
            </a:r>
            <a:r>
              <a:rPr lang="en-US" sz="3600" i="1" dirty="0">
                <a:solidFill>
                  <a:srgbClr val="FF0000"/>
                </a:solidFill>
                <a:latin typeface="Times New Roman" panose="02020603050405020304" pitchFamily="18" charset="0"/>
                <a:cs typeface="Times New Roman" panose="02020603050405020304" pitchFamily="18" charset="0"/>
              </a:rPr>
              <a:t> 1 </a:t>
            </a:r>
            <a:r>
              <a:rPr lang="en-US" sz="3600" i="1" dirty="0" err="1">
                <a:solidFill>
                  <a:srgbClr val="FF0000"/>
                </a:solidFill>
                <a:latin typeface="Times New Roman" panose="02020603050405020304" pitchFamily="18" charset="0"/>
                <a:cs typeface="Times New Roman" panose="02020603050405020304" pitchFamily="18" charset="0"/>
              </a:rPr>
              <a:t>cụm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tính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từ</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làm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thành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phần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chính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của</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câu</a:t>
            </a:r>
            <a:r>
              <a:rPr lang="en-US" sz="3600" i="1"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2106377" y="330529"/>
            <a:ext cx="7760881" cy="2566638"/>
          </a:xfrm>
          <a:prstGeom prst="rect">
            <a:avLst/>
          </a:prstGeom>
        </p:spPr>
      </p:pic>
    </p:spTree>
    <p:extLst>
      <p:ext uri="{BB962C8B-B14F-4D97-AF65-F5344CB8AC3E}">
        <p14:creationId xmlns:p14="http://schemas.microsoft.com/office/powerpoint/2010/main" val="1256134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187355" y="1730443"/>
            <a:ext cx="9880979" cy="4616648"/>
          </a:xfrm>
          <a:prstGeom prst="rect">
            <a:avLst/>
          </a:prstGeom>
        </p:spPr>
        <p:txBody>
          <a:bodyPr wrap="square">
            <a:spAutoFit/>
          </a:bodyPr>
          <a:lstStyle/>
          <a:p>
            <a:pPr algn="just">
              <a:lnSpc>
                <a:spcPct val="150000"/>
              </a:lnSpc>
            </a:pPr>
            <a:r>
              <a:rPr lang="vi-VN" sz="2800" dirty="0">
                <a:solidFill>
                  <a:srgbClr val="001A33"/>
                </a:solidFill>
                <a:latin typeface="+mj-lt"/>
              </a:rPr>
              <a:t>    Giao mùa với em luôn là thời khắc đặc biệt. Những cơn gió đang đến gần hơn. Cái lạnh bắt đầu rõ nét hơn chứ không còn khe khẽ, se sẽ như những ngày cuối thu. Lòng em lại nôn nao, lo lắng về giá rét, về đông lạnh. Đông làm những cành cây này rồi sẽ trơ trụi. Mấy chiếc lá vàng, em quyến luyến chúng lắm thay. Một mùa thu lại qua đi, những ngày đông đang về, bao nhiêu người trong chúng ta cứ chờ từng chút giao mùa như thế đó! </a:t>
            </a:r>
            <a:endParaRPr lang="en-US" sz="2800" dirty="0">
              <a:latin typeface="+mj-lt"/>
            </a:endParaRPr>
          </a:p>
        </p:txBody>
      </p:sp>
      <p:pic>
        <p:nvPicPr>
          <p:cNvPr id="7" name="Picture 6"/>
          <p:cNvPicPr>
            <a:picLocks noChangeAspect="1"/>
          </p:cNvPicPr>
          <p:nvPr/>
        </p:nvPicPr>
        <p:blipFill>
          <a:blip r:embed="rId4"/>
          <a:stretch>
            <a:fillRect/>
          </a:stretch>
        </p:blipFill>
        <p:spPr>
          <a:xfrm>
            <a:off x="2206460" y="-120670"/>
            <a:ext cx="7760881" cy="2566638"/>
          </a:xfrm>
          <a:prstGeom prst="rect">
            <a:avLst/>
          </a:prstGeom>
        </p:spPr>
      </p:pic>
    </p:spTree>
    <p:extLst>
      <p:ext uri="{BB962C8B-B14F-4D97-AF65-F5344CB8AC3E}">
        <p14:creationId xmlns:p14="http://schemas.microsoft.com/office/powerpoint/2010/main" val="38447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Box 4"/>
          <p:cNvSpPr txBox="1">
            <a:spLocks noChangeArrowheads="1"/>
          </p:cNvSpPr>
          <p:nvPr/>
        </p:nvSpPr>
        <p:spPr bwMode="auto">
          <a:xfrm>
            <a:off x="1228197" y="1878914"/>
            <a:ext cx="4777325" cy="3539430"/>
          </a:xfrm>
          <a:prstGeom prst="rect">
            <a:avLst/>
          </a:prstGeom>
          <a:noFill/>
          <a:ln w="9525">
            <a:noFill/>
            <a:miter lim="800000"/>
            <a:headEnd/>
            <a:tailEnd/>
          </a:ln>
          <a:effectLst/>
        </p:spPr>
        <p:txBody>
          <a:bodyPr wrap="square">
            <a:spAutoFit/>
          </a:bodyPr>
          <a:lstStyle/>
          <a:p>
            <a:pPr lvl="1" algn="just" fontAlgn="base">
              <a:spcBef>
                <a:spcPct val="50000"/>
              </a:spcBef>
              <a:spcAft>
                <a:spcPct val="0"/>
              </a:spcAft>
              <a:buFont typeface="Courier New" pitchFamily="49" charset="0"/>
              <a:buChar char="o"/>
              <a:defRPr/>
            </a:pPr>
            <a:endParaRPr lang="en-US" sz="3200" dirty="0">
              <a:solidFill>
                <a:prstClr val="black"/>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a:t>
            </a:r>
          </a:p>
          <a:p>
            <a:pPr algn="just" fontAlgn="base">
              <a:spcBef>
                <a:spcPct val="0"/>
              </a:spcBef>
              <a:spcAft>
                <a:spcPct val="0"/>
              </a:spcAft>
              <a:defRPr/>
            </a:pPr>
            <a:r>
              <a:rPr lang="vi-VN" sz="3200"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lòng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đang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sắp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tươi</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16" name="Text Box 5"/>
          <p:cNvSpPr txBox="1">
            <a:spLocks noChangeArrowheads="1"/>
          </p:cNvSpPr>
          <p:nvPr/>
        </p:nvSpPr>
        <p:spPr bwMode="auto">
          <a:xfrm>
            <a:off x="6691573" y="2424851"/>
            <a:ext cx="4581217" cy="2062103"/>
          </a:xfrm>
          <a:prstGeom prst="rect">
            <a:avLst/>
          </a:prstGeom>
          <a:noFill/>
          <a:ln w="9525">
            <a:noFill/>
            <a:miter lim="800000"/>
            <a:headEnd/>
            <a:tailEnd/>
          </a:ln>
          <a:effectLst/>
        </p:spPr>
        <p:txBody>
          <a:bodyPr wrap="square">
            <a:spAutoFit/>
          </a:bodyPr>
          <a:lstStyle/>
          <a:p>
            <a:pPr lvl="1"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p>
          <a:p>
            <a:pPr lvl="1"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p>
        </p:txBody>
      </p:sp>
      <p:pic>
        <p:nvPicPr>
          <p:cNvPr id="17" name="Picture 16"/>
          <p:cNvPicPr>
            <a:picLocks noChangeAspect="1"/>
          </p:cNvPicPr>
          <p:nvPr/>
        </p:nvPicPr>
        <p:blipFill>
          <a:blip r:embed="rId4"/>
          <a:stretch>
            <a:fillRect/>
          </a:stretch>
        </p:blipFill>
        <p:spPr>
          <a:xfrm>
            <a:off x="2216803" y="608904"/>
            <a:ext cx="8048266" cy="2047706"/>
          </a:xfrm>
          <a:prstGeom prst="rect">
            <a:avLst/>
          </a:prstGeom>
        </p:spPr>
      </p:pic>
      <p:cxnSp>
        <p:nvCxnSpPr>
          <p:cNvPr id="18" name="Straight Connector 17"/>
          <p:cNvCxnSpPr/>
          <p:nvPr/>
        </p:nvCxnSpPr>
        <p:spPr>
          <a:xfrm>
            <a:off x="6691573" y="2417523"/>
            <a:ext cx="0" cy="2462212"/>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1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2" name="Picture 1"/>
          <p:cNvPicPr>
            <a:picLocks noChangeAspect="1"/>
          </p:cNvPicPr>
          <p:nvPr/>
        </p:nvPicPr>
        <p:blipFill>
          <a:blip r:embed="rId4"/>
          <a:stretch>
            <a:fillRect/>
          </a:stretch>
        </p:blipFill>
        <p:spPr>
          <a:xfrm>
            <a:off x="1030340" y="1845430"/>
            <a:ext cx="9912955" cy="2566638"/>
          </a:xfrm>
          <a:prstGeom prst="rect">
            <a:avLst/>
          </a:prstGeom>
        </p:spPr>
      </p:pic>
    </p:spTree>
    <p:extLst>
      <p:ext uri="{BB962C8B-B14F-4D97-AF65-F5344CB8AC3E}">
        <p14:creationId xmlns:p14="http://schemas.microsoft.com/office/powerpoint/2010/main" val="412640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224550" y="2010182"/>
            <a:ext cx="2364331" cy="2288063"/>
          </a:xfrm>
          <a:prstGeom prst="rect">
            <a:avLst/>
          </a:prstGeom>
        </p:spPr>
      </p:pic>
      <p:pic>
        <p:nvPicPr>
          <p:cNvPr id="4" name="Picture 3"/>
          <p:cNvPicPr>
            <a:picLocks noChangeAspect="1"/>
          </p:cNvPicPr>
          <p:nvPr/>
        </p:nvPicPr>
        <p:blipFill>
          <a:blip r:embed="rId5"/>
          <a:stretch>
            <a:fillRect/>
          </a:stretch>
        </p:blipFill>
        <p:spPr>
          <a:xfrm>
            <a:off x="3768706" y="2359058"/>
            <a:ext cx="7029297" cy="2139881"/>
          </a:xfrm>
          <a:prstGeom prst="rect">
            <a:avLst/>
          </a:prstGeom>
        </p:spPr>
      </p:pic>
    </p:spTree>
    <p:extLst>
      <p:ext uri="{BB962C8B-B14F-4D97-AF65-F5344CB8AC3E}">
        <p14:creationId xmlns:p14="http://schemas.microsoft.com/office/powerpoint/2010/main" val="32155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a:solidFill>
                  <a:srgbClr val="FF0000"/>
                </a:solidFill>
                <a:latin typeface="Times New Roman" panose="02020603050405020304" pitchFamily="18" charset="0"/>
                <a:ea typeface="Times New Roman" panose="02020603050405020304" pitchFamily="18" charset="0"/>
                <a:cs typeface="Arial" charset="0"/>
              </a:rPr>
              <a:t>Nó</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không</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mặc</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áo</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rét</a:t>
            </a:r>
            <a:r>
              <a:rPr lang="en-US" sz="3600" i="1" dirty="0">
                <a:solidFill>
                  <a:srgbClr val="FF0000"/>
                </a:solidFill>
                <a:latin typeface="Times New Roman" panose="02020603050405020304" pitchFamily="18" charset="0"/>
                <a:ea typeface="Times New Roman" panose="02020603050405020304" pitchFamily="18" charset="0"/>
                <a:cs typeface="Arial" charset="0"/>
              </a:rPr>
              <a:t>.</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475505621"/>
              </p:ext>
            </p:extLst>
          </p:nvPr>
        </p:nvGraphicFramePr>
        <p:xfrm>
          <a:off x="1128842" y="2686065"/>
          <a:ext cx="10153936" cy="3568192"/>
        </p:xfrm>
        <a:graphic>
          <a:graphicData uri="http://schemas.openxmlformats.org/drawingml/2006/table">
            <a:tbl>
              <a:tblPr firstRow="1" firstCol="1" lastRow="1" lastCol="1" bandRow="1" bandCol="1">
                <a:tableStyleId>{5940675A-B579-460E-94D1-54222C63F5DA}</a:tableStyleId>
              </a:tblPr>
              <a:tblGrid>
                <a:gridCol w="2538484">
                  <a:extLst>
                    <a:ext uri="{9D8B030D-6E8A-4147-A177-3AD203B41FA5}">
                      <a16:colId xmlns:a16="http://schemas.microsoft.com/office/drawing/2014/main" val="854163975"/>
                    </a:ext>
                  </a:extLst>
                </a:gridCol>
                <a:gridCol w="2538484">
                  <a:extLst>
                    <a:ext uri="{9D8B030D-6E8A-4147-A177-3AD203B41FA5}">
                      <a16:colId xmlns:a16="http://schemas.microsoft.com/office/drawing/2014/main" val="1194457010"/>
                    </a:ext>
                  </a:extLst>
                </a:gridCol>
                <a:gridCol w="2538484">
                  <a:extLst>
                    <a:ext uri="{9D8B030D-6E8A-4147-A177-3AD203B41FA5}">
                      <a16:colId xmlns:a16="http://schemas.microsoft.com/office/drawing/2014/main" val="1468672686"/>
                    </a:ext>
                  </a:extLst>
                </a:gridCol>
                <a:gridCol w="2538484">
                  <a:extLst>
                    <a:ext uri="{9D8B030D-6E8A-4147-A177-3AD203B41FA5}">
                      <a16:colId xmlns:a16="http://schemas.microsoft.com/office/drawing/2014/main" val="1137172655"/>
                    </a:ext>
                  </a:extLst>
                </a:gridCol>
              </a:tblGrid>
              <a:tr h="0">
                <a:tc>
                  <a:txBody>
                    <a:bodyPr/>
                    <a:lstStyle/>
                    <a:p>
                      <a:pPr algn="ctr">
                        <a:lnSpc>
                          <a:spcPct val="115000"/>
                        </a:lnSpc>
                        <a:spcAft>
                          <a:spcPts val="750"/>
                        </a:spcAft>
                      </a:pP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Cấu</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tạo</a:t>
                      </a:r>
                      <a:endParaRPr lang="en-US" sz="32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trước</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a:solidFill>
                            <a:schemeClr val="bg1"/>
                          </a:solidFill>
                          <a:effectLst/>
                          <a:latin typeface="Times New Roman" panose="02020603050405020304" pitchFamily="18" charset="0"/>
                          <a:cs typeface="Times New Roman" panose="02020603050405020304" pitchFamily="18" charset="0"/>
                        </a:rPr>
                        <a:t>TP </a:t>
                      </a:r>
                      <a:r>
                        <a:rPr lang="en-US" sz="3200" b="1" dirty="0" err="1">
                          <a:solidFill>
                            <a:schemeClr val="bg1"/>
                          </a:solidFill>
                          <a:effectLst/>
                          <a:latin typeface="Times New Roman" panose="02020603050405020304" pitchFamily="18" charset="0"/>
                          <a:cs typeface="Times New Roman" panose="02020603050405020304" pitchFamily="18" charset="0"/>
                        </a:rPr>
                        <a:t>trung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tâm</a:t>
                      </a:r>
                      <a:r>
                        <a:rPr lang="en-US" sz="3200" b="1" dirty="0">
                          <a:solidFill>
                            <a:schemeClr val="bg1"/>
                          </a:solidFill>
                          <a:effectLst/>
                          <a:latin typeface="Times New Roman" panose="02020603050405020304" pitchFamily="18" charset="0"/>
                          <a:cs typeface="Times New Roman" panose="02020603050405020304" pitchFamily="18" charset="0"/>
                        </a:rPr>
                        <a:t>: ..........</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sau</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extLst>
                  <a:ext uri="{0D108BD9-81ED-4DB2-BD59-A6C34878D82A}">
                    <a16:rowId xmlns:a16="http://schemas.microsoft.com/office/drawing/2014/main" val="1121902049"/>
                  </a:ext>
                </a:extLst>
              </a:tr>
              <a:tr h="0">
                <a:tc>
                  <a:txBody>
                    <a:bodyPr/>
                    <a:lstStyle/>
                    <a:p>
                      <a:pPr>
                        <a:lnSpc>
                          <a:spcPct val="115000"/>
                        </a:lnSpc>
                        <a:spcAft>
                          <a:spcPts val="750"/>
                        </a:spcAft>
                      </a:pPr>
                      <a:r>
                        <a:rPr lang="en-US" sz="3200" b="1" dirty="0" err="1">
                          <a:effectLst/>
                          <a:latin typeface="Times New Roman" panose="02020603050405020304" pitchFamily="18" charset="0"/>
                          <a:cs typeface="Times New Roman" panose="02020603050405020304" pitchFamily="18" charset="0"/>
                        </a:rPr>
                        <a:t>Ví</a:t>
                      </a:r>
                      <a:r>
                        <a:rPr lang="en-US" sz="3200" b="1" dirty="0">
                          <a:effectLst/>
                          <a:latin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cs typeface="Times New Roman" panose="02020603050405020304" pitchFamily="18" charset="0"/>
                        </a:rPr>
                        <a:t>dụ</a:t>
                      </a: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7318772"/>
                  </a:ext>
                </a:extLst>
              </a:tr>
              <a:tr h="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vi-VN" sz="3200" b="1" dirty="0">
                        <a:effectLst/>
                        <a:latin typeface="Times New Roman" panose="02020603050405020304" pitchFamily="18" charset="0"/>
                        <a:cs typeface="Times New Roman" panose="02020603050405020304" pitchFamily="18" charset="0"/>
                      </a:endParaRP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3051918"/>
                  </a:ext>
                </a:extLst>
              </a:tr>
            </a:tbl>
          </a:graphicData>
        </a:graphic>
      </p:graphicFrame>
      <p:sp>
        <p:nvSpPr>
          <p:cNvPr id="18" name="Rectangle 17"/>
          <p:cNvSpPr/>
          <p:nvPr/>
        </p:nvSpPr>
        <p:spPr>
          <a:xfrm>
            <a:off x="4071010" y="4051643"/>
            <a:ext cx="1920358"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không</a:t>
            </a:r>
            <a:endParaRPr lang="en-US" sz="3600" dirty="0">
              <a:latin typeface="Times New Roman" panose="02020603050405020304" pitchFamily="18" charset="0"/>
              <a:ea typeface="Times New Roman" panose="02020603050405020304" pitchFamily="18" charset="0"/>
              <a:cs typeface="Arial" charset="0"/>
            </a:endParaRPr>
          </a:p>
        </p:txBody>
      </p:sp>
      <p:sp>
        <p:nvSpPr>
          <p:cNvPr id="19" name="Rectangle 18"/>
          <p:cNvSpPr/>
          <p:nvPr/>
        </p:nvSpPr>
        <p:spPr>
          <a:xfrm>
            <a:off x="6733329" y="4051643"/>
            <a:ext cx="1700988"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mặc</a:t>
            </a:r>
            <a:endParaRPr lang="en-US" sz="3600" dirty="0">
              <a:latin typeface="Times New Roman" panose="02020603050405020304" pitchFamily="18" charset="0"/>
              <a:ea typeface="Times New Roman" panose="02020603050405020304" pitchFamily="18" charset="0"/>
              <a:cs typeface="Arial" charset="0"/>
            </a:endParaRPr>
          </a:p>
        </p:txBody>
      </p:sp>
      <p:sp>
        <p:nvSpPr>
          <p:cNvPr id="20" name="Rectangle 19"/>
          <p:cNvSpPr/>
          <p:nvPr/>
        </p:nvSpPr>
        <p:spPr>
          <a:xfrm>
            <a:off x="9197074" y="3996616"/>
            <a:ext cx="1931556"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áo</a:t>
            </a:r>
            <a:r>
              <a:rPr lang="en-US" sz="3600" i="1" dirty="0">
                <a:latin typeface="Times New Roman" panose="02020603050405020304" pitchFamily="18" charset="0"/>
                <a:ea typeface="Times New Roman" panose="02020603050405020304" pitchFamily="18" charset="0"/>
                <a:cs typeface="Arial" charset="0"/>
              </a:rPr>
              <a:t> </a:t>
            </a:r>
            <a:r>
              <a:rPr lang="en-US" sz="3600" i="1" dirty="0" err="1">
                <a:latin typeface="Times New Roman" panose="02020603050405020304" pitchFamily="18" charset="0"/>
                <a:ea typeface="Times New Roman" panose="02020603050405020304" pitchFamily="18" charset="0"/>
                <a:cs typeface="Arial" charset="0"/>
              </a:rPr>
              <a:t>rét</a:t>
            </a:r>
            <a:r>
              <a:rPr lang="en-US" sz="3600" i="1" dirty="0">
                <a:latin typeface="Times New Roman" panose="02020603050405020304" pitchFamily="18" charset="0"/>
                <a:ea typeface="Times New Roman" panose="02020603050405020304" pitchFamily="18" charset="0"/>
                <a:cs typeface="Arial" charset="0"/>
              </a:rPr>
              <a:t>.</a:t>
            </a:r>
            <a:endParaRPr lang="en-US" sz="3600" dirty="0">
              <a:latin typeface="Times New Roman" panose="02020603050405020304" pitchFamily="18" charset="0"/>
              <a:ea typeface="Times New Roman" panose="02020603050405020304" pitchFamily="18" charset="0"/>
              <a:cs typeface="Arial" charset="0"/>
            </a:endParaRPr>
          </a:p>
        </p:txBody>
      </p:sp>
      <p:sp>
        <p:nvSpPr>
          <p:cNvPr id="21" name="Rectangle 20"/>
          <p:cNvSpPr/>
          <p:nvPr/>
        </p:nvSpPr>
        <p:spPr>
          <a:xfrm>
            <a:off x="4071010" y="5134267"/>
            <a:ext cx="1920358" cy="646331"/>
          </a:xfrm>
          <a:prstGeom prst="rect">
            <a:avLst/>
          </a:prstGeom>
        </p:spPr>
        <p:txBody>
          <a:bodyPr wrap="square">
            <a:spAutoFit/>
          </a:bodyPr>
          <a:lstStyle/>
          <a:p>
            <a:pPr algn="just" fontAlgn="base">
              <a:spcBef>
                <a:spcPct val="0"/>
              </a:spcBef>
              <a:spcAft>
                <a:spcPct val="0"/>
              </a:spcAft>
            </a:pPr>
            <a:r>
              <a:rPr lang="vi-VN" sz="3600" i="1" dirty="0">
                <a:latin typeface="Times New Roman" panose="02020603050405020304" pitchFamily="18" charset="0"/>
                <a:ea typeface="Times New Roman" panose="02020603050405020304" pitchFamily="18" charset="0"/>
                <a:cs typeface="Arial" charset="0"/>
              </a:rPr>
              <a:t>Phủ định</a:t>
            </a:r>
            <a:endParaRPr lang="en-US" sz="3600" dirty="0">
              <a:latin typeface="Times New Roman" panose="02020603050405020304" pitchFamily="18" charset="0"/>
              <a:ea typeface="Times New Roman" panose="02020603050405020304" pitchFamily="18" charset="0"/>
              <a:cs typeface="Arial" charset="0"/>
            </a:endParaRPr>
          </a:p>
        </p:txBody>
      </p:sp>
      <p:sp>
        <p:nvSpPr>
          <p:cNvPr id="22" name="Rectangle 21"/>
          <p:cNvSpPr/>
          <p:nvPr/>
        </p:nvSpPr>
        <p:spPr>
          <a:xfrm>
            <a:off x="8871045" y="5079240"/>
            <a:ext cx="2411733" cy="1015663"/>
          </a:xfrm>
          <a:prstGeom prst="rect">
            <a:avLst/>
          </a:prstGeom>
        </p:spPr>
        <p:txBody>
          <a:bodyPr wrap="square">
            <a:spAutoFit/>
          </a:bodyPr>
          <a:lstStyle/>
          <a:p>
            <a:pPr algn="just" fontAlgn="base">
              <a:spcBef>
                <a:spcPct val="0"/>
              </a:spcBef>
              <a:spcAft>
                <a:spcPct val="0"/>
              </a:spcAft>
            </a:pPr>
            <a:r>
              <a:rPr lang="vi-VN" sz="3000" i="1" dirty="0">
                <a:latin typeface="Times New Roman" panose="02020603050405020304" pitchFamily="18" charset="0"/>
                <a:ea typeface="Times New Roman" panose="02020603050405020304" pitchFamily="18" charset="0"/>
                <a:cs typeface="Arial" charset="0"/>
              </a:rPr>
              <a:t>Đối tượng của hành động</a:t>
            </a:r>
            <a:endParaRPr lang="en-US" sz="3000" dirty="0">
              <a:latin typeface="Times New Roman" panose="02020603050405020304" pitchFamily="18" charset="0"/>
              <a:ea typeface="Times New Roman" panose="02020603050405020304" pitchFamily="18" charset="0"/>
              <a:cs typeface="Arial" charset="0"/>
            </a:endParaRPr>
          </a:p>
        </p:txBody>
      </p:sp>
      <p:sp>
        <p:nvSpPr>
          <p:cNvPr id="23" name="Rectangle 22"/>
          <p:cNvSpPr/>
          <p:nvPr/>
        </p:nvSpPr>
        <p:spPr>
          <a:xfrm>
            <a:off x="6441744" y="5134267"/>
            <a:ext cx="1920358" cy="646331"/>
          </a:xfrm>
          <a:prstGeom prst="rect">
            <a:avLst/>
          </a:prstGeom>
        </p:spPr>
        <p:txBody>
          <a:bodyPr wrap="square">
            <a:spAutoFit/>
          </a:bodyPr>
          <a:lstStyle/>
          <a:p>
            <a:pPr algn="just" fontAlgn="base">
              <a:spcBef>
                <a:spcPct val="0"/>
              </a:spcBef>
              <a:spcAft>
                <a:spcPct val="0"/>
              </a:spcAft>
            </a:pPr>
            <a:r>
              <a:rPr lang="vi-VN" sz="3600" i="1" dirty="0">
                <a:solidFill>
                  <a:srgbClr val="FF0000"/>
                </a:solidFill>
                <a:latin typeface="Times New Roman" panose="02020603050405020304" pitchFamily="18" charset="0"/>
                <a:ea typeface="Times New Roman" panose="02020603050405020304" pitchFamily="18" charset="0"/>
                <a:cs typeface="Arial" charset="0"/>
              </a:rPr>
              <a:t>Động từ</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pic>
        <p:nvPicPr>
          <p:cNvPr id="3" name="Picture 2"/>
          <p:cNvPicPr>
            <a:picLocks noChangeAspect="1"/>
          </p:cNvPicPr>
          <p:nvPr/>
        </p:nvPicPr>
        <p:blipFill>
          <a:blip r:embed="rId4"/>
          <a:stretch>
            <a:fillRect/>
          </a:stretch>
        </p:blipFill>
        <p:spPr>
          <a:xfrm>
            <a:off x="498972" y="278097"/>
            <a:ext cx="7315834" cy="1926503"/>
          </a:xfrm>
          <a:prstGeom prst="rect">
            <a:avLst/>
          </a:prstGeom>
        </p:spPr>
      </p:pic>
    </p:spTree>
    <p:extLst>
      <p:ext uri="{BB962C8B-B14F-4D97-AF65-F5344CB8AC3E}">
        <p14:creationId xmlns:p14="http://schemas.microsoft.com/office/powerpoint/2010/main" val="14886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anim calcmode="lin" valueType="num">
                                      <p:cBhvr>
                                        <p:cTn id="57" dur="2000" fill="hold"/>
                                        <p:tgtEl>
                                          <p:spTgt spid="23"/>
                                        </p:tgtEl>
                                        <p:attrNameLst>
                                          <p:attrName>ppt_w</p:attrName>
                                        </p:attrNameLst>
                                      </p:cBhvr>
                                      <p:tavLst>
                                        <p:tav tm="0" fmla="#ppt_w*sin(2.5*pi*$)">
                                          <p:val>
                                            <p:fltVal val="0"/>
                                          </p:val>
                                        </p:tav>
                                        <p:tav tm="100000">
                                          <p:val>
                                            <p:fltVal val="1"/>
                                          </p:val>
                                        </p:tav>
                                      </p:tavLst>
                                    </p:anim>
                                    <p:anim calcmode="lin" valueType="num">
                                      <p:cBhvr>
                                        <p:cTn id="5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Nó</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không</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rét</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36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3092405" y="2464330"/>
            <a:ext cx="3365628" cy="268013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3469288" y="2681014"/>
            <a:ext cx="2641911" cy="2246769"/>
          </a:xfrm>
          <a:prstGeom prst="rect">
            <a:avLst/>
          </a:prstGeom>
        </p:spPr>
        <p:txBody>
          <a:bodyPr wrap="square">
            <a:spAutoFit/>
          </a:bodyPr>
          <a:lstStyle/>
          <a:p>
            <a:pPr algn="ctr" fontAlgn="base">
              <a:spcBef>
                <a:spcPct val="0"/>
              </a:spcBef>
              <a:spcAft>
                <a:spcPct val="0"/>
              </a:spcAft>
            </a:pPr>
            <a:r>
              <a:rPr lang="en-US" sz="2800" dirty="0" err="1">
                <a:solidFill>
                  <a:srgbClr val="FF0000"/>
                </a:solidFill>
                <a:latin typeface="Times New Roman" panose="02020603050405020304" pitchFamily="18" charset="0"/>
                <a:ea typeface="Times New Roman" panose="02020603050405020304" pitchFamily="18" charset="0"/>
                <a:cs typeface="Arial" charset="0"/>
              </a:rPr>
              <a:t>Với</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động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trung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tâm</a:t>
            </a:r>
            <a:r>
              <a:rPr lang="vi-VN" sz="2800" dirty="0">
                <a:solidFill>
                  <a:srgbClr val="FF0000"/>
                </a:solidFill>
                <a:latin typeface="Times New Roman" panose="02020603050405020304" pitchFamily="18" charset="0"/>
                <a:ea typeface="Times New Roman" panose="02020603050405020304" pitchFamily="18" charset="0"/>
                <a:cs typeface="Arial" charset="0"/>
              </a:rPr>
              <a:t> «Mặc»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em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hãy</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tạo</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ba</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cụm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động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khác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901847" y="1719617"/>
            <a:ext cx="1050790" cy="646331"/>
          </a:xfrm>
          <a:prstGeom prst="rect">
            <a:avLst/>
          </a:prstGeom>
          <a:solidFill>
            <a:srgbClr val="3C969A"/>
          </a:solidFill>
        </p:spPr>
        <p:txBody>
          <a:bodyPr wrap="square">
            <a:spAutoFit/>
          </a:bodyPr>
          <a:lstStyle/>
          <a:p>
            <a:pPr algn="just" fontAlgn="base">
              <a:spcBef>
                <a:spcPct val="0"/>
              </a:spcBef>
              <a:spcAft>
                <a:spcPct val="0"/>
              </a:spcAft>
            </a:pPr>
            <a:r>
              <a:rPr lang="en-US" sz="3600" i="1" dirty="0" err="1">
                <a:solidFill>
                  <a:schemeClr val="bg1"/>
                </a:solidFill>
                <a:latin typeface="Times New Roman" panose="02020603050405020304" pitchFamily="18" charset="0"/>
                <a:ea typeface="Times New Roman" panose="02020603050405020304" pitchFamily="18" charset="0"/>
                <a:cs typeface="Arial" charset="0"/>
              </a:rPr>
              <a:t>mặc</a:t>
            </a:r>
            <a:endParaRPr lang="en-US" sz="3600" dirty="0">
              <a:solidFill>
                <a:schemeClr val="bg1"/>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032426" y="2896457"/>
            <a:ext cx="4135272" cy="1815882"/>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đã</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bông</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endPar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sẽ</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mới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học</a:t>
            </a:r>
            <a:endPar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mưa</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pic>
        <p:nvPicPr>
          <p:cNvPr id="12" name="Picture 11"/>
          <p:cNvPicPr>
            <a:picLocks noChangeAspect="1"/>
          </p:cNvPicPr>
          <p:nvPr/>
        </p:nvPicPr>
        <p:blipFill>
          <a:blip r:embed="rId5"/>
          <a:stretch>
            <a:fillRect/>
          </a:stretch>
        </p:blipFill>
        <p:spPr>
          <a:xfrm>
            <a:off x="498972" y="278097"/>
            <a:ext cx="7315834" cy="1926503"/>
          </a:xfrm>
          <a:prstGeom prst="rect">
            <a:avLst/>
          </a:prstGeom>
        </p:spPr>
      </p:pic>
    </p:spTree>
    <p:extLst>
      <p:ext uri="{BB962C8B-B14F-4D97-AF65-F5344CB8AC3E}">
        <p14:creationId xmlns:p14="http://schemas.microsoft.com/office/powerpoint/2010/main" val="28927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oogle Shape;897;p52"/>
          <p:cNvGrpSpPr/>
          <p:nvPr/>
        </p:nvGrpSpPr>
        <p:grpSpPr>
          <a:xfrm>
            <a:off x="578983" y="3480809"/>
            <a:ext cx="2172857" cy="2333740"/>
            <a:chOff x="9901824" y="937343"/>
            <a:chExt cx="744273" cy="793950"/>
          </a:xfrm>
        </p:grpSpPr>
        <p:grpSp>
          <p:nvGrpSpPr>
            <p:cNvPr id="28" name="Google Shape;898;p52"/>
            <p:cNvGrpSpPr/>
            <p:nvPr/>
          </p:nvGrpSpPr>
          <p:grpSpPr>
            <a:xfrm>
              <a:off x="9901824" y="937343"/>
              <a:ext cx="744273" cy="793950"/>
              <a:chOff x="9901824" y="937343"/>
              <a:chExt cx="744273" cy="793950"/>
            </a:xfrm>
          </p:grpSpPr>
          <p:sp>
            <p:nvSpPr>
              <p:cNvPr id="35" name="Google Shape;899;p5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6" name="Google Shape;900;p5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7" name="Google Shape;901;p5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8" name="Google Shape;902;p5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9" name="Google Shape;903;p5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0" name="Google Shape;904;p5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1" name="Google Shape;905;p5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2" name="Google Shape;906;p5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3" name="Google Shape;907;p5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4" name="Google Shape;908;p5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29" name="Google Shape;909;p5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0" name="Google Shape;910;p5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1" name="Google Shape;911;p5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2" name="Google Shape;912;p5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3" name="Google Shape;913;p5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4" name="Google Shape;914;p5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4" name="Rectangle 3"/>
          <p:cNvSpPr/>
          <p:nvPr/>
        </p:nvSpPr>
        <p:spPr>
          <a:xfrm>
            <a:off x="1328737" y="2260077"/>
            <a:ext cx="9917018"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913568" y="3354040"/>
            <a:ext cx="8648131"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315967" y="4358190"/>
            <a:ext cx="8245732"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a:solidFill>
                  <a:schemeClr val="tx1">
                    <a:lumMod val="95000"/>
                    <a:lumOff val="5000"/>
                  </a:schemeClr>
                </a:solidFill>
                <a:latin typeface="Times New Roman" panose="02020603050405020304" pitchFamily="18" charset="0"/>
                <a:cs typeface="Times New Roman" panose="02020603050405020304" pitchFamily="18" charset="0"/>
              </a:rPr>
              <a:t>+ Phần phụ trước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315967" y="5354868"/>
            <a:ext cx="8433331"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a:solidFill>
                  <a:schemeClr val="tx1">
                    <a:lumMod val="95000"/>
                    <a:lumOff val="5000"/>
                  </a:schemeClr>
                </a:solidFill>
                <a:latin typeface="Times New Roman" panose="02020603050405020304" pitchFamily="18" charset="0"/>
                <a:cs typeface="Times New Roman" panose="02020603050405020304" pitchFamily="18" charset="0"/>
              </a:rPr>
              <a:t>+ Phần phụ sau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4"/>
          <a:stretch>
            <a:fillRect/>
          </a:stretch>
        </p:blipFill>
        <p:spPr>
          <a:xfrm>
            <a:off x="431776" y="495480"/>
            <a:ext cx="7315834" cy="1926503"/>
          </a:xfrm>
          <a:prstGeom prst="rect">
            <a:avLst/>
          </a:prstGeom>
        </p:spPr>
      </p:pic>
    </p:spTree>
    <p:extLst>
      <p:ext uri="{BB962C8B-B14F-4D97-AF65-F5344CB8AC3E}">
        <p14:creationId xmlns:p14="http://schemas.microsoft.com/office/powerpoint/2010/main" val="5934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4061038" y="1763517"/>
            <a:ext cx="4646233" cy="646331"/>
          </a:xfrm>
          <a:prstGeom prst="rect">
            <a:avLst/>
          </a:prstGeom>
        </p:spPr>
        <p:txBody>
          <a:bodyPr wrap="square">
            <a:spAutoFit/>
          </a:bodyPr>
          <a:lstStyle/>
          <a:p>
            <a:pPr algn="just" fontAlgn="base">
              <a:spcBef>
                <a:spcPct val="0"/>
              </a:spcBef>
              <a:spcAft>
                <a:spcPct val="0"/>
              </a:spcAft>
            </a:pPr>
            <a:r>
              <a:rPr lang="vi-VN" sz="3600" i="1" dirty="0">
                <a:solidFill>
                  <a:srgbClr val="FF0000"/>
                </a:solidFill>
                <a:latin typeface="Times New Roman" panose="02020603050405020304" pitchFamily="18" charset="0"/>
                <a:ea typeface="Times New Roman" panose="02020603050405020304" pitchFamily="18" charset="0"/>
                <a:cs typeface="Arial" charset="0"/>
              </a:rPr>
              <a:t>Trời vẫn rét quá</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26" name="Table 25"/>
          <p:cNvGraphicFramePr>
            <a:graphicFrameLocks noGrp="1"/>
          </p:cNvGraphicFramePr>
          <p:nvPr/>
        </p:nvGraphicFramePr>
        <p:xfrm>
          <a:off x="846160" y="2595140"/>
          <a:ext cx="10222175" cy="3150239"/>
        </p:xfrm>
        <a:graphic>
          <a:graphicData uri="http://schemas.openxmlformats.org/drawingml/2006/table">
            <a:tbl>
              <a:tblPr firstRow="1" firstCol="1" lastRow="1" lastCol="1" bandRow="1" bandCol="1">
                <a:tableStyleId>{5940675A-B579-460E-94D1-54222C63F5DA}</a:tableStyleId>
              </a:tblPr>
              <a:tblGrid>
                <a:gridCol w="2019870">
                  <a:extLst>
                    <a:ext uri="{9D8B030D-6E8A-4147-A177-3AD203B41FA5}">
                      <a16:colId xmlns:a16="http://schemas.microsoft.com/office/drawing/2014/main" val="121154694"/>
                    </a:ext>
                  </a:extLst>
                </a:gridCol>
                <a:gridCol w="3091217">
                  <a:extLst>
                    <a:ext uri="{9D8B030D-6E8A-4147-A177-3AD203B41FA5}">
                      <a16:colId xmlns:a16="http://schemas.microsoft.com/office/drawing/2014/main" val="1916621454"/>
                    </a:ext>
                  </a:extLst>
                </a:gridCol>
                <a:gridCol w="2555544">
                  <a:extLst>
                    <a:ext uri="{9D8B030D-6E8A-4147-A177-3AD203B41FA5}">
                      <a16:colId xmlns:a16="http://schemas.microsoft.com/office/drawing/2014/main" val="2511948007"/>
                    </a:ext>
                  </a:extLst>
                </a:gridCol>
                <a:gridCol w="2555544">
                  <a:extLst>
                    <a:ext uri="{9D8B030D-6E8A-4147-A177-3AD203B41FA5}">
                      <a16:colId xmlns:a16="http://schemas.microsoft.com/office/drawing/2014/main" val="1566378943"/>
                    </a:ext>
                  </a:extLst>
                </a:gridCol>
              </a:tblGrid>
              <a:tr h="980573">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Cấu</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tạo</a:t>
                      </a:r>
                      <a:endParaRPr lang="en-US" sz="32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trước</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TP </a:t>
                      </a:r>
                      <a:r>
                        <a:rPr lang="en-US" sz="3200" dirty="0" err="1">
                          <a:solidFill>
                            <a:schemeClr val="bg1"/>
                          </a:solidFill>
                          <a:effectLst/>
                          <a:latin typeface="Times New Roman" panose="02020603050405020304" pitchFamily="18" charset="0"/>
                          <a:cs typeface="Times New Roman" panose="02020603050405020304" pitchFamily="18" charset="0"/>
                        </a:rPr>
                        <a:t>trung</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tâm</a:t>
                      </a:r>
                      <a:r>
                        <a:rPr lang="en-US" sz="3200" dirty="0">
                          <a:solidFill>
                            <a:schemeClr val="bg1"/>
                          </a:solidFill>
                          <a:effectLst/>
                          <a:latin typeface="Times New Roman" panose="02020603050405020304" pitchFamily="18"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sau</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extLst>
                  <a:ext uri="{0D108BD9-81ED-4DB2-BD59-A6C34878D82A}">
                    <a16:rowId xmlns:a16="http://schemas.microsoft.com/office/drawing/2014/main" val="1446768990"/>
                  </a:ext>
                </a:extLst>
              </a:tr>
              <a:tr h="642325">
                <a:tc>
                  <a:txBody>
                    <a:bodyPr/>
                    <a:lstStyle/>
                    <a:p>
                      <a:pPr>
                        <a:lnSpc>
                          <a:spcPct val="115000"/>
                        </a:lnSpc>
                        <a:spcAft>
                          <a:spcPts val="750"/>
                        </a:spcAft>
                      </a:pPr>
                      <a:r>
                        <a:rPr lang="vi-VN" sz="3200" b="1" dirty="0">
                          <a:effectLst/>
                          <a:latin typeface="Times New Roman" panose="02020603050405020304" pitchFamily="18" charset="0"/>
                          <a:cs typeface="Times New Roman" panose="02020603050405020304" pitchFamily="18" charset="0"/>
                        </a:rPr>
                        <a:t>Ví</a:t>
                      </a:r>
                      <a:r>
                        <a:rPr lang="vi-VN" sz="3200" b="1" baseline="0" dirty="0">
                          <a:effectLst/>
                          <a:latin typeface="Times New Roman" panose="02020603050405020304" pitchFamily="18" charset="0"/>
                          <a:cs typeface="Times New Roman" panose="02020603050405020304" pitchFamily="18" charset="0"/>
                        </a:rPr>
                        <a:t> dụ</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8559798"/>
                  </a:ext>
                </a:extLst>
              </a:tr>
              <a:tr h="128465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4986714"/>
                  </a:ext>
                </a:extLst>
              </a:tr>
            </a:tbl>
          </a:graphicData>
        </a:graphic>
      </p:graphicFrame>
      <p:sp>
        <p:nvSpPr>
          <p:cNvPr id="4" name="Rectangle 3"/>
          <p:cNvSpPr/>
          <p:nvPr/>
        </p:nvSpPr>
        <p:spPr>
          <a:xfrm>
            <a:off x="4070398" y="3728072"/>
            <a:ext cx="7777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vẫn</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787281" y="3751750"/>
            <a:ext cx="6174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rét</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9443850" y="3748238"/>
            <a:ext cx="7777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quá</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2925689" y="4658951"/>
            <a:ext cx="2903359" cy="587853"/>
          </a:xfrm>
          <a:prstGeom prst="rect">
            <a:avLst/>
          </a:prstGeom>
        </p:spPr>
        <p:txBody>
          <a:bodyPr wrap="none">
            <a:spAutoFit/>
          </a:bodyPr>
          <a:lstStyle/>
          <a:p>
            <a:pPr>
              <a:lnSpc>
                <a:spcPct val="115000"/>
              </a:lnSpc>
              <a:spcAft>
                <a:spcPts val="750"/>
              </a:spcAft>
            </a:pPr>
            <a:r>
              <a:rPr lang="vi-VN" sz="2800" dirty="0">
                <a:solidFill>
                  <a:prstClr val="black"/>
                </a:solidFill>
                <a:latin typeface="Times New Roman" panose="02020603050405020304" pitchFamily="18" charset="0"/>
                <a:cs typeface="Times New Roman" panose="02020603050405020304" pitchFamily="18" charset="0"/>
              </a:rPr>
              <a:t>Còn đ</a:t>
            </a:r>
            <a:r>
              <a:rPr lang="en-US" sz="2800" dirty="0" err="1">
                <a:solidFill>
                  <a:prstClr val="black"/>
                </a:solidFill>
                <a:latin typeface="Times New Roman" panose="02020603050405020304" pitchFamily="18" charset="0"/>
                <a:cs typeface="Times New Roman" panose="02020603050405020304" pitchFamily="18" charset="0"/>
              </a:rPr>
              <a:t>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diễn</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6423603" y="4633559"/>
            <a:ext cx="1398140" cy="613245"/>
          </a:xfrm>
          <a:prstGeom prst="rect">
            <a:avLst/>
          </a:prstGeom>
        </p:spPr>
        <p:txBody>
          <a:bodyPr wrap="none">
            <a:spAutoFit/>
          </a:bodyPr>
          <a:lstStyle/>
          <a:p>
            <a:pPr>
              <a:lnSpc>
                <a:spcPct val="115000"/>
              </a:lnSpc>
              <a:spcAft>
                <a:spcPts val="750"/>
              </a:spcAft>
            </a:pPr>
            <a:r>
              <a:rPr lang="vi-VN" sz="3200" dirty="0">
                <a:solidFill>
                  <a:srgbClr val="FF0000"/>
                </a:solidFill>
                <a:latin typeface="Times New Roman" panose="02020603050405020304" pitchFamily="18" charset="0"/>
                <a:cs typeface="Times New Roman" panose="02020603050405020304" pitchFamily="18" charset="0"/>
              </a:rPr>
              <a:t>Tính từ</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8498024" y="4610861"/>
            <a:ext cx="2630848"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mức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50376" y="320184"/>
            <a:ext cx="6221512" cy="1830266"/>
          </a:xfrm>
          <a:prstGeom prst="rect">
            <a:avLst/>
          </a:prstGeom>
        </p:spPr>
      </p:pic>
    </p:spTree>
    <p:extLst>
      <p:ext uri="{BB962C8B-B14F-4D97-AF65-F5344CB8AC3E}">
        <p14:creationId xmlns:p14="http://schemas.microsoft.com/office/powerpoint/2010/main" val="5004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0"/>
                                        <p:tgtEl>
                                          <p:spTgt spid="27"/>
                                        </p:tgtEl>
                                      </p:cBhvr>
                                    </p:animEffect>
                                    <p:anim calcmode="lin" valueType="num">
                                      <p:cBhvr>
                                        <p:cTn id="40" dur="2000" fill="hold"/>
                                        <p:tgtEl>
                                          <p:spTgt spid="27"/>
                                        </p:tgtEl>
                                        <p:attrNameLst>
                                          <p:attrName>ppt_w</p:attrName>
                                        </p:attrNameLst>
                                      </p:cBhvr>
                                      <p:tavLst>
                                        <p:tav tm="0" fmla="#ppt_w*sin(2.5*pi*$)">
                                          <p:val>
                                            <p:fltVal val="0"/>
                                          </p:val>
                                        </p:tav>
                                        <p:tav tm="100000">
                                          <p:val>
                                            <p:fltVal val="1"/>
                                          </p:val>
                                        </p:tav>
                                      </p:tavLst>
                                    </p:anim>
                                    <p:anim calcmode="lin" valueType="num">
                                      <p:cBhvr>
                                        <p:cTn id="41"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7" grpId="0"/>
      <p:bldP spid="9" grpId="0"/>
      <p:bldP spid="2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996</Words>
  <Application>Microsoft Office PowerPoint</Application>
  <PresentationFormat>Widescreen</PresentationFormat>
  <Paragraphs>144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#9Slide03 Arima Madurai Black</vt: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Trang Lê</cp:lastModifiedBy>
  <cp:revision>91</cp:revision>
  <dcterms:created xsi:type="dcterms:W3CDTF">2021-06-17T00:17:01Z</dcterms:created>
  <dcterms:modified xsi:type="dcterms:W3CDTF">2025-09-03T08:08:04Z</dcterms:modified>
</cp:coreProperties>
</file>