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11" r:id="rId2"/>
  </p:sldMasterIdLst>
  <p:notesMasterIdLst>
    <p:notesMasterId r:id="rId42"/>
  </p:notesMasterIdLst>
  <p:sldIdLst>
    <p:sldId id="346" r:id="rId3"/>
    <p:sldId id="338" r:id="rId4"/>
    <p:sldId id="259" r:id="rId5"/>
    <p:sldId id="257" r:id="rId6"/>
    <p:sldId id="277" r:id="rId7"/>
    <p:sldId id="352" r:id="rId8"/>
    <p:sldId id="357" r:id="rId9"/>
    <p:sldId id="261" r:id="rId10"/>
    <p:sldId id="409" r:id="rId11"/>
    <p:sldId id="266" r:id="rId12"/>
    <p:sldId id="381" r:id="rId13"/>
    <p:sldId id="258" r:id="rId14"/>
    <p:sldId id="384" r:id="rId15"/>
    <p:sldId id="385" r:id="rId16"/>
    <p:sldId id="387" r:id="rId17"/>
    <p:sldId id="388" r:id="rId18"/>
    <p:sldId id="390" r:id="rId19"/>
    <p:sldId id="382" r:id="rId20"/>
    <p:sldId id="392" r:id="rId21"/>
    <p:sldId id="393" r:id="rId22"/>
    <p:sldId id="394" r:id="rId23"/>
    <p:sldId id="383" r:id="rId24"/>
    <p:sldId id="395" r:id="rId25"/>
    <p:sldId id="396" r:id="rId26"/>
    <p:sldId id="397" r:id="rId27"/>
    <p:sldId id="398" r:id="rId28"/>
    <p:sldId id="399" r:id="rId29"/>
    <p:sldId id="400" r:id="rId30"/>
    <p:sldId id="344" r:id="rId31"/>
    <p:sldId id="269" r:id="rId32"/>
    <p:sldId id="271" r:id="rId33"/>
    <p:sldId id="283" r:id="rId34"/>
    <p:sldId id="284" r:id="rId35"/>
    <p:sldId id="403" r:id="rId36"/>
    <p:sldId id="404" r:id="rId37"/>
    <p:sldId id="405" r:id="rId38"/>
    <p:sldId id="406" r:id="rId39"/>
    <p:sldId id="407" r:id="rId40"/>
    <p:sldId id="408"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Fira Sans Extra Condensed Medium" panose="020B0604020202020204" charset="0"/>
      <p:regular r:id="rId49"/>
      <p:bold r:id="rId50"/>
      <p:italic r:id="rId51"/>
      <p:boldItalic r:id="rId52"/>
    </p:embeddedFont>
    <p:embeddedFont>
      <p:font typeface="Open Sans" panose="020B0604020202020204" charset="0"/>
      <p:regular r:id="rId53"/>
      <p:bold r:id="rId54"/>
      <p:italic r:id="rId55"/>
      <p:boldItalic r:id="rId56"/>
    </p:embeddedFont>
    <p:embeddedFont>
      <p:font typeface="Overpass Black" panose="020B0604020202020204" charset="0"/>
      <p:bold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I. </a:t>
            </a:r>
            <a:r>
              <a:rPr lang="en-US" dirty="0" err="1"/>
              <a:t>Tìm</a:t>
            </a:r>
            <a:r>
              <a:rPr lang="en-US" baseline="0" dirty="0"/>
              <a:t> </a:t>
            </a:r>
            <a:r>
              <a:rPr lang="en-US" baseline="0" dirty="0" err="1"/>
              <a:t>hiểu</a:t>
            </a:r>
            <a:r>
              <a:rPr lang="en-US" baseline="0" dirty="0"/>
              <a:t> </a:t>
            </a:r>
            <a:r>
              <a:rPr lang="en-US" baseline="0" dirty="0" err="1"/>
              <a:t>chung</a:t>
            </a:r>
            <a:endParaRPr lang="en-US" dirty="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7703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96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6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57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2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3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9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63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6" r:id="rId10"/>
    <p:sldLayoutId id="2147483667" r:id="rId11"/>
    <p:sldLayoutId id="2147483669" r:id="rId12"/>
    <p:sldLayoutId id="2147483670" r:id="rId13"/>
    <p:sldLayoutId id="2147483671" r:id="rId14"/>
    <p:sldLayoutId id="2147483672" r:id="rId15"/>
    <p:sldLayoutId id="2147483674" r:id="rId16"/>
    <p:sldLayoutId id="2147483677" r:id="rId17"/>
    <p:sldLayoutId id="2147483678" r:id="rId18"/>
    <p:sldLayoutId id="2147483679" r:id="rId19"/>
    <p:sldLayoutId id="2147483680" r:id="rId20"/>
    <p:sldLayoutId id="2147483681"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buFontTx/>
              <a:buNone/>
            </a:pPr>
            <a:fld id="{E8AFF1FC-8BB6-4DBB-9940-F696B5579502}" type="datetimeFigureOut">
              <a:rPr lang="en-US" kern="1200" smtClean="0">
                <a:solidFill>
                  <a:prstClr val="black">
                    <a:tint val="75000"/>
                  </a:prstClr>
                </a:solidFill>
                <a:latin typeface="Calibri" panose="020F0502020204030204"/>
              </a:rPr>
              <a:pPr defTabSz="685800">
                <a:buClrTx/>
                <a:buFontTx/>
                <a:buNone/>
              </a:pPr>
              <a:t>11/10/2025</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buFontTx/>
              <a:buNone/>
            </a:pPr>
            <a:fld id="{8416283F-E79A-4174-97F4-305C981B4A88}" type="slidenum">
              <a:rPr lang="en-US" kern="1200" smtClean="0">
                <a:solidFill>
                  <a:prstClr val="black">
                    <a:tint val="75000"/>
                  </a:prstClr>
                </a:solidFill>
                <a:latin typeface="Calibri" panose="020F0502020204030204"/>
              </a:rPr>
              <a:pPr defTabSz="685800">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37087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46.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64.gif"/><Relationship Id="rId2" Type="http://schemas.openxmlformats.org/officeDocument/2006/relationships/slide" Target="slide35.xml"/><Relationship Id="rId1" Type="http://schemas.openxmlformats.org/officeDocument/2006/relationships/slideLayout" Target="../slideLayouts/slideLayout25.xml"/><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slide" Target="slide34.xml"/><Relationship Id="rId5" Type="http://schemas.openxmlformats.org/officeDocument/2006/relationships/image" Target="../media/image67.gif"/><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gif"/><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gif"/><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gif"/><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6.xml"/><Relationship Id="rId5" Type="http://schemas.openxmlformats.org/officeDocument/2006/relationships/image" Target="../media/image68.png"/><Relationship Id="rId4" Type="http://schemas.openxmlformats.org/officeDocument/2006/relationships/image" Target="../media/image67.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830" y="1609485"/>
            <a:ext cx="4344288" cy="2419124"/>
          </a:xfrm>
          <a:prstGeom prst="rect">
            <a:avLst/>
          </a:prstGeom>
          <a:noFill/>
        </p:spPr>
        <p:txBody>
          <a:bodyPr wrap="square" rtlCol="0">
            <a:spAutoFit/>
          </a:bodyPr>
          <a:lstStyle/>
          <a:p>
            <a:pPr algn="just" defTabSz="684270" fontAlgn="base">
              <a:lnSpc>
                <a:spcPct val="90000"/>
              </a:lnSpc>
              <a:spcBef>
                <a:spcPct val="40000"/>
              </a:spcBef>
              <a:spcAft>
                <a:spcPct val="0"/>
              </a:spcAft>
              <a:buClrTx/>
              <a:buFontTx/>
              <a:buNone/>
              <a:defRPr/>
            </a:pPr>
            <a:r>
              <a:rPr lang="vi-VN" sz="2400" kern="1200" dirty="0">
                <a:solidFill>
                  <a:prstClr val="black"/>
                </a:solidFill>
                <a:latin typeface="Times New Roman" pitchFamily="18" charset="0"/>
                <a:cs typeface="Times New Roman" pitchFamily="18" charset="0"/>
              </a:rPr>
              <a:t>Một lần, em được mẹ cho phép đến nhà bạn chơi. Trò chơi rất vui, em rất muốn chơi tiếp, nhưng chợt nhớ ra lời mẹ dặn: «Con sang chơi với bạn, 9 giờ nhớ về con nhé!». Trong tình huống đó, em sẽ làm gì?</a:t>
            </a:r>
            <a:endParaRPr lang="en-US" sz="2400" kern="12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603589275"/>
              </p:ext>
            </p:extLst>
          </p:nvPr>
        </p:nvGraphicFramePr>
        <p:xfrm>
          <a:off x="352493" y="564395"/>
          <a:ext cx="8308813" cy="4160520"/>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220007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việc</a:t>
                      </a:r>
                      <a:r>
                        <a:rPr lang="en-US" sz="2200" baseline="0" dirty="0">
                          <a:solidFill>
                            <a:srgbClr val="FF0000"/>
                          </a:solidFill>
                          <a:latin typeface="Times New Roman" panose="02020603050405020304" pitchFamily="18" charset="0"/>
                          <a:cs typeface="Times New Roman" panose="02020603050405020304" pitchFamily="18" charset="0"/>
                        </a:rPr>
                        <a:t> </a:t>
                      </a:r>
                      <a:r>
                        <a:rPr lang="en-US" sz="2200" baseline="0" dirty="0" err="1">
                          <a:solidFill>
                            <a:srgbClr val="FF0000"/>
                          </a:solidFill>
                          <a:latin typeface="Times New Roman" panose="02020603050405020304" pitchFamily="18" charset="0"/>
                          <a:cs typeface="Times New Roman" panose="02020603050405020304" pitchFamily="18" charset="0"/>
                        </a:rPr>
                        <a:t>chính</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trên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mây</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mây</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trăng</a:t>
                      </a:r>
                      <a:r>
                        <a:rPr lang="en-US" sz="2200" b="1" baseline="0" dirty="0">
                          <a:latin typeface="Times New Roman" panose="02020603050405020304" pitchFamily="18" charset="0"/>
                          <a:cs typeface="Times New Roman" panose="02020603050405020304" pitchFamily="18" charset="0"/>
                        </a:rPr>
                        <a:t>.</a:t>
                      </a:r>
                    </a:p>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trong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sóng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sóng</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bến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bờ</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kì</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a:t>
                      </a:r>
                      <a:r>
                        <a:rPr lang="en-US" sz="2200" b="1" baseline="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134874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Bố</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cục</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1: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thẳm</a:t>
                      </a:r>
                      <a:r>
                        <a:rPr lang="en-US" sz="2200" b="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p>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2: </a:t>
                      </a:r>
                      <a:r>
                        <a:rPr lang="en-US" sz="2200" b="1" baseline="0" dirty="0" err="1">
                          <a:latin typeface="Times New Roman" panose="02020603050405020304" pitchFamily="18" charset="0"/>
                          <a:cs typeface="Times New Roman" panose="02020603050405020304" pitchFamily="18" charset="0"/>
                        </a:rPr>
                        <a:t>còn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lại</a:t>
                      </a:r>
                      <a:r>
                        <a:rPr lang="en-US" sz="2200" b="1" baseline="0" dirty="0">
                          <a:latin typeface="Times New Roman" panose="02020603050405020304" pitchFamily="18" charset="0"/>
                          <a:cs typeface="Times New Roman" panose="02020603050405020304" pitchFamily="18" charset="0"/>
                        </a:rPr>
                        <a:t> </a:t>
                      </a:r>
                      <a:r>
                        <a:rPr lang="en-US" sz="22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Em bé kể cho mẹ nghe về cuộc trò chuyện với những người “tr</a:t>
                      </a:r>
                      <a:r>
                        <a:rPr lang="en-US" sz="2200" dirty="0" err="1">
                          <a:solidFill>
                            <a:schemeClr val="tx1">
                              <a:lumMod val="50000"/>
                            </a:schemeClr>
                          </a:solidFill>
                          <a:latin typeface="Times New Roman" panose="02020603050405020304" pitchFamily="18" charset="0"/>
                          <a:cs typeface="Times New Roman" panose="02020603050405020304" pitchFamily="18" charset="0"/>
                        </a:rPr>
                        <a:t>ong</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sóng</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a:xfrm>
            <a:off x="6766752" y="3178630"/>
            <a:ext cx="2377248" cy="2057400"/>
          </a:xfrm>
          <a:prstGeom prst="rect">
            <a:avLst/>
          </a:prstGeom>
        </p:spPr>
      </p:pic>
      <p:pic>
        <p:nvPicPr>
          <p:cNvPr id="2" name="Picture 1"/>
          <p:cNvPicPr>
            <a:picLocks noChangeAspect="1"/>
          </p:cNvPicPr>
          <p:nvPr/>
        </p:nvPicPr>
        <p:blipFill>
          <a:blip r:embed="rId7"/>
          <a:stretch>
            <a:fillRect/>
          </a:stretch>
        </p:blipFill>
        <p:spPr>
          <a:xfrm>
            <a:off x="1992442" y="1562701"/>
            <a:ext cx="5584420" cy="2060627"/>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minh,</a:t>
            </a:r>
            <a:r>
              <a:rPr lang="en-US" sz="2100" dirty="0">
                <a:latin typeface="Times New Roman" panose="02020603050405020304" pitchFamily="18" charset="0"/>
                <a:cs typeface="Times New Roman" panose="02020603050405020304" pitchFamily="18" charset="0"/>
              </a:rPr>
              <a:t> </a:t>
            </a:r>
            <a:r>
              <a:rPr lang="x-none" sz="2100" dirty="0">
                <a:latin typeface="Times New Roman" panose="02020603050405020304" pitchFamily="18" charset="0"/>
                <a:cs typeface="Times New Roman" panose="02020603050405020304" pitchFamily="18" charset="0"/>
              </a:rPr>
              <a:t>ánh 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chemeClr val="tx1"/>
                </a:solidFill>
                <a:latin typeface="Times New Roman" panose="02020603050405020304" pitchFamily="18" charset="0"/>
                <a:cs typeface="Times New Roman" panose="02020603050405020304" pitchFamily="18" charset="0"/>
              </a:rPr>
              <a:t>Xa 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rPr>
              <a:t>Tâm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rPr>
              <a:t>Miêu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rcRect/>
          <a:stretch>
            <a:fillRect/>
          </a:stretch>
        </p:blipFill>
        <p:spPr>
          <a:xfrm>
            <a:off x="6596375" y="306234"/>
            <a:ext cx="2719872" cy="1444932"/>
          </a:xfrm>
          <a:prstGeom prst="rect">
            <a:avLst/>
          </a:prstGeom>
        </p:spPr>
      </p:pic>
      <p:pic>
        <p:nvPicPr>
          <p:cNvPr id="2" name="Picture 1"/>
          <p:cNvPicPr>
            <a:picLocks noChangeAspect="1"/>
          </p:cNvPicPr>
          <p:nvPr/>
        </p:nvPicPr>
        <p:blipFill>
          <a:blip r:embed="rId5"/>
          <a:stretch>
            <a:fillRect/>
          </a:stretch>
        </p:blipFill>
        <p:spPr>
          <a:xfrm>
            <a:off x="2147699" y="1394170"/>
            <a:ext cx="4859385" cy="2067114"/>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băn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rotWithShape="1">
          <a:blip r:embed="rId6"/>
          <a:srcRect t="33493"/>
          <a:stretch/>
        </p:blipFill>
        <p:spPr>
          <a:xfrm>
            <a:off x="1974483" y="1467293"/>
            <a:ext cx="7169517" cy="2278686"/>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5">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5">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Lời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chối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lo </a:t>
            </a:r>
            <a:r>
              <a:rPr lang="en-US" sz="2400" b="1" dirty="0" err="1">
                <a:latin typeface="Times New Roman" panose="02020603050405020304" pitchFamily="18" charset="0"/>
                <a:cs typeface="Times New Roman" panose="02020603050405020304" pitchFamily="18" charset="0"/>
              </a:rPr>
              <a:t>buồn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23705" y="-449344"/>
            <a:ext cx="2998033" cy="2057400"/>
          </a:xfrm>
          <a:prstGeom prst="rect">
            <a:avLst/>
          </a:prstGeom>
        </p:spPr>
      </p:pic>
      <p:pic>
        <p:nvPicPr>
          <p:cNvPr id="2" name="Picture 1"/>
          <p:cNvPicPr>
            <a:picLocks noChangeAspect="1"/>
          </p:cNvPicPr>
          <p:nvPr/>
        </p:nvPicPr>
        <p:blipFill>
          <a:blip r:embed="rId3"/>
          <a:stretch>
            <a:fillRect/>
          </a:stretch>
        </p:blipFill>
        <p:spPr>
          <a:xfrm>
            <a:off x="1426955" y="1608056"/>
            <a:ext cx="5630510" cy="1719663"/>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lung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a:latin typeface="Times New Roman" panose="02020603050405020304" pitchFamily="18" charset="0"/>
                <a:cs typeface="Times New Roman" panose="02020603050405020304" pitchFamily="18" charset="0"/>
              </a:rPr>
              <a:t>N</a:t>
            </a:r>
            <a:r>
              <a:rPr lang="vi-VN" sz="2400" b="1" i="1" dirty="0">
                <a:latin typeface="Times New Roman" panose="02020603050405020304" pitchFamily="18" charset="0"/>
                <a:cs typeface="Times New Roman" panose="02020603050405020304" pitchFamily="18" charset="0"/>
              </a:rPr>
              <a:t>hấn 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gửi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con</a:t>
            </a:r>
          </a:p>
          <a:p>
            <a:pPr algn="just"/>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a:t>
            </a: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6"/>
          <a:stretch>
            <a:fillRect/>
          </a:stretch>
        </p:blipFill>
        <p:spPr>
          <a:xfrm>
            <a:off x="150707" y="916606"/>
            <a:ext cx="5938019" cy="1847248"/>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a:latin typeface="+mj-lt"/>
              </a:rPr>
              <a:t>- 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a:latin typeface="+mj-lt"/>
              </a:rPr>
              <a:t>Bài 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endParaRPr lang="vi-VN" sz="2800" dirty="0"/>
          </a:p>
        </p:txBody>
      </p:sp>
      <p:pic>
        <p:nvPicPr>
          <p:cNvPr id="287"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3"/>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4"/>
          <a:srcRect/>
          <a:stretch>
            <a:fillRect/>
          </a:stretch>
        </p:blipFill>
        <p:spPr>
          <a:xfrm>
            <a:off x="-206039" y="3361750"/>
            <a:ext cx="1086148" cy="2097757"/>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2" name="TextBox 51"/>
          <p:cNvSpPr txBox="1"/>
          <p:nvPr/>
        </p:nvSpPr>
        <p:spPr>
          <a:xfrm>
            <a:off x="3385589" y="1014051"/>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210808" y="1339758"/>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4" name="TextBox 53"/>
          <p:cNvSpPr txBox="1"/>
          <p:nvPr/>
        </p:nvSpPr>
        <p:spPr>
          <a:xfrm>
            <a:off x="5701826" y="41440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5527045" y="74011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8" name="TextBox 57"/>
          <p:cNvSpPr txBox="1"/>
          <p:nvPr/>
        </p:nvSpPr>
        <p:spPr>
          <a:xfrm>
            <a:off x="7640530" y="1006465"/>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4</a:t>
            </a:r>
          </a:p>
        </p:txBody>
      </p:sp>
      <p:sp>
        <p:nvSpPr>
          <p:cNvPr id="59" name="5-Point Star 58">
            <a:hlinkClick r:id="rId5" action="ppaction://hlinksldjump"/>
          </p:cNvPr>
          <p:cNvSpPr/>
          <p:nvPr/>
        </p:nvSpPr>
        <p:spPr>
          <a:xfrm>
            <a:off x="7583951" y="1501390"/>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buClrTx/>
              <a:buFontTx/>
              <a:buNone/>
            </a:pPr>
            <a:r>
              <a:rPr lang="en-US" sz="2400" b="1" kern="1200">
                <a:solidFill>
                  <a:prstClr val="white">
                    <a:lumMod val="50000"/>
                  </a:prstClr>
                </a:solidFill>
                <a:latin typeface="Calibri" panose="020F0502020204030204"/>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buClrTx/>
              <a:buFontTx/>
              <a:buNone/>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583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black"/>
                </a:solidFill>
                <a:latin typeface="Times New Roman" panose="02020603050405020304" pitchFamily="18" charset="0"/>
                <a:cs typeface="Times New Roman" panose="02020603050405020304" pitchFamily="18" charset="0"/>
              </a:rPr>
              <a:t>Bài thơ «Mây và sóng» là lời của ai nói với ai?</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white"/>
                </a:solidFill>
                <a:latin typeface="Times New Roman" panose="02020603050405020304" pitchFamily="18" charset="0"/>
                <a:cs typeface="Times New Roman" panose="02020603050405020304" pitchFamily="18" charset="0"/>
              </a:rPr>
              <a:t>Lời của con  nói với mẹ</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8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prstClr val="black"/>
                </a:solidFill>
                <a:latin typeface="Times New Roman" panose="02020603050405020304" pitchFamily="18" charset="0"/>
                <a:cs typeface="Times New Roman" panose="02020603050405020304" pitchFamily="18" charset="0"/>
              </a:rPr>
              <a:t>Chủ đề của bài thơ «Mây và sóng» là gì?</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srgbClr val="002060"/>
                </a:solidFill>
                <a:latin typeface="Times New Roman" panose="02020603050405020304" pitchFamily="18" charset="0"/>
                <a:cs typeface="Times New Roman" panose="02020603050405020304" pitchFamily="18" charset="0"/>
              </a:rPr>
              <a:t>Tình mẫu tử thiêng liêng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67333" y="2260127"/>
            <a:ext cx="720934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cả</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lớp</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nổ</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tràng</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pháo</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tay</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58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3000" b="1" kern="1200" dirty="0">
                <a:solidFill>
                  <a:prstClr val="black"/>
                </a:solidFill>
                <a:latin typeface="Times New Roman" panose="02020603050405020304" pitchFamily="18" charset="0"/>
                <a:cs typeface="Times New Roman" panose="02020603050405020304" pitchFamily="18" charset="0"/>
              </a:rPr>
              <a:t>Bài thơ được thể hiện bằng hình thức ngôn ngữ nào?</a:t>
            </a:r>
            <a:endParaRPr lang="en-US" sz="30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srgbClr val="002060"/>
                </a:solidFill>
                <a:latin typeface="Times New Roman" panose="02020603050405020304" pitchFamily="18" charset="0"/>
                <a:cs typeface="Times New Roman" panose="02020603050405020304" pitchFamily="18" charset="0"/>
              </a:rPr>
              <a:t>Đối thoại</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9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33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buFontTx/>
              <a:buNone/>
            </a:pPr>
            <a:r>
              <a:rPr lang="vi-VN" sz="3300" b="1" kern="1200" dirty="0">
                <a:solidFill>
                  <a:prstClr val="black"/>
                </a:solidFill>
                <a:latin typeface="Times New Roman" panose="02020603050405020304" pitchFamily="18" charset="0"/>
                <a:cs typeface="Times New Roman" panose="02020603050405020304" pitchFamily="18" charset="0"/>
              </a:rPr>
              <a:t>Hình ảnh mây và sóng biểu tượng cho điều gì?</a:t>
            </a:r>
            <a:endParaRPr lang="en-US" sz="33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kern="1200" dirty="0">
                <a:solidFill>
                  <a:prstClr val="white"/>
                </a:solidFill>
                <a:latin typeface="Times New Roman" panose="02020603050405020304" pitchFamily="18" charset="0"/>
                <a:cs typeface="Times New Roman" panose="02020603050405020304" pitchFamily="18" charset="0"/>
              </a:rPr>
              <a:t>Những thú vui lôi cuốn, hấp dẫn của cuộc sống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62983" y="2260127"/>
            <a:ext cx="5018041"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xóa</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điểm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xấu</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430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en-US" sz="2400" b="1" kern="1200" dirty="0" err="1">
                <a:solidFill>
                  <a:prstClr val="white"/>
                </a:solidFill>
                <a:latin typeface="Times New Roman" panose="02020603050405020304" pitchFamily="18" charset="0"/>
                <a:cs typeface="Times New Roman" panose="02020603050405020304" pitchFamily="18" charset="0"/>
              </a:rPr>
              <a:t>Em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được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cộng</a:t>
            </a:r>
            <a:r>
              <a:rPr lang="en-US" sz="2400" b="1" kern="1200" dirty="0">
                <a:solidFill>
                  <a:prstClr val="white"/>
                </a:solidFill>
                <a:latin typeface="Times New Roman" panose="02020603050405020304" pitchFamily="18" charset="0"/>
                <a:cs typeface="Times New Roman" panose="02020603050405020304" pitchFamily="18" charset="0"/>
              </a:rPr>
              <a:t> +1 </a:t>
            </a:r>
            <a:r>
              <a:rPr lang="en-US" sz="2400" b="1" kern="1200" dirty="0" err="1">
                <a:solidFill>
                  <a:prstClr val="white"/>
                </a:solidFill>
                <a:latin typeface="Times New Roman" panose="02020603050405020304" pitchFamily="18" charset="0"/>
                <a:cs typeface="Times New Roman" panose="02020603050405020304" pitchFamily="18" charset="0"/>
              </a:rPr>
              <a:t>điểm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vào</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bài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thi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học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kì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val="20000"/>
                    </a:ext>
                  </a:extLst>
                </a:gridCol>
                <a:gridCol w="1008184">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CHƯA 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Ra-bin-</a:t>
            </a:r>
            <a:r>
              <a:rPr lang="en-US" sz="2400" dirty="0" err="1">
                <a:latin typeface="Times New Roman" panose="02020603050405020304" pitchFamily="18" charset="0"/>
                <a:cs typeface="Times New Roman" panose="02020603050405020304" pitchFamily="18" charset="0"/>
              </a:rPr>
              <a:t>đờ</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ra-nát</a:t>
            </a:r>
            <a:r>
              <a:rPr lang="en-US" sz="2400" dirty="0">
                <a:latin typeface="Times New Roman" panose="02020603050405020304" pitchFamily="18" charset="0"/>
                <a:cs typeface="Times New Roman" panose="02020603050405020304" pitchFamily="18" charset="0"/>
              </a:rPr>
              <a:t> Ta-go (1861-1941)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a:t>
            </a: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160" y="1328957"/>
            <a:ext cx="7108552" cy="2280102"/>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4328" y="237558"/>
            <a:ext cx="7100932" cy="10333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42773051"/>
              </p:ext>
            </p:extLst>
          </p:nvPr>
        </p:nvGraphicFramePr>
        <p:xfrm>
          <a:off x="342102" y="1270919"/>
          <a:ext cx="8308813" cy="3151721"/>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492341">
                <a:tc>
                  <a:txBody>
                    <a:bodyPr/>
                    <a:lstStyle/>
                    <a:p>
                      <a:r>
                        <a:rPr lang="en-US" sz="2300" dirty="0" err="1">
                          <a:solidFill>
                            <a:srgbClr val="FF0000"/>
                          </a:solidFill>
                          <a:latin typeface="Times New Roman" panose="02020603050405020304" pitchFamily="18" charset="0"/>
                          <a:cs typeface="Times New Roman" panose="02020603050405020304" pitchFamily="18" charset="0"/>
                        </a:rPr>
                        <a:t>Thể</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thơ</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xuôi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do).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quy</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câu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dòng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bằng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nhau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Vần</a:t>
                      </a:r>
                      <a:r>
                        <a:rPr lang="en-US" sz="2300" dirty="0">
                          <a:solidFill>
                            <a:srgbClr val="FF0000"/>
                          </a:solidFill>
                          <a:latin typeface="Times New Roman" panose="02020603050405020304" pitchFamily="18" charset="0"/>
                          <a:cs typeface="Times New Roman" panose="02020603050405020304" pitchFamily="18" charset="0"/>
                        </a:rPr>
                        <a:t>,</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nhịp</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gieo</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vần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Nhịp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thống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nhất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r h="492341">
                <a:tc>
                  <a:txBody>
                    <a:bodyPr/>
                    <a:lstStyle/>
                    <a:p>
                      <a:r>
                        <a:rPr lang="en-US" sz="2300" dirty="0">
                          <a:solidFill>
                            <a:srgbClr val="FF0000"/>
                          </a:solidFill>
                          <a:latin typeface="Times New Roman" panose="02020603050405020304" pitchFamily="18" charset="0"/>
                          <a:cs typeface="Times New Roman" panose="02020603050405020304" pitchFamily="18" charset="0"/>
                        </a:rPr>
                        <a:t>PTBĐ</a:t>
                      </a: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Biểu</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kết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hợp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miêu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tả</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2"/>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Người</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kể</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chuyện</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Em</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bé</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84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1989</Words>
  <Application>Microsoft Office PowerPoint</Application>
  <PresentationFormat>On-screen Show (16:9)</PresentationFormat>
  <Paragraphs>132</Paragraphs>
  <Slides>39</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Overpass Black</vt:lpstr>
      <vt:lpstr>Fira Sans Extra Condensed Medium</vt:lpstr>
      <vt:lpstr>Calibri Light</vt:lpstr>
      <vt:lpstr>Times New Roman</vt:lpstr>
      <vt:lpstr>Open Sans</vt:lpstr>
      <vt:lpstr>Calibri</vt:lpstr>
      <vt:lpstr>Arial</vt:lpstr>
      <vt:lpstr>Aqua Marketing Plan by Slidego</vt:lpstr>
      <vt:lpstr>1_Office Theme</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cp:lastModifiedBy>Administrator</cp:lastModifiedBy>
  <cp:revision>56</cp:revision>
  <dcterms:modified xsi:type="dcterms:W3CDTF">2025-11-10T15:24:28Z</dcterms:modified>
</cp:coreProperties>
</file>