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312" r:id="rId2"/>
    <p:sldId id="305" r:id="rId3"/>
    <p:sldId id="304" r:id="rId4"/>
    <p:sldId id="315" r:id="rId5"/>
    <p:sldId id="316" r:id="rId6"/>
    <p:sldId id="313" r:id="rId7"/>
    <p:sldId id="310" r:id="rId8"/>
    <p:sldId id="311" r:id="rId9"/>
    <p:sldId id="317" r:id="rId10"/>
    <p:sldId id="314" r:id="rId11"/>
    <p:sldId id="309" r:id="rId12"/>
    <p:sldId id="318" r:id="rId13"/>
    <p:sldId id="319" r:id="rId14"/>
    <p:sldId id="320" r:id="rId15"/>
    <p:sldId id="321" r:id="rId16"/>
    <p:sldId id="322" r:id="rId17"/>
    <p:sldId id="323" r:id="rId18"/>
    <p:sldId id="324" r:id="rId19"/>
    <p:sldId id="325" r:id="rId20"/>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9492C"/>
    <a:srgbClr val="B59069"/>
    <a:srgbClr val="E58E9E"/>
    <a:srgbClr val="F68C8D"/>
    <a:srgbClr val="F6B1B2"/>
    <a:srgbClr val="F6ACAC"/>
    <a:srgbClr val="F69093"/>
    <a:srgbClr val="F69C9C"/>
    <a:srgbClr val="F6ADAC"/>
    <a:srgbClr val="F6A9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70" autoAdjust="0"/>
  </p:normalViewPr>
  <p:slideViewPr>
    <p:cSldViewPr snapToGrid="0">
      <p:cViewPr varScale="1">
        <p:scale>
          <a:sx n="68" d="100"/>
          <a:sy n="68" d="100"/>
        </p:scale>
        <p:origin x="62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93746-691D-44BF-88F4-C71E7C3A0484}" type="datetimeFigureOut">
              <a:rPr lang="zh-CN" altLang="en-US" smtClean="0"/>
              <a:t>2025/11/6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0EBD20-9479-41D4-8E95-E3C079DB6F40}" type="slidenum">
              <a:rPr lang="zh-CN" altLang="en-US" smtClean="0"/>
              <a:t>‹#›</a:t>
            </a:fld>
            <a:endParaRPr lang="zh-CN" altLang="en-US"/>
          </a:p>
        </p:txBody>
      </p:sp>
    </p:spTree>
    <p:extLst>
      <p:ext uri="{BB962C8B-B14F-4D97-AF65-F5344CB8AC3E}">
        <p14:creationId xmlns:p14="http://schemas.microsoft.com/office/powerpoint/2010/main" val="2052249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393535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phút</a:t>
            </a:r>
            <a:r>
              <a:rPr lang="en-US" dirty="0"/>
              <a:t>/</a:t>
            </a:r>
            <a:r>
              <a:rPr lang="en-US"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2057704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325768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502939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4195672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2131246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421619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867186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phút</a:t>
            </a:r>
            <a:r>
              <a:rPr lang="en-US" dirty="0"/>
              <a:t>/</a:t>
            </a:r>
            <a:r>
              <a:rPr lang="en-US"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329474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40072510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6749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584546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phút</a:t>
            </a:r>
            <a:r>
              <a:rPr lang="en-US" dirty="0"/>
              <a:t>/</a:t>
            </a:r>
            <a:r>
              <a:rPr lang="en-US"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204860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EB7CB3-E447-492C-B61C-18A7D5F37097}" type="slidenum">
              <a:rPr lang="en-US" smtClean="0">
                <a:solidFill>
                  <a:prstClr val="black"/>
                </a:solidFill>
                <a:latin typeface="Calibri" panose="020F0502020204030204"/>
              </a: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307073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239815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dirty="0" err="1"/>
              <a:t>phút</a:t>
            </a:r>
            <a:r>
              <a:rPr lang="en-US" dirty="0"/>
              <a:t>/</a:t>
            </a:r>
            <a:r>
              <a:rPr lang="en-US" dirty="0" err="1"/>
              <a:t>nhóm</a:t>
            </a:r>
            <a:r>
              <a:rPr lang="en-US" baseline="0" dirty="0"/>
              <a:t> </a:t>
            </a:r>
            <a:r>
              <a:rPr lang="en-US" baseline="0" dirty="0" err="1"/>
              <a:t>bàn</a:t>
            </a:r>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676537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169049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487166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43F67D3-A7A6-4B08-9D73-FA33AAD2F1AC}" type="slidenum">
              <a:rPr lang="en-US" smtClean="0">
                <a:solidFill>
                  <a:prstClr val="black"/>
                </a:solidFill>
                <a:latin typeface="Calibri" panose="020F0502020204030204"/>
              </a: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928497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2924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285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72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32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500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327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308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370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8925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926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1500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CE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087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2003" r="2003"/>
          <a:stretch>
            <a:fillRect/>
          </a:stretch>
        </p:blipFill>
        <p:spPr>
          <a:xfrm>
            <a:off x="-169180" y="3594633"/>
            <a:ext cx="12530359" cy="3263367"/>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10000" b="97759" l="10000" r="100000"/>
                    </a14:imgEffect>
                  </a14:imgLayer>
                </a14:imgProps>
              </a:ext>
              <a:ext uri="{28A0092B-C50C-407E-A947-70E740481C1C}">
                <a14:useLocalDpi xmlns:a14="http://schemas.microsoft.com/office/drawing/2010/main" val="0"/>
              </a:ext>
            </a:extLst>
          </a:blip>
          <a:stretch>
            <a:fillRect/>
          </a:stretch>
        </p:blipFill>
        <p:spPr>
          <a:xfrm>
            <a:off x="-624535" y="2878975"/>
            <a:ext cx="5947161" cy="401087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4560" y="3713862"/>
            <a:ext cx="4029351" cy="2939057"/>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0000" l="2417" r="100000"/>
                    </a14:imgEffect>
                  </a14:imgLayer>
                </a14:imgProps>
              </a:ext>
            </a:extLst>
          </a:blip>
          <a:stretch>
            <a:fillRect/>
          </a:stretch>
        </p:blipFill>
        <p:spPr>
          <a:xfrm>
            <a:off x="3799367" y="1137860"/>
            <a:ext cx="3957227" cy="3957227"/>
          </a:xfrm>
          <a:prstGeom prst="rect">
            <a:avLst/>
          </a:prstGeom>
        </p:spPr>
      </p:pic>
      <p:pic>
        <p:nvPicPr>
          <p:cNvPr id="5" name="Picture 4"/>
          <p:cNvPicPr>
            <a:picLocks noChangeAspect="1"/>
          </p:cNvPicPr>
          <p:nvPr/>
        </p:nvPicPr>
        <p:blipFill>
          <a:blip r:embed="rId9"/>
          <a:stretch>
            <a:fillRect/>
          </a:stretch>
        </p:blipFill>
        <p:spPr>
          <a:xfrm>
            <a:off x="846888" y="-3848"/>
            <a:ext cx="10498222" cy="1926503"/>
          </a:xfrm>
          <a:prstGeom prst="rect">
            <a:avLst/>
          </a:prstGeom>
        </p:spPr>
      </p:pic>
    </p:spTree>
    <p:extLst>
      <p:ext uri="{BB962C8B-B14F-4D97-AF65-F5344CB8AC3E}">
        <p14:creationId xmlns:p14="http://schemas.microsoft.com/office/powerpoint/2010/main" val="49616266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340243" y="4006132"/>
            <a:ext cx="3532561" cy="3750789"/>
          </a:xfrm>
          <a:prstGeom prst="rect">
            <a:avLst/>
          </a:prstGeom>
        </p:spPr>
      </p:pic>
      <p:pic>
        <p:nvPicPr>
          <p:cNvPr id="3" name="Picture 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065049" y="3429000"/>
            <a:ext cx="2743200" cy="2743200"/>
          </a:xfrm>
          <a:prstGeom prst="rect">
            <a:avLst/>
          </a:prstGeom>
        </p:spPr>
      </p:pic>
      <p:pic>
        <p:nvPicPr>
          <p:cNvPr id="4" name="Picture 4"/>
          <p:cNvPicPr>
            <a:picLocks noChangeAspect="1"/>
          </p:cNvPicPr>
          <p:nvPr/>
        </p:nvPicPr>
        <p:blipFill>
          <a:blip r:embed="rId3"/>
          <a:srcRect/>
          <a:stretch>
            <a:fillRect/>
          </a:stretch>
        </p:blipFill>
        <p:spPr>
          <a:xfrm>
            <a:off x="4824879" y="1190758"/>
            <a:ext cx="6681321" cy="4476485"/>
          </a:xfrm>
          <a:prstGeom prst="rect">
            <a:avLst/>
          </a:prstGeom>
        </p:spPr>
      </p:pic>
      <p:pic>
        <p:nvPicPr>
          <p:cNvPr id="5"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800555" y="216051"/>
            <a:ext cx="1411291" cy="1359971"/>
          </a:xfrm>
          <a:prstGeom prst="rect">
            <a:avLst/>
          </a:prstGeom>
        </p:spPr>
      </p:pic>
      <p:pic>
        <p:nvPicPr>
          <p:cNvPr id="6" name="Picture 6"/>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8570765">
            <a:off x="-966452" y="-997785"/>
            <a:ext cx="2758245" cy="2743200"/>
          </a:xfrm>
          <a:prstGeom prst="rect">
            <a:avLst/>
          </a:prstGeom>
        </p:spPr>
      </p:pic>
      <p:pic>
        <p:nvPicPr>
          <p:cNvPr id="10" name="Picture 5"/>
          <p:cNvPicPr>
            <a:picLocks noChangeAspect="1"/>
          </p:cNvPicPr>
          <p:nvPr/>
        </p:nvPicPr>
        <p:blipFill>
          <a:blip r:embed="rId4"/>
          <a:srcRect/>
          <a:stretch>
            <a:fillRect/>
          </a:stretch>
        </p:blipFill>
        <p:spPr>
          <a:xfrm flipH="1">
            <a:off x="147685" y="3685795"/>
            <a:ext cx="3192872" cy="3073258"/>
          </a:xfrm>
          <a:prstGeom prst="rect">
            <a:avLst/>
          </a:prstGeom>
        </p:spPr>
      </p:pic>
      <p:pic>
        <p:nvPicPr>
          <p:cNvPr id="7" name="Picture 6"/>
          <p:cNvPicPr>
            <a:picLocks noChangeAspect="1"/>
          </p:cNvPicPr>
          <p:nvPr/>
        </p:nvPicPr>
        <p:blipFill>
          <a:blip r:embed="rId5"/>
          <a:stretch>
            <a:fillRect/>
          </a:stretch>
        </p:blipFill>
        <p:spPr>
          <a:xfrm>
            <a:off x="5056725" y="2299935"/>
            <a:ext cx="6017274" cy="2139881"/>
          </a:xfrm>
          <a:prstGeom prst="rect">
            <a:avLst/>
          </a:prstGeom>
        </p:spPr>
      </p:pic>
    </p:spTree>
    <p:extLst>
      <p:ext uri="{BB962C8B-B14F-4D97-AF65-F5344CB8AC3E}">
        <p14:creationId xmlns:p14="http://schemas.microsoft.com/office/powerpoint/2010/main" val="3125305740"/>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p:cNvPicPr>
            <a:picLocks noChangeAspect="1"/>
          </p:cNvPicPr>
          <p:nvPr/>
        </p:nvPicPr>
        <p:blipFill>
          <a:blip r:embed="rId3"/>
          <a:srcRect/>
          <a:stretch>
            <a:fillRect/>
          </a:stretch>
        </p:blipFill>
        <p:spPr>
          <a:xfrm rot="5400000">
            <a:off x="-3479713" y="205069"/>
            <a:ext cx="9557200" cy="6403324"/>
          </a:xfrm>
          <a:prstGeom prst="rect">
            <a:avLst/>
          </a:prstGeom>
        </p:spPr>
      </p:pic>
      <p:pic>
        <p:nvPicPr>
          <p:cNvPr id="53" name="Picture 6"/>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811129" y="-685800"/>
            <a:ext cx="2788835" cy="2743200"/>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082879392"/>
              </p:ext>
            </p:extLst>
          </p:nvPr>
        </p:nvGraphicFramePr>
        <p:xfrm>
          <a:off x="1730327" y="2057400"/>
          <a:ext cx="9080802" cy="4023360"/>
        </p:xfrm>
        <a:graphic>
          <a:graphicData uri="http://schemas.openxmlformats.org/drawingml/2006/table">
            <a:tbl>
              <a:tblPr firstRow="1" bandRow="1">
                <a:tableStyleId>{5940675A-B579-460E-94D1-54222C63F5DA}</a:tableStyleId>
              </a:tblPr>
              <a:tblGrid>
                <a:gridCol w="4540401">
                  <a:extLst>
                    <a:ext uri="{9D8B030D-6E8A-4147-A177-3AD203B41FA5}">
                      <a16:colId xmlns:a16="http://schemas.microsoft.com/office/drawing/2014/main" val="20000"/>
                    </a:ext>
                  </a:extLst>
                </a:gridCol>
                <a:gridCol w="4540401">
                  <a:extLst>
                    <a:ext uri="{9D8B030D-6E8A-4147-A177-3AD203B41FA5}">
                      <a16:colId xmlns:a16="http://schemas.microsoft.com/office/drawing/2014/main" val="20001"/>
                    </a:ext>
                  </a:extLst>
                </a:gridCol>
              </a:tblGrid>
              <a:tr h="370840">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baseline="0" dirty="0">
                          <a:solidFill>
                            <a:schemeClr val="bg1"/>
                          </a:solidFill>
                          <a:latin typeface="Times New Roman" panose="02020603050405020304" pitchFamily="18" charset="0"/>
                          <a:cs typeface="Times New Roman" panose="02020603050405020304" pitchFamily="18" charset="0"/>
                        </a:rPr>
                        <a:t> </a:t>
                      </a:r>
                      <a:r>
                        <a:rPr lang="en-US" sz="2800" b="1" baseline="0" dirty="0" err="1">
                          <a:solidFill>
                            <a:schemeClr val="bg1"/>
                          </a:solidFill>
                          <a:latin typeface="Times New Roman" panose="02020603050405020304" pitchFamily="18" charset="0"/>
                          <a:cs typeface="Times New Roman" panose="02020603050405020304" pitchFamily="18" charset="0"/>
                        </a:rPr>
                        <a:t>nghe</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B59069"/>
                    </a:solidFill>
                  </a:tcPr>
                </a:tc>
                <a:tc>
                  <a:txBody>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Người</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nói</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rgbClr val="B59069"/>
                    </a:solidFill>
                  </a:tcPr>
                </a:tc>
                <a:extLst>
                  <a:ext uri="{0D108BD9-81ED-4DB2-BD59-A6C34878D82A}">
                    <a16:rowId xmlns:a16="http://schemas.microsoft.com/office/drawing/2014/main" val="10000"/>
                  </a:ext>
                </a:extLst>
              </a:tr>
              <a:tr h="370840">
                <a:tc>
                  <a:txBody>
                    <a:bodyPr/>
                    <a:lstStyle/>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Chia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sẻ</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nêu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nhận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trình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bày</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với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thái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độ</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chân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thành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tôn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trọng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thể</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trao</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đổi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Nội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dung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vi-VN" sz="2800" dirty="0">
                          <a:solidFill>
                            <a:prstClr val="black">
                              <a:lumMod val="95000"/>
                              <a:lumOff val="5000"/>
                            </a:prstClr>
                          </a:solidFill>
                          <a:latin typeface="Times New Roman" panose="02020603050405020304" pitchFamily="18" charset="0"/>
                          <a:cs typeface="Times New Roman" panose="02020603050405020304" pitchFamily="18" charset="0"/>
                        </a:rPr>
                        <a:t> (chủ đề, đề tài...)</a:t>
                      </a:r>
                      <a:endParaRPr lang="en-US" sz="28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trình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bày</a:t>
                      </a:r>
                      <a:r>
                        <a:rPr lang="vi-VN" sz="2800" dirty="0">
                          <a:solidFill>
                            <a:prstClr val="black">
                              <a:lumMod val="95000"/>
                              <a:lumOff val="5000"/>
                            </a:prstClr>
                          </a:solidFill>
                          <a:latin typeface="Times New Roman" panose="02020603050405020304" pitchFamily="18" charset="0"/>
                          <a:cs typeface="Times New Roman" panose="02020603050405020304" pitchFamily="18" charset="0"/>
                        </a:rPr>
                        <a:t> (ngôn ngữ, giọng điệu, cử chỉ...)</a:t>
                      </a:r>
                      <a:endParaRPr lang="en-US" sz="2800" dirty="0">
                        <a:solidFill>
                          <a:prstClr val="black">
                            <a:lumMod val="95000"/>
                            <a:lumOff val="5000"/>
                          </a:prstClr>
                        </a:solidFill>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Tiếp</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góp</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ý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xác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đáng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cầu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thị</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nghe</a:t>
                      </a:r>
                      <a:endParaRPr lang="en-US" sz="28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endParaRPr lang="vi-VN" sz="28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Trao</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đổi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điều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nghe</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chưa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rõ</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Trả</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lời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hỏi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nghe</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nếu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10001"/>
                  </a:ext>
                </a:extLst>
              </a:tr>
            </a:tbl>
          </a:graphicData>
        </a:graphic>
      </p:graphicFrame>
      <p:sp>
        <p:nvSpPr>
          <p:cNvPr id="24" name="Rectangle 23"/>
          <p:cNvSpPr/>
          <p:nvPr/>
        </p:nvSpPr>
        <p:spPr>
          <a:xfrm>
            <a:off x="2166425" y="1033694"/>
            <a:ext cx="8299937" cy="584775"/>
          </a:xfrm>
          <a:prstGeom prst="rect">
            <a:avLst/>
          </a:prstGeom>
        </p:spPr>
        <p:txBody>
          <a:bodyPr wrap="square">
            <a:spAutoFit/>
          </a:bodyPr>
          <a:lstStyle/>
          <a:p>
            <a:pPr algn="just"/>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Trao</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đổi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gợi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ý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sau</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1197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5625" b="5625"/>
          <a:stretch>
            <a:fillRect/>
          </a:stretch>
        </p:blipFill>
        <p:spPr>
          <a:xfrm rot="10800000">
            <a:off x="0" y="1217167"/>
            <a:ext cx="5191409" cy="4988514"/>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8780261" y="3711425"/>
            <a:ext cx="3411739" cy="3622503"/>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971729" y="-1051514"/>
            <a:ext cx="2788835" cy="2743200"/>
          </a:xfrm>
          <a:prstGeom prst="rect">
            <a:avLst/>
          </a:prstGeom>
        </p:spPr>
      </p:pic>
      <p:pic>
        <p:nvPicPr>
          <p:cNvPr id="6" name="Picture 6"/>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070520" y="-482600"/>
            <a:ext cx="2121480" cy="2044335"/>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144835" y="1828800"/>
            <a:ext cx="4901738" cy="3268464"/>
          </a:xfrm>
          <a:prstGeom prst="rect">
            <a:avLst/>
          </a:prstGeom>
        </p:spPr>
      </p:pic>
      <p:sp>
        <p:nvSpPr>
          <p:cNvPr id="5" name="Rectangle 4"/>
          <p:cNvSpPr/>
          <p:nvPr/>
        </p:nvSpPr>
        <p:spPr>
          <a:xfrm>
            <a:off x="5405958" y="1552358"/>
            <a:ext cx="5785206" cy="3970318"/>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Xin chào thầy cô và các bạn. Tôi tên là... Học lớp... Trường... Sau đây tôi xin phép được trình bày một vấn đề trong đời sống gia đình Không có gì quý trọng hơn gia đình. Đó là tổ ấm yêu thương cần được vun đắp mỗi ngày. Vậy mỗi thành viên cần làm gì để gia đình có thể trở thành tổ ấm yêu thương?</a:t>
            </a:r>
          </a:p>
        </p:txBody>
      </p:sp>
    </p:spTree>
    <p:extLst>
      <p:ext uri="{BB962C8B-B14F-4D97-AF65-F5344CB8AC3E}">
        <p14:creationId xmlns:p14="http://schemas.microsoft.com/office/powerpoint/2010/main" val="2579577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p:cNvPicPr>
            <a:picLocks noChangeAspect="1"/>
          </p:cNvPicPr>
          <p:nvPr/>
        </p:nvPicPr>
        <p:blipFill>
          <a:blip r:embed="rId3"/>
          <a:srcRect/>
          <a:stretch>
            <a:fillRect/>
          </a:stretch>
        </p:blipFill>
        <p:spPr>
          <a:xfrm rot="5400000">
            <a:off x="-3479713" y="205069"/>
            <a:ext cx="9557200" cy="6403324"/>
          </a:xfrm>
          <a:prstGeom prst="rect">
            <a:avLst/>
          </a:prstGeom>
        </p:spPr>
      </p:pic>
      <p:pic>
        <p:nvPicPr>
          <p:cNvPr id="53" name="Picture 6"/>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811129" y="-685800"/>
            <a:ext cx="2788835" cy="2743200"/>
          </a:xfrm>
          <a:prstGeom prst="rect">
            <a:avLst/>
          </a:prstGeom>
        </p:spPr>
      </p:pic>
      <p:sp>
        <p:nvSpPr>
          <p:cNvPr id="6" name="Rectangle 5"/>
          <p:cNvSpPr/>
          <p:nvPr/>
        </p:nvSpPr>
        <p:spPr>
          <a:xfrm>
            <a:off x="324134" y="450377"/>
            <a:ext cx="11543732" cy="5693866"/>
          </a:xfrm>
          <a:prstGeom prst="rect">
            <a:avLst/>
          </a:prstGeom>
          <a:solidFill>
            <a:schemeClr val="bg1"/>
          </a:solidFill>
        </p:spPr>
        <p:txBody>
          <a:bodyPr wrap="square">
            <a:spAutoFit/>
          </a:bodyPr>
          <a:lstStyle/>
          <a:p>
            <a:pPr algn="just"/>
            <a:r>
              <a:rPr lang="en-US" sz="2600" dirty="0">
                <a:latin typeface="+mj-lt"/>
              </a:rPr>
              <a:t>     </a:t>
            </a:r>
            <a:r>
              <a:rPr lang="vi-VN" sz="2600" dirty="0">
                <a:latin typeface="+mj-lt"/>
              </a:rPr>
              <a:t>Gia đình chính là tế bào của xã hội, là nơi nuôi dưỡng và giáo dục nhân cách con người. Bởi vậy nếu gia đình luôn yêu thương, đầm ấm thì sẽ tạo ra những thành viên tích cực. Họ sẽ biết chia sẻ buồn vui cùng nhau, giúp đỡ nhau vượt qua khó khăn và bảo vệ nhau trong cuộc sống. Đặc biệt, trong cuộc sống, người trưởng thành sẽ phải đối mặt với nhiều khó khăn, chông gai. Nhưng nếu có gia đình luôn đứng phía sau động viên, khích lệ thì sẽ có được nguồn động lực to lớn để vượt qua.</a:t>
            </a:r>
          </a:p>
          <a:p>
            <a:pPr algn="just"/>
            <a:r>
              <a:rPr lang="vi-VN" sz="2600" dirty="0">
                <a:latin typeface="+mj-lt"/>
              </a:rPr>
              <a:t>     Tình cảm gia đình là thứ thiêng liêng nhất không gì có thể sánh được. Của cải, vật chất là những thứ có thể mua được, nhưng những tình cảm gia đình thì thật sự là vô giá. Nhưng để có một gia đình bình yên, hạnh phúc phải đến từ sự cố gắng của các thành viên trong gia đình.</a:t>
            </a:r>
          </a:p>
          <a:p>
            <a:pPr algn="just"/>
            <a:r>
              <a:rPr lang="vi-VN" sz="2600" dirty="0">
                <a:latin typeface="+mj-lt"/>
              </a:rPr>
              <a:t>     Về phía người lớn, cha mẹ phải là tấm gương để con cái học tập, noi theo. Từ hành vi rất nhỏ trong cuộc sống hằng ngày đến cách đối nhân xử thế. Nhiều nghiên cứu cho rằng, con cái chính là tấm gương phản chiếu của cha mẹ. Bởi vậy ngoài việc dạy dỗ con cái những điều đúng đắn, cha mẹ cần phải chú ý hành vi của bản thân. </a:t>
            </a:r>
          </a:p>
        </p:txBody>
      </p:sp>
    </p:spTree>
    <p:extLst>
      <p:ext uri="{BB962C8B-B14F-4D97-AF65-F5344CB8AC3E}">
        <p14:creationId xmlns:p14="http://schemas.microsoft.com/office/powerpoint/2010/main" val="136798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2003" r="2003"/>
          <a:stretch>
            <a:fillRect/>
          </a:stretch>
        </p:blipFill>
        <p:spPr>
          <a:xfrm>
            <a:off x="-169180" y="3594633"/>
            <a:ext cx="12530359" cy="3263367"/>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2417" r="100000"/>
                    </a14:imgEffect>
                  </a14:imgLayer>
                </a14:imgProps>
              </a:ext>
            </a:extLst>
          </a:blip>
          <a:stretch>
            <a:fillRect/>
          </a:stretch>
        </p:blipFill>
        <p:spPr>
          <a:xfrm>
            <a:off x="7724253" y="3247702"/>
            <a:ext cx="3957227" cy="3957227"/>
          </a:xfrm>
          <a:prstGeom prst="rect">
            <a:avLst/>
          </a:prstGeom>
        </p:spPr>
      </p:pic>
      <p:sp>
        <p:nvSpPr>
          <p:cNvPr id="2" name="Rectangle 1"/>
          <p:cNvSpPr/>
          <p:nvPr/>
        </p:nvSpPr>
        <p:spPr>
          <a:xfrm>
            <a:off x="109181" y="131634"/>
            <a:ext cx="11299343" cy="3785652"/>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Bên cạnh đó, người lớn cũng cần học cách trở thành một người bạn của con. Điều đó có nghĩa là cha mẹ sẽ cùng chia sẻ với con những vấn đề hằng ngày, lắng nghe con tâm sự và có thể đưa ra những lời khuyên hay lời động viên đúng lúc.</a:t>
            </a:r>
          </a:p>
          <a:p>
            <a:pPr algn="just"/>
            <a:r>
              <a:rPr lang="vi-VN" sz="2400" dirty="0">
                <a:latin typeface="Times New Roman" panose="02020603050405020304" pitchFamily="18" charset="0"/>
                <a:cs typeface="Times New Roman" panose="02020603050405020304" pitchFamily="18" charset="0"/>
              </a:rPr>
              <a:t>     Về phía con cái thì cần biết vâng lời, lễ phép và học tập những đức tính tốt đẹp của cha mẹ. Khi gặp phải vấn đề khó khăn trong cuộc sống, con cái nên chia sẻ với cha mẹ để có thể nhận được sự thấu hiểu, hay nhận được lời khuyên đúng đắn. Đối với anh chị em trong một gia đình cần sống hòa thiện, nhường nhịn, chia sẻ và giúp đỡ nhau. Có đôi khi, tình yêu thương lại xuất phát từ những hành động vô cùng nhỏ bé. Đó có thể là cả gia đình cùng nhau ăn một bữa cơm, lời nhắc nhở người cha người mẹ mặc ấm, cùng chụp chung một tấm ảnh vào năm mới… Tuy nhỏ bé nhưng lại đem đến sự ấm áp vô cùng.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0228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7506465">
            <a:off x="9307171" y="-1513997"/>
            <a:ext cx="2455429" cy="3027995"/>
          </a:xfrm>
          <a:prstGeom prst="rect">
            <a:avLst/>
          </a:prstGeom>
        </p:spPr>
      </p:pic>
      <p:pic>
        <p:nvPicPr>
          <p:cNvPr id="3" name="Picture 3"/>
          <p:cNvPicPr>
            <a:picLocks noChangeAspect="1"/>
          </p:cNvPicPr>
          <p:nvPr/>
        </p:nvPicPr>
        <p:blipFill>
          <a:blip r:embed="rId3"/>
          <a:srcRect t="5625" b="5624"/>
          <a:stretch>
            <a:fillRect/>
          </a:stretch>
        </p:blipFill>
        <p:spPr>
          <a:xfrm>
            <a:off x="0" y="1574800"/>
            <a:ext cx="12192000" cy="6789801"/>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304801" y="313958"/>
            <a:ext cx="1620035" cy="1561125"/>
          </a:xfrm>
          <a:prstGeom prst="rect">
            <a:avLst/>
          </a:prstGeom>
        </p:spPr>
      </p:pic>
      <p:sp>
        <p:nvSpPr>
          <p:cNvPr id="8" name="Rectangle 7"/>
          <p:cNvSpPr/>
          <p:nvPr/>
        </p:nvSpPr>
        <p:spPr>
          <a:xfrm>
            <a:off x="504968" y="2645967"/>
            <a:ext cx="11382232" cy="3970318"/>
          </a:xfrm>
          <a:prstGeom prst="rect">
            <a:avLst/>
          </a:prstGeom>
        </p:spPr>
        <p:txBody>
          <a:bodyPr wrap="square">
            <a:spAutoFit/>
          </a:bodyPr>
          <a:lstStyle/>
          <a:p>
            <a:pPr algn="just"/>
            <a:r>
              <a:rPr lang="en-US" sz="2800" dirty="0">
                <a:latin typeface="Times New Roman" panose="02020603050405020304" pitchFamily="18" charset="0"/>
              </a:rPr>
              <a:t>      </a:t>
            </a:r>
            <a:r>
              <a:rPr lang="vi-VN" sz="2800" dirty="0">
                <a:latin typeface="Times New Roman" panose="02020603050405020304" pitchFamily="18" charset="0"/>
              </a:rPr>
              <a:t>Trong một bộ phim truyền hình nổi tiếng của Việt Nam, một nhân vật đã khẳng định: “Gia đình là thứ tồn tại duy nhất. Những thứ khác có hay không, không quan trọng”. Câu nói này đã cho thấy tầm quan trọng trong cuộc sống. Mỗi người cần phải biết quý trọng gia đình. Mỗi thành viên trong gia đình hãy cùng nhau xây dựng một tổ ấm hạnh phúc</a:t>
            </a:r>
            <a:r>
              <a:rPr lang="en-US" sz="2800" dirty="0">
                <a:latin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Tôi mong rằng, qua bài chia sẻ của mình, các bạn sẽ thêm yêu quý, trân trọng và yêu thương gia đình của mình. Mong muốn hơn nữa rằng các bạn sẽ hiểu được những tâm tư, tình cảm, nỗi khổ của bậc làm cha mẹ để từ đó thấu hiểu và giúp gia đình trở thành một tổ ấm yêu thương.</a:t>
            </a:r>
            <a:r>
              <a:rPr lang="en-US" sz="2800" dirty="0">
                <a:latin typeface="Times New Roman" panose="02020603050405020304" pitchFamily="18" charset="0"/>
                <a:cs typeface="Times New Roman" panose="02020603050405020304" pitchFamily="18" charset="0"/>
              </a:rPr>
              <a:t> T</a:t>
            </a:r>
            <a:r>
              <a:rPr lang="vi-VN" sz="2800" dirty="0">
                <a:latin typeface="Times New Roman" panose="02020603050405020304" pitchFamily="18" charset="0"/>
                <a:cs typeface="Times New Roman" panose="02020603050405020304" pitchFamily="18" charset="0"/>
              </a:rPr>
              <a:t>ôi xin cảm ơn các bạn và thầy cô đã lắng nghe.</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217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srcRect l="2003" r="2003"/>
          <a:stretch>
            <a:fillRect/>
          </a:stretch>
        </p:blipFill>
        <p:spPr>
          <a:xfrm>
            <a:off x="-169180" y="3594633"/>
            <a:ext cx="12530359" cy="3263367"/>
          </a:xfrm>
          <a:prstGeom prst="rect">
            <a:avLst/>
          </a:prstGeom>
        </p:spPr>
      </p:pic>
      <p:pic>
        <p:nvPicPr>
          <p:cNvPr id="5" name="Picture 4"/>
          <p:cNvPicPr>
            <a:picLocks noChangeAspect="1"/>
          </p:cNvPicPr>
          <p:nvPr/>
        </p:nvPicPr>
        <p:blipFill>
          <a:blip r:embed="rId4"/>
          <a:stretch>
            <a:fillRect/>
          </a:stretch>
        </p:blipFill>
        <p:spPr>
          <a:xfrm>
            <a:off x="4617725" y="2273819"/>
            <a:ext cx="7241340" cy="4263459"/>
          </a:xfrm>
          <a:prstGeom prst="rect">
            <a:avLst/>
          </a:prstGeom>
        </p:spPr>
      </p:pic>
      <p:grpSp>
        <p:nvGrpSpPr>
          <p:cNvPr id="15" name="Group 14"/>
          <p:cNvGrpSpPr/>
          <p:nvPr/>
        </p:nvGrpSpPr>
        <p:grpSpPr>
          <a:xfrm>
            <a:off x="245659" y="627797"/>
            <a:ext cx="4123803" cy="6099689"/>
            <a:chOff x="245659" y="627797"/>
            <a:chExt cx="4123803" cy="6099689"/>
          </a:xfrm>
        </p:grpSpPr>
        <p:sp>
          <p:nvSpPr>
            <p:cNvPr id="6" name="Rectangle 5"/>
            <p:cNvSpPr/>
            <p:nvPr/>
          </p:nvSpPr>
          <p:spPr>
            <a:xfrm>
              <a:off x="245659" y="627797"/>
              <a:ext cx="4123803" cy="59094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4"/>
            <p:cNvPicPr>
              <a:picLocks noChangeAspect="1"/>
            </p:cNvPicPr>
            <p:nvPr/>
          </p:nvPicPr>
          <p:blipFill>
            <a:blip r:embed="rId5"/>
            <a:srcRect/>
            <a:stretch>
              <a:fillRect/>
            </a:stretch>
          </p:blipFill>
          <p:spPr>
            <a:xfrm>
              <a:off x="403350" y="785438"/>
              <a:ext cx="3808420" cy="1125249"/>
            </a:xfrm>
            <a:prstGeom prst="rect">
              <a:avLst/>
            </a:prstGeom>
          </p:spPr>
        </p:pic>
        <p:pic>
          <p:nvPicPr>
            <p:cNvPr id="9" name="Picture 8"/>
            <p:cNvPicPr>
              <a:picLocks noChangeAspect="1"/>
            </p:cNvPicPr>
            <p:nvPr/>
          </p:nvPicPr>
          <p:blipFill>
            <a:blip r:embed="rId6">
              <a:biLevel thresh="25000"/>
            </a:blip>
            <a:stretch>
              <a:fillRect/>
            </a:stretch>
          </p:blipFill>
          <p:spPr>
            <a:xfrm>
              <a:off x="485336" y="864610"/>
              <a:ext cx="3644448" cy="804292"/>
            </a:xfrm>
            <a:prstGeom prst="rect">
              <a:avLst/>
            </a:prstGeom>
          </p:spPr>
        </p:pic>
        <p:sp>
          <p:nvSpPr>
            <p:cNvPr id="11" name="Rounded Rectangle 10"/>
            <p:cNvSpPr/>
            <p:nvPr/>
          </p:nvSpPr>
          <p:spPr>
            <a:xfrm>
              <a:off x="485336" y="2019869"/>
              <a:ext cx="2407989" cy="2088107"/>
            </a:xfrm>
            <a:prstGeom prst="roundRect">
              <a:avLst/>
            </a:prstGeom>
            <a:noFill/>
            <a:ln>
              <a:solidFill>
                <a:srgbClr val="69492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a:solidFill>
                    <a:schemeClr val="tx1"/>
                  </a:solidFill>
                </a:rPr>
                <a:t>Thông</a:t>
              </a:r>
              <a:r>
                <a:rPr lang="en-US" dirty="0">
                  <a:solidFill>
                    <a:schemeClr val="tx1"/>
                  </a:solidFill>
                </a:rPr>
                <a:t> tin </a:t>
              </a:r>
              <a:r>
                <a:rPr lang="en-US" dirty="0" err="1">
                  <a:solidFill>
                    <a:schemeClr val="tx1"/>
                  </a:solidFill>
                </a:rPr>
                <a:t>bài</a:t>
              </a:r>
              <a:r>
                <a:rPr lang="en-US" dirty="0">
                  <a:solidFill>
                    <a:schemeClr val="tx1"/>
                  </a:solidFill>
                </a:rPr>
                <a:t> </a:t>
              </a:r>
              <a:r>
                <a:rPr lang="en-US" dirty="0" err="1">
                  <a:solidFill>
                    <a:schemeClr val="tx1"/>
                  </a:solidFill>
                </a:rPr>
                <a:t>nói</a:t>
              </a:r>
              <a:endParaRPr lang="en-US" dirty="0">
                <a:solidFill>
                  <a:schemeClr val="tx1"/>
                </a:solidFill>
              </a:endParaRPr>
            </a:p>
            <a:p>
              <a:pPr algn="ctr"/>
              <a:r>
                <a:rPr lang="en-US" dirty="0">
                  <a:solidFill>
                    <a:schemeClr val="tx1"/>
                  </a:solidFill>
                </a:rPr>
                <a:t>……………………………………………………………………………………………………………………………………………………………………………………………….</a:t>
              </a:r>
            </a:p>
          </p:txBody>
        </p:sp>
        <p:sp>
          <p:nvSpPr>
            <p:cNvPr id="12" name="Rounded Rectangle 11"/>
            <p:cNvSpPr/>
            <p:nvPr/>
          </p:nvSpPr>
          <p:spPr>
            <a:xfrm>
              <a:off x="485336" y="4266011"/>
              <a:ext cx="2407989" cy="2088107"/>
            </a:xfrm>
            <a:prstGeom prst="roundRect">
              <a:avLst/>
            </a:prstGeom>
            <a:noFill/>
            <a:ln>
              <a:solidFill>
                <a:srgbClr val="69492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a:solidFill>
                    <a:schemeClr val="tx1"/>
                  </a:solidFill>
                </a:rPr>
                <a:t>Nhận</a:t>
              </a:r>
              <a:r>
                <a:rPr lang="en-US" dirty="0">
                  <a:solidFill>
                    <a:schemeClr val="tx1"/>
                  </a:solidFill>
                </a:rPr>
                <a:t> </a:t>
              </a:r>
              <a:r>
                <a:rPr lang="en-US" dirty="0" err="1">
                  <a:solidFill>
                    <a:schemeClr val="tx1"/>
                  </a:solidFill>
                </a:rPr>
                <a:t>xét</a:t>
              </a:r>
              <a:r>
                <a:rPr lang="en-US" dirty="0">
                  <a:solidFill>
                    <a:schemeClr val="tx1"/>
                  </a:solidFill>
                </a:rPr>
                <a:t> </a:t>
              </a:r>
              <a:r>
                <a:rPr lang="en-US" dirty="0" err="1">
                  <a:solidFill>
                    <a:schemeClr val="tx1"/>
                  </a:solidFill>
                </a:rPr>
                <a:t>bài</a:t>
              </a:r>
              <a:r>
                <a:rPr lang="en-US" dirty="0">
                  <a:solidFill>
                    <a:schemeClr val="tx1"/>
                  </a:solidFill>
                </a:rPr>
                <a:t> </a:t>
              </a:r>
              <a:r>
                <a:rPr lang="en-US" dirty="0" err="1">
                  <a:solidFill>
                    <a:schemeClr val="tx1"/>
                  </a:solidFill>
                </a:rPr>
                <a:t>nói</a:t>
              </a:r>
              <a:endParaRPr lang="en-US" dirty="0">
                <a:solidFill>
                  <a:schemeClr val="tx1"/>
                </a:solidFill>
              </a:endParaRPr>
            </a:p>
            <a:p>
              <a:pPr algn="ctr"/>
              <a:r>
                <a:rPr lang="en-US" dirty="0">
                  <a:solidFill>
                    <a:schemeClr val="tx1"/>
                  </a:solidFill>
                </a:rPr>
                <a:t>……………………………………………………………………………………………………………………………………………………………………………………………….</a:t>
              </a:r>
            </a:p>
          </p:txBody>
        </p:sp>
        <p:sp>
          <p:nvSpPr>
            <p:cNvPr id="13" name="Rounded Rectangle 12"/>
            <p:cNvSpPr/>
            <p:nvPr/>
          </p:nvSpPr>
          <p:spPr>
            <a:xfrm>
              <a:off x="3007775" y="1999812"/>
              <a:ext cx="1122009" cy="3704952"/>
            </a:xfrm>
            <a:prstGeom prst="roundRect">
              <a:avLst/>
            </a:prstGeom>
            <a:noFill/>
            <a:ln>
              <a:solidFill>
                <a:srgbClr val="69492C"/>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Ý </a:t>
              </a:r>
              <a:r>
                <a:rPr lang="en-US" dirty="0" err="1">
                  <a:solidFill>
                    <a:schemeClr val="tx1"/>
                  </a:solidFill>
                </a:rPr>
                <a:t>kiến</a:t>
              </a:r>
              <a:r>
                <a:rPr lang="en-US" dirty="0">
                  <a:solidFill>
                    <a:schemeClr val="tx1"/>
                  </a:solidFill>
                </a:rPr>
                <a:t>, </a:t>
              </a:r>
              <a:r>
                <a:rPr lang="en-US" dirty="0" err="1">
                  <a:solidFill>
                    <a:schemeClr val="tx1"/>
                  </a:solidFill>
                </a:rPr>
                <a:t>câu</a:t>
              </a:r>
              <a:r>
                <a:rPr lang="en-US" dirty="0">
                  <a:solidFill>
                    <a:schemeClr val="tx1"/>
                  </a:solidFill>
                </a:rPr>
                <a:t> </a:t>
              </a:r>
              <a:r>
                <a:rPr lang="en-US" dirty="0" err="1">
                  <a:solidFill>
                    <a:schemeClr val="tx1"/>
                  </a:solidFill>
                </a:rPr>
                <a:t>hỏi</a:t>
              </a:r>
              <a:r>
                <a:rPr lang="en-US" dirty="0">
                  <a:solidFill>
                    <a:schemeClr val="tx1"/>
                  </a:solidFill>
                </a:rPr>
                <a:t> </a:t>
              </a:r>
              <a:r>
                <a:rPr lang="en-US" dirty="0" err="1">
                  <a:solidFill>
                    <a:schemeClr val="tx1"/>
                  </a:solidFill>
                </a:rPr>
                <a:t>cần</a:t>
              </a:r>
              <a:r>
                <a:rPr lang="en-US" dirty="0">
                  <a:solidFill>
                    <a:schemeClr val="tx1"/>
                  </a:solidFill>
                </a:rPr>
                <a:t> </a:t>
              </a:r>
              <a:r>
                <a:rPr lang="en-US" dirty="0" err="1">
                  <a:solidFill>
                    <a:schemeClr val="tx1"/>
                  </a:solidFill>
                </a:rPr>
                <a:t>trao</a:t>
              </a:r>
              <a:r>
                <a:rPr lang="en-US" dirty="0">
                  <a:solidFill>
                    <a:schemeClr val="tx1"/>
                  </a:solidFill>
                </a:rPr>
                <a:t> </a:t>
              </a:r>
              <a:r>
                <a:rPr lang="en-US" dirty="0" err="1">
                  <a:solidFill>
                    <a:schemeClr val="tx1"/>
                  </a:solidFill>
                </a:rPr>
                <a:t>đổi</a:t>
              </a:r>
              <a:r>
                <a:rPr lang="en-US" dirty="0">
                  <a:solidFill>
                    <a:schemeClr val="tx1"/>
                  </a:solidFill>
                </a:rPr>
                <a:t>……..</a:t>
              </a:r>
            </a:p>
            <a:p>
              <a:pPr algn="ctr"/>
              <a:r>
                <a:rPr lang="en-US" dirty="0">
                  <a:solidFill>
                    <a:schemeClr val="tx1"/>
                  </a:solidFill>
                </a:rPr>
                <a:t>…………………………………………………………………………………………………………………..….</a:t>
              </a:r>
            </a:p>
          </p:txBody>
        </p:sp>
        <p:pic>
          <p:nvPicPr>
            <p:cNvPr id="14" name="Picture 13"/>
            <p:cNvPicPr>
              <a:picLocks noChangeAspect="1"/>
            </p:cNvPicPr>
            <p:nvPr/>
          </p:nvPicPr>
          <p:blipFill>
            <a:blip r:embed="rId7">
              <a:extLst>
                <a:ext uri="{BEBA8EAE-BF5A-486C-A8C5-ECC9F3942E4B}">
                  <a14:imgProps xmlns:a14="http://schemas.microsoft.com/office/drawing/2010/main">
                    <a14:imgLayer r:embed="rId8">
                      <a14:imgEffect>
                        <a14:backgroundRemoval t="10000" b="90000" l="2417" r="100000"/>
                      </a14:imgEffect>
                    </a14:imgLayer>
                  </a14:imgProps>
                </a:ext>
              </a:extLst>
            </a:blip>
            <a:stretch>
              <a:fillRect/>
            </a:stretch>
          </p:blipFill>
          <p:spPr>
            <a:xfrm>
              <a:off x="2676511" y="5192227"/>
              <a:ext cx="1535259" cy="1535259"/>
            </a:xfrm>
            <a:prstGeom prst="rect">
              <a:avLst/>
            </a:prstGeom>
          </p:spPr>
        </p:pic>
      </p:grpSp>
      <p:sp>
        <p:nvSpPr>
          <p:cNvPr id="16" name="Rectangle 15"/>
          <p:cNvSpPr/>
          <p:nvPr/>
        </p:nvSpPr>
        <p:spPr>
          <a:xfrm>
            <a:off x="4527153" y="641783"/>
            <a:ext cx="7331912" cy="1384995"/>
          </a:xfrm>
          <a:prstGeom prst="rect">
            <a:avLst/>
          </a:prstGeom>
        </p:spPr>
        <p:txBody>
          <a:bodyPr wrap="square">
            <a:spAutoFit/>
          </a:bodyPr>
          <a:lstStyle/>
          <a:p>
            <a:pPr algn="just"/>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quá</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trình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trình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bày</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GV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yêu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cầu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HS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hoàn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thành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Phiếu</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hướng</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dẫn</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khi</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nghe</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sau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đó</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đánh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giá</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bài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mẫu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Phiếu</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đánh</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giá</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6756524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340243" y="4006132"/>
            <a:ext cx="3532561" cy="3750789"/>
          </a:xfrm>
          <a:prstGeom prst="rect">
            <a:avLst/>
          </a:prstGeom>
        </p:spPr>
      </p:pic>
      <p:pic>
        <p:nvPicPr>
          <p:cNvPr id="3" name="Picture 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065049" y="3429000"/>
            <a:ext cx="2743200" cy="2743200"/>
          </a:xfrm>
          <a:prstGeom prst="rect">
            <a:avLst/>
          </a:prstGeom>
        </p:spPr>
      </p:pic>
      <p:pic>
        <p:nvPicPr>
          <p:cNvPr id="4" name="Picture 4"/>
          <p:cNvPicPr>
            <a:picLocks noChangeAspect="1"/>
          </p:cNvPicPr>
          <p:nvPr/>
        </p:nvPicPr>
        <p:blipFill>
          <a:blip r:embed="rId3"/>
          <a:srcRect/>
          <a:stretch>
            <a:fillRect/>
          </a:stretch>
        </p:blipFill>
        <p:spPr>
          <a:xfrm>
            <a:off x="4824879" y="1190758"/>
            <a:ext cx="6681321" cy="4476485"/>
          </a:xfrm>
          <a:prstGeom prst="rect">
            <a:avLst/>
          </a:prstGeom>
        </p:spPr>
      </p:pic>
      <p:pic>
        <p:nvPicPr>
          <p:cNvPr id="5"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800555" y="216051"/>
            <a:ext cx="1411291" cy="1359971"/>
          </a:xfrm>
          <a:prstGeom prst="rect">
            <a:avLst/>
          </a:prstGeom>
        </p:spPr>
      </p:pic>
      <p:pic>
        <p:nvPicPr>
          <p:cNvPr id="6" name="Picture 6"/>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8570765">
            <a:off x="-966452" y="-997785"/>
            <a:ext cx="2758245" cy="2743200"/>
          </a:xfrm>
          <a:prstGeom prst="rect">
            <a:avLst/>
          </a:prstGeom>
        </p:spPr>
      </p:pic>
      <p:pic>
        <p:nvPicPr>
          <p:cNvPr id="10" name="Picture 5"/>
          <p:cNvPicPr>
            <a:picLocks noChangeAspect="1"/>
          </p:cNvPicPr>
          <p:nvPr/>
        </p:nvPicPr>
        <p:blipFill>
          <a:blip r:embed="rId4"/>
          <a:srcRect/>
          <a:stretch>
            <a:fillRect/>
          </a:stretch>
        </p:blipFill>
        <p:spPr>
          <a:xfrm flipH="1">
            <a:off x="147685" y="3685795"/>
            <a:ext cx="3192872" cy="3073258"/>
          </a:xfrm>
          <a:prstGeom prst="rect">
            <a:avLst/>
          </a:prstGeom>
        </p:spPr>
      </p:pic>
      <p:pic>
        <p:nvPicPr>
          <p:cNvPr id="8" name="Picture 7"/>
          <p:cNvPicPr>
            <a:picLocks noChangeAspect="1"/>
          </p:cNvPicPr>
          <p:nvPr/>
        </p:nvPicPr>
        <p:blipFill>
          <a:blip r:embed="rId5"/>
          <a:stretch>
            <a:fillRect/>
          </a:stretch>
        </p:blipFill>
        <p:spPr>
          <a:xfrm>
            <a:off x="4586877" y="1354246"/>
            <a:ext cx="7157324" cy="1286367"/>
          </a:xfrm>
          <a:prstGeom prst="rect">
            <a:avLst/>
          </a:prstGeom>
        </p:spPr>
      </p:pic>
      <p:sp>
        <p:nvSpPr>
          <p:cNvPr id="9" name="Rectangle 8"/>
          <p:cNvSpPr/>
          <p:nvPr/>
        </p:nvSpPr>
        <p:spPr>
          <a:xfrm>
            <a:off x="5117539" y="2364409"/>
            <a:ext cx="6096000" cy="3108543"/>
          </a:xfrm>
          <a:prstGeom prst="rect">
            <a:avLst/>
          </a:prstGeom>
        </p:spPr>
        <p:txBody>
          <a:bodyPr>
            <a:spAutoFit/>
          </a:bodyPr>
          <a:lstStyle/>
          <a:p>
            <a:pPr algn="just"/>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video/ clip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thương</a:t>
            </a:r>
            <a:endParaRPr lang="en-US" sz="2800" b="1"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HS quay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clip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a:p>
            <a:pPr algn="just"/>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5759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5625" b="5625"/>
          <a:stretch>
            <a:fillRect/>
          </a:stretch>
        </p:blipFill>
        <p:spPr>
          <a:xfrm rot="10800000">
            <a:off x="3125337" y="1080690"/>
            <a:ext cx="5191409" cy="4988514"/>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8780261" y="3711425"/>
            <a:ext cx="3411739" cy="3622503"/>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971729" y="-1051514"/>
            <a:ext cx="2788835" cy="2743200"/>
          </a:xfrm>
          <a:prstGeom prst="rect">
            <a:avLst/>
          </a:prstGeom>
        </p:spPr>
      </p:pic>
      <p:pic>
        <p:nvPicPr>
          <p:cNvPr id="6" name="Picture 6"/>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070520" y="-482600"/>
            <a:ext cx="2121480" cy="2044335"/>
          </a:xfrm>
          <a:prstGeom prst="rect">
            <a:avLst/>
          </a:prstGeom>
        </p:spPr>
      </p:pic>
      <p:pic>
        <p:nvPicPr>
          <p:cNvPr id="11" name="Picture 4"/>
          <p:cNvPicPr>
            <a:picLocks noChangeAspect="1"/>
          </p:cNvPicPr>
          <p:nvPr/>
        </p:nvPicPr>
        <p:blipFill>
          <a:blip r:embed="rId4"/>
          <a:srcRect/>
          <a:stretch>
            <a:fillRect/>
          </a:stretch>
        </p:blipFill>
        <p:spPr>
          <a:xfrm>
            <a:off x="3000978" y="3192243"/>
            <a:ext cx="5186929" cy="3559529"/>
          </a:xfrm>
          <a:prstGeom prst="rect">
            <a:avLst/>
          </a:prstGeom>
        </p:spPr>
      </p:pic>
      <p:pic>
        <p:nvPicPr>
          <p:cNvPr id="5" name="Picture 4"/>
          <p:cNvPicPr>
            <a:picLocks noChangeAspect="1"/>
          </p:cNvPicPr>
          <p:nvPr/>
        </p:nvPicPr>
        <p:blipFill>
          <a:blip r:embed="rId5"/>
          <a:stretch>
            <a:fillRect/>
          </a:stretch>
        </p:blipFill>
        <p:spPr>
          <a:xfrm>
            <a:off x="2904445" y="1265740"/>
            <a:ext cx="5633192" cy="1926503"/>
          </a:xfrm>
          <a:prstGeom prst="rect">
            <a:avLst/>
          </a:prstGeom>
        </p:spPr>
      </p:pic>
    </p:spTree>
    <p:extLst>
      <p:ext uri="{BB962C8B-B14F-4D97-AF65-F5344CB8AC3E}">
        <p14:creationId xmlns:p14="http://schemas.microsoft.com/office/powerpoint/2010/main" val="419725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7506465">
            <a:off x="9307171" y="-1513997"/>
            <a:ext cx="2455429" cy="3027995"/>
          </a:xfrm>
          <a:prstGeom prst="rect">
            <a:avLst/>
          </a:prstGeom>
        </p:spPr>
      </p:pic>
      <p:pic>
        <p:nvPicPr>
          <p:cNvPr id="3" name="Picture 3"/>
          <p:cNvPicPr>
            <a:picLocks noChangeAspect="1"/>
          </p:cNvPicPr>
          <p:nvPr/>
        </p:nvPicPr>
        <p:blipFill>
          <a:blip r:embed="rId3"/>
          <a:srcRect t="5625" b="5624"/>
          <a:stretch>
            <a:fillRect/>
          </a:stretch>
        </p:blipFill>
        <p:spPr>
          <a:xfrm>
            <a:off x="0" y="1574800"/>
            <a:ext cx="12192000" cy="6789801"/>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304801" y="313958"/>
            <a:ext cx="1620035" cy="156112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945289271"/>
              </p:ext>
            </p:extLst>
          </p:nvPr>
        </p:nvGraphicFramePr>
        <p:xfrm>
          <a:off x="491321" y="249072"/>
          <a:ext cx="11218460" cy="6359367"/>
        </p:xfrm>
        <a:graphic>
          <a:graphicData uri="http://schemas.openxmlformats.org/drawingml/2006/table">
            <a:tbl>
              <a:tblPr/>
              <a:tblGrid>
                <a:gridCol w="1642837">
                  <a:extLst>
                    <a:ext uri="{9D8B030D-6E8A-4147-A177-3AD203B41FA5}">
                      <a16:colId xmlns:a16="http://schemas.microsoft.com/office/drawing/2014/main" val="20000"/>
                    </a:ext>
                  </a:extLst>
                </a:gridCol>
                <a:gridCol w="4285729">
                  <a:extLst>
                    <a:ext uri="{9D8B030D-6E8A-4147-A177-3AD203B41FA5}">
                      <a16:colId xmlns:a16="http://schemas.microsoft.com/office/drawing/2014/main" val="20001"/>
                    </a:ext>
                  </a:extLst>
                </a:gridCol>
                <a:gridCol w="1402308">
                  <a:extLst>
                    <a:ext uri="{9D8B030D-6E8A-4147-A177-3AD203B41FA5}">
                      <a16:colId xmlns:a16="http://schemas.microsoft.com/office/drawing/2014/main" val="20002"/>
                    </a:ext>
                  </a:extLst>
                </a:gridCol>
                <a:gridCol w="1152391">
                  <a:extLst>
                    <a:ext uri="{9D8B030D-6E8A-4147-A177-3AD203B41FA5}">
                      <a16:colId xmlns:a16="http://schemas.microsoft.com/office/drawing/2014/main" val="20003"/>
                    </a:ext>
                  </a:extLst>
                </a:gridCol>
                <a:gridCol w="2735195">
                  <a:extLst>
                    <a:ext uri="{9D8B030D-6E8A-4147-A177-3AD203B41FA5}">
                      <a16:colId xmlns:a16="http://schemas.microsoft.com/office/drawing/2014/main" val="20004"/>
                    </a:ext>
                  </a:extLst>
                </a:gridCol>
              </a:tblGrid>
              <a:tr h="285639">
                <a:tc rowSpan="2">
                  <a:txBody>
                    <a:bodyPr/>
                    <a:lstStyle/>
                    <a:p>
                      <a:pPr algn="ctr" fontAlgn="t"/>
                      <a:r>
                        <a:rPr lang="vi-VN" sz="2200" b="1" dirty="0">
                          <a:solidFill>
                            <a:schemeClr val="bg1"/>
                          </a:solidFill>
                          <a:effectLst/>
                          <a:latin typeface="+mj-lt"/>
                        </a:rPr>
                        <a:t>Nhan đề bài thơ</a:t>
                      </a:r>
                      <a:endParaRPr lang="vi-VN" sz="2200" dirty="0">
                        <a:solidFill>
                          <a:schemeClr val="bg1"/>
                        </a:solidFill>
                        <a:effectLst/>
                        <a:latin typeface="+mj-lt"/>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69492C"/>
                    </a:solidFill>
                  </a:tcPr>
                </a:tc>
                <a:tc rowSpan="2">
                  <a:txBody>
                    <a:bodyPr/>
                    <a:lstStyle/>
                    <a:p>
                      <a:pPr algn="ctr" fontAlgn="t"/>
                      <a:r>
                        <a:rPr lang="en-US" sz="2200" b="1" dirty="0" err="1">
                          <a:solidFill>
                            <a:schemeClr val="bg1"/>
                          </a:solidFill>
                          <a:effectLst/>
                          <a:latin typeface="Times New Roman" panose="02020603050405020304" pitchFamily="18" charset="0"/>
                          <a:cs typeface="Times New Roman" panose="02020603050405020304" pitchFamily="18" charset="0"/>
                        </a:rPr>
                        <a:t>Nội</a:t>
                      </a:r>
                      <a:r>
                        <a:rPr lang="en-US" sz="2200" b="1" dirty="0">
                          <a:solidFill>
                            <a:schemeClr val="bg1"/>
                          </a:solidFill>
                          <a:effectLst/>
                          <a:latin typeface="Times New Roman" panose="02020603050405020304" pitchFamily="18" charset="0"/>
                          <a:cs typeface="Times New Roman" panose="02020603050405020304" pitchFamily="18" charset="0"/>
                        </a:rPr>
                        <a:t> dung </a:t>
                      </a:r>
                      <a:r>
                        <a:rPr lang="en-US" sz="2200" b="1" dirty="0" err="1">
                          <a:solidFill>
                            <a:schemeClr val="bg1"/>
                          </a:solidFill>
                          <a:effectLst/>
                          <a:latin typeface="Times New Roman" panose="02020603050405020304" pitchFamily="18" charset="0"/>
                          <a:cs typeface="Times New Roman" panose="02020603050405020304" pitchFamily="18" charset="0"/>
                        </a:rPr>
                        <a:t>chính</a:t>
                      </a:r>
                      <a:r>
                        <a:rPr lang="en-US" sz="2200" b="1" dirty="0">
                          <a:solidFill>
                            <a:schemeClr val="bg1"/>
                          </a:solidFill>
                          <a:effectLst/>
                          <a:latin typeface="Times New Roman" panose="02020603050405020304" pitchFamily="18" charset="0"/>
                          <a:cs typeface="Times New Roman" panose="02020603050405020304" pitchFamily="18" charset="0"/>
                        </a:rPr>
                        <a:t> </a:t>
                      </a:r>
                      <a:endParaRPr lang="en-US" sz="2200" dirty="0">
                        <a:solidFill>
                          <a:schemeClr val="bg1"/>
                        </a:solidFill>
                        <a:effectLst/>
                        <a:latin typeface="Times New Roman" panose="02020603050405020304" pitchFamily="18" charset="0"/>
                        <a:cs typeface="Times New Roman" panose="02020603050405020304" pitchFamily="18" charset="0"/>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69492C"/>
                    </a:solidFill>
                  </a:tcPr>
                </a:tc>
                <a:tc gridSpan="3">
                  <a:txBody>
                    <a:bodyPr/>
                    <a:lstStyle/>
                    <a:p>
                      <a:pPr algn="ctr" fontAlgn="t"/>
                      <a:r>
                        <a:rPr lang="en-US" sz="2200" b="1" dirty="0" err="1">
                          <a:solidFill>
                            <a:schemeClr val="bg1"/>
                          </a:solidFill>
                          <a:effectLst/>
                          <a:latin typeface="Times New Roman" panose="02020603050405020304" pitchFamily="18" charset="0"/>
                          <a:cs typeface="Times New Roman" panose="02020603050405020304" pitchFamily="18" charset="0"/>
                        </a:rPr>
                        <a:t>Đặc</a:t>
                      </a:r>
                      <a:r>
                        <a:rPr lang="en-US" sz="2200" b="1" dirty="0">
                          <a:solidFill>
                            <a:schemeClr val="bg1"/>
                          </a:solidFill>
                          <a:effectLst/>
                          <a:latin typeface="Times New Roman" panose="02020603050405020304" pitchFamily="18" charset="0"/>
                          <a:cs typeface="Times New Roman" panose="02020603050405020304" pitchFamily="18" charset="0"/>
                        </a:rPr>
                        <a:t> </a:t>
                      </a:r>
                      <a:r>
                        <a:rPr lang="en-US" sz="2200" b="1" dirty="0" err="1">
                          <a:solidFill>
                            <a:schemeClr val="bg1"/>
                          </a:solidFill>
                          <a:effectLst/>
                          <a:latin typeface="Times New Roman" panose="02020603050405020304" pitchFamily="18" charset="0"/>
                          <a:cs typeface="Times New Roman" panose="02020603050405020304" pitchFamily="18" charset="0"/>
                        </a:rPr>
                        <a:t>điểm</a:t>
                      </a:r>
                      <a:r>
                        <a:rPr lang="en-US" sz="2200" b="1" dirty="0">
                          <a:solidFill>
                            <a:schemeClr val="bg1"/>
                          </a:solidFill>
                          <a:effectLst/>
                          <a:latin typeface="Times New Roman" panose="02020603050405020304" pitchFamily="18" charset="0"/>
                          <a:cs typeface="Times New Roman" panose="02020603050405020304" pitchFamily="18" charset="0"/>
                        </a:rPr>
                        <a:t> </a:t>
                      </a:r>
                      <a:r>
                        <a:rPr lang="en-US" sz="2200" b="1" dirty="0" err="1">
                          <a:solidFill>
                            <a:schemeClr val="bg1"/>
                          </a:solidFill>
                          <a:effectLst/>
                          <a:latin typeface="Times New Roman" panose="02020603050405020304" pitchFamily="18" charset="0"/>
                          <a:cs typeface="Times New Roman" panose="02020603050405020304" pitchFamily="18" charset="0"/>
                        </a:rPr>
                        <a:t>nghệ</a:t>
                      </a:r>
                      <a:r>
                        <a:rPr lang="en-US" sz="2200" b="1" dirty="0">
                          <a:solidFill>
                            <a:schemeClr val="bg1"/>
                          </a:solidFill>
                          <a:effectLst/>
                          <a:latin typeface="Times New Roman" panose="02020603050405020304" pitchFamily="18" charset="0"/>
                          <a:cs typeface="Times New Roman" panose="02020603050405020304" pitchFamily="18" charset="0"/>
                        </a:rPr>
                        <a:t> </a:t>
                      </a:r>
                      <a:r>
                        <a:rPr lang="en-US" sz="2200" b="1" dirty="0" err="1">
                          <a:solidFill>
                            <a:schemeClr val="bg1"/>
                          </a:solidFill>
                          <a:effectLst/>
                          <a:latin typeface="Times New Roman" panose="02020603050405020304" pitchFamily="18" charset="0"/>
                          <a:cs typeface="Times New Roman" panose="02020603050405020304" pitchFamily="18" charset="0"/>
                        </a:rPr>
                        <a:t>thuật</a:t>
                      </a:r>
                      <a:endParaRPr lang="en-US" sz="2200" dirty="0">
                        <a:solidFill>
                          <a:schemeClr val="bg1"/>
                        </a:solidFill>
                        <a:effectLst/>
                        <a:latin typeface="Times New Roman" panose="02020603050405020304" pitchFamily="18" charset="0"/>
                        <a:cs typeface="Times New Roman" panose="02020603050405020304" pitchFamily="18" charset="0"/>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69492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99869">
                <a:tc vMerge="1">
                  <a:txBody>
                    <a:bodyPr/>
                    <a:lstStyle/>
                    <a:p>
                      <a:endParaRPr lang="en-US"/>
                    </a:p>
                  </a:txBody>
                  <a:tcPr/>
                </a:tc>
                <a:tc vMerge="1">
                  <a:txBody>
                    <a:bodyPr/>
                    <a:lstStyle/>
                    <a:p>
                      <a:endParaRPr lang="en-US"/>
                    </a:p>
                  </a:txBody>
                  <a:tcPr/>
                </a:tc>
                <a:tc>
                  <a:txBody>
                    <a:bodyPr/>
                    <a:lstStyle/>
                    <a:p>
                      <a:pPr algn="ctr" fontAlgn="t"/>
                      <a:r>
                        <a:rPr lang="en-US" sz="2200" b="1" dirty="0" err="1">
                          <a:solidFill>
                            <a:srgbClr val="000000"/>
                          </a:solidFill>
                          <a:effectLst/>
                          <a:latin typeface="Times New Roman" panose="02020603050405020304" pitchFamily="18" charset="0"/>
                          <a:cs typeface="Times New Roman" panose="02020603050405020304" pitchFamily="18" charset="0"/>
                        </a:rPr>
                        <a:t>Hình</a:t>
                      </a:r>
                      <a:r>
                        <a:rPr lang="en-US" sz="2200" b="1" dirty="0">
                          <a:solidFill>
                            <a:srgbClr val="000000"/>
                          </a:solidFill>
                          <a:effectLst/>
                          <a:latin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cs typeface="Times New Roman" panose="02020603050405020304" pitchFamily="18" charset="0"/>
                        </a:rPr>
                        <a:t>ảnh</a:t>
                      </a:r>
                      <a:r>
                        <a:rPr lang="en-US" sz="2200" b="1" dirty="0">
                          <a:solidFill>
                            <a:srgbClr val="000000"/>
                          </a:solidFill>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cs typeface="Times New Roman" panose="02020603050405020304" pitchFamily="18" charset="0"/>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2">
                        <a:lumMod val="75000"/>
                      </a:schemeClr>
                    </a:solidFill>
                  </a:tcPr>
                </a:tc>
                <a:tc>
                  <a:txBody>
                    <a:bodyPr/>
                    <a:lstStyle/>
                    <a:p>
                      <a:pPr algn="ctr" fontAlgn="t"/>
                      <a:r>
                        <a:rPr lang="vi-VN" sz="2200" b="1" dirty="0">
                          <a:solidFill>
                            <a:srgbClr val="000000"/>
                          </a:solidFill>
                          <a:effectLst/>
                          <a:latin typeface="Times New Roman" panose="02020603050405020304" pitchFamily="18" charset="0"/>
                          <a:cs typeface="Times New Roman" panose="02020603050405020304" pitchFamily="18" charset="0"/>
                        </a:rPr>
                        <a:t>BPTT</a:t>
                      </a:r>
                      <a:endParaRPr lang="en-US" sz="2200" dirty="0">
                        <a:effectLst/>
                        <a:latin typeface="Times New Roman" panose="02020603050405020304" pitchFamily="18" charset="0"/>
                        <a:cs typeface="Times New Roman" panose="02020603050405020304" pitchFamily="18" charset="0"/>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2">
                        <a:lumMod val="75000"/>
                      </a:schemeClr>
                    </a:solidFill>
                  </a:tcPr>
                </a:tc>
                <a:tc>
                  <a:txBody>
                    <a:bodyPr/>
                    <a:lstStyle/>
                    <a:p>
                      <a:pPr algn="ctr" fontAlgn="t"/>
                      <a:r>
                        <a:rPr lang="en-US" sz="2200" b="1" dirty="0" err="1">
                          <a:solidFill>
                            <a:srgbClr val="000000"/>
                          </a:solidFill>
                          <a:effectLst/>
                          <a:latin typeface="Times New Roman" panose="02020603050405020304" pitchFamily="18" charset="0"/>
                          <a:cs typeface="Times New Roman" panose="02020603050405020304" pitchFamily="18" charset="0"/>
                        </a:rPr>
                        <a:t>Yếu</a:t>
                      </a:r>
                      <a:r>
                        <a:rPr lang="en-US" sz="2200" b="1" dirty="0">
                          <a:solidFill>
                            <a:srgbClr val="000000"/>
                          </a:solidFill>
                          <a:effectLst/>
                          <a:latin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cs typeface="Times New Roman" panose="02020603050405020304" pitchFamily="18" charset="0"/>
                        </a:rPr>
                        <a:t>tố</a:t>
                      </a:r>
                      <a:r>
                        <a:rPr lang="en-US" sz="2200" b="1" dirty="0">
                          <a:solidFill>
                            <a:srgbClr val="000000"/>
                          </a:solidFill>
                          <a:effectLst/>
                          <a:latin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cs typeface="Times New Roman" panose="02020603050405020304" pitchFamily="18" charset="0"/>
                        </a:rPr>
                        <a:t>tự</a:t>
                      </a:r>
                      <a:r>
                        <a:rPr lang="en-US" sz="2200" b="1" dirty="0">
                          <a:solidFill>
                            <a:srgbClr val="000000"/>
                          </a:solidFill>
                          <a:effectLst/>
                          <a:latin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cs typeface="Times New Roman" panose="02020603050405020304" pitchFamily="18" charset="0"/>
                        </a:rPr>
                        <a:t>sự</a:t>
                      </a:r>
                      <a:r>
                        <a:rPr lang="en-US" sz="2200" b="1" dirty="0">
                          <a:solidFill>
                            <a:srgbClr val="000000"/>
                          </a:solidFill>
                          <a:effectLst/>
                          <a:latin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cs typeface="Times New Roman" panose="02020603050405020304" pitchFamily="18" charset="0"/>
                        </a:rPr>
                        <a:t>miêu</a:t>
                      </a:r>
                      <a:r>
                        <a:rPr lang="en-US" sz="2200" b="1" dirty="0">
                          <a:solidFill>
                            <a:srgbClr val="000000"/>
                          </a:solidFill>
                          <a:effectLst/>
                          <a:latin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cs typeface="Times New Roman" panose="02020603050405020304" pitchFamily="18" charset="0"/>
                        </a:rPr>
                        <a:t>tả</a:t>
                      </a:r>
                      <a:endParaRPr lang="en-US" sz="2200" dirty="0">
                        <a:effectLst/>
                        <a:latin typeface="Times New Roman" panose="02020603050405020304" pitchFamily="18" charset="0"/>
                        <a:cs typeface="Times New Roman" panose="02020603050405020304" pitchFamily="18" charset="0"/>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0001"/>
                  </a:ext>
                </a:extLst>
              </a:tr>
              <a:tr h="3070627">
                <a:tc>
                  <a:txBody>
                    <a:bodyPr/>
                    <a:lstStyle/>
                    <a:p>
                      <a:pPr algn="just" fontAlgn="t"/>
                      <a:r>
                        <a:rPr lang="vi-VN" sz="2200" b="1" dirty="0">
                          <a:solidFill>
                            <a:srgbClr val="000000"/>
                          </a:solidFill>
                          <a:effectLst/>
                          <a:latin typeface="+mj-lt"/>
                        </a:rPr>
                        <a:t>Chuyện cổ tích về loài người </a:t>
                      </a:r>
                      <a:endParaRPr lang="vi-VN" sz="2200" b="1" dirty="0">
                        <a:effectLst/>
                        <a:latin typeface="+mj-lt"/>
                      </a:endParaRPr>
                    </a:p>
                  </a:txBody>
                  <a:tcPr marL="53247" marR="53247" marT="26623" marB="26623"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just" fontAlgn="t"/>
                      <a:r>
                        <a:rPr lang="vi-VN" sz="2200" dirty="0">
                          <a:solidFill>
                            <a:srgbClr val="000000"/>
                          </a:solidFill>
                          <a:effectLst/>
                          <a:latin typeface="+mj-lt"/>
                        </a:rPr>
                        <a:t>Bài thơ đã bộc lộ tình yêu mến đối với con người nhất là trẻ em. Trẻ em cần được yêu thương, chăm sóc, dạy dỗ. Mọi sự sinh ra trên đời là vì trẻ em vì cuộc sống hôm nay và mai sau của trẻ em. Những gì sinh ra ở trên đời này là vì cuộc sống của con người của trẻ em. Hãy dành những gì tốt đẹp nhất cho tuổi thơ.</a:t>
                      </a:r>
                      <a:endParaRPr lang="vi-VN" sz="2200" dirty="0">
                        <a:effectLst/>
                        <a:latin typeface="+mj-lt"/>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just" fontAlgn="t"/>
                      <a:r>
                        <a:rPr lang="it-IT" sz="2200" dirty="0">
                          <a:solidFill>
                            <a:srgbClr val="000000"/>
                          </a:solidFill>
                          <a:effectLst/>
                          <a:latin typeface="Times New Roman" panose="02020603050405020304" pitchFamily="18" charset="0"/>
                          <a:cs typeface="Times New Roman" panose="02020603050405020304" pitchFamily="18" charset="0"/>
                        </a:rPr>
                        <a:t>Trẻ con, bố, mẹ, bà</a:t>
                      </a:r>
                      <a:endParaRPr lang="it-IT" sz="2200" dirty="0">
                        <a:effectLst/>
                        <a:latin typeface="Times New Roman" panose="02020603050405020304" pitchFamily="18" charset="0"/>
                        <a:cs typeface="Times New Roman" panose="02020603050405020304" pitchFamily="18" charset="0"/>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just" fontAlgn="t"/>
                      <a:r>
                        <a:rPr lang="en-US" sz="2200" dirty="0">
                          <a:solidFill>
                            <a:srgbClr val="000000"/>
                          </a:solidFill>
                          <a:effectLst/>
                          <a:latin typeface="Times New Roman" panose="02020603050405020304" pitchFamily="18" charset="0"/>
                          <a:cs typeface="Times New Roman" panose="02020603050405020304" pitchFamily="18" charset="0"/>
                        </a:rPr>
                        <a:t>So </a:t>
                      </a:r>
                      <a:r>
                        <a:rPr lang="en-US" sz="2200" dirty="0" err="1">
                          <a:solidFill>
                            <a:srgbClr val="000000"/>
                          </a:solidFill>
                          <a:effectLst/>
                          <a:latin typeface="Times New Roman" panose="02020603050405020304" pitchFamily="18" charset="0"/>
                          <a:cs typeface="Times New Roman" panose="02020603050405020304" pitchFamily="18" charset="0"/>
                        </a:rPr>
                        <a:t>sánh</a:t>
                      </a:r>
                      <a:r>
                        <a:rPr lang="en-US" sz="2200" dirty="0">
                          <a:solidFill>
                            <a:srgbClr val="000000"/>
                          </a:solidFill>
                          <a:effectLst/>
                          <a:latin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cs typeface="Times New Roman" panose="02020603050405020304" pitchFamily="18" charset="0"/>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just" fontAlgn="t"/>
                      <a:r>
                        <a:rPr lang="vi-VN" sz="2200">
                          <a:solidFill>
                            <a:srgbClr val="000000"/>
                          </a:solidFill>
                          <a:effectLst/>
                          <a:latin typeface="+mj-lt"/>
                        </a:rPr>
                        <a:t>kể lại một cách sinh động về sự ra đời của loài người. Mọi thứ từ mặt trời, mẹ, bố, mặt bể, con đường, trường lớp,… đều sinh ra để phục vụ cho những nhu cầu của trẻ con.</a:t>
                      </a:r>
                      <a:endParaRPr lang="vi-VN" sz="2200">
                        <a:effectLst/>
                        <a:latin typeface="+mj-lt"/>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2213707">
                <a:tc>
                  <a:txBody>
                    <a:bodyPr/>
                    <a:lstStyle/>
                    <a:p>
                      <a:pPr algn="just" fontAlgn="t"/>
                      <a:r>
                        <a:rPr lang="en-US" sz="2200" b="1" dirty="0" err="1">
                          <a:solidFill>
                            <a:srgbClr val="000000"/>
                          </a:solidFill>
                          <a:effectLst/>
                          <a:latin typeface="Times New Roman" panose="02020603050405020304" pitchFamily="18" charset="0"/>
                          <a:cs typeface="Times New Roman" panose="02020603050405020304" pitchFamily="18" charset="0"/>
                        </a:rPr>
                        <a:t>Mây</a:t>
                      </a:r>
                      <a:r>
                        <a:rPr lang="en-US" sz="2200" b="1" dirty="0">
                          <a:solidFill>
                            <a:srgbClr val="000000"/>
                          </a:solidFill>
                          <a:effectLst/>
                          <a:latin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cs typeface="Times New Roman" panose="02020603050405020304" pitchFamily="18" charset="0"/>
                        </a:rPr>
                        <a:t>và</a:t>
                      </a:r>
                      <a:r>
                        <a:rPr lang="en-US" sz="2200" b="1" dirty="0">
                          <a:solidFill>
                            <a:srgbClr val="000000"/>
                          </a:solidFill>
                          <a:effectLst/>
                          <a:latin typeface="Times New Roman" panose="02020603050405020304" pitchFamily="18" charset="0"/>
                          <a:cs typeface="Times New Roman" panose="02020603050405020304" pitchFamily="18" charset="0"/>
                        </a:rPr>
                        <a:t> </a:t>
                      </a:r>
                      <a:r>
                        <a:rPr lang="en-US" sz="2200" b="1" dirty="0" err="1">
                          <a:solidFill>
                            <a:srgbClr val="000000"/>
                          </a:solidFill>
                          <a:effectLst/>
                          <a:latin typeface="Times New Roman" panose="02020603050405020304" pitchFamily="18" charset="0"/>
                          <a:cs typeface="Times New Roman" panose="02020603050405020304" pitchFamily="18" charset="0"/>
                        </a:rPr>
                        <a:t>sóng</a:t>
                      </a:r>
                      <a:r>
                        <a:rPr lang="en-US" sz="2200" b="1" dirty="0">
                          <a:solidFill>
                            <a:srgbClr val="000000"/>
                          </a:solidFill>
                          <a:effectLst/>
                          <a:latin typeface="Times New Roman" panose="02020603050405020304" pitchFamily="18" charset="0"/>
                          <a:cs typeface="Times New Roman" panose="02020603050405020304" pitchFamily="18" charset="0"/>
                        </a:rPr>
                        <a:t> </a:t>
                      </a:r>
                      <a:endParaRPr lang="en-US" sz="2200" b="1" dirty="0">
                        <a:effectLst/>
                        <a:latin typeface="Times New Roman" panose="02020603050405020304" pitchFamily="18" charset="0"/>
                        <a:cs typeface="Times New Roman" panose="02020603050405020304" pitchFamily="18" charset="0"/>
                      </a:endParaRPr>
                    </a:p>
                  </a:txBody>
                  <a:tcPr marL="53247" marR="53247" marT="26623" marB="26623" anchor="ctr">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just" fontAlgn="t"/>
                      <a:r>
                        <a:rPr lang="vi-VN" sz="2200">
                          <a:solidFill>
                            <a:srgbClr val="000000"/>
                          </a:solidFill>
                          <a:effectLst/>
                          <a:latin typeface="+mj-lt"/>
                        </a:rPr>
                        <a:t>Thông qua cuộc trò chuyện của em bé với mẹ, bài thơ Mây và sóng của Ta-go ngợi ca tình mẫu tử thiêng liêng sâu sắc, chứa đựng những triết lí giản dị nhưng đúng đắn về hạnh phúc trong cuộc đời</a:t>
                      </a:r>
                      <a:endParaRPr lang="vi-VN" sz="2200">
                        <a:effectLst/>
                        <a:latin typeface="+mj-lt"/>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just" fontAlgn="t"/>
                      <a:r>
                        <a:rPr lang="pt-BR" sz="2200" dirty="0">
                          <a:solidFill>
                            <a:srgbClr val="000000"/>
                          </a:solidFill>
                          <a:effectLst/>
                          <a:latin typeface="Times New Roman" panose="02020603050405020304" pitchFamily="18" charset="0"/>
                          <a:cs typeface="Times New Roman" panose="02020603050405020304" pitchFamily="18" charset="0"/>
                        </a:rPr>
                        <a:t>Em bé, mẹ, mây, sóng</a:t>
                      </a:r>
                      <a:r>
                        <a:rPr lang="pt-BR" sz="2200" dirty="0">
                          <a:solidFill>
                            <a:srgbClr val="000000"/>
                          </a:solidFill>
                          <a:effectLst/>
                          <a:latin typeface="+mj-lt"/>
                        </a:rPr>
                        <a:t> </a:t>
                      </a:r>
                      <a:endParaRPr lang="pt-BR" sz="2200" dirty="0">
                        <a:effectLst/>
                        <a:latin typeface="+mj-lt"/>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just" fontAlgn="t"/>
                      <a:r>
                        <a:rPr lang="en-US" sz="2200" dirty="0" err="1">
                          <a:solidFill>
                            <a:srgbClr val="000000"/>
                          </a:solidFill>
                          <a:effectLst/>
                          <a:latin typeface="Times New Roman" panose="02020603050405020304" pitchFamily="18" charset="0"/>
                          <a:cs typeface="Times New Roman" panose="02020603050405020304" pitchFamily="18" charset="0"/>
                        </a:rPr>
                        <a:t>Điệp</a:t>
                      </a:r>
                      <a:r>
                        <a:rPr lang="en-US" sz="2200" dirty="0">
                          <a:solidFill>
                            <a:srgbClr val="000000"/>
                          </a:solidFill>
                          <a:effectLst/>
                          <a:latin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cs typeface="Times New Roman" panose="02020603050405020304" pitchFamily="18" charset="0"/>
                        </a:rPr>
                        <a:t>ngữ</a:t>
                      </a:r>
                      <a:r>
                        <a:rPr lang="en-US" sz="2200" dirty="0">
                          <a:solidFill>
                            <a:srgbClr val="000000"/>
                          </a:solidFill>
                          <a:effectLst/>
                          <a:latin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cs typeface="Times New Roman" panose="02020603050405020304" pitchFamily="18" charset="0"/>
                        </a:rPr>
                        <a:t>đối</a:t>
                      </a:r>
                      <a:r>
                        <a:rPr lang="en-US" sz="2200" dirty="0">
                          <a:solidFill>
                            <a:srgbClr val="000000"/>
                          </a:solidFill>
                          <a:effectLst/>
                          <a:latin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cs typeface="Times New Roman" panose="02020603050405020304" pitchFamily="18" charset="0"/>
                        </a:rPr>
                        <a:t>lập</a:t>
                      </a:r>
                      <a:r>
                        <a:rPr lang="en-US" sz="2200" dirty="0">
                          <a:solidFill>
                            <a:srgbClr val="000000"/>
                          </a:solidFill>
                          <a:effectLst/>
                          <a:latin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cs typeface="Times New Roman" panose="02020603050405020304" pitchFamily="18" charset="0"/>
                        </a:rPr>
                        <a:t>ẩn</a:t>
                      </a:r>
                      <a:r>
                        <a:rPr lang="en-US" sz="2200" dirty="0">
                          <a:solidFill>
                            <a:srgbClr val="000000"/>
                          </a:solidFill>
                          <a:effectLst/>
                          <a:latin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cs typeface="Times New Roman" panose="02020603050405020304" pitchFamily="18" charset="0"/>
                        </a:rPr>
                        <a:t>dụ</a:t>
                      </a:r>
                      <a:r>
                        <a:rPr lang="en-US" sz="2200" dirty="0">
                          <a:solidFill>
                            <a:srgbClr val="000000"/>
                          </a:solidFill>
                          <a:effectLst/>
                          <a:latin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cs typeface="Times New Roman" panose="02020603050405020304" pitchFamily="18" charset="0"/>
                        </a:rPr>
                        <a:t>nhân</a:t>
                      </a:r>
                      <a:r>
                        <a:rPr lang="en-US" sz="2200" dirty="0">
                          <a:solidFill>
                            <a:srgbClr val="000000"/>
                          </a:solidFill>
                          <a:effectLst/>
                          <a:latin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cs typeface="Times New Roman" panose="02020603050405020304" pitchFamily="18" charset="0"/>
                        </a:rPr>
                        <a:t>hóa</a:t>
                      </a:r>
                      <a:endParaRPr lang="en-US" sz="2200" dirty="0">
                        <a:effectLst/>
                        <a:latin typeface="Times New Roman" panose="02020603050405020304" pitchFamily="18" charset="0"/>
                        <a:cs typeface="Times New Roman" panose="02020603050405020304" pitchFamily="18" charset="0"/>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tc>
                  <a:txBody>
                    <a:bodyPr/>
                    <a:lstStyle/>
                    <a:p>
                      <a:pPr algn="just" fontAlgn="t"/>
                      <a:r>
                        <a:rPr lang="vi-VN" sz="2200" dirty="0">
                          <a:solidFill>
                            <a:srgbClr val="000000"/>
                          </a:solidFill>
                          <a:effectLst/>
                          <a:latin typeface="+mj-lt"/>
                        </a:rPr>
                        <a:t>Cuộc trò chuyện giữa em bé và  những người "trên mây", "trong sóng". Miêu tả hình ảnh thiên nhiên tượng trưng cho tình mẫu tử bao la. </a:t>
                      </a:r>
                      <a:endParaRPr lang="vi-VN" sz="2200" dirty="0">
                        <a:effectLst/>
                        <a:latin typeface="+mj-lt"/>
                      </a:endParaRPr>
                    </a:p>
                  </a:txBody>
                  <a:tcPr marL="53247" marR="53247" marT="26623" marB="26623">
                    <a:lnL w="9525" cap="flat" cmpd="sng" algn="ctr">
                      <a:solidFill>
                        <a:srgbClr val="DEE2E6"/>
                      </a:solidFill>
                      <a:prstDash val="solid"/>
                      <a:round/>
                      <a:headEnd type="none" w="med" len="med"/>
                      <a:tailEnd type="none" w="med" len="med"/>
                    </a:lnL>
                    <a:lnR w="9525" cap="flat" cmpd="sng" algn="ctr">
                      <a:solidFill>
                        <a:srgbClr val="DEE2E6"/>
                      </a:solidFill>
                      <a:prstDash val="solid"/>
                      <a:round/>
                      <a:headEnd type="none" w="med" len="med"/>
                      <a:tailEnd type="none" w="med" len="med"/>
                    </a:lnR>
                    <a:lnT w="9525" cap="flat" cmpd="sng" algn="ctr">
                      <a:solidFill>
                        <a:srgbClr val="DEE2E6"/>
                      </a:solidFill>
                      <a:prstDash val="solid"/>
                      <a:round/>
                      <a:headEnd type="none" w="med" len="med"/>
                      <a:tailEnd type="none" w="med" len="med"/>
                    </a:lnT>
                    <a:lnB w="9525"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3547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9387612" y="685800"/>
            <a:ext cx="4876800" cy="2535936"/>
          </a:xfrm>
          <a:prstGeom prst="rect">
            <a:avLst/>
          </a:prstGeom>
        </p:spPr>
      </p:pic>
      <p:pic>
        <p:nvPicPr>
          <p:cNvPr id="3" name="Picture 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8641738" y="3539465"/>
            <a:ext cx="2743200" cy="2743200"/>
          </a:xfrm>
          <a:prstGeom prst="rect">
            <a:avLst/>
          </a:prstGeom>
        </p:spPr>
      </p:pic>
      <p:pic>
        <p:nvPicPr>
          <p:cNvPr id="4" name="Picture 4"/>
          <p:cNvPicPr>
            <a:picLocks noChangeAspect="1"/>
          </p:cNvPicPr>
          <p:nvPr/>
        </p:nvPicPr>
        <p:blipFill>
          <a:blip r:embed="rId3"/>
          <a:srcRect/>
          <a:stretch>
            <a:fillRect/>
          </a:stretch>
        </p:blipFill>
        <p:spPr>
          <a:xfrm>
            <a:off x="1577864" y="1201330"/>
            <a:ext cx="9036274" cy="4676271"/>
          </a:xfrm>
          <a:prstGeom prst="rect">
            <a:avLst/>
          </a:prstGeom>
        </p:spPr>
      </p:pic>
      <p:pic>
        <p:nvPicPr>
          <p:cNvPr id="5"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685800" y="760747"/>
            <a:ext cx="2485339" cy="881165"/>
          </a:xfrm>
          <a:prstGeom prst="rect">
            <a:avLst/>
          </a:prstGeom>
        </p:spPr>
      </p:pic>
      <p:pic>
        <p:nvPicPr>
          <p:cNvPr id="6" name="Picture 6"/>
          <p:cNvPicPr>
            <a:picLocks noChangeAspect="1"/>
          </p:cNvPicPr>
          <p:nvPr/>
        </p:nvPicPr>
        <p:blipFill>
          <a:blip r:embed="rId4"/>
          <a:srcRect/>
          <a:stretch>
            <a:fillRect/>
          </a:stretch>
        </p:blipFill>
        <p:spPr>
          <a:xfrm>
            <a:off x="-1011029" y="3903452"/>
            <a:ext cx="6002492" cy="3173817"/>
          </a:xfrm>
          <a:prstGeom prst="rect">
            <a:avLst/>
          </a:prstGeom>
        </p:spPr>
      </p:pic>
      <p:pic>
        <p:nvPicPr>
          <p:cNvPr id="7" name="Picture 6"/>
          <p:cNvPicPr>
            <a:picLocks noChangeAspect="1"/>
          </p:cNvPicPr>
          <p:nvPr/>
        </p:nvPicPr>
        <p:blipFill>
          <a:blip r:embed="rId5"/>
          <a:stretch>
            <a:fillRect/>
          </a:stretch>
        </p:blipFill>
        <p:spPr>
          <a:xfrm>
            <a:off x="1673502" y="968242"/>
            <a:ext cx="8940636" cy="4506987"/>
          </a:xfrm>
          <a:prstGeom prst="rect">
            <a:avLst/>
          </a:prstGeom>
        </p:spPr>
      </p:pic>
    </p:spTree>
    <p:extLst>
      <p:ext uri="{BB962C8B-B14F-4D97-AF65-F5344CB8AC3E}">
        <p14:creationId xmlns:p14="http://schemas.microsoft.com/office/powerpoint/2010/main" val="2486344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340243" y="4006132"/>
            <a:ext cx="3532561" cy="3750789"/>
          </a:xfrm>
          <a:prstGeom prst="rect">
            <a:avLst/>
          </a:prstGeom>
        </p:spPr>
      </p:pic>
      <p:pic>
        <p:nvPicPr>
          <p:cNvPr id="3" name="Picture 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065049" y="3429000"/>
            <a:ext cx="2743200" cy="2743200"/>
          </a:xfrm>
          <a:prstGeom prst="rect">
            <a:avLst/>
          </a:prstGeom>
        </p:spPr>
      </p:pic>
      <p:pic>
        <p:nvPicPr>
          <p:cNvPr id="4" name="Picture 4"/>
          <p:cNvPicPr>
            <a:picLocks noChangeAspect="1"/>
          </p:cNvPicPr>
          <p:nvPr/>
        </p:nvPicPr>
        <p:blipFill>
          <a:blip r:embed="rId3"/>
          <a:srcRect/>
          <a:stretch>
            <a:fillRect/>
          </a:stretch>
        </p:blipFill>
        <p:spPr>
          <a:xfrm>
            <a:off x="4824879" y="1190758"/>
            <a:ext cx="6681321" cy="4476485"/>
          </a:xfrm>
          <a:prstGeom prst="rect">
            <a:avLst/>
          </a:prstGeom>
        </p:spPr>
      </p:pic>
      <p:pic>
        <p:nvPicPr>
          <p:cNvPr id="5"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800555" y="216051"/>
            <a:ext cx="1411291" cy="1359971"/>
          </a:xfrm>
          <a:prstGeom prst="rect">
            <a:avLst/>
          </a:prstGeom>
        </p:spPr>
      </p:pic>
      <p:pic>
        <p:nvPicPr>
          <p:cNvPr id="6" name="Picture 6"/>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8570765">
            <a:off x="-966452" y="-997785"/>
            <a:ext cx="2758245" cy="2743200"/>
          </a:xfrm>
          <a:prstGeom prst="rect">
            <a:avLst/>
          </a:prstGeom>
        </p:spPr>
      </p:pic>
      <p:pic>
        <p:nvPicPr>
          <p:cNvPr id="10" name="Picture 5"/>
          <p:cNvPicPr>
            <a:picLocks noChangeAspect="1"/>
          </p:cNvPicPr>
          <p:nvPr/>
        </p:nvPicPr>
        <p:blipFill>
          <a:blip r:embed="rId4"/>
          <a:srcRect/>
          <a:stretch>
            <a:fillRect/>
          </a:stretch>
        </p:blipFill>
        <p:spPr>
          <a:xfrm flipH="1">
            <a:off x="147685" y="3685795"/>
            <a:ext cx="3192872" cy="3073258"/>
          </a:xfrm>
          <a:prstGeom prst="rect">
            <a:avLst/>
          </a:prstGeom>
        </p:spPr>
      </p:pic>
      <p:pic>
        <p:nvPicPr>
          <p:cNvPr id="7" name="Picture 6"/>
          <p:cNvPicPr>
            <a:picLocks noChangeAspect="1"/>
          </p:cNvPicPr>
          <p:nvPr/>
        </p:nvPicPr>
        <p:blipFill>
          <a:blip r:embed="rId5"/>
          <a:stretch>
            <a:fillRect/>
          </a:stretch>
        </p:blipFill>
        <p:spPr>
          <a:xfrm>
            <a:off x="4925650" y="2058808"/>
            <a:ext cx="6279424" cy="2139881"/>
          </a:xfrm>
          <a:prstGeom prst="rect">
            <a:avLst/>
          </a:prstGeom>
        </p:spPr>
      </p:pic>
    </p:spTree>
    <p:extLst>
      <p:ext uri="{BB962C8B-B14F-4D97-AF65-F5344CB8AC3E}">
        <p14:creationId xmlns:p14="http://schemas.microsoft.com/office/powerpoint/2010/main" val="1224530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p:cNvPicPr>
          <p:nvPr/>
        </p:nvPicPr>
        <p:blipFill>
          <a:blip r:embed="rId3"/>
          <a:srcRect l="9203" r="9203"/>
          <a:stretch>
            <a:fillRect/>
          </a:stretch>
        </p:blipFill>
        <p:spPr>
          <a:xfrm rot="10800000">
            <a:off x="3520615" y="381328"/>
            <a:ext cx="5555145" cy="1214556"/>
          </a:xfrm>
          <a:prstGeom prst="rect">
            <a:avLst/>
          </a:prstGeom>
        </p:spPr>
      </p:pic>
      <p:pic>
        <p:nvPicPr>
          <p:cNvPr id="6" name="Picture 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319007" y="-557956"/>
            <a:ext cx="1407543" cy="1243756"/>
          </a:xfrm>
          <a:prstGeom prst="rect">
            <a:avLst/>
          </a:prstGeom>
        </p:spPr>
      </p:pic>
      <p:pic>
        <p:nvPicPr>
          <p:cNvPr id="7" name="Picture 6"/>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811129" y="-685800"/>
            <a:ext cx="2788835" cy="2743200"/>
          </a:xfrm>
          <a:prstGeom prst="rect">
            <a:avLst/>
          </a:prstGeom>
        </p:spPr>
      </p:pic>
      <p:sp>
        <p:nvSpPr>
          <p:cNvPr id="10" name="TextBox 9"/>
          <p:cNvSpPr txBox="1"/>
          <p:nvPr/>
        </p:nvSpPr>
        <p:spPr>
          <a:xfrm>
            <a:off x="2544800" y="2249604"/>
            <a:ext cx="7506774" cy="2554545"/>
          </a:xfrm>
          <a:prstGeom prst="rect">
            <a:avLst/>
          </a:prstGeom>
          <a:noFill/>
        </p:spPr>
        <p:txBody>
          <a:bodyPr wrap="square" rtlCol="0">
            <a:spAutoFit/>
          </a:bodyPr>
          <a:lstStyle/>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Lựa</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chọn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đề tài phù hợp</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Chuẩn bị tranh ảnh, bài hát...để minh họa cho bài nói. </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Ghi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giấy</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ý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quan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trọng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sắp</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xếp</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theo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trật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tự</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phù</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hợp</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p>
        </p:txBody>
      </p:sp>
      <p:sp>
        <p:nvSpPr>
          <p:cNvPr id="11" name="TextBox 10"/>
          <p:cNvSpPr txBox="1"/>
          <p:nvPr/>
        </p:nvSpPr>
        <p:spPr>
          <a:xfrm>
            <a:off x="3667963" y="839400"/>
            <a:ext cx="7506774" cy="646331"/>
          </a:xfrm>
          <a:prstGeom prst="rect">
            <a:avLst/>
          </a:prstGeom>
          <a:noFill/>
        </p:spPr>
        <p:txBody>
          <a:bodyPr wrap="square" rtlCol="0">
            <a:spAutoFit/>
          </a:bodyPr>
          <a:lstStyle/>
          <a:p>
            <a:pPr algn="just"/>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1. </a:t>
            </a:r>
            <a:r>
              <a:rPr lang="en-US" sz="3600" b="1" dirty="0" err="1">
                <a:solidFill>
                  <a:prstClr val="black">
                    <a:lumMod val="95000"/>
                    <a:lumOff val="5000"/>
                  </a:prstClr>
                </a:solidFill>
                <a:latin typeface="Times New Roman" panose="02020603050405020304" pitchFamily="18" charset="0"/>
                <a:cs typeface="Times New Roman" panose="02020603050405020304" pitchFamily="18" charset="0"/>
              </a:rPr>
              <a:t>Chuẩn</a:t>
            </a:r>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cs typeface="Times New Roman" panose="02020603050405020304" pitchFamily="18" charset="0"/>
              </a:rPr>
              <a:t>bị</a:t>
            </a:r>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cs typeface="Times New Roman" panose="02020603050405020304" pitchFamily="18" charset="0"/>
              </a:rPr>
              <a:t>nội</a:t>
            </a:r>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 dung </a:t>
            </a:r>
            <a:r>
              <a:rPr lang="en-US" sz="3600" b="1" dirty="0" err="1">
                <a:solidFill>
                  <a:prstClr val="black">
                    <a:lumMod val="95000"/>
                    <a:lumOff val="5000"/>
                  </a:prstClr>
                </a:solidFill>
                <a:latin typeface="Times New Roman" panose="02020603050405020304" pitchFamily="18" charset="0"/>
                <a:cs typeface="Times New Roman" panose="02020603050405020304" pitchFamily="18" charset="0"/>
              </a:rPr>
              <a:t>nói</a:t>
            </a:r>
            <a:endParaRPr lang="en-US" sz="36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879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5625" b="5625"/>
          <a:stretch>
            <a:fillRect/>
          </a:stretch>
        </p:blipFill>
        <p:spPr>
          <a:xfrm rot="10800000">
            <a:off x="0" y="1217167"/>
            <a:ext cx="5191409" cy="4988514"/>
          </a:xfrm>
          <a:prstGeom prst="rect">
            <a:avLst/>
          </a:prstGeom>
        </p:spPr>
      </p:pic>
      <p:pic>
        <p:nvPicPr>
          <p:cNvPr id="3" name="Picture 3"/>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8780261" y="3711425"/>
            <a:ext cx="3411739" cy="3622503"/>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971729" y="-1051514"/>
            <a:ext cx="2788835" cy="2743200"/>
          </a:xfrm>
          <a:prstGeom prst="rect">
            <a:avLst/>
          </a:prstGeom>
        </p:spPr>
      </p:pic>
      <p:pic>
        <p:nvPicPr>
          <p:cNvPr id="6" name="Picture 6"/>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070520" y="-482600"/>
            <a:ext cx="2121480" cy="2044335"/>
          </a:xfrm>
          <a:prstGeom prst="rect">
            <a:avLst/>
          </a:prstGeom>
        </p:spPr>
      </p:pic>
      <p:sp>
        <p:nvSpPr>
          <p:cNvPr id="8" name="TextBox 7"/>
          <p:cNvSpPr txBox="1"/>
          <p:nvPr/>
        </p:nvSpPr>
        <p:spPr>
          <a:xfrm>
            <a:off x="5513695" y="2051448"/>
            <a:ext cx="5868537" cy="2554545"/>
          </a:xfrm>
          <a:prstGeom prst="rect">
            <a:avLst/>
          </a:prstGeom>
          <a:noFill/>
        </p:spPr>
        <p:txBody>
          <a:bodyPr wrap="square" rtlCol="0">
            <a:spAutoFit/>
          </a:bodyPr>
          <a:lstStyle/>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Tập</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luyện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mình</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Trình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bày</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bè</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thân</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Chọn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tự</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nhiên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gần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gũi</a:t>
            </a: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 với kiểu tâm tình, chia sẻ, giãi bày</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616277" y="1045355"/>
            <a:ext cx="4029374" cy="646331"/>
          </a:xfrm>
          <a:prstGeom prst="rect">
            <a:avLst/>
          </a:prstGeom>
          <a:noFill/>
        </p:spPr>
        <p:txBody>
          <a:bodyPr wrap="square" rtlCol="0">
            <a:spAutoFit/>
          </a:bodyPr>
          <a:lstStyle/>
          <a:p>
            <a:pPr algn="just"/>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2. </a:t>
            </a:r>
            <a:r>
              <a:rPr lang="en-US" sz="3600" b="1" dirty="0" err="1">
                <a:solidFill>
                  <a:prstClr val="black">
                    <a:lumMod val="95000"/>
                    <a:lumOff val="5000"/>
                  </a:prstClr>
                </a:solidFill>
                <a:latin typeface="Times New Roman" panose="02020603050405020304" pitchFamily="18" charset="0"/>
                <a:cs typeface="Times New Roman" panose="02020603050405020304" pitchFamily="18" charset="0"/>
              </a:rPr>
              <a:t>Tập</a:t>
            </a:r>
            <a:r>
              <a:rPr lang="en-US" sz="36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b="1" dirty="0" err="1">
                <a:solidFill>
                  <a:prstClr val="black">
                    <a:lumMod val="95000"/>
                    <a:lumOff val="5000"/>
                  </a:prstClr>
                </a:solidFill>
                <a:latin typeface="Times New Roman" panose="02020603050405020304" pitchFamily="18" charset="0"/>
                <a:cs typeface="Times New Roman" panose="02020603050405020304" pitchFamily="18" charset="0"/>
              </a:rPr>
              <a:t>luyện</a:t>
            </a:r>
            <a:endParaRPr lang="en-US" sz="36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pic>
        <p:nvPicPr>
          <p:cNvPr id="11" name="Picture 4"/>
          <p:cNvPicPr>
            <a:picLocks noChangeAspect="1"/>
          </p:cNvPicPr>
          <p:nvPr/>
        </p:nvPicPr>
        <p:blipFill>
          <a:blip r:embed="rId4"/>
          <a:srcRect/>
          <a:stretch>
            <a:fillRect/>
          </a:stretch>
        </p:blipFill>
        <p:spPr>
          <a:xfrm>
            <a:off x="-124359" y="3328720"/>
            <a:ext cx="5186929" cy="3559529"/>
          </a:xfrm>
          <a:prstGeom prst="rect">
            <a:avLst/>
          </a:prstGeom>
        </p:spPr>
      </p:pic>
    </p:spTree>
    <p:extLst>
      <p:ext uri="{BB962C8B-B14F-4D97-AF65-F5344CB8AC3E}">
        <p14:creationId xmlns:p14="http://schemas.microsoft.com/office/powerpoint/2010/main" val="3337939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2340243" y="4006132"/>
            <a:ext cx="3532561" cy="3750789"/>
          </a:xfrm>
          <a:prstGeom prst="rect">
            <a:avLst/>
          </a:prstGeom>
        </p:spPr>
      </p:pic>
      <p:pic>
        <p:nvPicPr>
          <p:cNvPr id="3" name="Picture 3"/>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7065049" y="3429000"/>
            <a:ext cx="2743200" cy="2743200"/>
          </a:xfrm>
          <a:prstGeom prst="rect">
            <a:avLst/>
          </a:prstGeom>
        </p:spPr>
      </p:pic>
      <p:pic>
        <p:nvPicPr>
          <p:cNvPr id="4" name="Picture 4"/>
          <p:cNvPicPr>
            <a:picLocks noChangeAspect="1"/>
          </p:cNvPicPr>
          <p:nvPr/>
        </p:nvPicPr>
        <p:blipFill>
          <a:blip r:embed="rId3"/>
          <a:srcRect/>
          <a:stretch>
            <a:fillRect/>
          </a:stretch>
        </p:blipFill>
        <p:spPr>
          <a:xfrm>
            <a:off x="4824879" y="1190758"/>
            <a:ext cx="6681321" cy="4476485"/>
          </a:xfrm>
          <a:prstGeom prst="rect">
            <a:avLst/>
          </a:prstGeom>
        </p:spPr>
      </p:pic>
      <p:pic>
        <p:nvPicPr>
          <p:cNvPr id="5"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800555" y="216051"/>
            <a:ext cx="1411291" cy="1359971"/>
          </a:xfrm>
          <a:prstGeom prst="rect">
            <a:avLst/>
          </a:prstGeom>
        </p:spPr>
      </p:pic>
      <p:pic>
        <p:nvPicPr>
          <p:cNvPr id="6" name="Picture 6"/>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8570765">
            <a:off x="-966452" y="-997785"/>
            <a:ext cx="2758245" cy="2743200"/>
          </a:xfrm>
          <a:prstGeom prst="rect">
            <a:avLst/>
          </a:prstGeom>
        </p:spPr>
      </p:pic>
      <p:pic>
        <p:nvPicPr>
          <p:cNvPr id="10" name="Picture 5"/>
          <p:cNvPicPr>
            <a:picLocks noChangeAspect="1"/>
          </p:cNvPicPr>
          <p:nvPr/>
        </p:nvPicPr>
        <p:blipFill>
          <a:blip r:embed="rId4"/>
          <a:srcRect/>
          <a:stretch>
            <a:fillRect/>
          </a:stretch>
        </p:blipFill>
        <p:spPr>
          <a:xfrm flipH="1">
            <a:off x="147685" y="3685795"/>
            <a:ext cx="3192872" cy="3073258"/>
          </a:xfrm>
          <a:prstGeom prst="rect">
            <a:avLst/>
          </a:prstGeom>
        </p:spPr>
      </p:pic>
      <p:pic>
        <p:nvPicPr>
          <p:cNvPr id="7" name="Picture 6"/>
          <p:cNvPicPr>
            <a:picLocks noChangeAspect="1"/>
          </p:cNvPicPr>
          <p:nvPr/>
        </p:nvPicPr>
        <p:blipFill>
          <a:blip r:embed="rId5"/>
          <a:stretch>
            <a:fillRect/>
          </a:stretch>
        </p:blipFill>
        <p:spPr>
          <a:xfrm>
            <a:off x="5533115" y="1749406"/>
            <a:ext cx="5371042" cy="3359187"/>
          </a:xfrm>
          <a:prstGeom prst="rect">
            <a:avLst/>
          </a:prstGeom>
        </p:spPr>
      </p:pic>
    </p:spTree>
    <p:extLst>
      <p:ext uri="{BB962C8B-B14F-4D97-AF65-F5344CB8AC3E}">
        <p14:creationId xmlns:p14="http://schemas.microsoft.com/office/powerpoint/2010/main" val="2351672831"/>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7506465">
            <a:off x="9307171" y="-1513997"/>
            <a:ext cx="2455429" cy="3027995"/>
          </a:xfrm>
          <a:prstGeom prst="rect">
            <a:avLst/>
          </a:prstGeom>
        </p:spPr>
      </p:pic>
      <p:pic>
        <p:nvPicPr>
          <p:cNvPr id="3" name="Picture 3"/>
          <p:cNvPicPr>
            <a:picLocks noChangeAspect="1"/>
          </p:cNvPicPr>
          <p:nvPr/>
        </p:nvPicPr>
        <p:blipFill>
          <a:blip r:embed="rId3"/>
          <a:srcRect t="5625" b="5624"/>
          <a:stretch>
            <a:fillRect/>
          </a:stretch>
        </p:blipFill>
        <p:spPr>
          <a:xfrm>
            <a:off x="0" y="1574800"/>
            <a:ext cx="12192000" cy="6789801"/>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304801" y="313958"/>
            <a:ext cx="1620035" cy="1561125"/>
          </a:xfrm>
          <a:prstGeom prst="rect">
            <a:avLst/>
          </a:prstGeom>
        </p:spPr>
      </p:pic>
      <p:sp>
        <p:nvSpPr>
          <p:cNvPr id="6" name="Rectangle 5"/>
          <p:cNvSpPr/>
          <p:nvPr/>
        </p:nvSpPr>
        <p:spPr>
          <a:xfrm>
            <a:off x="709683" y="2665537"/>
            <a:ext cx="6143300" cy="584775"/>
          </a:xfrm>
          <a:prstGeom prst="rect">
            <a:avLst/>
          </a:prstGeom>
        </p:spPr>
        <p:txBody>
          <a:bodyPr wrap="square">
            <a:spAutoFit/>
          </a:bodyPr>
          <a:lstStyle/>
          <a:p>
            <a:pPr algn="just"/>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Chào</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hỏi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giới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thiệu</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200" b="1" dirty="0">
                <a:solidFill>
                  <a:prstClr val="black">
                    <a:lumMod val="95000"/>
                    <a:lumOff val="5000"/>
                  </a:prstClr>
                </a:solidFill>
                <a:latin typeface="Times New Roman" panose="02020603050405020304" pitchFamily="18" charset="0"/>
                <a:cs typeface="Times New Roman" panose="02020603050405020304" pitchFamily="18" charset="0"/>
              </a:rPr>
              <a:t>vấn đề</a:t>
            </a:r>
            <a:endParaRPr lang="en-US" sz="32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4292909" y="1044086"/>
            <a:ext cx="3606180" cy="830997"/>
          </a:xfrm>
          <a:prstGeom prst="rect">
            <a:avLst/>
          </a:prstGeom>
        </p:spPr>
        <p:txBody>
          <a:bodyPr wrap="square">
            <a:spAutoFit/>
          </a:bodyPr>
          <a:lstStyle/>
          <a:p>
            <a:pPr algn="just"/>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1.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Mở</a:t>
            </a: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đầu</a:t>
            </a:r>
            <a:endParaRPr lang="en-US" sz="4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964" y="3342267"/>
            <a:ext cx="10526069" cy="3254865"/>
          </a:xfrm>
          <a:prstGeom prst="rect">
            <a:avLst/>
          </a:prstGeom>
        </p:spPr>
        <p:txBody>
          <a:bodyPr wrap="square">
            <a:spAutoFit/>
          </a:bodyPr>
          <a:lstStyle/>
          <a:p>
            <a:pPr algn="just">
              <a:lnSpc>
                <a:spcPct val="150000"/>
              </a:lnSpc>
            </a:pP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Ví</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latin typeface="Times New Roman" panose="02020603050405020304" pitchFamily="18" charset="0"/>
                <a:cs typeface="Times New Roman" panose="02020603050405020304" pitchFamily="18" charset="0"/>
              </a:rPr>
              <a:t>dụ</a:t>
            </a:r>
            <a:r>
              <a:rPr lang="en-US" sz="28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việc</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cần</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đình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trở</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tổ</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ấm</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1">
                    <a:lumMod val="95000"/>
                    <a:lumOff val="5000"/>
                  </a:schemeClr>
                </a:solidFill>
                <a:latin typeface="Times New Roman" panose="02020603050405020304" pitchFamily="18" charset="0"/>
                <a:cs typeface="Times New Roman" panose="02020603050405020304" pitchFamily="18" charset="0"/>
              </a:rPr>
              <a:t>thương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lnSpc>
                <a:spcPct val="150000"/>
              </a:lnSpc>
            </a:pP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 Xin chào thầy cô và các bạn. Tôi tên là... Học lớp... Trường... Sau đây tôi xin phép được trình bày một vấn đề trong đời sống gia đình.</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Gia đình có vai trò rất quan trọng đối với con người. Vậy đâu là những yếu tố, những việc làm để gia đình trở thành một tổ ấm yêu thương?</a:t>
            </a:r>
            <a:endParaRPr lang="en-US" sz="2800" dirty="0">
              <a:solidFill>
                <a:schemeClr val="tx1">
                  <a:lumMod val="95000"/>
                  <a:lumOff val="5000"/>
                </a:schemeClr>
              </a:solidFill>
            </a:endParaRPr>
          </a:p>
        </p:txBody>
      </p:sp>
    </p:spTree>
    <p:extLst>
      <p:ext uri="{BB962C8B-B14F-4D97-AF65-F5344CB8AC3E}">
        <p14:creationId xmlns:p14="http://schemas.microsoft.com/office/powerpoint/2010/main" val="5042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232466" y="4021379"/>
            <a:ext cx="3411739" cy="3622503"/>
          </a:xfrm>
          <a:prstGeom prst="rect">
            <a:avLst/>
          </a:prstGeom>
        </p:spPr>
      </p:pic>
      <p:pic>
        <p:nvPicPr>
          <p:cNvPr id="3" name="Picture 3"/>
          <p:cNvPicPr>
            <a:picLocks noChangeAspect="1"/>
          </p:cNvPicPr>
          <p:nvPr/>
        </p:nvPicPr>
        <p:blipFill>
          <a:blip r:embed="rId3"/>
          <a:srcRect t="5625" b="5625"/>
          <a:stretch>
            <a:fillRect/>
          </a:stretch>
        </p:blipFill>
        <p:spPr>
          <a:xfrm>
            <a:off x="1954857" y="2057400"/>
            <a:ext cx="8033281" cy="4473784"/>
          </a:xfrm>
          <a:prstGeom prst="rect">
            <a:avLst/>
          </a:prstGeom>
        </p:spPr>
      </p:pic>
      <p:pic>
        <p:nvPicPr>
          <p:cNvPr id="5" name="Picture 5"/>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0797583" y="-685800"/>
            <a:ext cx="2788835" cy="2743200"/>
          </a:xfrm>
          <a:prstGeom prst="rect">
            <a:avLst/>
          </a:prstGeom>
        </p:spPr>
      </p:pic>
      <p:pic>
        <p:nvPicPr>
          <p:cNvPr id="6" name="Picture 6"/>
          <p:cNvPicPr>
            <a:picLocks noChangeAspect="1"/>
          </p:cNvPicPr>
          <p:nvPr/>
        </p:nvPicPr>
        <p:blipFill>
          <a:blip>
            <a:extLst>
              <a:ext uri="{28A0092B-C50C-407E-A947-70E740481C1C}">
                <a14:useLocalDpi xmlns:a14="http://schemas.microsoft.com/office/drawing/2010/main" val="0"/>
              </a:ext>
            </a:extLst>
          </a:blip>
          <a:srcRect/>
          <a:stretch>
            <a:fillRect/>
          </a:stretch>
        </p:blipFill>
        <p:spPr>
          <a:xfrm>
            <a:off x="1382283" y="663245"/>
            <a:ext cx="1394155" cy="1394155"/>
          </a:xfrm>
          <a:prstGeom prst="rect">
            <a:avLst/>
          </a:prstGeom>
        </p:spPr>
      </p:pic>
      <p:sp>
        <p:nvSpPr>
          <p:cNvPr id="10" name="Rectangle 9"/>
          <p:cNvSpPr/>
          <p:nvPr/>
        </p:nvSpPr>
        <p:spPr>
          <a:xfrm>
            <a:off x="3684896" y="1044086"/>
            <a:ext cx="4817659" cy="830997"/>
          </a:xfrm>
          <a:prstGeom prst="rect">
            <a:avLst/>
          </a:prstGeom>
        </p:spPr>
        <p:txBody>
          <a:bodyPr wrap="square">
            <a:spAutoFit/>
          </a:bodyPr>
          <a:lstStyle/>
          <a:p>
            <a:pPr algn="just"/>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2.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Nội</a:t>
            </a: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 dung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chính</a:t>
            </a:r>
            <a:endParaRPr lang="en-US" sz="4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442950" y="2746018"/>
            <a:ext cx="7001301" cy="584775"/>
          </a:xfrm>
          <a:prstGeom prst="rect">
            <a:avLst/>
          </a:prstGeom>
          <a:noFill/>
          <a:ln w="28575">
            <a:noFill/>
          </a:ln>
        </p:spPr>
        <p:txBody>
          <a:bodyPr wrap="square" rtlCol="0">
            <a:spAutoFit/>
          </a:bodyPr>
          <a:lstStyle/>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Nêu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các biểu hiện cụ thể của vấn đề.</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2442950" y="3384214"/>
            <a:ext cx="7001301" cy="1077218"/>
          </a:xfrm>
          <a:prstGeom prst="rect">
            <a:avLst/>
          </a:prstGeom>
          <a:noFill/>
          <a:ln w="28575">
            <a:noFill/>
          </a:ln>
        </p:spPr>
        <p:txBody>
          <a:bodyPr wrap="square" rtlCol="0">
            <a:spAutoFit/>
          </a:bodyPr>
          <a:lstStyle/>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Nêu tác động của vấn đề đối với bản thân, với mọi người.</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442950" y="4497693"/>
            <a:ext cx="7001301" cy="1077218"/>
          </a:xfrm>
          <a:prstGeom prst="rect">
            <a:avLst/>
          </a:prstGeom>
          <a:noFill/>
          <a:ln w="28575">
            <a:noFill/>
          </a:ln>
        </p:spPr>
        <p:txBody>
          <a:bodyPr wrap="square" rtlCol="0">
            <a:spAutoFit/>
          </a:bodyPr>
          <a:lstStyle/>
          <a:p>
            <a:pPr algn="just"/>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3200" dirty="0">
                <a:solidFill>
                  <a:prstClr val="black">
                    <a:lumMod val="95000"/>
                    <a:lumOff val="5000"/>
                  </a:prstClr>
                </a:solidFill>
                <a:latin typeface="Times New Roman" panose="02020603050405020304" pitchFamily="18" charset="0"/>
                <a:cs typeface="Times New Roman" panose="02020603050405020304" pitchFamily="18" charset="0"/>
              </a:rPr>
              <a:t>Trình bày mong muốn và cách em đã làm để giải quyết vấn đề.</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992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a:extLst>
              <a:ext uri="{28A0092B-C50C-407E-A947-70E740481C1C}">
                <a14:useLocalDpi xmlns:a14="http://schemas.microsoft.com/office/drawing/2010/main" val="0"/>
              </a:ext>
            </a:extLst>
          </a:blip>
          <a:srcRect/>
          <a:stretch>
            <a:fillRect/>
          </a:stretch>
        </p:blipFill>
        <p:spPr>
          <a:xfrm rot="7506465">
            <a:off x="9307171" y="-1513997"/>
            <a:ext cx="2455429" cy="3027995"/>
          </a:xfrm>
          <a:prstGeom prst="rect">
            <a:avLst/>
          </a:prstGeom>
        </p:spPr>
      </p:pic>
      <p:pic>
        <p:nvPicPr>
          <p:cNvPr id="3" name="Picture 3"/>
          <p:cNvPicPr>
            <a:picLocks noChangeAspect="1"/>
          </p:cNvPicPr>
          <p:nvPr/>
        </p:nvPicPr>
        <p:blipFill>
          <a:blip r:embed="rId3"/>
          <a:srcRect t="5625" b="5624"/>
          <a:stretch>
            <a:fillRect/>
          </a:stretch>
        </p:blipFill>
        <p:spPr>
          <a:xfrm>
            <a:off x="0" y="1574800"/>
            <a:ext cx="12192000" cy="6789801"/>
          </a:xfrm>
          <a:prstGeom prst="rect">
            <a:avLst/>
          </a:prstGeom>
        </p:spPr>
      </p:pic>
      <p:pic>
        <p:nvPicPr>
          <p:cNvPr id="4" name="Picture 4"/>
          <p:cNvPicPr>
            <a:picLocks noChangeAspect="1"/>
          </p:cNvPicPr>
          <p:nvPr/>
        </p:nvPicPr>
        <p:blipFill>
          <a:blip>
            <a:extLst>
              <a:ext uri="{28A0092B-C50C-407E-A947-70E740481C1C}">
                <a14:useLocalDpi xmlns:a14="http://schemas.microsoft.com/office/drawing/2010/main" val="0"/>
              </a:ext>
            </a:extLst>
          </a:blip>
          <a:srcRect/>
          <a:stretch>
            <a:fillRect/>
          </a:stretch>
        </p:blipFill>
        <p:spPr>
          <a:xfrm flipH="1">
            <a:off x="304801" y="313958"/>
            <a:ext cx="1620035" cy="1561125"/>
          </a:xfrm>
          <a:prstGeom prst="rect">
            <a:avLst/>
          </a:prstGeom>
        </p:spPr>
      </p:pic>
      <p:sp>
        <p:nvSpPr>
          <p:cNvPr id="6" name="Rectangle 5"/>
          <p:cNvSpPr/>
          <p:nvPr/>
        </p:nvSpPr>
        <p:spPr>
          <a:xfrm>
            <a:off x="698206" y="2426396"/>
            <a:ext cx="7189406" cy="584775"/>
          </a:xfrm>
          <a:prstGeom prst="rect">
            <a:avLst/>
          </a:prstGeom>
        </p:spPr>
        <p:txBody>
          <a:bodyPr wrap="square">
            <a:spAutoFit/>
          </a:bodyPr>
          <a:lstStyle/>
          <a:p>
            <a:pPr algn="just"/>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Phát</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suy</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nghĩ</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em</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lời</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ơn</a:t>
            </a:r>
            <a:endParaRPr lang="en-US" sz="32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4292909" y="1044086"/>
            <a:ext cx="3606180" cy="830997"/>
          </a:xfrm>
          <a:prstGeom prst="rect">
            <a:avLst/>
          </a:prstGeom>
        </p:spPr>
        <p:txBody>
          <a:bodyPr wrap="square">
            <a:spAutoFit/>
          </a:bodyPr>
          <a:lstStyle/>
          <a:p>
            <a:pPr algn="just"/>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3.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Kết</a:t>
            </a:r>
            <a:r>
              <a:rPr lang="en-US" sz="4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800" b="1" dirty="0" err="1">
                <a:solidFill>
                  <a:prstClr val="black">
                    <a:lumMod val="95000"/>
                    <a:lumOff val="5000"/>
                  </a:prstClr>
                </a:solidFill>
                <a:latin typeface="Times New Roman" panose="02020603050405020304" pitchFamily="18" charset="0"/>
                <a:cs typeface="Times New Roman" panose="02020603050405020304" pitchFamily="18" charset="0"/>
              </a:rPr>
              <a:t>thúc</a:t>
            </a:r>
            <a:endParaRPr lang="en-US" sz="4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10" name="Rectangle 9"/>
          <p:cNvSpPr/>
          <p:nvPr/>
        </p:nvSpPr>
        <p:spPr>
          <a:xfrm>
            <a:off x="832964" y="2965243"/>
            <a:ext cx="10526069" cy="3754874"/>
          </a:xfrm>
          <a:prstGeom prst="rect">
            <a:avLst/>
          </a:prstGeom>
        </p:spPr>
        <p:txBody>
          <a:bodyPr wrap="square">
            <a:spAutoFit/>
          </a:bodyPr>
          <a:lstStyle/>
          <a:p>
            <a:pPr algn="just">
              <a:lnSpc>
                <a:spcPct val="150000"/>
              </a:lnSpc>
            </a:pP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Ví</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dirty="0" err="1">
                <a:solidFill>
                  <a:prstClr val="black">
                    <a:lumMod val="95000"/>
                    <a:lumOff val="5000"/>
                  </a:prstClr>
                </a:solidFill>
                <a:latin typeface="Times New Roman" panose="02020603050405020304" pitchFamily="18" charset="0"/>
                <a:cs typeface="Times New Roman" panose="02020603050405020304" pitchFamily="18" charset="0"/>
              </a:rPr>
              <a:t>dụ</a:t>
            </a:r>
            <a:r>
              <a:rPr lang="en-US" sz="28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việc</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cần</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làm</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gia</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đình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trở</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thành</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tổ</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ấm</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yêu</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dirty="0" err="1">
                <a:solidFill>
                  <a:prstClr val="black">
                    <a:lumMod val="95000"/>
                    <a:lumOff val="5000"/>
                  </a:prstClr>
                </a:solidFill>
                <a:latin typeface="Times New Roman" panose="02020603050405020304" pitchFamily="18" charset="0"/>
                <a:cs typeface="Times New Roman" panose="02020603050405020304" pitchFamily="18" charset="0"/>
              </a:rPr>
              <a:t>thương</a:t>
            </a:r>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a:r>
              <a:rPr lang="en-US"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28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Trên đây là ý kiến của cá nhân tôi trong vấn đề: «Những việc cần làm để gia đình trở thành một tổ ấm yêu thương». Tôi mong rằng, qua bài chia sẻ của mình, các bạn sẽ thêm yêu quý, trân trọng và yêu thương gia đình của mình. Mong muốn hơn nữa rằng các bạn sẽ hiểu được những tâm tư, tình cảm, nỗi khổ của bậc làm cha mẹ để từ đó thấu hiểu và giúp gia đình trở thành một tổ ấm yêu thương.</a:t>
            </a:r>
            <a:r>
              <a:rPr lang="en-US" sz="2800" dirty="0">
                <a:solidFill>
                  <a:schemeClr val="tx1">
                    <a:lumMod val="95000"/>
                    <a:lumOff val="5000"/>
                  </a:schemeClr>
                </a:solidFill>
                <a:latin typeface="Times New Roman" panose="02020603050405020304" pitchFamily="18" charset="0"/>
                <a:cs typeface="Times New Roman" panose="02020603050405020304" pitchFamily="18" charset="0"/>
              </a:rPr>
              <a:t> T</a:t>
            </a:r>
            <a:r>
              <a:rPr lang="vi-VN" sz="2800" dirty="0">
                <a:solidFill>
                  <a:schemeClr val="tx1">
                    <a:lumMod val="95000"/>
                    <a:lumOff val="5000"/>
                  </a:schemeClr>
                </a:solidFill>
                <a:latin typeface="Times New Roman" panose="02020603050405020304" pitchFamily="18" charset="0"/>
                <a:cs typeface="Times New Roman" panose="02020603050405020304" pitchFamily="18" charset="0"/>
              </a:rPr>
              <a:t>ôi xin cảm ơn các bạn và thầy cô đã lắng nghe.</a:t>
            </a:r>
            <a:endParaRPr lang="en-US" sz="28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60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5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1030</TotalTime>
  <Words>1596</Words>
  <Application>Microsoft Office PowerPoint</Application>
  <PresentationFormat>Widescreen</PresentationFormat>
  <Paragraphs>85</Paragraphs>
  <Slides>19</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等线</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555</dc:title>
  <dc:creator>Administrator</dc:creator>
  <cp:lastModifiedBy>Administrator</cp:lastModifiedBy>
  <cp:revision>115</cp:revision>
  <dcterms:created xsi:type="dcterms:W3CDTF">2018-08-31T06:10:02Z</dcterms:created>
  <dcterms:modified xsi:type="dcterms:W3CDTF">2025-11-06T09:29:47Z</dcterms:modified>
</cp:coreProperties>
</file>