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8" r:id="rId7"/>
    <p:sldId id="265" r:id="rId8"/>
    <p:sldId id="336" r:id="rId9"/>
    <p:sldId id="263" r:id="rId10"/>
    <p:sldId id="337" r:id="rId11"/>
    <p:sldId id="338" r:id="rId12"/>
    <p:sldId id="271" r:id="rId13"/>
    <p:sldId id="339" r:id="rId14"/>
    <p:sldId id="340" r:id="rId15"/>
    <p:sldId id="343" r:id="rId16"/>
    <p:sldId id="342" r:id="rId17"/>
    <p:sldId id="274" r:id="rId18"/>
    <p:sldId id="315" r:id="rId19"/>
  </p:sldIdLst>
  <p:sldSz cx="18288000" cy="10287000"/>
  <p:notesSz cx="6858000" cy="9144000"/>
  <p:embeddedFontLst>
    <p:embeddedFont>
      <p:font typeface="Lexend Deca" panose="020B0604020202020204" charset="0"/>
      <p:regular r:id="rId21"/>
    </p:embeddedFont>
    <p:embeddedFont>
      <p:font typeface="Anton" panose="020B0604020202020204" charset="0"/>
      <p:regular r:id="rId22"/>
    </p:embeddedFont>
    <p:embeddedFont>
      <p:font typeface="Paytone On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Arial MT Pro Bold" panose="020B0604020202020204" charset="0"/>
      <p:regular r:id="rId29"/>
      <p:bold r:id="rId30"/>
    </p:embeddedFont>
    <p:embeddedFont>
      <p:font typeface="Times" panose="02020603050405020304" pitchFamily="18" charset="0"/>
      <p:regular r:id="rId31"/>
      <p:bold r:id="rId32"/>
      <p:italic r:id="rId33"/>
      <p:boldItalic r:id="rId34"/>
    </p:embeddedFont>
    <p:embeddedFont>
      <p:font typeface="MS Gothic" panose="020B0609070205080204" pitchFamily="49" charset="-128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96" autoAdjust="0"/>
  </p:normalViewPr>
  <p:slideViewPr>
    <p:cSldViewPr>
      <p:cViewPr varScale="1">
        <p:scale>
          <a:sx n="73" d="100"/>
          <a:sy n="73" d="100"/>
        </p:scale>
        <p:origin x="55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30.09.2025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86717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21675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57436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0599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40193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900613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5546408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4.svg"/><Relationship Id="rId3" Type="http://schemas.openxmlformats.org/officeDocument/2006/relationships/image" Target="../media/image69.png"/><Relationship Id="rId7" Type="http://schemas.openxmlformats.org/officeDocument/2006/relationships/image" Target="../media/image58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6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64.svg"/><Relationship Id="rId3" Type="http://schemas.openxmlformats.org/officeDocument/2006/relationships/image" Target="../media/image70.png"/><Relationship Id="rId7" Type="http://schemas.openxmlformats.org/officeDocument/2006/relationships/image" Target="../media/image58.sv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62.svg"/><Relationship Id="rId5" Type="http://schemas.openxmlformats.org/officeDocument/2006/relationships/image" Target="../media/image56.sv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38.png"/><Relationship Id="rId4" Type="http://schemas.openxmlformats.org/officeDocument/2006/relationships/image" Target="../media/image69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38.png"/><Relationship Id="rId4" Type="http://schemas.openxmlformats.org/officeDocument/2006/relationships/image" Target="../media/image6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38.png"/><Relationship Id="rId10" Type="http://schemas.openxmlformats.org/officeDocument/2006/relationships/image" Target="../media/image78.png"/><Relationship Id="rId4" Type="http://schemas.openxmlformats.org/officeDocument/2006/relationships/image" Target="../media/image69.svg"/><Relationship Id="rId9" Type="http://schemas.openxmlformats.org/officeDocument/2006/relationships/image" Target="../media/image7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svg"/><Relationship Id="rId5" Type="http://schemas.openxmlformats.org/officeDocument/2006/relationships/image" Target="../media/image38.png"/><Relationship Id="rId4" Type="http://schemas.openxmlformats.org/officeDocument/2006/relationships/image" Target="../media/image69.svg"/><Relationship Id="rId9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0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69.svg"/><Relationship Id="rId4" Type="http://schemas.openxmlformats.org/officeDocument/2006/relationships/image" Target="../media/image37.png"/><Relationship Id="rId9" Type="http://schemas.openxmlformats.org/officeDocument/2006/relationships/image" Target="../media/image7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svg"/><Relationship Id="rId5" Type="http://schemas.openxmlformats.org/officeDocument/2006/relationships/image" Target="../media/image41.png"/><Relationship Id="rId4" Type="http://schemas.openxmlformats.org/officeDocument/2006/relationships/image" Target="../media/image7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svg"/><Relationship Id="rId5" Type="http://schemas.openxmlformats.org/officeDocument/2006/relationships/image" Target="../media/image43.png"/><Relationship Id="rId4" Type="http://schemas.openxmlformats.org/officeDocument/2006/relationships/image" Target="../media/image8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openxmlformats.org/officeDocument/2006/relationships/image" Target="../media/image11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8.png"/><Relationship Id="rId1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15.png"/><Relationship Id="rId4" Type="http://schemas.openxmlformats.org/officeDocument/2006/relationships/image" Target="../media/image26.sv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8.svg"/><Relationship Id="rId18" Type="http://schemas.openxmlformats.org/officeDocument/2006/relationships/image" Target="../media/image24.png"/><Relationship Id="rId3" Type="http://schemas.microsoft.com/office/2007/relationships/media" Target="../media/media2.mp4"/><Relationship Id="rId21" Type="http://schemas.openxmlformats.org/officeDocument/2006/relationships/image" Target="../media/image46.sv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17" Type="http://schemas.openxmlformats.org/officeDocument/2006/relationships/image" Target="../media/image42.svg"/><Relationship Id="rId25" Type="http://schemas.openxmlformats.org/officeDocument/2006/relationships/image" Target="../media/image27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36.svg"/><Relationship Id="rId24" Type="http://schemas.openxmlformats.org/officeDocument/2006/relationships/image" Target="../media/image26.gif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40.svg"/><Relationship Id="rId23" Type="http://schemas.openxmlformats.org/officeDocument/2006/relationships/image" Target="../media/image49.png"/><Relationship Id="rId10" Type="http://schemas.openxmlformats.org/officeDocument/2006/relationships/image" Target="../media/image20.png"/><Relationship Id="rId19" Type="http://schemas.openxmlformats.org/officeDocument/2006/relationships/image" Target="../media/image44.svg"/><Relationship Id="rId4" Type="http://schemas.openxmlformats.org/officeDocument/2006/relationships/video" Target="../media/media2.mp4"/><Relationship Id="rId9" Type="http://schemas.openxmlformats.org/officeDocument/2006/relationships/image" Target="../media/image34.svg"/><Relationship Id="rId14" Type="http://schemas.openxmlformats.org/officeDocument/2006/relationships/image" Target="../media/image22.png"/><Relationship Id="rId22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52.png"/><Relationship Id="rId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60.svg"/><Relationship Id="rId18" Type="http://schemas.openxmlformats.org/officeDocument/2006/relationships/image" Target="../media/image65.png"/><Relationship Id="rId3" Type="http://schemas.openxmlformats.org/officeDocument/2006/relationships/video" Target="NULL" TargetMode="External"/><Relationship Id="rId21" Type="http://schemas.openxmlformats.org/officeDocument/2006/relationships/image" Target="../media/image36.png"/><Relationship Id="rId7" Type="http://schemas.openxmlformats.org/officeDocument/2006/relationships/image" Target="../media/image18.png"/><Relationship Id="rId12" Type="http://schemas.openxmlformats.org/officeDocument/2006/relationships/image" Target="../media/image32.png"/><Relationship Id="rId17" Type="http://schemas.openxmlformats.org/officeDocument/2006/relationships/image" Target="../media/image64.svg"/><Relationship Id="rId2" Type="http://schemas.microsoft.com/office/2007/relationships/media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35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58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62.svg"/><Relationship Id="rId10" Type="http://schemas.openxmlformats.org/officeDocument/2006/relationships/image" Target="../media/image31.png"/><Relationship Id="rId19" Type="http://schemas.openxmlformats.org/officeDocument/2006/relationships/image" Target="../media/image66.png"/><Relationship Id="rId4" Type="http://schemas.microsoft.com/office/2007/relationships/media" Target="../media/media3.mp4"/><Relationship Id="rId9" Type="http://schemas.openxmlformats.org/officeDocument/2006/relationships/image" Target="../media/image56.sv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74904" y="-79312"/>
            <a:ext cx="16233078" cy="10445656"/>
          </a:xfrm>
          <a:custGeom>
            <a:avLst/>
            <a:gdLst/>
            <a:ahLst/>
            <a:cxnLst/>
            <a:rect l="l" t="t" r="r" b="b"/>
            <a:pathLst>
              <a:path w="16233078" h="10445656">
                <a:moveTo>
                  <a:pt x="0" y="0"/>
                </a:moveTo>
                <a:lnTo>
                  <a:pt x="16233078" y="0"/>
                </a:lnTo>
                <a:lnTo>
                  <a:pt x="16233078" y="10445656"/>
                </a:lnTo>
                <a:lnTo>
                  <a:pt x="0" y="104456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65916" y="-2717288"/>
            <a:ext cx="13592826" cy="10474078"/>
          </a:xfrm>
          <a:custGeom>
            <a:avLst/>
            <a:gdLst/>
            <a:ahLst/>
            <a:cxnLst/>
            <a:rect l="l" t="t" r="r" b="b"/>
            <a:pathLst>
              <a:path w="13592826" h="10474078">
                <a:moveTo>
                  <a:pt x="0" y="0"/>
                </a:moveTo>
                <a:lnTo>
                  <a:pt x="13592826" y="0"/>
                </a:lnTo>
                <a:lnTo>
                  <a:pt x="13592826" y="10474078"/>
                </a:lnTo>
                <a:lnTo>
                  <a:pt x="0" y="10474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5838587" y="6717039"/>
            <a:ext cx="12285678" cy="2752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800"/>
              </a:lnSpc>
            </a:pPr>
            <a:r>
              <a:rPr lang="en-US" sz="90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CHÀO MỪNG CÁC EM ĐẾN VỚI TIẾT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606129" y="9626628"/>
            <a:ext cx="12496800" cy="582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320"/>
              </a:lnSpc>
            </a:pPr>
            <a:r>
              <a:rPr lang="en-US" sz="4400" b="1" dirty="0" err="1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Giáo</a:t>
            </a:r>
            <a:r>
              <a:rPr lang="en-US" sz="4400" b="1" dirty="0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</a:t>
            </a:r>
            <a:r>
              <a:rPr lang="en-US" sz="4400" b="1" dirty="0" err="1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viên</a:t>
            </a:r>
            <a:r>
              <a:rPr lang="en-US" sz="4400" b="1" dirty="0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: </a:t>
            </a:r>
            <a:r>
              <a:rPr lang="en-US" sz="4400" b="1" dirty="0" err="1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Nguyễn</a:t>
            </a:r>
            <a:r>
              <a:rPr lang="en-US" sz="4400" b="1" dirty="0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</a:t>
            </a:r>
            <a:r>
              <a:rPr lang="en-US" sz="4400" b="1" dirty="0" err="1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Thị</a:t>
            </a:r>
            <a:r>
              <a:rPr lang="en-US" sz="4400" b="1" dirty="0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Song </a:t>
            </a:r>
            <a:r>
              <a:rPr lang="en-US" sz="4400" b="1" dirty="0" err="1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Đăng</a:t>
            </a:r>
            <a:r>
              <a:rPr lang="en-US" sz="4400" b="1" dirty="0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 -  </a:t>
            </a:r>
            <a:r>
              <a:rPr lang="en-US" sz="4400" b="1" dirty="0" err="1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Lớp</a:t>
            </a:r>
            <a:r>
              <a:rPr lang="en-US" sz="4400" b="1" dirty="0">
                <a:solidFill>
                  <a:srgbClr val="251E3B"/>
                </a:solidFill>
                <a:latin typeface="Arial MT Pro Bold"/>
                <a:ea typeface="Arial MT Pro Bold"/>
                <a:cs typeface="Arial MT Pro Bold"/>
                <a:sym typeface="Arial MT Pro Bold"/>
              </a:rPr>
              <a:t>: 7A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5073A0DF-6188-D321-40AB-E52C8BCAB17B}"/>
              </a:ext>
            </a:extLst>
          </p:cNvPr>
          <p:cNvSpPr txBox="1"/>
          <p:nvPr/>
        </p:nvSpPr>
        <p:spPr>
          <a:xfrm>
            <a:off x="1981125" y="360998"/>
            <a:ext cx="1432575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THẢO LUẬN NHÓM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8513B4-29A3-F134-77C8-67418C1900F2}"/>
                  </a:ext>
                </a:extLst>
              </p:cNvPr>
              <p:cNvSpPr txBox="1"/>
              <p:nvPr/>
            </p:nvSpPr>
            <p:spPr>
              <a:xfrm>
                <a:off x="1281449" y="2354516"/>
                <a:ext cx="10793244" cy="770698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) 0,75+</m:t>
                      </m:r>
                      <m:f>
                        <m:fPr>
                          <m:ctrlPr>
                            <a:rPr lang="vi-VN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vi-VN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1,5−</m:t>
                              </m:r>
                              <m:f>
                                <m:fPr>
                                  <m:ctrlP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4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vi-VN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vi-VN" sz="4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48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num>
                                <m:den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48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vi-VN" sz="48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vi-VN" sz="4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num>
                        <m:den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36</m:t>
                          </m:r>
                        </m:den>
                      </m:f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vi-VN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=2 </m:t>
                      </m:r>
                    </m:oMath>
                  </m:oMathPara>
                </a14:m>
                <a:endParaRPr lang="vi-VN" sz="4800" b="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8513B4-29A3-F134-77C8-67418C190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1449" y="2354516"/>
                <a:ext cx="10793244" cy="77069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1">
            <a:extLst>
              <a:ext uri="{FF2B5EF4-FFF2-40B4-BE49-F238E27FC236}">
                <a16:creationId xmlns:a16="http://schemas.microsoft.com/office/drawing/2014/main" id="{92172A92-8A94-2BD8-261E-922D67EE38CD}"/>
              </a:ext>
            </a:extLst>
          </p:cNvPr>
          <p:cNvSpPr txBox="1"/>
          <p:nvPr/>
        </p:nvSpPr>
        <p:spPr>
          <a:xfrm>
            <a:off x="1281449" y="1622183"/>
            <a:ext cx="8610352" cy="66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6000" dirty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ĐÁP ÁN</a:t>
            </a:r>
          </a:p>
        </p:txBody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53D848C4-BB56-CE4D-A994-F03E27712A1A}"/>
              </a:ext>
            </a:extLst>
          </p:cNvPr>
          <p:cNvSpPr/>
          <p:nvPr/>
        </p:nvSpPr>
        <p:spPr>
          <a:xfrm>
            <a:off x="13258800" y="5143500"/>
            <a:ext cx="6312748" cy="10229403"/>
          </a:xfrm>
          <a:custGeom>
            <a:avLst/>
            <a:gdLst/>
            <a:ahLst/>
            <a:cxnLst/>
            <a:rect l="l" t="t" r="r" b="b"/>
            <a:pathLst>
              <a:path w="8961156" h="12988158">
                <a:moveTo>
                  <a:pt x="0" y="0"/>
                </a:moveTo>
                <a:lnTo>
                  <a:pt x="8961156" y="0"/>
                </a:lnTo>
                <a:lnTo>
                  <a:pt x="8961156" y="12988158"/>
                </a:lnTo>
                <a:lnTo>
                  <a:pt x="0" y="1298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9EDBF081-5F12-9B22-C449-3E4B77BD7BF4}"/>
              </a:ext>
            </a:extLst>
          </p:cNvPr>
          <p:cNvSpPr/>
          <p:nvPr/>
        </p:nvSpPr>
        <p:spPr>
          <a:xfrm>
            <a:off x="16306875" y="4891046"/>
            <a:ext cx="1580603" cy="1919117"/>
          </a:xfrm>
          <a:custGeom>
            <a:avLst/>
            <a:gdLst/>
            <a:ahLst/>
            <a:cxnLst/>
            <a:rect l="l" t="t" r="r" b="b"/>
            <a:pathLst>
              <a:path w="2011710" h="2193566">
                <a:moveTo>
                  <a:pt x="0" y="0"/>
                </a:moveTo>
                <a:lnTo>
                  <a:pt x="2011710" y="0"/>
                </a:lnTo>
                <a:lnTo>
                  <a:pt x="2011710" y="2193566"/>
                </a:lnTo>
                <a:lnTo>
                  <a:pt x="0" y="2193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A2D17879-6005-C5CB-B232-44DDFFDCB2AD}"/>
              </a:ext>
            </a:extLst>
          </p:cNvPr>
          <p:cNvSpPr/>
          <p:nvPr/>
        </p:nvSpPr>
        <p:spPr>
          <a:xfrm>
            <a:off x="15869944" y="6810163"/>
            <a:ext cx="971144" cy="1919117"/>
          </a:xfrm>
          <a:custGeom>
            <a:avLst/>
            <a:gdLst/>
            <a:ahLst/>
            <a:cxnLst/>
            <a:rect l="l" t="t" r="r" b="b"/>
            <a:pathLst>
              <a:path w="1236022" h="2193566">
                <a:moveTo>
                  <a:pt x="0" y="0"/>
                </a:moveTo>
                <a:lnTo>
                  <a:pt x="1236022" y="0"/>
                </a:lnTo>
                <a:lnTo>
                  <a:pt x="1236022" y="2193566"/>
                </a:lnTo>
                <a:lnTo>
                  <a:pt x="0" y="2193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C62BCFFC-4E99-CB25-4473-C849DC3E06BF}"/>
              </a:ext>
            </a:extLst>
          </p:cNvPr>
          <p:cNvSpPr/>
          <p:nvPr/>
        </p:nvSpPr>
        <p:spPr>
          <a:xfrm>
            <a:off x="16643827" y="4145921"/>
            <a:ext cx="906698" cy="1490250"/>
          </a:xfrm>
          <a:custGeom>
            <a:avLst/>
            <a:gdLst/>
            <a:ahLst/>
            <a:cxnLst/>
            <a:rect l="l" t="t" r="r" b="b"/>
            <a:pathLst>
              <a:path w="906698" h="1490250">
                <a:moveTo>
                  <a:pt x="0" y="0"/>
                </a:moveTo>
                <a:lnTo>
                  <a:pt x="906698" y="0"/>
                </a:lnTo>
                <a:lnTo>
                  <a:pt x="906698" y="1490250"/>
                </a:lnTo>
                <a:lnTo>
                  <a:pt x="0" y="1490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1D826582-9B63-02D8-4434-782D944A0B4A}"/>
              </a:ext>
            </a:extLst>
          </p:cNvPr>
          <p:cNvSpPr/>
          <p:nvPr/>
        </p:nvSpPr>
        <p:spPr>
          <a:xfrm>
            <a:off x="14271747" y="4566676"/>
            <a:ext cx="1382479" cy="2787290"/>
          </a:xfrm>
          <a:custGeom>
            <a:avLst/>
            <a:gdLst/>
            <a:ahLst/>
            <a:cxnLst/>
            <a:rect l="l" t="t" r="r" b="b"/>
            <a:pathLst>
              <a:path w="1759548" h="3185894">
                <a:moveTo>
                  <a:pt x="0" y="0"/>
                </a:moveTo>
                <a:lnTo>
                  <a:pt x="1759548" y="0"/>
                </a:lnTo>
                <a:lnTo>
                  <a:pt x="1759548" y="3185894"/>
                </a:lnTo>
                <a:lnTo>
                  <a:pt x="0" y="3185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19397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7">
            <a:extLst>
              <a:ext uri="{FF2B5EF4-FFF2-40B4-BE49-F238E27FC236}">
                <a16:creationId xmlns:a16="http://schemas.microsoft.com/office/drawing/2014/main" id="{5073A0DF-6188-D321-40AB-E52C8BCAB17B}"/>
              </a:ext>
            </a:extLst>
          </p:cNvPr>
          <p:cNvSpPr txBox="1"/>
          <p:nvPr/>
        </p:nvSpPr>
        <p:spPr>
          <a:xfrm>
            <a:off x="1981125" y="360998"/>
            <a:ext cx="1432575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THẢO LUẬN NHÓM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F0533CAA-E998-7439-099E-1AF4499CB275}"/>
              </a:ext>
            </a:extLst>
          </p:cNvPr>
          <p:cNvSpPr txBox="1"/>
          <p:nvPr/>
        </p:nvSpPr>
        <p:spPr>
          <a:xfrm>
            <a:off x="1310252" y="1780503"/>
            <a:ext cx="8610352" cy="663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6000" dirty="0">
                <a:solidFill>
                  <a:srgbClr val="FF0000"/>
                </a:solidFill>
                <a:latin typeface="Anton"/>
                <a:ea typeface="Anton"/>
                <a:cs typeface="Anton"/>
                <a:sym typeface="Anton"/>
              </a:rPr>
              <a:t>ĐÁP 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D599D3-825C-5C16-EA06-E42A5C906F3D}"/>
                  </a:ext>
                </a:extLst>
              </p:cNvPr>
              <p:cNvSpPr txBox="1"/>
              <p:nvPr/>
            </p:nvSpPr>
            <p:spPr>
              <a:xfrm>
                <a:off x="1310253" y="2444018"/>
                <a:ext cx="8290947" cy="6528006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8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) 0,8−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4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800" b="0" i="1" smtClean="0">
                              <a:latin typeface="Cambria Math" panose="02040503050406030204" pitchFamily="18" charset="0"/>
                            </a:rPr>
                            <m:t>5,9+</m:t>
                          </m:r>
                          <m:d>
                            <m:dPr>
                              <m:ctrlP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0,6−3,5 :</m:t>
                              </m:r>
                              <m:f>
                                <m:fPr>
                                  <m:ctrlP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vi-VN" sz="4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800" i="1">
                          <a:latin typeface="Cambria Math" panose="02040503050406030204" pitchFamily="18" charset="0"/>
                        </a:rPr>
                        <m:t>0,8−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5,9+</m:t>
                          </m:r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0,6−3,5</m:t>
                              </m:r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 . </m:t>
                              </m:r>
                              <m:f>
                                <m:fPr>
                                  <m:ctrlPr>
                                    <a:rPr lang="vi-VN" sz="4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vi-VN" sz="48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vi-VN" sz="48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800" i="1">
                          <a:latin typeface="Cambria Math" panose="02040503050406030204" pitchFamily="18" charset="0"/>
                        </a:rPr>
                        <m:t>0,8−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5,9+</m:t>
                          </m:r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0,6−3,5 </m:t>
                              </m:r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. 1,5</m:t>
                              </m:r>
                            </m:e>
                          </m:d>
                        </m:e>
                      </m:d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800" i="1">
                          <a:latin typeface="Cambria Math" panose="02040503050406030204" pitchFamily="18" charset="0"/>
                        </a:rPr>
                        <m:t>0,8−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5,9+</m:t>
                          </m:r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0,6−</m:t>
                              </m:r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1,5</m:t>
                              </m:r>
                            </m:e>
                          </m:d>
                        </m:e>
                      </m:d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800" i="1">
                          <a:latin typeface="Cambria Math" panose="02040503050406030204" pitchFamily="18" charset="0"/>
                        </a:rPr>
                        <m:t>0,8−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4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800" i="1">
                              <a:latin typeface="Cambria Math" panose="02040503050406030204" pitchFamily="18" charset="0"/>
                            </a:rPr>
                            <m:t>5,9+</m:t>
                          </m:r>
                          <m:d>
                            <m:dPr>
                              <m:ctrlPr>
                                <a:rPr lang="vi-VN" sz="4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vi-VN" sz="4800" i="1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vi-VN" sz="4800" b="0" i="1" smtClean="0">
                                  <a:latin typeface="Cambria Math" panose="02040503050406030204" pitchFamily="18" charset="0"/>
                                </a:rPr>
                                <m:t>9</m:t>
                              </m:r>
                            </m:e>
                          </m:d>
                        </m:e>
                      </m:d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800" i="1">
                          <a:latin typeface="Cambria Math" panose="02040503050406030204" pitchFamily="18" charset="0"/>
                        </a:rPr>
                        <m:t>0,8−</m:t>
                      </m:r>
                      <m:r>
                        <a:rPr lang="vi-VN" sz="4800" b="0" i="1" smtClean="0">
                          <a:latin typeface="Cambria Math" panose="02040503050406030204" pitchFamily="18" charset="0"/>
                        </a:rPr>
                        <m:t>5=−4,2</m:t>
                      </m:r>
                    </m:oMath>
                  </m:oMathPara>
                </a14:m>
                <a:endParaRPr lang="vi-VN" sz="4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6AD599D3-825C-5C16-EA06-E42A5C906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0253" y="2444018"/>
                <a:ext cx="8290947" cy="65280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Freeform 4">
            <a:extLst>
              <a:ext uri="{FF2B5EF4-FFF2-40B4-BE49-F238E27FC236}">
                <a16:creationId xmlns:a16="http://schemas.microsoft.com/office/drawing/2014/main" id="{E5565FB2-3376-6595-FD39-72D504FF1B19}"/>
              </a:ext>
            </a:extLst>
          </p:cNvPr>
          <p:cNvSpPr/>
          <p:nvPr/>
        </p:nvSpPr>
        <p:spPr>
          <a:xfrm>
            <a:off x="11975252" y="4811300"/>
            <a:ext cx="6312748" cy="10229403"/>
          </a:xfrm>
          <a:custGeom>
            <a:avLst/>
            <a:gdLst/>
            <a:ahLst/>
            <a:cxnLst/>
            <a:rect l="l" t="t" r="r" b="b"/>
            <a:pathLst>
              <a:path w="8961156" h="12988158">
                <a:moveTo>
                  <a:pt x="0" y="0"/>
                </a:moveTo>
                <a:lnTo>
                  <a:pt x="8961156" y="0"/>
                </a:lnTo>
                <a:lnTo>
                  <a:pt x="8961156" y="12988158"/>
                </a:lnTo>
                <a:lnTo>
                  <a:pt x="0" y="129881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AD7A9F20-5398-C28D-5325-A05C284622FA}"/>
              </a:ext>
            </a:extLst>
          </p:cNvPr>
          <p:cNvSpPr/>
          <p:nvPr/>
        </p:nvSpPr>
        <p:spPr>
          <a:xfrm>
            <a:off x="15023327" y="4558846"/>
            <a:ext cx="1580603" cy="1919117"/>
          </a:xfrm>
          <a:custGeom>
            <a:avLst/>
            <a:gdLst/>
            <a:ahLst/>
            <a:cxnLst/>
            <a:rect l="l" t="t" r="r" b="b"/>
            <a:pathLst>
              <a:path w="2011710" h="2193566">
                <a:moveTo>
                  <a:pt x="0" y="0"/>
                </a:moveTo>
                <a:lnTo>
                  <a:pt x="2011710" y="0"/>
                </a:lnTo>
                <a:lnTo>
                  <a:pt x="2011710" y="2193566"/>
                </a:lnTo>
                <a:lnTo>
                  <a:pt x="0" y="21935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BFF46535-AD17-A89C-1655-2E43D1E27169}"/>
              </a:ext>
            </a:extLst>
          </p:cNvPr>
          <p:cNvSpPr/>
          <p:nvPr/>
        </p:nvSpPr>
        <p:spPr>
          <a:xfrm>
            <a:off x="15143893" y="7064490"/>
            <a:ext cx="971144" cy="1919117"/>
          </a:xfrm>
          <a:custGeom>
            <a:avLst/>
            <a:gdLst/>
            <a:ahLst/>
            <a:cxnLst/>
            <a:rect l="l" t="t" r="r" b="b"/>
            <a:pathLst>
              <a:path w="1236022" h="2193566">
                <a:moveTo>
                  <a:pt x="0" y="0"/>
                </a:moveTo>
                <a:lnTo>
                  <a:pt x="1236022" y="0"/>
                </a:lnTo>
                <a:lnTo>
                  <a:pt x="1236022" y="2193566"/>
                </a:lnTo>
                <a:lnTo>
                  <a:pt x="0" y="21935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38201E9E-8ADD-D5CF-D762-C7DD0513516E}"/>
              </a:ext>
            </a:extLst>
          </p:cNvPr>
          <p:cNvSpPr/>
          <p:nvPr/>
        </p:nvSpPr>
        <p:spPr>
          <a:xfrm>
            <a:off x="15360279" y="3813721"/>
            <a:ext cx="906698" cy="1490250"/>
          </a:xfrm>
          <a:custGeom>
            <a:avLst/>
            <a:gdLst/>
            <a:ahLst/>
            <a:cxnLst/>
            <a:rect l="l" t="t" r="r" b="b"/>
            <a:pathLst>
              <a:path w="906698" h="1490250">
                <a:moveTo>
                  <a:pt x="0" y="0"/>
                </a:moveTo>
                <a:lnTo>
                  <a:pt x="906698" y="0"/>
                </a:lnTo>
                <a:lnTo>
                  <a:pt x="906698" y="1490250"/>
                </a:lnTo>
                <a:lnTo>
                  <a:pt x="0" y="14902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8">
            <a:extLst>
              <a:ext uri="{FF2B5EF4-FFF2-40B4-BE49-F238E27FC236}">
                <a16:creationId xmlns:a16="http://schemas.microsoft.com/office/drawing/2014/main" id="{83438490-2F2A-2623-4B67-951CA4F06027}"/>
              </a:ext>
            </a:extLst>
          </p:cNvPr>
          <p:cNvSpPr/>
          <p:nvPr/>
        </p:nvSpPr>
        <p:spPr>
          <a:xfrm>
            <a:off x="12988199" y="4234476"/>
            <a:ext cx="1382479" cy="2787290"/>
          </a:xfrm>
          <a:custGeom>
            <a:avLst/>
            <a:gdLst/>
            <a:ahLst/>
            <a:cxnLst/>
            <a:rect l="l" t="t" r="r" b="b"/>
            <a:pathLst>
              <a:path w="1759548" h="3185894">
                <a:moveTo>
                  <a:pt x="0" y="0"/>
                </a:moveTo>
                <a:lnTo>
                  <a:pt x="1759548" y="0"/>
                </a:lnTo>
                <a:lnTo>
                  <a:pt x="1759548" y="3185894"/>
                </a:lnTo>
                <a:lnTo>
                  <a:pt x="0" y="31858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8724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75184" y="265696"/>
            <a:ext cx="13794632" cy="11876412"/>
          </a:xfrm>
          <a:custGeom>
            <a:avLst/>
            <a:gdLst/>
            <a:ahLst/>
            <a:cxnLst/>
            <a:rect l="l" t="t" r="r" b="b"/>
            <a:pathLst>
              <a:path w="13794632" h="11876412">
                <a:moveTo>
                  <a:pt x="0" y="0"/>
                </a:moveTo>
                <a:lnTo>
                  <a:pt x="13794632" y="0"/>
                </a:lnTo>
                <a:lnTo>
                  <a:pt x="13794632" y="11876412"/>
                </a:lnTo>
                <a:lnTo>
                  <a:pt x="0" y="11876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14766" y="3469738"/>
            <a:ext cx="7409550" cy="3539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00"/>
              </a:lnSpc>
            </a:pPr>
            <a:r>
              <a:rPr lang="en-US" sz="100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AI NHANH HƠN?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2574" y="1714313"/>
            <a:ext cx="6546025" cy="1565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247"/>
              </a:lnSpc>
            </a:pPr>
            <a:r>
              <a:rPr lang="en-US" sz="9600" b="1" dirty="0">
                <a:solidFill>
                  <a:srgbClr val="FF8C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TRÒ CHƠI</a:t>
            </a:r>
          </a:p>
        </p:txBody>
      </p:sp>
      <p:sp>
        <p:nvSpPr>
          <p:cNvPr id="6" name="Freeform 6"/>
          <p:cNvSpPr/>
          <p:nvPr/>
        </p:nvSpPr>
        <p:spPr>
          <a:xfrm>
            <a:off x="11190682" y="-1901606"/>
            <a:ext cx="4369330" cy="6455836"/>
          </a:xfrm>
          <a:custGeom>
            <a:avLst/>
            <a:gdLst/>
            <a:ahLst/>
            <a:cxnLst/>
            <a:rect l="l" t="t" r="r" b="b"/>
            <a:pathLst>
              <a:path w="4369330" h="6455836">
                <a:moveTo>
                  <a:pt x="0" y="0"/>
                </a:moveTo>
                <a:lnTo>
                  <a:pt x="4369330" y="0"/>
                </a:lnTo>
                <a:lnTo>
                  <a:pt x="4369330" y="6455836"/>
                </a:lnTo>
                <a:lnTo>
                  <a:pt x="0" y="645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79476" y="4732624"/>
            <a:ext cx="5486432" cy="4732236"/>
          </a:xfrm>
          <a:custGeom>
            <a:avLst/>
            <a:gdLst/>
            <a:ahLst/>
            <a:cxnLst/>
            <a:rect l="l" t="t" r="r" b="b"/>
            <a:pathLst>
              <a:path w="5486432" h="4732236">
                <a:moveTo>
                  <a:pt x="0" y="0"/>
                </a:moveTo>
                <a:lnTo>
                  <a:pt x="5486432" y="0"/>
                </a:lnTo>
                <a:lnTo>
                  <a:pt x="5486432" y="4732236"/>
                </a:lnTo>
                <a:lnTo>
                  <a:pt x="0" y="4732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75184" y="265696"/>
            <a:ext cx="13794632" cy="11876412"/>
          </a:xfrm>
          <a:custGeom>
            <a:avLst/>
            <a:gdLst/>
            <a:ahLst/>
            <a:cxnLst/>
            <a:rect l="l" t="t" r="r" b="b"/>
            <a:pathLst>
              <a:path w="13794632" h="11876412">
                <a:moveTo>
                  <a:pt x="0" y="0"/>
                </a:moveTo>
                <a:lnTo>
                  <a:pt x="13794632" y="0"/>
                </a:lnTo>
                <a:lnTo>
                  <a:pt x="13794632" y="11876412"/>
                </a:lnTo>
                <a:lnTo>
                  <a:pt x="0" y="11876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302574" y="3715795"/>
            <a:ext cx="6850826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Luật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chơi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: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2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bạn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bốc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thăm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tham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gia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trò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chơi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tính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nhanh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,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bạn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nào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tính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nhanh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hơn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và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đúng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sẽ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thắng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và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được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nhận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phần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thưởng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 err="1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là</a:t>
            </a:r>
            <a:r>
              <a:rPr lang="en-US" sz="48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2 </a:t>
            </a:r>
            <a:r>
              <a:rPr lang="en-US" sz="4800" b="1" dirty="0" err="1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điểm</a:t>
            </a:r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 10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2574" y="1714313"/>
            <a:ext cx="6546025" cy="1565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247"/>
              </a:lnSpc>
            </a:pPr>
            <a:r>
              <a:rPr lang="en-US" sz="9600" b="1" dirty="0">
                <a:solidFill>
                  <a:srgbClr val="FF8C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TRÒ CHƠI</a:t>
            </a:r>
          </a:p>
        </p:txBody>
      </p:sp>
      <p:sp>
        <p:nvSpPr>
          <p:cNvPr id="6" name="Freeform 6"/>
          <p:cNvSpPr/>
          <p:nvPr/>
        </p:nvSpPr>
        <p:spPr>
          <a:xfrm>
            <a:off x="11190682" y="-1901606"/>
            <a:ext cx="4369330" cy="6455836"/>
          </a:xfrm>
          <a:custGeom>
            <a:avLst/>
            <a:gdLst/>
            <a:ahLst/>
            <a:cxnLst/>
            <a:rect l="l" t="t" r="r" b="b"/>
            <a:pathLst>
              <a:path w="4369330" h="6455836">
                <a:moveTo>
                  <a:pt x="0" y="0"/>
                </a:moveTo>
                <a:lnTo>
                  <a:pt x="4369330" y="0"/>
                </a:lnTo>
                <a:lnTo>
                  <a:pt x="4369330" y="6455836"/>
                </a:lnTo>
                <a:lnTo>
                  <a:pt x="0" y="645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79476" y="4732624"/>
            <a:ext cx="5486432" cy="4732236"/>
          </a:xfrm>
          <a:custGeom>
            <a:avLst/>
            <a:gdLst/>
            <a:ahLst/>
            <a:cxnLst/>
            <a:rect l="l" t="t" r="r" b="b"/>
            <a:pathLst>
              <a:path w="5486432" h="4732236">
                <a:moveTo>
                  <a:pt x="0" y="0"/>
                </a:moveTo>
                <a:lnTo>
                  <a:pt x="5486432" y="0"/>
                </a:lnTo>
                <a:lnTo>
                  <a:pt x="5486432" y="4732236"/>
                </a:lnTo>
                <a:lnTo>
                  <a:pt x="0" y="4732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5726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75184" y="265696"/>
            <a:ext cx="13794632" cy="11876412"/>
          </a:xfrm>
          <a:custGeom>
            <a:avLst/>
            <a:gdLst/>
            <a:ahLst/>
            <a:cxnLst/>
            <a:rect l="l" t="t" r="r" b="b"/>
            <a:pathLst>
              <a:path w="13794632" h="11876412">
                <a:moveTo>
                  <a:pt x="0" y="0"/>
                </a:moveTo>
                <a:lnTo>
                  <a:pt x="13794632" y="0"/>
                </a:lnTo>
                <a:lnTo>
                  <a:pt x="13794632" y="11876412"/>
                </a:lnTo>
                <a:lnTo>
                  <a:pt x="0" y="11876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219200" y="1060814"/>
            <a:ext cx="6546025" cy="15650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247"/>
              </a:lnSpc>
            </a:pPr>
            <a:r>
              <a:rPr lang="en-US" sz="9600" b="1" dirty="0">
                <a:solidFill>
                  <a:srgbClr val="FF8C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BẮT ĐẦU</a:t>
            </a:r>
          </a:p>
        </p:txBody>
      </p:sp>
      <p:sp>
        <p:nvSpPr>
          <p:cNvPr id="6" name="Freeform 6"/>
          <p:cNvSpPr/>
          <p:nvPr/>
        </p:nvSpPr>
        <p:spPr>
          <a:xfrm>
            <a:off x="11190682" y="-1901606"/>
            <a:ext cx="4369330" cy="6455836"/>
          </a:xfrm>
          <a:custGeom>
            <a:avLst/>
            <a:gdLst/>
            <a:ahLst/>
            <a:cxnLst/>
            <a:rect l="l" t="t" r="r" b="b"/>
            <a:pathLst>
              <a:path w="4369330" h="6455836">
                <a:moveTo>
                  <a:pt x="0" y="0"/>
                </a:moveTo>
                <a:lnTo>
                  <a:pt x="4369330" y="0"/>
                </a:lnTo>
                <a:lnTo>
                  <a:pt x="4369330" y="6455836"/>
                </a:lnTo>
                <a:lnTo>
                  <a:pt x="0" y="645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379476" y="4732624"/>
            <a:ext cx="5486432" cy="4732236"/>
          </a:xfrm>
          <a:custGeom>
            <a:avLst/>
            <a:gdLst/>
            <a:ahLst/>
            <a:cxnLst/>
            <a:rect l="l" t="t" r="r" b="b"/>
            <a:pathLst>
              <a:path w="5486432" h="4732236">
                <a:moveTo>
                  <a:pt x="0" y="0"/>
                </a:moveTo>
                <a:lnTo>
                  <a:pt x="5486432" y="0"/>
                </a:lnTo>
                <a:lnTo>
                  <a:pt x="5486432" y="4732236"/>
                </a:lnTo>
                <a:lnTo>
                  <a:pt x="0" y="4732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FEC09D-AF33-B6E2-F80D-15E35ABAD8B1}"/>
                  </a:ext>
                </a:extLst>
              </p:cNvPr>
              <p:cNvSpPr txBox="1"/>
              <p:nvPr/>
            </p:nvSpPr>
            <p:spPr>
              <a:xfrm>
                <a:off x="276300" y="4590201"/>
                <a:ext cx="8748124" cy="168796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5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vi-VN" sz="5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5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0,25 − </m:t>
                          </m:r>
                          <m:f>
                            <m:fPr>
                              <m:ctrlPr>
                                <a:rPr lang="vi-VN" sz="5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5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vi-VN" sz="5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5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.1,6+</m:t>
                      </m:r>
                      <m:f>
                        <m:fPr>
                          <m:ctrlPr>
                            <a:rPr lang="vi-VN" sz="5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5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5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VN" sz="5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FEC09D-AF33-B6E2-F80D-15E35ABAD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00" y="4590201"/>
                <a:ext cx="8748124" cy="168796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EC451-6ECC-18B0-07CF-9D43379832D4}"/>
                  </a:ext>
                </a:extLst>
              </p:cNvPr>
              <p:cNvSpPr txBox="1"/>
              <p:nvPr/>
            </p:nvSpPr>
            <p:spPr>
              <a:xfrm>
                <a:off x="276300" y="6765632"/>
                <a:ext cx="8748124" cy="1675843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54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54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 3 −2.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5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54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0,5+</m:t>
                          </m:r>
                          <m:d>
                            <m:dPr>
                              <m:ctrlPr>
                                <a:rPr lang="vi-VN" sz="5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54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0,25−</m:t>
                              </m:r>
                              <m:f>
                                <m:fPr>
                                  <m:ctrlPr>
                                    <a:rPr lang="vi-VN" sz="5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5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vi-VN" sz="54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VN" sz="54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EC451-6ECC-18B0-07CF-9D4337983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300" y="6765632"/>
                <a:ext cx="8748124" cy="167584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CB5971D-D027-1E57-D0B1-932C7056B725}"/>
              </a:ext>
            </a:extLst>
          </p:cNvPr>
          <p:cNvSpPr txBox="1"/>
          <p:nvPr/>
        </p:nvSpPr>
        <p:spPr>
          <a:xfrm>
            <a:off x="276300" y="3581598"/>
            <a:ext cx="11484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Tính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giá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trị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của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mỗi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biểu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thức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sau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48772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8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06400" y="5829300"/>
            <a:ext cx="9863416" cy="6312808"/>
          </a:xfrm>
          <a:custGeom>
            <a:avLst/>
            <a:gdLst/>
            <a:ahLst/>
            <a:cxnLst/>
            <a:rect l="l" t="t" r="r" b="b"/>
            <a:pathLst>
              <a:path w="13794632" h="11876412">
                <a:moveTo>
                  <a:pt x="0" y="0"/>
                </a:moveTo>
                <a:lnTo>
                  <a:pt x="13794632" y="0"/>
                </a:lnTo>
                <a:lnTo>
                  <a:pt x="13794632" y="11876412"/>
                </a:lnTo>
                <a:lnTo>
                  <a:pt x="0" y="11876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143000" y="353898"/>
            <a:ext cx="6546025" cy="1503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247"/>
              </a:lnSpc>
            </a:pPr>
            <a:r>
              <a:rPr lang="en-US" sz="8000" b="1" dirty="0">
                <a:solidFill>
                  <a:srgbClr val="FF8C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ĐÁP ÁN</a:t>
            </a:r>
          </a:p>
        </p:txBody>
      </p:sp>
      <p:sp>
        <p:nvSpPr>
          <p:cNvPr id="6" name="Freeform 6"/>
          <p:cNvSpPr/>
          <p:nvPr/>
        </p:nvSpPr>
        <p:spPr>
          <a:xfrm>
            <a:off x="15429248" y="3824742"/>
            <a:ext cx="2608860" cy="3347043"/>
          </a:xfrm>
          <a:custGeom>
            <a:avLst/>
            <a:gdLst/>
            <a:ahLst/>
            <a:cxnLst/>
            <a:rect l="l" t="t" r="r" b="b"/>
            <a:pathLst>
              <a:path w="4369330" h="6455836">
                <a:moveTo>
                  <a:pt x="0" y="0"/>
                </a:moveTo>
                <a:lnTo>
                  <a:pt x="4369330" y="0"/>
                </a:lnTo>
                <a:lnTo>
                  <a:pt x="4369330" y="6455836"/>
                </a:lnTo>
                <a:lnTo>
                  <a:pt x="0" y="645583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3472160" y="7158069"/>
            <a:ext cx="4316884" cy="3128931"/>
          </a:xfrm>
          <a:custGeom>
            <a:avLst/>
            <a:gdLst/>
            <a:ahLst/>
            <a:cxnLst/>
            <a:rect l="l" t="t" r="r" b="b"/>
            <a:pathLst>
              <a:path w="5486432" h="4732236">
                <a:moveTo>
                  <a:pt x="0" y="0"/>
                </a:moveTo>
                <a:lnTo>
                  <a:pt x="5486432" y="0"/>
                </a:lnTo>
                <a:lnTo>
                  <a:pt x="5486432" y="4732236"/>
                </a:lnTo>
                <a:lnTo>
                  <a:pt x="0" y="47322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FEC09D-AF33-B6E2-F80D-15E35ABAD8B1}"/>
                  </a:ext>
                </a:extLst>
              </p:cNvPr>
              <p:cNvSpPr txBox="1"/>
              <p:nvPr/>
            </p:nvSpPr>
            <p:spPr>
              <a:xfrm>
                <a:off x="304800" y="2051304"/>
                <a:ext cx="9753600" cy="573522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d>
                        <m:dPr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0,25 − </m:t>
                          </m:r>
                          <m:f>
                            <m:fPr>
                              <m:ctrlP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.1,6+</m:t>
                      </m:r>
                      <m:f>
                        <m:fPr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8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48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num>
                            <m:den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 − </m:t>
                          </m:r>
                          <m:f>
                            <m:fPr>
                              <m:ctrlP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num>
                            <m:den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den>
                          </m:f>
                        </m:e>
                      </m:d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den>
                      </m:f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−14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−19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VN" sz="4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BFEC09D-AF33-B6E2-F80D-15E35ABAD8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051304"/>
                <a:ext cx="9753600" cy="57352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340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143000" y="353898"/>
            <a:ext cx="6546025" cy="1503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3247"/>
              </a:lnSpc>
            </a:pPr>
            <a:r>
              <a:rPr lang="en-US" sz="8000" b="1" dirty="0">
                <a:solidFill>
                  <a:srgbClr val="FF8C00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ĐÁP ÁN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EC451-6ECC-18B0-07CF-9D43379832D4}"/>
                  </a:ext>
                </a:extLst>
              </p:cNvPr>
              <p:cNvSpPr txBox="1"/>
              <p:nvPr/>
            </p:nvSpPr>
            <p:spPr>
              <a:xfrm>
                <a:off x="533400" y="2019300"/>
                <a:ext cx="9372600" cy="5757410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6"/>
              </a:fillRef>
              <a:effectRef idx="1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480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) 3 −2.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0,5+</m:t>
                          </m:r>
                          <m:d>
                            <m:dPr>
                              <m:ctrlP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0,25−</m:t>
                              </m:r>
                              <m:f>
                                <m:fPr>
                                  <m:ctrlPr>
                                    <a:rPr lang="vi-VN" sz="48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vi-VN" sz="48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=3 −2.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8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800" i="1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480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vi-VN" sz="4800" b="0" i="1" smtClean="0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vi-VN" sz="4800" i="1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vi-VN" sz="48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vi-VN" sz="4800" i="1">
                                      <a:solidFill>
                                        <a:sysClr val="windowText" lastClr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d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vi-VN" sz="4800" i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3 −2.</m:t>
                      </m:r>
                      <m:d>
                        <m:dPr>
                          <m:ctrlPr>
                            <a:rPr lang="vi-VN" sz="480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vi-VN" sz="480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vi-VN" sz="4800" b="0" i="1" smtClean="0">
                                  <a:solidFill>
                                    <a:sysClr val="windowText" lastClr="000000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d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=3−2.</m:t>
                      </m:r>
                      <m:f>
                        <m:fPr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=3−</m:t>
                      </m:r>
                      <m:f>
                        <m:fPr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vi-VN" sz="4800" b="0" i="1" smtClean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ysClr val="windowText" lastClr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VN" sz="480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3DEC451-6ECC-18B0-07CF-9D4337983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019300"/>
                <a:ext cx="9372600" cy="5757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Freeform 2">
            <a:extLst>
              <a:ext uri="{FF2B5EF4-FFF2-40B4-BE49-F238E27FC236}">
                <a16:creationId xmlns:a16="http://schemas.microsoft.com/office/drawing/2014/main" id="{4A8893B5-5C32-37D1-EF92-A8A14C97F50E}"/>
              </a:ext>
            </a:extLst>
          </p:cNvPr>
          <p:cNvSpPr/>
          <p:nvPr/>
        </p:nvSpPr>
        <p:spPr>
          <a:xfrm>
            <a:off x="13106400" y="5829300"/>
            <a:ext cx="9863416" cy="6312808"/>
          </a:xfrm>
          <a:custGeom>
            <a:avLst/>
            <a:gdLst/>
            <a:ahLst/>
            <a:cxnLst/>
            <a:rect l="l" t="t" r="r" b="b"/>
            <a:pathLst>
              <a:path w="13794632" h="11876412">
                <a:moveTo>
                  <a:pt x="0" y="0"/>
                </a:moveTo>
                <a:lnTo>
                  <a:pt x="13794632" y="0"/>
                </a:lnTo>
                <a:lnTo>
                  <a:pt x="13794632" y="11876412"/>
                </a:lnTo>
                <a:lnTo>
                  <a:pt x="0" y="118764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04BB2EE4-2998-F892-F92F-2F1BF4ED7CFF}"/>
              </a:ext>
            </a:extLst>
          </p:cNvPr>
          <p:cNvSpPr/>
          <p:nvPr/>
        </p:nvSpPr>
        <p:spPr>
          <a:xfrm>
            <a:off x="15429248" y="3824742"/>
            <a:ext cx="2608860" cy="3347043"/>
          </a:xfrm>
          <a:custGeom>
            <a:avLst/>
            <a:gdLst/>
            <a:ahLst/>
            <a:cxnLst/>
            <a:rect l="l" t="t" r="r" b="b"/>
            <a:pathLst>
              <a:path w="4369330" h="6455836">
                <a:moveTo>
                  <a:pt x="0" y="0"/>
                </a:moveTo>
                <a:lnTo>
                  <a:pt x="4369330" y="0"/>
                </a:lnTo>
                <a:lnTo>
                  <a:pt x="4369330" y="6455836"/>
                </a:lnTo>
                <a:lnTo>
                  <a:pt x="0" y="64558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7">
            <a:extLst>
              <a:ext uri="{FF2B5EF4-FFF2-40B4-BE49-F238E27FC236}">
                <a16:creationId xmlns:a16="http://schemas.microsoft.com/office/drawing/2014/main" id="{0F3B3BE7-BC44-B12F-88FC-2EB01D163446}"/>
              </a:ext>
            </a:extLst>
          </p:cNvPr>
          <p:cNvSpPr/>
          <p:nvPr/>
        </p:nvSpPr>
        <p:spPr>
          <a:xfrm>
            <a:off x="13472160" y="7158069"/>
            <a:ext cx="4316884" cy="3128931"/>
          </a:xfrm>
          <a:custGeom>
            <a:avLst/>
            <a:gdLst/>
            <a:ahLst/>
            <a:cxnLst/>
            <a:rect l="l" t="t" r="r" b="b"/>
            <a:pathLst>
              <a:path w="5486432" h="4732236">
                <a:moveTo>
                  <a:pt x="0" y="0"/>
                </a:moveTo>
                <a:lnTo>
                  <a:pt x="5486432" y="0"/>
                </a:lnTo>
                <a:lnTo>
                  <a:pt x="5486432" y="4732236"/>
                </a:lnTo>
                <a:lnTo>
                  <a:pt x="0" y="47322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762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29296" y="4048344"/>
            <a:ext cx="6684014" cy="4323918"/>
          </a:xfrm>
          <a:custGeom>
            <a:avLst/>
            <a:gdLst/>
            <a:ahLst/>
            <a:cxnLst/>
            <a:rect l="l" t="t" r="r" b="b"/>
            <a:pathLst>
              <a:path w="6684014" h="4323918">
                <a:moveTo>
                  <a:pt x="0" y="0"/>
                </a:moveTo>
                <a:lnTo>
                  <a:pt x="6684014" y="0"/>
                </a:lnTo>
                <a:lnTo>
                  <a:pt x="6684014" y="4323918"/>
                </a:lnTo>
                <a:lnTo>
                  <a:pt x="0" y="43239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74586" y="4048344"/>
            <a:ext cx="6684014" cy="4323918"/>
          </a:xfrm>
          <a:custGeom>
            <a:avLst/>
            <a:gdLst/>
            <a:ahLst/>
            <a:cxnLst/>
            <a:rect l="l" t="t" r="r" b="b"/>
            <a:pathLst>
              <a:path w="6684014" h="4323918">
                <a:moveTo>
                  <a:pt x="0" y="0"/>
                </a:moveTo>
                <a:lnTo>
                  <a:pt x="6684014" y="0"/>
                </a:lnTo>
                <a:lnTo>
                  <a:pt x="6684014" y="4323918"/>
                </a:lnTo>
                <a:lnTo>
                  <a:pt x="0" y="43239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81075" y="769450"/>
            <a:ext cx="1432575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b="1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881683" y="5401233"/>
            <a:ext cx="5404350" cy="1661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Ôn</a:t>
            </a:r>
            <a:r>
              <a:rPr lang="en-US" sz="54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lại</a:t>
            </a:r>
            <a:r>
              <a:rPr lang="en-US" sz="54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kiến</a:t>
            </a:r>
            <a:r>
              <a:rPr lang="en-US" sz="54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thức</a:t>
            </a:r>
            <a:r>
              <a:rPr lang="en-US" sz="54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đã</a:t>
            </a:r>
            <a:r>
              <a:rPr lang="en-US" sz="54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học</a:t>
            </a:r>
            <a:r>
              <a:rPr lang="en-US" sz="54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trong</a:t>
            </a:r>
            <a:r>
              <a:rPr lang="en-US" sz="54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54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bài</a:t>
            </a:r>
            <a:endParaRPr lang="en-US" sz="5400" dirty="0">
              <a:solidFill>
                <a:srgbClr val="251E3B"/>
              </a:solidFill>
              <a:latin typeface="Arial" panose="020B0604020202020204" pitchFamily="34" charset="0"/>
              <a:ea typeface="Catamaran"/>
              <a:cs typeface="Arial" panose="020B0604020202020204" pitchFamily="34" charset="0"/>
              <a:sym typeface="Catamar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426997" y="5401233"/>
            <a:ext cx="5404350" cy="221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Hoàn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thành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các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bài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còn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lại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(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Bài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1, 2, 3) 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trong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SGK </a:t>
            </a:r>
            <a:r>
              <a:rPr lang="en-US" sz="4800" dirty="0" err="1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và</a:t>
            </a:r>
            <a:r>
              <a:rPr lang="en-US" sz="4800" dirty="0">
                <a:solidFill>
                  <a:srgbClr val="251E3B"/>
                </a:solidFill>
                <a:latin typeface="Arial" panose="020B0604020202020204" pitchFamily="34" charset="0"/>
                <a:ea typeface="Catamaran"/>
                <a:cs typeface="Arial" panose="020B0604020202020204" pitchFamily="34" charset="0"/>
                <a:sym typeface="Catamaran"/>
              </a:rPr>
              <a:t> SBT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81683" y="4805608"/>
            <a:ext cx="540435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426991" y="4805608"/>
            <a:ext cx="5404350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0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02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78982" y="580326"/>
            <a:ext cx="11373488" cy="13347636"/>
          </a:xfrm>
          <a:custGeom>
            <a:avLst/>
            <a:gdLst/>
            <a:ahLst/>
            <a:cxnLst/>
            <a:rect l="l" t="t" r="r" b="b"/>
            <a:pathLst>
              <a:path w="11373488" h="13347636">
                <a:moveTo>
                  <a:pt x="0" y="0"/>
                </a:moveTo>
                <a:lnTo>
                  <a:pt x="11373488" y="0"/>
                </a:lnTo>
                <a:lnTo>
                  <a:pt x="11373488" y="13347636"/>
                </a:lnTo>
                <a:lnTo>
                  <a:pt x="0" y="133476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8200" y="580326"/>
            <a:ext cx="8602350" cy="6460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280"/>
              </a:lnSpc>
            </a:pPr>
            <a:r>
              <a:rPr lang="en-US" sz="10000" i="1" dirty="0">
                <a:solidFill>
                  <a:srgbClr val="0D4899"/>
                </a:solidFill>
                <a:latin typeface="Times" pitchFamily="2" charset="0"/>
                <a:ea typeface="MS Gothic" panose="020B0609070205080204" pitchFamily="49" charset="-128"/>
                <a:cs typeface="Arial Hebrew Scholar" pitchFamily="2" charset="-79"/>
                <a:sym typeface="Lexend Deca"/>
              </a:rPr>
              <a:t>CẢM ƠN CÁC EM ĐÃ LẮNG NGHE</a:t>
            </a:r>
          </a:p>
        </p:txBody>
      </p:sp>
      <p:sp>
        <p:nvSpPr>
          <p:cNvPr id="7" name="Freeform 7"/>
          <p:cNvSpPr/>
          <p:nvPr/>
        </p:nvSpPr>
        <p:spPr>
          <a:xfrm>
            <a:off x="10023718" y="1006744"/>
            <a:ext cx="10642934" cy="6744980"/>
          </a:xfrm>
          <a:custGeom>
            <a:avLst/>
            <a:gdLst/>
            <a:ahLst/>
            <a:cxnLst/>
            <a:rect l="l" t="t" r="r" b="b"/>
            <a:pathLst>
              <a:path w="10642934" h="6744980">
                <a:moveTo>
                  <a:pt x="0" y="0"/>
                </a:moveTo>
                <a:lnTo>
                  <a:pt x="10642934" y="0"/>
                </a:lnTo>
                <a:lnTo>
                  <a:pt x="10642934" y="6744980"/>
                </a:lnTo>
                <a:lnTo>
                  <a:pt x="0" y="674498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030200" y="5143500"/>
            <a:ext cx="5069476" cy="5143500"/>
          </a:xfrm>
          <a:custGeom>
            <a:avLst/>
            <a:gdLst/>
            <a:ahLst/>
            <a:cxnLst/>
            <a:rect l="l" t="t" r="r" b="b"/>
            <a:pathLst>
              <a:path w="4293516" h="4397968">
                <a:moveTo>
                  <a:pt x="0" y="0"/>
                </a:moveTo>
                <a:lnTo>
                  <a:pt x="4293516" y="0"/>
                </a:lnTo>
                <a:lnTo>
                  <a:pt x="4293516" y="4397968"/>
                </a:lnTo>
                <a:lnTo>
                  <a:pt x="0" y="43979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3"/>
              <p:cNvSpPr txBox="1"/>
              <p:nvPr/>
            </p:nvSpPr>
            <p:spPr>
              <a:xfrm>
                <a:off x="188324" y="190500"/>
                <a:ext cx="18099676" cy="452591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7200"/>
                  </a:lnSpc>
                </a:pP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Em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hãy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thực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hiện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hai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nhiệm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vụ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</a:t>
                </a:r>
                <a:r>
                  <a:rPr lang="en-US" sz="4800" b="1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sau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:</a:t>
                </a:r>
              </a:p>
              <a:p>
                <a:pPr algn="l">
                  <a:lnSpc>
                    <a:spcPts val="7200"/>
                  </a:lnSpc>
                </a:pP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 Bold"/>
                    <a:cs typeface="Arial" panose="020B0604020202020204" pitchFamily="34" charset="0"/>
                    <a:sym typeface="DejaVu Serif Bold"/>
                  </a:rPr>
                  <a:t>  1.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Tính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giá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trị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của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biểu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thức</a:t>
                </a:r>
                <a:endParaRPr lang="en-US" sz="4800" dirty="0">
                  <a:solidFill>
                    <a:srgbClr val="000000"/>
                  </a:solidFill>
                  <a:latin typeface="Arial" panose="020B0604020202020204" pitchFamily="34" charset="0"/>
                  <a:ea typeface="DejaVu Serif"/>
                  <a:cs typeface="Arial" panose="020B0604020202020204" pitchFamily="34" charset="0"/>
                  <a:sym typeface="DejaVu Serif"/>
                </a:endParaRPr>
              </a:p>
              <a:p>
                <a:pPr algn="ctr">
                  <a:lnSpc>
                    <a:spcPts val="7200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14:m>
                  <m:oMath xmlns:m="http://schemas.openxmlformats.org/officeDocument/2006/math"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𝟎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,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𝟓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+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𝟒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,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𝟓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 :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𝟑</m:t>
                    </m:r>
                    <m:r>
                      <a:rPr lang="vi-VN" sz="60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DejaVu Serif"/>
                        <a:cs typeface="DejaVu Serif"/>
                        <a:sym typeface="DejaVu Serif"/>
                      </a:rPr>
                      <m:t>−</m:t>
                    </m:r>
                    <m:f>
                      <m:fPr>
                        <m:ctrlPr>
                          <a:rPr lang="vi-VN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DejaVu Serif"/>
                            <a:cs typeface="DejaVu Serif"/>
                            <a:sym typeface="DejaVu Serif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DejaVu Serif"/>
                            <a:cs typeface="DejaVu Serif"/>
                            <a:sym typeface="DejaVu Serif"/>
                          </a:rPr>
                          <m:t>𝟑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DejaVu Serif"/>
                            <a:cs typeface="DejaVu Serif"/>
                            <a:sym typeface="DejaVu Serif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vi-VN" sz="6000" b="1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DejaVu Serif"/>
                        <a:cs typeface="Arial" panose="020B0604020202020204" pitchFamily="34" charset="0"/>
                        <a:sym typeface="DejaVu Serif"/>
                      </a:rPr>
                      <m:t>∙</m:t>
                    </m:r>
                    <m:f>
                      <m:fPr>
                        <m:ctrlPr>
                          <a:rPr lang="vi-VN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DejaVu Serif"/>
                            <a:cs typeface="DejaVu Serif"/>
                            <a:sym typeface="DejaVu Serif"/>
                          </a:rPr>
                        </m:ctrlPr>
                      </m:fPr>
                      <m:num>
                        <m:r>
                          <a:rPr lang="vi-VN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DejaVu Serif"/>
                            <a:cs typeface="DejaVu Serif"/>
                            <a:sym typeface="DejaVu Serif"/>
                          </a:rPr>
                          <m:t>𝟒</m:t>
                        </m:r>
                      </m:num>
                      <m:den>
                        <m:r>
                          <a:rPr lang="vi-VN" sz="60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DejaVu Serif"/>
                            <a:cs typeface="DejaVu Serif"/>
                            <a:sym typeface="DejaVu Serif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</a:p>
              <a:p>
                <a:pPr algn="l">
                  <a:lnSpc>
                    <a:spcPts val="7200"/>
                  </a:lnSpc>
                </a:pP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 </a:t>
                </a:r>
                <a:r>
                  <a:rPr lang="en-US" sz="4800" b="1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2.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Nêu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thứ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tự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thực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hiện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phép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tính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đối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với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biểu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thức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có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các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phép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tính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cộng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,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trừ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, </a:t>
                </a:r>
                <a:r>
                  <a:rPr lang="en-US" sz="4800" dirty="0" err="1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nhân</a:t>
                </a:r>
                <a:r>
                  <a:rPr lang="en-US" sz="4800" dirty="0">
                    <a:solidFill>
                      <a:srgbClr val="000000"/>
                    </a:solidFill>
                    <a:latin typeface="Arial" panose="020B0604020202020204" pitchFamily="34" charset="0"/>
                    <a:ea typeface="DejaVu Serif"/>
                    <a:cs typeface="Arial" panose="020B0604020202020204" pitchFamily="34" charset="0"/>
                    <a:sym typeface="DejaVu Serif"/>
                  </a:rPr>
                  <a:t>, chia</a:t>
                </a:r>
              </a:p>
            </p:txBody>
          </p:sp>
        </mc:Choice>
        <mc:Fallback xmlns="">
          <p:sp>
            <p:nvSpPr>
              <p:cNvPr id="3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24" y="190500"/>
                <a:ext cx="18099676" cy="4525919"/>
              </a:xfrm>
              <a:prstGeom prst="rect">
                <a:avLst/>
              </a:prstGeom>
              <a:blipFill>
                <a:blip r:embed="rId4"/>
                <a:stretch>
                  <a:fillRect l="-2034" t="-1955" b="-7263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reeform 4"/>
          <p:cNvSpPr/>
          <p:nvPr/>
        </p:nvSpPr>
        <p:spPr>
          <a:xfrm>
            <a:off x="-1626896" y="5489694"/>
            <a:ext cx="2510984" cy="5365150"/>
          </a:xfrm>
          <a:custGeom>
            <a:avLst/>
            <a:gdLst/>
            <a:ahLst/>
            <a:cxnLst/>
            <a:rect l="l" t="t" r="r" b="b"/>
            <a:pathLst>
              <a:path w="2510984" h="5365150">
                <a:moveTo>
                  <a:pt x="0" y="0"/>
                </a:moveTo>
                <a:lnTo>
                  <a:pt x="2510984" y="0"/>
                </a:lnTo>
                <a:lnTo>
                  <a:pt x="2510984" y="5365150"/>
                </a:lnTo>
                <a:lnTo>
                  <a:pt x="0" y="53651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642844" y="4525396"/>
            <a:ext cx="2962292" cy="6329448"/>
          </a:xfrm>
          <a:custGeom>
            <a:avLst/>
            <a:gdLst/>
            <a:ahLst/>
            <a:cxnLst/>
            <a:rect l="l" t="t" r="r" b="b"/>
            <a:pathLst>
              <a:path w="2962292" h="6329448">
                <a:moveTo>
                  <a:pt x="0" y="0"/>
                </a:moveTo>
                <a:lnTo>
                  <a:pt x="2962292" y="0"/>
                </a:lnTo>
                <a:lnTo>
                  <a:pt x="2962292" y="6329448"/>
                </a:lnTo>
                <a:lnTo>
                  <a:pt x="0" y="632944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13934" y="4525420"/>
            <a:ext cx="2962598" cy="4293942"/>
          </a:xfrm>
          <a:custGeom>
            <a:avLst/>
            <a:gdLst/>
            <a:ahLst/>
            <a:cxnLst/>
            <a:rect l="l" t="t" r="r" b="b"/>
            <a:pathLst>
              <a:path w="2962598" h="4293942">
                <a:moveTo>
                  <a:pt x="0" y="0"/>
                </a:moveTo>
                <a:lnTo>
                  <a:pt x="2962598" y="0"/>
                </a:lnTo>
                <a:lnTo>
                  <a:pt x="2962598" y="4293942"/>
                </a:lnTo>
                <a:lnTo>
                  <a:pt x="0" y="42939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859050" y="7502500"/>
            <a:ext cx="6927450" cy="5964150"/>
          </a:xfrm>
          <a:custGeom>
            <a:avLst/>
            <a:gdLst/>
            <a:ahLst/>
            <a:cxnLst/>
            <a:rect l="l" t="t" r="r" b="b"/>
            <a:pathLst>
              <a:path w="6927450" h="5964150">
                <a:moveTo>
                  <a:pt x="0" y="0"/>
                </a:moveTo>
                <a:lnTo>
                  <a:pt x="6927450" y="0"/>
                </a:lnTo>
                <a:lnTo>
                  <a:pt x="6927450" y="5964150"/>
                </a:lnTo>
                <a:lnTo>
                  <a:pt x="0" y="596415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612854" y="3249460"/>
            <a:ext cx="1706206" cy="2027648"/>
          </a:xfrm>
          <a:custGeom>
            <a:avLst/>
            <a:gdLst/>
            <a:ahLst/>
            <a:cxnLst/>
            <a:rect l="l" t="t" r="r" b="b"/>
            <a:pathLst>
              <a:path w="1706206" h="2027648">
                <a:moveTo>
                  <a:pt x="0" y="0"/>
                </a:moveTo>
                <a:lnTo>
                  <a:pt x="1706206" y="0"/>
                </a:lnTo>
                <a:lnTo>
                  <a:pt x="1706206" y="2027648"/>
                </a:lnTo>
                <a:lnTo>
                  <a:pt x="0" y="20276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7113956" y="3388670"/>
            <a:ext cx="1706170" cy="2117188"/>
          </a:xfrm>
          <a:custGeom>
            <a:avLst/>
            <a:gdLst/>
            <a:ahLst/>
            <a:cxnLst/>
            <a:rect l="l" t="t" r="r" b="b"/>
            <a:pathLst>
              <a:path w="1706170" h="2117188">
                <a:moveTo>
                  <a:pt x="0" y="0"/>
                </a:moveTo>
                <a:lnTo>
                  <a:pt x="1706170" y="0"/>
                </a:lnTo>
                <a:lnTo>
                  <a:pt x="1706170" y="2117188"/>
                </a:lnTo>
                <a:lnTo>
                  <a:pt x="0" y="21171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76452" y="7082148"/>
            <a:ext cx="2143096" cy="2465334"/>
          </a:xfrm>
          <a:custGeom>
            <a:avLst/>
            <a:gdLst/>
            <a:ahLst/>
            <a:cxnLst/>
            <a:rect l="l" t="t" r="r" b="b"/>
            <a:pathLst>
              <a:path w="2143096" h="2465334">
                <a:moveTo>
                  <a:pt x="0" y="0"/>
                </a:moveTo>
                <a:lnTo>
                  <a:pt x="2143096" y="0"/>
                </a:lnTo>
                <a:lnTo>
                  <a:pt x="2143096" y="2465334"/>
                </a:lnTo>
                <a:lnTo>
                  <a:pt x="0" y="246533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633198" y="6257415"/>
            <a:ext cx="5166986" cy="4114800"/>
          </a:xfrm>
          <a:custGeom>
            <a:avLst/>
            <a:gdLst/>
            <a:ahLst/>
            <a:cxnLst/>
            <a:rect l="l" t="t" r="r" b="b"/>
            <a:pathLst>
              <a:path w="5166986" h="4114800">
                <a:moveTo>
                  <a:pt x="0" y="0"/>
                </a:moveTo>
                <a:lnTo>
                  <a:pt x="5166986" y="0"/>
                </a:lnTo>
                <a:lnTo>
                  <a:pt x="51669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184625" y="1405347"/>
            <a:ext cx="15918750" cy="445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59"/>
              </a:lnSpc>
            </a:pPr>
            <a:r>
              <a:rPr lang="en-US" sz="9799" u="sng" dirty="0">
                <a:solidFill>
                  <a:srgbClr val="093C83"/>
                </a:solidFill>
                <a:latin typeface="Paytone One"/>
                <a:ea typeface="Paytone One"/>
                <a:cs typeface="Paytone One"/>
                <a:sym typeface="Paytone One"/>
              </a:rPr>
              <a:t>BÀI 4</a:t>
            </a:r>
            <a:r>
              <a:rPr lang="en-US" sz="9799" dirty="0">
                <a:solidFill>
                  <a:srgbClr val="093C83"/>
                </a:solidFill>
                <a:latin typeface="Paytone One"/>
                <a:ea typeface="Paytone One"/>
                <a:cs typeface="Paytone One"/>
                <a:sym typeface="Paytone One"/>
              </a:rPr>
              <a:t>.</a:t>
            </a:r>
          </a:p>
          <a:p>
            <a:pPr algn="ctr">
              <a:lnSpc>
                <a:spcPts val="11759"/>
              </a:lnSpc>
            </a:pPr>
            <a:r>
              <a:rPr lang="en-US" sz="9799" dirty="0">
                <a:solidFill>
                  <a:srgbClr val="093C83"/>
                </a:solidFill>
                <a:latin typeface="Paytone One"/>
                <a:ea typeface="Paytone One"/>
                <a:cs typeface="Paytone One"/>
                <a:sym typeface="Paytone One"/>
              </a:rPr>
              <a:t>THỨ TỰ THỰC HIỆN </a:t>
            </a:r>
          </a:p>
          <a:p>
            <a:pPr algn="ctr">
              <a:lnSpc>
                <a:spcPts val="11759"/>
              </a:lnSpc>
            </a:pPr>
            <a:r>
              <a:rPr lang="en-US" sz="9799" dirty="0">
                <a:solidFill>
                  <a:srgbClr val="093C83"/>
                </a:solidFill>
                <a:latin typeface="Paytone One"/>
                <a:ea typeface="Paytone One"/>
                <a:cs typeface="Paytone One"/>
                <a:sym typeface="Paytone One"/>
              </a:rPr>
              <a:t>CÁC PHÉP TÍNH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213854" y="3289622"/>
            <a:ext cx="2197412" cy="2106790"/>
          </a:xfrm>
          <a:custGeom>
            <a:avLst/>
            <a:gdLst/>
            <a:ahLst/>
            <a:cxnLst/>
            <a:rect l="l" t="t" r="r" b="b"/>
            <a:pathLst>
              <a:path w="2197412" h="2106790">
                <a:moveTo>
                  <a:pt x="0" y="0"/>
                </a:moveTo>
                <a:lnTo>
                  <a:pt x="2197412" y="0"/>
                </a:lnTo>
                <a:lnTo>
                  <a:pt x="2197412" y="2106790"/>
                </a:lnTo>
                <a:lnTo>
                  <a:pt x="0" y="2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736596" y="3270608"/>
            <a:ext cx="2197412" cy="2106790"/>
          </a:xfrm>
          <a:custGeom>
            <a:avLst/>
            <a:gdLst/>
            <a:ahLst/>
            <a:cxnLst/>
            <a:rect l="l" t="t" r="r" b="b"/>
            <a:pathLst>
              <a:path w="2197412" h="2106790">
                <a:moveTo>
                  <a:pt x="0" y="0"/>
                </a:moveTo>
                <a:lnTo>
                  <a:pt x="2197412" y="0"/>
                </a:lnTo>
                <a:lnTo>
                  <a:pt x="2197412" y="2106790"/>
                </a:lnTo>
                <a:lnTo>
                  <a:pt x="0" y="21067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81075" y="769450"/>
            <a:ext cx="14325750" cy="1085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NỘI DUNG BÀI HỌC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363508" y="5950186"/>
            <a:ext cx="4202871" cy="771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LUYỆN TẬP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627323" y="5993933"/>
            <a:ext cx="4720761" cy="2295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sz="50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THỨ TỰ THỰC HIỆN CÁC PHÉP TÍNH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980529" y="3675682"/>
            <a:ext cx="2014350" cy="98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01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57769" y="3694696"/>
            <a:ext cx="2014350" cy="98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02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801600" y="3830544"/>
            <a:ext cx="2014350" cy="14747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19"/>
              </a:lnSpc>
            </a:pPr>
            <a:r>
              <a:rPr lang="en-US" sz="9600" dirty="0">
                <a:solidFill>
                  <a:srgbClr val="FFFFFF"/>
                </a:solidFill>
                <a:latin typeface="Lexend Deca"/>
                <a:ea typeface="Lexend Deca"/>
                <a:cs typeface="Lexend Deca"/>
                <a:sym typeface="Lexend Deca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651041" y="2339574"/>
            <a:ext cx="1416516" cy="7580"/>
          </a:xfrm>
          <a:prstGeom prst="line">
            <a:avLst/>
          </a:prstGeom>
          <a:ln w="9525" cap="rnd">
            <a:solidFill>
              <a:srgbClr val="0D48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4651066" y="5469771"/>
            <a:ext cx="1416516" cy="7574"/>
          </a:xfrm>
          <a:prstGeom prst="line">
            <a:avLst/>
          </a:prstGeom>
          <a:ln w="9525" cap="rnd">
            <a:solidFill>
              <a:srgbClr val="0D48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4651092" y="8473147"/>
            <a:ext cx="1416516" cy="7577"/>
          </a:xfrm>
          <a:prstGeom prst="line">
            <a:avLst/>
          </a:prstGeom>
          <a:ln w="9525" cap="rnd">
            <a:solidFill>
              <a:srgbClr val="0D4899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>
            <a:off x="4253504" y="8087266"/>
            <a:ext cx="795023" cy="762236"/>
          </a:xfrm>
          <a:custGeom>
            <a:avLst/>
            <a:gdLst/>
            <a:ahLst/>
            <a:cxnLst/>
            <a:rect l="l" t="t" r="r" b="b"/>
            <a:pathLst>
              <a:path w="795023" h="762236">
                <a:moveTo>
                  <a:pt x="0" y="0"/>
                </a:moveTo>
                <a:lnTo>
                  <a:pt x="795023" y="0"/>
                </a:lnTo>
                <a:lnTo>
                  <a:pt x="795023" y="762236"/>
                </a:lnTo>
                <a:lnTo>
                  <a:pt x="0" y="76223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234468" y="5074765"/>
            <a:ext cx="814058" cy="780486"/>
          </a:xfrm>
          <a:custGeom>
            <a:avLst/>
            <a:gdLst/>
            <a:ahLst/>
            <a:cxnLst/>
            <a:rect l="l" t="t" r="r" b="b"/>
            <a:pathLst>
              <a:path w="814058" h="780486">
                <a:moveTo>
                  <a:pt x="0" y="0"/>
                </a:moveTo>
                <a:lnTo>
                  <a:pt x="814059" y="0"/>
                </a:lnTo>
                <a:lnTo>
                  <a:pt x="814059" y="780486"/>
                </a:lnTo>
                <a:lnTo>
                  <a:pt x="0" y="7804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234459" y="1944564"/>
            <a:ext cx="814068" cy="780495"/>
          </a:xfrm>
          <a:custGeom>
            <a:avLst/>
            <a:gdLst/>
            <a:ahLst/>
            <a:cxnLst/>
            <a:rect l="l" t="t" r="r" b="b"/>
            <a:pathLst>
              <a:path w="814068" h="780495">
                <a:moveTo>
                  <a:pt x="0" y="0"/>
                </a:moveTo>
                <a:lnTo>
                  <a:pt x="814068" y="0"/>
                </a:lnTo>
                <a:lnTo>
                  <a:pt x="814068" y="780495"/>
                </a:lnTo>
                <a:lnTo>
                  <a:pt x="0" y="7804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4656" y="2852839"/>
            <a:ext cx="3827268" cy="4443852"/>
          </a:xfrm>
          <a:custGeom>
            <a:avLst/>
            <a:gdLst/>
            <a:ahLst/>
            <a:cxnLst/>
            <a:rect l="l" t="t" r="r" b="b"/>
            <a:pathLst>
              <a:path w="3827268" h="4443852">
                <a:moveTo>
                  <a:pt x="0" y="0"/>
                </a:moveTo>
                <a:lnTo>
                  <a:pt x="3827268" y="0"/>
                </a:lnTo>
                <a:lnTo>
                  <a:pt x="3827268" y="4443852"/>
                </a:lnTo>
                <a:lnTo>
                  <a:pt x="0" y="44438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068290" y="149725"/>
            <a:ext cx="14325750" cy="934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5400" b="1" dirty="0">
                <a:solidFill>
                  <a:srgbClr val="0D4899"/>
                </a:solidFill>
                <a:latin typeface="Arial" panose="020B0604020202020204" pitchFamily="34" charset="0"/>
                <a:ea typeface="Lexend Deca"/>
                <a:cs typeface="Arial" panose="020B0604020202020204" pitchFamily="34" charset="0"/>
                <a:sym typeface="Lexend Deca"/>
              </a:rPr>
              <a:t>THỨ TỰ THỰC HIỆN PHÉP TÍNH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208851" y="1876526"/>
            <a:ext cx="11764773" cy="1809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Nếu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phép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cộng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trừ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hoặc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chỉ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nhân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, chia, ta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phép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theo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thứ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tự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từ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trái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sáng</a:t>
            </a:r>
            <a:r>
              <a:rPr lang="en-US" sz="3999" b="1" i="1" dirty="0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 </a:t>
            </a:r>
            <a:r>
              <a:rPr lang="en-US" sz="3999" b="1" i="1" dirty="0" err="1">
                <a:solidFill>
                  <a:srgbClr val="000000"/>
                </a:solidFill>
                <a:latin typeface="Arial" panose="020B0604020202020204" pitchFamily="34" charset="0"/>
                <a:ea typeface="Arial MT Pro Bold Italics"/>
                <a:cs typeface="Arial" panose="020B0604020202020204" pitchFamily="34" charset="0"/>
                <a:sym typeface="Arial MT Pro Bold Italics"/>
              </a:rPr>
              <a:t>phải</a:t>
            </a:r>
            <a:endParaRPr lang="en-US" sz="3999" b="1" i="1" dirty="0">
              <a:solidFill>
                <a:srgbClr val="000000"/>
              </a:solidFill>
              <a:latin typeface="Arial" panose="020B0604020202020204" pitchFamily="34" charset="0"/>
              <a:ea typeface="Arial MT Pro Bold Italics"/>
              <a:cs typeface="Arial" panose="020B0604020202020204" pitchFamily="34" charset="0"/>
              <a:sym typeface="Arial MT Pro Bold Italic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08851" y="1228826"/>
            <a:ext cx="861035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Đối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với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biểu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thức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không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có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dấu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ngoặc</a:t>
            </a:r>
            <a:endParaRPr lang="en-US" sz="3600" dirty="0">
              <a:solidFill>
                <a:srgbClr val="0D4899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208851" y="4167509"/>
            <a:ext cx="861035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Đối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với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biểu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thức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không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có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dấu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ngoặc</a:t>
            </a:r>
            <a:endParaRPr lang="en-US" sz="3600" dirty="0">
              <a:solidFill>
                <a:srgbClr val="0D4899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6208851" y="4815209"/>
            <a:ext cx="11764773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Nếu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phép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cả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cộng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trừ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nhân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, chia,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nâng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luỹ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thừa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, ta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phép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nâng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lên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luỹ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thừa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trước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rồi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đến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nhân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chia,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cuối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cùng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đến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cộng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trừ</a:t>
            </a:r>
            <a:endParaRPr lang="en-US" sz="3999" dirty="0">
              <a:solidFill>
                <a:srgbClr val="000000"/>
              </a:solidFill>
              <a:latin typeface="Arial" panose="020B0604020202020204" pitchFamily="34" charset="0"/>
              <a:ea typeface="Arial MT Pro"/>
              <a:cs typeface="Arial" panose="020B0604020202020204" pitchFamily="34" charset="0"/>
              <a:sym typeface="Arial MT Pro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353443" y="7496716"/>
            <a:ext cx="8610352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Đối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với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biểu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thức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có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dấu</a:t>
            </a:r>
            <a:r>
              <a:rPr lang="en-US" sz="36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36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ngoặc</a:t>
            </a:r>
            <a:endParaRPr lang="en-US" sz="3600" dirty="0">
              <a:solidFill>
                <a:srgbClr val="0D4899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6353443" y="8144416"/>
            <a:ext cx="11620181" cy="187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799"/>
              </a:lnSpc>
            </a:pP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Nếu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biểu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thức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có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các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dấu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ngoặc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: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ngoặc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tròn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( ),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ngoặc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vuông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[ ],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ngoặc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nhọn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{ }, ta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thực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hiện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phép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tính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theo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thứ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 </a:t>
            </a:r>
            <a:r>
              <a:rPr lang="en-US" sz="3999" dirty="0" err="1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tự</a:t>
            </a:r>
            <a:r>
              <a:rPr lang="en-US" sz="3999" dirty="0">
                <a:solidFill>
                  <a:srgbClr val="000000"/>
                </a:solidFill>
                <a:latin typeface="Arial" panose="020B0604020202020204" pitchFamily="34" charset="0"/>
                <a:ea typeface="Arial MT Pro"/>
                <a:cs typeface="Arial" panose="020B0604020202020204" pitchFamily="34" charset="0"/>
                <a:sym typeface="Arial MT Pro"/>
              </a:rPr>
              <a:t>: </a:t>
            </a:r>
            <a:r>
              <a:rPr lang="en-US" sz="3999" b="1" dirty="0">
                <a:solidFill>
                  <a:srgbClr val="000000"/>
                </a:solidFill>
                <a:latin typeface="Arial" panose="020B0604020202020204" pitchFamily="34" charset="0"/>
                <a:ea typeface="Arial MT Pro Bold"/>
                <a:cs typeface="Arial" panose="020B0604020202020204" pitchFamily="34" charset="0"/>
                <a:sym typeface="Arial MT Pro Bold"/>
              </a:rPr>
              <a:t>( ) → [ ] → { }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mer clock ring sound - Sounds.mp3">
            <a:hlinkClick r:id="" action="ppaction://media"/>
            <a:extLst>
              <a:ext uri="{FF2B5EF4-FFF2-40B4-BE49-F238E27FC236}">
                <a16:creationId xmlns:a16="http://schemas.microsoft.com/office/drawing/2014/main" id="{06BA68D9-2D41-3ED6-90B1-5E8C8DFAE5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5.2494" end="1210.74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21766" y="7715984"/>
            <a:ext cx="812800" cy="8128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>
            <a:off x="-5128708" y="6044776"/>
            <a:ext cx="11300908" cy="8411541"/>
          </a:xfrm>
          <a:custGeom>
            <a:avLst/>
            <a:gdLst/>
            <a:ahLst/>
            <a:cxnLst/>
            <a:rect l="l" t="t" r="r" b="b"/>
            <a:pathLst>
              <a:path w="12748586" h="10975826">
                <a:moveTo>
                  <a:pt x="0" y="0"/>
                </a:moveTo>
                <a:lnTo>
                  <a:pt x="12748586" y="0"/>
                </a:lnTo>
                <a:lnTo>
                  <a:pt x="12748586" y="10975826"/>
                </a:lnTo>
                <a:lnTo>
                  <a:pt x="0" y="109758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81125" y="360998"/>
            <a:ext cx="1432575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THẢO LUẬN (NHÓM ĐÔI)</a:t>
            </a:r>
          </a:p>
        </p:txBody>
      </p:sp>
      <p:sp>
        <p:nvSpPr>
          <p:cNvPr id="8" name="Freeform 8"/>
          <p:cNvSpPr/>
          <p:nvPr/>
        </p:nvSpPr>
        <p:spPr>
          <a:xfrm>
            <a:off x="1066800" y="4868483"/>
            <a:ext cx="3025430" cy="2352585"/>
          </a:xfrm>
          <a:custGeom>
            <a:avLst/>
            <a:gdLst/>
            <a:ahLst/>
            <a:cxnLst/>
            <a:rect l="l" t="t" r="r" b="b"/>
            <a:pathLst>
              <a:path w="3025430" h="2352585">
                <a:moveTo>
                  <a:pt x="0" y="0"/>
                </a:moveTo>
                <a:lnTo>
                  <a:pt x="3025430" y="0"/>
                </a:lnTo>
                <a:lnTo>
                  <a:pt x="3025430" y="2352585"/>
                </a:lnTo>
                <a:lnTo>
                  <a:pt x="0" y="235258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00520" y="7621613"/>
            <a:ext cx="1352804" cy="1760744"/>
          </a:xfrm>
          <a:custGeom>
            <a:avLst/>
            <a:gdLst/>
            <a:ahLst/>
            <a:cxnLst/>
            <a:rect l="l" t="t" r="r" b="b"/>
            <a:pathLst>
              <a:path w="1352804" h="1760744">
                <a:moveTo>
                  <a:pt x="0" y="0"/>
                </a:moveTo>
                <a:lnTo>
                  <a:pt x="1352804" y="0"/>
                </a:lnTo>
                <a:lnTo>
                  <a:pt x="1352804" y="1760744"/>
                </a:lnTo>
                <a:lnTo>
                  <a:pt x="0" y="17607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340296" y="5672371"/>
            <a:ext cx="1362249" cy="1802577"/>
          </a:xfrm>
          <a:custGeom>
            <a:avLst/>
            <a:gdLst/>
            <a:ahLst/>
            <a:cxnLst/>
            <a:rect l="l" t="t" r="r" b="b"/>
            <a:pathLst>
              <a:path w="1362249" h="1802577">
                <a:moveTo>
                  <a:pt x="0" y="0"/>
                </a:moveTo>
                <a:lnTo>
                  <a:pt x="1362250" y="0"/>
                </a:lnTo>
                <a:lnTo>
                  <a:pt x="1362250" y="1802578"/>
                </a:lnTo>
                <a:lnTo>
                  <a:pt x="0" y="180257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789168" y="7544911"/>
            <a:ext cx="684931" cy="1227628"/>
          </a:xfrm>
          <a:custGeom>
            <a:avLst/>
            <a:gdLst/>
            <a:ahLst/>
            <a:cxnLst/>
            <a:rect l="l" t="t" r="r" b="b"/>
            <a:pathLst>
              <a:path w="684931" h="1227628">
                <a:moveTo>
                  <a:pt x="0" y="0"/>
                </a:moveTo>
                <a:lnTo>
                  <a:pt x="684931" y="0"/>
                </a:lnTo>
                <a:lnTo>
                  <a:pt x="684931" y="1227628"/>
                </a:lnTo>
                <a:lnTo>
                  <a:pt x="0" y="122762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589444" y="8097019"/>
            <a:ext cx="1010046" cy="808526"/>
          </a:xfrm>
          <a:custGeom>
            <a:avLst/>
            <a:gdLst/>
            <a:ahLst/>
            <a:cxnLst/>
            <a:rect l="l" t="t" r="r" b="b"/>
            <a:pathLst>
              <a:path w="1010046" h="808526">
                <a:moveTo>
                  <a:pt x="0" y="0"/>
                </a:moveTo>
                <a:lnTo>
                  <a:pt x="1010046" y="0"/>
                </a:lnTo>
                <a:lnTo>
                  <a:pt x="1010046" y="808526"/>
                </a:lnTo>
                <a:lnTo>
                  <a:pt x="0" y="80852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3453860" y="6840523"/>
            <a:ext cx="915148" cy="769704"/>
          </a:xfrm>
          <a:custGeom>
            <a:avLst/>
            <a:gdLst/>
            <a:ahLst/>
            <a:cxnLst/>
            <a:rect l="l" t="t" r="r" b="b"/>
            <a:pathLst>
              <a:path w="915148" h="769704">
                <a:moveTo>
                  <a:pt x="0" y="0"/>
                </a:moveTo>
                <a:lnTo>
                  <a:pt x="915148" y="0"/>
                </a:lnTo>
                <a:lnTo>
                  <a:pt x="915148" y="769704"/>
                </a:lnTo>
                <a:lnTo>
                  <a:pt x="0" y="76970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1">
            <a:extLst>
              <a:ext uri="{FF2B5EF4-FFF2-40B4-BE49-F238E27FC236}">
                <a16:creationId xmlns:a16="http://schemas.microsoft.com/office/drawing/2014/main" id="{3F0CC32B-8957-CAB9-BF27-95BF88A30480}"/>
              </a:ext>
            </a:extLst>
          </p:cNvPr>
          <p:cNvSpPr txBox="1"/>
          <p:nvPr/>
        </p:nvSpPr>
        <p:spPr>
          <a:xfrm>
            <a:off x="1310252" y="1780503"/>
            <a:ext cx="10957948" cy="119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Tính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giá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trị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của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mỗi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biểu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thức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sau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:</a:t>
            </a:r>
          </a:p>
          <a:p>
            <a:pPr algn="l">
              <a:lnSpc>
                <a:spcPts val="4799"/>
              </a:lnSpc>
            </a:pPr>
            <a:endParaRPr lang="en-US" sz="3600" dirty="0">
              <a:solidFill>
                <a:srgbClr val="0D4899"/>
              </a:solidFill>
              <a:latin typeface="Anton"/>
              <a:ea typeface="Anton"/>
              <a:cs typeface="Anton"/>
              <a:sym typeface="Anto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A9C5F4-B612-B667-D041-B2CC2F827D4F}"/>
                  </a:ext>
                </a:extLst>
              </p:cNvPr>
              <p:cNvSpPr txBox="1"/>
              <p:nvPr/>
            </p:nvSpPr>
            <p:spPr>
              <a:xfrm>
                <a:off x="5334000" y="2781300"/>
                <a:ext cx="9472708" cy="1527791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) 0,2+2,5 :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VN" sz="5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AA9C5F4-B612-B667-D041-B2CC2F827D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0" y="2781300"/>
                <a:ext cx="9472708" cy="152779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55EBA5-676A-D0C6-06C5-6995398DD323}"/>
                  </a:ext>
                </a:extLst>
              </p:cNvPr>
              <p:cNvSpPr txBox="1"/>
              <p:nvPr/>
            </p:nvSpPr>
            <p:spPr>
              <a:xfrm>
                <a:off x="5361432" y="4868483"/>
                <a:ext cx="9472708" cy="1706108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50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) 9.</m:t>
                      </m:r>
                      <m:sSup>
                        <m:sSup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5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5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5000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vi-VN" sz="5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5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5000" b="0" i="1" smtClean="0">
                                  <a:latin typeface="Cambria Math" panose="02040503050406030204" pitchFamily="18" charset="0"/>
                                </a:rPr>
                                <m:t>−0,1</m:t>
                              </m:r>
                            </m:e>
                          </m:d>
                        </m:e>
                        <m:sup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vi-VN" sz="5000" b="0" i="1" smtClean="0">
                          <a:latin typeface="Cambria Math" panose="02040503050406030204" pitchFamily="18" charset="0"/>
                        </a:rPr>
                        <m:t> : </m:t>
                      </m:r>
                      <m:f>
                        <m:fPr>
                          <m:ctrlPr>
                            <a:rPr lang="vi-VN" sz="5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vi-VN" sz="50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den>
                      </m:f>
                    </m:oMath>
                  </m:oMathPara>
                </a14:m>
                <a:endParaRPr lang="en-VN" sz="5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55EBA5-676A-D0C6-06C5-6995398DD3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1432" y="4868483"/>
                <a:ext cx="9472708" cy="1706108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1C28C4-0B0F-7A62-BBB0-FDF52353A576}"/>
              </a:ext>
            </a:extLst>
          </p:cNvPr>
          <p:cNvSpPr/>
          <p:nvPr/>
        </p:nvSpPr>
        <p:spPr>
          <a:xfrm>
            <a:off x="8907266" y="9126805"/>
            <a:ext cx="6660612" cy="7165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6A4BAA-3AD1-7343-C7F6-4006CA4947FD}"/>
              </a:ext>
            </a:extLst>
          </p:cNvPr>
          <p:cNvSpPr/>
          <p:nvPr/>
        </p:nvSpPr>
        <p:spPr>
          <a:xfrm>
            <a:off x="8907266" y="9150729"/>
            <a:ext cx="6660612" cy="716528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050" name="Picture 2" descr="Happy Cat Sticker by Capoo">
            <a:extLst>
              <a:ext uri="{FF2B5EF4-FFF2-40B4-BE49-F238E27FC236}">
                <a16:creationId xmlns:a16="http://schemas.microsoft.com/office/drawing/2014/main" id="{DC9BCA3D-6C39-69B9-9CFC-2E0CAC920E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0360" y="8528784"/>
            <a:ext cx="1754430" cy="148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B3FA59D3-FDD6-64F5-862F-E6FEC446060D}"/>
              </a:ext>
            </a:extLst>
          </p:cNvPr>
          <p:cNvSpPr txBox="1"/>
          <p:nvPr/>
        </p:nvSpPr>
        <p:spPr>
          <a:xfrm>
            <a:off x="9008044" y="8032912"/>
            <a:ext cx="11186548" cy="119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Thời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gian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còn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lại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: </a:t>
            </a:r>
          </a:p>
          <a:p>
            <a:pPr algn="l">
              <a:lnSpc>
                <a:spcPts val="4799"/>
              </a:lnSpc>
            </a:pPr>
            <a:endParaRPr lang="en-US" sz="3600" dirty="0">
              <a:solidFill>
                <a:srgbClr val="0D4899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9" name="Đồng hồ đếm ngược 5 phút - 5 Minutes - Đức Garden - Kích Rễ Bật Chồi Nhập Khẩu (720p, h264).mp4">
            <a:hlinkClick r:id="" action="ppaction://media"/>
            <a:extLst>
              <a:ext uri="{FF2B5EF4-FFF2-40B4-BE49-F238E27FC236}">
                <a16:creationId xmlns:a16="http://schemas.microsoft.com/office/drawing/2014/main" id="{8ADA0B4B-9646-2C04-8DE0-76F4518989F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464566" y="7675582"/>
            <a:ext cx="1727200" cy="9715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3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112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95 -0.0108 L 0.36337 -0.00154 " pathEditMode="relative" rAng="0" ptsTypes="AA">
                                      <p:cBhvr>
                                        <p:cTn id="43" dur="3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21" y="463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125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1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0"/>
      <p:bldP spid="16" grpId="0"/>
      <p:bldP spid="17" grpId="0" animBg="1"/>
      <p:bldP spid="18" grpId="0" animBg="1"/>
      <p:bldP spid="3" grpId="0" animBg="1"/>
      <p:bldP spid="3" grpId="1" animBg="1"/>
      <p:bldP spid="4" grpId="0" animBg="1"/>
      <p:bldP spid="1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reeform 2"/>
              <p:cNvSpPr/>
              <p:nvPr/>
            </p:nvSpPr>
            <p:spPr>
              <a:xfrm>
                <a:off x="685800" y="469806"/>
                <a:ext cx="13868400" cy="5419484"/>
              </a:xfrm>
              <a:custGeom>
                <a:avLst/>
                <a:gdLst/>
                <a:ahLst/>
                <a:cxnLst/>
                <a:rect l="l" t="t" r="r" b="b"/>
                <a:pathLst>
                  <a:path w="10598256" h="5115794">
                    <a:moveTo>
                      <a:pt x="0" y="0"/>
                    </a:moveTo>
                    <a:lnTo>
                      <a:pt x="10598256" y="0"/>
                    </a:lnTo>
                    <a:lnTo>
                      <a:pt x="10598256" y="5115794"/>
                    </a:lnTo>
                    <a:lnTo>
                      <a:pt x="0" y="5115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>
                  <a:lnSpc>
                    <a:spcPts val="4799"/>
                  </a:lnSpc>
                </a:pPr>
                <a:endParaRPr lang="en-US" sz="4000" dirty="0">
                  <a:solidFill>
                    <a:srgbClr val="0D4899"/>
                  </a:solidFill>
                  <a:latin typeface="Anton"/>
                  <a:ea typeface="Anton"/>
                  <a:cs typeface="Anton"/>
                  <a:sym typeface="Anton"/>
                </a:endParaRPr>
              </a:p>
              <a:p>
                <a:pPr>
                  <a:lnSpc>
                    <a:spcPts val="4799"/>
                  </a:lnSpc>
                </a:pPr>
                <a:r>
                  <a:rPr lang="en-US" sz="4000" dirty="0">
                    <a:solidFill>
                      <a:srgbClr val="0D4899"/>
                    </a:solidFill>
                    <a:latin typeface="Anton"/>
                    <a:ea typeface="Anton"/>
                    <a:cs typeface="Anton"/>
                    <a:sym typeface="Anton"/>
                  </a:rPr>
                  <a:t>	</a:t>
                </a:r>
                <a:r>
                  <a:rPr lang="en-US" sz="4400" dirty="0" err="1">
                    <a:latin typeface="Anton"/>
                    <a:ea typeface="Anton"/>
                    <a:cs typeface="Anton"/>
                    <a:sym typeface="Anton"/>
                  </a:rPr>
                  <a:t>Để</a:t>
                </a:r>
                <a:r>
                  <a:rPr lang="en-US" sz="4400" dirty="0">
                    <a:latin typeface="Anton"/>
                    <a:ea typeface="Anton"/>
                    <a:cs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ea typeface="Anton"/>
                    <a:cs typeface="Anton"/>
                    <a:sym typeface="Anton"/>
                  </a:rPr>
                  <a:t>tính</a:t>
                </a:r>
                <a:r>
                  <a:rPr lang="en-US" sz="4400" dirty="0">
                    <a:latin typeface="Anton"/>
                    <a:ea typeface="Anton"/>
                    <a:cs typeface="Anton"/>
                    <a:sym typeface="Anton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nton"/>
                      </a:rPr>
                      <m:t>A</m:t>
                    </m:r>
                    <m:r>
                      <a:rPr lang="vi-VN" sz="4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nton"/>
                      </a:rPr>
                      <m:t>=</m:t>
                    </m:r>
                    <m:r>
                      <a:rPr lang="vi-VN" sz="4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1,5+0,5 . </m:t>
                    </m:r>
                    <m:sSup>
                      <m:sSupPr>
                        <m:ctrlPr>
                          <a:rPr lang="vi-VN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vi-VN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vi-VN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vi-VN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VN" sz="4000" dirty="0"/>
                  <a:t>, </a:t>
                </a:r>
                <a:r>
                  <a:rPr lang="en-US" sz="4400" dirty="0" err="1">
                    <a:latin typeface="Anton"/>
                    <a:sym typeface="Anton"/>
                  </a:rPr>
                  <a:t>bạn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Châu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làm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như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sau</a:t>
                </a:r>
                <a:r>
                  <a:rPr lang="en-US" sz="4400" dirty="0">
                    <a:latin typeface="Anton"/>
                    <a:sym typeface="Anton"/>
                  </a:rPr>
                  <a:t>:</a:t>
                </a:r>
              </a:p>
              <a:p>
                <a:pPr algn="ctr">
                  <a:lnSpc>
                    <a:spcPts val="4799"/>
                  </a:lnSpc>
                </a:pPr>
                <a:endParaRPr lang="vi-VN" sz="4000" b="0" i="1" dirty="0">
                  <a:solidFill>
                    <a:schemeClr val="tx1"/>
                  </a:solidFill>
                  <a:latin typeface="Cambria Math" panose="02040503050406030204" pitchFamily="18" charset="0"/>
                  <a:sym typeface="Anton"/>
                </a:endParaRPr>
              </a:p>
              <a:p>
                <a:pPr algn="ctr">
                  <a:lnSpc>
                    <a:spcPts val="4799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nton"/>
                      </a:rPr>
                      <m:t>A</m:t>
                    </m:r>
                    <m:r>
                      <a:rPr lang="vi-VN" sz="4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sym typeface="Anton"/>
                      </a:rPr>
                      <m:t>=</m:t>
                    </m:r>
                    <m:r>
                      <a:rPr lang="vi-VN" sz="4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1,5+0,5 . </m:t>
                    </m:r>
                    <m:sSup>
                      <m:sSupPr>
                        <m:ctrlPr>
                          <a:rPr lang="vi-VN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vi-VN" sz="48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vi-VN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vi-VN" sz="4800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vi-VN" sz="4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=2.</m:t>
                    </m:r>
                  </m:oMath>
                </a14:m>
                <a:r>
                  <a:rPr lang="en-VN" sz="48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VN" sz="48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VN" sz="48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VN" sz="480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8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vi-VN" sz="48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vi-VN" sz="4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8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=2</m:t>
                    </m:r>
                    <m:r>
                      <a:rPr lang="vi-VN" sz="4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4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4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48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vi-VN" sz="4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vi-VN" sz="48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lang="en-VN" sz="4800" dirty="0">
                  <a:solidFill>
                    <a:srgbClr val="0070C0"/>
                  </a:solidFill>
                </a:endParaRPr>
              </a:p>
              <a:p>
                <a:pPr algn="ctr">
                  <a:lnSpc>
                    <a:spcPts val="4799"/>
                  </a:lnSpc>
                </a:pPr>
                <a:endParaRPr lang="en-VN" sz="4800" dirty="0"/>
              </a:p>
              <a:p>
                <a:pPr>
                  <a:lnSpc>
                    <a:spcPts val="4799"/>
                  </a:lnSpc>
                </a:pPr>
                <a:r>
                  <a:rPr lang="en-US" sz="4800" dirty="0">
                    <a:solidFill>
                      <a:srgbClr val="0D4899"/>
                    </a:solidFill>
                    <a:latin typeface="Anton"/>
                    <a:sym typeface="Anton"/>
                  </a:rPr>
                  <a:t>      </a:t>
                </a:r>
                <a:r>
                  <a:rPr lang="en-US" sz="4400" dirty="0">
                    <a:latin typeface="Anton"/>
                    <a:sym typeface="Anton"/>
                  </a:rPr>
                  <a:t>Theo </a:t>
                </a:r>
                <a:r>
                  <a:rPr lang="en-US" sz="4400" dirty="0" err="1">
                    <a:latin typeface="Anton"/>
                    <a:sym typeface="Anton"/>
                  </a:rPr>
                  <a:t>em</a:t>
                </a:r>
                <a:r>
                  <a:rPr lang="en-US" sz="4400" dirty="0">
                    <a:latin typeface="Anton"/>
                    <a:sym typeface="Anton"/>
                  </a:rPr>
                  <a:t>, </a:t>
                </a:r>
                <a:r>
                  <a:rPr lang="en-US" sz="4400" dirty="0" err="1">
                    <a:latin typeface="Anton"/>
                    <a:sym typeface="Anton"/>
                  </a:rPr>
                  <a:t>bạn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Châu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làm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đúng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chưa</a:t>
                </a:r>
                <a:r>
                  <a:rPr lang="en-US" sz="4400" dirty="0">
                    <a:latin typeface="Anton"/>
                    <a:sym typeface="Anton"/>
                  </a:rPr>
                  <a:t>? </a:t>
                </a:r>
                <a:r>
                  <a:rPr lang="en-US" sz="4400" dirty="0" err="1">
                    <a:latin typeface="Anton"/>
                    <a:sym typeface="Anton"/>
                  </a:rPr>
                  <a:t>Vì</a:t>
                </a:r>
                <a:r>
                  <a:rPr lang="en-US" sz="4400" dirty="0">
                    <a:latin typeface="Anton"/>
                    <a:sym typeface="Anton"/>
                  </a:rPr>
                  <a:t> </a:t>
                </a:r>
                <a:r>
                  <a:rPr lang="en-US" sz="4400" dirty="0" err="1">
                    <a:latin typeface="Anton"/>
                    <a:sym typeface="Anton"/>
                  </a:rPr>
                  <a:t>sao</a:t>
                </a:r>
                <a:r>
                  <a:rPr lang="en-US" sz="4400" dirty="0">
                    <a:latin typeface="Anton"/>
                    <a:sym typeface="Anton"/>
                  </a:rPr>
                  <a:t>?</a:t>
                </a:r>
                <a:endParaRPr lang="en-VN" sz="4800" dirty="0"/>
              </a:p>
            </p:txBody>
          </p:sp>
        </mc:Choice>
        <mc:Fallback xmlns="">
          <p:sp>
            <p:nvSpPr>
              <p:cNvPr id="2" name="Freeform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69806"/>
                <a:ext cx="13868400" cy="5419484"/>
              </a:xfrm>
              <a:custGeom>
                <a:avLst/>
                <a:gdLst/>
                <a:ahLst/>
                <a:cxnLst/>
                <a:rect l="l" t="t" r="r" b="b"/>
                <a:pathLst>
                  <a:path w="10598256" h="5115794">
                    <a:moveTo>
                      <a:pt x="0" y="0"/>
                    </a:moveTo>
                    <a:lnTo>
                      <a:pt x="10598256" y="0"/>
                    </a:lnTo>
                    <a:lnTo>
                      <a:pt x="10598256" y="5115794"/>
                    </a:lnTo>
                    <a:lnTo>
                      <a:pt x="0" y="5115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8" name="Picture 4" descr="Studying Girl Stock Illustrations – 38,618 Studying Girl Stock  Illustrations, Vectors &amp; Clipart - Dreamstime">
            <a:extLst>
              <a:ext uri="{FF2B5EF4-FFF2-40B4-BE49-F238E27FC236}">
                <a16:creationId xmlns:a16="http://schemas.microsoft.com/office/drawing/2014/main" id="{BE620D65-DFC4-5938-C705-701CC2681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0" y="5948076"/>
            <a:ext cx="4953000" cy="436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Freeform 2"/>
              <p:cNvSpPr/>
              <p:nvPr/>
            </p:nvSpPr>
            <p:spPr>
              <a:xfrm>
                <a:off x="685800" y="469806"/>
                <a:ext cx="16154400" cy="9017094"/>
              </a:xfrm>
              <a:custGeom>
                <a:avLst/>
                <a:gdLst/>
                <a:ahLst/>
                <a:cxnLst/>
                <a:rect l="l" t="t" r="r" b="b"/>
                <a:pathLst>
                  <a:path w="10598256" h="5115794">
                    <a:moveTo>
                      <a:pt x="0" y="0"/>
                    </a:moveTo>
                    <a:lnTo>
                      <a:pt x="10598256" y="0"/>
                    </a:lnTo>
                    <a:lnTo>
                      <a:pt x="10598256" y="5115794"/>
                    </a:lnTo>
                    <a:lnTo>
                      <a:pt x="0" y="5115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algn="l">
                  <a:lnSpc>
                    <a:spcPts val="4799"/>
                  </a:lnSpc>
                </a:pPr>
                <a:endParaRPr lang="en-US" sz="4000" dirty="0">
                  <a:solidFill>
                    <a:srgbClr val="0D4899"/>
                  </a:solidFill>
                  <a:latin typeface="Anton"/>
                  <a:ea typeface="Anton"/>
                  <a:cs typeface="Anton"/>
                  <a:sym typeface="Anton"/>
                </a:endParaRPr>
              </a:p>
              <a:p>
                <a:pPr>
                  <a:lnSpc>
                    <a:spcPts val="4799"/>
                  </a:lnSpc>
                </a:pPr>
                <a:r>
                  <a:rPr lang="en-US" sz="4000" dirty="0">
                    <a:solidFill>
                      <a:srgbClr val="0D4899"/>
                    </a:solidFill>
                    <a:latin typeface="Anton"/>
                    <a:ea typeface="Anton"/>
                    <a:cs typeface="Anton"/>
                    <a:sym typeface="Anton"/>
                  </a:rPr>
                  <a:t>	</a:t>
                </a:r>
                <a:r>
                  <a:rPr lang="en-US" sz="4800" u="sng" dirty="0">
                    <a:solidFill>
                      <a:srgbClr val="FF0000"/>
                    </a:solidFill>
                    <a:latin typeface="Anton"/>
                    <a:ea typeface="Anton"/>
                    <a:cs typeface="Anton"/>
                    <a:sym typeface="Anton"/>
                  </a:rPr>
                  <a:t>GIẢI</a:t>
                </a:r>
                <a:endParaRPr lang="en-US" sz="4400" u="sng" dirty="0">
                  <a:solidFill>
                    <a:srgbClr val="FF0000"/>
                  </a:solidFill>
                  <a:latin typeface="Anton"/>
                  <a:ea typeface="Anton"/>
                  <a:cs typeface="Anton"/>
                  <a:sym typeface="Anton"/>
                </a:endParaRPr>
              </a:p>
              <a:p>
                <a:pPr>
                  <a:lnSpc>
                    <a:spcPts val="4799"/>
                  </a:lnSpc>
                </a:pPr>
                <a:r>
                  <a:rPr lang="en-US" sz="4400" b="0" dirty="0">
                    <a:solidFill>
                      <a:srgbClr val="0070C0"/>
                    </a:solidFill>
                    <a:latin typeface="Anton"/>
                    <a:sym typeface="Anton"/>
                  </a:rPr>
                  <a:t>	</a:t>
                </a:r>
                <a:r>
                  <a:rPr lang="en-US" sz="3600" dirty="0">
                    <a:latin typeface="Anton"/>
                    <a:sym typeface="Anton"/>
                  </a:rPr>
                  <a:t>Do </a:t>
                </a:r>
                <a:r>
                  <a:rPr lang="en-US" sz="3600" dirty="0" err="1">
                    <a:latin typeface="Anton"/>
                    <a:sym typeface="Anton"/>
                  </a:rPr>
                  <a:t>biểu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thức</a:t>
                </a:r>
                <a:r>
                  <a:rPr lang="en-US" sz="3600" dirty="0">
                    <a:latin typeface="Anton"/>
                    <a:sym typeface="Anton"/>
                  </a:rPr>
                  <a:t> A </a:t>
                </a:r>
                <a:r>
                  <a:rPr lang="en-US" sz="3600" dirty="0" err="1">
                    <a:latin typeface="Anton"/>
                    <a:sym typeface="Anton"/>
                  </a:rPr>
                  <a:t>có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các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phép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tính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cộng</a:t>
                </a:r>
                <a:r>
                  <a:rPr lang="en-US" sz="3600" dirty="0">
                    <a:latin typeface="Anton"/>
                    <a:sym typeface="Anton"/>
                  </a:rPr>
                  <a:t>, </a:t>
                </a:r>
                <a:r>
                  <a:rPr lang="en-US" sz="3600" dirty="0" err="1">
                    <a:latin typeface="Anton"/>
                    <a:sym typeface="Anton"/>
                  </a:rPr>
                  <a:t>nhân</a:t>
                </a:r>
                <a:r>
                  <a:rPr lang="en-US" sz="3600" dirty="0">
                    <a:latin typeface="Anton"/>
                    <a:sym typeface="Anton"/>
                  </a:rPr>
                  <a:t>, </a:t>
                </a:r>
                <a:r>
                  <a:rPr lang="en-US" sz="3600" dirty="0" err="1">
                    <a:latin typeface="Anton"/>
                    <a:sym typeface="Anton"/>
                  </a:rPr>
                  <a:t>luỹ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thừa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nên</a:t>
                </a:r>
                <a:r>
                  <a:rPr lang="en-US" sz="3600" dirty="0">
                    <a:latin typeface="Anton"/>
                    <a:sym typeface="Anton"/>
                  </a:rPr>
                  <a:t> ta </a:t>
                </a:r>
                <a:r>
                  <a:rPr lang="en-US" sz="3600" dirty="0" err="1">
                    <a:latin typeface="Anton"/>
                    <a:sym typeface="Anton"/>
                  </a:rPr>
                  <a:t>cần</a:t>
                </a:r>
                <a:r>
                  <a:rPr lang="en-US" sz="3600" dirty="0">
                    <a:latin typeface="Anton"/>
                    <a:sym typeface="Anton"/>
                  </a:rPr>
                  <a:t> 	</a:t>
                </a:r>
                <a:r>
                  <a:rPr lang="en-US" sz="3600" dirty="0" err="1">
                    <a:latin typeface="Anton"/>
                    <a:sym typeface="Anton"/>
                  </a:rPr>
                  <a:t>thực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hiện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phép</a:t>
                </a:r>
                <a:r>
                  <a:rPr lang="en-US" sz="3600" dirty="0">
                    <a:latin typeface="Anton"/>
                    <a:sym typeface="Anton"/>
                  </a:rPr>
                  <a:t> 	</a:t>
                </a:r>
                <a:r>
                  <a:rPr lang="en-US" sz="3600" dirty="0" err="1">
                    <a:latin typeface="Anton"/>
                    <a:sym typeface="Anton"/>
                  </a:rPr>
                  <a:t>tính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luỹ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thừa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trước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rồi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đến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phép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nhân</a:t>
                </a:r>
                <a:r>
                  <a:rPr lang="en-US" sz="3600" dirty="0">
                    <a:latin typeface="Anton"/>
                    <a:sym typeface="Anton"/>
                  </a:rPr>
                  <a:t>, </a:t>
                </a:r>
                <a:r>
                  <a:rPr lang="en-US" sz="3600" dirty="0" err="1">
                    <a:latin typeface="Anton"/>
                    <a:sym typeface="Anton"/>
                  </a:rPr>
                  <a:t>cuối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cùng</a:t>
                </a:r>
                <a:r>
                  <a:rPr lang="en-US" sz="3600" dirty="0">
                    <a:latin typeface="Anton"/>
                    <a:sym typeface="Anton"/>
                  </a:rPr>
                  <a:t> 	</a:t>
                </a:r>
                <a:r>
                  <a:rPr lang="en-US" sz="3600" dirty="0" err="1">
                    <a:latin typeface="Anton"/>
                    <a:sym typeface="Anton"/>
                  </a:rPr>
                  <a:t>đến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phép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cộng</a:t>
                </a:r>
                <a:r>
                  <a:rPr lang="en-US" sz="3600" dirty="0">
                    <a:latin typeface="Anton"/>
                    <a:sym typeface="Anton"/>
                  </a:rPr>
                  <a:t>. </a:t>
                </a:r>
                <a:r>
                  <a:rPr lang="en-US" sz="3600" dirty="0" err="1">
                    <a:latin typeface="Anton"/>
                    <a:sym typeface="Anton"/>
                  </a:rPr>
                  <a:t>Vì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thế</a:t>
                </a:r>
                <a:r>
                  <a:rPr lang="en-US" sz="3600" dirty="0">
                    <a:latin typeface="Anton"/>
                    <a:sym typeface="Anton"/>
                  </a:rPr>
                  <a:t>, </a:t>
                </a:r>
                <a:r>
                  <a:rPr lang="en-US" sz="3600" dirty="0" err="1">
                    <a:latin typeface="Anton"/>
                    <a:sym typeface="Anton"/>
                  </a:rPr>
                  <a:t>bạn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Châu</a:t>
                </a:r>
                <a:r>
                  <a:rPr lang="en-US" sz="3600" dirty="0">
                    <a:latin typeface="Anton"/>
                    <a:sym typeface="Anton"/>
                  </a:rPr>
                  <a:t> 	</a:t>
                </a:r>
                <a:r>
                  <a:rPr lang="en-US" sz="3600" dirty="0" err="1">
                    <a:latin typeface="Anton"/>
                    <a:sym typeface="Anton"/>
                  </a:rPr>
                  <a:t>làm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chưa</a:t>
                </a:r>
                <a:r>
                  <a:rPr lang="en-US" sz="3600" dirty="0">
                    <a:latin typeface="Anton"/>
                    <a:sym typeface="Anton"/>
                  </a:rPr>
                  <a:t> </a:t>
                </a:r>
                <a:r>
                  <a:rPr lang="en-US" sz="3600" dirty="0" err="1">
                    <a:latin typeface="Anton"/>
                    <a:sym typeface="Anton"/>
                  </a:rPr>
                  <a:t>đúng</a:t>
                </a:r>
                <a:r>
                  <a:rPr lang="en-US" sz="3600" dirty="0">
                    <a:latin typeface="Anton"/>
                    <a:sym typeface="Anton"/>
                  </a:rPr>
                  <a:t>. </a:t>
                </a:r>
              </a:p>
              <a:p>
                <a:pPr>
                  <a:lnSpc>
                    <a:spcPts val="4799"/>
                  </a:lnSpc>
                </a:pPr>
                <a:r>
                  <a:rPr lang="en-US" sz="4400" dirty="0">
                    <a:solidFill>
                      <a:srgbClr val="0070C0"/>
                    </a:solidFill>
                    <a:latin typeface="Anton"/>
                    <a:sym typeface="Anton"/>
                  </a:rPr>
                  <a:t>	</a:t>
                </a:r>
              </a:p>
              <a:p>
                <a:pPr>
                  <a:lnSpc>
                    <a:spcPts val="4799"/>
                  </a:lnSpc>
                </a:pPr>
                <a:r>
                  <a:rPr lang="en-US" sz="4400" dirty="0">
                    <a:solidFill>
                      <a:srgbClr val="FF0000"/>
                    </a:solidFill>
                    <a:latin typeface="Anton"/>
                    <a:sym typeface="Anton"/>
                  </a:rPr>
                  <a:t>	CÁCH LÀM ĐÚNG NHƯ SAU:</a:t>
                </a:r>
              </a:p>
              <a:p>
                <a:pPr>
                  <a:lnSpc>
                    <a:spcPts val="4799"/>
                  </a:lnSpc>
                </a:pPr>
                <a:endParaRPr lang="vi-VN" sz="4800" b="0" i="1" dirty="0">
                  <a:solidFill>
                    <a:srgbClr val="0070C0"/>
                  </a:solidFill>
                  <a:latin typeface="Cambria Math" panose="02040503050406030204" pitchFamily="18" charset="0"/>
                  <a:sym typeface="Anton"/>
                </a:endParaRPr>
              </a:p>
              <a:p>
                <a:pPr>
                  <a:lnSpc>
                    <a:spcPts val="4799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Anton"/>
                        </a:rPr>
                        <m:t>A</m:t>
                      </m:r>
                      <m:r>
                        <a:rPr lang="vi-VN" sz="48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sym typeface="Anton"/>
                        </a:rPr>
                        <m:t>=</m:t>
                      </m:r>
                      <m:r>
                        <a:rPr lang="vi-VN" sz="4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1,5+0,5 . </m:t>
                      </m:r>
                      <m:sSup>
                        <m:sSupPr>
                          <m:ctrlPr>
                            <a:rPr lang="vi-VN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4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vi-VN" sz="4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48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48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=1,5+0,5. </m:t>
                      </m:r>
                      <m:f>
                        <m:fPr>
                          <m:ctrlPr>
                            <a:rPr lang="vi-VN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vi-VN" sz="4800" b="0" i="1" dirty="0">
                  <a:solidFill>
                    <a:srgbClr val="0070C0"/>
                  </a:solidFill>
                  <a:latin typeface="Arial" panose="020B0604020202020204" pitchFamily="34" charset="0"/>
                </a:endParaRPr>
              </a:p>
              <a:p>
                <a:pPr algn="ctr">
                  <a:lnSpc>
                    <a:spcPts val="4799"/>
                  </a:lnSpc>
                </a:pPr>
                <a:endParaRPr lang="vi-VN" sz="4800" b="0" i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799"/>
                  </a:lnSpc>
                </a:pPr>
                <a:r>
                  <a:rPr lang="vi-VN" sz="60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				</a:t>
                </a:r>
              </a:p>
              <a:p>
                <a:pPr algn="ctr">
                  <a:lnSpc>
                    <a:spcPts val="4799"/>
                  </a:lnSpc>
                </a:pPr>
                <a14:m>
                  <m:oMath xmlns:m="http://schemas.openxmlformats.org/officeDocument/2006/math">
                    <m:r>
                      <a:rPr lang="vi-VN" sz="5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     = </m:t>
                    </m:r>
                    <m:f>
                      <m:fPr>
                        <m:ctrlP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.</m:t>
                    </m:r>
                    <m:f>
                      <m:fPr>
                        <m:ctrlP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vi-VN" sz="5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vi-VN" sz="54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vi-VN" sz="5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VN" sz="54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5400" b="0" i="0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num>
                      <m:den>
                        <m: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vi-VN" sz="5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  <m:r>
                      <a:rPr lang="vi-VN" sz="54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 =</m:t>
                    </m:r>
                    <m:f>
                      <m:fPr>
                        <m:ctrlP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31</m:t>
                        </m:r>
                      </m:num>
                      <m:den>
                        <m:r>
                          <a:rPr lang="vi-VN" sz="54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den>
                    </m:f>
                  </m:oMath>
                </a14:m>
                <a:endParaRPr lang="en-VN" sz="600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>
                  <a:lnSpc>
                    <a:spcPts val="4799"/>
                  </a:lnSpc>
                </a:pPr>
                <a:endParaRPr lang="en-VN" sz="4800" dirty="0"/>
              </a:p>
            </p:txBody>
          </p:sp>
        </mc:Choice>
        <mc:Fallback xmlns="">
          <p:sp>
            <p:nvSpPr>
              <p:cNvPr id="2" name="Freeform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69806"/>
                <a:ext cx="16154400" cy="9017094"/>
              </a:xfrm>
              <a:custGeom>
                <a:avLst/>
                <a:gdLst/>
                <a:ahLst/>
                <a:cxnLst/>
                <a:rect l="l" t="t" r="r" b="b"/>
                <a:pathLst>
                  <a:path w="10598256" h="5115794">
                    <a:moveTo>
                      <a:pt x="0" y="0"/>
                    </a:moveTo>
                    <a:lnTo>
                      <a:pt x="10598256" y="0"/>
                    </a:lnTo>
                    <a:lnTo>
                      <a:pt x="10598256" y="5115794"/>
                    </a:lnTo>
                    <a:lnTo>
                      <a:pt x="0" y="5115794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r="-707"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164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Timer clock ring sound - Sounds.mp3">
            <a:hlinkClick r:id="" action="ppaction://media"/>
            <a:extLst>
              <a:ext uri="{FF2B5EF4-FFF2-40B4-BE49-F238E27FC236}">
                <a16:creationId xmlns:a16="http://schemas.microsoft.com/office/drawing/2014/main" id="{3B80406B-FD67-2356-D220-3B8276A9D6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65.2494" end="1210.74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41382" y="7766087"/>
            <a:ext cx="812800" cy="8128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399348" y="5850605"/>
            <a:ext cx="6172200" cy="9522298"/>
          </a:xfrm>
          <a:custGeom>
            <a:avLst/>
            <a:gdLst/>
            <a:ahLst/>
            <a:cxnLst/>
            <a:rect l="l" t="t" r="r" b="b"/>
            <a:pathLst>
              <a:path w="8961156" h="12988158">
                <a:moveTo>
                  <a:pt x="0" y="0"/>
                </a:moveTo>
                <a:lnTo>
                  <a:pt x="8961156" y="0"/>
                </a:lnTo>
                <a:lnTo>
                  <a:pt x="8961156" y="12988158"/>
                </a:lnTo>
                <a:lnTo>
                  <a:pt x="0" y="129881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666290" y="6174975"/>
            <a:ext cx="1580603" cy="1919117"/>
          </a:xfrm>
          <a:custGeom>
            <a:avLst/>
            <a:gdLst/>
            <a:ahLst/>
            <a:cxnLst/>
            <a:rect l="l" t="t" r="r" b="b"/>
            <a:pathLst>
              <a:path w="2011710" h="2193566">
                <a:moveTo>
                  <a:pt x="0" y="0"/>
                </a:moveTo>
                <a:lnTo>
                  <a:pt x="2011710" y="0"/>
                </a:lnTo>
                <a:lnTo>
                  <a:pt x="2011710" y="2193566"/>
                </a:lnTo>
                <a:lnTo>
                  <a:pt x="0" y="21935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229359" y="8094092"/>
            <a:ext cx="971144" cy="1919117"/>
          </a:xfrm>
          <a:custGeom>
            <a:avLst/>
            <a:gdLst/>
            <a:ahLst/>
            <a:cxnLst/>
            <a:rect l="l" t="t" r="r" b="b"/>
            <a:pathLst>
              <a:path w="1236022" h="2193566">
                <a:moveTo>
                  <a:pt x="0" y="0"/>
                </a:moveTo>
                <a:lnTo>
                  <a:pt x="1236022" y="0"/>
                </a:lnTo>
                <a:lnTo>
                  <a:pt x="1236022" y="2193566"/>
                </a:lnTo>
                <a:lnTo>
                  <a:pt x="0" y="21935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003242" y="5429850"/>
            <a:ext cx="906698" cy="1490250"/>
          </a:xfrm>
          <a:custGeom>
            <a:avLst/>
            <a:gdLst/>
            <a:ahLst/>
            <a:cxnLst/>
            <a:rect l="l" t="t" r="r" b="b"/>
            <a:pathLst>
              <a:path w="906698" h="1490250">
                <a:moveTo>
                  <a:pt x="0" y="0"/>
                </a:moveTo>
                <a:lnTo>
                  <a:pt x="906698" y="0"/>
                </a:lnTo>
                <a:lnTo>
                  <a:pt x="906698" y="1490250"/>
                </a:lnTo>
                <a:lnTo>
                  <a:pt x="0" y="14902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31162" y="5850605"/>
            <a:ext cx="1382479" cy="2787290"/>
          </a:xfrm>
          <a:custGeom>
            <a:avLst/>
            <a:gdLst/>
            <a:ahLst/>
            <a:cxnLst/>
            <a:rect l="l" t="t" r="r" b="b"/>
            <a:pathLst>
              <a:path w="1759548" h="3185894">
                <a:moveTo>
                  <a:pt x="0" y="0"/>
                </a:moveTo>
                <a:lnTo>
                  <a:pt x="1759548" y="0"/>
                </a:lnTo>
                <a:lnTo>
                  <a:pt x="1759548" y="3185894"/>
                </a:lnTo>
                <a:lnTo>
                  <a:pt x="0" y="318589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5073A0DF-6188-D321-40AB-E52C8BCAB17B}"/>
              </a:ext>
            </a:extLst>
          </p:cNvPr>
          <p:cNvSpPr txBox="1"/>
          <p:nvPr/>
        </p:nvSpPr>
        <p:spPr>
          <a:xfrm>
            <a:off x="1981125" y="360998"/>
            <a:ext cx="14325750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 dirty="0">
                <a:solidFill>
                  <a:srgbClr val="0D4899"/>
                </a:solidFill>
                <a:latin typeface="Lexend Deca"/>
                <a:ea typeface="Lexend Deca"/>
                <a:cs typeface="Lexend Deca"/>
                <a:sym typeface="Lexend Deca"/>
              </a:rPr>
              <a:t>THẢO LUẬN NHÓM (THEO TỔ)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F0533CAA-E998-7439-099E-1AF4499CB275}"/>
              </a:ext>
            </a:extLst>
          </p:cNvPr>
          <p:cNvSpPr txBox="1"/>
          <p:nvPr/>
        </p:nvSpPr>
        <p:spPr>
          <a:xfrm>
            <a:off x="457200" y="1860467"/>
            <a:ext cx="11186548" cy="119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Tính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giá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trị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của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mỗi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biểu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thức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000" dirty="0" err="1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sau</a:t>
            </a:r>
            <a:r>
              <a:rPr lang="en-US" sz="4000" dirty="0">
                <a:solidFill>
                  <a:srgbClr val="0D4899"/>
                </a:solidFill>
                <a:latin typeface="Anton"/>
                <a:ea typeface="Anton"/>
                <a:cs typeface="Anton"/>
                <a:sym typeface="Anton"/>
              </a:rPr>
              <a:t>:</a:t>
            </a:r>
          </a:p>
          <a:p>
            <a:pPr algn="l">
              <a:lnSpc>
                <a:spcPts val="4799"/>
              </a:lnSpc>
            </a:pPr>
            <a:endParaRPr lang="en-US" sz="3600" dirty="0">
              <a:solidFill>
                <a:srgbClr val="0D4899"/>
              </a:solidFill>
              <a:latin typeface="Anton"/>
              <a:ea typeface="Anton"/>
              <a:cs typeface="Anton"/>
              <a:sym typeface="Anton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8513B4-29A3-F134-77C8-67418C1900F2}"/>
                  </a:ext>
                </a:extLst>
              </p:cNvPr>
              <p:cNvSpPr txBox="1"/>
              <p:nvPr/>
            </p:nvSpPr>
            <p:spPr>
              <a:xfrm>
                <a:off x="3872557" y="2590761"/>
                <a:ext cx="10542887" cy="2028889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60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vi-VN" sz="6000" b="0" i="1" smtClean="0">
                          <a:latin typeface="Cambria Math" panose="02040503050406030204" pitchFamily="18" charset="0"/>
                        </a:rPr>
                        <m:t>) 0,75+</m:t>
                      </m:r>
                      <m:f>
                        <m:fPr>
                          <m:ctrlPr>
                            <a:rPr lang="vi-VN" sz="6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vi-VN" sz="6000" b="0" i="1" smtClean="0">
                          <a:latin typeface="Cambria Math" panose="02040503050406030204" pitchFamily="18" charset="0"/>
                        </a:rPr>
                        <m:t>. </m:t>
                      </m:r>
                      <m:sSup>
                        <m:sSupPr>
                          <m:ctrlPr>
                            <a:rPr lang="vi-VN" sz="6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vi-VN" sz="6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6000" i="1">
                                  <a:latin typeface="Cambria Math" panose="02040503050406030204" pitchFamily="18" charset="0"/>
                                </a:rPr>
                                <m:t>1,5−</m:t>
                              </m:r>
                              <m:f>
                                <m:fPr>
                                  <m:ctrlPr>
                                    <a:rPr lang="vi-VN" sz="6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6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60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VN" sz="6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48513B4-29A3-F134-77C8-67418C1900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557" y="2590761"/>
                <a:ext cx="10542887" cy="202888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9B00D8-6E8E-EE0A-4743-D4786446A531}"/>
                  </a:ext>
                </a:extLst>
              </p:cNvPr>
              <p:cNvSpPr txBox="1"/>
              <p:nvPr/>
            </p:nvSpPr>
            <p:spPr>
              <a:xfrm>
                <a:off x="3872557" y="5143500"/>
                <a:ext cx="10542887" cy="184576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vi-VN" sz="6000" i="1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vi-VN" sz="6000" b="0" i="1" smtClean="0">
                          <a:latin typeface="Cambria Math" panose="02040503050406030204" pitchFamily="18" charset="0"/>
                        </a:rPr>
                        <m:t>) 0,8−</m:t>
                      </m:r>
                      <m:d>
                        <m:dPr>
                          <m:begChr m:val="["/>
                          <m:endChr m:val="]"/>
                          <m:ctrlPr>
                            <a:rPr lang="vi-VN" sz="6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vi-VN" sz="6000" b="0" i="1" smtClean="0">
                              <a:latin typeface="Cambria Math" panose="02040503050406030204" pitchFamily="18" charset="0"/>
                            </a:rPr>
                            <m:t>5,9+</m:t>
                          </m:r>
                          <m:d>
                            <m:dPr>
                              <m:ctrlP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6000" b="0" i="1" smtClean="0">
                                  <a:latin typeface="Cambria Math" panose="02040503050406030204" pitchFamily="18" charset="0"/>
                                </a:rPr>
                                <m:t>0,6−3,5 :</m:t>
                              </m:r>
                              <m:f>
                                <m:fPr>
                                  <m:ctrlPr>
                                    <a:rPr lang="vi-VN" sz="6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6000" b="0" i="1" smtClean="0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num>
                                <m:den>
                                  <m:r>
                                    <a:rPr lang="vi-VN" sz="6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n-VN" sz="6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F9B00D8-6E8E-EE0A-4743-D4786446A5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2557" y="5143500"/>
                <a:ext cx="10542887" cy="184576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40D7D6E-89B4-B555-8421-19A77588CE14}"/>
              </a:ext>
            </a:extLst>
          </p:cNvPr>
          <p:cNvSpPr/>
          <p:nvPr/>
        </p:nvSpPr>
        <p:spPr>
          <a:xfrm>
            <a:off x="2133600" y="9320270"/>
            <a:ext cx="9220200" cy="71652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8A10EF3-2A28-137D-7307-1F16A8A1A4C4}"/>
              </a:ext>
            </a:extLst>
          </p:cNvPr>
          <p:cNvSpPr/>
          <p:nvPr/>
        </p:nvSpPr>
        <p:spPr>
          <a:xfrm>
            <a:off x="2133600" y="9305305"/>
            <a:ext cx="9220200" cy="716528"/>
          </a:xfrm>
          <a:prstGeom prst="roundRect">
            <a:avLst>
              <a:gd name="adj" fmla="val 50000"/>
            </a:avLst>
          </a:prstGeom>
          <a:noFill/>
          <a:ln w="381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5" name="Picture 2" descr="Cat Go Sticker by Capoo">
            <a:extLst>
              <a:ext uri="{FF2B5EF4-FFF2-40B4-BE49-F238E27FC236}">
                <a16:creationId xmlns:a16="http://schemas.microsoft.com/office/drawing/2014/main" id="{2D1AD885-C8A0-742F-A84E-B142E5EB1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8712" y="8257605"/>
            <a:ext cx="2329494" cy="194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1">
            <a:extLst>
              <a:ext uri="{FF2B5EF4-FFF2-40B4-BE49-F238E27FC236}">
                <a16:creationId xmlns:a16="http://schemas.microsoft.com/office/drawing/2014/main" id="{4A751B00-9107-9F58-8F82-D4746BB04AAF}"/>
              </a:ext>
            </a:extLst>
          </p:cNvPr>
          <p:cNvSpPr txBox="1"/>
          <p:nvPr/>
        </p:nvSpPr>
        <p:spPr>
          <a:xfrm>
            <a:off x="3067488" y="8000958"/>
            <a:ext cx="11186548" cy="11983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799"/>
              </a:lnSpc>
            </a:pP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Thời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gian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còn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 </a:t>
            </a:r>
            <a:r>
              <a:rPr lang="en-US" sz="4400" dirty="0" err="1">
                <a:latin typeface="Anton"/>
                <a:ea typeface="Anton"/>
                <a:cs typeface="Anton"/>
                <a:sym typeface="Anton"/>
              </a:rPr>
              <a:t>lại</a:t>
            </a:r>
            <a:r>
              <a:rPr lang="en-US" sz="4400" dirty="0">
                <a:latin typeface="Anton"/>
                <a:ea typeface="Anton"/>
                <a:cs typeface="Anton"/>
                <a:sym typeface="Anton"/>
              </a:rPr>
              <a:t>: </a:t>
            </a:r>
          </a:p>
          <a:p>
            <a:pPr algn="l">
              <a:lnSpc>
                <a:spcPts val="4799"/>
              </a:lnSpc>
            </a:pPr>
            <a:endParaRPr lang="en-US" sz="3600" dirty="0">
              <a:solidFill>
                <a:srgbClr val="0D4899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19" name="Đồng hồ đếm ngược 6 phút - 6 minutes timer  Hailist - HaiList (1080p, h264).mp4">
            <a:hlinkClick r:id="" action="ppaction://media"/>
            <a:extLst>
              <a:ext uri="{FF2B5EF4-FFF2-40B4-BE49-F238E27FC236}">
                <a16:creationId xmlns:a16="http://schemas.microsoft.com/office/drawing/2014/main" id="{4DBE4EAB-417D-330A-3712-8C6EBFB5E46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end="8247.1618"/>
                </p14:media>
              </p:ext>
            </p:extLst>
          </p:nvPr>
        </p:nvPicPr>
        <p:blipFill rotWithShape="1">
          <a:blip r:embed="rId21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 l="14959" t="15828" r="18230" b="19761"/>
          <a:stretch/>
        </p:blipFill>
        <p:spPr>
          <a:xfrm>
            <a:off x="7162800" y="7749382"/>
            <a:ext cx="1716470" cy="9308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6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34 L 0.52005 -0.00185 " pathEditMode="relative" rAng="0" ptsTypes="AA">
                                      <p:cBhvr>
                                        <p:cTn id="48" dur="36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8" y="-26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632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63258"/>
                            </p:stCondLst>
                            <p:childTnLst>
                              <p:par>
                                <p:cTn id="5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17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444</Words>
  <Application>Microsoft Office PowerPoint</Application>
  <PresentationFormat>Custom</PresentationFormat>
  <Paragraphs>112</Paragraphs>
  <Slides>18</Slides>
  <Notes>18</Notes>
  <HiddenSlides>0</HiddenSlides>
  <MMClips>4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Lexend Deca</vt:lpstr>
      <vt:lpstr>Arial Hebrew Scholar</vt:lpstr>
      <vt:lpstr>Anton</vt:lpstr>
      <vt:lpstr>Arial MT Pro</vt:lpstr>
      <vt:lpstr>Catamaran</vt:lpstr>
      <vt:lpstr>Paytone One</vt:lpstr>
      <vt:lpstr>DejaVu Serif</vt:lpstr>
      <vt:lpstr>Arial MT Pro Bold Italics</vt:lpstr>
      <vt:lpstr>Calibri</vt:lpstr>
      <vt:lpstr>Cambria Math</vt:lpstr>
      <vt:lpstr>Arial</vt:lpstr>
      <vt:lpstr>Arial MT Pro Bold</vt:lpstr>
      <vt:lpstr>Times</vt:lpstr>
      <vt:lpstr>MS Gothic</vt:lpstr>
      <vt:lpstr>DejaVu Serif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Math Workshop XL by Slidesgo.pptx</dc:title>
  <dc:creator>Asus</dc:creator>
  <cp:lastModifiedBy>Asus</cp:lastModifiedBy>
  <cp:revision>6</cp:revision>
  <dcterms:created xsi:type="dcterms:W3CDTF">2006-08-16T00:00:00Z</dcterms:created>
  <dcterms:modified xsi:type="dcterms:W3CDTF">2025-09-30T07:55:05Z</dcterms:modified>
  <dc:identifier>DAG0L9wKZV4</dc:identifier>
</cp:coreProperties>
</file>