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4.svg" ContentType="image/svg+xml"/>
  <Override PartName="/ppt/media/image56.svg" ContentType="image/svg+xml"/>
  <Override PartName="/ppt/media/image6.svg" ContentType="image/svg+xml"/>
  <Override PartName="/ppt/media/image68.svg" ContentType="image/svg+xml"/>
  <Override PartName="/ppt/media/image70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80" r:id="rId7"/>
    <p:sldId id="292" r:id="rId8"/>
    <p:sldId id="260" r:id="rId9"/>
    <p:sldId id="281" r:id="rId10"/>
    <p:sldId id="262" r:id="rId11"/>
    <p:sldId id="263" r:id="rId12"/>
    <p:sldId id="264" r:id="rId13"/>
    <p:sldId id="282" r:id="rId14"/>
    <p:sldId id="283" r:id="rId15"/>
    <p:sldId id="267" r:id="rId16"/>
    <p:sldId id="268" r:id="rId17"/>
    <p:sldId id="269" r:id="rId18"/>
    <p:sldId id="270" r:id="rId19"/>
    <p:sldId id="284" r:id="rId20"/>
    <p:sldId id="271" r:id="rId21"/>
    <p:sldId id="272" r:id="rId22"/>
    <p:sldId id="273" r:id="rId23"/>
    <p:sldId id="274" r:id="rId24"/>
    <p:sldId id="287" r:id="rId25"/>
    <p:sldId id="288" r:id="rId26"/>
    <p:sldId id="289" r:id="rId27"/>
    <p:sldId id="290" r:id="rId28"/>
    <p:sldId id="291" r:id="rId29"/>
    <p:sldId id="275" r:id="rId30"/>
    <p:sldId id="276" r:id="rId31"/>
    <p:sldId id="277" r:id="rId32"/>
  </p:sldIdLst>
  <p:sldSz cx="18288000" cy="10287000"/>
  <p:notesSz cx="6858000" cy="9144000"/>
  <p:embeddedFontLst>
    <p:embeddedFont>
      <p:font typeface="Public Sans"/>
      <p:regular r:id="rId36"/>
    </p:embeddedFont>
    <p:embeddedFont>
      <p:font typeface="Baloo" panose="03080902040302020200"/>
      <p:regular r:id="rId37"/>
    </p:embeddedFont>
    <p:embeddedFont>
      <p:font typeface="Public Sans Bold"/>
      <p:bold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2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svg"/><Relationship Id="rId7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sv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Relationship Id="rId3" Type="http://schemas.openxmlformats.org/officeDocument/2006/relationships/image" Target="../media/image67.png"/><Relationship Id="rId2" Type="http://schemas.openxmlformats.org/officeDocument/2006/relationships/image" Target="../media/image2.svg"/><Relationship Id="rId1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svg"/><Relationship Id="rId7" Type="http://schemas.openxmlformats.org/officeDocument/2006/relationships/image" Target="../media/image19.png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8.svg"/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4.svg"/><Relationship Id="rId7" Type="http://schemas.openxmlformats.org/officeDocument/2006/relationships/image" Target="../media/image81.png"/><Relationship Id="rId6" Type="http://schemas.openxmlformats.org/officeDocument/2006/relationships/image" Target="../media/image42.svg"/><Relationship Id="rId5" Type="http://schemas.openxmlformats.org/officeDocument/2006/relationships/image" Target="../media/image80.png"/><Relationship Id="rId4" Type="http://schemas.openxmlformats.org/officeDocument/2006/relationships/image" Target="../media/image40.svg"/><Relationship Id="rId3" Type="http://schemas.openxmlformats.org/officeDocument/2006/relationships/image" Target="../media/image79.png"/><Relationship Id="rId2" Type="http://schemas.openxmlformats.org/officeDocument/2006/relationships/image" Target="../media/image16.svg"/><Relationship Id="rId1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3.svg"/><Relationship Id="rId7" Type="http://schemas.openxmlformats.org/officeDocument/2006/relationships/image" Target="../media/image32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.svg"/><Relationship Id="rId7" Type="http://schemas.openxmlformats.org/officeDocument/2006/relationships/image" Target="../media/image1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7.svg"/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svg"/><Relationship Id="rId7" Type="http://schemas.openxmlformats.org/officeDocument/2006/relationships/image" Target="../media/image45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48.svg"/><Relationship Id="rId1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052456" y="2018233"/>
            <a:ext cx="553431" cy="553431"/>
          </a:xfrm>
          <a:custGeom>
            <a:avLst/>
            <a:gdLst/>
            <a:ahLst/>
            <a:cxnLst/>
            <a:rect l="l" t="t" r="r" b="b"/>
            <a:pathLst>
              <a:path w="553431" h="553431">
                <a:moveTo>
                  <a:pt x="0" y="0"/>
                </a:moveTo>
                <a:lnTo>
                  <a:pt x="553431" y="0"/>
                </a:lnTo>
                <a:lnTo>
                  <a:pt x="553431" y="553431"/>
                </a:lnTo>
                <a:lnTo>
                  <a:pt x="0" y="5534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57586">
            <a:off x="15904353" y="8122473"/>
            <a:ext cx="588982" cy="588982"/>
          </a:xfrm>
          <a:custGeom>
            <a:avLst/>
            <a:gdLst/>
            <a:ahLst/>
            <a:cxnLst/>
            <a:rect l="l" t="t" r="r" b="b"/>
            <a:pathLst>
              <a:path w="588982" h="588982">
                <a:moveTo>
                  <a:pt x="0" y="0"/>
                </a:moveTo>
                <a:lnTo>
                  <a:pt x="588982" y="0"/>
                </a:lnTo>
                <a:lnTo>
                  <a:pt x="588982" y="588982"/>
                </a:lnTo>
                <a:lnTo>
                  <a:pt x="0" y="58898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220200" y="571500"/>
            <a:ext cx="8250555" cy="57277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606165" y="7048500"/>
            <a:ext cx="12482195" cy="18021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ts val="3900"/>
              </a:lnSpc>
            </a:pPr>
            <a:r>
              <a:rPr lang="en-US" sz="2800">
                <a:solidFill>
                  <a:srgbClr val="1D1C18"/>
                </a:solidFill>
                <a:latin typeface="Public Sans"/>
                <a:ea typeface="Public Sans"/>
                <a:cs typeface="Public Sans"/>
                <a:sym typeface="Public Sans"/>
              </a:rPr>
              <a:t>Xe tăng có thể di chuyển qua địa hình bùn lầy dễ dàng nhưng ô tô con lại rất khó khăn thậm chí không thể đi qua vùng bùn lầy. </a:t>
            </a:r>
            <a:endParaRPr lang="en-US" sz="2800">
              <a:solidFill>
                <a:srgbClr val="1D1C18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900"/>
              </a:lnSpc>
            </a:pPr>
            <a:r>
              <a:rPr lang="en-US" sz="2800" b="1">
                <a:solidFill>
                  <a:srgbClr val="1D1C18"/>
                </a:solidFill>
                <a:latin typeface="Public Sans"/>
                <a:ea typeface="Public Sans"/>
                <a:cs typeface="Public Sans"/>
                <a:sym typeface="Public Sans"/>
              </a:rPr>
              <a:t>Theo em, tại sao lại có sự khác biệt như vậy?</a:t>
            </a:r>
            <a:r>
              <a:rPr lang="en-US" sz="2800">
                <a:solidFill>
                  <a:srgbClr val="1D1C18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endParaRPr lang="en-US" sz="2800">
              <a:solidFill>
                <a:srgbClr val="1D1C18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647700"/>
            <a:ext cx="8576945" cy="570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5135" cy="10287000"/>
          </a:xfrm>
          <a:custGeom>
            <a:avLst/>
            <a:gdLst/>
            <a:ahLst/>
            <a:cxnLst/>
            <a:rect l="l" t="t" r="r" b="b"/>
            <a:pathLst>
              <a:path w="18535135" h="10287000">
                <a:moveTo>
                  <a:pt x="0" y="0"/>
                </a:moveTo>
                <a:lnTo>
                  <a:pt x="18535135" y="0"/>
                </a:lnTo>
                <a:lnTo>
                  <a:pt x="1853513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1" name="TextBox 7"/>
          <p:cNvSpPr txBox="1"/>
          <p:nvPr/>
        </p:nvSpPr>
        <p:spPr>
          <a:xfrm>
            <a:off x="1219200" y="3314700"/>
            <a:ext cx="15888335" cy="199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t">
            <a:noAutofit/>
          </a:bodyPr>
          <a:p>
            <a:pPr algn="l">
              <a:lnSpc>
                <a:spcPts val="6000"/>
              </a:lnSpc>
            </a:pPr>
            <a:r>
              <a:rPr lang="en-US" sz="4000">
                <a:solidFill>
                  <a:schemeClr val="tx1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Lực do tay tác dụng lên li nước khi các ngón tay ép vào thành li; lực do bánh xe tác dụng lên mặt đường,...</a:t>
            </a:r>
            <a:endParaRPr lang="en-US" sz="4000">
              <a:solidFill>
                <a:schemeClr val="tx1"/>
              </a:solidFill>
              <a:latin typeface="Times New Roman" panose="02020603050405020304" charset="0"/>
              <a:ea typeface="Public Sans Bold"/>
              <a:cs typeface="Times New Roman" panose="02020603050405020304" charset="0"/>
              <a:sym typeface="Public Sans Bol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121025"/>
            <a:ext cx="16779240" cy="656399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4348" y="0"/>
            <a:ext cx="19594286" cy="10287000"/>
          </a:xfrm>
          <a:custGeom>
            <a:avLst/>
            <a:gdLst/>
            <a:ahLst/>
            <a:cxnLst/>
            <a:rect l="l" t="t" r="r" b="b"/>
            <a:pathLst>
              <a:path w="19594286" h="10287000">
                <a:moveTo>
                  <a:pt x="0" y="0"/>
                </a:moveTo>
                <a:lnTo>
                  <a:pt x="19594285" y="0"/>
                </a:lnTo>
                <a:lnTo>
                  <a:pt x="195942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1" name="TextBox 7"/>
          <p:cNvSpPr txBox="1"/>
          <p:nvPr/>
        </p:nvSpPr>
        <p:spPr>
          <a:xfrm>
            <a:off x="6781800" y="2781300"/>
            <a:ext cx="10128250" cy="6776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t">
            <a:noAutofit/>
          </a:bodyPr>
          <a:p>
            <a:pPr algn="l">
              <a:lnSpc>
                <a:spcPct val="200000"/>
              </a:lnSpc>
            </a:pPr>
            <a:r>
              <a:rPr lang="en-US" sz="4000">
                <a:solidFill>
                  <a:schemeClr val="tx1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Đặc điểm của áp lực: </a:t>
            </a:r>
            <a:endParaRPr lang="en-US" sz="4000">
              <a:solidFill>
                <a:schemeClr val="tx1"/>
              </a:solidFill>
              <a:latin typeface="Times New Roman" panose="02020603050405020304" charset="0"/>
              <a:ea typeface="Public Sans Bold"/>
              <a:cs typeface="Times New Roman" panose="02020603050405020304" charset="0"/>
              <a:sym typeface="Public Sans Bold"/>
            </a:endParaRPr>
          </a:p>
          <a:p>
            <a:pPr algn="l">
              <a:lnSpc>
                <a:spcPct val="200000"/>
              </a:lnSpc>
            </a:pPr>
            <a:r>
              <a:rPr lang="en-US" sz="4000">
                <a:solidFill>
                  <a:schemeClr val="tx1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- Điểm đặt: Tại bề mặt bị ép</a:t>
            </a:r>
            <a:endParaRPr lang="en-US" sz="4000">
              <a:solidFill>
                <a:schemeClr val="tx1"/>
              </a:solidFill>
              <a:latin typeface="Times New Roman" panose="02020603050405020304" charset="0"/>
              <a:ea typeface="Public Sans Bold"/>
              <a:cs typeface="Times New Roman" panose="02020603050405020304" charset="0"/>
              <a:sym typeface="Public Sans Bold"/>
            </a:endParaRPr>
          </a:p>
          <a:p>
            <a:pPr algn="l">
              <a:lnSpc>
                <a:spcPct val="200000"/>
              </a:lnSpc>
            </a:pPr>
            <a:r>
              <a:rPr lang="en-US" sz="4000">
                <a:solidFill>
                  <a:schemeClr val="tx1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- Phương: vuông góc với bề mặt bị ép</a:t>
            </a:r>
            <a:endParaRPr lang="en-US" sz="4000">
              <a:solidFill>
                <a:schemeClr val="tx1"/>
              </a:solidFill>
              <a:latin typeface="Times New Roman" panose="02020603050405020304" charset="0"/>
              <a:ea typeface="Public Sans Bold"/>
              <a:cs typeface="Times New Roman" panose="02020603050405020304" charset="0"/>
              <a:sym typeface="Public Sans Bold"/>
            </a:endParaRPr>
          </a:p>
          <a:p>
            <a:pPr algn="l">
              <a:lnSpc>
                <a:spcPct val="200000"/>
              </a:lnSpc>
            </a:pPr>
            <a:r>
              <a:rPr lang="en-US" sz="4000">
                <a:solidFill>
                  <a:schemeClr val="tx1"/>
                </a:solidFill>
                <a:latin typeface="Times New Roman" panose="02020603050405020304" charset="0"/>
                <a:ea typeface="Public Sans Bold"/>
                <a:cs typeface="Times New Roman" panose="02020603050405020304" charset="0"/>
                <a:sym typeface="Public Sans Bold"/>
              </a:rPr>
              <a:t>- Chiều: hướng vào bề mặt</a:t>
            </a:r>
            <a:endParaRPr lang="en-US" sz="4000">
              <a:solidFill>
                <a:schemeClr val="tx1"/>
              </a:solidFill>
              <a:latin typeface="Times New Roman" panose="02020603050405020304" charset="0"/>
              <a:ea typeface="Public Sans Bold"/>
              <a:cs typeface="Times New Roman" panose="02020603050405020304" charset="0"/>
              <a:sym typeface="Publ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162300"/>
            <a:ext cx="16823690" cy="5803900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2286000" y="1790700"/>
            <a:ext cx="14739620" cy="15386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6000"/>
              </a:lnSpc>
            </a:pPr>
            <a:r>
              <a:rPr lang="en-US" sz="3600" b="1">
                <a:solidFill>
                  <a:schemeClr val="tx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Câu hỏi:</a:t>
            </a:r>
            <a:endParaRPr lang="en-US" sz="3600" b="1">
              <a:solidFill>
                <a:schemeClr val="tx1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6000"/>
              </a:lnSpc>
            </a:pPr>
            <a:r>
              <a:rPr lang="en-US" sz="3600" b="1">
                <a:solidFill>
                  <a:schemeClr val="tx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Lực nào sau đây</a:t>
            </a:r>
            <a:r>
              <a:rPr lang="en-US" sz="3600" b="1">
                <a:solidFill>
                  <a:srgbClr val="FF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không phải</a:t>
            </a:r>
            <a:r>
              <a:rPr lang="en-US" sz="3600" b="1">
                <a:solidFill>
                  <a:schemeClr val="tx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là áp lực gây ra trên bề mặt vật khác?</a:t>
            </a:r>
            <a:endParaRPr lang="en-US" sz="3600" b="1">
              <a:solidFill>
                <a:schemeClr val="tx1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43800" y="5676900"/>
            <a:ext cx="762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t="10884"/>
          <a:stretch>
            <a:fillRect/>
          </a:stretch>
        </p:blipFill>
        <p:spPr>
          <a:xfrm>
            <a:off x="914400" y="1790700"/>
            <a:ext cx="17180560" cy="73431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1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32095">
            <a:off x="13898521" y="4688483"/>
            <a:ext cx="3174332" cy="3174332"/>
          </a:xfrm>
          <a:custGeom>
            <a:avLst/>
            <a:gdLst/>
            <a:ahLst/>
            <a:cxnLst/>
            <a:rect l="l" t="t" r="r" b="b"/>
            <a:pathLst>
              <a:path w="3174332" h="3174332">
                <a:moveTo>
                  <a:pt x="0" y="0"/>
                </a:moveTo>
                <a:lnTo>
                  <a:pt x="3174332" y="0"/>
                </a:lnTo>
                <a:lnTo>
                  <a:pt x="3174332" y="3174331"/>
                </a:lnTo>
                <a:lnTo>
                  <a:pt x="0" y="317433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22345">
            <a:off x="1074341" y="2503341"/>
            <a:ext cx="3008683" cy="3008683"/>
          </a:xfrm>
          <a:custGeom>
            <a:avLst/>
            <a:gdLst/>
            <a:ahLst/>
            <a:cxnLst/>
            <a:rect l="l" t="t" r="r" b="b"/>
            <a:pathLst>
              <a:path w="3008683" h="3008683">
                <a:moveTo>
                  <a:pt x="0" y="0"/>
                </a:moveTo>
                <a:lnTo>
                  <a:pt x="3008683" y="0"/>
                </a:lnTo>
                <a:lnTo>
                  <a:pt x="3008683" y="3008683"/>
                </a:lnTo>
                <a:lnTo>
                  <a:pt x="0" y="30086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42710" y="4860942"/>
            <a:ext cx="12002579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9200">
                <a:solidFill>
                  <a:srgbClr val="FFFFFF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II. Áp suất</a:t>
            </a:r>
            <a:endParaRPr lang="en-US" sz="9200">
              <a:solidFill>
                <a:srgbClr val="FFFFFF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897157" y="1571539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6"/>
                </a:lnTo>
                <a:lnTo>
                  <a:pt x="0" y="505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7158" y="7543455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7"/>
                </a:lnTo>
                <a:lnTo>
                  <a:pt x="0" y="505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1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55580"/>
          </a:xfrm>
          <a:custGeom>
            <a:avLst/>
            <a:gdLst/>
            <a:ahLst/>
            <a:cxnLst/>
            <a:rect l="l" t="t" r="r" b="b"/>
            <a:pathLst>
              <a:path w="18288000" h="10355580">
                <a:moveTo>
                  <a:pt x="0" y="0"/>
                </a:moveTo>
                <a:lnTo>
                  <a:pt x="18288000" y="0"/>
                </a:lnTo>
                <a:lnTo>
                  <a:pt x="18288000" y="10355580"/>
                </a:lnTo>
                <a:lnTo>
                  <a:pt x="0" y="1035558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038" y="61445"/>
            <a:ext cx="17870962" cy="10164110"/>
          </a:xfrm>
          <a:custGeom>
            <a:avLst/>
            <a:gdLst/>
            <a:ahLst/>
            <a:cxnLst/>
            <a:rect l="l" t="t" r="r" b="b"/>
            <a:pathLst>
              <a:path w="17870962" h="10164110">
                <a:moveTo>
                  <a:pt x="0" y="0"/>
                </a:moveTo>
                <a:lnTo>
                  <a:pt x="17870962" y="0"/>
                </a:lnTo>
                <a:lnTo>
                  <a:pt x="17870962" y="10164110"/>
                </a:lnTo>
                <a:lnTo>
                  <a:pt x="0" y="1016411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223" y="110606"/>
            <a:ext cx="17815553" cy="10065788"/>
          </a:xfrm>
          <a:custGeom>
            <a:avLst/>
            <a:gdLst/>
            <a:ahLst/>
            <a:cxnLst/>
            <a:rect l="l" t="t" r="r" b="b"/>
            <a:pathLst>
              <a:path w="17815553" h="10065788">
                <a:moveTo>
                  <a:pt x="0" y="0"/>
                </a:moveTo>
                <a:lnTo>
                  <a:pt x="17815554" y="0"/>
                </a:lnTo>
                <a:lnTo>
                  <a:pt x="17815554" y="10065788"/>
                </a:lnTo>
                <a:lnTo>
                  <a:pt x="0" y="10065788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9448800" y="8420100"/>
            <a:ext cx="444500" cy="4718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792200" y="8420100"/>
            <a:ext cx="444500" cy="4718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448800" y="9258300"/>
            <a:ext cx="444500" cy="4718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3792200" y="9258300"/>
            <a:ext cx="444500" cy="4718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1181100"/>
            <a:ext cx="14820265" cy="5197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591300"/>
            <a:ext cx="11033760" cy="32302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220200" y="8420100"/>
            <a:ext cx="381000" cy="3810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801600" y="8420100"/>
            <a:ext cx="381000" cy="3810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220200" y="9182100"/>
            <a:ext cx="381000" cy="3810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801600" y="9105900"/>
            <a:ext cx="381000" cy="3810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985" y="140610"/>
            <a:ext cx="17998031" cy="10146390"/>
          </a:xfrm>
          <a:custGeom>
            <a:avLst/>
            <a:gdLst/>
            <a:ahLst/>
            <a:cxnLst/>
            <a:rect l="l" t="t" r="r" b="b"/>
            <a:pathLst>
              <a:path w="17998031" h="10146390">
                <a:moveTo>
                  <a:pt x="0" y="0"/>
                </a:moveTo>
                <a:lnTo>
                  <a:pt x="17998030" y="0"/>
                </a:lnTo>
                <a:lnTo>
                  <a:pt x="17998030" y="10146390"/>
                </a:lnTo>
                <a:lnTo>
                  <a:pt x="0" y="1014639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2927350"/>
            <a:ext cx="2038985" cy="721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848100"/>
            <a:ext cx="2038985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87874">
            <a:off x="14309262" y="5971804"/>
            <a:ext cx="4049202" cy="3121566"/>
          </a:xfrm>
          <a:custGeom>
            <a:avLst/>
            <a:gdLst/>
            <a:ahLst/>
            <a:cxnLst/>
            <a:rect l="l" t="t" r="r" b="b"/>
            <a:pathLst>
              <a:path w="4049202" h="3121566">
                <a:moveTo>
                  <a:pt x="0" y="0"/>
                </a:moveTo>
                <a:lnTo>
                  <a:pt x="4049202" y="0"/>
                </a:lnTo>
                <a:lnTo>
                  <a:pt x="4049202" y="3121566"/>
                </a:lnTo>
                <a:lnTo>
                  <a:pt x="0" y="312156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63894">
            <a:off x="821686" y="1175133"/>
            <a:ext cx="4074489" cy="2755836"/>
          </a:xfrm>
          <a:custGeom>
            <a:avLst/>
            <a:gdLst/>
            <a:ahLst/>
            <a:cxnLst/>
            <a:rect l="l" t="t" r="r" b="b"/>
            <a:pathLst>
              <a:path w="4074489" h="2755836">
                <a:moveTo>
                  <a:pt x="0" y="0"/>
                </a:moveTo>
                <a:lnTo>
                  <a:pt x="4074489" y="0"/>
                </a:lnTo>
                <a:lnTo>
                  <a:pt x="4074489" y="2755836"/>
                </a:lnTo>
                <a:lnTo>
                  <a:pt x="0" y="2755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39402">
            <a:off x="14348286" y="894144"/>
            <a:ext cx="4222627" cy="2932806"/>
          </a:xfrm>
          <a:custGeom>
            <a:avLst/>
            <a:gdLst/>
            <a:ahLst/>
            <a:cxnLst/>
            <a:rect l="l" t="t" r="r" b="b"/>
            <a:pathLst>
              <a:path w="4222627" h="2932806">
                <a:moveTo>
                  <a:pt x="0" y="0"/>
                </a:moveTo>
                <a:lnTo>
                  <a:pt x="4222627" y="0"/>
                </a:lnTo>
                <a:lnTo>
                  <a:pt x="4222627" y="2932806"/>
                </a:lnTo>
                <a:lnTo>
                  <a:pt x="0" y="2932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3429234" y="798018"/>
            <a:ext cx="11312058" cy="8633814"/>
            <a:chOff x="-156633" y="-76200"/>
            <a:chExt cx="15082743" cy="11511752"/>
          </a:xfrm>
        </p:grpSpPr>
        <p:sp>
          <p:nvSpPr>
            <p:cNvPr id="6" name="TextBox 6"/>
            <p:cNvSpPr txBox="1"/>
            <p:nvPr/>
          </p:nvSpPr>
          <p:spPr>
            <a:xfrm>
              <a:off x="-156633" y="2263632"/>
              <a:ext cx="14926110" cy="5278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35"/>
                </a:lnSpc>
              </a:pPr>
              <a:r>
                <a:rPr lang="en-US" sz="7200">
                  <a:solidFill>
                    <a:srgbClr val="FFFFFF"/>
                  </a:solidFill>
                  <a:latin typeface="Baloo" panose="03080902040302020200"/>
                  <a:ea typeface="Baloo" panose="03080902040302020200"/>
                  <a:cs typeface="Baloo" panose="03080902040302020200"/>
                  <a:sym typeface="Baloo" panose="03080902040302020200"/>
                </a:rPr>
                <a:t>BÀI 15</a:t>
              </a:r>
              <a:endParaRPr lang="en-US" sz="7200">
                <a:solidFill>
                  <a:srgbClr val="FFFFFF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endParaRPr>
            </a:p>
            <a:p>
              <a:pPr algn="ctr">
                <a:lnSpc>
                  <a:spcPts val="15435"/>
                </a:lnSpc>
              </a:pPr>
              <a:r>
                <a:rPr lang="en-US" sz="7200">
                  <a:solidFill>
                    <a:srgbClr val="FFFFFF"/>
                  </a:solidFill>
                  <a:latin typeface="Baloo" panose="03080902040302020200"/>
                  <a:ea typeface="Baloo" panose="03080902040302020200"/>
                  <a:cs typeface="Baloo" panose="03080902040302020200"/>
                  <a:sym typeface="Baloo" panose="03080902040302020200"/>
                </a:rPr>
                <a:t>ÁP SUẤT TRÊN MỘT BỀ MẶT</a:t>
              </a:r>
              <a:endParaRPr lang="en-US" sz="7200">
                <a:solidFill>
                  <a:srgbClr val="FFFFFF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4926110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b="1" spc="60">
                  <a:solidFill>
                    <a:srgbClr val="FFFFFF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TRƯỜNG THCS NGÔ GIA TỰ</a:t>
              </a:r>
              <a:endParaRPr lang="en-US" sz="3000" b="1" spc="6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 rot="0">
              <a:off x="2531430" y="9900636"/>
              <a:ext cx="9863250" cy="1534916"/>
              <a:chOff x="0" y="0"/>
              <a:chExt cx="4243678" cy="660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243678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243678" h="660400">
                    <a:moveTo>
                      <a:pt x="4119218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19218" y="0"/>
                    </a:lnTo>
                    <a:cubicBezTo>
                      <a:pt x="4187798" y="0"/>
                      <a:pt x="4243678" y="55880"/>
                      <a:pt x="4243678" y="124460"/>
                    </a:cubicBezTo>
                    <a:lnTo>
                      <a:pt x="4243678" y="535940"/>
                    </a:lnTo>
                    <a:cubicBezTo>
                      <a:pt x="4243678" y="604520"/>
                      <a:pt x="4187798" y="660400"/>
                      <a:pt x="4119218" y="660400"/>
                    </a:cubicBezTo>
                    <a:close/>
                  </a:path>
                </a:pathLst>
              </a:custGeom>
              <a:solidFill>
                <a:srgbClr val="D94494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914937" y="10287094"/>
              <a:ext cx="9096237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60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GV: HOÀNG THỊ LINH</a:t>
              </a:r>
              <a:endParaRPr lang="en-US" sz="3000" spc="6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2425644" y="6423584"/>
            <a:ext cx="866573" cy="866573"/>
          </a:xfrm>
          <a:custGeom>
            <a:avLst/>
            <a:gdLst/>
            <a:ahLst/>
            <a:cxnLst/>
            <a:rect l="l" t="t" r="r" b="b"/>
            <a:pathLst>
              <a:path w="866573" h="866573">
                <a:moveTo>
                  <a:pt x="0" y="0"/>
                </a:moveTo>
                <a:lnTo>
                  <a:pt x="866573" y="0"/>
                </a:lnTo>
                <a:lnTo>
                  <a:pt x="866573" y="866573"/>
                </a:lnTo>
                <a:lnTo>
                  <a:pt x="0" y="8665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905231" y="8000195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6"/>
                </a:lnTo>
                <a:lnTo>
                  <a:pt x="0" y="5058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3576555" y="2753753"/>
            <a:ext cx="11134890" cy="4147126"/>
            <a:chOff x="0" y="-9525"/>
            <a:chExt cx="14846520" cy="5529501"/>
          </a:xfrm>
        </p:grpSpPr>
        <p:sp>
          <p:nvSpPr>
            <p:cNvPr id="3" name="TextBox 3"/>
            <p:cNvSpPr txBox="1"/>
            <p:nvPr/>
          </p:nvSpPr>
          <p:spPr>
            <a:xfrm>
              <a:off x="0" y="1980910"/>
              <a:ext cx="14846520" cy="3539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50"/>
                </a:lnSpc>
              </a:pPr>
              <a:r>
                <a:rPr lang="en-US" sz="8625">
                  <a:solidFill>
                    <a:srgbClr val="1D1C18"/>
                  </a:solidFill>
                  <a:latin typeface="Baloo" panose="03080902040302020200"/>
                  <a:ea typeface="Baloo" panose="03080902040302020200"/>
                  <a:cs typeface="Baloo" panose="03080902040302020200"/>
                  <a:sym typeface="Baloo" panose="03080902040302020200"/>
                </a:rPr>
                <a:t>2. Công thức </a:t>
              </a:r>
              <a:endParaRPr lang="en-US" sz="8625">
                <a:solidFill>
                  <a:srgbClr val="1D1C18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endParaRPr>
            </a:p>
            <a:p>
              <a:pPr algn="ctr">
                <a:lnSpc>
                  <a:spcPts val="10350"/>
                </a:lnSpc>
              </a:pPr>
              <a:r>
                <a:rPr lang="en-US" sz="8625">
                  <a:solidFill>
                    <a:srgbClr val="1D1C18"/>
                  </a:solidFill>
                  <a:latin typeface="Baloo" panose="03080902040302020200"/>
                  <a:ea typeface="Baloo" panose="03080902040302020200"/>
                  <a:cs typeface="Baloo" panose="03080902040302020200"/>
                  <a:sym typeface="Baloo" panose="03080902040302020200"/>
                </a:rPr>
                <a:t>tính áp suất</a:t>
              </a:r>
              <a:endParaRPr lang="en-US" sz="8625">
                <a:solidFill>
                  <a:srgbClr val="1D1C18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601731" y="-9525"/>
              <a:ext cx="7643058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6174966" y="7694274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6"/>
                </a:lnTo>
                <a:lnTo>
                  <a:pt x="0" y="50580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90843" y="1442039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6"/>
                </a:lnTo>
                <a:lnTo>
                  <a:pt x="0" y="50580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9427">
            <a:off x="-427304" y="4054270"/>
            <a:ext cx="2655976" cy="3088344"/>
          </a:xfrm>
          <a:custGeom>
            <a:avLst/>
            <a:gdLst/>
            <a:ahLst/>
            <a:cxnLst/>
            <a:rect l="l" t="t" r="r" b="b"/>
            <a:pathLst>
              <a:path w="2655976" h="3088344">
                <a:moveTo>
                  <a:pt x="0" y="0"/>
                </a:moveTo>
                <a:lnTo>
                  <a:pt x="2655975" y="0"/>
                </a:lnTo>
                <a:lnTo>
                  <a:pt x="2655975" y="3088343"/>
                </a:lnTo>
                <a:lnTo>
                  <a:pt x="0" y="30883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84261">
            <a:off x="14087532" y="-627160"/>
            <a:ext cx="2977493" cy="2977493"/>
          </a:xfrm>
          <a:custGeom>
            <a:avLst/>
            <a:gdLst/>
            <a:ahLst/>
            <a:cxnLst/>
            <a:rect l="l" t="t" r="r" b="b"/>
            <a:pathLst>
              <a:path w="2977493" h="2977493">
                <a:moveTo>
                  <a:pt x="0" y="0"/>
                </a:moveTo>
                <a:lnTo>
                  <a:pt x="2977494" y="0"/>
                </a:lnTo>
                <a:lnTo>
                  <a:pt x="2977494" y="2977493"/>
                </a:lnTo>
                <a:lnTo>
                  <a:pt x="0" y="29774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7858" cy="10520235"/>
          </a:xfrm>
          <a:custGeom>
            <a:avLst/>
            <a:gdLst/>
            <a:ahLst/>
            <a:cxnLst/>
            <a:rect l="l" t="t" r="r" b="b"/>
            <a:pathLst>
              <a:path w="18537858" h="10520235">
                <a:moveTo>
                  <a:pt x="0" y="0"/>
                </a:moveTo>
                <a:lnTo>
                  <a:pt x="18537858" y="0"/>
                </a:lnTo>
                <a:lnTo>
                  <a:pt x="18537858" y="10520235"/>
                </a:lnTo>
                <a:lnTo>
                  <a:pt x="0" y="1052023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4208" y="667066"/>
            <a:ext cx="17255486" cy="9619934"/>
          </a:xfrm>
          <a:custGeom>
            <a:avLst/>
            <a:gdLst/>
            <a:ahLst/>
            <a:cxnLst/>
            <a:rect l="l" t="t" r="r" b="b"/>
            <a:pathLst>
              <a:path w="17255486" h="9619934">
                <a:moveTo>
                  <a:pt x="0" y="0"/>
                </a:moveTo>
                <a:lnTo>
                  <a:pt x="17255486" y="0"/>
                </a:lnTo>
                <a:lnTo>
                  <a:pt x="17255486" y="9619934"/>
                </a:lnTo>
                <a:lnTo>
                  <a:pt x="0" y="961993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876300"/>
            <a:ext cx="16407130" cy="3011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381500"/>
            <a:ext cx="16372840" cy="29565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943100"/>
            <a:ext cx="17735550" cy="5930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65530" y="427355"/>
            <a:ext cx="16220440" cy="8889365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r>
              <a:rPr sz="3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Bài 1:</a:t>
            </a:r>
            <a:r>
              <a:rPr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Một áp lực 9N tác dụng lên 1 diện tích 3m</a:t>
            </a:r>
            <a:r>
              <a:rPr sz="3600" baseline="30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gây ra áp suất là bao nhiêu?</a:t>
            </a:r>
            <a:endParaRPr sz="3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endParaRPr sz="3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endParaRPr sz="3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endParaRPr sz="3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endParaRPr sz="3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endParaRPr sz="3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endParaRPr sz="3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endParaRPr sz="3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r>
              <a:rPr sz="3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Bài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sz="3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r>
              <a:rPr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Một áp lực 500N gây ra áp suất 2500 N/m</a:t>
            </a:r>
            <a:r>
              <a:rPr sz="3600" baseline="30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lên diện tích bị ép. Diện tích mặt bị ép là bao nhiêu cm</a:t>
            </a:r>
            <a:r>
              <a:rPr sz="3600" baseline="30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?</a:t>
            </a:r>
            <a:endParaRPr sz="3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endParaRPr sz="3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endParaRPr sz="3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496695" y="1408430"/>
            <a:ext cx="15660370" cy="7007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 defTabSz="266700">
              <a:lnSpc>
                <a:spcPct val="107000"/>
              </a:lnSpc>
              <a:spcAft>
                <a:spcPct val="0"/>
              </a:spcAft>
              <a:tabLst>
                <a:tab pos="609600" algn="l"/>
                <a:tab pos="3581400" algn="l"/>
              </a:tabLst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Bài 3: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Một ng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ư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ời tác dụng lên mặt sàn một áp suất 1,7.104 N/m2. Diện tích của bàn chân tiếp xúc với mặt sàn là 0,03 m2. Hỏi trọng l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ư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ợng và khối l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ư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ợng của ng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ư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ời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đ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ó?</a:t>
            </a:r>
            <a:endParaRPr lang="en-US" altLang="en-US" sz="3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332865" y="1409700"/>
            <a:ext cx="15622270" cy="2614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defTabSz="266700">
              <a:lnSpc>
                <a:spcPct val="114000"/>
              </a:lnSpc>
              <a:spcAft>
                <a:spcPct val="0"/>
              </a:spcAft>
            </a:pPr>
            <a:r>
              <a:rPr sz="3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Bài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4</a:t>
            </a:r>
            <a:r>
              <a:rPr sz="3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:</a:t>
            </a:r>
            <a:r>
              <a:rPr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 Một con voi có trọng lượng 80000N. Diện tích mỗi bàn chân của con voi là </a:t>
            </a:r>
            <a:endParaRPr sz="3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14000"/>
              </a:lnSpc>
              <a:spcAft>
                <a:spcPct val="0"/>
              </a:spcAft>
            </a:pPr>
            <a:r>
              <a:rPr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0,1 m</a:t>
            </a:r>
            <a:r>
              <a:rPr sz="3600" baseline="300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2</a:t>
            </a:r>
            <a:r>
              <a:rPr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. Tính áp suất của con voi này gây ra trên mặt đất trong các trường hợp:</a:t>
            </a:r>
            <a:endParaRPr sz="3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914400" indent="-228600" algn="just" defTabSz="266700">
              <a:lnSpc>
                <a:spcPct val="114000"/>
              </a:lnSpc>
              <a:spcAft>
                <a:spcPct val="0"/>
              </a:spcAft>
              <a:buFont typeface="Times New Roman" panose="02020603050405020304"/>
              <a:buAutoNum type="alphaLcParenR"/>
            </a:pPr>
            <a:r>
              <a:rPr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Con voi đứng cả bốn chân trên mặt đất.</a:t>
            </a:r>
            <a:endParaRPr sz="3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914400" indent="-228600" algn="just" defTabSz="266700">
              <a:lnSpc>
                <a:spcPct val="114000"/>
              </a:lnSpc>
              <a:spcAft>
                <a:spcPct val="0"/>
              </a:spcAft>
              <a:buFont typeface="Times New Roman" panose="02020603050405020304"/>
              <a:buAutoNum type="alphaLcParenR"/>
            </a:pPr>
            <a:r>
              <a:rPr sz="3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sym typeface="+mn-ea"/>
              </a:rPr>
              <a:t>Con voi nhấc một chân lên khỏi mặt đất.</a:t>
            </a:r>
            <a:endParaRPr lang="en-US" sz="3600">
              <a:solidFill>
                <a:srgbClr val="000000"/>
              </a:solidFill>
              <a:latin typeface="Times New Roman" panose="02020603050405020304"/>
              <a:ea typeface="Times New Roman" panose="02020603050405020304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8098" y="280341"/>
            <a:ext cx="17671805" cy="10006659"/>
          </a:xfrm>
          <a:custGeom>
            <a:avLst/>
            <a:gdLst/>
            <a:ahLst/>
            <a:cxnLst/>
            <a:rect l="l" t="t" r="r" b="b"/>
            <a:pathLst>
              <a:path w="17671805" h="10006659">
                <a:moveTo>
                  <a:pt x="0" y="0"/>
                </a:moveTo>
                <a:lnTo>
                  <a:pt x="17671804" y="0"/>
                </a:lnTo>
                <a:lnTo>
                  <a:pt x="17671804" y="10006659"/>
                </a:lnTo>
                <a:lnTo>
                  <a:pt x="0" y="1000665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921" y="268070"/>
            <a:ext cx="17258159" cy="9750860"/>
          </a:xfrm>
          <a:custGeom>
            <a:avLst/>
            <a:gdLst/>
            <a:ahLst/>
            <a:cxnLst/>
            <a:rect l="l" t="t" r="r" b="b"/>
            <a:pathLst>
              <a:path w="17258159" h="9750860">
                <a:moveTo>
                  <a:pt x="0" y="0"/>
                </a:moveTo>
                <a:lnTo>
                  <a:pt x="17258158" y="0"/>
                </a:lnTo>
                <a:lnTo>
                  <a:pt x="17258158" y="9750860"/>
                </a:lnTo>
                <a:lnTo>
                  <a:pt x="0" y="975086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914400" y="1790700"/>
            <a:ext cx="16529685" cy="78600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975">
            <a:off x="11746511" y="-805123"/>
            <a:ext cx="4042496" cy="3667647"/>
          </a:xfrm>
          <a:custGeom>
            <a:avLst/>
            <a:gdLst/>
            <a:ahLst/>
            <a:cxnLst/>
            <a:rect l="l" t="t" r="r" b="b"/>
            <a:pathLst>
              <a:path w="4042496" h="3667647">
                <a:moveTo>
                  <a:pt x="0" y="0"/>
                </a:moveTo>
                <a:lnTo>
                  <a:pt x="4042497" y="0"/>
                </a:lnTo>
                <a:lnTo>
                  <a:pt x="4042497" y="3667646"/>
                </a:lnTo>
                <a:lnTo>
                  <a:pt x="0" y="366764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553" y="2933927"/>
            <a:ext cx="967284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>
                <a:solidFill>
                  <a:srgbClr val="1D1C18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MỤC TIÊU HỌC TẬP</a:t>
            </a:r>
            <a:endParaRPr lang="en-US" sz="9000">
              <a:solidFill>
                <a:srgbClr val="1D1C18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18648" y="7620720"/>
            <a:ext cx="483642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1D1C18"/>
                </a:solidFill>
                <a:latin typeface="Public Sans"/>
                <a:ea typeface="Public Sans"/>
                <a:cs typeface="Public Sans"/>
                <a:sym typeface="Public Sans"/>
              </a:rPr>
              <a:t>Tìm hiểu khái niệm áp lực</a:t>
            </a:r>
            <a:endParaRPr lang="en-US" sz="3000">
              <a:solidFill>
                <a:srgbClr val="1D1C18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2713297" y="5164115"/>
            <a:ext cx="1649366" cy="1649366"/>
            <a:chOff x="0" y="0"/>
            <a:chExt cx="2199154" cy="2199154"/>
          </a:xfrm>
        </p:grpSpPr>
        <p:grpSp>
          <p:nvGrpSpPr>
            <p:cNvPr id="6" name="Group 6"/>
            <p:cNvGrpSpPr/>
            <p:nvPr/>
          </p:nvGrpSpPr>
          <p:grpSpPr>
            <a:xfrm rot="0">
              <a:off x="0" y="0"/>
              <a:ext cx="2199154" cy="219915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D1C18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0">
              <a:off x="24039" y="24039"/>
              <a:ext cx="2151076" cy="2151076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504645" y="375676"/>
              <a:ext cx="1189864" cy="143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 b="1">
                  <a:solidFill>
                    <a:srgbClr val="1D1C18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1</a:t>
              </a:r>
              <a:endParaRPr lang="en-US" sz="7000" b="1">
                <a:solidFill>
                  <a:srgbClr val="1D1C18"/>
                </a:solidFill>
                <a:latin typeface="Public Sans Bold"/>
                <a:ea typeface="Public Sans Bold"/>
                <a:cs typeface="Public Sans Bold"/>
                <a:sym typeface="Public Sans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38365" y="7620720"/>
            <a:ext cx="443866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1D1C18"/>
                </a:solidFill>
                <a:latin typeface="Public Sans"/>
                <a:ea typeface="Public Sans"/>
                <a:cs typeface="Public Sans"/>
                <a:sym typeface="Public Sans"/>
              </a:rPr>
              <a:t>Tìm hiểu khái niệm và công thức tính áp suất</a:t>
            </a:r>
            <a:endParaRPr lang="en-US" sz="3000">
              <a:solidFill>
                <a:srgbClr val="1D1C18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2" name="Group 12"/>
          <p:cNvGrpSpPr/>
          <p:nvPr/>
        </p:nvGrpSpPr>
        <p:grpSpPr>
          <a:xfrm rot="0">
            <a:off x="8133015" y="5164115"/>
            <a:ext cx="1649366" cy="1649366"/>
            <a:chOff x="0" y="0"/>
            <a:chExt cx="2199154" cy="2199154"/>
          </a:xfrm>
        </p:grpSpPr>
        <p:grpSp>
          <p:nvGrpSpPr>
            <p:cNvPr id="13" name="Group 13"/>
            <p:cNvGrpSpPr/>
            <p:nvPr/>
          </p:nvGrpSpPr>
          <p:grpSpPr>
            <a:xfrm rot="0">
              <a:off x="0" y="0"/>
              <a:ext cx="2199154" cy="219915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D1C18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0">
              <a:off x="24039" y="24039"/>
              <a:ext cx="2151076" cy="2151076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83852" y="375676"/>
              <a:ext cx="1431449" cy="143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 b="1">
                  <a:solidFill>
                    <a:srgbClr val="1D1C18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2</a:t>
              </a:r>
              <a:endParaRPr lang="en-US" sz="7000" b="1">
                <a:solidFill>
                  <a:srgbClr val="1D1C18"/>
                </a:solidFill>
                <a:latin typeface="Public Sans Bold"/>
                <a:ea typeface="Public Sans Bold"/>
                <a:cs typeface="Public Sans Bold"/>
                <a:sym typeface="Public Sans Bold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158082" y="7620720"/>
            <a:ext cx="4438665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1D1C18"/>
                </a:solidFill>
                <a:latin typeface="Public Sans"/>
                <a:ea typeface="Public Sans"/>
                <a:cs typeface="Public Sans"/>
                <a:sym typeface="Public Sans"/>
              </a:rPr>
              <a:t>Công dụng của việc làm tăng, giảm áp suất</a:t>
            </a:r>
            <a:endParaRPr lang="en-US" sz="3000">
              <a:solidFill>
                <a:srgbClr val="1D1C18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9" name="Group 19"/>
          <p:cNvGrpSpPr/>
          <p:nvPr/>
        </p:nvGrpSpPr>
        <p:grpSpPr>
          <a:xfrm rot="0">
            <a:off x="13552732" y="5164115"/>
            <a:ext cx="1649366" cy="1649366"/>
            <a:chOff x="0" y="0"/>
            <a:chExt cx="2199154" cy="2199154"/>
          </a:xfrm>
        </p:grpSpPr>
        <p:grpSp>
          <p:nvGrpSpPr>
            <p:cNvPr id="20" name="Group 20"/>
            <p:cNvGrpSpPr/>
            <p:nvPr/>
          </p:nvGrpSpPr>
          <p:grpSpPr>
            <a:xfrm rot="0">
              <a:off x="0" y="0"/>
              <a:ext cx="2199154" cy="219915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D1C18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 rot="0">
              <a:off x="24039" y="24039"/>
              <a:ext cx="2151076" cy="2151076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420090" y="375676"/>
              <a:ext cx="1358974" cy="1431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 b="1">
                  <a:solidFill>
                    <a:srgbClr val="1D1C18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3</a:t>
              </a:r>
              <a:endParaRPr lang="en-US" sz="7000" b="1">
                <a:solidFill>
                  <a:srgbClr val="1D1C18"/>
                </a:solidFill>
                <a:latin typeface="Public Sans Bold"/>
                <a:ea typeface="Public Sans Bold"/>
                <a:cs typeface="Public Sans Bold"/>
                <a:sym typeface="Public Sans Bold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 rot="-292633">
            <a:off x="15939502" y="2137206"/>
            <a:ext cx="4171435" cy="4148682"/>
          </a:xfrm>
          <a:custGeom>
            <a:avLst/>
            <a:gdLst/>
            <a:ahLst/>
            <a:cxnLst/>
            <a:rect l="l" t="t" r="r" b="b"/>
            <a:pathLst>
              <a:path w="4171435" h="4148682">
                <a:moveTo>
                  <a:pt x="0" y="0"/>
                </a:moveTo>
                <a:lnTo>
                  <a:pt x="4171436" y="0"/>
                </a:lnTo>
                <a:lnTo>
                  <a:pt x="4171436" y="4148682"/>
                </a:lnTo>
                <a:lnTo>
                  <a:pt x="0" y="4148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705869" y="1028700"/>
            <a:ext cx="553431" cy="553431"/>
          </a:xfrm>
          <a:custGeom>
            <a:avLst/>
            <a:gdLst/>
            <a:ahLst/>
            <a:cxnLst/>
            <a:rect l="l" t="t" r="r" b="b"/>
            <a:pathLst>
              <a:path w="553431" h="553431">
                <a:moveTo>
                  <a:pt x="0" y="0"/>
                </a:moveTo>
                <a:lnTo>
                  <a:pt x="553431" y="0"/>
                </a:lnTo>
                <a:lnTo>
                  <a:pt x="553431" y="553431"/>
                </a:lnTo>
                <a:lnTo>
                  <a:pt x="0" y="5534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"/>
          <p:cNvSpPr/>
          <p:nvPr/>
        </p:nvSpPr>
        <p:spPr>
          <a:xfrm rot="-767571">
            <a:off x="-479114" y="-818548"/>
            <a:ext cx="3684872" cy="3658073"/>
          </a:xfrm>
          <a:custGeom>
            <a:avLst/>
            <a:gdLst/>
            <a:ahLst/>
            <a:cxnLst/>
            <a:rect l="l" t="t" r="r" b="b"/>
            <a:pathLst>
              <a:path w="3684872" h="3658073">
                <a:moveTo>
                  <a:pt x="0" y="0"/>
                </a:moveTo>
                <a:lnTo>
                  <a:pt x="3684872" y="0"/>
                </a:lnTo>
                <a:lnTo>
                  <a:pt x="3684872" y="3658072"/>
                </a:lnTo>
                <a:lnTo>
                  <a:pt x="0" y="36580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9067652" y="4610063"/>
            <a:ext cx="9376410" cy="2383228"/>
            <a:chOff x="-1072727" y="1892300"/>
            <a:chExt cx="12501880" cy="3177638"/>
          </a:xfrm>
        </p:grpSpPr>
        <p:sp>
          <p:nvSpPr>
            <p:cNvPr id="3" name="TextBox 3"/>
            <p:cNvSpPr txBox="1"/>
            <p:nvPr/>
          </p:nvSpPr>
          <p:spPr>
            <a:xfrm>
              <a:off x="-1072727" y="1892300"/>
              <a:ext cx="12501880" cy="1846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800"/>
                </a:lnSpc>
              </a:pPr>
              <a:r>
                <a:rPr lang="en-US" sz="9000">
                  <a:solidFill>
                    <a:srgbClr val="1D1C18"/>
                  </a:solidFill>
                  <a:latin typeface="Baloo" panose="03080902040302020200"/>
                  <a:ea typeface="Baloo" panose="03080902040302020200"/>
                  <a:cs typeface="Baloo" panose="03080902040302020200"/>
                  <a:sym typeface="Baloo" panose="03080902040302020200"/>
                </a:rPr>
                <a:t>Cảm ơn các con!</a:t>
              </a:r>
              <a:endParaRPr lang="en-US" sz="9000">
                <a:solidFill>
                  <a:srgbClr val="1D1C18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339688"/>
              <a:ext cx="9492140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60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 rot="-765508">
            <a:off x="1473303" y="1927999"/>
            <a:ext cx="3977300" cy="3608496"/>
          </a:xfrm>
          <a:custGeom>
            <a:avLst/>
            <a:gdLst/>
            <a:ahLst/>
            <a:cxnLst/>
            <a:rect l="l" t="t" r="r" b="b"/>
            <a:pathLst>
              <a:path w="3977300" h="3608496">
                <a:moveTo>
                  <a:pt x="0" y="0"/>
                </a:moveTo>
                <a:lnTo>
                  <a:pt x="3977300" y="0"/>
                </a:lnTo>
                <a:lnTo>
                  <a:pt x="3977300" y="3608496"/>
                </a:lnTo>
                <a:lnTo>
                  <a:pt x="0" y="360849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90073" y="5401349"/>
            <a:ext cx="3917111" cy="2912906"/>
          </a:xfrm>
          <a:custGeom>
            <a:avLst/>
            <a:gdLst/>
            <a:ahLst/>
            <a:cxnLst/>
            <a:rect l="l" t="t" r="r" b="b"/>
            <a:pathLst>
              <a:path w="3917111" h="2912906">
                <a:moveTo>
                  <a:pt x="0" y="0"/>
                </a:moveTo>
                <a:lnTo>
                  <a:pt x="3917111" y="0"/>
                </a:lnTo>
                <a:lnTo>
                  <a:pt x="3917111" y="2912906"/>
                </a:lnTo>
                <a:lnTo>
                  <a:pt x="0" y="29129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265751">
            <a:off x="4761848" y="4953398"/>
            <a:ext cx="3573350" cy="3573350"/>
          </a:xfrm>
          <a:custGeom>
            <a:avLst/>
            <a:gdLst/>
            <a:ahLst/>
            <a:cxnLst/>
            <a:rect l="l" t="t" r="r" b="b"/>
            <a:pathLst>
              <a:path w="3573350" h="3573350">
                <a:moveTo>
                  <a:pt x="0" y="0"/>
                </a:moveTo>
                <a:lnTo>
                  <a:pt x="3573350" y="0"/>
                </a:lnTo>
                <a:lnTo>
                  <a:pt x="3573350" y="3573350"/>
                </a:lnTo>
                <a:lnTo>
                  <a:pt x="0" y="35733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78741">
            <a:off x="5071446" y="1930073"/>
            <a:ext cx="3344831" cy="3628515"/>
          </a:xfrm>
          <a:custGeom>
            <a:avLst/>
            <a:gdLst/>
            <a:ahLst/>
            <a:cxnLst/>
            <a:rect l="l" t="t" r="r" b="b"/>
            <a:pathLst>
              <a:path w="3344831" h="3628515">
                <a:moveTo>
                  <a:pt x="0" y="0"/>
                </a:moveTo>
                <a:lnTo>
                  <a:pt x="3344831" y="0"/>
                </a:lnTo>
                <a:lnTo>
                  <a:pt x="3344831" y="3628515"/>
                </a:lnTo>
                <a:lnTo>
                  <a:pt x="0" y="36285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91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43201" y="5334854"/>
            <a:ext cx="2915873" cy="2915873"/>
          </a:xfrm>
          <a:custGeom>
            <a:avLst/>
            <a:gdLst/>
            <a:ahLst/>
            <a:cxnLst/>
            <a:rect l="l" t="t" r="r" b="b"/>
            <a:pathLst>
              <a:path w="2915873" h="2915873">
                <a:moveTo>
                  <a:pt x="0" y="0"/>
                </a:moveTo>
                <a:lnTo>
                  <a:pt x="2915873" y="0"/>
                </a:lnTo>
                <a:lnTo>
                  <a:pt x="2915873" y="2915873"/>
                </a:lnTo>
                <a:lnTo>
                  <a:pt x="0" y="291587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52774" y="2021777"/>
            <a:ext cx="3031908" cy="3807190"/>
          </a:xfrm>
          <a:custGeom>
            <a:avLst/>
            <a:gdLst/>
            <a:ahLst/>
            <a:cxnLst/>
            <a:rect l="l" t="t" r="r" b="b"/>
            <a:pathLst>
              <a:path w="3031908" h="3807190">
                <a:moveTo>
                  <a:pt x="0" y="0"/>
                </a:moveTo>
                <a:lnTo>
                  <a:pt x="3031908" y="0"/>
                </a:lnTo>
                <a:lnTo>
                  <a:pt x="3031908" y="3807191"/>
                </a:lnTo>
                <a:lnTo>
                  <a:pt x="0" y="3807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586863" y="4457700"/>
            <a:ext cx="1111427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FFFFF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I. ÁP LỰC LÀ GÌ?</a:t>
            </a:r>
            <a:endParaRPr lang="en-US" sz="9000">
              <a:solidFill>
                <a:srgbClr val="FFFFFF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660584" y="1358544"/>
            <a:ext cx="553431" cy="553431"/>
          </a:xfrm>
          <a:custGeom>
            <a:avLst/>
            <a:gdLst/>
            <a:ahLst/>
            <a:cxnLst/>
            <a:rect l="l" t="t" r="r" b="b"/>
            <a:pathLst>
              <a:path w="553431" h="553431">
                <a:moveTo>
                  <a:pt x="0" y="0"/>
                </a:moveTo>
                <a:lnTo>
                  <a:pt x="553432" y="0"/>
                </a:lnTo>
                <a:lnTo>
                  <a:pt x="553432" y="553431"/>
                </a:lnTo>
                <a:lnTo>
                  <a:pt x="0" y="5534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10147" y="8250727"/>
            <a:ext cx="553431" cy="553431"/>
          </a:xfrm>
          <a:custGeom>
            <a:avLst/>
            <a:gdLst/>
            <a:ahLst/>
            <a:cxnLst/>
            <a:rect l="l" t="t" r="r" b="b"/>
            <a:pathLst>
              <a:path w="553431" h="553431">
                <a:moveTo>
                  <a:pt x="0" y="0"/>
                </a:moveTo>
                <a:lnTo>
                  <a:pt x="553431" y="0"/>
                </a:lnTo>
                <a:lnTo>
                  <a:pt x="553431" y="553431"/>
                </a:lnTo>
                <a:lnTo>
                  <a:pt x="0" y="5534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650" y="342900"/>
            <a:ext cx="19583400" cy="716851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9220200" y="6591300"/>
            <a:ext cx="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7924800" y="8191500"/>
            <a:ext cx="3313430" cy="1039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6600">
                <a:solidFill>
                  <a:srgbClr val="FF0000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ÁP LỰC</a:t>
            </a:r>
            <a:endParaRPr lang="en-US" sz="6600">
              <a:solidFill>
                <a:srgbClr val="FF0000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89474">
            <a:off x="-524781" y="1602399"/>
            <a:ext cx="3106962" cy="2700232"/>
          </a:xfrm>
          <a:custGeom>
            <a:avLst/>
            <a:gdLst/>
            <a:ahLst/>
            <a:cxnLst/>
            <a:rect l="l" t="t" r="r" b="b"/>
            <a:pathLst>
              <a:path w="3106962" h="2700232">
                <a:moveTo>
                  <a:pt x="0" y="0"/>
                </a:moveTo>
                <a:lnTo>
                  <a:pt x="3106962" y="0"/>
                </a:lnTo>
                <a:lnTo>
                  <a:pt x="3106962" y="2700232"/>
                </a:lnTo>
                <a:lnTo>
                  <a:pt x="0" y="27002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4115035" y="1880504"/>
            <a:ext cx="11134890" cy="5777931"/>
            <a:chOff x="717973" y="0"/>
            <a:chExt cx="14846520" cy="7703908"/>
          </a:xfrm>
        </p:grpSpPr>
        <p:sp>
          <p:nvSpPr>
            <p:cNvPr id="4" name="TextBox 4"/>
            <p:cNvSpPr txBox="1"/>
            <p:nvPr/>
          </p:nvSpPr>
          <p:spPr>
            <a:xfrm>
              <a:off x="717973" y="2164168"/>
              <a:ext cx="14846520" cy="553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800"/>
                </a:lnSpc>
              </a:pPr>
              <a:r>
                <a:rPr lang="en-US" sz="9000">
                  <a:solidFill>
                    <a:srgbClr val="FFFFFF"/>
                  </a:solidFill>
                  <a:latin typeface="Baloo" panose="03080902040302020200"/>
                  <a:ea typeface="Baloo" panose="03080902040302020200"/>
                  <a:cs typeface="Baloo" panose="03080902040302020200"/>
                  <a:sym typeface="Baloo" panose="03080902040302020200"/>
                </a:rPr>
                <a:t>Áp lực: là lực ép </a:t>
              </a:r>
              <a:endParaRPr lang="en-US" sz="9000">
                <a:solidFill>
                  <a:srgbClr val="FFFFFF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endParaRPr>
            </a:p>
            <a:p>
              <a:pPr algn="l">
                <a:lnSpc>
                  <a:spcPts val="10800"/>
                </a:lnSpc>
              </a:pPr>
              <a:r>
                <a:rPr lang="en-US" sz="9000">
                  <a:solidFill>
                    <a:srgbClr val="FFFFFF"/>
                  </a:solidFill>
                  <a:latin typeface="Baloo" panose="03080902040302020200"/>
                  <a:ea typeface="Baloo" panose="03080902040302020200"/>
                  <a:cs typeface="Baloo" panose="03080902040302020200"/>
                  <a:sym typeface="Baloo" panose="03080902040302020200"/>
                </a:rPr>
                <a:t>có phương vuông góc với bề mặt bị ép </a:t>
              </a:r>
              <a:endParaRPr lang="en-US" sz="9000">
                <a:solidFill>
                  <a:srgbClr val="FFFFFF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 rot="0">
              <a:off x="2945171" y="0"/>
              <a:ext cx="8956178" cy="1589890"/>
              <a:chOff x="0" y="0"/>
              <a:chExt cx="3853409" cy="68405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53409" cy="684053"/>
              </a:xfrm>
              <a:custGeom>
                <a:avLst/>
                <a:gdLst/>
                <a:ahLst/>
                <a:cxnLst/>
                <a:rect l="l" t="t" r="r" b="b"/>
                <a:pathLst>
                  <a:path w="3853409" h="684053">
                    <a:moveTo>
                      <a:pt x="3728949" y="684053"/>
                    </a:moveTo>
                    <a:lnTo>
                      <a:pt x="124460" y="684053"/>
                    </a:lnTo>
                    <a:cubicBezTo>
                      <a:pt x="55880" y="684053"/>
                      <a:pt x="0" y="628173"/>
                      <a:pt x="0" y="55959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28949" y="0"/>
                    </a:lnTo>
                    <a:cubicBezTo>
                      <a:pt x="3797529" y="0"/>
                      <a:pt x="3853409" y="55880"/>
                      <a:pt x="3853409" y="124460"/>
                    </a:cubicBezTo>
                    <a:lnTo>
                      <a:pt x="3853409" y="559593"/>
                    </a:lnTo>
                    <a:cubicBezTo>
                      <a:pt x="3853409" y="628173"/>
                      <a:pt x="3797529" y="684053"/>
                      <a:pt x="3728949" y="684053"/>
                    </a:cubicBezTo>
                    <a:close/>
                  </a:path>
                </a:pathLst>
              </a:custGeom>
              <a:solidFill>
                <a:srgbClr val="1D1C18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3601731" y="249933"/>
              <a:ext cx="7643058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 b="1">
                  <a:solidFill>
                    <a:srgbClr val="FFFFFF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Khái niệm:</a:t>
              </a:r>
              <a:endParaRPr lang="en-US" sz="500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596666">
            <a:off x="15871461" y="4968286"/>
            <a:ext cx="2775679" cy="2775679"/>
          </a:xfrm>
          <a:custGeom>
            <a:avLst/>
            <a:gdLst/>
            <a:ahLst/>
            <a:cxnLst/>
            <a:rect l="l" t="t" r="r" b="b"/>
            <a:pathLst>
              <a:path w="2775679" h="2775679">
                <a:moveTo>
                  <a:pt x="0" y="0"/>
                </a:moveTo>
                <a:lnTo>
                  <a:pt x="2775678" y="0"/>
                </a:lnTo>
                <a:lnTo>
                  <a:pt x="2775678" y="2775678"/>
                </a:lnTo>
                <a:lnTo>
                  <a:pt x="0" y="2775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92505" y="2118245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6"/>
                </a:lnTo>
                <a:lnTo>
                  <a:pt x="0" y="505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28814" y="6562068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6"/>
                </a:lnTo>
                <a:lnTo>
                  <a:pt x="0" y="5058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89474">
            <a:off x="-524781" y="1602399"/>
            <a:ext cx="3106962" cy="2700232"/>
          </a:xfrm>
          <a:custGeom>
            <a:avLst/>
            <a:gdLst/>
            <a:ahLst/>
            <a:cxnLst/>
            <a:rect l="l" t="t" r="r" b="b"/>
            <a:pathLst>
              <a:path w="3106962" h="2700232">
                <a:moveTo>
                  <a:pt x="0" y="0"/>
                </a:moveTo>
                <a:lnTo>
                  <a:pt x="3106962" y="0"/>
                </a:lnTo>
                <a:lnTo>
                  <a:pt x="3106962" y="2700232"/>
                </a:lnTo>
                <a:lnTo>
                  <a:pt x="0" y="27002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3581635" y="1409969"/>
            <a:ext cx="11134890" cy="6440236"/>
            <a:chOff x="6773" y="0"/>
            <a:chExt cx="14846520" cy="8586981"/>
          </a:xfrm>
        </p:grpSpPr>
        <p:sp>
          <p:nvSpPr>
            <p:cNvPr id="4" name="TextBox 4"/>
            <p:cNvSpPr txBox="1"/>
            <p:nvPr/>
          </p:nvSpPr>
          <p:spPr>
            <a:xfrm>
              <a:off x="6773" y="3047241"/>
              <a:ext cx="14846520" cy="553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800"/>
                </a:lnSpc>
              </a:pPr>
              <a:r>
                <a:rPr lang="en-US" sz="6000">
                  <a:solidFill>
                    <a:srgbClr val="FFFFFF"/>
                  </a:solidFill>
                  <a:latin typeface="Baloo" panose="03080902040302020200"/>
                  <a:ea typeface="Baloo" panose="03080902040302020200"/>
                  <a:cs typeface="Baloo" panose="03080902040302020200"/>
                  <a:sym typeface="Baloo" panose="03080902040302020200"/>
                </a:rPr>
                <a:t>Tìm hiểu SGK, kết hợp hiểu biết cá nhân để trả lời câu hỏi: </a:t>
              </a:r>
              <a:endParaRPr lang="en-US" sz="6000">
                <a:solidFill>
                  <a:srgbClr val="FFFFFF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endParaRPr>
            </a:p>
            <a:p>
              <a:pPr algn="l">
                <a:lnSpc>
                  <a:spcPts val="10800"/>
                </a:lnSpc>
              </a:pPr>
              <a:r>
                <a:rPr lang="en-US" sz="6000">
                  <a:solidFill>
                    <a:srgbClr val="FFFFFF"/>
                  </a:solidFill>
                  <a:latin typeface="Baloo" panose="03080902040302020200"/>
                  <a:ea typeface="Baloo" panose="03080902040302020200"/>
                  <a:cs typeface="Baloo" panose="03080902040302020200"/>
                  <a:sym typeface="Baloo" panose="03080902040302020200"/>
                </a:rPr>
                <a:t>Áp lực là gì?</a:t>
              </a:r>
              <a:endParaRPr lang="en-US" sz="6000">
                <a:solidFill>
                  <a:srgbClr val="FFFFFF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 rot="0">
              <a:off x="2945171" y="0"/>
              <a:ext cx="8956178" cy="1589890"/>
              <a:chOff x="0" y="0"/>
              <a:chExt cx="3853409" cy="68405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53409" cy="684053"/>
              </a:xfrm>
              <a:custGeom>
                <a:avLst/>
                <a:gdLst/>
                <a:ahLst/>
                <a:cxnLst/>
                <a:rect l="l" t="t" r="r" b="b"/>
                <a:pathLst>
                  <a:path w="3853409" h="684053">
                    <a:moveTo>
                      <a:pt x="3728949" y="684053"/>
                    </a:moveTo>
                    <a:lnTo>
                      <a:pt x="124460" y="684053"/>
                    </a:lnTo>
                    <a:cubicBezTo>
                      <a:pt x="55880" y="684053"/>
                      <a:pt x="0" y="628173"/>
                      <a:pt x="0" y="55959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28949" y="0"/>
                    </a:lnTo>
                    <a:cubicBezTo>
                      <a:pt x="3797529" y="0"/>
                      <a:pt x="3853409" y="55880"/>
                      <a:pt x="3853409" y="124460"/>
                    </a:cubicBezTo>
                    <a:lnTo>
                      <a:pt x="3853409" y="559593"/>
                    </a:lnTo>
                    <a:cubicBezTo>
                      <a:pt x="3853409" y="628173"/>
                      <a:pt x="3797529" y="684053"/>
                      <a:pt x="3728949" y="684053"/>
                    </a:cubicBezTo>
                    <a:close/>
                  </a:path>
                </a:pathLst>
              </a:custGeom>
              <a:solidFill>
                <a:srgbClr val="1D1C18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3601731" y="249933"/>
              <a:ext cx="7643058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 b="1">
                  <a:solidFill>
                    <a:srgbClr val="FFFFFF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Nhiệm vụ cá nhân: </a:t>
              </a:r>
              <a:endParaRPr lang="en-US" sz="500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596666">
            <a:off x="15871461" y="4968286"/>
            <a:ext cx="2775679" cy="2775679"/>
          </a:xfrm>
          <a:custGeom>
            <a:avLst/>
            <a:gdLst/>
            <a:ahLst/>
            <a:cxnLst/>
            <a:rect l="l" t="t" r="r" b="b"/>
            <a:pathLst>
              <a:path w="2775679" h="2775679">
                <a:moveTo>
                  <a:pt x="0" y="0"/>
                </a:moveTo>
                <a:lnTo>
                  <a:pt x="2775678" y="0"/>
                </a:lnTo>
                <a:lnTo>
                  <a:pt x="2775678" y="2775678"/>
                </a:lnTo>
                <a:lnTo>
                  <a:pt x="0" y="2775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092505" y="2118245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6"/>
                </a:lnTo>
                <a:lnTo>
                  <a:pt x="0" y="505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28814" y="6562068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6"/>
                </a:lnTo>
                <a:lnTo>
                  <a:pt x="0" y="5058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2171700"/>
            <a:ext cx="10293985" cy="6119495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609600" y="571500"/>
            <a:ext cx="12267565" cy="1090295"/>
          </a:xfrm>
          <a:custGeom>
            <a:avLst/>
            <a:gdLst/>
            <a:ahLst/>
            <a:cxnLst/>
            <a:rect l="l" t="t" r="r" b="b"/>
            <a:pathLst>
              <a:path w="3853409" h="684053">
                <a:moveTo>
                  <a:pt x="3728949" y="684053"/>
                </a:moveTo>
                <a:lnTo>
                  <a:pt x="124460" y="684053"/>
                </a:lnTo>
                <a:cubicBezTo>
                  <a:pt x="55880" y="684053"/>
                  <a:pt x="0" y="628173"/>
                  <a:pt x="0" y="55959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728949" y="0"/>
                </a:lnTo>
                <a:cubicBezTo>
                  <a:pt x="3797529" y="0"/>
                  <a:pt x="3853409" y="55880"/>
                  <a:pt x="3853409" y="124460"/>
                </a:cubicBezTo>
                <a:lnTo>
                  <a:pt x="3853409" y="559593"/>
                </a:lnTo>
                <a:cubicBezTo>
                  <a:pt x="3853409" y="628173"/>
                  <a:pt x="3797529" y="684053"/>
                  <a:pt x="3728949" y="684053"/>
                </a:cubicBezTo>
                <a:close/>
              </a:path>
            </a:pathLst>
          </a:custGeom>
          <a:solidFill>
            <a:srgbClr val="1D1C18"/>
          </a:solidFill>
        </p:spPr>
      </p:sp>
      <p:sp>
        <p:nvSpPr>
          <p:cNvPr id="3" name="TextBox 7"/>
          <p:cNvSpPr txBox="1"/>
          <p:nvPr/>
        </p:nvSpPr>
        <p:spPr>
          <a:xfrm>
            <a:off x="990600" y="723900"/>
            <a:ext cx="11198225" cy="768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ts val="6000"/>
              </a:lnSpc>
            </a:pPr>
            <a:r>
              <a:rPr lang="en-US" sz="400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Trong hình ảnh sau, có những áp lực nào?</a:t>
            </a:r>
            <a:endParaRPr lang="en-US" sz="400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924800" y="6972300"/>
            <a:ext cx="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601200" y="5981700"/>
            <a:ext cx="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6667500"/>
            <a:ext cx="7620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57600" y="4838700"/>
            <a:ext cx="2971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305800" y="7658100"/>
            <a:ext cx="0" cy="2286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353800" y="7658100"/>
            <a:ext cx="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60634">
            <a:off x="913214" y="7489355"/>
            <a:ext cx="3344518" cy="2487106"/>
          </a:xfrm>
          <a:custGeom>
            <a:avLst/>
            <a:gdLst/>
            <a:ahLst/>
            <a:cxnLst/>
            <a:rect l="l" t="t" r="r" b="b"/>
            <a:pathLst>
              <a:path w="3344518" h="2487106">
                <a:moveTo>
                  <a:pt x="0" y="0"/>
                </a:moveTo>
                <a:lnTo>
                  <a:pt x="3344519" y="0"/>
                </a:lnTo>
                <a:lnTo>
                  <a:pt x="3344519" y="2487105"/>
                </a:lnTo>
                <a:lnTo>
                  <a:pt x="0" y="248710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65751">
            <a:off x="8718868" y="-811959"/>
            <a:ext cx="2822829" cy="2822829"/>
          </a:xfrm>
          <a:custGeom>
            <a:avLst/>
            <a:gdLst/>
            <a:ahLst/>
            <a:cxnLst/>
            <a:rect l="l" t="t" r="r" b="b"/>
            <a:pathLst>
              <a:path w="2822829" h="2822829">
                <a:moveTo>
                  <a:pt x="0" y="0"/>
                </a:moveTo>
                <a:lnTo>
                  <a:pt x="2822830" y="0"/>
                </a:lnTo>
                <a:lnTo>
                  <a:pt x="2822830" y="2822830"/>
                </a:lnTo>
                <a:lnTo>
                  <a:pt x="0" y="28228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78741">
            <a:off x="-646283" y="991082"/>
            <a:ext cx="2642307" cy="2866408"/>
          </a:xfrm>
          <a:custGeom>
            <a:avLst/>
            <a:gdLst/>
            <a:ahLst/>
            <a:cxnLst/>
            <a:rect l="l" t="t" r="r" b="b"/>
            <a:pathLst>
              <a:path w="2642307" h="2866408">
                <a:moveTo>
                  <a:pt x="0" y="0"/>
                </a:moveTo>
                <a:lnTo>
                  <a:pt x="2642307" y="0"/>
                </a:lnTo>
                <a:lnTo>
                  <a:pt x="2642307" y="2866408"/>
                </a:lnTo>
                <a:lnTo>
                  <a:pt x="0" y="28664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82182">
            <a:off x="12392651" y="7694672"/>
            <a:ext cx="3062327" cy="2722687"/>
          </a:xfrm>
          <a:custGeom>
            <a:avLst/>
            <a:gdLst/>
            <a:ahLst/>
            <a:cxnLst/>
            <a:rect l="l" t="t" r="r" b="b"/>
            <a:pathLst>
              <a:path w="3062327" h="2722687">
                <a:moveTo>
                  <a:pt x="0" y="0"/>
                </a:moveTo>
                <a:lnTo>
                  <a:pt x="3062327" y="0"/>
                </a:lnTo>
                <a:lnTo>
                  <a:pt x="3062327" y="2722687"/>
                </a:lnTo>
                <a:lnTo>
                  <a:pt x="0" y="27226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272824">
            <a:off x="16422736" y="2007154"/>
            <a:ext cx="2286364" cy="3389488"/>
          </a:xfrm>
          <a:custGeom>
            <a:avLst/>
            <a:gdLst/>
            <a:ahLst/>
            <a:cxnLst/>
            <a:rect l="l" t="t" r="r" b="b"/>
            <a:pathLst>
              <a:path w="2286364" h="3389488">
                <a:moveTo>
                  <a:pt x="0" y="0"/>
                </a:moveTo>
                <a:lnTo>
                  <a:pt x="2286364" y="0"/>
                </a:lnTo>
                <a:lnTo>
                  <a:pt x="2286364" y="3389489"/>
                </a:lnTo>
                <a:lnTo>
                  <a:pt x="0" y="3389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800476" y="6134100"/>
            <a:ext cx="9648437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05"/>
              </a:lnSpc>
            </a:pPr>
            <a:r>
              <a:rPr lang="en-US" sz="11625">
                <a:solidFill>
                  <a:srgbClr val="FFFFFF"/>
                </a:solidFill>
                <a:latin typeface="Baloo" panose="03080902040302020200"/>
                <a:ea typeface="Baloo" panose="03080902040302020200"/>
                <a:cs typeface="Baloo" panose="03080902040302020200"/>
                <a:sym typeface="Baloo" panose="03080902040302020200"/>
              </a:rPr>
              <a:t>BẮT ĐẦU NÀO!</a:t>
            </a:r>
            <a:endParaRPr lang="en-US" sz="11625">
              <a:solidFill>
                <a:srgbClr val="FFFFFF"/>
              </a:solidFill>
              <a:latin typeface="Baloo" panose="03080902040302020200"/>
              <a:ea typeface="Baloo" panose="03080902040302020200"/>
              <a:cs typeface="Baloo" panose="03080902040302020200"/>
              <a:sym typeface="Baloo" panose="0308090204030202020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923814" y="1708337"/>
            <a:ext cx="866573" cy="866573"/>
          </a:xfrm>
          <a:custGeom>
            <a:avLst/>
            <a:gdLst/>
            <a:ahLst/>
            <a:cxnLst/>
            <a:rect l="l" t="t" r="r" b="b"/>
            <a:pathLst>
              <a:path w="866573" h="866573">
                <a:moveTo>
                  <a:pt x="0" y="0"/>
                </a:moveTo>
                <a:lnTo>
                  <a:pt x="866574" y="0"/>
                </a:lnTo>
                <a:lnTo>
                  <a:pt x="866574" y="866573"/>
                </a:lnTo>
                <a:lnTo>
                  <a:pt x="0" y="8665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052549" y="8550209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6"/>
                </a:lnTo>
                <a:lnTo>
                  <a:pt x="0" y="5058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888280" y="1455434"/>
            <a:ext cx="505806" cy="505806"/>
          </a:xfrm>
          <a:custGeom>
            <a:avLst/>
            <a:gdLst/>
            <a:ahLst/>
            <a:cxnLst/>
            <a:rect l="l" t="t" r="r" b="b"/>
            <a:pathLst>
              <a:path w="505806" h="505806">
                <a:moveTo>
                  <a:pt x="0" y="0"/>
                </a:moveTo>
                <a:lnTo>
                  <a:pt x="505806" y="0"/>
                </a:lnTo>
                <a:lnTo>
                  <a:pt x="505806" y="505806"/>
                </a:lnTo>
                <a:lnTo>
                  <a:pt x="0" y="5058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7"/>
          <p:cNvSpPr txBox="1"/>
          <p:nvPr/>
        </p:nvSpPr>
        <p:spPr>
          <a:xfrm>
            <a:off x="3657600" y="3390900"/>
            <a:ext cx="12558395" cy="153860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6000"/>
              </a:lnSpc>
            </a:pPr>
            <a:r>
              <a:rPr lang="en-US" sz="400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Hãy cùng tham gia trò chơi sau và tìm các hoạt động có sự xuất hiện của áp lực gây ra trên các bề mặt! </a:t>
            </a:r>
            <a:endParaRPr lang="en-US" sz="400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1627</Words>
  <Application>WPS Presentation</Application>
  <PresentationFormat>On-screen Show (4:3)</PresentationFormat>
  <Paragraphs>81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SimSun</vt:lpstr>
      <vt:lpstr>Wingdings</vt:lpstr>
      <vt:lpstr>Public Sans</vt:lpstr>
      <vt:lpstr>Baloo</vt:lpstr>
      <vt:lpstr>Public Sans Bold</vt:lpstr>
      <vt:lpstr>Microsoft YaHei</vt:lpstr>
      <vt:lpstr>Arial Unicode MS</vt:lpstr>
      <vt:lpstr>Calibri</vt:lpstr>
      <vt:lpstr>Times New Roman</vt:lpstr>
      <vt:lpstr>Times New Roman</vt:lpstr>
      <vt:lpstr>Open Sans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B15: áp suất trên một bề mặt</dc:title>
  <dc:creator/>
  <cp:lastModifiedBy>WPS_1701666077</cp:lastModifiedBy>
  <cp:revision>18</cp:revision>
  <dcterms:created xsi:type="dcterms:W3CDTF">2006-08-16T00:00:00Z</dcterms:created>
  <dcterms:modified xsi:type="dcterms:W3CDTF">2025-10-08T16:30:25Z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6626E48652D647C89CC6E8F6D5445773_12</vt:lpwstr>
  </property>
  <property fmtid="{D5CDD505-2E9C-101B-9397-08002B2CF9AE}" pid="3" name="KSOProductBuildVer">
    <vt:lpwstr>1033-12.2.0.22549</vt:lpwstr>
  </property>
</Properties>
</file>