
<file path=[Content_Types].xml><?xml version="1.0" encoding="utf-8"?>
<Types xmlns="http://schemas.openxmlformats.org/package/2006/content-types">
  <Default Extension="fntdata" ContentType="application/x-fontdata"/>
  <Default Extension="jpe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notesMasterIdLst>
    <p:notesMasterId r:id="rId53"/>
  </p:notesMasterIdLst>
  <p:sldIdLst>
    <p:sldId id="263" r:id="rId2"/>
    <p:sldId id="287" r:id="rId3"/>
    <p:sldId id="377" r:id="rId4"/>
    <p:sldId id="288" r:id="rId5"/>
    <p:sldId id="281" r:id="rId6"/>
    <p:sldId id="317" r:id="rId7"/>
    <p:sldId id="388" r:id="rId8"/>
    <p:sldId id="390" r:id="rId9"/>
    <p:sldId id="389" r:id="rId10"/>
    <p:sldId id="391" r:id="rId11"/>
    <p:sldId id="333" r:id="rId12"/>
    <p:sldId id="356" r:id="rId13"/>
    <p:sldId id="292" r:id="rId14"/>
    <p:sldId id="363" r:id="rId15"/>
    <p:sldId id="369" r:id="rId16"/>
    <p:sldId id="379" r:id="rId17"/>
    <p:sldId id="357" r:id="rId18"/>
    <p:sldId id="386" r:id="rId19"/>
    <p:sldId id="321" r:id="rId20"/>
    <p:sldId id="297" r:id="rId21"/>
    <p:sldId id="339" r:id="rId22"/>
    <p:sldId id="372" r:id="rId23"/>
    <p:sldId id="380" r:id="rId24"/>
    <p:sldId id="400" r:id="rId25"/>
    <p:sldId id="381" r:id="rId26"/>
    <p:sldId id="382" r:id="rId27"/>
    <p:sldId id="403" r:id="rId28"/>
    <p:sldId id="402" r:id="rId29"/>
    <p:sldId id="398" r:id="rId30"/>
    <p:sldId id="418" r:id="rId31"/>
    <p:sldId id="416" r:id="rId32"/>
    <p:sldId id="417" r:id="rId33"/>
    <p:sldId id="359" r:id="rId34"/>
    <p:sldId id="346" r:id="rId35"/>
    <p:sldId id="392" r:id="rId36"/>
    <p:sldId id="383" r:id="rId37"/>
    <p:sldId id="394" r:id="rId38"/>
    <p:sldId id="384" r:id="rId39"/>
    <p:sldId id="395" r:id="rId40"/>
    <p:sldId id="374" r:id="rId41"/>
    <p:sldId id="405" r:id="rId42"/>
    <p:sldId id="406" r:id="rId43"/>
    <p:sldId id="407" r:id="rId44"/>
    <p:sldId id="408" r:id="rId45"/>
    <p:sldId id="409" r:id="rId46"/>
    <p:sldId id="410" r:id="rId47"/>
    <p:sldId id="411" r:id="rId48"/>
    <p:sldId id="412" r:id="rId49"/>
    <p:sldId id="413" r:id="rId50"/>
    <p:sldId id="414" r:id="rId51"/>
    <p:sldId id="327" r:id="rId52"/>
  </p:sldIdLst>
  <p:sldSz cx="18288000" cy="10287000"/>
  <p:notesSz cx="6858000" cy="9144000"/>
  <p:embeddedFontLst>
    <p:embeddedFont>
      <p:font typeface="#9Slide03 Arima Madurai" panose="020B0604020202020204" charset="0"/>
      <p:regular r:id="rId54"/>
    </p:embeddedFont>
    <p:embeddedFont>
      <p:font typeface="#9Slide03 Arima Madurai Black" panose="020B0604020202020204" charset="0"/>
      <p:bold r:id="rId55"/>
    </p:embeddedFont>
    <p:embeddedFont>
      <p:font typeface="#9Slide03 Arima Madurai Bold" panose="020B0604020202020204" charset="0"/>
      <p:bold r:id="rId56"/>
    </p:embeddedFont>
    <p:embeddedFont>
      <p:font typeface="Calibri" panose="020F0502020204030204" pitchFamily="34" charset="0"/>
      <p:regular r:id="rId57"/>
      <p:bold r:id="rId58"/>
      <p:italic r:id="rId59"/>
      <p:boldItalic r:id="rId60"/>
    </p:embeddedFont>
    <p:embeddedFont>
      <p:font typeface="Calibri Light" panose="020F0302020204030204" pitchFamily="34" charset="0"/>
      <p:regular r:id="rId61"/>
      <p:italic r:id="rId62"/>
    </p:embeddedFont>
    <p:embeddedFont>
      <p:font typeface="Cambria Math" panose="02040503050406030204" pitchFamily="18" charset="0"/>
      <p:regular r:id="rId6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uyen Trang" initials="HT" lastIdx="1" clrIdx="0">
    <p:extLst>
      <p:ext uri="{19B8F6BF-5375-455C-9EA6-DF929625EA0E}">
        <p15:presenceInfo xmlns:p15="http://schemas.microsoft.com/office/powerpoint/2012/main" userId="S::nguyenthihuyentrang@thcslythuongkiet-hanoi.edu.vn::6e578b79-0788-4426-b956-791dc3abbde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CC"/>
    <a:srgbClr val="FF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78" autoAdjust="0"/>
    <p:restoredTop sz="94622" autoAdjust="0"/>
  </p:normalViewPr>
  <p:slideViewPr>
    <p:cSldViewPr>
      <p:cViewPr varScale="1">
        <p:scale>
          <a:sx n="59" d="100"/>
          <a:sy n="59" d="100"/>
        </p:scale>
        <p:origin x="42" y="30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2.fntdata"/><Relationship Id="rId63" Type="http://schemas.openxmlformats.org/officeDocument/2006/relationships/font" Target="fonts/font10.fntdata"/><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font" Target="fonts/font5.fntdata"/><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font" Target="fonts/font8.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3.fntdata"/><Relationship Id="rId64"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6.fntdata"/><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fntdata"/><Relationship Id="rId62"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4.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7.fntdata"/><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43A374-096E-42C1-95E7-1368F2CB6EA7}" type="datetimeFigureOut">
              <a:rPr lang="en-US" smtClean="0"/>
              <a:t>8/5/2023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20D1110-BC1F-45D5-A308-7658DFF3EA4E}" type="slidenum">
              <a:rPr lang="en-US" smtClean="0"/>
              <a:t>‹#›</a:t>
            </a:fld>
            <a:endParaRPr lang="en-US"/>
          </a:p>
        </p:txBody>
      </p:sp>
    </p:spTree>
    <p:extLst>
      <p:ext uri="{BB962C8B-B14F-4D97-AF65-F5344CB8AC3E}">
        <p14:creationId xmlns:p14="http://schemas.microsoft.com/office/powerpoint/2010/main" val="32950872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3E69D8-B908-4072-8F4C-9FB1A7EA58D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97547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7F20FB-4AA5-4253-AD8E-CB6142536FD5}" type="slidenum">
              <a:rPr lang="zh-CN" altLang="en-US" smtClean="0"/>
              <a:t>24</a:t>
            </a:fld>
            <a:endParaRPr lang="zh-CN" altLang="en-US"/>
          </a:p>
        </p:txBody>
      </p:sp>
    </p:spTree>
    <p:extLst>
      <p:ext uri="{BB962C8B-B14F-4D97-AF65-F5344CB8AC3E}">
        <p14:creationId xmlns:p14="http://schemas.microsoft.com/office/powerpoint/2010/main" val="11101497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CF96FE-4BFD-4EB0-860E-F76DA260189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3624541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CF96FE-4BFD-4EB0-860E-F76DA260189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0804373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CF96FE-4BFD-4EB0-860E-F76DA260189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3624541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CF96FE-4BFD-4EB0-860E-F76DA260189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089744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CF96FE-4BFD-4EB0-860E-F76DA260189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2008931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7F20FB-4AA5-4253-AD8E-CB6142536FD5}" type="slidenum">
              <a:rPr lang="zh-CN" altLang="en-US" smtClean="0"/>
              <a:t>6</a:t>
            </a:fld>
            <a:endParaRPr lang="zh-CN" altLang="en-US"/>
          </a:p>
        </p:txBody>
      </p:sp>
    </p:spTree>
    <p:extLst>
      <p:ext uri="{BB962C8B-B14F-4D97-AF65-F5344CB8AC3E}">
        <p14:creationId xmlns:p14="http://schemas.microsoft.com/office/powerpoint/2010/main" val="11101497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CF96FE-4BFD-4EB0-860E-F76DA260189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7727517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CF96FE-4BFD-4EB0-860E-F76DA260189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0804373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7F20FB-4AA5-4253-AD8E-CB6142536FD5}" type="slidenum">
              <a:rPr lang="zh-CN" altLang="en-US" smtClean="0"/>
              <a:t>14</a:t>
            </a:fld>
            <a:endParaRPr lang="zh-CN" altLang="en-US"/>
          </a:p>
        </p:txBody>
      </p:sp>
    </p:spTree>
    <p:extLst>
      <p:ext uri="{BB962C8B-B14F-4D97-AF65-F5344CB8AC3E}">
        <p14:creationId xmlns:p14="http://schemas.microsoft.com/office/powerpoint/2010/main" val="11101497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CF96FE-4BFD-4EB0-860E-F76DA260189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3624541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CF96FE-4BFD-4EB0-860E-F76DA260189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0804373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2286000" y="1683545"/>
            <a:ext cx="13716000" cy="3581400"/>
          </a:xfrm>
        </p:spPr>
        <p:txBody>
          <a:bodyPr anchor="b"/>
          <a:lstStyle>
            <a:lvl1pPr algn="ctr">
              <a:defRPr sz="9000"/>
            </a:lvl1pPr>
          </a:lstStyle>
          <a:p>
            <a:r>
              <a:rPr lang="zh-CN" altLang="en-US"/>
              <a:t>单击此处编辑母版标题样式</a:t>
            </a:r>
          </a:p>
        </p:txBody>
      </p:sp>
      <p:sp>
        <p:nvSpPr>
          <p:cNvPr id="3" name="副标题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E355C5F4-8241-4297-A607-2414451469E3}" type="datetimeFigureOut">
              <a:rPr lang="zh-CN" altLang="en-US" smtClean="0"/>
              <a:t>2023/8/5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26672560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355C5F4-8241-4297-A607-2414451469E3}" type="datetimeFigureOut">
              <a:rPr lang="zh-CN" altLang="en-US" smtClean="0"/>
              <a:t>2023/8/5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20703469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3087350" y="547688"/>
            <a:ext cx="3943350" cy="8717757"/>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1257300" y="547688"/>
            <a:ext cx="11601450" cy="8717757"/>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355C5F4-8241-4297-A607-2414451469E3}" type="datetimeFigureOut">
              <a:rPr lang="zh-CN" altLang="en-US" smtClean="0"/>
              <a:t>2023/8/5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315062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Blank Slide">
    <p:spTree>
      <p:nvGrpSpPr>
        <p:cNvPr id="1" name=""/>
        <p:cNvGrpSpPr/>
        <p:nvPr/>
      </p:nvGrpSpPr>
      <p:grpSpPr>
        <a:xfrm>
          <a:off x="0" y="0"/>
          <a:ext cx="0" cy="0"/>
          <a:chOff x="0" y="0"/>
          <a:chExt cx="0" cy="0"/>
        </a:xfrm>
      </p:grpSpPr>
      <p:sp>
        <p:nvSpPr>
          <p:cNvPr id="2" name="矩形 1"/>
          <p:cNvSpPr/>
          <p:nvPr userDrawn="1"/>
        </p:nvSpPr>
        <p:spPr>
          <a:xfrm>
            <a:off x="0" y="0"/>
            <a:ext cx="18288000" cy="10287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p>
        </p:txBody>
      </p:sp>
    </p:spTree>
    <p:extLst>
      <p:ext uri="{BB962C8B-B14F-4D97-AF65-F5344CB8AC3E}">
        <p14:creationId xmlns:p14="http://schemas.microsoft.com/office/powerpoint/2010/main" val="5906238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355C5F4-8241-4297-A607-2414451469E3}" type="datetimeFigureOut">
              <a:rPr lang="zh-CN" altLang="en-US" smtClean="0"/>
              <a:t>2023/8/5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4132874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247775" y="2564608"/>
            <a:ext cx="15773400" cy="4279106"/>
          </a:xfrm>
        </p:spPr>
        <p:txBody>
          <a:bodyPr anchor="b"/>
          <a:lstStyle>
            <a:lvl1pPr>
              <a:defRPr sz="9000"/>
            </a:lvl1pPr>
          </a:lstStyle>
          <a:p>
            <a:r>
              <a:rPr lang="zh-CN" altLang="en-US"/>
              <a:t>单击此处编辑母版标题样式</a:t>
            </a:r>
          </a:p>
        </p:txBody>
      </p:sp>
      <p:sp>
        <p:nvSpPr>
          <p:cNvPr id="3" name="文本占位符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E355C5F4-8241-4297-A607-2414451469E3}" type="datetimeFigureOut">
              <a:rPr lang="zh-CN" altLang="en-US" smtClean="0"/>
              <a:t>2023/8/5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31776885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1257300" y="2738438"/>
            <a:ext cx="7772400" cy="6527007"/>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9258300" y="2738438"/>
            <a:ext cx="7772400" cy="6527007"/>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E355C5F4-8241-4297-A607-2414451469E3}" type="datetimeFigureOut">
              <a:rPr lang="zh-CN" altLang="en-US" smtClean="0"/>
              <a:t>2023/8/5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31140485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259682" y="547688"/>
            <a:ext cx="15773400" cy="1988345"/>
          </a:xfrm>
        </p:spPr>
        <p:txBody>
          <a:bodyPr/>
          <a:lstStyle/>
          <a:p>
            <a:r>
              <a:rPr lang="zh-CN" altLang="en-US"/>
              <a:t>单击此处编辑母版标题样式</a:t>
            </a:r>
          </a:p>
        </p:txBody>
      </p:sp>
      <p:sp>
        <p:nvSpPr>
          <p:cNvPr id="3" name="文本占位符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4" name="内容占位符 3"/>
          <p:cNvSpPr>
            <a:spLocks noGrp="1"/>
          </p:cNvSpPr>
          <p:nvPr>
            <p:ph sz="half" idx="2"/>
          </p:nvPr>
        </p:nvSpPr>
        <p:spPr>
          <a:xfrm>
            <a:off x="1259683" y="3757613"/>
            <a:ext cx="7736681" cy="5526882"/>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6" name="内容占位符 5"/>
          <p:cNvSpPr>
            <a:spLocks noGrp="1"/>
          </p:cNvSpPr>
          <p:nvPr>
            <p:ph sz="quarter" idx="4"/>
          </p:nvPr>
        </p:nvSpPr>
        <p:spPr>
          <a:xfrm>
            <a:off x="9258300" y="3757613"/>
            <a:ext cx="7774782" cy="5526882"/>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E355C5F4-8241-4297-A607-2414451469E3}" type="datetimeFigureOut">
              <a:rPr lang="zh-CN" altLang="en-US" smtClean="0"/>
              <a:t>2023/8/5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7121365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E355C5F4-8241-4297-A607-2414451469E3}" type="datetimeFigureOut">
              <a:rPr lang="zh-CN" altLang="en-US" smtClean="0"/>
              <a:t>2023/8/5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16766915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355C5F4-8241-4297-A607-2414451469E3}" type="datetimeFigureOut">
              <a:rPr lang="zh-CN" altLang="en-US" smtClean="0"/>
              <a:t>2023/8/5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25156205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3" y="685800"/>
            <a:ext cx="5898356" cy="2400300"/>
          </a:xfrm>
        </p:spPr>
        <p:txBody>
          <a:bodyPr anchor="b"/>
          <a:lstStyle>
            <a:lvl1pPr>
              <a:defRPr sz="4800"/>
            </a:lvl1pPr>
          </a:lstStyle>
          <a:p>
            <a:r>
              <a:rPr lang="zh-CN" altLang="en-US"/>
              <a:t>单击此处编辑母版标题样式</a:t>
            </a:r>
          </a:p>
        </p:txBody>
      </p:sp>
      <p:sp>
        <p:nvSpPr>
          <p:cNvPr id="3" name="内容占位符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355C5F4-8241-4297-A607-2414451469E3}" type="datetimeFigureOut">
              <a:rPr lang="zh-CN" altLang="en-US" smtClean="0"/>
              <a:t>2023/8/5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21195276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3" y="685800"/>
            <a:ext cx="5898356" cy="2400300"/>
          </a:xfrm>
        </p:spPr>
        <p:txBody>
          <a:bodyPr anchor="b"/>
          <a:lstStyle>
            <a:lvl1pPr>
              <a:defRPr sz="4800"/>
            </a:lvl1pPr>
          </a:lstStyle>
          <a:p>
            <a:r>
              <a:rPr lang="zh-CN" altLang="en-US"/>
              <a:t>单击此处编辑母版标题样式</a:t>
            </a:r>
          </a:p>
        </p:txBody>
      </p:sp>
      <p:sp>
        <p:nvSpPr>
          <p:cNvPr id="3" name="图片占位符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zh-CN" altLang="en-US"/>
          </a:p>
        </p:txBody>
      </p:sp>
      <p:sp>
        <p:nvSpPr>
          <p:cNvPr id="4" name="文本占位符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355C5F4-8241-4297-A607-2414451469E3}" type="datetimeFigureOut">
              <a:rPr lang="zh-CN" altLang="en-US" smtClean="0"/>
              <a:t>2023/8/5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30623314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E355C5F4-8241-4297-A607-2414451469E3}" type="datetimeFigureOut">
              <a:rPr lang="zh-CN" altLang="en-US" smtClean="0"/>
              <a:t>2023/8/5</a:t>
            </a:fld>
            <a:endParaRPr lang="zh-CN" altLang="en-US"/>
          </a:p>
        </p:txBody>
      </p:sp>
      <p:sp>
        <p:nvSpPr>
          <p:cNvPr id="5" name="页脚占位符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30621158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2.xml"/><Relationship Id="rId7" Type="http://schemas.openxmlformats.org/officeDocument/2006/relationships/image" Target="../media/image4.png"/><Relationship Id="rId12" Type="http://schemas.openxmlformats.org/officeDocument/2006/relationships/image" Target="../media/image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png"/><Relationship Id="rId10" Type="http://schemas.openxmlformats.org/officeDocument/2006/relationships/image" Target="../media/image7.png"/><Relationship Id="rId4" Type="http://schemas.openxmlformats.org/officeDocument/2006/relationships/notesSlide" Target="../notesSlides/notesSlide1.xml"/><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hyperlink" Target="Qu&#225;%20tr&#236;nh%20th&#7909;%20tinh%20di&#7877;n%20ra%20nh&#432;%20th&#7871;%20n&#224;o_.mp4"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hyperlink" Target="Qu&#225;%20tr&#236;nh%20th&#7909;%20thai%20di&#7877;n%20ra%20nh&#432;%20th&#7871;%20n&#224;o%20v&#224;%20trong%20bao%20l&#226;u_.mp4"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png"/><Relationship Id="rId7"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hyperlink" Target="Mang%20thai%20tu&#7893;i%20v&#7883;%20th&#224;nh%20ni&#234;n.mp4"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Tinh%20tr&#249;ng%20s&#7889;ng%20&#273;&#432;&#7907;c%20bao%20l&#226;u%20trong%20kh&#244;ng%20kh&#237;,%20n&#432;&#7899;c-.webm" TargetMode="External"/><Relationship Id="rId2" Type="http://schemas.openxmlformats.org/officeDocument/2006/relationships/hyperlink" Target="&#272;&#7862;T%20V&#210;NG%20TR&#193;NH%20THAI%20L&#192;%20NH&#431;%20TH&#7870;%20N&#192;O_%20-%20B&#7879;nh%20vi&#7879;n%20T&#7915;%20D&#361;.mp4" TargetMode="External"/><Relationship Id="rId1" Type="http://schemas.openxmlformats.org/officeDocument/2006/relationships/slideLayout" Target="../slideLayouts/slideLayout2.xml"/><Relationship Id="rId6" Type="http://schemas.openxmlformats.org/officeDocument/2006/relationships/hyperlink" Target="C&#243;%20ai%20th&#7855;c%20m&#7855;c%20thu&#7889;c%20ng&#7915;a%20thai%20ho&#7841;t%20&#273;&#7897;ng%20khi%20v&#224;o%20c&#417;%20th&#7875;%20ng&#432;&#7901;i.mp4" TargetMode="External"/><Relationship Id="rId5" Type="http://schemas.openxmlformats.org/officeDocument/2006/relationships/hyperlink" Target="&#272;&#7863;t%20v&#242;ng%20v&#224;%20c&#7845;y%20que%20tr&#225;nh%20thai%20-%20Bi&#7879;n%20ph&#225;p%20n&#224;o%20an%20to&#224;n%20h&#417;n_.mp4" TargetMode="External"/><Relationship Id="rId4" Type="http://schemas.openxmlformats.org/officeDocument/2006/relationships/hyperlink" Target="Xu&#7845;t%20tinh%20ngo&#224;i%20kh&#7843;%20n&#259;ng%20c&#243;%20thai%20l&#224;%20bao%20nhi&#234;u%20ph&#7847;n%20tr&#259;m.mp4"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png"/><Relationship Id="rId7"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9.jpeg"/><Relationship Id="rId5" Type="http://schemas.openxmlformats.org/officeDocument/2006/relationships/image" Target="../media/image2.png"/><Relationship Id="rId4" Type="http://schemas.openxmlformats.org/officeDocument/2006/relationships/image" Target="../media/image5.png"/></Relationships>
</file>

<file path=ppt/slides/_rels/slide3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13.png"/><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png"/><Relationship Id="rId7"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46860" y="618512"/>
            <a:ext cx="14505467" cy="6169574"/>
          </a:xfrm>
          <a:prstGeom prst="rect">
            <a:avLst/>
          </a:prstGeom>
        </p:spPr>
      </p:pic>
      <p:pic>
        <p:nvPicPr>
          <p:cNvPr id="4"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080375" y="7728098"/>
            <a:ext cx="1329524" cy="2091746"/>
          </a:xfrm>
          <a:prstGeom prst="rect">
            <a:avLst/>
          </a:prstGeom>
        </p:spPr>
      </p:pic>
      <p:pic>
        <p:nvPicPr>
          <p:cNvPr id="5" name="图片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78680" y="4637579"/>
            <a:ext cx="10880664" cy="5464271"/>
          </a:xfrm>
          <a:prstGeom prst="rect">
            <a:avLst/>
          </a:prstGeom>
        </p:spPr>
      </p:pic>
      <p:pic>
        <p:nvPicPr>
          <p:cNvPr id="6" name="图片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71441" y="7639838"/>
            <a:ext cx="5847572" cy="2180004"/>
          </a:xfrm>
          <a:prstGeom prst="rect">
            <a:avLst/>
          </a:prstGeom>
        </p:spPr>
      </p:pic>
      <p:pic>
        <p:nvPicPr>
          <p:cNvPr id="7" name="图片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733933" y="6914137"/>
            <a:ext cx="2237508" cy="1976024"/>
          </a:xfrm>
          <a:prstGeom prst="rect">
            <a:avLst/>
          </a:prstGeom>
        </p:spPr>
      </p:pic>
      <p:pic>
        <p:nvPicPr>
          <p:cNvPr id="8" name="图片 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2350915" y="6686015"/>
            <a:ext cx="1572212" cy="2475822"/>
          </a:xfrm>
          <a:prstGeom prst="rect">
            <a:avLst/>
          </a:prstGeom>
        </p:spPr>
      </p:pic>
      <p:pic>
        <p:nvPicPr>
          <p:cNvPr id="3" name="图片 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00984" y="6277676"/>
            <a:ext cx="4351572" cy="3770969"/>
          </a:xfrm>
          <a:prstGeom prst="rect">
            <a:avLst/>
          </a:prstGeom>
        </p:spPr>
      </p:pic>
      <p:sp>
        <p:nvSpPr>
          <p:cNvPr id="11" name="文本框 10"/>
          <p:cNvSpPr txBox="1"/>
          <p:nvPr/>
        </p:nvSpPr>
        <p:spPr>
          <a:xfrm>
            <a:off x="2862470" y="1660854"/>
            <a:ext cx="13000383" cy="2585323"/>
          </a:xfrm>
          <a:prstGeom prst="rect">
            <a:avLst/>
          </a:prstGeom>
          <a:noFill/>
        </p:spPr>
        <p:txBody>
          <a:bodyPr wrap="square" rtlCol="0">
            <a:spAutoFit/>
          </a:bodyPr>
          <a:lstStyle/>
          <a:p>
            <a:pPr algn="ctr" defTabSz="1371600"/>
            <a:r>
              <a:rPr lang="vi-VN" sz="8100" dirty="0">
                <a:solidFill>
                  <a:prstClr val="white"/>
                </a:solidFill>
                <a:latin typeface="#9Slide03 Arima Madurai Black" panose="00000A00000000000000" pitchFamily="2" charset="0"/>
                <a:cs typeface="#9Slide03 Arima Madurai Black" panose="00000A00000000000000" pitchFamily="2" charset="0"/>
              </a:rPr>
              <a:t>CHÀO MỪNG CÁC EM ĐẾN VỚI TIẾT HỌC HÔM NAY</a:t>
            </a:r>
            <a:endParaRPr lang="en-US" sz="8100" dirty="0">
              <a:solidFill>
                <a:prstClr val="white"/>
              </a:solidFill>
              <a:latin typeface="#9Slide03 Arima Madurai Black" panose="00000A00000000000000" pitchFamily="2" charset="0"/>
              <a:cs typeface="#9Slide03 Arima Madurai Black" panose="00000A00000000000000" pitchFamily="2" charset="0"/>
            </a:endParaRPr>
          </a:p>
        </p:txBody>
      </p:sp>
      <p:sp>
        <p:nvSpPr>
          <p:cNvPr id="14" name="文本框 13"/>
          <p:cNvSpPr txBox="1"/>
          <p:nvPr/>
        </p:nvSpPr>
        <p:spPr>
          <a:xfrm>
            <a:off x="7374313" y="4916149"/>
            <a:ext cx="4259499" cy="646331"/>
          </a:xfrm>
          <a:prstGeom prst="rect">
            <a:avLst/>
          </a:prstGeom>
          <a:noFill/>
          <a:effectLst/>
        </p:spPr>
        <p:txBody>
          <a:bodyPr wrap="none" rtlCol="0">
            <a:spAutoFit/>
          </a:bodyPr>
          <a:lstStyle/>
          <a:p>
            <a:pPr defTabSz="1371600"/>
            <a:r>
              <a:rPr lang="vi-VN" sz="3600" dirty="0">
                <a:solidFill>
                  <a:prstClr val="white"/>
                </a:solidFill>
                <a:latin typeface="#9Slide03 Arima Madurai Bold" panose="00000800000000000000" pitchFamily="2" charset="0"/>
                <a:cs typeface="#9Slide03 Arima Madurai Bold" panose="00000800000000000000" pitchFamily="2" charset="0"/>
              </a:rPr>
              <a:t>Khoa học tự nhiên</a:t>
            </a:r>
            <a:r>
              <a:rPr lang="en-US" sz="3600" dirty="0">
                <a:solidFill>
                  <a:prstClr val="white"/>
                </a:solidFill>
                <a:latin typeface="#9Slide03 Arima Madurai Bold" panose="00000800000000000000" pitchFamily="2" charset="0"/>
                <a:cs typeface="#9Slide03 Arima Madurai Bold" panose="00000800000000000000" pitchFamily="2" charset="0"/>
              </a:rPr>
              <a:t> 8</a:t>
            </a:r>
          </a:p>
        </p:txBody>
      </p:sp>
      <p:pic>
        <p:nvPicPr>
          <p:cNvPr id="9" name="Lady &amp; Bird (淑女与鸟组合) - Stephanie Says (史蒂芬妮说)(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742393" y="-1591272"/>
            <a:ext cx="914400" cy="914400"/>
          </a:xfrm>
          <a:prstGeom prst="rect">
            <a:avLst/>
          </a:prstGeom>
        </p:spPr>
      </p:pic>
    </p:spTree>
    <p:extLst>
      <p:ext uri="{BB962C8B-B14F-4D97-AF65-F5344CB8AC3E}">
        <p14:creationId xmlns:p14="http://schemas.microsoft.com/office/powerpoint/2010/main" val="92198678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par>
                                <p:cTn id="7" presetID="14" presetClass="entr" presetSubtype="10"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randombar(horizontal)">
                                      <p:cBhvr>
                                        <p:cTn id="9" dur="500"/>
                                        <p:tgtEl>
                                          <p:spTgt spid="2"/>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1000" fill="hold"/>
                                        <p:tgtEl>
                                          <p:spTgt spid="11"/>
                                        </p:tgtEl>
                                        <p:attrNameLst>
                                          <p:attrName>ppt_w</p:attrName>
                                        </p:attrNameLst>
                                      </p:cBhvr>
                                      <p:tavLst>
                                        <p:tav tm="0">
                                          <p:val>
                                            <p:fltVal val="0"/>
                                          </p:val>
                                        </p:tav>
                                        <p:tav tm="100000">
                                          <p:val>
                                            <p:strVal val="#ppt_w"/>
                                          </p:val>
                                        </p:tav>
                                      </p:tavLst>
                                    </p:anim>
                                    <p:anim calcmode="lin" valueType="num">
                                      <p:cBhvr>
                                        <p:cTn id="14" dur="1000" fill="hold"/>
                                        <p:tgtEl>
                                          <p:spTgt spid="11"/>
                                        </p:tgtEl>
                                        <p:attrNameLst>
                                          <p:attrName>ppt_h</p:attrName>
                                        </p:attrNameLst>
                                      </p:cBhvr>
                                      <p:tavLst>
                                        <p:tav tm="0">
                                          <p:val>
                                            <p:fltVal val="0"/>
                                          </p:val>
                                        </p:tav>
                                        <p:tav tm="100000">
                                          <p:val>
                                            <p:strVal val="#ppt_h"/>
                                          </p:val>
                                        </p:tav>
                                      </p:tavLst>
                                    </p:anim>
                                    <p:animEffect transition="in" filter="fade">
                                      <p:cBhvr>
                                        <p:cTn id="15" dur="1000"/>
                                        <p:tgtEl>
                                          <p:spTgt spid="11"/>
                                        </p:tgtEl>
                                      </p:cBhvr>
                                    </p:animEffect>
                                  </p:childTnLst>
                                </p:cTn>
                              </p:par>
                            </p:childTnLst>
                          </p:cTn>
                        </p:par>
                        <p:par>
                          <p:cTn id="16" fill="hold">
                            <p:stCondLst>
                              <p:cond delay="1500"/>
                            </p:stCondLst>
                            <p:childTnLst>
                              <p:par>
                                <p:cTn id="17" presetID="42" presetClass="entr" presetSubtype="0"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par>
                          <p:cTn id="22" fill="hold">
                            <p:stCondLst>
                              <p:cond delay="2500"/>
                            </p:stCondLst>
                            <p:childTnLst>
                              <p:par>
                                <p:cTn id="23" presetID="10" presetClass="entr" presetSubtype="0" fill="hold" nodeType="after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750"/>
                                        <p:tgtEl>
                                          <p:spTgt spid="3"/>
                                        </p:tgtEl>
                                      </p:cBhvr>
                                    </p:animEffect>
                                  </p:childTnLst>
                                </p:cTn>
                              </p:par>
                              <p:par>
                                <p:cTn id="26" presetID="10" presetClass="entr" presetSubtype="0" fill="hold" nodeType="withEffect">
                                  <p:stCondLst>
                                    <p:cond delay="25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750"/>
                                        <p:tgtEl>
                                          <p:spTgt spid="7"/>
                                        </p:tgtEl>
                                      </p:cBhvr>
                                    </p:animEffect>
                                  </p:childTnLst>
                                </p:cTn>
                              </p:par>
                            </p:childTnLst>
                          </p:cTn>
                        </p:par>
                        <p:par>
                          <p:cTn id="29" fill="hold">
                            <p:stCondLst>
                              <p:cond delay="3500"/>
                            </p:stCondLst>
                            <p:childTnLst>
                              <p:par>
                                <p:cTn id="30" presetID="42" presetClass="entr" presetSubtype="0" fill="hold"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1000"/>
                                        <p:tgtEl>
                                          <p:spTgt spid="6"/>
                                        </p:tgtEl>
                                      </p:cBhvr>
                                    </p:animEffect>
                                    <p:anim calcmode="lin" valueType="num">
                                      <p:cBhvr>
                                        <p:cTn id="33" dur="1000" fill="hold"/>
                                        <p:tgtEl>
                                          <p:spTgt spid="6"/>
                                        </p:tgtEl>
                                        <p:attrNameLst>
                                          <p:attrName>ppt_x</p:attrName>
                                        </p:attrNameLst>
                                      </p:cBhvr>
                                      <p:tavLst>
                                        <p:tav tm="0">
                                          <p:val>
                                            <p:strVal val="#ppt_x"/>
                                          </p:val>
                                        </p:tav>
                                        <p:tav tm="100000">
                                          <p:val>
                                            <p:strVal val="#ppt_x"/>
                                          </p:val>
                                        </p:tav>
                                      </p:tavLst>
                                    </p:anim>
                                    <p:anim calcmode="lin" valueType="num">
                                      <p:cBhvr>
                                        <p:cTn id="34" dur="1000" fill="hold"/>
                                        <p:tgtEl>
                                          <p:spTgt spid="6"/>
                                        </p:tgtEl>
                                        <p:attrNameLst>
                                          <p:attrName>ppt_y</p:attrName>
                                        </p:attrNameLst>
                                      </p:cBhvr>
                                      <p:tavLst>
                                        <p:tav tm="0">
                                          <p:val>
                                            <p:strVal val="#ppt_y+.1"/>
                                          </p:val>
                                        </p:tav>
                                        <p:tav tm="100000">
                                          <p:val>
                                            <p:strVal val="#ppt_y"/>
                                          </p:val>
                                        </p:tav>
                                      </p:tavLst>
                                    </p:anim>
                                  </p:childTnLst>
                                </p:cTn>
                              </p:par>
                              <p:par>
                                <p:cTn id="35" presetID="10" presetClass="entr" presetSubtype="0" fill="hold" nodeType="withEffect">
                                  <p:stCondLst>
                                    <p:cond delay="25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750"/>
                                        <p:tgtEl>
                                          <p:spTgt spid="8"/>
                                        </p:tgtEl>
                                      </p:cBhvr>
                                    </p:animEffect>
                                  </p:childTnLst>
                                </p:cTn>
                              </p:par>
                              <p:par>
                                <p:cTn id="38" presetID="10" presetClass="entr" presetSubtype="0" fill="hold" nodeType="withEffect">
                                  <p:stCondLst>
                                    <p:cond delay="500"/>
                                  </p:stCondLst>
                                  <p:childTnLst>
                                    <p:set>
                                      <p:cBhvr>
                                        <p:cTn id="39" dur="1" fill="hold">
                                          <p:stCondLst>
                                            <p:cond delay="0"/>
                                          </p:stCondLst>
                                        </p:cTn>
                                        <p:tgtEl>
                                          <p:spTgt spid="4"/>
                                        </p:tgtEl>
                                        <p:attrNameLst>
                                          <p:attrName>style.visibility</p:attrName>
                                        </p:attrNameLst>
                                      </p:cBhvr>
                                      <p:to>
                                        <p:strVal val="visible"/>
                                      </p:to>
                                    </p:set>
                                    <p:animEffect transition="in" filter="fade">
                                      <p:cBhvr>
                                        <p:cTn id="40" dur="750"/>
                                        <p:tgtEl>
                                          <p:spTgt spid="4"/>
                                        </p:tgtEl>
                                      </p:cBhvr>
                                    </p:animEffect>
                                  </p:childTnLst>
                                </p:cTn>
                              </p:par>
                            </p:childTnLst>
                          </p:cTn>
                        </p:par>
                        <p:par>
                          <p:cTn id="41" fill="hold">
                            <p:stCondLst>
                              <p:cond delay="4750"/>
                            </p:stCondLst>
                            <p:childTnLst>
                              <p:par>
                                <p:cTn id="42" presetID="2" presetClass="entr" presetSubtype="2" fill="hold" nodeType="afterEffect">
                                  <p:stCondLst>
                                    <p:cond delay="0"/>
                                  </p:stCondLst>
                                  <p:childTnLst>
                                    <p:set>
                                      <p:cBhvr>
                                        <p:cTn id="43" dur="1" fill="hold">
                                          <p:stCondLst>
                                            <p:cond delay="0"/>
                                          </p:stCondLst>
                                        </p:cTn>
                                        <p:tgtEl>
                                          <p:spTgt spid="5"/>
                                        </p:tgtEl>
                                        <p:attrNameLst>
                                          <p:attrName>style.visibility</p:attrName>
                                        </p:attrNameLst>
                                      </p:cBhvr>
                                      <p:to>
                                        <p:strVal val="visible"/>
                                      </p:to>
                                    </p:set>
                                    <p:anim calcmode="lin" valueType="num">
                                      <p:cBhvr additive="base">
                                        <p:cTn id="44" dur="1000" fill="hold"/>
                                        <p:tgtEl>
                                          <p:spTgt spid="5"/>
                                        </p:tgtEl>
                                        <p:attrNameLst>
                                          <p:attrName>ppt_x</p:attrName>
                                        </p:attrNameLst>
                                      </p:cBhvr>
                                      <p:tavLst>
                                        <p:tav tm="0">
                                          <p:val>
                                            <p:strVal val="1+#ppt_w/2"/>
                                          </p:val>
                                        </p:tav>
                                        <p:tav tm="100000">
                                          <p:val>
                                            <p:strVal val="#ppt_x"/>
                                          </p:val>
                                        </p:tav>
                                      </p:tavLst>
                                    </p:anim>
                                    <p:anim calcmode="lin" valueType="num">
                                      <p:cBhvr additive="base">
                                        <p:cTn id="45"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6" repeatCount="indefinite" fill="hold" display="0">
                  <p:stCondLst>
                    <p:cond delay="indefinite"/>
                  </p:stCondLst>
                  <p:endCondLst>
                    <p:cond evt="onStopAudio" delay="0">
                      <p:tgtEl>
                        <p:sldTgt/>
                      </p:tgtEl>
                    </p:cond>
                  </p:endCondLst>
                </p:cTn>
                <p:tgtEl>
                  <p:spTgt spid="9"/>
                </p:tgtEl>
              </p:cMediaNode>
            </p:audio>
          </p:childTnLst>
        </p:cTn>
      </p:par>
    </p:tnLst>
    <p:bldLst>
      <p:bldP spid="11" grpId="0"/>
      <p:bldP spid="1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stretch>
            <a:fillRect/>
          </a:stretch>
        </p:blipFill>
        <p:spPr>
          <a:xfrm>
            <a:off x="381000" y="3154680"/>
            <a:ext cx="8991600" cy="4732020"/>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2928369504"/>
              </p:ext>
            </p:extLst>
          </p:nvPr>
        </p:nvGraphicFramePr>
        <p:xfrm>
          <a:off x="9525000" y="2628900"/>
          <a:ext cx="8458200" cy="7022592"/>
        </p:xfrm>
        <a:graphic>
          <a:graphicData uri="http://schemas.openxmlformats.org/drawingml/2006/table">
            <a:tbl>
              <a:tblPr firstRow="1" firstCol="1" bandRow="1">
                <a:tableStyleId>{5C22544A-7EE6-4342-B048-85BDC9FD1C3A}</a:tableStyleId>
              </a:tblPr>
              <a:tblGrid>
                <a:gridCol w="3048000">
                  <a:extLst>
                    <a:ext uri="{9D8B030D-6E8A-4147-A177-3AD203B41FA5}">
                      <a16:colId xmlns:a16="http://schemas.microsoft.com/office/drawing/2014/main" val="20000"/>
                    </a:ext>
                  </a:extLst>
                </a:gridCol>
                <a:gridCol w="5410200">
                  <a:extLst>
                    <a:ext uri="{9D8B030D-6E8A-4147-A177-3AD203B41FA5}">
                      <a16:colId xmlns:a16="http://schemas.microsoft.com/office/drawing/2014/main" val="20001"/>
                    </a:ext>
                  </a:extLst>
                </a:gridCol>
              </a:tblGrid>
              <a:tr h="422576">
                <a:tc>
                  <a:txBody>
                    <a:bodyPr/>
                    <a:lstStyle/>
                    <a:p>
                      <a:pPr marL="0" marR="0" algn="ctr">
                        <a:lnSpc>
                          <a:spcPct val="120000"/>
                        </a:lnSpc>
                        <a:spcBef>
                          <a:spcPts val="0"/>
                        </a:spcBef>
                        <a:spcAft>
                          <a:spcPts val="0"/>
                        </a:spcAft>
                      </a:pPr>
                      <a:r>
                        <a:rPr lang="vi-VN" sz="3200" dirty="0">
                          <a:effectLst/>
                          <a:latin typeface="Times New Roman" pitchFamily="18" charset="0"/>
                          <a:cs typeface="Times New Roman" pitchFamily="18" charset="0"/>
                        </a:rPr>
                        <a:t>Tên cơ quan</a:t>
                      </a:r>
                      <a:endParaRPr lang="en-US" sz="3200" dirty="0">
                        <a:solidFill>
                          <a:srgbClr val="000000"/>
                        </a:solidFill>
                        <a:effectLst/>
                        <a:latin typeface="Times New Roman" pitchFamily="18" charset="0"/>
                        <a:ea typeface="Calibri"/>
                        <a:cs typeface="Times New Roman" pitchFamily="18" charset="0"/>
                      </a:endParaRPr>
                    </a:p>
                  </a:txBody>
                  <a:tcPr marL="68580" marR="68580" marT="0" marB="0"/>
                </a:tc>
                <a:tc>
                  <a:txBody>
                    <a:bodyPr/>
                    <a:lstStyle/>
                    <a:p>
                      <a:pPr marL="0" marR="0" algn="ctr">
                        <a:lnSpc>
                          <a:spcPct val="120000"/>
                        </a:lnSpc>
                        <a:spcBef>
                          <a:spcPts val="0"/>
                        </a:spcBef>
                        <a:spcAft>
                          <a:spcPts val="0"/>
                        </a:spcAft>
                      </a:pPr>
                      <a:r>
                        <a:rPr lang="vi-VN" sz="3200" dirty="0">
                          <a:effectLst/>
                          <a:latin typeface="Times New Roman" pitchFamily="18" charset="0"/>
                          <a:cs typeface="Times New Roman" pitchFamily="18" charset="0"/>
                        </a:rPr>
                        <a:t>Chức năng</a:t>
                      </a:r>
                      <a:endParaRPr lang="en-US" sz="3200" dirty="0">
                        <a:solidFill>
                          <a:srgbClr val="000000"/>
                        </a:solidFill>
                        <a:effectLst/>
                        <a:latin typeface="Times New Roman" pitchFamily="18" charset="0"/>
                        <a:ea typeface="Calibri"/>
                        <a:cs typeface="Times New Roman" pitchFamily="18" charset="0"/>
                      </a:endParaRPr>
                    </a:p>
                  </a:txBody>
                  <a:tcPr marL="68580" marR="68580" marT="0" marB="0"/>
                </a:tc>
                <a:extLst>
                  <a:ext uri="{0D108BD9-81ED-4DB2-BD59-A6C34878D82A}">
                    <a16:rowId xmlns:a16="http://schemas.microsoft.com/office/drawing/2014/main" val="10000"/>
                  </a:ext>
                </a:extLst>
              </a:tr>
              <a:tr h="893798">
                <a:tc>
                  <a:txBody>
                    <a:bodyPr/>
                    <a:lstStyle/>
                    <a:p>
                      <a:pPr marL="0" marR="0" algn="l">
                        <a:lnSpc>
                          <a:spcPct val="120000"/>
                        </a:lnSpc>
                        <a:spcBef>
                          <a:spcPts val="0"/>
                        </a:spcBef>
                        <a:spcAft>
                          <a:spcPts val="0"/>
                        </a:spcAft>
                      </a:pPr>
                      <a:r>
                        <a:rPr lang="vi-VN" sz="3200" b="0">
                          <a:effectLst/>
                          <a:latin typeface="Times New Roman" pitchFamily="18" charset="0"/>
                          <a:cs typeface="Times New Roman" pitchFamily="18" charset="0"/>
                        </a:rPr>
                        <a:t>Buồng trứng</a:t>
                      </a:r>
                      <a:endParaRPr lang="en-US" sz="3200" b="0">
                        <a:solidFill>
                          <a:srgbClr val="000000"/>
                        </a:solidFill>
                        <a:effectLst/>
                        <a:latin typeface="Times New Roman" pitchFamily="18" charset="0"/>
                        <a:ea typeface="Calibri"/>
                        <a:cs typeface="Times New Roman" pitchFamily="18" charset="0"/>
                      </a:endParaRPr>
                    </a:p>
                  </a:txBody>
                  <a:tcPr marL="68580" marR="68580" marT="0" marB="0"/>
                </a:tc>
                <a:tc>
                  <a:txBody>
                    <a:bodyPr/>
                    <a:lstStyle/>
                    <a:p>
                      <a:pPr marL="0" marR="0" algn="l">
                        <a:lnSpc>
                          <a:spcPct val="120000"/>
                        </a:lnSpc>
                        <a:spcBef>
                          <a:spcPts val="0"/>
                        </a:spcBef>
                        <a:spcAft>
                          <a:spcPts val="0"/>
                        </a:spcAft>
                      </a:pPr>
                      <a:r>
                        <a:rPr lang="vi-VN" sz="3200" b="0" dirty="0">
                          <a:effectLst/>
                          <a:latin typeface="Times New Roman" pitchFamily="18" charset="0"/>
                          <a:cs typeface="Times New Roman" pitchFamily="18" charset="0"/>
                        </a:rPr>
                        <a:t>Sản sinh ra trứng</a:t>
                      </a:r>
                      <a:r>
                        <a:rPr lang="en-US" sz="3200" b="0" dirty="0">
                          <a:effectLst/>
                          <a:latin typeface="Times New Roman" pitchFamily="18" charset="0"/>
                          <a:cs typeface="Times New Roman" pitchFamily="18" charset="0"/>
                        </a:rPr>
                        <a:t>, </a:t>
                      </a:r>
                      <a:r>
                        <a:rPr lang="en-US" sz="3200" b="0" dirty="0" err="1">
                          <a:effectLst/>
                          <a:latin typeface="Times New Roman" pitchFamily="18" charset="0"/>
                          <a:cs typeface="Times New Roman" pitchFamily="18" charset="0"/>
                        </a:rPr>
                        <a:t>tiết</a:t>
                      </a:r>
                      <a:r>
                        <a:rPr lang="en-US" sz="3200" b="0" dirty="0">
                          <a:effectLst/>
                          <a:latin typeface="Times New Roman" pitchFamily="18" charset="0"/>
                          <a:cs typeface="Times New Roman" pitchFamily="18" charset="0"/>
                        </a:rPr>
                        <a:t> hormone </a:t>
                      </a:r>
                      <a:r>
                        <a:rPr lang="en-US" sz="3200" b="0" dirty="0" err="1">
                          <a:effectLst/>
                          <a:latin typeface="Times New Roman" pitchFamily="18" charset="0"/>
                          <a:cs typeface="Times New Roman" pitchFamily="18" charset="0"/>
                        </a:rPr>
                        <a:t>sinh</a:t>
                      </a:r>
                      <a:r>
                        <a:rPr lang="en-US" sz="3200" b="0" dirty="0">
                          <a:effectLst/>
                          <a:latin typeface="Times New Roman" pitchFamily="18" charset="0"/>
                          <a:cs typeface="Times New Roman" pitchFamily="18" charset="0"/>
                        </a:rPr>
                        <a:t> </a:t>
                      </a:r>
                      <a:r>
                        <a:rPr lang="en-US" sz="3200" b="0" dirty="0" err="1">
                          <a:effectLst/>
                          <a:latin typeface="Times New Roman" pitchFamily="18" charset="0"/>
                          <a:cs typeface="Times New Roman" pitchFamily="18" charset="0"/>
                        </a:rPr>
                        <a:t>dục</a:t>
                      </a:r>
                      <a:r>
                        <a:rPr lang="en-US" sz="3200" b="0" dirty="0">
                          <a:effectLst/>
                          <a:latin typeface="Times New Roman" pitchFamily="18" charset="0"/>
                          <a:cs typeface="Times New Roman" pitchFamily="18" charset="0"/>
                        </a:rPr>
                        <a:t> </a:t>
                      </a:r>
                      <a:r>
                        <a:rPr lang="en-US" sz="3200" b="0" dirty="0" err="1">
                          <a:effectLst/>
                          <a:latin typeface="Times New Roman" pitchFamily="18" charset="0"/>
                          <a:cs typeface="Times New Roman" pitchFamily="18" charset="0"/>
                        </a:rPr>
                        <a:t>nữ</a:t>
                      </a:r>
                      <a:r>
                        <a:rPr lang="en-US" sz="3200" b="0" dirty="0">
                          <a:effectLst/>
                          <a:latin typeface="Times New Roman" pitchFamily="18" charset="0"/>
                          <a:cs typeface="Times New Roman" pitchFamily="18" charset="0"/>
                        </a:rPr>
                        <a:t> </a:t>
                      </a:r>
                      <a:endParaRPr lang="en-US" sz="3200" b="0" dirty="0">
                        <a:solidFill>
                          <a:srgbClr val="000000"/>
                        </a:solidFill>
                        <a:effectLst/>
                        <a:latin typeface="Times New Roman" pitchFamily="18" charset="0"/>
                        <a:ea typeface="Calibri"/>
                        <a:cs typeface="Times New Roman" pitchFamily="18" charset="0"/>
                      </a:endParaRPr>
                    </a:p>
                  </a:txBody>
                  <a:tcPr marL="68580" marR="68580" marT="0" marB="0"/>
                </a:tc>
                <a:extLst>
                  <a:ext uri="{0D108BD9-81ED-4DB2-BD59-A6C34878D82A}">
                    <a16:rowId xmlns:a16="http://schemas.microsoft.com/office/drawing/2014/main" val="10001"/>
                  </a:ext>
                </a:extLst>
              </a:tr>
              <a:tr h="1357221">
                <a:tc>
                  <a:txBody>
                    <a:bodyPr/>
                    <a:lstStyle/>
                    <a:p>
                      <a:pPr marL="0" marR="0" algn="l">
                        <a:lnSpc>
                          <a:spcPct val="120000"/>
                        </a:lnSpc>
                        <a:spcBef>
                          <a:spcPts val="0"/>
                        </a:spcBef>
                        <a:spcAft>
                          <a:spcPts val="0"/>
                        </a:spcAft>
                      </a:pPr>
                      <a:r>
                        <a:rPr lang="en-US" sz="3200" b="0" dirty="0" err="1">
                          <a:effectLst/>
                          <a:latin typeface="Times New Roman" pitchFamily="18" charset="0"/>
                          <a:cs typeface="Times New Roman" pitchFamily="18" charset="0"/>
                        </a:rPr>
                        <a:t>Phễu</a:t>
                      </a:r>
                      <a:r>
                        <a:rPr lang="vi-VN" sz="3200" b="0" dirty="0">
                          <a:effectLst/>
                          <a:latin typeface="Times New Roman" pitchFamily="18" charset="0"/>
                          <a:cs typeface="Times New Roman" pitchFamily="18" charset="0"/>
                        </a:rPr>
                        <a:t> dẫn trứng</a:t>
                      </a:r>
                      <a:r>
                        <a:rPr lang="en-US" sz="3200" b="0" dirty="0">
                          <a:effectLst/>
                          <a:latin typeface="Times New Roman" pitchFamily="18" charset="0"/>
                          <a:cs typeface="Times New Roman" pitchFamily="18" charset="0"/>
                        </a:rPr>
                        <a:t>, </a:t>
                      </a:r>
                      <a:r>
                        <a:rPr lang="en-US" sz="3200" b="0" dirty="0" err="1">
                          <a:effectLst/>
                          <a:latin typeface="Times New Roman" pitchFamily="18" charset="0"/>
                          <a:cs typeface="Times New Roman" pitchFamily="18" charset="0"/>
                        </a:rPr>
                        <a:t>ống</a:t>
                      </a:r>
                      <a:r>
                        <a:rPr lang="en-US" sz="3200" b="0" dirty="0">
                          <a:effectLst/>
                          <a:latin typeface="Times New Roman" pitchFamily="18" charset="0"/>
                          <a:cs typeface="Times New Roman" pitchFamily="18" charset="0"/>
                        </a:rPr>
                        <a:t> </a:t>
                      </a:r>
                      <a:r>
                        <a:rPr lang="en-US" sz="3200" b="0" dirty="0" err="1">
                          <a:effectLst/>
                          <a:latin typeface="Times New Roman" pitchFamily="18" charset="0"/>
                          <a:cs typeface="Times New Roman" pitchFamily="18" charset="0"/>
                        </a:rPr>
                        <a:t>dẫn</a:t>
                      </a:r>
                      <a:r>
                        <a:rPr lang="en-US" sz="3200" b="0" dirty="0">
                          <a:effectLst/>
                          <a:latin typeface="Times New Roman" pitchFamily="18" charset="0"/>
                          <a:cs typeface="Times New Roman" pitchFamily="18" charset="0"/>
                        </a:rPr>
                        <a:t> </a:t>
                      </a:r>
                      <a:r>
                        <a:rPr lang="en-US" sz="3200" b="0" dirty="0" err="1">
                          <a:effectLst/>
                          <a:latin typeface="Times New Roman" pitchFamily="18" charset="0"/>
                          <a:cs typeface="Times New Roman" pitchFamily="18" charset="0"/>
                        </a:rPr>
                        <a:t>trứng</a:t>
                      </a:r>
                      <a:endParaRPr lang="en-US" sz="3200" b="0" dirty="0">
                        <a:solidFill>
                          <a:srgbClr val="000000"/>
                        </a:solidFill>
                        <a:effectLst/>
                        <a:latin typeface="Times New Roman" pitchFamily="18" charset="0"/>
                        <a:ea typeface="Calibri"/>
                        <a:cs typeface="Times New Roman" pitchFamily="18" charset="0"/>
                      </a:endParaRPr>
                    </a:p>
                  </a:txBody>
                  <a:tcPr marL="68580" marR="68580" marT="0" marB="0"/>
                </a:tc>
                <a:tc>
                  <a:txBody>
                    <a:bodyPr/>
                    <a:lstStyle/>
                    <a:p>
                      <a:pPr marL="0" marR="0" algn="l">
                        <a:lnSpc>
                          <a:spcPct val="120000"/>
                        </a:lnSpc>
                        <a:spcBef>
                          <a:spcPts val="0"/>
                        </a:spcBef>
                        <a:spcAft>
                          <a:spcPts val="0"/>
                        </a:spcAft>
                      </a:pPr>
                      <a:r>
                        <a:rPr lang="en-US" sz="3200" b="0">
                          <a:effectLst/>
                          <a:latin typeface="Times New Roman" pitchFamily="18" charset="0"/>
                          <a:cs typeface="Times New Roman" pitchFamily="18" charset="0"/>
                        </a:rPr>
                        <a:t>Phễu dẫn trứng hứng và đưa trứng rụng di chuyển đến ống dẫn trứng, tại đây có thể diễn ra quá trình thụ tinh</a:t>
                      </a:r>
                      <a:endParaRPr lang="en-US" sz="3200" b="0">
                        <a:solidFill>
                          <a:srgbClr val="000000"/>
                        </a:solidFill>
                        <a:effectLst/>
                        <a:latin typeface="Times New Roman" pitchFamily="18" charset="0"/>
                        <a:ea typeface="Calibri"/>
                        <a:cs typeface="Times New Roman" pitchFamily="18" charset="0"/>
                      </a:endParaRPr>
                    </a:p>
                  </a:txBody>
                  <a:tcPr marL="68580" marR="68580" marT="0" marB="0"/>
                </a:tc>
                <a:extLst>
                  <a:ext uri="{0D108BD9-81ED-4DB2-BD59-A6C34878D82A}">
                    <a16:rowId xmlns:a16="http://schemas.microsoft.com/office/drawing/2014/main" val="10002"/>
                  </a:ext>
                </a:extLst>
              </a:tr>
              <a:tr h="430003">
                <a:tc>
                  <a:txBody>
                    <a:bodyPr/>
                    <a:lstStyle/>
                    <a:p>
                      <a:pPr marL="0" marR="0" algn="l">
                        <a:lnSpc>
                          <a:spcPct val="120000"/>
                        </a:lnSpc>
                        <a:spcBef>
                          <a:spcPts val="0"/>
                        </a:spcBef>
                        <a:spcAft>
                          <a:spcPts val="0"/>
                        </a:spcAft>
                      </a:pPr>
                      <a:r>
                        <a:rPr lang="vi-VN" sz="3200" b="0">
                          <a:effectLst/>
                          <a:latin typeface="Times New Roman" pitchFamily="18" charset="0"/>
                          <a:cs typeface="Times New Roman" pitchFamily="18" charset="0"/>
                        </a:rPr>
                        <a:t>Tử cung</a:t>
                      </a:r>
                      <a:endParaRPr lang="en-US" sz="3200" b="0">
                        <a:solidFill>
                          <a:srgbClr val="000000"/>
                        </a:solidFill>
                        <a:effectLst/>
                        <a:latin typeface="Times New Roman" pitchFamily="18" charset="0"/>
                        <a:ea typeface="Calibri"/>
                        <a:cs typeface="Times New Roman" pitchFamily="18" charset="0"/>
                      </a:endParaRPr>
                    </a:p>
                  </a:txBody>
                  <a:tcPr marL="68580" marR="68580" marT="0" marB="0"/>
                </a:tc>
                <a:tc>
                  <a:txBody>
                    <a:bodyPr/>
                    <a:lstStyle/>
                    <a:p>
                      <a:pPr marL="0" marR="0" algn="l">
                        <a:lnSpc>
                          <a:spcPct val="120000"/>
                        </a:lnSpc>
                        <a:spcBef>
                          <a:spcPts val="0"/>
                        </a:spcBef>
                        <a:spcAft>
                          <a:spcPts val="0"/>
                        </a:spcAft>
                      </a:pPr>
                      <a:r>
                        <a:rPr lang="vi-VN" sz="3200" b="0">
                          <a:effectLst/>
                          <a:latin typeface="Times New Roman" pitchFamily="18" charset="0"/>
                          <a:cs typeface="Times New Roman" pitchFamily="18" charset="0"/>
                        </a:rPr>
                        <a:t>N</a:t>
                      </a:r>
                      <a:r>
                        <a:rPr lang="en-US" sz="3200" b="0">
                          <a:effectLst/>
                          <a:latin typeface="Times New Roman" pitchFamily="18" charset="0"/>
                          <a:cs typeface="Times New Roman" pitchFamily="18" charset="0"/>
                        </a:rPr>
                        <a:t>ơi n</a:t>
                      </a:r>
                      <a:r>
                        <a:rPr lang="vi-VN" sz="3200" b="0">
                          <a:effectLst/>
                          <a:latin typeface="Times New Roman" pitchFamily="18" charset="0"/>
                          <a:cs typeface="Times New Roman" pitchFamily="18" charset="0"/>
                        </a:rPr>
                        <a:t>uôi dưỡng thai nhi phát triển</a:t>
                      </a:r>
                      <a:endParaRPr lang="en-US" sz="3200" b="0">
                        <a:solidFill>
                          <a:srgbClr val="000000"/>
                        </a:solidFill>
                        <a:effectLst/>
                        <a:latin typeface="Times New Roman" pitchFamily="18" charset="0"/>
                        <a:ea typeface="Calibri"/>
                        <a:cs typeface="Times New Roman" pitchFamily="18" charset="0"/>
                      </a:endParaRPr>
                    </a:p>
                  </a:txBody>
                  <a:tcPr marL="68580" marR="68580" marT="0" marB="0"/>
                </a:tc>
                <a:extLst>
                  <a:ext uri="{0D108BD9-81ED-4DB2-BD59-A6C34878D82A}">
                    <a16:rowId xmlns:a16="http://schemas.microsoft.com/office/drawing/2014/main" val="10003"/>
                  </a:ext>
                </a:extLst>
              </a:tr>
              <a:tr h="885999">
                <a:tc>
                  <a:txBody>
                    <a:bodyPr/>
                    <a:lstStyle/>
                    <a:p>
                      <a:pPr marL="0" marR="0" algn="l">
                        <a:lnSpc>
                          <a:spcPct val="120000"/>
                        </a:lnSpc>
                        <a:spcBef>
                          <a:spcPts val="0"/>
                        </a:spcBef>
                        <a:spcAft>
                          <a:spcPts val="0"/>
                        </a:spcAft>
                      </a:pPr>
                      <a:r>
                        <a:rPr lang="vi-VN" sz="3200" b="0">
                          <a:effectLst/>
                          <a:latin typeface="Times New Roman" pitchFamily="18" charset="0"/>
                          <a:cs typeface="Times New Roman" pitchFamily="18" charset="0"/>
                        </a:rPr>
                        <a:t>Âm đạo </a:t>
                      </a:r>
                      <a:endParaRPr lang="en-US" sz="3200" b="0">
                        <a:solidFill>
                          <a:srgbClr val="000000"/>
                        </a:solidFill>
                        <a:effectLst/>
                        <a:latin typeface="Times New Roman" pitchFamily="18" charset="0"/>
                        <a:ea typeface="Calibri"/>
                        <a:cs typeface="Times New Roman" pitchFamily="18" charset="0"/>
                      </a:endParaRPr>
                    </a:p>
                  </a:txBody>
                  <a:tcPr marL="68580" marR="68580" marT="0" marB="0"/>
                </a:tc>
                <a:tc>
                  <a:txBody>
                    <a:bodyPr/>
                    <a:lstStyle/>
                    <a:p>
                      <a:pPr marL="0" marR="0" algn="l">
                        <a:lnSpc>
                          <a:spcPct val="120000"/>
                        </a:lnSpc>
                        <a:spcBef>
                          <a:spcPts val="0"/>
                        </a:spcBef>
                        <a:spcAft>
                          <a:spcPts val="0"/>
                        </a:spcAft>
                      </a:pPr>
                      <a:r>
                        <a:rPr lang="en-US" sz="3200" b="0">
                          <a:effectLst/>
                          <a:latin typeface="Times New Roman" pitchFamily="18" charset="0"/>
                          <a:cs typeface="Times New Roman" pitchFamily="18" charset="0"/>
                        </a:rPr>
                        <a:t>N</a:t>
                      </a:r>
                      <a:r>
                        <a:rPr lang="vi-VN" sz="3200" b="0">
                          <a:effectLst/>
                          <a:latin typeface="Times New Roman" pitchFamily="18" charset="0"/>
                          <a:cs typeface="Times New Roman" pitchFamily="18" charset="0"/>
                        </a:rPr>
                        <a:t>ơi tiếp nhận tinh trùng và</a:t>
                      </a:r>
                      <a:r>
                        <a:rPr lang="en-US" sz="3200" b="0">
                          <a:effectLst/>
                          <a:latin typeface="Times New Roman" pitchFamily="18" charset="0"/>
                          <a:cs typeface="Times New Roman" pitchFamily="18" charset="0"/>
                        </a:rPr>
                        <a:t> là</a:t>
                      </a:r>
                      <a:r>
                        <a:rPr lang="vi-VN" sz="3200" b="0">
                          <a:effectLst/>
                          <a:latin typeface="Times New Roman" pitchFamily="18" charset="0"/>
                          <a:cs typeface="Times New Roman" pitchFamily="18" charset="0"/>
                        </a:rPr>
                        <a:t> đường ra của trẻ sơ sinh.</a:t>
                      </a:r>
                      <a:endParaRPr lang="en-US" sz="3200" b="0">
                        <a:solidFill>
                          <a:srgbClr val="000000"/>
                        </a:solidFill>
                        <a:effectLst/>
                        <a:latin typeface="Times New Roman" pitchFamily="18" charset="0"/>
                        <a:ea typeface="Calibri"/>
                        <a:cs typeface="Times New Roman" pitchFamily="18" charset="0"/>
                      </a:endParaRPr>
                    </a:p>
                  </a:txBody>
                  <a:tcPr marL="68580" marR="68580" marT="0" marB="0"/>
                </a:tc>
                <a:extLst>
                  <a:ext uri="{0D108BD9-81ED-4DB2-BD59-A6C34878D82A}">
                    <a16:rowId xmlns:a16="http://schemas.microsoft.com/office/drawing/2014/main" val="10004"/>
                  </a:ext>
                </a:extLst>
              </a:tr>
              <a:tr h="430003">
                <a:tc>
                  <a:txBody>
                    <a:bodyPr/>
                    <a:lstStyle/>
                    <a:p>
                      <a:pPr marL="0" marR="0" algn="l">
                        <a:lnSpc>
                          <a:spcPct val="120000"/>
                        </a:lnSpc>
                        <a:spcBef>
                          <a:spcPts val="0"/>
                        </a:spcBef>
                        <a:spcAft>
                          <a:spcPts val="0"/>
                        </a:spcAft>
                      </a:pPr>
                      <a:r>
                        <a:rPr lang="vi-VN" sz="3200" b="0">
                          <a:effectLst/>
                          <a:latin typeface="Times New Roman" pitchFamily="18" charset="0"/>
                          <a:cs typeface="Times New Roman" pitchFamily="18" charset="0"/>
                        </a:rPr>
                        <a:t>Tuyến </a:t>
                      </a:r>
                      <a:r>
                        <a:rPr lang="en-US" sz="3200" b="0">
                          <a:effectLst/>
                          <a:latin typeface="Times New Roman" pitchFamily="18" charset="0"/>
                          <a:cs typeface="Times New Roman" pitchFamily="18" charset="0"/>
                        </a:rPr>
                        <a:t>sinh dục</a:t>
                      </a:r>
                      <a:endParaRPr lang="en-US" sz="3200" b="0">
                        <a:solidFill>
                          <a:srgbClr val="000000"/>
                        </a:solidFill>
                        <a:effectLst/>
                        <a:latin typeface="Times New Roman" pitchFamily="18" charset="0"/>
                        <a:ea typeface="Calibri"/>
                        <a:cs typeface="Times New Roman" pitchFamily="18" charset="0"/>
                      </a:endParaRPr>
                    </a:p>
                  </a:txBody>
                  <a:tcPr marL="68580" marR="68580" marT="0" marB="0"/>
                </a:tc>
                <a:tc>
                  <a:txBody>
                    <a:bodyPr/>
                    <a:lstStyle/>
                    <a:p>
                      <a:pPr marL="0" marR="0" algn="l">
                        <a:lnSpc>
                          <a:spcPct val="120000"/>
                        </a:lnSpc>
                        <a:spcBef>
                          <a:spcPts val="0"/>
                        </a:spcBef>
                        <a:spcAft>
                          <a:spcPts val="0"/>
                        </a:spcAft>
                      </a:pPr>
                      <a:r>
                        <a:rPr lang="vi-VN" sz="3200" b="0" dirty="0">
                          <a:effectLst/>
                          <a:latin typeface="Times New Roman" pitchFamily="18" charset="0"/>
                          <a:cs typeface="Times New Roman" pitchFamily="18" charset="0"/>
                        </a:rPr>
                        <a:t>Tiết dịch nhờn bôi trơn</a:t>
                      </a:r>
                      <a:r>
                        <a:rPr lang="en-US" sz="3200" b="0" dirty="0">
                          <a:effectLst/>
                          <a:latin typeface="Times New Roman" pitchFamily="18" charset="0"/>
                          <a:cs typeface="Times New Roman" pitchFamily="18" charset="0"/>
                        </a:rPr>
                        <a:t> </a:t>
                      </a:r>
                      <a:r>
                        <a:rPr lang="en-US" sz="3200" b="0" dirty="0" err="1">
                          <a:effectLst/>
                          <a:latin typeface="Times New Roman" pitchFamily="18" charset="0"/>
                          <a:cs typeface="Times New Roman" pitchFamily="18" charset="0"/>
                        </a:rPr>
                        <a:t>âm</a:t>
                      </a:r>
                      <a:r>
                        <a:rPr lang="en-US" sz="3200" b="0" dirty="0">
                          <a:effectLst/>
                          <a:latin typeface="Times New Roman" pitchFamily="18" charset="0"/>
                          <a:cs typeface="Times New Roman" pitchFamily="18" charset="0"/>
                        </a:rPr>
                        <a:t> </a:t>
                      </a:r>
                      <a:r>
                        <a:rPr lang="en-US" sz="3200" b="0" dirty="0" err="1">
                          <a:effectLst/>
                          <a:latin typeface="Times New Roman" pitchFamily="18" charset="0"/>
                          <a:cs typeface="Times New Roman" pitchFamily="18" charset="0"/>
                        </a:rPr>
                        <a:t>đạo</a:t>
                      </a:r>
                      <a:endParaRPr lang="en-US" sz="3200" b="0" dirty="0">
                        <a:solidFill>
                          <a:srgbClr val="000000"/>
                        </a:solidFill>
                        <a:effectLst/>
                        <a:latin typeface="Times New Roman" pitchFamily="18" charset="0"/>
                        <a:ea typeface="Calibri"/>
                        <a:cs typeface="Times New Roman" pitchFamily="18" charset="0"/>
                      </a:endParaRPr>
                    </a:p>
                  </a:txBody>
                  <a:tcPr marL="68580" marR="68580" marT="0" marB="0"/>
                </a:tc>
                <a:extLst>
                  <a:ext uri="{0D108BD9-81ED-4DB2-BD59-A6C34878D82A}">
                    <a16:rowId xmlns:a16="http://schemas.microsoft.com/office/drawing/2014/main" val="10005"/>
                  </a:ext>
                </a:extLst>
              </a:tr>
            </a:tbl>
          </a:graphicData>
        </a:graphic>
      </p:graphicFrame>
      <p:sp>
        <p:nvSpPr>
          <p:cNvPr id="6" name="Title 1"/>
          <p:cNvSpPr>
            <a:spLocks noGrp="1"/>
          </p:cNvSpPr>
          <p:nvPr>
            <p:ph type="title"/>
          </p:nvPr>
        </p:nvSpPr>
        <p:spPr>
          <a:xfrm>
            <a:off x="1257300" y="547688"/>
            <a:ext cx="15773400" cy="1988345"/>
          </a:xfrm>
        </p:spPr>
        <p:txBody>
          <a:bodyPr>
            <a:noAutofit/>
          </a:bodyPr>
          <a:lstStyle/>
          <a:p>
            <a:br>
              <a:rPr lang="en-US" sz="4000" dirty="0">
                <a:solidFill>
                  <a:srgbClr val="C00000"/>
                </a:solidFill>
                <a:latin typeface="Times New Roman" pitchFamily="18" charset="0"/>
                <a:cs typeface="Times New Roman" pitchFamily="18" charset="0"/>
              </a:rPr>
            </a:br>
            <a:r>
              <a:rPr lang="en-US" sz="4000" dirty="0" err="1">
                <a:solidFill>
                  <a:srgbClr val="C00000"/>
                </a:solidFill>
                <a:latin typeface="Times New Roman" pitchFamily="18" charset="0"/>
                <a:cs typeface="Times New Roman" pitchFamily="18" charset="0"/>
              </a:rPr>
              <a:t>Nhiệm</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vụ</a:t>
            </a:r>
            <a:r>
              <a:rPr lang="en-US" sz="4000" dirty="0">
                <a:solidFill>
                  <a:srgbClr val="C00000"/>
                </a:solidFill>
                <a:latin typeface="Times New Roman" pitchFamily="18" charset="0"/>
                <a:cs typeface="Times New Roman" pitchFamily="18" charset="0"/>
              </a:rPr>
              <a:t> 2: Đ</a:t>
            </a:r>
            <a:r>
              <a:rPr lang="vi-VN" sz="4000" dirty="0">
                <a:solidFill>
                  <a:srgbClr val="C00000"/>
                </a:solidFill>
                <a:latin typeface="Times New Roman" pitchFamily="18" charset="0"/>
                <a:cs typeface="Times New Roman" pitchFamily="18" charset="0"/>
              </a:rPr>
              <a:t>iền những từ còn thiếu vào hình sau và trình bày chức năng của từng cơ quan trong hệ sinh dục </a:t>
            </a:r>
            <a:r>
              <a:rPr lang="en-US" sz="4000" dirty="0" err="1">
                <a:solidFill>
                  <a:srgbClr val="C00000"/>
                </a:solidFill>
                <a:latin typeface="Times New Roman" pitchFamily="18" charset="0"/>
                <a:cs typeface="Times New Roman" pitchFamily="18" charset="0"/>
              </a:rPr>
              <a:t>nữ</a:t>
            </a:r>
            <a:r>
              <a:rPr lang="en-US" sz="4000" dirty="0">
                <a:solidFill>
                  <a:srgbClr val="C00000"/>
                </a:solidFill>
                <a:latin typeface="Times New Roman" pitchFamily="18" charset="0"/>
                <a:cs typeface="Times New Roman" pitchFamily="18" charset="0"/>
              </a:rPr>
              <a:t>.</a:t>
            </a:r>
          </a:p>
        </p:txBody>
      </p:sp>
    </p:spTree>
    <p:extLst>
      <p:ext uri="{BB962C8B-B14F-4D97-AF65-F5344CB8AC3E}">
        <p14:creationId xmlns:p14="http://schemas.microsoft.com/office/powerpoint/2010/main" val="1843615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90600" y="571500"/>
            <a:ext cx="17068800" cy="707886"/>
          </a:xfrm>
          <a:prstGeom prst="rect">
            <a:avLst/>
          </a:prstGeom>
          <a:noFill/>
        </p:spPr>
        <p:txBody>
          <a:bodyPr wrap="square" rtlCol="0">
            <a:spAutoFit/>
          </a:bodyPr>
          <a:lstStyle/>
          <a:p>
            <a:r>
              <a:rPr lang="vi-VN" sz="4000" dirty="0">
                <a:latin typeface="+mj-lt"/>
              </a:rPr>
              <a:t>Tinh hoàn nằm trong bìu có thuận lợi gì cho việc sản sinh tinh trùng?</a:t>
            </a:r>
            <a:endParaRPr lang="en-US" sz="4000" dirty="0">
              <a:latin typeface="+mj-lt"/>
            </a:endParaRPr>
          </a:p>
        </p:txBody>
      </p:sp>
      <mc:AlternateContent xmlns:mc="http://schemas.openxmlformats.org/markup-compatibility/2006" xmlns:a14="http://schemas.microsoft.com/office/drawing/2010/main">
        <mc:Choice Requires="a14">
          <p:sp>
            <p:nvSpPr>
              <p:cNvPr id="5" name="TextBox 4"/>
              <p:cNvSpPr txBox="1"/>
              <p:nvPr/>
            </p:nvSpPr>
            <p:spPr>
              <a:xfrm>
                <a:off x="762000" y="7971329"/>
                <a:ext cx="17068800" cy="1323439"/>
              </a:xfrm>
              <a:prstGeom prst="rect">
                <a:avLst/>
              </a:prstGeom>
              <a:noFill/>
            </p:spPr>
            <p:txBody>
              <a:bodyPr wrap="square" rtlCol="0">
                <a:spAutoFit/>
              </a:bodyPr>
              <a:lstStyle/>
              <a:p>
                <a:r>
                  <a:rPr lang="vi-VN" sz="4000" dirty="0">
                    <a:latin typeface="+mj-lt"/>
                  </a:rPr>
                  <a:t>Tinh hoàn nằm trong bìu giúp tạo hiệt độ thích hợp để sản sinh tinh trùng là khoảng 35</a:t>
                </a:r>
                <a14:m>
                  <m:oMath xmlns:m="http://schemas.openxmlformats.org/officeDocument/2006/math">
                    <m:r>
                      <a:rPr lang="vi-VN" sz="4000">
                        <a:latin typeface="Cambria Math"/>
                      </a:rPr>
                      <m:t>°</m:t>
                    </m:r>
                    <m:r>
                      <m:rPr>
                        <m:sty m:val="p"/>
                      </m:rPr>
                      <a:rPr lang="vi-VN" sz="4000">
                        <a:latin typeface="Cambria Math"/>
                      </a:rPr>
                      <m:t>C</m:t>
                    </m:r>
                  </m:oMath>
                </a14:m>
                <a:r>
                  <a:rPr lang="vi-VN" sz="4000" dirty="0">
                    <a:latin typeface="+mj-lt"/>
                  </a:rPr>
                  <a:t>.</a:t>
                </a:r>
                <a:endParaRPr lang="en-US" sz="4000" dirty="0">
                  <a:solidFill>
                    <a:srgbClr val="C00000"/>
                  </a:solidFill>
                  <a:latin typeface="+mj-lt"/>
                  <a:cs typeface="Times New Roman" pitchFamily="18" charset="0"/>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762000" y="7971329"/>
                <a:ext cx="17068800" cy="1323439"/>
              </a:xfrm>
              <a:prstGeom prst="rect">
                <a:avLst/>
              </a:prstGeom>
              <a:blipFill rotWithShape="1">
                <a:blip r:embed="rId2"/>
                <a:stretch>
                  <a:fillRect l="-1250" t="-8295" b="-19355"/>
                </a:stretch>
              </a:blipFill>
            </p:spPr>
            <p:txBody>
              <a:bodyPr/>
              <a:lstStyle/>
              <a:p>
                <a:r>
                  <a:rPr lang="en-US">
                    <a:noFill/>
                  </a:rPr>
                  <a:t> </a:t>
                </a:r>
              </a:p>
            </p:txBody>
          </p:sp>
        </mc:Fallback>
      </mc:AlternateContent>
      <p:pic>
        <p:nvPicPr>
          <p:cNvPr id="4098" name="Picture 2" descr="Tinh hoàn là gì? Cấu tạo, chức năng và những bệnh lý thường gặ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3300" y="1866899"/>
            <a:ext cx="10172700" cy="60527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3135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098"/>
                                        </p:tgtEl>
                                        <p:attrNameLst>
                                          <p:attrName>style.visibility</p:attrName>
                                        </p:attrNameLst>
                                      </p:cBhvr>
                                      <p:to>
                                        <p:strVal val="visible"/>
                                      </p:to>
                                    </p:set>
                                    <p:anim calcmode="lin" valueType="num">
                                      <p:cBhvr additive="base">
                                        <p:cTn id="12" dur="500" fill="hold"/>
                                        <p:tgtEl>
                                          <p:spTgt spid="4098"/>
                                        </p:tgtEl>
                                        <p:attrNameLst>
                                          <p:attrName>ppt_x</p:attrName>
                                        </p:attrNameLst>
                                      </p:cBhvr>
                                      <p:tavLst>
                                        <p:tav tm="0">
                                          <p:val>
                                            <p:strVal val="#ppt_x"/>
                                          </p:val>
                                        </p:tav>
                                        <p:tav tm="100000">
                                          <p:val>
                                            <p:strVal val="#ppt_x"/>
                                          </p:val>
                                        </p:tav>
                                      </p:tavLst>
                                    </p:anim>
                                    <p:anim calcmode="lin" valueType="num">
                                      <p:cBhvr additive="base">
                                        <p:cTn id="13" dur="500" fill="hold"/>
                                        <p:tgtEl>
                                          <p:spTgt spid="409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8288000" cy="102870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4" name="矩形 33"/>
          <p:cNvSpPr/>
          <p:nvPr/>
        </p:nvSpPr>
        <p:spPr>
          <a:xfrm>
            <a:off x="-1230407" y="3373067"/>
            <a:ext cx="988359" cy="1548557"/>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31" name="图片 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2377" y="-190500"/>
            <a:ext cx="16671748" cy="8868825"/>
          </a:xfrm>
          <a:prstGeom prst="rect">
            <a:avLst/>
          </a:prstGeom>
        </p:spPr>
      </p:pic>
      <p:sp>
        <p:nvSpPr>
          <p:cNvPr id="33" name="文本框 32"/>
          <p:cNvSpPr txBox="1"/>
          <p:nvPr/>
        </p:nvSpPr>
        <p:spPr>
          <a:xfrm>
            <a:off x="2131828" y="342900"/>
            <a:ext cx="16156172" cy="1015663"/>
          </a:xfrm>
          <a:prstGeom prst="rect">
            <a:avLst/>
          </a:prstGeom>
          <a:noFill/>
        </p:spPr>
        <p:txBody>
          <a:bodyPr wrap="square" rtlCol="0">
            <a:spAutoFit/>
          </a:bodyPr>
          <a:lstStyle/>
          <a:p>
            <a:pPr marR="0" lvl="0" defTabSz="1371600" rtl="0" eaLnBrk="1" fontAlgn="auto" latinLnBrk="0" hangingPunct="1">
              <a:lnSpc>
                <a:spcPct val="100000"/>
              </a:lnSpc>
              <a:spcBef>
                <a:spcPts val="0"/>
              </a:spcBef>
              <a:spcAft>
                <a:spcPts val="0"/>
              </a:spcAft>
              <a:buClrTx/>
              <a:buSzTx/>
              <a:tabLst/>
              <a:defRPr/>
            </a:pPr>
            <a:r>
              <a:rPr kumimoji="0" lang="en-US" altLang="zh-CN" sz="6000" b="1" i="0" u="none" strike="noStrike" kern="1200" cap="none" spc="0" normalizeH="0" baseline="0" noProof="0" dirty="0">
                <a:ln>
                  <a:noFill/>
                </a:ln>
                <a:solidFill>
                  <a:prstClr val="white"/>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I. </a:t>
            </a:r>
            <a:r>
              <a:rPr lang="en-US" altLang="zh-CN" sz="6000" b="1" noProof="0" dirty="0" err="1">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Hệ</a:t>
            </a:r>
            <a:r>
              <a:rPr lang="en-US" altLang="zh-CN" sz="6000" b="1" noProof="0" dirty="0">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sinh</a:t>
            </a:r>
            <a:r>
              <a:rPr lang="en-US" altLang="zh-CN" sz="6000" b="1" noProof="0" dirty="0">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dục</a:t>
            </a:r>
            <a:endParaRPr kumimoji="0" lang="zh-CN" altLang="en-US" sz="6000" b="1" i="0" u="none" strike="noStrike" kern="1200" cap="none" spc="0" normalizeH="0" baseline="0" noProof="0" dirty="0">
              <a:ln>
                <a:noFill/>
              </a:ln>
              <a:solidFill>
                <a:prstClr val="white"/>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endParaRPr>
          </a:p>
        </p:txBody>
      </p:sp>
      <p:pic>
        <p:nvPicPr>
          <p:cNvPr id="30" name="图片 2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512" y="8387254"/>
            <a:ext cx="3060490" cy="1499696"/>
          </a:xfrm>
          <a:prstGeom prst="rect">
            <a:avLst/>
          </a:prstGeom>
        </p:spPr>
      </p:pic>
      <p:sp>
        <p:nvSpPr>
          <p:cNvPr id="2" name="TextBox 1"/>
          <p:cNvSpPr txBox="1"/>
          <p:nvPr/>
        </p:nvSpPr>
        <p:spPr>
          <a:xfrm>
            <a:off x="1752600" y="1562100"/>
            <a:ext cx="14479772" cy="3170099"/>
          </a:xfrm>
          <a:prstGeom prst="rect">
            <a:avLst/>
          </a:prstGeom>
          <a:noFill/>
        </p:spPr>
        <p:txBody>
          <a:bodyPr wrap="square" rtlCol="0">
            <a:spAutoFit/>
          </a:bodyPr>
          <a:lstStyle/>
          <a:p>
            <a:r>
              <a:rPr lang="vi-VN" sz="4000" dirty="0">
                <a:solidFill>
                  <a:schemeClr val="bg1"/>
                </a:solidFill>
                <a:latin typeface="Times New Roman" pitchFamily="18" charset="0"/>
                <a:cs typeface="Times New Roman" pitchFamily="18" charset="0"/>
              </a:rPr>
              <a:t>Cơ quan sinh dục ở nam gồm hai tinh hoàn nằm trong bìu, mào tình, ống dẫn tinh, ống đái, dương vật. </a:t>
            </a:r>
          </a:p>
          <a:p>
            <a:r>
              <a:rPr lang="vi-VN" sz="4000" dirty="0">
                <a:solidFill>
                  <a:schemeClr val="bg1"/>
                </a:solidFill>
                <a:latin typeface="Times New Roman" pitchFamily="18" charset="0"/>
                <a:cs typeface="Times New Roman" pitchFamily="18" charset="0"/>
              </a:rPr>
              <a:t>Cơ quan sinh dục ở nữ gồm hai buồng trứng nằm trong khoang bụng, ống dẫn trứng, tử cung và âm đạo.</a:t>
            </a:r>
          </a:p>
          <a:p>
            <a:endParaRPr lang="en-US" sz="4000"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226194275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randombar(horizontal)">
                                      <p:cBhvr>
                                        <p:cTn id="13" dur="500"/>
                                        <p:tgtEl>
                                          <p:spTgt spid="31"/>
                                        </p:tgtEl>
                                      </p:cBhvr>
                                    </p:animEffect>
                                  </p:childTnLst>
                                </p:cTn>
                              </p:par>
                            </p:childTnLst>
                          </p:cTn>
                        </p:par>
                      </p:childTnLst>
                    </p:cTn>
                  </p:par>
                  <p:par>
                    <p:cTn id="14" fill="hold">
                      <p:stCondLst>
                        <p:cond delay="indefinite"/>
                      </p:stCondLst>
                      <p:childTnLst>
                        <p:par>
                          <p:cTn id="15" fill="hold">
                            <p:stCondLst>
                              <p:cond delay="0"/>
                            </p:stCondLst>
                            <p:childTnLst>
                              <p:par>
                                <p:cTn id="16" presetID="41" presetClass="entr" presetSubtype="0" fill="hold" grpId="0" nodeType="clickEffect">
                                  <p:stCondLst>
                                    <p:cond delay="0"/>
                                  </p:stCondLst>
                                  <p:iterate type="lt">
                                    <p:tmPct val="10000"/>
                                  </p:iterate>
                                  <p:childTnLst>
                                    <p:set>
                                      <p:cBhvr>
                                        <p:cTn id="17" dur="1" fill="hold">
                                          <p:stCondLst>
                                            <p:cond delay="0"/>
                                          </p:stCondLst>
                                        </p:cTn>
                                        <p:tgtEl>
                                          <p:spTgt spid="33"/>
                                        </p:tgtEl>
                                        <p:attrNameLst>
                                          <p:attrName>style.visibility</p:attrName>
                                        </p:attrNameLst>
                                      </p:cBhvr>
                                      <p:to>
                                        <p:strVal val="visible"/>
                                      </p:to>
                                    </p:set>
                                    <p:anim calcmode="lin" valueType="num">
                                      <p:cBhvr>
                                        <p:cTn id="18" dur="500" fill="hold"/>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19" dur="500" fill="hold"/>
                                        <p:tgtEl>
                                          <p:spTgt spid="33"/>
                                        </p:tgtEl>
                                        <p:attrNameLst>
                                          <p:attrName>ppt_y</p:attrName>
                                        </p:attrNameLst>
                                      </p:cBhvr>
                                      <p:tavLst>
                                        <p:tav tm="0">
                                          <p:val>
                                            <p:strVal val="#ppt_y"/>
                                          </p:val>
                                        </p:tav>
                                        <p:tav tm="100000">
                                          <p:val>
                                            <p:strVal val="#ppt_y"/>
                                          </p:val>
                                        </p:tav>
                                      </p:tavLst>
                                    </p:anim>
                                    <p:anim calcmode="lin" valueType="num">
                                      <p:cBhvr>
                                        <p:cTn id="20" dur="500" fill="hold"/>
                                        <p:tgtEl>
                                          <p:spTgt spid="33"/>
                                        </p:tgtEl>
                                        <p:attrNameLst>
                                          <p:attrName>ppt_h</p:attrName>
                                        </p:attrNameLst>
                                      </p:cBhvr>
                                      <p:tavLst>
                                        <p:tav tm="0">
                                          <p:val>
                                            <p:strVal val="#ppt_h/10"/>
                                          </p:val>
                                        </p:tav>
                                        <p:tav tm="50000">
                                          <p:val>
                                            <p:strVal val="#ppt_h+.01"/>
                                          </p:val>
                                        </p:tav>
                                        <p:tav tm="100000">
                                          <p:val>
                                            <p:strVal val="#ppt_h"/>
                                          </p:val>
                                        </p:tav>
                                      </p:tavLst>
                                    </p:anim>
                                    <p:anim calcmode="lin" valueType="num">
                                      <p:cBhvr>
                                        <p:cTn id="21" dur="500" fill="hold"/>
                                        <p:tgtEl>
                                          <p:spTgt spid="33"/>
                                        </p:tgtEl>
                                        <p:attrNameLst>
                                          <p:attrName>ppt_w</p:attrName>
                                        </p:attrNameLst>
                                      </p:cBhvr>
                                      <p:tavLst>
                                        <p:tav tm="0">
                                          <p:val>
                                            <p:strVal val="#ppt_w/10"/>
                                          </p:val>
                                        </p:tav>
                                        <p:tav tm="50000">
                                          <p:val>
                                            <p:strVal val="#ppt_w+.01"/>
                                          </p:val>
                                        </p:tav>
                                        <p:tav tm="100000">
                                          <p:val>
                                            <p:strVal val="#ppt_w"/>
                                          </p:val>
                                        </p:tav>
                                      </p:tavLst>
                                    </p:anim>
                                    <p:animEffect transition="in" filter="fade">
                                      <p:cBhvr>
                                        <p:cTn id="22" dur="500" tmFilter="0,0; .5, 1; 1, 1"/>
                                        <p:tgtEl>
                                          <p:spTgt spid="33"/>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8288000" cy="102870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4" name="矩形 33"/>
          <p:cNvSpPr/>
          <p:nvPr/>
        </p:nvSpPr>
        <p:spPr>
          <a:xfrm>
            <a:off x="-1230407" y="3373067"/>
            <a:ext cx="988359" cy="1548557"/>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30" name="图片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0852" y="5547753"/>
            <a:ext cx="6902285" cy="2573205"/>
          </a:xfrm>
          <a:prstGeom prst="rect">
            <a:avLst/>
          </a:prstGeom>
        </p:spPr>
      </p:pic>
      <p:pic>
        <p:nvPicPr>
          <p:cNvPr id="31" name="图片 3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50552" y="2991248"/>
            <a:ext cx="12637448" cy="3495998"/>
          </a:xfrm>
          <a:prstGeom prst="rect">
            <a:avLst/>
          </a:prstGeom>
        </p:spPr>
      </p:pic>
      <p:sp>
        <p:nvSpPr>
          <p:cNvPr id="32" name="文本框 31"/>
          <p:cNvSpPr txBox="1"/>
          <p:nvPr/>
        </p:nvSpPr>
        <p:spPr>
          <a:xfrm>
            <a:off x="3556464" y="3365794"/>
            <a:ext cx="2196435" cy="2746906"/>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altLang="zh-CN" sz="1725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9Slide03 Arima Madurai Black" panose="00000A00000000000000" pitchFamily="2" charset="-93"/>
                <a:ea typeface="微软雅黑" panose="020B0503020204020204" pitchFamily="34" charset="-122"/>
                <a:cs typeface="#9Slide03 Arima Madurai Black" panose="00000A00000000000000" pitchFamily="2" charset="-93"/>
              </a:rPr>
              <a:t>II.</a:t>
            </a:r>
            <a:endParaRPr kumimoji="0" lang="zh-CN" altLang="en-US" sz="1725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9Slide03 Arima Madurai Black" panose="00000A00000000000000" pitchFamily="2" charset="-93"/>
              <a:ea typeface="微软雅黑" panose="020B0503020204020204" pitchFamily="34" charset="-122"/>
              <a:cs typeface="#9Slide03 Arima Madurai Black" panose="00000A00000000000000" pitchFamily="2" charset="-93"/>
            </a:endParaRPr>
          </a:p>
        </p:txBody>
      </p:sp>
      <p:sp>
        <p:nvSpPr>
          <p:cNvPr id="33" name="文本框 32"/>
          <p:cNvSpPr txBox="1"/>
          <p:nvPr/>
        </p:nvSpPr>
        <p:spPr>
          <a:xfrm>
            <a:off x="6781800" y="3373067"/>
            <a:ext cx="9561099" cy="2554545"/>
          </a:xfrm>
          <a:prstGeom prst="rect">
            <a:avLst/>
          </a:prstGeom>
          <a:noFill/>
        </p:spPr>
        <p:txBody>
          <a:bodyPr wrap="square" rtlCol="0">
            <a:spAutoFit/>
          </a:bodyPr>
          <a:lstStyle/>
          <a:p>
            <a:pPr defTabSz="1371600"/>
            <a:r>
              <a:rPr lang="en-US" altLang="zh-CN" sz="80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Quá</a:t>
            </a:r>
            <a:r>
              <a:rPr lang="en-US" altLang="zh-CN" sz="80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80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trình</a:t>
            </a:r>
            <a:r>
              <a:rPr lang="en-US" altLang="zh-CN" sz="80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80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thụ</a:t>
            </a:r>
            <a:r>
              <a:rPr lang="en-US" altLang="zh-CN" sz="80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80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tinh</a:t>
            </a:r>
            <a:r>
              <a:rPr lang="en-US" altLang="zh-CN" sz="80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80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và</a:t>
            </a:r>
            <a:r>
              <a:rPr lang="en-US" altLang="zh-CN" sz="80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80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thụ</a:t>
            </a:r>
            <a:r>
              <a:rPr lang="en-US" altLang="zh-CN" sz="80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80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thai</a:t>
            </a:r>
            <a:endParaRPr lang="zh-CN" altLang="en-US" sz="80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endParaRPr>
          </a:p>
        </p:txBody>
      </p:sp>
    </p:spTree>
    <p:extLst>
      <p:ext uri="{BB962C8B-B14F-4D97-AF65-F5344CB8AC3E}">
        <p14:creationId xmlns:p14="http://schemas.microsoft.com/office/powerpoint/2010/main" val="317903545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1" y="0"/>
            <a:ext cx="8644598" cy="10287000"/>
          </a:xfrm>
          <a:prstGeom prst="rect">
            <a:avLst/>
          </a:prstGeom>
        </p:spPr>
      </p:pic>
      <p:sp>
        <p:nvSpPr>
          <p:cNvPr id="3" name="TextBox 2"/>
          <p:cNvSpPr txBox="1"/>
          <p:nvPr/>
        </p:nvSpPr>
        <p:spPr>
          <a:xfrm>
            <a:off x="9486900" y="247650"/>
            <a:ext cx="7486650" cy="784830"/>
          </a:xfrm>
          <a:prstGeom prst="rect">
            <a:avLst/>
          </a:prstGeom>
          <a:noFill/>
        </p:spPr>
        <p:txBody>
          <a:bodyPr wrap="square" lIns="137160" tIns="68580" rIns="137160" bIns="68580" rtlCol="0">
            <a:spAutoFit/>
          </a:bodyPr>
          <a:lstStyle/>
          <a:p>
            <a:r>
              <a:rPr lang="en-US" sz="4200" dirty="0">
                <a:solidFill>
                  <a:srgbClr val="C00000"/>
                </a:solidFill>
                <a:latin typeface="Times New Roman" pitchFamily="18" charset="0"/>
                <a:cs typeface="Times New Roman" pitchFamily="18" charset="0"/>
              </a:rPr>
              <a:t>	</a:t>
            </a:r>
            <a:r>
              <a:rPr lang="en-US" sz="4200" u="sng" dirty="0" err="1">
                <a:solidFill>
                  <a:srgbClr val="C00000"/>
                </a:solidFill>
                <a:latin typeface="Times New Roman" pitchFamily="18" charset="0"/>
                <a:cs typeface="Times New Roman" pitchFamily="18" charset="0"/>
              </a:rPr>
              <a:t>Nhiệm</a:t>
            </a:r>
            <a:r>
              <a:rPr lang="en-US" sz="4200" u="sng" dirty="0">
                <a:solidFill>
                  <a:srgbClr val="C00000"/>
                </a:solidFill>
                <a:latin typeface="Times New Roman" pitchFamily="18" charset="0"/>
                <a:cs typeface="Times New Roman" pitchFamily="18" charset="0"/>
              </a:rPr>
              <a:t> </a:t>
            </a:r>
            <a:r>
              <a:rPr lang="en-US" sz="4200" u="sng" dirty="0" err="1">
                <a:solidFill>
                  <a:srgbClr val="C00000"/>
                </a:solidFill>
                <a:latin typeface="Times New Roman" pitchFamily="18" charset="0"/>
                <a:cs typeface="Times New Roman" pitchFamily="18" charset="0"/>
              </a:rPr>
              <a:t>vụ</a:t>
            </a:r>
            <a:r>
              <a:rPr lang="en-US" sz="4200" u="sng" dirty="0">
                <a:solidFill>
                  <a:srgbClr val="C00000"/>
                </a:solidFill>
                <a:latin typeface="Times New Roman" pitchFamily="18" charset="0"/>
                <a:cs typeface="Times New Roman" pitchFamily="18" charset="0"/>
              </a:rPr>
              <a:t> </a:t>
            </a:r>
            <a:r>
              <a:rPr lang="en-US" sz="4200" u="sng" dirty="0" err="1">
                <a:solidFill>
                  <a:srgbClr val="C00000"/>
                </a:solidFill>
                <a:latin typeface="Times New Roman" pitchFamily="18" charset="0"/>
                <a:cs typeface="Times New Roman" pitchFamily="18" charset="0"/>
              </a:rPr>
              <a:t>học</a:t>
            </a:r>
            <a:r>
              <a:rPr lang="en-US" sz="4200" u="sng" dirty="0">
                <a:solidFill>
                  <a:srgbClr val="C00000"/>
                </a:solidFill>
                <a:latin typeface="Times New Roman" pitchFamily="18" charset="0"/>
                <a:cs typeface="Times New Roman" pitchFamily="18" charset="0"/>
              </a:rPr>
              <a:t> </a:t>
            </a:r>
            <a:r>
              <a:rPr lang="en-US" sz="4200" u="sng" dirty="0" err="1">
                <a:solidFill>
                  <a:srgbClr val="C00000"/>
                </a:solidFill>
                <a:latin typeface="Times New Roman" pitchFamily="18" charset="0"/>
                <a:cs typeface="Times New Roman" pitchFamily="18" charset="0"/>
              </a:rPr>
              <a:t>tập</a:t>
            </a:r>
            <a:endParaRPr lang="en-US" sz="4200" u="sng" dirty="0">
              <a:solidFill>
                <a:srgbClr val="C00000"/>
              </a:solidFill>
              <a:latin typeface="Times New Roman" pitchFamily="18" charset="0"/>
              <a:cs typeface="Times New Roman" pitchFamily="18" charset="0"/>
            </a:endParaRPr>
          </a:p>
        </p:txBody>
      </p:sp>
      <p:sp>
        <p:nvSpPr>
          <p:cNvPr id="9" name="TextBox 8"/>
          <p:cNvSpPr txBox="1"/>
          <p:nvPr/>
        </p:nvSpPr>
        <p:spPr>
          <a:xfrm>
            <a:off x="9486900" y="1456476"/>
            <a:ext cx="7715250" cy="4078039"/>
          </a:xfrm>
          <a:prstGeom prst="rect">
            <a:avLst/>
          </a:prstGeom>
          <a:noFill/>
        </p:spPr>
        <p:txBody>
          <a:bodyPr wrap="square" lIns="137160" tIns="68580" rIns="137160" bIns="68580" rtlCol="0">
            <a:spAutoFit/>
          </a:bodyPr>
          <a:lstStyle/>
          <a:p>
            <a:r>
              <a:rPr lang="en-US" sz="4200" dirty="0">
                <a:solidFill>
                  <a:srgbClr val="7030A0"/>
                </a:solidFill>
                <a:latin typeface="Times New Roman" pitchFamily="18" charset="0"/>
                <a:cs typeface="Times New Roman" pitchFamily="18" charset="0"/>
              </a:rPr>
              <a:t> ⃰ </a:t>
            </a:r>
            <a:r>
              <a:rPr lang="en-US" sz="4400" dirty="0" err="1">
                <a:solidFill>
                  <a:srgbClr val="7030A0"/>
                </a:solidFill>
                <a:latin typeface="Times New Roman" pitchFamily="18" charset="0"/>
                <a:cs typeface="Times New Roman" pitchFamily="18" charset="0"/>
              </a:rPr>
              <a:t>Quan</a:t>
            </a:r>
            <a:r>
              <a:rPr lang="en-US" sz="4400" dirty="0">
                <a:solidFill>
                  <a:srgbClr val="7030A0"/>
                </a:solidFill>
                <a:latin typeface="Times New Roman" pitchFamily="18" charset="0"/>
                <a:cs typeface="Times New Roman" pitchFamily="18" charset="0"/>
              </a:rPr>
              <a:t> </a:t>
            </a:r>
            <a:r>
              <a:rPr lang="en-US" sz="4400" dirty="0" err="1">
                <a:solidFill>
                  <a:srgbClr val="7030A0"/>
                </a:solidFill>
                <a:latin typeface="Times New Roman" pitchFamily="18" charset="0"/>
                <a:cs typeface="Times New Roman" pitchFamily="18" charset="0"/>
              </a:rPr>
              <a:t>sát</a:t>
            </a:r>
            <a:r>
              <a:rPr lang="en-US" sz="4400" dirty="0">
                <a:solidFill>
                  <a:srgbClr val="7030A0"/>
                </a:solidFill>
                <a:latin typeface="Times New Roman" pitchFamily="18" charset="0"/>
                <a:cs typeface="Times New Roman" pitchFamily="18" charset="0"/>
              </a:rPr>
              <a:t> video</a:t>
            </a:r>
          </a:p>
          <a:p>
            <a:endParaRPr lang="en-US" sz="4400" dirty="0">
              <a:solidFill>
                <a:srgbClr val="7030A0"/>
              </a:solidFill>
              <a:latin typeface="Times New Roman" pitchFamily="18" charset="0"/>
              <a:cs typeface="Times New Roman" pitchFamily="18" charset="0"/>
            </a:endParaRPr>
          </a:p>
          <a:p>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Nhóm</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thực</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hiện</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theo</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nhóm</a:t>
            </a:r>
            <a:r>
              <a:rPr lang="en-US" sz="4200" dirty="0">
                <a:solidFill>
                  <a:srgbClr val="7030A0"/>
                </a:solidFill>
                <a:latin typeface="Times New Roman" pitchFamily="18" charset="0"/>
                <a:cs typeface="Times New Roman" pitchFamily="18" charset="0"/>
              </a:rPr>
              <a:t> 4 </a:t>
            </a:r>
            <a:r>
              <a:rPr lang="en-US" sz="4200" dirty="0" err="1">
                <a:solidFill>
                  <a:srgbClr val="7030A0"/>
                </a:solidFill>
                <a:latin typeface="Times New Roman" pitchFamily="18" charset="0"/>
                <a:cs typeface="Times New Roman" pitchFamily="18" charset="0"/>
              </a:rPr>
              <a:t>và</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hoàn</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thành</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phiếu</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học</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tập</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số</a:t>
            </a:r>
            <a:r>
              <a:rPr lang="en-US" sz="4200" dirty="0">
                <a:solidFill>
                  <a:srgbClr val="7030A0"/>
                </a:solidFill>
                <a:latin typeface="Times New Roman" pitchFamily="18" charset="0"/>
                <a:cs typeface="Times New Roman" pitchFamily="18" charset="0"/>
              </a:rPr>
              <a:t> 2.</a:t>
            </a:r>
          </a:p>
          <a:p>
            <a:endParaRPr lang="en-US" sz="4200" dirty="0">
              <a:solidFill>
                <a:srgbClr val="7030A0"/>
              </a:solidFill>
              <a:latin typeface="Times New Roman" pitchFamily="18" charset="0"/>
              <a:cs typeface="Times New Roman" pitchFamily="18" charset="0"/>
            </a:endParaRPr>
          </a:p>
          <a:p>
            <a:r>
              <a:rPr lang="en-US" sz="4200" dirty="0">
                <a:solidFill>
                  <a:srgbClr val="7030A0"/>
                </a:solidFill>
                <a:latin typeface="Times New Roman" pitchFamily="18" charset="0"/>
                <a:cs typeface="Times New Roman" pitchFamily="18" charset="0"/>
              </a:rPr>
              <a:t> ⃰ </a:t>
            </a:r>
            <a:r>
              <a:rPr lang="en-US" sz="4200" dirty="0" err="1">
                <a:solidFill>
                  <a:srgbClr val="7030A0"/>
                </a:solidFill>
                <a:latin typeface="Times New Roman" pitchFamily="18" charset="0"/>
                <a:cs typeface="Times New Roman" pitchFamily="18" charset="0"/>
              </a:rPr>
              <a:t>Thời</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gian</a:t>
            </a:r>
            <a:r>
              <a:rPr lang="en-US" sz="4200" dirty="0">
                <a:solidFill>
                  <a:srgbClr val="7030A0"/>
                </a:solidFill>
                <a:latin typeface="Times New Roman" pitchFamily="18" charset="0"/>
                <a:cs typeface="Times New Roman" pitchFamily="18" charset="0"/>
              </a:rPr>
              <a:t>: 10 </a:t>
            </a:r>
            <a:r>
              <a:rPr lang="en-US" sz="4200" dirty="0" err="1">
                <a:solidFill>
                  <a:srgbClr val="7030A0"/>
                </a:solidFill>
                <a:latin typeface="Times New Roman" pitchFamily="18" charset="0"/>
                <a:cs typeface="Times New Roman" pitchFamily="18" charset="0"/>
              </a:rPr>
              <a:t>phút</a:t>
            </a:r>
            <a:r>
              <a:rPr lang="en-US" sz="4200" dirty="0">
                <a:solidFill>
                  <a:srgbClr val="7030A0"/>
                </a:solidFill>
                <a:latin typeface="Times New Roman" pitchFamily="18" charset="0"/>
                <a:cs typeface="Times New Roman" pitchFamily="18" charset="0"/>
              </a:rPr>
              <a:t>.</a:t>
            </a:r>
          </a:p>
        </p:txBody>
      </p:sp>
    </p:spTree>
    <p:extLst>
      <p:ext uri="{BB962C8B-B14F-4D97-AF65-F5344CB8AC3E}">
        <p14:creationId xmlns:p14="http://schemas.microsoft.com/office/powerpoint/2010/main" val="293257878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b="1" dirty="0">
                <a:solidFill>
                  <a:srgbClr val="C00000"/>
                </a:solidFill>
                <a:latin typeface="Times New Roman" pitchFamily="18" charset="0"/>
                <a:cs typeface="Times New Roman" pitchFamily="18" charset="0"/>
                <a:hlinkClick r:id="rId2" action="ppaction://hlinkfile"/>
              </a:rPr>
              <a:t>QUÁ TRÌNH THỤ TINH</a:t>
            </a:r>
          </a:p>
        </p:txBody>
      </p:sp>
    </p:spTree>
    <p:extLst>
      <p:ext uri="{BB962C8B-B14F-4D97-AF65-F5344CB8AC3E}">
        <p14:creationId xmlns:p14="http://schemas.microsoft.com/office/powerpoint/2010/main" val="36739763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b="1" dirty="0">
                <a:solidFill>
                  <a:srgbClr val="C00000"/>
                </a:solidFill>
                <a:latin typeface="Times New Roman" pitchFamily="18" charset="0"/>
                <a:cs typeface="Times New Roman" pitchFamily="18" charset="0"/>
                <a:hlinkClick r:id="rId2" action="ppaction://hlinkfile"/>
              </a:rPr>
              <a:t>QUÁ TRÌNH THỤ THAI</a:t>
            </a:r>
          </a:p>
        </p:txBody>
      </p:sp>
    </p:spTree>
    <p:extLst>
      <p:ext uri="{BB962C8B-B14F-4D97-AF65-F5344CB8AC3E}">
        <p14:creationId xmlns:p14="http://schemas.microsoft.com/office/powerpoint/2010/main" val="17528498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a:solidFill>
                  <a:srgbClr val="C00000"/>
                </a:solidFill>
                <a:latin typeface="Times New Roman" pitchFamily="18" charset="0"/>
                <a:cs typeface="Times New Roman" pitchFamily="18" charset="0"/>
              </a:rPr>
              <a:t>PHIẾU HỌC TẬP SỐ 2</a:t>
            </a:r>
          </a:p>
        </p:txBody>
      </p:sp>
      <p:graphicFrame>
        <p:nvGraphicFramePr>
          <p:cNvPr id="5" name="Table 4"/>
          <p:cNvGraphicFramePr>
            <a:graphicFrameLocks noGrp="1"/>
          </p:cNvGraphicFramePr>
          <p:nvPr>
            <p:extLst>
              <p:ext uri="{D42A27DB-BD31-4B8C-83A1-F6EECF244321}">
                <p14:modId xmlns:p14="http://schemas.microsoft.com/office/powerpoint/2010/main" val="937177955"/>
              </p:ext>
            </p:extLst>
          </p:nvPr>
        </p:nvGraphicFramePr>
        <p:xfrm>
          <a:off x="1295400" y="2247900"/>
          <a:ext cx="16230599" cy="7467599"/>
        </p:xfrm>
        <a:graphic>
          <a:graphicData uri="http://schemas.openxmlformats.org/drawingml/2006/table">
            <a:tbl>
              <a:tblPr firstRow="1" firstCol="1" bandRow="1">
                <a:tableStyleId>{5C22544A-7EE6-4342-B048-85BDC9FD1C3A}</a:tableStyleId>
              </a:tblPr>
              <a:tblGrid>
                <a:gridCol w="2627235">
                  <a:extLst>
                    <a:ext uri="{9D8B030D-6E8A-4147-A177-3AD203B41FA5}">
                      <a16:colId xmlns:a16="http://schemas.microsoft.com/office/drawing/2014/main" val="20000"/>
                    </a:ext>
                  </a:extLst>
                </a:gridCol>
                <a:gridCol w="6591906">
                  <a:extLst>
                    <a:ext uri="{9D8B030D-6E8A-4147-A177-3AD203B41FA5}">
                      <a16:colId xmlns:a16="http://schemas.microsoft.com/office/drawing/2014/main" val="20001"/>
                    </a:ext>
                  </a:extLst>
                </a:gridCol>
                <a:gridCol w="7011458">
                  <a:extLst>
                    <a:ext uri="{9D8B030D-6E8A-4147-A177-3AD203B41FA5}">
                      <a16:colId xmlns:a16="http://schemas.microsoft.com/office/drawing/2014/main" val="20002"/>
                    </a:ext>
                  </a:extLst>
                </a:gridCol>
              </a:tblGrid>
              <a:tr h="877142">
                <a:tc>
                  <a:txBody>
                    <a:bodyPr/>
                    <a:lstStyle/>
                    <a:p>
                      <a:pPr marL="0" marR="0" algn="ctr">
                        <a:lnSpc>
                          <a:spcPct val="120000"/>
                        </a:lnSpc>
                        <a:spcBef>
                          <a:spcPts val="0"/>
                        </a:spcBef>
                        <a:spcAft>
                          <a:spcPts val="0"/>
                        </a:spcAft>
                      </a:pPr>
                      <a:r>
                        <a:rPr lang="en-US" sz="3000" dirty="0" err="1">
                          <a:effectLst/>
                          <a:latin typeface="Times New Roman" pitchFamily="18" charset="0"/>
                          <a:cs typeface="Times New Roman" pitchFamily="18" charset="0"/>
                        </a:rPr>
                        <a:t>Tiêu</a:t>
                      </a:r>
                      <a:r>
                        <a:rPr lang="en-US" sz="3000" dirty="0">
                          <a:effectLst/>
                          <a:latin typeface="Times New Roman" pitchFamily="18" charset="0"/>
                          <a:cs typeface="Times New Roman" pitchFamily="18" charset="0"/>
                        </a:rPr>
                        <a:t> chí</a:t>
                      </a:r>
                      <a:endParaRPr lang="en-US" sz="3000" dirty="0">
                        <a:solidFill>
                          <a:srgbClr val="000000"/>
                        </a:solidFill>
                        <a:effectLst/>
                        <a:latin typeface="Times New Roman" pitchFamily="18" charset="0"/>
                        <a:ea typeface="Calibri"/>
                        <a:cs typeface="Times New Roman" pitchFamily="18" charset="0"/>
                      </a:endParaRPr>
                    </a:p>
                  </a:txBody>
                  <a:tcPr marL="95250" marR="95250" marT="47625" marB="47625"/>
                </a:tc>
                <a:tc>
                  <a:txBody>
                    <a:bodyPr/>
                    <a:lstStyle/>
                    <a:p>
                      <a:pPr marL="0" marR="0" algn="ctr">
                        <a:lnSpc>
                          <a:spcPct val="120000"/>
                        </a:lnSpc>
                        <a:spcBef>
                          <a:spcPts val="0"/>
                        </a:spcBef>
                        <a:spcAft>
                          <a:spcPts val="0"/>
                        </a:spcAft>
                      </a:pPr>
                      <a:r>
                        <a:rPr lang="en-US" sz="3000" dirty="0" err="1">
                          <a:effectLst/>
                          <a:latin typeface="Times New Roman" pitchFamily="18" charset="0"/>
                          <a:cs typeface="Times New Roman" pitchFamily="18" charset="0"/>
                        </a:rPr>
                        <a:t>Thụ</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tinh</a:t>
                      </a:r>
                      <a:endParaRPr lang="en-US" sz="3000" dirty="0">
                        <a:solidFill>
                          <a:srgbClr val="000000"/>
                        </a:solidFill>
                        <a:effectLst/>
                        <a:latin typeface="Times New Roman" pitchFamily="18" charset="0"/>
                        <a:ea typeface="Calibri"/>
                        <a:cs typeface="Times New Roman" pitchFamily="18" charset="0"/>
                      </a:endParaRPr>
                    </a:p>
                  </a:txBody>
                  <a:tcPr marL="95250" marR="95250" marT="47625" marB="47625"/>
                </a:tc>
                <a:tc>
                  <a:txBody>
                    <a:bodyPr/>
                    <a:lstStyle/>
                    <a:p>
                      <a:pPr marL="0" marR="0" algn="ctr">
                        <a:lnSpc>
                          <a:spcPct val="120000"/>
                        </a:lnSpc>
                        <a:spcBef>
                          <a:spcPts val="0"/>
                        </a:spcBef>
                        <a:spcAft>
                          <a:spcPts val="0"/>
                        </a:spcAft>
                      </a:pPr>
                      <a:r>
                        <a:rPr lang="en-US" sz="3000">
                          <a:effectLst/>
                          <a:latin typeface="Times New Roman" pitchFamily="18" charset="0"/>
                          <a:cs typeface="Times New Roman" pitchFamily="18" charset="0"/>
                        </a:rPr>
                        <a:t>Thụ thai</a:t>
                      </a:r>
                      <a:endParaRPr lang="en-US" sz="3000">
                        <a:solidFill>
                          <a:srgbClr val="000000"/>
                        </a:solidFill>
                        <a:effectLst/>
                        <a:latin typeface="Times New Roman" pitchFamily="18" charset="0"/>
                        <a:ea typeface="Calibri"/>
                        <a:cs typeface="Times New Roman" pitchFamily="18" charset="0"/>
                      </a:endParaRPr>
                    </a:p>
                  </a:txBody>
                  <a:tcPr marL="95250" marR="95250" marT="47625" marB="47625"/>
                </a:tc>
                <a:extLst>
                  <a:ext uri="{0D108BD9-81ED-4DB2-BD59-A6C34878D82A}">
                    <a16:rowId xmlns:a16="http://schemas.microsoft.com/office/drawing/2014/main" val="10000"/>
                  </a:ext>
                </a:extLst>
              </a:tr>
              <a:tr h="2196819">
                <a:tc>
                  <a:txBody>
                    <a:bodyPr/>
                    <a:lstStyle/>
                    <a:p>
                      <a:pPr marL="0" marR="0">
                        <a:lnSpc>
                          <a:spcPct val="120000"/>
                        </a:lnSpc>
                        <a:spcBef>
                          <a:spcPts val="0"/>
                        </a:spcBef>
                        <a:spcAft>
                          <a:spcPts val="0"/>
                        </a:spcAft>
                      </a:pPr>
                      <a:r>
                        <a:rPr lang="en-US" sz="3000">
                          <a:effectLst/>
                          <a:latin typeface="Times New Roman" pitchFamily="18" charset="0"/>
                          <a:cs typeface="Times New Roman" pitchFamily="18" charset="0"/>
                        </a:rPr>
                        <a:t>Khái niệm</a:t>
                      </a:r>
                      <a:endParaRPr lang="en-US" sz="3000">
                        <a:solidFill>
                          <a:srgbClr val="000000"/>
                        </a:solidFill>
                        <a:effectLst/>
                        <a:latin typeface="Times New Roman" pitchFamily="18" charset="0"/>
                        <a:ea typeface="Calibri"/>
                        <a:cs typeface="Times New Roman" pitchFamily="18" charset="0"/>
                      </a:endParaRPr>
                    </a:p>
                  </a:txBody>
                  <a:tcPr marL="95250" marR="95250" marT="47625" marB="47625" anchor="ctr"/>
                </a:tc>
                <a:tc>
                  <a:txBody>
                    <a:bodyPr/>
                    <a:lstStyle/>
                    <a:p>
                      <a:pPr marL="0" marR="0" algn="just">
                        <a:lnSpc>
                          <a:spcPct val="120000"/>
                        </a:lnSpc>
                        <a:spcBef>
                          <a:spcPts val="0"/>
                        </a:spcBef>
                        <a:spcAft>
                          <a:spcPts val="0"/>
                        </a:spcAft>
                      </a:pPr>
                      <a:endParaRPr lang="en-US" sz="3000" dirty="0">
                        <a:solidFill>
                          <a:srgbClr val="000000"/>
                        </a:solidFill>
                        <a:effectLst/>
                        <a:latin typeface="Times New Roman" pitchFamily="18" charset="0"/>
                        <a:ea typeface="Calibri"/>
                        <a:cs typeface="Times New Roman" pitchFamily="18" charset="0"/>
                      </a:endParaRPr>
                    </a:p>
                  </a:txBody>
                  <a:tcPr marL="95250" marR="95250" marT="47625" marB="47625"/>
                </a:tc>
                <a:tc>
                  <a:txBody>
                    <a:bodyPr/>
                    <a:lstStyle/>
                    <a:p>
                      <a:pPr marL="0" marR="0" algn="just">
                        <a:lnSpc>
                          <a:spcPct val="120000"/>
                        </a:lnSpc>
                        <a:spcBef>
                          <a:spcPts val="0"/>
                        </a:spcBef>
                        <a:spcAft>
                          <a:spcPts val="0"/>
                        </a:spcAft>
                      </a:pPr>
                      <a:endParaRPr lang="en-US" sz="3000">
                        <a:solidFill>
                          <a:srgbClr val="000000"/>
                        </a:solidFill>
                        <a:effectLst/>
                        <a:latin typeface="Times New Roman" pitchFamily="18" charset="0"/>
                        <a:ea typeface="Calibri"/>
                        <a:cs typeface="Times New Roman" pitchFamily="18" charset="0"/>
                      </a:endParaRPr>
                    </a:p>
                  </a:txBody>
                  <a:tcPr marL="95250" marR="95250" marT="47625" marB="47625"/>
                </a:tc>
                <a:extLst>
                  <a:ext uri="{0D108BD9-81ED-4DB2-BD59-A6C34878D82A}">
                    <a16:rowId xmlns:a16="http://schemas.microsoft.com/office/drawing/2014/main" val="10001"/>
                  </a:ext>
                </a:extLst>
              </a:tr>
              <a:tr h="2196819">
                <a:tc>
                  <a:txBody>
                    <a:bodyPr/>
                    <a:lstStyle/>
                    <a:p>
                      <a:pPr marL="0" marR="0">
                        <a:lnSpc>
                          <a:spcPct val="120000"/>
                        </a:lnSpc>
                        <a:spcBef>
                          <a:spcPts val="0"/>
                        </a:spcBef>
                        <a:spcAft>
                          <a:spcPts val="0"/>
                        </a:spcAft>
                      </a:pPr>
                      <a:r>
                        <a:rPr lang="en-US" sz="3000">
                          <a:effectLst/>
                          <a:latin typeface="Times New Roman" pitchFamily="18" charset="0"/>
                          <a:cs typeface="Times New Roman" pitchFamily="18" charset="0"/>
                        </a:rPr>
                        <a:t>Vị trí</a:t>
                      </a:r>
                    </a:p>
                    <a:p>
                      <a:pPr marL="0" marR="0">
                        <a:lnSpc>
                          <a:spcPct val="120000"/>
                        </a:lnSpc>
                        <a:spcBef>
                          <a:spcPts val="0"/>
                        </a:spcBef>
                        <a:spcAft>
                          <a:spcPts val="0"/>
                        </a:spcAft>
                      </a:pPr>
                      <a:r>
                        <a:rPr lang="en-US" sz="3000">
                          <a:effectLst/>
                          <a:latin typeface="Times New Roman" pitchFamily="18" charset="0"/>
                          <a:cs typeface="Times New Roman" pitchFamily="18" charset="0"/>
                        </a:rPr>
                        <a:t>diễn ra</a:t>
                      </a:r>
                      <a:endParaRPr lang="en-US" sz="3000">
                        <a:solidFill>
                          <a:srgbClr val="000000"/>
                        </a:solidFill>
                        <a:effectLst/>
                        <a:latin typeface="Times New Roman" pitchFamily="18" charset="0"/>
                        <a:ea typeface="Calibri"/>
                        <a:cs typeface="Times New Roman" pitchFamily="18" charset="0"/>
                      </a:endParaRPr>
                    </a:p>
                  </a:txBody>
                  <a:tcPr marL="95250" marR="95250" marT="47625" marB="47625" anchor="ctr"/>
                </a:tc>
                <a:tc>
                  <a:txBody>
                    <a:bodyPr/>
                    <a:lstStyle/>
                    <a:p>
                      <a:pPr marL="0" marR="0" algn="just">
                        <a:lnSpc>
                          <a:spcPct val="120000"/>
                        </a:lnSpc>
                        <a:spcBef>
                          <a:spcPts val="0"/>
                        </a:spcBef>
                        <a:spcAft>
                          <a:spcPts val="0"/>
                        </a:spcAft>
                      </a:pPr>
                      <a:endParaRPr lang="en-US" sz="3000" dirty="0">
                        <a:solidFill>
                          <a:srgbClr val="000000"/>
                        </a:solidFill>
                        <a:effectLst/>
                        <a:latin typeface="Times New Roman" pitchFamily="18" charset="0"/>
                        <a:ea typeface="Calibri"/>
                        <a:cs typeface="Times New Roman" pitchFamily="18" charset="0"/>
                      </a:endParaRPr>
                    </a:p>
                  </a:txBody>
                  <a:tcPr marL="95250" marR="95250" marT="47625" marB="47625"/>
                </a:tc>
                <a:tc>
                  <a:txBody>
                    <a:bodyPr/>
                    <a:lstStyle/>
                    <a:p>
                      <a:pPr marL="0" marR="0" algn="just">
                        <a:lnSpc>
                          <a:spcPct val="120000"/>
                        </a:lnSpc>
                        <a:spcBef>
                          <a:spcPts val="0"/>
                        </a:spcBef>
                        <a:spcAft>
                          <a:spcPts val="0"/>
                        </a:spcAft>
                      </a:pPr>
                      <a:endParaRPr lang="en-US" sz="3000" dirty="0">
                        <a:solidFill>
                          <a:srgbClr val="000000"/>
                        </a:solidFill>
                        <a:effectLst/>
                        <a:latin typeface="Times New Roman" pitchFamily="18" charset="0"/>
                        <a:ea typeface="Calibri"/>
                        <a:cs typeface="Times New Roman" pitchFamily="18" charset="0"/>
                      </a:endParaRPr>
                    </a:p>
                  </a:txBody>
                  <a:tcPr marL="95250" marR="95250" marT="47625" marB="47625"/>
                </a:tc>
                <a:extLst>
                  <a:ext uri="{0D108BD9-81ED-4DB2-BD59-A6C34878D82A}">
                    <a16:rowId xmlns:a16="http://schemas.microsoft.com/office/drawing/2014/main" val="10002"/>
                  </a:ext>
                </a:extLst>
              </a:tr>
              <a:tr h="2196819">
                <a:tc>
                  <a:txBody>
                    <a:bodyPr/>
                    <a:lstStyle/>
                    <a:p>
                      <a:pPr marL="0" marR="0">
                        <a:lnSpc>
                          <a:spcPct val="120000"/>
                        </a:lnSpc>
                        <a:spcBef>
                          <a:spcPts val="0"/>
                        </a:spcBef>
                        <a:spcAft>
                          <a:spcPts val="0"/>
                        </a:spcAft>
                      </a:pPr>
                      <a:r>
                        <a:rPr lang="en-US" sz="3000">
                          <a:effectLst/>
                          <a:latin typeface="Times New Roman" pitchFamily="18" charset="0"/>
                          <a:cs typeface="Times New Roman" pitchFamily="18" charset="0"/>
                        </a:rPr>
                        <a:t>Điều kiện</a:t>
                      </a:r>
                      <a:endParaRPr lang="en-US" sz="3000">
                        <a:solidFill>
                          <a:srgbClr val="000000"/>
                        </a:solidFill>
                        <a:effectLst/>
                        <a:latin typeface="Times New Roman" pitchFamily="18" charset="0"/>
                        <a:ea typeface="Calibri"/>
                        <a:cs typeface="Times New Roman" pitchFamily="18" charset="0"/>
                      </a:endParaRPr>
                    </a:p>
                  </a:txBody>
                  <a:tcPr marL="95250" marR="95250" marT="47625" marB="47625" anchor="ctr"/>
                </a:tc>
                <a:tc>
                  <a:txBody>
                    <a:bodyPr/>
                    <a:lstStyle/>
                    <a:p>
                      <a:pPr marL="0" marR="0" algn="just">
                        <a:lnSpc>
                          <a:spcPct val="120000"/>
                        </a:lnSpc>
                        <a:spcBef>
                          <a:spcPts val="0"/>
                        </a:spcBef>
                        <a:spcAft>
                          <a:spcPts val="0"/>
                        </a:spcAft>
                      </a:pPr>
                      <a:endParaRPr lang="en-US" sz="3000">
                        <a:solidFill>
                          <a:srgbClr val="000000"/>
                        </a:solidFill>
                        <a:effectLst/>
                        <a:latin typeface="Times New Roman" pitchFamily="18" charset="0"/>
                        <a:ea typeface="Calibri"/>
                        <a:cs typeface="Times New Roman" pitchFamily="18" charset="0"/>
                      </a:endParaRPr>
                    </a:p>
                  </a:txBody>
                  <a:tcPr marL="95250" marR="95250" marT="47625" marB="47625"/>
                </a:tc>
                <a:tc>
                  <a:txBody>
                    <a:bodyPr/>
                    <a:lstStyle/>
                    <a:p>
                      <a:pPr marL="0" marR="0" algn="just">
                        <a:lnSpc>
                          <a:spcPct val="120000"/>
                        </a:lnSpc>
                        <a:spcBef>
                          <a:spcPts val="0"/>
                        </a:spcBef>
                        <a:spcAft>
                          <a:spcPts val="0"/>
                        </a:spcAft>
                      </a:pPr>
                      <a:endParaRPr lang="en-US" sz="3000" dirty="0">
                        <a:solidFill>
                          <a:srgbClr val="000000"/>
                        </a:solidFill>
                        <a:effectLst/>
                        <a:latin typeface="Times New Roman" pitchFamily="18" charset="0"/>
                        <a:ea typeface="Calibri"/>
                        <a:cs typeface="Times New Roman" pitchFamily="18" charset="0"/>
                      </a:endParaRPr>
                    </a:p>
                  </a:txBody>
                  <a:tcPr marL="95250" marR="95250" marT="47625" marB="47625"/>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1147822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a:solidFill>
                  <a:srgbClr val="C00000"/>
                </a:solidFill>
                <a:latin typeface="Times New Roman" pitchFamily="18" charset="0"/>
                <a:cs typeface="Times New Roman" pitchFamily="18" charset="0"/>
              </a:rPr>
              <a:t>PHIẾU HỌC TẬP SỐ 2</a:t>
            </a:r>
          </a:p>
        </p:txBody>
      </p:sp>
      <p:graphicFrame>
        <p:nvGraphicFramePr>
          <p:cNvPr id="5" name="Table 4"/>
          <p:cNvGraphicFramePr>
            <a:graphicFrameLocks noGrp="1"/>
          </p:cNvGraphicFramePr>
          <p:nvPr>
            <p:extLst>
              <p:ext uri="{D42A27DB-BD31-4B8C-83A1-F6EECF244321}">
                <p14:modId xmlns:p14="http://schemas.microsoft.com/office/powerpoint/2010/main" val="1763470717"/>
              </p:ext>
            </p:extLst>
          </p:nvPr>
        </p:nvGraphicFramePr>
        <p:xfrm>
          <a:off x="1295400" y="2247900"/>
          <a:ext cx="16230599" cy="7467599"/>
        </p:xfrm>
        <a:graphic>
          <a:graphicData uri="http://schemas.openxmlformats.org/drawingml/2006/table">
            <a:tbl>
              <a:tblPr firstRow="1" firstCol="1" bandRow="1">
                <a:tableStyleId>{5C22544A-7EE6-4342-B048-85BDC9FD1C3A}</a:tableStyleId>
              </a:tblPr>
              <a:tblGrid>
                <a:gridCol w="2627235">
                  <a:extLst>
                    <a:ext uri="{9D8B030D-6E8A-4147-A177-3AD203B41FA5}">
                      <a16:colId xmlns:a16="http://schemas.microsoft.com/office/drawing/2014/main" val="20000"/>
                    </a:ext>
                  </a:extLst>
                </a:gridCol>
                <a:gridCol w="6591906">
                  <a:extLst>
                    <a:ext uri="{9D8B030D-6E8A-4147-A177-3AD203B41FA5}">
                      <a16:colId xmlns:a16="http://schemas.microsoft.com/office/drawing/2014/main" val="20001"/>
                    </a:ext>
                  </a:extLst>
                </a:gridCol>
                <a:gridCol w="7011458">
                  <a:extLst>
                    <a:ext uri="{9D8B030D-6E8A-4147-A177-3AD203B41FA5}">
                      <a16:colId xmlns:a16="http://schemas.microsoft.com/office/drawing/2014/main" val="20002"/>
                    </a:ext>
                  </a:extLst>
                </a:gridCol>
              </a:tblGrid>
              <a:tr h="877142">
                <a:tc>
                  <a:txBody>
                    <a:bodyPr/>
                    <a:lstStyle/>
                    <a:p>
                      <a:pPr marL="0" marR="0" algn="ctr">
                        <a:lnSpc>
                          <a:spcPct val="120000"/>
                        </a:lnSpc>
                        <a:spcBef>
                          <a:spcPts val="0"/>
                        </a:spcBef>
                        <a:spcAft>
                          <a:spcPts val="0"/>
                        </a:spcAft>
                      </a:pPr>
                      <a:r>
                        <a:rPr lang="en-US" sz="3000" dirty="0" err="1">
                          <a:effectLst/>
                          <a:latin typeface="Times New Roman" pitchFamily="18" charset="0"/>
                          <a:cs typeface="Times New Roman" pitchFamily="18" charset="0"/>
                        </a:rPr>
                        <a:t>Tiêu</a:t>
                      </a:r>
                      <a:r>
                        <a:rPr lang="en-US" sz="3000" dirty="0">
                          <a:effectLst/>
                          <a:latin typeface="Times New Roman" pitchFamily="18" charset="0"/>
                          <a:cs typeface="Times New Roman" pitchFamily="18" charset="0"/>
                        </a:rPr>
                        <a:t> chí</a:t>
                      </a:r>
                      <a:endParaRPr lang="en-US" sz="3000" dirty="0">
                        <a:solidFill>
                          <a:srgbClr val="000000"/>
                        </a:solidFill>
                        <a:effectLst/>
                        <a:latin typeface="Times New Roman" pitchFamily="18" charset="0"/>
                        <a:ea typeface="Calibri"/>
                        <a:cs typeface="Times New Roman" pitchFamily="18" charset="0"/>
                      </a:endParaRPr>
                    </a:p>
                  </a:txBody>
                  <a:tcPr marL="95250" marR="95250" marT="47625" marB="47625"/>
                </a:tc>
                <a:tc>
                  <a:txBody>
                    <a:bodyPr/>
                    <a:lstStyle/>
                    <a:p>
                      <a:pPr marL="0" marR="0" algn="ctr">
                        <a:lnSpc>
                          <a:spcPct val="120000"/>
                        </a:lnSpc>
                        <a:spcBef>
                          <a:spcPts val="0"/>
                        </a:spcBef>
                        <a:spcAft>
                          <a:spcPts val="0"/>
                        </a:spcAft>
                      </a:pPr>
                      <a:r>
                        <a:rPr lang="en-US" sz="3000" dirty="0" err="1">
                          <a:effectLst/>
                          <a:latin typeface="Times New Roman" pitchFamily="18" charset="0"/>
                          <a:cs typeface="Times New Roman" pitchFamily="18" charset="0"/>
                        </a:rPr>
                        <a:t>Thụ</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tinh</a:t>
                      </a:r>
                      <a:endParaRPr lang="en-US" sz="3000" dirty="0">
                        <a:solidFill>
                          <a:srgbClr val="000000"/>
                        </a:solidFill>
                        <a:effectLst/>
                        <a:latin typeface="Times New Roman" pitchFamily="18" charset="0"/>
                        <a:ea typeface="Calibri"/>
                        <a:cs typeface="Times New Roman" pitchFamily="18" charset="0"/>
                      </a:endParaRPr>
                    </a:p>
                  </a:txBody>
                  <a:tcPr marL="95250" marR="95250" marT="47625" marB="47625"/>
                </a:tc>
                <a:tc>
                  <a:txBody>
                    <a:bodyPr/>
                    <a:lstStyle/>
                    <a:p>
                      <a:pPr marL="0" marR="0" algn="ctr">
                        <a:lnSpc>
                          <a:spcPct val="120000"/>
                        </a:lnSpc>
                        <a:spcBef>
                          <a:spcPts val="0"/>
                        </a:spcBef>
                        <a:spcAft>
                          <a:spcPts val="0"/>
                        </a:spcAft>
                      </a:pPr>
                      <a:r>
                        <a:rPr lang="en-US" sz="3000">
                          <a:effectLst/>
                          <a:latin typeface="Times New Roman" pitchFamily="18" charset="0"/>
                          <a:cs typeface="Times New Roman" pitchFamily="18" charset="0"/>
                        </a:rPr>
                        <a:t>Thụ thai</a:t>
                      </a:r>
                      <a:endParaRPr lang="en-US" sz="3000">
                        <a:solidFill>
                          <a:srgbClr val="000000"/>
                        </a:solidFill>
                        <a:effectLst/>
                        <a:latin typeface="Times New Roman" pitchFamily="18" charset="0"/>
                        <a:ea typeface="Calibri"/>
                        <a:cs typeface="Times New Roman" pitchFamily="18" charset="0"/>
                      </a:endParaRPr>
                    </a:p>
                  </a:txBody>
                  <a:tcPr marL="95250" marR="95250" marT="47625" marB="47625"/>
                </a:tc>
                <a:extLst>
                  <a:ext uri="{0D108BD9-81ED-4DB2-BD59-A6C34878D82A}">
                    <a16:rowId xmlns:a16="http://schemas.microsoft.com/office/drawing/2014/main" val="10000"/>
                  </a:ext>
                </a:extLst>
              </a:tr>
              <a:tr h="2196819">
                <a:tc>
                  <a:txBody>
                    <a:bodyPr/>
                    <a:lstStyle/>
                    <a:p>
                      <a:pPr marL="0" marR="0">
                        <a:lnSpc>
                          <a:spcPct val="120000"/>
                        </a:lnSpc>
                        <a:spcBef>
                          <a:spcPts val="0"/>
                        </a:spcBef>
                        <a:spcAft>
                          <a:spcPts val="0"/>
                        </a:spcAft>
                      </a:pPr>
                      <a:r>
                        <a:rPr lang="en-US" sz="3000">
                          <a:effectLst/>
                          <a:latin typeface="Times New Roman" pitchFamily="18" charset="0"/>
                          <a:cs typeface="Times New Roman" pitchFamily="18" charset="0"/>
                        </a:rPr>
                        <a:t>Khái niệm</a:t>
                      </a:r>
                      <a:endParaRPr lang="en-US" sz="3000">
                        <a:solidFill>
                          <a:srgbClr val="000000"/>
                        </a:solidFill>
                        <a:effectLst/>
                        <a:latin typeface="Times New Roman" pitchFamily="18" charset="0"/>
                        <a:ea typeface="Calibri"/>
                        <a:cs typeface="Times New Roman" pitchFamily="18" charset="0"/>
                      </a:endParaRPr>
                    </a:p>
                  </a:txBody>
                  <a:tcPr marL="95250" marR="95250" marT="47625" marB="47625" anchor="ctr"/>
                </a:tc>
                <a:tc>
                  <a:txBody>
                    <a:bodyPr/>
                    <a:lstStyle/>
                    <a:p>
                      <a:pPr marL="0" marR="0" algn="just">
                        <a:lnSpc>
                          <a:spcPct val="120000"/>
                        </a:lnSpc>
                        <a:spcBef>
                          <a:spcPts val="0"/>
                        </a:spcBef>
                        <a:spcAft>
                          <a:spcPts val="0"/>
                        </a:spcAft>
                      </a:pPr>
                      <a:r>
                        <a:rPr lang="en-US" sz="3000" dirty="0" err="1">
                          <a:effectLst/>
                          <a:latin typeface="Times New Roman" pitchFamily="18" charset="0"/>
                          <a:cs typeface="Times New Roman" pitchFamily="18" charset="0"/>
                        </a:rPr>
                        <a:t>Sự</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thụ</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tinh</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là</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quá</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trình</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kết</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hợp</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giữa</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trứng</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và</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tinh</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trùng</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tạo</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thành</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hợp</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tử</a:t>
                      </a:r>
                      <a:r>
                        <a:rPr lang="en-US" sz="3000" dirty="0">
                          <a:effectLst/>
                          <a:latin typeface="Times New Roman" pitchFamily="18" charset="0"/>
                          <a:cs typeface="Times New Roman" pitchFamily="18" charset="0"/>
                        </a:rPr>
                        <a:t>.</a:t>
                      </a:r>
                      <a:endParaRPr lang="en-US" sz="3000" dirty="0">
                        <a:solidFill>
                          <a:srgbClr val="000000"/>
                        </a:solidFill>
                        <a:effectLst/>
                        <a:latin typeface="Times New Roman" pitchFamily="18" charset="0"/>
                        <a:ea typeface="Calibri"/>
                        <a:cs typeface="Times New Roman" pitchFamily="18" charset="0"/>
                      </a:endParaRPr>
                    </a:p>
                  </a:txBody>
                  <a:tcPr marL="95250" marR="95250" marT="47625" marB="47625"/>
                </a:tc>
                <a:tc>
                  <a:txBody>
                    <a:bodyPr/>
                    <a:lstStyle/>
                    <a:p>
                      <a:pPr marL="0" marR="0" algn="just">
                        <a:lnSpc>
                          <a:spcPct val="120000"/>
                        </a:lnSpc>
                        <a:spcBef>
                          <a:spcPts val="0"/>
                        </a:spcBef>
                        <a:spcAft>
                          <a:spcPts val="0"/>
                        </a:spcAft>
                      </a:pPr>
                      <a:r>
                        <a:rPr lang="en-US" sz="3000">
                          <a:effectLst/>
                          <a:latin typeface="Times New Roman" pitchFamily="18" charset="0"/>
                          <a:cs typeface="Times New Roman" pitchFamily="18" charset="0"/>
                        </a:rPr>
                        <a:t>Sự thụ thai xảy ra khi phôi làm tổ được ở tử cung.</a:t>
                      </a:r>
                      <a:endParaRPr lang="en-US" sz="3000">
                        <a:solidFill>
                          <a:srgbClr val="000000"/>
                        </a:solidFill>
                        <a:effectLst/>
                        <a:latin typeface="Times New Roman" pitchFamily="18" charset="0"/>
                        <a:ea typeface="Calibri"/>
                        <a:cs typeface="Times New Roman" pitchFamily="18" charset="0"/>
                      </a:endParaRPr>
                    </a:p>
                  </a:txBody>
                  <a:tcPr marL="95250" marR="95250" marT="47625" marB="47625"/>
                </a:tc>
                <a:extLst>
                  <a:ext uri="{0D108BD9-81ED-4DB2-BD59-A6C34878D82A}">
                    <a16:rowId xmlns:a16="http://schemas.microsoft.com/office/drawing/2014/main" val="10001"/>
                  </a:ext>
                </a:extLst>
              </a:tr>
              <a:tr h="2196819">
                <a:tc>
                  <a:txBody>
                    <a:bodyPr/>
                    <a:lstStyle/>
                    <a:p>
                      <a:pPr marL="0" marR="0">
                        <a:lnSpc>
                          <a:spcPct val="120000"/>
                        </a:lnSpc>
                        <a:spcBef>
                          <a:spcPts val="0"/>
                        </a:spcBef>
                        <a:spcAft>
                          <a:spcPts val="0"/>
                        </a:spcAft>
                      </a:pPr>
                      <a:r>
                        <a:rPr lang="en-US" sz="3000">
                          <a:effectLst/>
                          <a:latin typeface="Times New Roman" pitchFamily="18" charset="0"/>
                          <a:cs typeface="Times New Roman" pitchFamily="18" charset="0"/>
                        </a:rPr>
                        <a:t>Vị trí</a:t>
                      </a:r>
                    </a:p>
                    <a:p>
                      <a:pPr marL="0" marR="0">
                        <a:lnSpc>
                          <a:spcPct val="120000"/>
                        </a:lnSpc>
                        <a:spcBef>
                          <a:spcPts val="0"/>
                        </a:spcBef>
                        <a:spcAft>
                          <a:spcPts val="0"/>
                        </a:spcAft>
                      </a:pPr>
                      <a:r>
                        <a:rPr lang="en-US" sz="3000">
                          <a:effectLst/>
                          <a:latin typeface="Times New Roman" pitchFamily="18" charset="0"/>
                          <a:cs typeface="Times New Roman" pitchFamily="18" charset="0"/>
                        </a:rPr>
                        <a:t>diễn ra</a:t>
                      </a:r>
                      <a:endParaRPr lang="en-US" sz="3000">
                        <a:solidFill>
                          <a:srgbClr val="000000"/>
                        </a:solidFill>
                        <a:effectLst/>
                        <a:latin typeface="Times New Roman" pitchFamily="18" charset="0"/>
                        <a:ea typeface="Calibri"/>
                        <a:cs typeface="Times New Roman" pitchFamily="18" charset="0"/>
                      </a:endParaRPr>
                    </a:p>
                  </a:txBody>
                  <a:tcPr marL="95250" marR="95250" marT="47625" marB="47625" anchor="ctr"/>
                </a:tc>
                <a:tc>
                  <a:txBody>
                    <a:bodyPr/>
                    <a:lstStyle/>
                    <a:p>
                      <a:pPr marL="0" marR="0" algn="just">
                        <a:lnSpc>
                          <a:spcPct val="120000"/>
                        </a:lnSpc>
                        <a:spcBef>
                          <a:spcPts val="0"/>
                        </a:spcBef>
                        <a:spcAft>
                          <a:spcPts val="0"/>
                        </a:spcAft>
                      </a:pPr>
                      <a:r>
                        <a:rPr lang="en-US" sz="3000" dirty="0" err="1">
                          <a:effectLst/>
                          <a:latin typeface="Times New Roman" pitchFamily="18" charset="0"/>
                          <a:cs typeface="Times New Roman" pitchFamily="18" charset="0"/>
                        </a:rPr>
                        <a:t>Trong</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ống</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dẫn</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trứng</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thường</a:t>
                      </a:r>
                      <a:r>
                        <a:rPr lang="en-US" sz="3000" dirty="0">
                          <a:effectLst/>
                          <a:latin typeface="Times New Roman" pitchFamily="18" charset="0"/>
                          <a:cs typeface="Times New Roman" pitchFamily="18" charset="0"/>
                        </a:rPr>
                        <a:t> là ở </a:t>
                      </a:r>
                      <a:r>
                        <a:rPr lang="en-US" sz="3000" dirty="0" err="1">
                          <a:effectLst/>
                          <a:latin typeface="Times New Roman" pitchFamily="18" charset="0"/>
                          <a:cs typeface="Times New Roman" pitchFamily="18" charset="0"/>
                        </a:rPr>
                        <a:t>khoảng</a:t>
                      </a:r>
                      <a:r>
                        <a:rPr lang="en-US" sz="3000" dirty="0">
                          <a:effectLst/>
                          <a:latin typeface="Times New Roman" pitchFamily="18" charset="0"/>
                          <a:cs typeface="Times New Roman" pitchFamily="18" charset="0"/>
                        </a:rPr>
                        <a:t> 1/3 </a:t>
                      </a:r>
                      <a:r>
                        <a:rPr lang="en-US" sz="3000" dirty="0" err="1">
                          <a:effectLst/>
                          <a:latin typeface="Times New Roman" pitchFamily="18" charset="0"/>
                          <a:cs typeface="Times New Roman" pitchFamily="18" charset="0"/>
                        </a:rPr>
                        <a:t>phía</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ngoài</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của</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ống</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dẫn</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trứng</a:t>
                      </a:r>
                      <a:r>
                        <a:rPr lang="en-US" sz="3000" dirty="0">
                          <a:effectLst/>
                          <a:latin typeface="Times New Roman" pitchFamily="18" charset="0"/>
                          <a:cs typeface="Times New Roman" pitchFamily="18" charset="0"/>
                        </a:rPr>
                        <a:t>).</a:t>
                      </a:r>
                      <a:endParaRPr lang="en-US" sz="3000" dirty="0">
                        <a:solidFill>
                          <a:srgbClr val="000000"/>
                        </a:solidFill>
                        <a:effectLst/>
                        <a:latin typeface="Times New Roman" pitchFamily="18" charset="0"/>
                        <a:ea typeface="Calibri"/>
                        <a:cs typeface="Times New Roman" pitchFamily="18" charset="0"/>
                      </a:endParaRPr>
                    </a:p>
                  </a:txBody>
                  <a:tcPr marL="95250" marR="95250" marT="47625" marB="47625"/>
                </a:tc>
                <a:tc>
                  <a:txBody>
                    <a:bodyPr/>
                    <a:lstStyle/>
                    <a:p>
                      <a:pPr marL="0" marR="0" algn="just">
                        <a:lnSpc>
                          <a:spcPct val="120000"/>
                        </a:lnSpc>
                        <a:spcBef>
                          <a:spcPts val="0"/>
                        </a:spcBef>
                        <a:spcAft>
                          <a:spcPts val="0"/>
                        </a:spcAft>
                      </a:pPr>
                      <a:r>
                        <a:rPr lang="en-US" sz="3000" dirty="0" err="1">
                          <a:effectLst/>
                          <a:latin typeface="Times New Roman" pitchFamily="18" charset="0"/>
                          <a:cs typeface="Times New Roman" pitchFamily="18" charset="0"/>
                        </a:rPr>
                        <a:t>Trong</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tư</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cung</a:t>
                      </a:r>
                      <a:r>
                        <a:rPr lang="en-US" sz="3000" dirty="0">
                          <a:effectLst/>
                          <a:latin typeface="Times New Roman" pitchFamily="18" charset="0"/>
                          <a:cs typeface="Times New Roman" pitchFamily="18" charset="0"/>
                        </a:rPr>
                        <a:t>.</a:t>
                      </a:r>
                      <a:endParaRPr lang="en-US" sz="3000" dirty="0">
                        <a:solidFill>
                          <a:srgbClr val="000000"/>
                        </a:solidFill>
                        <a:effectLst/>
                        <a:latin typeface="Times New Roman" pitchFamily="18" charset="0"/>
                        <a:ea typeface="Calibri"/>
                        <a:cs typeface="Times New Roman" pitchFamily="18" charset="0"/>
                      </a:endParaRPr>
                    </a:p>
                  </a:txBody>
                  <a:tcPr marL="95250" marR="95250" marT="47625" marB="47625"/>
                </a:tc>
                <a:extLst>
                  <a:ext uri="{0D108BD9-81ED-4DB2-BD59-A6C34878D82A}">
                    <a16:rowId xmlns:a16="http://schemas.microsoft.com/office/drawing/2014/main" val="10002"/>
                  </a:ext>
                </a:extLst>
              </a:tr>
              <a:tr h="2196819">
                <a:tc>
                  <a:txBody>
                    <a:bodyPr/>
                    <a:lstStyle/>
                    <a:p>
                      <a:pPr marL="0" marR="0">
                        <a:lnSpc>
                          <a:spcPct val="120000"/>
                        </a:lnSpc>
                        <a:spcBef>
                          <a:spcPts val="0"/>
                        </a:spcBef>
                        <a:spcAft>
                          <a:spcPts val="0"/>
                        </a:spcAft>
                      </a:pPr>
                      <a:r>
                        <a:rPr lang="en-US" sz="3000">
                          <a:effectLst/>
                          <a:latin typeface="Times New Roman" pitchFamily="18" charset="0"/>
                          <a:cs typeface="Times New Roman" pitchFamily="18" charset="0"/>
                        </a:rPr>
                        <a:t>Điều kiện</a:t>
                      </a:r>
                      <a:endParaRPr lang="en-US" sz="3000">
                        <a:solidFill>
                          <a:srgbClr val="000000"/>
                        </a:solidFill>
                        <a:effectLst/>
                        <a:latin typeface="Times New Roman" pitchFamily="18" charset="0"/>
                        <a:ea typeface="Calibri"/>
                        <a:cs typeface="Times New Roman" pitchFamily="18" charset="0"/>
                      </a:endParaRPr>
                    </a:p>
                  </a:txBody>
                  <a:tcPr marL="95250" marR="95250" marT="47625" marB="47625" anchor="ctr"/>
                </a:tc>
                <a:tc>
                  <a:txBody>
                    <a:bodyPr/>
                    <a:lstStyle/>
                    <a:p>
                      <a:pPr marL="0" marR="0" algn="just">
                        <a:lnSpc>
                          <a:spcPct val="120000"/>
                        </a:lnSpc>
                        <a:spcBef>
                          <a:spcPts val="0"/>
                        </a:spcBef>
                        <a:spcAft>
                          <a:spcPts val="0"/>
                        </a:spcAft>
                      </a:pPr>
                      <a:r>
                        <a:rPr lang="en-US" sz="3000">
                          <a:effectLst/>
                          <a:latin typeface="Times New Roman" pitchFamily="18" charset="0"/>
                          <a:cs typeface="Times New Roman" pitchFamily="18" charset="0"/>
                        </a:rPr>
                        <a:t>Trứng phải gặp được tinh trùng. Tinh trùng phải chui được vào bên trong trứng.</a:t>
                      </a:r>
                      <a:endParaRPr lang="en-US" sz="3000">
                        <a:solidFill>
                          <a:srgbClr val="000000"/>
                        </a:solidFill>
                        <a:effectLst/>
                        <a:latin typeface="Times New Roman" pitchFamily="18" charset="0"/>
                        <a:ea typeface="Calibri"/>
                        <a:cs typeface="Times New Roman" pitchFamily="18" charset="0"/>
                      </a:endParaRPr>
                    </a:p>
                  </a:txBody>
                  <a:tcPr marL="95250" marR="95250" marT="47625" marB="47625"/>
                </a:tc>
                <a:tc>
                  <a:txBody>
                    <a:bodyPr/>
                    <a:lstStyle/>
                    <a:p>
                      <a:pPr marL="0" marR="0" algn="just">
                        <a:lnSpc>
                          <a:spcPct val="120000"/>
                        </a:lnSpc>
                        <a:spcBef>
                          <a:spcPts val="0"/>
                        </a:spcBef>
                        <a:spcAft>
                          <a:spcPts val="0"/>
                        </a:spcAft>
                      </a:pPr>
                      <a:r>
                        <a:rPr lang="en-US" sz="3000" dirty="0" err="1">
                          <a:effectLst/>
                          <a:latin typeface="Times New Roman" pitchFamily="18" charset="0"/>
                          <a:cs typeface="Times New Roman" pitchFamily="18" charset="0"/>
                        </a:rPr>
                        <a:t>Hợp</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tử</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phải</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bám</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và</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làm</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tổ</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được</a:t>
                      </a:r>
                      <a:r>
                        <a:rPr lang="en-US" sz="3000" dirty="0">
                          <a:effectLst/>
                          <a:latin typeface="Times New Roman" pitchFamily="18" charset="0"/>
                          <a:cs typeface="Times New Roman" pitchFamily="18" charset="0"/>
                        </a:rPr>
                        <a:t> ở </a:t>
                      </a:r>
                      <a:r>
                        <a:rPr lang="en-US" sz="3000" dirty="0" err="1">
                          <a:effectLst/>
                          <a:latin typeface="Times New Roman" pitchFamily="18" charset="0"/>
                          <a:cs typeface="Times New Roman" pitchFamily="18" charset="0"/>
                        </a:rPr>
                        <a:t>lớp</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niêm</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mạc</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tử</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cung</a:t>
                      </a:r>
                      <a:r>
                        <a:rPr lang="en-US" sz="3000" dirty="0">
                          <a:effectLst/>
                          <a:latin typeface="Times New Roman" pitchFamily="18" charset="0"/>
                          <a:cs typeface="Times New Roman" pitchFamily="18" charset="0"/>
                        </a:rPr>
                        <a:t>.</a:t>
                      </a:r>
                      <a:endParaRPr lang="en-US" sz="3000" dirty="0">
                        <a:solidFill>
                          <a:srgbClr val="000000"/>
                        </a:solidFill>
                        <a:effectLst/>
                        <a:latin typeface="Times New Roman" pitchFamily="18" charset="0"/>
                        <a:ea typeface="Calibri"/>
                        <a:cs typeface="Times New Roman" pitchFamily="18" charset="0"/>
                      </a:endParaRPr>
                    </a:p>
                  </a:txBody>
                  <a:tcPr marL="95250" marR="95250" marT="47625" marB="47625"/>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2152661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44">
            <a:extLst>
              <a:ext uri="{FF2B5EF4-FFF2-40B4-BE49-F238E27FC236}">
                <a16:creationId xmlns:a16="http://schemas.microsoft.com/office/drawing/2014/main" id="{3E5A07A3-09ED-4B7B-9FBE-B96FD5AD1D7B}"/>
              </a:ext>
            </a:extLst>
          </p:cNvPr>
          <p:cNvSpPr txBox="1"/>
          <p:nvPr/>
        </p:nvSpPr>
        <p:spPr>
          <a:xfrm>
            <a:off x="609600" y="748725"/>
            <a:ext cx="16992600" cy="707886"/>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4000" dirty="0" err="1">
                <a:solidFill>
                  <a:srgbClr val="C00000"/>
                </a:solidFill>
                <a:latin typeface="Times New Roman" pitchFamily="18" charset="0"/>
                <a:cs typeface="Times New Roman" pitchFamily="18" charset="0"/>
              </a:rPr>
              <a:t>Mối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quan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hệ</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giữa</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thụ</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tinh</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và</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thụ</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thai</a:t>
            </a:r>
            <a:r>
              <a:rPr lang="en-US" sz="4000" dirty="0">
                <a:solidFill>
                  <a:srgbClr val="C00000"/>
                </a:solidFill>
                <a:latin typeface="Times New Roman" pitchFamily="18" charset="0"/>
                <a:cs typeface="Times New Roman" pitchFamily="18" charset="0"/>
              </a:rPr>
              <a:t>?</a:t>
            </a:r>
          </a:p>
        </p:txBody>
      </p:sp>
      <p:sp>
        <p:nvSpPr>
          <p:cNvPr id="3" name="TextBox 2"/>
          <p:cNvSpPr txBox="1"/>
          <p:nvPr/>
        </p:nvSpPr>
        <p:spPr>
          <a:xfrm>
            <a:off x="1371600" y="3879301"/>
            <a:ext cx="11201400" cy="1323439"/>
          </a:xfrm>
          <a:prstGeom prst="rect">
            <a:avLst/>
          </a:prstGeom>
          <a:noFill/>
        </p:spPr>
        <p:txBody>
          <a:bodyPr wrap="square" rtlCol="0">
            <a:spAutoFit/>
          </a:bodyPr>
          <a:lstStyle/>
          <a:p>
            <a:endParaRPr lang="en-US" sz="4000" dirty="0">
              <a:latin typeface="Times New Roman" pitchFamily="18" charset="0"/>
              <a:cs typeface="Times New Roman" pitchFamily="18" charset="0"/>
            </a:endParaRPr>
          </a:p>
          <a:p>
            <a:endParaRPr lang="en-US" sz="4000" dirty="0">
              <a:latin typeface="Times New Roman" pitchFamily="18" charset="0"/>
              <a:cs typeface="Times New Roman" pitchFamily="18" charset="0"/>
            </a:endParaRPr>
          </a:p>
        </p:txBody>
      </p:sp>
      <p:sp>
        <p:nvSpPr>
          <p:cNvPr id="2" name="TextBox 1"/>
          <p:cNvSpPr txBox="1"/>
          <p:nvPr/>
        </p:nvSpPr>
        <p:spPr>
          <a:xfrm>
            <a:off x="609600" y="8420100"/>
            <a:ext cx="17373600" cy="707886"/>
          </a:xfrm>
          <a:prstGeom prst="rect">
            <a:avLst/>
          </a:prstGeom>
          <a:noFill/>
        </p:spPr>
        <p:txBody>
          <a:bodyPr wrap="square" rtlCol="0">
            <a:spAutoFit/>
          </a:bodyPr>
          <a:lstStyle/>
          <a:p>
            <a:r>
              <a:rPr lang="en-US" sz="4000" dirty="0" err="1">
                <a:solidFill>
                  <a:srgbClr val="7030A0"/>
                </a:solidFill>
                <a:latin typeface="Times New Roman" pitchFamily="18" charset="0"/>
                <a:cs typeface="Times New Roman" pitchFamily="18" charset="0"/>
              </a:rPr>
              <a:t>Thụ</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tinh</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là</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điều</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kiện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cần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để</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có</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thể</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thụ</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thai.</a:t>
            </a:r>
            <a:endParaRPr lang="en-US" sz="4000" dirty="0">
              <a:solidFill>
                <a:srgbClr val="7030A0"/>
              </a:solidFill>
              <a:latin typeface="Times New Roman" pitchFamily="18" charset="0"/>
              <a:cs typeface="Times New Roman" pitchFamily="18" charset="0"/>
            </a:endParaRPr>
          </a:p>
        </p:txBody>
      </p:sp>
      <p:pic>
        <p:nvPicPr>
          <p:cNvPr id="7170" name="Picture 2" descr="Khả năng duy trì nòi giống – Thắc mắc chẳng biết hỏi ai - Kiến thức giới  tính - Việt Giải Tr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3314" y="2093363"/>
            <a:ext cx="8096885" cy="60726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7893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7170"/>
                                        </p:tgtEl>
                                        <p:attrNameLst>
                                          <p:attrName>style.visibility</p:attrName>
                                        </p:attrNameLst>
                                      </p:cBhvr>
                                      <p:to>
                                        <p:strVal val="visible"/>
                                      </p:to>
                                    </p:set>
                                    <p:animEffect transition="in" filter="fade">
                                      <p:cBhvr>
                                        <p:cTn id="11" dur="500"/>
                                        <p:tgtEl>
                                          <p:spTgt spid="7170"/>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ppt_x"/>
                                          </p:val>
                                        </p:tav>
                                        <p:tav tm="100000">
                                          <p:val>
                                            <p:strVal val="#ppt_x"/>
                                          </p:val>
                                        </p:tav>
                                      </p:tavLst>
                                    </p:anim>
                                    <p:anim calcmode="lin" valueType="num">
                                      <p:cBhvr additive="base">
                                        <p:cTn id="17"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id="{16C5F395-B520-44C5-98FE-EAA09CFD8D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 y="0"/>
            <a:ext cx="18259598" cy="10044333"/>
          </a:xfrm>
          <a:prstGeom prst="rect">
            <a:avLst/>
          </a:prstGeom>
          <a:ln w="228600" cap="sq" cmpd="thickThin">
            <a:solidFill>
              <a:srgbClr val="000000"/>
            </a:solidFill>
            <a:prstDash val="solid"/>
            <a:miter lim="800000"/>
          </a:ln>
          <a:effectLst>
            <a:innerShdw blurRad="76200">
              <a:srgbClr val="000000"/>
            </a:innerShdw>
          </a:effectLst>
        </p:spPr>
      </p:pic>
      <p:sp>
        <p:nvSpPr>
          <p:cNvPr id="9" name="Google Shape;5915;p37">
            <a:extLst>
              <a:ext uri="{FF2B5EF4-FFF2-40B4-BE49-F238E27FC236}">
                <a16:creationId xmlns:a16="http://schemas.microsoft.com/office/drawing/2014/main" id="{BAF64984-4238-44DE-AD12-86B3158F5B49}"/>
              </a:ext>
            </a:extLst>
          </p:cNvPr>
          <p:cNvSpPr txBox="1">
            <a:spLocks/>
          </p:cNvSpPr>
          <p:nvPr/>
        </p:nvSpPr>
        <p:spPr>
          <a:xfrm>
            <a:off x="1759428" y="2508885"/>
            <a:ext cx="14901822" cy="3737610"/>
          </a:xfrm>
          <a:prstGeom prst="rect">
            <a:avLst/>
          </a:prstGeom>
        </p:spPr>
        <p:txBody>
          <a:bodyPr spcFirstLastPara="1" wrap="square" lIns="137138" tIns="137138" rIns="137138" bIns="137138"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1371600">
              <a:lnSpc>
                <a:spcPct val="100000"/>
              </a:lnSpc>
            </a:pPr>
            <a:r>
              <a:rPr lang="en-US" sz="6000" u="sng" dirty="0" err="1">
                <a:solidFill>
                  <a:srgbClr val="FF0000"/>
                </a:solidFill>
                <a:latin typeface="Times New Roman" pitchFamily="18" charset="0"/>
                <a:ea typeface="Tiffany" pitchFamily="18" charset="0"/>
                <a:cs typeface="Times New Roman" pitchFamily="18" charset="0"/>
              </a:rPr>
              <a:t>Bài</a:t>
            </a:r>
            <a:r>
              <a:rPr lang="en-US" sz="6000" u="sng" dirty="0">
                <a:solidFill>
                  <a:srgbClr val="FF0000"/>
                </a:solidFill>
                <a:latin typeface="Times New Roman" pitchFamily="18" charset="0"/>
                <a:ea typeface="Tiffany" pitchFamily="18" charset="0"/>
                <a:cs typeface="Times New Roman" pitchFamily="18" charset="0"/>
              </a:rPr>
              <a:t> 40: </a:t>
            </a:r>
            <a:r>
              <a:rPr lang="en-US" sz="6000" b="1" dirty="0">
                <a:latin typeface="Times New Roman" pitchFamily="18" charset="0"/>
                <a:ea typeface="Tiffany" pitchFamily="18" charset="0"/>
                <a:cs typeface="Times New Roman" pitchFamily="18" charset="0"/>
              </a:rPr>
              <a:t>SINH SẢN Ở NGƯỜI</a:t>
            </a:r>
            <a:endParaRPr lang="vi-VN" altLang="en-US" sz="6000" u="sng" dirty="0">
              <a:solidFill>
                <a:srgbClr val="FF0000"/>
              </a:solidFill>
              <a:latin typeface="Times New Roman" pitchFamily="18" charset="0"/>
              <a:ea typeface="Tiffany" pitchFamily="18" charset="0"/>
              <a:cs typeface="Times New Roman" pitchFamily="18"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4838700"/>
            <a:ext cx="6471138"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087287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8288000" cy="1899138"/>
          </a:xfrm>
          <a:prstGeom prst="rect">
            <a:avLst/>
          </a:prstGeom>
          <a:blipFill>
            <a:blip r:embed="rId3"/>
            <a:srcRect/>
            <a:stretch>
              <a:fillRect t="-1" b="-44166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4" name="矩形 33"/>
          <p:cNvSpPr/>
          <p:nvPr/>
        </p:nvSpPr>
        <p:spPr>
          <a:xfrm>
            <a:off x="-1230407" y="3373067"/>
            <a:ext cx="988359" cy="1548557"/>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105210"/>
            <a:ext cx="1700357" cy="1473489"/>
          </a:xfrm>
          <a:prstGeom prst="rect">
            <a:avLst/>
          </a:prstGeom>
        </p:spPr>
      </p:pic>
      <p:pic>
        <p:nvPicPr>
          <p:cNvPr id="11"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476876" y="105210"/>
            <a:ext cx="1053146" cy="1658430"/>
          </a:xfrm>
          <a:prstGeom prst="rect">
            <a:avLst/>
          </a:prstGeom>
        </p:spPr>
      </p:pic>
      <p:pic>
        <p:nvPicPr>
          <p:cNvPr id="13" name="图片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711592" y="336460"/>
            <a:ext cx="1013702" cy="1594862"/>
          </a:xfrm>
          <a:prstGeom prst="rect">
            <a:avLst/>
          </a:prstGeom>
        </p:spPr>
      </p:pic>
      <p:pic>
        <p:nvPicPr>
          <p:cNvPr id="22" name="Picture 21">
            <a:extLst>
              <a:ext uri="{FF2B5EF4-FFF2-40B4-BE49-F238E27FC236}">
                <a16:creationId xmlns:a16="http://schemas.microsoft.com/office/drawing/2014/main" id="{C15036C8-E2EB-4729-9808-4FFD7323107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0461" y="4888499"/>
            <a:ext cx="2186540" cy="4789785"/>
          </a:xfrm>
          <a:prstGeom prst="rect">
            <a:avLst/>
          </a:prstGeom>
        </p:spPr>
      </p:pic>
      <p:pic>
        <p:nvPicPr>
          <p:cNvPr id="9" name="图片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32495" y="685804"/>
            <a:ext cx="1082471" cy="955968"/>
          </a:xfrm>
          <a:prstGeom prst="rect">
            <a:avLst/>
          </a:prstGeom>
        </p:spPr>
      </p:pic>
      <p:pic>
        <p:nvPicPr>
          <p:cNvPr id="12" name="图片 30">
            <a:extLst>
              <a:ext uri="{FF2B5EF4-FFF2-40B4-BE49-F238E27FC236}">
                <a16:creationId xmlns:a16="http://schemas.microsoft.com/office/drawing/2014/main" id="{DAE17C18-A9E7-E5EF-DACB-F82DCB2EDF1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114965" y="1767231"/>
            <a:ext cx="16315421" cy="7795869"/>
          </a:xfrm>
          <a:prstGeom prst="rect">
            <a:avLst/>
          </a:prstGeom>
        </p:spPr>
      </p:pic>
      <p:sp>
        <p:nvSpPr>
          <p:cNvPr id="14" name="文本框 32"/>
          <p:cNvSpPr txBox="1"/>
          <p:nvPr/>
        </p:nvSpPr>
        <p:spPr>
          <a:xfrm>
            <a:off x="2094614" y="498008"/>
            <a:ext cx="16156172" cy="1015663"/>
          </a:xfrm>
          <a:prstGeom prst="rect">
            <a:avLst/>
          </a:prstGeom>
          <a:noFill/>
        </p:spPr>
        <p:txBody>
          <a:bodyPr wrap="square" rtlCol="0">
            <a:spAutoFit/>
          </a:bodyPr>
          <a:lstStyle/>
          <a:p>
            <a:pPr marR="0" lvl="0" defTabSz="1371600" rtl="0" eaLnBrk="1" fontAlgn="auto" latinLnBrk="0" hangingPunct="1">
              <a:lnSpc>
                <a:spcPct val="100000"/>
              </a:lnSpc>
              <a:spcBef>
                <a:spcPts val="0"/>
              </a:spcBef>
              <a:spcAft>
                <a:spcPts val="0"/>
              </a:spcAft>
              <a:buClrTx/>
              <a:buSzTx/>
              <a:tabLst/>
              <a:defRPr/>
            </a:pPr>
            <a:r>
              <a:rPr lang="en-US" altLang="zh-CN" sz="6000" b="1" noProof="0"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II. </a:t>
            </a:r>
            <a:r>
              <a:rPr lang="en-US" altLang="zh-CN" sz="6000" b="1" noProof="0"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Quá</a:t>
            </a:r>
            <a:r>
              <a:rPr lang="en-US" altLang="zh-CN" sz="6000" b="1" noProof="0"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trình</a:t>
            </a:r>
            <a:r>
              <a:rPr lang="en-US" altLang="zh-CN" sz="6000" b="1" noProof="0"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thụ</a:t>
            </a:r>
            <a:r>
              <a:rPr lang="en-US" altLang="zh-CN" sz="6000" b="1" noProof="0"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tinh</a:t>
            </a:r>
            <a:r>
              <a:rPr lang="en-US" altLang="zh-CN" sz="6000" b="1" noProof="0"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và</a:t>
            </a:r>
            <a:r>
              <a:rPr lang="en-US" altLang="zh-CN" sz="6000" b="1" noProof="0"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thụ</a:t>
            </a:r>
            <a:r>
              <a:rPr lang="en-US" altLang="zh-CN" sz="6000" b="1" noProof="0"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thai</a:t>
            </a:r>
            <a:endParaRPr kumimoji="0" lang="zh-CN" altLang="en-US" sz="6000" b="1" i="0" u="none" strike="noStrike" kern="1200" cap="none" spc="0" normalizeH="0" baseline="0" noProof="0" dirty="0">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endParaRPr>
          </a:p>
        </p:txBody>
      </p:sp>
      <p:sp>
        <p:nvSpPr>
          <p:cNvPr id="2" name="TextBox 1"/>
          <p:cNvSpPr txBox="1"/>
          <p:nvPr/>
        </p:nvSpPr>
        <p:spPr>
          <a:xfrm>
            <a:off x="3124200" y="2628900"/>
            <a:ext cx="14325600" cy="2554545"/>
          </a:xfrm>
          <a:prstGeom prst="rect">
            <a:avLst/>
          </a:prstGeom>
          <a:noFill/>
        </p:spPr>
        <p:txBody>
          <a:bodyPr wrap="square" rtlCol="0">
            <a:spAutoFit/>
          </a:bodyPr>
          <a:lstStyle/>
          <a:p>
            <a:r>
              <a:rPr lang="en-US" sz="4000" dirty="0">
                <a:solidFill>
                  <a:schemeClr val="bg1"/>
                </a:solidFill>
                <a:latin typeface="Times New Roman" pitchFamily="18" charset="0"/>
                <a:ea typeface="Tiffany" pitchFamily="18" charset="0"/>
                <a:cs typeface="Times New Roman" pitchFamily="18" charset="0"/>
              </a:rPr>
              <a:t>+ </a:t>
            </a:r>
            <a:r>
              <a:rPr lang="en-US" sz="4000" dirty="0" err="1">
                <a:solidFill>
                  <a:schemeClr val="bg1"/>
                </a:solidFill>
                <a:latin typeface="Times New Roman" pitchFamily="18" charset="0"/>
                <a:ea typeface="Tiffany" pitchFamily="18" charset="0"/>
                <a:cs typeface="Times New Roman" pitchFamily="18" charset="0"/>
              </a:rPr>
              <a:t>Sự</a:t>
            </a:r>
            <a:r>
              <a:rPr lang="en-US" sz="4000" dirty="0">
                <a:solidFill>
                  <a:schemeClr val="bg1"/>
                </a:solidFill>
                <a:latin typeface="Times New Roman" pitchFamily="18" charset="0"/>
                <a:ea typeface="Tiffany" pitchFamily="18" charset="0"/>
                <a:cs typeface="Times New Roman" pitchFamily="18" charset="0"/>
              </a:rPr>
              <a:t> </a:t>
            </a:r>
            <a:r>
              <a:rPr lang="en-US" sz="4000" dirty="0" err="1">
                <a:solidFill>
                  <a:schemeClr val="bg1"/>
                </a:solidFill>
                <a:latin typeface="Times New Roman" pitchFamily="18" charset="0"/>
                <a:ea typeface="Tiffany" pitchFamily="18" charset="0"/>
                <a:cs typeface="Times New Roman" pitchFamily="18" charset="0"/>
              </a:rPr>
              <a:t>thụ</a:t>
            </a:r>
            <a:r>
              <a:rPr lang="en-US" sz="4000" dirty="0">
                <a:solidFill>
                  <a:schemeClr val="bg1"/>
                </a:solidFill>
                <a:latin typeface="Times New Roman" pitchFamily="18" charset="0"/>
                <a:ea typeface="Tiffany" pitchFamily="18" charset="0"/>
                <a:cs typeface="Times New Roman" pitchFamily="18" charset="0"/>
              </a:rPr>
              <a:t> </a:t>
            </a:r>
            <a:r>
              <a:rPr lang="en-US" sz="4000" dirty="0" err="1">
                <a:solidFill>
                  <a:schemeClr val="bg1"/>
                </a:solidFill>
                <a:latin typeface="Times New Roman" pitchFamily="18" charset="0"/>
                <a:ea typeface="Tiffany" pitchFamily="18" charset="0"/>
                <a:cs typeface="Times New Roman" pitchFamily="18" charset="0"/>
              </a:rPr>
              <a:t>tinh</a:t>
            </a:r>
            <a:r>
              <a:rPr lang="en-US" sz="4000" dirty="0">
                <a:solidFill>
                  <a:schemeClr val="bg1"/>
                </a:solidFill>
                <a:latin typeface="Times New Roman" pitchFamily="18" charset="0"/>
                <a:ea typeface="Tiffany" pitchFamily="18" charset="0"/>
                <a:cs typeface="Times New Roman" pitchFamily="18" charset="0"/>
              </a:rPr>
              <a:t> </a:t>
            </a:r>
            <a:r>
              <a:rPr lang="en-US" sz="4000" dirty="0" err="1">
                <a:solidFill>
                  <a:schemeClr val="bg1"/>
                </a:solidFill>
                <a:latin typeface="Times New Roman" pitchFamily="18" charset="0"/>
                <a:ea typeface="Tiffany" pitchFamily="18" charset="0"/>
                <a:cs typeface="Times New Roman" pitchFamily="18" charset="0"/>
              </a:rPr>
              <a:t>là</a:t>
            </a:r>
            <a:r>
              <a:rPr lang="en-US" sz="4000" dirty="0">
                <a:solidFill>
                  <a:schemeClr val="bg1"/>
                </a:solidFill>
                <a:latin typeface="Times New Roman" pitchFamily="18" charset="0"/>
                <a:ea typeface="Tiffany" pitchFamily="18" charset="0"/>
                <a:cs typeface="Times New Roman" pitchFamily="18" charset="0"/>
              </a:rPr>
              <a:t> </a:t>
            </a:r>
            <a:r>
              <a:rPr lang="en-US" sz="4000" dirty="0" err="1">
                <a:solidFill>
                  <a:schemeClr val="bg1"/>
                </a:solidFill>
                <a:latin typeface="Times New Roman" pitchFamily="18" charset="0"/>
                <a:ea typeface="Tiffany" pitchFamily="18" charset="0"/>
                <a:cs typeface="Times New Roman" pitchFamily="18" charset="0"/>
              </a:rPr>
              <a:t>quá</a:t>
            </a:r>
            <a:r>
              <a:rPr lang="en-US" sz="4000" dirty="0">
                <a:solidFill>
                  <a:schemeClr val="bg1"/>
                </a:solidFill>
                <a:latin typeface="Times New Roman" pitchFamily="18" charset="0"/>
                <a:ea typeface="Tiffany" pitchFamily="18" charset="0"/>
                <a:cs typeface="Times New Roman" pitchFamily="18" charset="0"/>
              </a:rPr>
              <a:t> </a:t>
            </a:r>
            <a:r>
              <a:rPr lang="en-US" sz="4000" dirty="0" err="1">
                <a:solidFill>
                  <a:schemeClr val="bg1"/>
                </a:solidFill>
                <a:latin typeface="Times New Roman" pitchFamily="18" charset="0"/>
                <a:ea typeface="Tiffany" pitchFamily="18" charset="0"/>
                <a:cs typeface="Times New Roman" pitchFamily="18" charset="0"/>
              </a:rPr>
              <a:t>trình</a:t>
            </a:r>
            <a:r>
              <a:rPr lang="en-US" sz="4000" dirty="0">
                <a:solidFill>
                  <a:schemeClr val="bg1"/>
                </a:solidFill>
                <a:latin typeface="Times New Roman" pitchFamily="18" charset="0"/>
                <a:ea typeface="Tiffany" pitchFamily="18" charset="0"/>
                <a:cs typeface="Times New Roman" pitchFamily="18" charset="0"/>
              </a:rPr>
              <a:t> </a:t>
            </a:r>
            <a:r>
              <a:rPr lang="en-US" sz="4000" dirty="0" err="1">
                <a:solidFill>
                  <a:schemeClr val="bg1"/>
                </a:solidFill>
                <a:latin typeface="Times New Roman" pitchFamily="18" charset="0"/>
                <a:ea typeface="Tiffany" pitchFamily="18" charset="0"/>
                <a:cs typeface="Times New Roman" pitchFamily="18" charset="0"/>
              </a:rPr>
              <a:t>kết</a:t>
            </a:r>
            <a:r>
              <a:rPr lang="en-US" sz="4000" dirty="0">
                <a:solidFill>
                  <a:schemeClr val="bg1"/>
                </a:solidFill>
                <a:latin typeface="Times New Roman" pitchFamily="18" charset="0"/>
                <a:ea typeface="Tiffany" pitchFamily="18" charset="0"/>
                <a:cs typeface="Times New Roman" pitchFamily="18" charset="0"/>
              </a:rPr>
              <a:t> </a:t>
            </a:r>
            <a:r>
              <a:rPr lang="en-US" sz="4000" dirty="0" err="1">
                <a:solidFill>
                  <a:schemeClr val="bg1"/>
                </a:solidFill>
                <a:latin typeface="Times New Roman" pitchFamily="18" charset="0"/>
                <a:ea typeface="Tiffany" pitchFamily="18" charset="0"/>
                <a:cs typeface="Times New Roman" pitchFamily="18" charset="0"/>
              </a:rPr>
              <a:t>hợp</a:t>
            </a:r>
            <a:r>
              <a:rPr lang="en-US" sz="4000" dirty="0">
                <a:solidFill>
                  <a:schemeClr val="bg1"/>
                </a:solidFill>
                <a:latin typeface="Times New Roman" pitchFamily="18" charset="0"/>
                <a:ea typeface="Tiffany" pitchFamily="18" charset="0"/>
                <a:cs typeface="Times New Roman" pitchFamily="18" charset="0"/>
              </a:rPr>
              <a:t> </a:t>
            </a:r>
            <a:r>
              <a:rPr lang="en-US" sz="4000" dirty="0" err="1">
                <a:solidFill>
                  <a:schemeClr val="bg1"/>
                </a:solidFill>
                <a:latin typeface="Times New Roman" pitchFamily="18" charset="0"/>
                <a:ea typeface="Tiffany" pitchFamily="18" charset="0"/>
                <a:cs typeface="Times New Roman" pitchFamily="18" charset="0"/>
              </a:rPr>
              <a:t>giữa</a:t>
            </a:r>
            <a:r>
              <a:rPr lang="en-US" sz="4000" dirty="0">
                <a:solidFill>
                  <a:schemeClr val="bg1"/>
                </a:solidFill>
                <a:latin typeface="Times New Roman" pitchFamily="18" charset="0"/>
                <a:ea typeface="Tiffany" pitchFamily="18" charset="0"/>
                <a:cs typeface="Times New Roman" pitchFamily="18" charset="0"/>
              </a:rPr>
              <a:t> </a:t>
            </a:r>
            <a:r>
              <a:rPr lang="en-US" sz="4000" dirty="0" err="1">
                <a:solidFill>
                  <a:schemeClr val="bg1"/>
                </a:solidFill>
                <a:latin typeface="Times New Roman" pitchFamily="18" charset="0"/>
                <a:ea typeface="Tiffany" pitchFamily="18" charset="0"/>
                <a:cs typeface="Times New Roman" pitchFamily="18" charset="0"/>
              </a:rPr>
              <a:t>trứng</a:t>
            </a:r>
            <a:r>
              <a:rPr lang="en-US" sz="4000" dirty="0">
                <a:solidFill>
                  <a:schemeClr val="bg1"/>
                </a:solidFill>
                <a:latin typeface="Times New Roman" pitchFamily="18" charset="0"/>
                <a:ea typeface="Tiffany" pitchFamily="18" charset="0"/>
                <a:cs typeface="Times New Roman" pitchFamily="18" charset="0"/>
              </a:rPr>
              <a:t> </a:t>
            </a:r>
            <a:r>
              <a:rPr lang="en-US" sz="4000" dirty="0" err="1">
                <a:solidFill>
                  <a:schemeClr val="bg1"/>
                </a:solidFill>
                <a:latin typeface="Times New Roman" pitchFamily="18" charset="0"/>
                <a:ea typeface="Tiffany" pitchFamily="18" charset="0"/>
                <a:cs typeface="Times New Roman" pitchFamily="18" charset="0"/>
              </a:rPr>
              <a:t>và</a:t>
            </a:r>
            <a:r>
              <a:rPr lang="en-US" sz="4000" dirty="0">
                <a:solidFill>
                  <a:schemeClr val="bg1"/>
                </a:solidFill>
                <a:latin typeface="Times New Roman" pitchFamily="18" charset="0"/>
                <a:ea typeface="Tiffany" pitchFamily="18" charset="0"/>
                <a:cs typeface="Times New Roman" pitchFamily="18" charset="0"/>
              </a:rPr>
              <a:t> </a:t>
            </a:r>
            <a:r>
              <a:rPr lang="en-US" sz="4000" dirty="0" err="1">
                <a:solidFill>
                  <a:schemeClr val="bg1"/>
                </a:solidFill>
                <a:latin typeface="Times New Roman" pitchFamily="18" charset="0"/>
                <a:ea typeface="Tiffany" pitchFamily="18" charset="0"/>
                <a:cs typeface="Times New Roman" pitchFamily="18" charset="0"/>
              </a:rPr>
              <a:t>tinh</a:t>
            </a:r>
            <a:r>
              <a:rPr lang="en-US" sz="4000" dirty="0">
                <a:solidFill>
                  <a:schemeClr val="bg1"/>
                </a:solidFill>
                <a:latin typeface="Times New Roman" pitchFamily="18" charset="0"/>
                <a:ea typeface="Tiffany" pitchFamily="18" charset="0"/>
                <a:cs typeface="Times New Roman" pitchFamily="18" charset="0"/>
              </a:rPr>
              <a:t> </a:t>
            </a:r>
            <a:r>
              <a:rPr lang="en-US" sz="4000" dirty="0" err="1">
                <a:solidFill>
                  <a:schemeClr val="bg1"/>
                </a:solidFill>
                <a:latin typeface="Times New Roman" pitchFamily="18" charset="0"/>
                <a:ea typeface="Tiffany" pitchFamily="18" charset="0"/>
                <a:cs typeface="Times New Roman" pitchFamily="18" charset="0"/>
              </a:rPr>
              <a:t>trùng</a:t>
            </a:r>
            <a:r>
              <a:rPr lang="en-US" sz="4000" dirty="0">
                <a:solidFill>
                  <a:schemeClr val="bg1"/>
                </a:solidFill>
                <a:latin typeface="Times New Roman" pitchFamily="18" charset="0"/>
                <a:ea typeface="Tiffany" pitchFamily="18" charset="0"/>
                <a:cs typeface="Times New Roman" pitchFamily="18" charset="0"/>
              </a:rPr>
              <a:t> </a:t>
            </a:r>
            <a:r>
              <a:rPr lang="en-US" sz="4000" dirty="0" err="1">
                <a:solidFill>
                  <a:schemeClr val="bg1"/>
                </a:solidFill>
                <a:latin typeface="Times New Roman" pitchFamily="18" charset="0"/>
                <a:ea typeface="Tiffany" pitchFamily="18" charset="0"/>
                <a:cs typeface="Times New Roman" pitchFamily="18" charset="0"/>
              </a:rPr>
              <a:t>tạo</a:t>
            </a:r>
            <a:r>
              <a:rPr lang="en-US" sz="4000" dirty="0">
                <a:solidFill>
                  <a:schemeClr val="bg1"/>
                </a:solidFill>
                <a:latin typeface="Times New Roman" pitchFamily="18" charset="0"/>
                <a:ea typeface="Tiffany" pitchFamily="18" charset="0"/>
                <a:cs typeface="Times New Roman" pitchFamily="18" charset="0"/>
              </a:rPr>
              <a:t> </a:t>
            </a:r>
            <a:r>
              <a:rPr lang="en-US" sz="4000" dirty="0" err="1">
                <a:solidFill>
                  <a:schemeClr val="bg1"/>
                </a:solidFill>
                <a:latin typeface="Times New Roman" pitchFamily="18" charset="0"/>
                <a:ea typeface="Tiffany" pitchFamily="18" charset="0"/>
                <a:cs typeface="Times New Roman" pitchFamily="18" charset="0"/>
              </a:rPr>
              <a:t>thành</a:t>
            </a:r>
            <a:r>
              <a:rPr lang="en-US" sz="4000" dirty="0">
                <a:solidFill>
                  <a:schemeClr val="bg1"/>
                </a:solidFill>
                <a:latin typeface="Times New Roman" pitchFamily="18" charset="0"/>
                <a:ea typeface="Tiffany" pitchFamily="18" charset="0"/>
                <a:cs typeface="Times New Roman" pitchFamily="18" charset="0"/>
              </a:rPr>
              <a:t> </a:t>
            </a:r>
            <a:r>
              <a:rPr lang="en-US" sz="4000" dirty="0" err="1">
                <a:solidFill>
                  <a:schemeClr val="bg1"/>
                </a:solidFill>
                <a:latin typeface="Times New Roman" pitchFamily="18" charset="0"/>
                <a:ea typeface="Tiffany" pitchFamily="18" charset="0"/>
                <a:cs typeface="Times New Roman" pitchFamily="18" charset="0"/>
              </a:rPr>
              <a:t>hợp</a:t>
            </a:r>
            <a:r>
              <a:rPr lang="en-US" sz="4000" dirty="0">
                <a:solidFill>
                  <a:schemeClr val="bg1"/>
                </a:solidFill>
                <a:latin typeface="Times New Roman" pitchFamily="18" charset="0"/>
                <a:ea typeface="Tiffany" pitchFamily="18" charset="0"/>
                <a:cs typeface="Times New Roman" pitchFamily="18" charset="0"/>
              </a:rPr>
              <a:t> </a:t>
            </a:r>
            <a:r>
              <a:rPr lang="en-US" sz="4000" dirty="0" err="1">
                <a:solidFill>
                  <a:schemeClr val="bg1"/>
                </a:solidFill>
                <a:latin typeface="Times New Roman" pitchFamily="18" charset="0"/>
                <a:ea typeface="Tiffany" pitchFamily="18" charset="0"/>
                <a:cs typeface="Times New Roman" pitchFamily="18" charset="0"/>
              </a:rPr>
              <a:t>tử</a:t>
            </a:r>
            <a:r>
              <a:rPr lang="en-US" sz="4000" dirty="0">
                <a:solidFill>
                  <a:schemeClr val="bg1"/>
                </a:solidFill>
                <a:latin typeface="Times New Roman" pitchFamily="18" charset="0"/>
                <a:ea typeface="Tiffany" pitchFamily="18" charset="0"/>
                <a:cs typeface="Times New Roman" pitchFamily="18" charset="0"/>
              </a:rPr>
              <a:t>. </a:t>
            </a:r>
          </a:p>
          <a:p>
            <a:r>
              <a:rPr lang="en-US" sz="4000" dirty="0">
                <a:solidFill>
                  <a:schemeClr val="bg1"/>
                </a:solidFill>
                <a:latin typeface="Times New Roman" pitchFamily="18" charset="0"/>
                <a:ea typeface="Tiffany" pitchFamily="18" charset="0"/>
                <a:cs typeface="Times New Roman" pitchFamily="18" charset="0"/>
              </a:rPr>
              <a:t>+ </a:t>
            </a:r>
            <a:r>
              <a:rPr lang="en-US" sz="4000" dirty="0" err="1">
                <a:solidFill>
                  <a:schemeClr val="bg1"/>
                </a:solidFill>
                <a:latin typeface="Times New Roman" pitchFamily="18" charset="0"/>
                <a:ea typeface="Tiffany" pitchFamily="18" charset="0"/>
                <a:cs typeface="Times New Roman" pitchFamily="18" charset="0"/>
              </a:rPr>
              <a:t>Sự</a:t>
            </a:r>
            <a:r>
              <a:rPr lang="en-US" sz="4000" dirty="0">
                <a:solidFill>
                  <a:schemeClr val="bg1"/>
                </a:solidFill>
                <a:latin typeface="Times New Roman" pitchFamily="18" charset="0"/>
                <a:ea typeface="Tiffany" pitchFamily="18" charset="0"/>
                <a:cs typeface="Times New Roman" pitchFamily="18" charset="0"/>
              </a:rPr>
              <a:t> </a:t>
            </a:r>
            <a:r>
              <a:rPr lang="en-US" sz="4000" dirty="0" err="1">
                <a:solidFill>
                  <a:schemeClr val="bg1"/>
                </a:solidFill>
                <a:latin typeface="Times New Roman" pitchFamily="18" charset="0"/>
                <a:ea typeface="Tiffany" pitchFamily="18" charset="0"/>
                <a:cs typeface="Times New Roman" pitchFamily="18" charset="0"/>
              </a:rPr>
              <a:t>thụ</a:t>
            </a:r>
            <a:r>
              <a:rPr lang="en-US" sz="4000" dirty="0">
                <a:solidFill>
                  <a:schemeClr val="bg1"/>
                </a:solidFill>
                <a:latin typeface="Times New Roman" pitchFamily="18" charset="0"/>
                <a:ea typeface="Tiffany" pitchFamily="18" charset="0"/>
                <a:cs typeface="Times New Roman" pitchFamily="18" charset="0"/>
              </a:rPr>
              <a:t> </a:t>
            </a:r>
            <a:r>
              <a:rPr lang="en-US" sz="4000" dirty="0" err="1">
                <a:solidFill>
                  <a:schemeClr val="bg1"/>
                </a:solidFill>
                <a:latin typeface="Times New Roman" pitchFamily="18" charset="0"/>
                <a:ea typeface="Tiffany" pitchFamily="18" charset="0"/>
                <a:cs typeface="Times New Roman" pitchFamily="18" charset="0"/>
              </a:rPr>
              <a:t>thai</a:t>
            </a:r>
            <a:r>
              <a:rPr lang="en-US" sz="4000" dirty="0">
                <a:solidFill>
                  <a:schemeClr val="bg1"/>
                </a:solidFill>
                <a:latin typeface="Times New Roman" pitchFamily="18" charset="0"/>
                <a:ea typeface="Tiffany" pitchFamily="18" charset="0"/>
                <a:cs typeface="Times New Roman" pitchFamily="18" charset="0"/>
              </a:rPr>
              <a:t> </a:t>
            </a:r>
            <a:r>
              <a:rPr lang="en-US" sz="4000" dirty="0" err="1">
                <a:solidFill>
                  <a:schemeClr val="bg1"/>
                </a:solidFill>
                <a:latin typeface="Times New Roman" pitchFamily="18" charset="0"/>
                <a:ea typeface="Tiffany" pitchFamily="18" charset="0"/>
                <a:cs typeface="Times New Roman" pitchFamily="18" charset="0"/>
              </a:rPr>
              <a:t>xảy</a:t>
            </a:r>
            <a:r>
              <a:rPr lang="en-US" sz="4000" dirty="0">
                <a:solidFill>
                  <a:schemeClr val="bg1"/>
                </a:solidFill>
                <a:latin typeface="Times New Roman" pitchFamily="18" charset="0"/>
                <a:ea typeface="Tiffany" pitchFamily="18" charset="0"/>
                <a:cs typeface="Times New Roman" pitchFamily="18" charset="0"/>
              </a:rPr>
              <a:t> </a:t>
            </a:r>
            <a:r>
              <a:rPr lang="en-US" sz="4000" dirty="0" err="1">
                <a:solidFill>
                  <a:schemeClr val="bg1"/>
                </a:solidFill>
                <a:latin typeface="Times New Roman" pitchFamily="18" charset="0"/>
                <a:ea typeface="Tiffany" pitchFamily="18" charset="0"/>
                <a:cs typeface="Times New Roman" pitchFamily="18" charset="0"/>
              </a:rPr>
              <a:t>ra</a:t>
            </a:r>
            <a:r>
              <a:rPr lang="en-US" sz="4000" dirty="0">
                <a:solidFill>
                  <a:schemeClr val="bg1"/>
                </a:solidFill>
                <a:latin typeface="Times New Roman" pitchFamily="18" charset="0"/>
                <a:ea typeface="Tiffany" pitchFamily="18" charset="0"/>
                <a:cs typeface="Times New Roman" pitchFamily="18" charset="0"/>
              </a:rPr>
              <a:t> </a:t>
            </a:r>
            <a:r>
              <a:rPr lang="en-US" sz="4000" dirty="0" err="1">
                <a:solidFill>
                  <a:schemeClr val="bg1"/>
                </a:solidFill>
                <a:latin typeface="Times New Roman" pitchFamily="18" charset="0"/>
                <a:ea typeface="Tiffany" pitchFamily="18" charset="0"/>
                <a:cs typeface="Times New Roman" pitchFamily="18" charset="0"/>
              </a:rPr>
              <a:t>khi</a:t>
            </a:r>
            <a:r>
              <a:rPr lang="en-US" sz="4000" dirty="0">
                <a:solidFill>
                  <a:schemeClr val="bg1"/>
                </a:solidFill>
                <a:latin typeface="Times New Roman" pitchFamily="18" charset="0"/>
                <a:ea typeface="Tiffany" pitchFamily="18" charset="0"/>
                <a:cs typeface="Times New Roman" pitchFamily="18" charset="0"/>
              </a:rPr>
              <a:t> </a:t>
            </a:r>
            <a:r>
              <a:rPr lang="en-US" sz="4000" dirty="0" err="1">
                <a:solidFill>
                  <a:schemeClr val="bg1"/>
                </a:solidFill>
                <a:latin typeface="Times New Roman" pitchFamily="18" charset="0"/>
                <a:ea typeface="Tiffany" pitchFamily="18" charset="0"/>
                <a:cs typeface="Times New Roman" pitchFamily="18" charset="0"/>
              </a:rPr>
              <a:t>phôi</a:t>
            </a:r>
            <a:r>
              <a:rPr lang="en-US" sz="4000" dirty="0">
                <a:solidFill>
                  <a:schemeClr val="bg1"/>
                </a:solidFill>
                <a:latin typeface="Times New Roman" pitchFamily="18" charset="0"/>
                <a:ea typeface="Tiffany" pitchFamily="18" charset="0"/>
                <a:cs typeface="Times New Roman" pitchFamily="18" charset="0"/>
              </a:rPr>
              <a:t> </a:t>
            </a:r>
            <a:r>
              <a:rPr lang="en-US" sz="4000" dirty="0" err="1">
                <a:solidFill>
                  <a:schemeClr val="bg1"/>
                </a:solidFill>
                <a:latin typeface="Times New Roman" pitchFamily="18" charset="0"/>
                <a:ea typeface="Tiffany" pitchFamily="18" charset="0"/>
                <a:cs typeface="Times New Roman" pitchFamily="18" charset="0"/>
              </a:rPr>
              <a:t>làm</a:t>
            </a:r>
            <a:r>
              <a:rPr lang="en-US" sz="4000" dirty="0">
                <a:solidFill>
                  <a:schemeClr val="bg1"/>
                </a:solidFill>
                <a:latin typeface="Times New Roman" pitchFamily="18" charset="0"/>
                <a:ea typeface="Tiffany" pitchFamily="18" charset="0"/>
                <a:cs typeface="Times New Roman" pitchFamily="18" charset="0"/>
              </a:rPr>
              <a:t> </a:t>
            </a:r>
            <a:r>
              <a:rPr lang="en-US" sz="4000" dirty="0" err="1">
                <a:solidFill>
                  <a:schemeClr val="bg1"/>
                </a:solidFill>
                <a:latin typeface="Times New Roman" pitchFamily="18" charset="0"/>
                <a:ea typeface="Tiffany" pitchFamily="18" charset="0"/>
                <a:cs typeface="Times New Roman" pitchFamily="18" charset="0"/>
              </a:rPr>
              <a:t>tổ</a:t>
            </a:r>
            <a:r>
              <a:rPr lang="en-US" sz="4000" dirty="0">
                <a:solidFill>
                  <a:schemeClr val="bg1"/>
                </a:solidFill>
                <a:latin typeface="Times New Roman" pitchFamily="18" charset="0"/>
                <a:ea typeface="Tiffany" pitchFamily="18" charset="0"/>
                <a:cs typeface="Times New Roman" pitchFamily="18" charset="0"/>
              </a:rPr>
              <a:t> </a:t>
            </a:r>
            <a:r>
              <a:rPr lang="en-US" sz="4000" dirty="0" err="1">
                <a:solidFill>
                  <a:schemeClr val="bg1"/>
                </a:solidFill>
                <a:latin typeface="Times New Roman" pitchFamily="18" charset="0"/>
                <a:ea typeface="Tiffany" pitchFamily="18" charset="0"/>
                <a:cs typeface="Times New Roman" pitchFamily="18" charset="0"/>
              </a:rPr>
              <a:t>được</a:t>
            </a:r>
            <a:r>
              <a:rPr lang="en-US" sz="4000" dirty="0">
                <a:solidFill>
                  <a:schemeClr val="bg1"/>
                </a:solidFill>
                <a:latin typeface="Times New Roman" pitchFamily="18" charset="0"/>
                <a:ea typeface="Tiffany" pitchFamily="18" charset="0"/>
                <a:cs typeface="Times New Roman" pitchFamily="18" charset="0"/>
              </a:rPr>
              <a:t> ở </a:t>
            </a:r>
            <a:r>
              <a:rPr lang="en-US" sz="4000" dirty="0" err="1">
                <a:solidFill>
                  <a:schemeClr val="bg1"/>
                </a:solidFill>
                <a:latin typeface="Times New Roman" pitchFamily="18" charset="0"/>
                <a:ea typeface="Tiffany" pitchFamily="18" charset="0"/>
                <a:cs typeface="Times New Roman" pitchFamily="18" charset="0"/>
              </a:rPr>
              <a:t>tử</a:t>
            </a:r>
            <a:r>
              <a:rPr lang="en-US" sz="4000" dirty="0">
                <a:solidFill>
                  <a:schemeClr val="bg1"/>
                </a:solidFill>
                <a:latin typeface="Times New Roman" pitchFamily="18" charset="0"/>
                <a:ea typeface="Tiffany" pitchFamily="18" charset="0"/>
                <a:cs typeface="Times New Roman" pitchFamily="18" charset="0"/>
              </a:rPr>
              <a:t> </a:t>
            </a:r>
            <a:r>
              <a:rPr lang="en-US" sz="4000" dirty="0" err="1">
                <a:solidFill>
                  <a:schemeClr val="bg1"/>
                </a:solidFill>
                <a:latin typeface="Times New Roman" pitchFamily="18" charset="0"/>
                <a:ea typeface="Tiffany" pitchFamily="18" charset="0"/>
                <a:cs typeface="Times New Roman" pitchFamily="18" charset="0"/>
              </a:rPr>
              <a:t>cung</a:t>
            </a:r>
            <a:r>
              <a:rPr lang="en-US" sz="4000" dirty="0">
                <a:solidFill>
                  <a:schemeClr val="bg1"/>
                </a:solidFill>
                <a:latin typeface="Times New Roman" pitchFamily="18" charset="0"/>
                <a:ea typeface="Tiffany" pitchFamily="18" charset="0"/>
                <a:cs typeface="Times New Roman" pitchFamily="18" charset="0"/>
              </a:rPr>
              <a:t>.</a:t>
            </a:r>
          </a:p>
          <a:p>
            <a:endParaRPr lang="en-US" sz="4000" dirty="0">
              <a:solidFill>
                <a:schemeClr val="bg1"/>
              </a:solidFill>
              <a:latin typeface="Times New Roman" pitchFamily="18" charset="0"/>
              <a:ea typeface="Tiffany" pitchFamily="18" charset="0"/>
              <a:cs typeface="Times New Roman" pitchFamily="18" charset="0"/>
            </a:endParaRPr>
          </a:p>
        </p:txBody>
      </p:sp>
    </p:spTree>
    <p:extLst>
      <p:ext uri="{BB962C8B-B14F-4D97-AF65-F5344CB8AC3E}">
        <p14:creationId xmlns:p14="http://schemas.microsoft.com/office/powerpoint/2010/main" val="120633685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1" presetClass="entr" presetSubtype="0" fill="hold" grpId="0" nodeType="clickEffect">
                                  <p:stCondLst>
                                    <p:cond delay="0"/>
                                  </p:stCondLst>
                                  <p:iterate type="lt">
                                    <p:tmPct val="10000"/>
                                  </p:iterate>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14"/>
                                        </p:tgtEl>
                                        <p:attrNameLst>
                                          <p:attrName>ppt_y</p:attrName>
                                        </p:attrNameLst>
                                      </p:cBhvr>
                                      <p:tavLst>
                                        <p:tav tm="0">
                                          <p:val>
                                            <p:strVal val="#ppt_y"/>
                                          </p:val>
                                        </p:tav>
                                        <p:tav tm="100000">
                                          <p:val>
                                            <p:strVal val="#ppt_y"/>
                                          </p:val>
                                        </p:tav>
                                      </p:tavLst>
                                    </p:anim>
                                    <p:anim calcmode="lin" valueType="num">
                                      <p:cBhvr>
                                        <p:cTn id="14" dur="50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14"/>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8288000" cy="102870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4" name="矩形 33"/>
          <p:cNvSpPr/>
          <p:nvPr/>
        </p:nvSpPr>
        <p:spPr>
          <a:xfrm>
            <a:off x="-1230407" y="3373067"/>
            <a:ext cx="988359" cy="1548557"/>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30" name="图片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0852" y="5547753"/>
            <a:ext cx="6902285" cy="2573205"/>
          </a:xfrm>
          <a:prstGeom prst="rect">
            <a:avLst/>
          </a:prstGeom>
        </p:spPr>
      </p:pic>
      <p:pic>
        <p:nvPicPr>
          <p:cNvPr id="31" name="图片 3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50552" y="2991248"/>
            <a:ext cx="12637448" cy="3495998"/>
          </a:xfrm>
          <a:prstGeom prst="rect">
            <a:avLst/>
          </a:prstGeom>
        </p:spPr>
      </p:pic>
      <p:sp>
        <p:nvSpPr>
          <p:cNvPr id="32" name="文本框 31"/>
          <p:cNvSpPr txBox="1"/>
          <p:nvPr/>
        </p:nvSpPr>
        <p:spPr>
          <a:xfrm>
            <a:off x="3556464" y="3365794"/>
            <a:ext cx="2861681" cy="2746906"/>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altLang="zh-CN" sz="1725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9Slide03 Arima Madurai Black" panose="00000A00000000000000" pitchFamily="2" charset="-93"/>
                <a:ea typeface="微软雅黑" panose="020B0503020204020204" pitchFamily="34" charset="-122"/>
                <a:cs typeface="#9Slide03 Arima Madurai Black" panose="00000A00000000000000" pitchFamily="2" charset="-93"/>
              </a:rPr>
              <a:t>III.</a:t>
            </a:r>
            <a:endParaRPr kumimoji="0" lang="zh-CN" altLang="en-US" sz="1725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9Slide03 Arima Madurai Black" panose="00000A00000000000000" pitchFamily="2" charset="-93"/>
              <a:ea typeface="微软雅黑" panose="020B0503020204020204" pitchFamily="34" charset="-122"/>
              <a:cs typeface="#9Slide03 Arima Madurai Black" panose="00000A00000000000000" pitchFamily="2" charset="-93"/>
            </a:endParaRPr>
          </a:p>
        </p:txBody>
      </p:sp>
      <p:sp>
        <p:nvSpPr>
          <p:cNvPr id="33" name="文本框 32"/>
          <p:cNvSpPr txBox="1"/>
          <p:nvPr/>
        </p:nvSpPr>
        <p:spPr>
          <a:xfrm>
            <a:off x="6781800" y="3373067"/>
            <a:ext cx="10972800" cy="2554545"/>
          </a:xfrm>
          <a:prstGeom prst="rect">
            <a:avLst/>
          </a:prstGeom>
          <a:noFill/>
        </p:spPr>
        <p:txBody>
          <a:bodyPr wrap="square" rtlCol="0">
            <a:spAutoFit/>
          </a:bodyPr>
          <a:lstStyle/>
          <a:p>
            <a:pPr defTabSz="1371600"/>
            <a:r>
              <a:rPr lang="en-US" altLang="zh-CN" sz="80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Hiện</a:t>
            </a:r>
            <a:r>
              <a:rPr lang="en-US" altLang="zh-CN" sz="80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80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tượng</a:t>
            </a:r>
            <a:r>
              <a:rPr lang="en-US" altLang="zh-CN" sz="80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80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kinh</a:t>
            </a:r>
            <a:r>
              <a:rPr lang="en-US" altLang="zh-CN" sz="80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80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nguyệt</a:t>
            </a:r>
            <a:r>
              <a:rPr lang="en-US" altLang="zh-CN" sz="80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80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và</a:t>
            </a:r>
            <a:r>
              <a:rPr lang="en-US" altLang="zh-CN" sz="80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80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biện</a:t>
            </a:r>
            <a:r>
              <a:rPr lang="en-US" altLang="zh-CN" sz="80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80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pháp</a:t>
            </a:r>
            <a:r>
              <a:rPr lang="en-US" altLang="zh-CN" sz="80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80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tránh</a:t>
            </a:r>
            <a:r>
              <a:rPr lang="en-US" altLang="zh-CN" sz="80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80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thai</a:t>
            </a:r>
            <a:endParaRPr lang="zh-CN" altLang="en-US" sz="80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endParaRPr>
          </a:p>
        </p:txBody>
      </p:sp>
    </p:spTree>
    <p:extLst>
      <p:ext uri="{BB962C8B-B14F-4D97-AF65-F5344CB8AC3E}">
        <p14:creationId xmlns:p14="http://schemas.microsoft.com/office/powerpoint/2010/main" val="421421434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7300" y="114300"/>
            <a:ext cx="15773400" cy="1988345"/>
          </a:xfrm>
        </p:spPr>
        <p:txBody>
          <a:bodyPr>
            <a:normAutofit/>
          </a:bodyPr>
          <a:lstStyle/>
          <a:p>
            <a:pPr algn="ctr"/>
            <a:r>
              <a:rPr lang="en-US" sz="4000" dirty="0">
                <a:solidFill>
                  <a:srgbClr val="C00000"/>
                </a:solidFill>
                <a:latin typeface="Times New Roman" pitchFamily="18" charset="0"/>
                <a:cs typeface="Times New Roman" pitchFamily="18" charset="0"/>
              </a:rPr>
              <a:t>HIỆN TƯỢNG KINH NGUYỆT</a:t>
            </a:r>
          </a:p>
        </p:txBody>
      </p:sp>
      <p:pic>
        <p:nvPicPr>
          <p:cNvPr id="16386" name="Picture 2" descr="Chu kỳ kinh nguyệt bình thường kéo dài bao lâu? Triệu chứng thường gặp là  gì?"/>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0400" y="1538870"/>
            <a:ext cx="11658600" cy="87405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74829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 y="38100"/>
            <a:ext cx="15773400" cy="1988345"/>
          </a:xfrm>
        </p:spPr>
        <p:txBody>
          <a:bodyPr>
            <a:normAutofit/>
          </a:bodyPr>
          <a:lstStyle/>
          <a:p>
            <a:r>
              <a:rPr lang="en-US" sz="3200" dirty="0">
                <a:solidFill>
                  <a:srgbClr val="C00000"/>
                </a:solidFill>
                <a:latin typeface="Times New Roman" pitchFamily="18" charset="0"/>
                <a:cs typeface="Times New Roman" pitchFamily="18" charset="0"/>
              </a:rPr>
              <a:t>1. </a:t>
            </a:r>
            <a:r>
              <a:rPr lang="vi-VN" sz="3200" dirty="0">
                <a:solidFill>
                  <a:srgbClr val="C00000"/>
                </a:solidFill>
                <a:latin typeface="Times New Roman" pitchFamily="18" charset="0"/>
                <a:cs typeface="Times New Roman" pitchFamily="18" charset="0"/>
              </a:rPr>
              <a:t>Hiện tượng kinh nguyệt là</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gì</a:t>
            </a:r>
            <a:r>
              <a:rPr lang="en-US" sz="3200" dirty="0">
                <a:solidFill>
                  <a:srgbClr val="C00000"/>
                </a:solidFill>
                <a:latin typeface="Times New Roman" pitchFamily="18" charset="0"/>
                <a:cs typeface="Times New Roman" pitchFamily="18" charset="0"/>
              </a:rPr>
              <a:t>?</a:t>
            </a:r>
            <a:br>
              <a:rPr lang="en-US" sz="3200" dirty="0">
                <a:solidFill>
                  <a:srgbClr val="C00000"/>
                </a:solidFill>
                <a:latin typeface="Times New Roman" pitchFamily="18" charset="0"/>
                <a:cs typeface="Times New Roman" pitchFamily="18" charset="0"/>
              </a:rPr>
            </a:br>
            <a:r>
              <a:rPr lang="en-US" sz="3200" dirty="0">
                <a:solidFill>
                  <a:srgbClr val="C00000"/>
                </a:solidFill>
                <a:latin typeface="Times New Roman" pitchFamily="18" charset="0"/>
                <a:cs typeface="Times New Roman" pitchFamily="18" charset="0"/>
              </a:rPr>
              <a:t>2. Do </a:t>
            </a:r>
            <a:r>
              <a:rPr lang="en-US" sz="3200" dirty="0" err="1">
                <a:solidFill>
                  <a:srgbClr val="C00000"/>
                </a:solidFill>
                <a:latin typeface="Times New Roman" pitchFamily="18" charset="0"/>
                <a:cs typeface="Times New Roman" pitchFamily="18" charset="0"/>
              </a:rPr>
              <a:t>đâu</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có</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kinh</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nguyệt</a:t>
            </a:r>
            <a:r>
              <a:rPr lang="en-US" sz="3200" dirty="0">
                <a:solidFill>
                  <a:srgbClr val="C00000"/>
                </a:solidFill>
                <a:latin typeface="Times New Roman" pitchFamily="18" charset="0"/>
                <a:cs typeface="Times New Roman" pitchFamily="18" charset="0"/>
              </a:rPr>
              <a:t>?</a:t>
            </a:r>
            <a:br>
              <a:rPr lang="en-US" sz="3200" dirty="0">
                <a:solidFill>
                  <a:srgbClr val="C00000"/>
                </a:solidFill>
                <a:latin typeface="Times New Roman" pitchFamily="18" charset="0"/>
                <a:cs typeface="Times New Roman" pitchFamily="18" charset="0"/>
              </a:rPr>
            </a:br>
            <a:endParaRPr lang="en-US" sz="3200" dirty="0">
              <a:solidFill>
                <a:srgbClr val="C00000"/>
              </a:solidFill>
              <a:latin typeface="Times New Roman" pitchFamily="18" charset="0"/>
              <a:cs typeface="Times New Roman" pitchFamily="18" charset="0"/>
            </a:endParaRPr>
          </a:p>
        </p:txBody>
      </p:sp>
      <p:sp>
        <p:nvSpPr>
          <p:cNvPr id="3" name="Content Placeholder 2"/>
          <p:cNvSpPr>
            <a:spLocks noGrp="1"/>
          </p:cNvSpPr>
          <p:nvPr>
            <p:ph idx="1"/>
          </p:nvPr>
        </p:nvSpPr>
        <p:spPr>
          <a:xfrm>
            <a:off x="457200" y="8031955"/>
            <a:ext cx="17526000" cy="3131345"/>
          </a:xfrm>
        </p:spPr>
        <p:txBody>
          <a:bodyPr>
            <a:normAutofit/>
          </a:bodyPr>
          <a:lstStyle/>
          <a:p>
            <a:pPr marL="0" lvl="0" indent="0">
              <a:buNone/>
            </a:pPr>
            <a:r>
              <a:rPr lang="en-US" sz="3200" dirty="0">
                <a:solidFill>
                  <a:srgbClr val="7030A0"/>
                </a:solidFill>
                <a:latin typeface="Times New Roman" pitchFamily="18" charset="0"/>
                <a:cs typeface="Times New Roman" pitchFamily="18" charset="0"/>
              </a:rPr>
              <a:t>1. </a:t>
            </a:r>
            <a:r>
              <a:rPr lang="vi-VN" sz="3200" dirty="0">
                <a:solidFill>
                  <a:srgbClr val="7030A0"/>
                </a:solidFill>
                <a:latin typeface="Times New Roman" pitchFamily="18" charset="0"/>
                <a:cs typeface="Times New Roman" pitchFamily="18" charset="0"/>
              </a:rPr>
              <a:t>Hiện tượng kinh nguyệt là hiện tượng trứng không được th</a:t>
            </a:r>
            <a:r>
              <a:rPr lang="en-US" sz="3200" dirty="0">
                <a:solidFill>
                  <a:srgbClr val="7030A0"/>
                </a:solidFill>
                <a:latin typeface="Times New Roman" pitchFamily="18" charset="0"/>
                <a:cs typeface="Times New Roman" pitchFamily="18" charset="0"/>
              </a:rPr>
              <a:t>ụ</a:t>
            </a:r>
            <a:r>
              <a:rPr lang="vi-VN" sz="3200" dirty="0">
                <a:solidFill>
                  <a:srgbClr val="7030A0"/>
                </a:solidFill>
                <a:latin typeface="Times New Roman" pitchFamily="18" charset="0"/>
                <a:cs typeface="Times New Roman" pitchFamily="18" charset="0"/>
              </a:rPr>
              <a:t> tinh sau 14 ngày kể từ khi trứng rụng làm thể vàng bị tiêu giảm, lớp niêm mạc bong ra từng mảng thoát ra ngoài cùng với máu và dịch nhày.</a:t>
            </a:r>
            <a:endParaRPr lang="en-US" sz="3200" dirty="0">
              <a:solidFill>
                <a:srgbClr val="7030A0"/>
              </a:solidFill>
              <a:latin typeface="Times New Roman" pitchFamily="18" charset="0"/>
              <a:cs typeface="Times New Roman" pitchFamily="18" charset="0"/>
            </a:endParaRPr>
          </a:p>
          <a:p>
            <a:pPr marL="0" lvl="0" indent="0">
              <a:buNone/>
            </a:pPr>
            <a:r>
              <a:rPr lang="en-US" sz="3200" dirty="0">
                <a:solidFill>
                  <a:srgbClr val="7030A0"/>
                </a:solidFill>
                <a:latin typeface="Times New Roman" pitchFamily="18" charset="0"/>
                <a:cs typeface="Times New Roman" pitchFamily="18" charset="0"/>
              </a:rPr>
              <a:t>2. </a:t>
            </a:r>
            <a:r>
              <a:rPr lang="en-US" sz="3200" dirty="0" err="1">
                <a:solidFill>
                  <a:srgbClr val="7030A0"/>
                </a:solidFill>
                <a:latin typeface="Times New Roman" pitchFamily="18" charset="0"/>
                <a:cs typeface="Times New Roman" pitchFamily="18" charset="0"/>
              </a:rPr>
              <a:t>Trứng</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không</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được</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thụ</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tinh</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thì</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sau</a:t>
            </a:r>
            <a:r>
              <a:rPr lang="en-US" sz="3200" dirty="0">
                <a:solidFill>
                  <a:srgbClr val="7030A0"/>
                </a:solidFill>
                <a:latin typeface="Times New Roman" pitchFamily="18" charset="0"/>
                <a:cs typeface="Times New Roman" pitchFamily="18" charset="0"/>
              </a:rPr>
              <a:t> 14 </a:t>
            </a:r>
            <a:r>
              <a:rPr lang="en-US" sz="3200" dirty="0" err="1">
                <a:solidFill>
                  <a:srgbClr val="7030A0"/>
                </a:solidFill>
                <a:latin typeface="Times New Roman" pitchFamily="18" charset="0"/>
                <a:cs typeface="Times New Roman" pitchFamily="18" charset="0"/>
              </a:rPr>
              <a:t>ngày</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kể</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từ</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khi</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trứng</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rụng</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thể</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vàng</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bị</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tiêu</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giảm</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kéo</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theo</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giảm</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nồng</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độ</a:t>
            </a:r>
            <a:r>
              <a:rPr lang="en-US" sz="3200" dirty="0">
                <a:solidFill>
                  <a:srgbClr val="7030A0"/>
                </a:solidFill>
                <a:latin typeface="Times New Roman" pitchFamily="18" charset="0"/>
                <a:cs typeface="Times New Roman" pitchFamily="18" charset="0"/>
              </a:rPr>
              <a:t> hormone progesterone </a:t>
            </a:r>
            <a:r>
              <a:rPr lang="en-US" sz="3200" dirty="0" err="1">
                <a:solidFill>
                  <a:srgbClr val="7030A0"/>
                </a:solidFill>
                <a:latin typeface="Times New Roman" pitchFamily="18" charset="0"/>
                <a:cs typeface="Times New Roman" pitchFamily="18" charset="0"/>
              </a:rPr>
              <a:t>làm</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cho</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lớp</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niêm</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mạc</a:t>
            </a:r>
            <a:r>
              <a:rPr lang="en-US" sz="3200" dirty="0">
                <a:solidFill>
                  <a:srgbClr val="7030A0"/>
                </a:solidFill>
                <a:latin typeface="Times New Roman" pitchFamily="18" charset="0"/>
                <a:cs typeface="Times New Roman" pitchFamily="18" charset="0"/>
              </a:rPr>
              <a:t> bong </a:t>
            </a:r>
            <a:r>
              <a:rPr lang="en-US" sz="3200" dirty="0" err="1">
                <a:solidFill>
                  <a:srgbClr val="7030A0"/>
                </a:solidFill>
                <a:latin typeface="Times New Roman" pitchFamily="18" charset="0"/>
                <a:cs typeface="Times New Roman" pitchFamily="18" charset="0"/>
              </a:rPr>
              <a:t>ra</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gây</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đứt</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mạch</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máu</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và</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chảy</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máu</a:t>
            </a:r>
            <a:r>
              <a:rPr lang="en-US" sz="3200" dirty="0">
                <a:solidFill>
                  <a:srgbClr val="7030A0"/>
                </a:solidFill>
                <a:latin typeface="Times New Roman" pitchFamily="18" charset="0"/>
                <a:cs typeface="Times New Roman" pitchFamily="18" charset="0"/>
              </a:rPr>
              <a:t>.</a:t>
            </a:r>
          </a:p>
        </p:txBody>
      </p:sp>
      <p:pic>
        <p:nvPicPr>
          <p:cNvPr id="15362" name="Picture 2" descr="Các giai đoạn của chu kỳ kinh nguyệt như thế nà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562100"/>
            <a:ext cx="14610756" cy="6172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5491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36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additive="base">
                                        <p:cTn id="15"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1" y="0"/>
            <a:ext cx="8644598" cy="10287000"/>
          </a:xfrm>
          <a:prstGeom prst="rect">
            <a:avLst/>
          </a:prstGeom>
        </p:spPr>
      </p:pic>
      <p:sp>
        <p:nvSpPr>
          <p:cNvPr id="3" name="TextBox 2"/>
          <p:cNvSpPr txBox="1"/>
          <p:nvPr/>
        </p:nvSpPr>
        <p:spPr>
          <a:xfrm>
            <a:off x="9486900" y="247650"/>
            <a:ext cx="7486650" cy="784830"/>
          </a:xfrm>
          <a:prstGeom prst="rect">
            <a:avLst/>
          </a:prstGeom>
          <a:noFill/>
        </p:spPr>
        <p:txBody>
          <a:bodyPr wrap="square" lIns="137160" tIns="68580" rIns="137160" bIns="68580" rtlCol="0">
            <a:spAutoFit/>
          </a:bodyPr>
          <a:lstStyle/>
          <a:p>
            <a:r>
              <a:rPr lang="en-US" sz="4200" dirty="0">
                <a:solidFill>
                  <a:srgbClr val="C00000"/>
                </a:solidFill>
                <a:latin typeface="Times New Roman" pitchFamily="18" charset="0"/>
                <a:cs typeface="Times New Roman" pitchFamily="18" charset="0"/>
              </a:rPr>
              <a:t>	</a:t>
            </a:r>
            <a:r>
              <a:rPr lang="en-US" sz="4200" u="sng" dirty="0" err="1">
                <a:solidFill>
                  <a:srgbClr val="C00000"/>
                </a:solidFill>
                <a:latin typeface="Times New Roman" pitchFamily="18" charset="0"/>
                <a:cs typeface="Times New Roman" pitchFamily="18" charset="0"/>
              </a:rPr>
              <a:t>Nhiệm</a:t>
            </a:r>
            <a:r>
              <a:rPr lang="en-US" sz="4200" u="sng" dirty="0">
                <a:solidFill>
                  <a:srgbClr val="C00000"/>
                </a:solidFill>
                <a:latin typeface="Times New Roman" pitchFamily="18" charset="0"/>
                <a:cs typeface="Times New Roman" pitchFamily="18" charset="0"/>
              </a:rPr>
              <a:t> </a:t>
            </a:r>
            <a:r>
              <a:rPr lang="en-US" sz="4200" u="sng" dirty="0" err="1">
                <a:solidFill>
                  <a:srgbClr val="C00000"/>
                </a:solidFill>
                <a:latin typeface="Times New Roman" pitchFamily="18" charset="0"/>
                <a:cs typeface="Times New Roman" pitchFamily="18" charset="0"/>
              </a:rPr>
              <a:t>vụ</a:t>
            </a:r>
            <a:r>
              <a:rPr lang="en-US" sz="4200" u="sng" dirty="0">
                <a:solidFill>
                  <a:srgbClr val="C00000"/>
                </a:solidFill>
                <a:latin typeface="Times New Roman" pitchFamily="18" charset="0"/>
                <a:cs typeface="Times New Roman" pitchFamily="18" charset="0"/>
              </a:rPr>
              <a:t> </a:t>
            </a:r>
            <a:r>
              <a:rPr lang="en-US" sz="4200" u="sng" dirty="0" err="1">
                <a:solidFill>
                  <a:srgbClr val="C00000"/>
                </a:solidFill>
                <a:latin typeface="Times New Roman" pitchFamily="18" charset="0"/>
                <a:cs typeface="Times New Roman" pitchFamily="18" charset="0"/>
              </a:rPr>
              <a:t>học</a:t>
            </a:r>
            <a:r>
              <a:rPr lang="en-US" sz="4200" u="sng" dirty="0">
                <a:solidFill>
                  <a:srgbClr val="C00000"/>
                </a:solidFill>
                <a:latin typeface="Times New Roman" pitchFamily="18" charset="0"/>
                <a:cs typeface="Times New Roman" pitchFamily="18" charset="0"/>
              </a:rPr>
              <a:t> </a:t>
            </a:r>
            <a:r>
              <a:rPr lang="en-US" sz="4200" u="sng" dirty="0" err="1">
                <a:solidFill>
                  <a:srgbClr val="C00000"/>
                </a:solidFill>
                <a:latin typeface="Times New Roman" pitchFamily="18" charset="0"/>
                <a:cs typeface="Times New Roman" pitchFamily="18" charset="0"/>
              </a:rPr>
              <a:t>tập</a:t>
            </a:r>
            <a:endParaRPr lang="en-US" sz="4200" u="sng" dirty="0">
              <a:solidFill>
                <a:srgbClr val="C00000"/>
              </a:solidFill>
              <a:latin typeface="Times New Roman" pitchFamily="18" charset="0"/>
              <a:cs typeface="Times New Roman" pitchFamily="18" charset="0"/>
            </a:endParaRPr>
          </a:p>
        </p:txBody>
      </p:sp>
      <p:sp>
        <p:nvSpPr>
          <p:cNvPr id="9" name="TextBox 8"/>
          <p:cNvSpPr txBox="1"/>
          <p:nvPr/>
        </p:nvSpPr>
        <p:spPr>
          <a:xfrm>
            <a:off x="9486900" y="1456476"/>
            <a:ext cx="8343900" cy="6294031"/>
          </a:xfrm>
          <a:prstGeom prst="rect">
            <a:avLst/>
          </a:prstGeom>
          <a:noFill/>
        </p:spPr>
        <p:txBody>
          <a:bodyPr wrap="square" lIns="137160" tIns="68580" rIns="137160" bIns="68580" rtlCol="0">
            <a:spAutoFit/>
          </a:bodyPr>
          <a:lstStyle/>
          <a:p>
            <a:r>
              <a:rPr lang="en-US" sz="4000" dirty="0">
                <a:solidFill>
                  <a:srgbClr val="7030A0"/>
                </a:solidFill>
                <a:latin typeface="Times New Roman" pitchFamily="18" charset="0"/>
                <a:ea typeface="Tiffany" pitchFamily="18" charset="0"/>
                <a:cs typeface="Times New Roman" pitchFamily="18" charset="0"/>
              </a:rPr>
              <a:t> ⃰ </a:t>
            </a:r>
            <a:r>
              <a:rPr lang="en-US" sz="4000" dirty="0" err="1">
                <a:solidFill>
                  <a:srgbClr val="7030A0"/>
                </a:solidFill>
                <a:latin typeface="Times New Roman" pitchFamily="18" charset="0"/>
                <a:ea typeface="Tiffany" pitchFamily="18" charset="0"/>
                <a:cs typeface="Times New Roman" pitchFamily="18" charset="0"/>
              </a:rPr>
              <a:t>Quan</a:t>
            </a:r>
            <a:r>
              <a:rPr lang="en-US" sz="4000" dirty="0">
                <a:solidFill>
                  <a:srgbClr val="7030A0"/>
                </a:solidFill>
                <a:latin typeface="Times New Roman" pitchFamily="18" charset="0"/>
                <a:ea typeface="Tiffany" pitchFamily="18" charset="0"/>
                <a:cs typeface="Times New Roman" pitchFamily="18" charset="0"/>
              </a:rPr>
              <a:t> </a:t>
            </a:r>
            <a:r>
              <a:rPr lang="en-US" sz="4000" dirty="0" err="1">
                <a:solidFill>
                  <a:srgbClr val="7030A0"/>
                </a:solidFill>
                <a:latin typeface="Times New Roman" pitchFamily="18" charset="0"/>
                <a:ea typeface="Tiffany" pitchFamily="18" charset="0"/>
                <a:cs typeface="Times New Roman" pitchFamily="18" charset="0"/>
              </a:rPr>
              <a:t>sát</a:t>
            </a:r>
            <a:r>
              <a:rPr lang="en-US" sz="4000" dirty="0">
                <a:solidFill>
                  <a:srgbClr val="7030A0"/>
                </a:solidFill>
                <a:latin typeface="Times New Roman" pitchFamily="18" charset="0"/>
                <a:ea typeface="Tiffany" pitchFamily="18" charset="0"/>
                <a:cs typeface="Times New Roman" pitchFamily="18" charset="0"/>
              </a:rPr>
              <a:t> video</a:t>
            </a:r>
          </a:p>
          <a:p>
            <a:r>
              <a:rPr lang="en-US" sz="4000" dirty="0">
                <a:solidFill>
                  <a:srgbClr val="7030A0"/>
                </a:solidFill>
                <a:latin typeface="Times New Roman" pitchFamily="18" charset="0"/>
                <a:ea typeface="Tiffany" pitchFamily="18" charset="0"/>
                <a:cs typeface="Times New Roman" pitchFamily="18" charset="0"/>
              </a:rPr>
              <a:t>* </a:t>
            </a:r>
            <a:r>
              <a:rPr lang="en-US" sz="4000" dirty="0" err="1">
                <a:solidFill>
                  <a:srgbClr val="7030A0"/>
                </a:solidFill>
                <a:latin typeface="Times New Roman" pitchFamily="18" charset="0"/>
                <a:ea typeface="Tiffany" pitchFamily="18" charset="0"/>
                <a:cs typeface="Times New Roman" pitchFamily="18" charset="0"/>
              </a:rPr>
              <a:t>Trả</a:t>
            </a:r>
            <a:r>
              <a:rPr lang="en-US" sz="4000" dirty="0">
                <a:solidFill>
                  <a:srgbClr val="7030A0"/>
                </a:solidFill>
                <a:latin typeface="Times New Roman" pitchFamily="18" charset="0"/>
                <a:ea typeface="Tiffany" pitchFamily="18" charset="0"/>
                <a:cs typeface="Times New Roman" pitchFamily="18" charset="0"/>
              </a:rPr>
              <a:t> </a:t>
            </a:r>
            <a:r>
              <a:rPr lang="en-US" sz="4000" dirty="0" err="1">
                <a:solidFill>
                  <a:srgbClr val="7030A0"/>
                </a:solidFill>
                <a:latin typeface="Times New Roman" pitchFamily="18" charset="0"/>
                <a:ea typeface="Tiffany" pitchFamily="18" charset="0"/>
                <a:cs typeface="Times New Roman" pitchFamily="18" charset="0"/>
              </a:rPr>
              <a:t>lời</a:t>
            </a:r>
            <a:r>
              <a:rPr lang="en-US" sz="4000" dirty="0">
                <a:solidFill>
                  <a:srgbClr val="7030A0"/>
                </a:solidFill>
                <a:latin typeface="Times New Roman" pitchFamily="18" charset="0"/>
                <a:ea typeface="Tiffany" pitchFamily="18" charset="0"/>
                <a:cs typeface="Times New Roman" pitchFamily="18" charset="0"/>
              </a:rPr>
              <a:t> </a:t>
            </a:r>
            <a:r>
              <a:rPr lang="en-US" sz="4000" dirty="0" err="1">
                <a:solidFill>
                  <a:srgbClr val="7030A0"/>
                </a:solidFill>
                <a:latin typeface="Times New Roman" pitchFamily="18" charset="0"/>
                <a:ea typeface="Tiffany" pitchFamily="18" charset="0"/>
                <a:cs typeface="Times New Roman" pitchFamily="18" charset="0"/>
              </a:rPr>
              <a:t>các</a:t>
            </a:r>
            <a:r>
              <a:rPr lang="en-US" sz="4000" dirty="0">
                <a:solidFill>
                  <a:srgbClr val="7030A0"/>
                </a:solidFill>
                <a:latin typeface="Times New Roman" pitchFamily="18" charset="0"/>
                <a:ea typeface="Tiffany" pitchFamily="18" charset="0"/>
                <a:cs typeface="Times New Roman" pitchFamily="18" charset="0"/>
              </a:rPr>
              <a:t> </a:t>
            </a:r>
            <a:r>
              <a:rPr lang="en-US" sz="4000" dirty="0" err="1">
                <a:solidFill>
                  <a:srgbClr val="7030A0"/>
                </a:solidFill>
                <a:latin typeface="Times New Roman" pitchFamily="18" charset="0"/>
                <a:ea typeface="Tiffany" pitchFamily="18" charset="0"/>
                <a:cs typeface="Times New Roman" pitchFamily="18" charset="0"/>
              </a:rPr>
              <a:t>câu</a:t>
            </a:r>
            <a:r>
              <a:rPr lang="en-US" sz="4000" dirty="0">
                <a:solidFill>
                  <a:srgbClr val="7030A0"/>
                </a:solidFill>
                <a:latin typeface="Times New Roman" pitchFamily="18" charset="0"/>
                <a:ea typeface="Tiffany" pitchFamily="18" charset="0"/>
                <a:cs typeface="Times New Roman" pitchFamily="18" charset="0"/>
              </a:rPr>
              <a:t> </a:t>
            </a:r>
            <a:r>
              <a:rPr lang="en-US" sz="4000" dirty="0" err="1">
                <a:solidFill>
                  <a:srgbClr val="7030A0"/>
                </a:solidFill>
                <a:latin typeface="Times New Roman" pitchFamily="18" charset="0"/>
                <a:ea typeface="Tiffany" pitchFamily="18" charset="0"/>
                <a:cs typeface="Times New Roman" pitchFamily="18" charset="0"/>
              </a:rPr>
              <a:t>hỏi</a:t>
            </a:r>
            <a:r>
              <a:rPr lang="en-US" sz="4000" dirty="0">
                <a:solidFill>
                  <a:srgbClr val="7030A0"/>
                </a:solidFill>
                <a:latin typeface="Times New Roman" pitchFamily="18" charset="0"/>
                <a:ea typeface="Tiffany" pitchFamily="18" charset="0"/>
                <a:cs typeface="Times New Roman" pitchFamily="18" charset="0"/>
              </a:rPr>
              <a:t> </a:t>
            </a:r>
            <a:r>
              <a:rPr lang="en-US" sz="4000" dirty="0" err="1">
                <a:solidFill>
                  <a:srgbClr val="7030A0"/>
                </a:solidFill>
                <a:latin typeface="Times New Roman" pitchFamily="18" charset="0"/>
                <a:ea typeface="Tiffany" pitchFamily="18" charset="0"/>
                <a:cs typeface="Times New Roman" pitchFamily="18" charset="0"/>
              </a:rPr>
              <a:t>sau</a:t>
            </a:r>
            <a:r>
              <a:rPr lang="en-US" sz="4000" dirty="0">
                <a:solidFill>
                  <a:srgbClr val="7030A0"/>
                </a:solidFill>
                <a:latin typeface="Times New Roman" pitchFamily="18" charset="0"/>
                <a:ea typeface="Tiffany" pitchFamily="18" charset="0"/>
                <a:cs typeface="Times New Roman" pitchFamily="18" charset="0"/>
              </a:rPr>
              <a:t>:</a:t>
            </a:r>
          </a:p>
          <a:p>
            <a:pPr marL="742950" indent="-742950">
              <a:buFont typeface="+mj-lt"/>
              <a:buAutoNum type="arabicPeriod"/>
            </a:pPr>
            <a:r>
              <a:rPr lang="vi-VN" sz="4000" dirty="0">
                <a:solidFill>
                  <a:srgbClr val="7030A0"/>
                </a:solidFill>
                <a:latin typeface="Times New Roman" pitchFamily="18" charset="0"/>
                <a:ea typeface="Tiffany" pitchFamily="18" charset="0"/>
                <a:cs typeface="Times New Roman" pitchFamily="18" charset="0"/>
              </a:rPr>
              <a:t>Mang thai ở tuổi vị thành viên có tác động tiêu cực như thế nào?</a:t>
            </a:r>
            <a:endParaRPr lang="en-US" sz="4000" dirty="0">
              <a:solidFill>
                <a:srgbClr val="7030A0"/>
              </a:solidFill>
              <a:latin typeface="Times New Roman" pitchFamily="18" charset="0"/>
              <a:ea typeface="Tiffany" pitchFamily="18" charset="0"/>
              <a:cs typeface="Times New Roman" pitchFamily="18" charset="0"/>
            </a:endParaRPr>
          </a:p>
          <a:p>
            <a:pPr marL="742950" indent="-742950">
              <a:buFont typeface="+mj-lt"/>
              <a:buAutoNum type="arabicPeriod"/>
            </a:pPr>
            <a:r>
              <a:rPr lang="en-US" sz="4000" dirty="0" err="1">
                <a:solidFill>
                  <a:srgbClr val="7030A0"/>
                </a:solidFill>
                <a:latin typeface="Times New Roman" pitchFamily="18" charset="0"/>
                <a:ea typeface="Tiffany" pitchFamily="18" charset="0"/>
                <a:cs typeface="Times New Roman" pitchFamily="18" charset="0"/>
              </a:rPr>
              <a:t>Nguyên</a:t>
            </a:r>
            <a:r>
              <a:rPr lang="en-US" sz="4000" dirty="0">
                <a:solidFill>
                  <a:srgbClr val="7030A0"/>
                </a:solidFill>
                <a:latin typeface="Times New Roman" pitchFamily="18" charset="0"/>
                <a:ea typeface="Tiffany" pitchFamily="18" charset="0"/>
                <a:cs typeface="Times New Roman" pitchFamily="18" charset="0"/>
              </a:rPr>
              <a:t> </a:t>
            </a:r>
            <a:r>
              <a:rPr lang="en-US" sz="4000" dirty="0" err="1">
                <a:solidFill>
                  <a:srgbClr val="7030A0"/>
                </a:solidFill>
                <a:latin typeface="Times New Roman" pitchFamily="18" charset="0"/>
                <a:ea typeface="Tiffany" pitchFamily="18" charset="0"/>
                <a:cs typeface="Times New Roman" pitchFamily="18" charset="0"/>
              </a:rPr>
              <a:t>tắc</a:t>
            </a:r>
            <a:r>
              <a:rPr lang="en-US" sz="4000" dirty="0">
                <a:solidFill>
                  <a:srgbClr val="7030A0"/>
                </a:solidFill>
                <a:latin typeface="Times New Roman" pitchFamily="18" charset="0"/>
                <a:ea typeface="Tiffany" pitchFamily="18" charset="0"/>
                <a:cs typeface="Times New Roman" pitchFamily="18" charset="0"/>
              </a:rPr>
              <a:t> </a:t>
            </a:r>
            <a:r>
              <a:rPr lang="en-US" sz="4000" dirty="0" err="1">
                <a:solidFill>
                  <a:srgbClr val="7030A0"/>
                </a:solidFill>
                <a:latin typeface="Times New Roman" pitchFamily="18" charset="0"/>
                <a:ea typeface="Tiffany" pitchFamily="18" charset="0"/>
                <a:cs typeface="Times New Roman" pitchFamily="18" charset="0"/>
              </a:rPr>
              <a:t>tránh</a:t>
            </a:r>
            <a:r>
              <a:rPr lang="en-US" sz="4000" dirty="0">
                <a:solidFill>
                  <a:srgbClr val="7030A0"/>
                </a:solidFill>
                <a:latin typeface="Times New Roman" pitchFamily="18" charset="0"/>
                <a:ea typeface="Tiffany" pitchFamily="18" charset="0"/>
                <a:cs typeface="Times New Roman" pitchFamily="18" charset="0"/>
              </a:rPr>
              <a:t> </a:t>
            </a:r>
            <a:r>
              <a:rPr lang="en-US" sz="4000" dirty="0" err="1">
                <a:solidFill>
                  <a:srgbClr val="7030A0"/>
                </a:solidFill>
                <a:latin typeface="Times New Roman" pitchFamily="18" charset="0"/>
                <a:ea typeface="Tiffany" pitchFamily="18" charset="0"/>
                <a:cs typeface="Times New Roman" pitchFamily="18" charset="0"/>
              </a:rPr>
              <a:t>thai</a:t>
            </a:r>
            <a:r>
              <a:rPr lang="en-US" sz="4000" dirty="0">
                <a:solidFill>
                  <a:srgbClr val="7030A0"/>
                </a:solidFill>
                <a:latin typeface="Times New Roman" pitchFamily="18" charset="0"/>
                <a:ea typeface="Tiffany" pitchFamily="18" charset="0"/>
                <a:cs typeface="Times New Roman" pitchFamily="18" charset="0"/>
              </a:rPr>
              <a:t> </a:t>
            </a:r>
            <a:r>
              <a:rPr lang="en-US" sz="4000" dirty="0" err="1">
                <a:solidFill>
                  <a:srgbClr val="7030A0"/>
                </a:solidFill>
                <a:latin typeface="Times New Roman" pitchFamily="18" charset="0"/>
                <a:ea typeface="Tiffany" pitchFamily="18" charset="0"/>
                <a:cs typeface="Times New Roman" pitchFamily="18" charset="0"/>
              </a:rPr>
              <a:t>là</a:t>
            </a:r>
            <a:r>
              <a:rPr lang="en-US" sz="4000" dirty="0">
                <a:solidFill>
                  <a:srgbClr val="7030A0"/>
                </a:solidFill>
                <a:latin typeface="Times New Roman" pitchFamily="18" charset="0"/>
                <a:ea typeface="Tiffany" pitchFamily="18" charset="0"/>
                <a:cs typeface="Times New Roman" pitchFamily="18" charset="0"/>
              </a:rPr>
              <a:t> </a:t>
            </a:r>
            <a:r>
              <a:rPr lang="en-US" sz="4000" dirty="0" err="1">
                <a:solidFill>
                  <a:srgbClr val="7030A0"/>
                </a:solidFill>
                <a:latin typeface="Times New Roman" pitchFamily="18" charset="0"/>
                <a:ea typeface="Tiffany" pitchFamily="18" charset="0"/>
                <a:cs typeface="Times New Roman" pitchFamily="18" charset="0"/>
              </a:rPr>
              <a:t>gì</a:t>
            </a:r>
            <a:r>
              <a:rPr lang="en-US" sz="4000" dirty="0">
                <a:solidFill>
                  <a:srgbClr val="7030A0"/>
                </a:solidFill>
                <a:latin typeface="Times New Roman" pitchFamily="18" charset="0"/>
                <a:ea typeface="Tiffany" pitchFamily="18" charset="0"/>
                <a:cs typeface="Times New Roman" pitchFamily="18" charset="0"/>
              </a:rPr>
              <a:t>?</a:t>
            </a:r>
          </a:p>
          <a:p>
            <a:pPr marL="742950" indent="-742950">
              <a:buFont typeface="+mj-lt"/>
              <a:buAutoNum type="arabicPeriod"/>
            </a:pPr>
            <a:r>
              <a:rPr lang="en-US" sz="4000" dirty="0">
                <a:solidFill>
                  <a:srgbClr val="7030A0"/>
                </a:solidFill>
                <a:latin typeface="Times New Roman" pitchFamily="18" charset="0"/>
                <a:ea typeface="Tiffany" pitchFamily="18" charset="0"/>
                <a:cs typeface="Times New Roman" pitchFamily="18" charset="0"/>
              </a:rPr>
              <a:t>N</a:t>
            </a:r>
            <a:r>
              <a:rPr lang="vi-VN" sz="4000" dirty="0">
                <a:solidFill>
                  <a:srgbClr val="7030A0"/>
                </a:solidFill>
                <a:latin typeface="Times New Roman" pitchFamily="18" charset="0"/>
                <a:ea typeface="Tiffany" pitchFamily="18" charset="0"/>
                <a:cs typeface="Times New Roman" pitchFamily="18" charset="0"/>
              </a:rPr>
              <a:t>êu các biện pháp tránh thai thông qua hiểu biết của em.</a:t>
            </a:r>
            <a:endParaRPr lang="en-US" sz="4000" dirty="0">
              <a:solidFill>
                <a:srgbClr val="7030A0"/>
              </a:solidFill>
              <a:latin typeface="Times New Roman" pitchFamily="18" charset="0"/>
              <a:ea typeface="Tiffany" pitchFamily="18" charset="0"/>
              <a:cs typeface="Times New Roman" pitchFamily="18" charset="0"/>
            </a:endParaRPr>
          </a:p>
          <a:p>
            <a:pPr marL="742950" indent="-742950">
              <a:buFont typeface="+mj-lt"/>
              <a:buAutoNum type="arabicPeriod"/>
            </a:pPr>
            <a:r>
              <a:rPr lang="vi-VN" sz="4000" dirty="0">
                <a:solidFill>
                  <a:srgbClr val="7030A0"/>
                </a:solidFill>
                <a:latin typeface="Times New Roman" pitchFamily="18" charset="0"/>
                <a:ea typeface="Tiffany" pitchFamily="18" charset="0"/>
                <a:cs typeface="Times New Roman" pitchFamily="18" charset="0"/>
              </a:rPr>
              <a:t>Tác dụng của các biện pháp tránh thai đó là gì?</a:t>
            </a:r>
            <a:endParaRPr lang="en-US" sz="4000" dirty="0">
              <a:solidFill>
                <a:srgbClr val="7030A0"/>
              </a:solidFill>
              <a:latin typeface="Times New Roman" pitchFamily="18" charset="0"/>
              <a:ea typeface="Tiffany" pitchFamily="18" charset="0"/>
              <a:cs typeface="Times New Roman" pitchFamily="18" charset="0"/>
            </a:endParaRPr>
          </a:p>
          <a:p>
            <a:r>
              <a:rPr lang="en-US" sz="4000" dirty="0">
                <a:solidFill>
                  <a:srgbClr val="7030A0"/>
                </a:solidFill>
                <a:latin typeface="Times New Roman" pitchFamily="18" charset="0"/>
                <a:ea typeface="Tiffany" pitchFamily="18" charset="0"/>
                <a:cs typeface="Times New Roman" pitchFamily="18" charset="0"/>
              </a:rPr>
              <a:t> ⃰ </a:t>
            </a:r>
            <a:r>
              <a:rPr lang="en-US" sz="4000" dirty="0" err="1">
                <a:solidFill>
                  <a:srgbClr val="7030A0"/>
                </a:solidFill>
                <a:latin typeface="Times New Roman" pitchFamily="18" charset="0"/>
                <a:ea typeface="Tiffany" pitchFamily="18" charset="0"/>
                <a:cs typeface="Times New Roman" pitchFamily="18" charset="0"/>
              </a:rPr>
              <a:t>Thời</a:t>
            </a:r>
            <a:r>
              <a:rPr lang="en-US" sz="4000" dirty="0">
                <a:solidFill>
                  <a:srgbClr val="7030A0"/>
                </a:solidFill>
                <a:latin typeface="Times New Roman" pitchFamily="18" charset="0"/>
                <a:ea typeface="Tiffany" pitchFamily="18" charset="0"/>
                <a:cs typeface="Times New Roman" pitchFamily="18" charset="0"/>
              </a:rPr>
              <a:t> </a:t>
            </a:r>
            <a:r>
              <a:rPr lang="en-US" sz="4000" dirty="0" err="1">
                <a:solidFill>
                  <a:srgbClr val="7030A0"/>
                </a:solidFill>
                <a:latin typeface="Times New Roman" pitchFamily="18" charset="0"/>
                <a:ea typeface="Tiffany" pitchFamily="18" charset="0"/>
                <a:cs typeface="Times New Roman" pitchFamily="18" charset="0"/>
              </a:rPr>
              <a:t>gian</a:t>
            </a:r>
            <a:r>
              <a:rPr lang="en-US" sz="4000" dirty="0">
                <a:solidFill>
                  <a:srgbClr val="7030A0"/>
                </a:solidFill>
                <a:latin typeface="Times New Roman" pitchFamily="18" charset="0"/>
                <a:ea typeface="Tiffany" pitchFamily="18" charset="0"/>
                <a:cs typeface="Times New Roman" pitchFamily="18" charset="0"/>
              </a:rPr>
              <a:t>: 10 </a:t>
            </a:r>
            <a:r>
              <a:rPr lang="en-US" sz="4000" dirty="0" err="1">
                <a:solidFill>
                  <a:srgbClr val="7030A0"/>
                </a:solidFill>
                <a:latin typeface="Times New Roman" pitchFamily="18" charset="0"/>
                <a:ea typeface="Tiffany" pitchFamily="18" charset="0"/>
                <a:cs typeface="Times New Roman" pitchFamily="18" charset="0"/>
              </a:rPr>
              <a:t>phút</a:t>
            </a:r>
            <a:r>
              <a:rPr lang="en-US" sz="4000" dirty="0">
                <a:solidFill>
                  <a:srgbClr val="7030A0"/>
                </a:solidFill>
                <a:latin typeface="Times New Roman" pitchFamily="18" charset="0"/>
                <a:ea typeface="Tiffany" pitchFamily="18" charset="0"/>
                <a:cs typeface="Times New Roman" pitchFamily="18" charset="0"/>
              </a:rPr>
              <a:t>.</a:t>
            </a:r>
          </a:p>
        </p:txBody>
      </p:sp>
    </p:spTree>
    <p:extLst>
      <p:ext uri="{BB962C8B-B14F-4D97-AF65-F5344CB8AC3E}">
        <p14:creationId xmlns:p14="http://schemas.microsoft.com/office/powerpoint/2010/main" val="75779439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000" dirty="0">
                <a:solidFill>
                  <a:srgbClr val="C00000"/>
                </a:solidFill>
                <a:latin typeface="Times New Roman" pitchFamily="18" charset="0"/>
                <a:cs typeface="Times New Roman" pitchFamily="18" charset="0"/>
                <a:hlinkClick r:id="rId2" action="ppaction://hlinkfile"/>
              </a:rPr>
              <a:t>MANG THAI Ở ĐỘ TUỔI VỊ THÀNH NIÊN</a:t>
            </a:r>
          </a:p>
        </p:txBody>
      </p:sp>
      <p:sp>
        <p:nvSpPr>
          <p:cNvPr id="4" name="Content Placeholder 3"/>
          <p:cNvSpPr>
            <a:spLocks noGrp="1"/>
          </p:cNvSpPr>
          <p:nvPr>
            <p:ph idx="1"/>
          </p:nvPr>
        </p:nvSpPr>
        <p:spPr/>
        <p:txBody>
          <a:bodyPr>
            <a:normAutofit/>
          </a:bodyPr>
          <a:lstStyle/>
          <a:p>
            <a:pPr algn="ctr"/>
            <a:endParaRPr lang="en-US" sz="4000" dirty="0">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36860221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57300" y="419100"/>
            <a:ext cx="15773400" cy="8389145"/>
          </a:xfrm>
        </p:spPr>
        <p:txBody>
          <a:bodyPr>
            <a:noAutofit/>
          </a:bodyPr>
          <a:lstStyle/>
          <a:p>
            <a:pPr marL="0" indent="0">
              <a:buNone/>
            </a:pPr>
            <a:r>
              <a:rPr lang="vi-VN" sz="4000" dirty="0">
                <a:solidFill>
                  <a:srgbClr val="C00000"/>
                </a:solidFill>
                <a:latin typeface="Times New Roman" pitchFamily="18" charset="0"/>
                <a:ea typeface="Tiffany" pitchFamily="18" charset="0"/>
                <a:cs typeface="Times New Roman" pitchFamily="18" charset="0"/>
              </a:rPr>
              <a:t>Mang thai ở tuổi vị thành viên có tác động tiêu cực như thế nào?</a:t>
            </a:r>
            <a:endParaRPr lang="en-US" sz="4000" dirty="0">
              <a:solidFill>
                <a:srgbClr val="C00000"/>
              </a:solidFill>
              <a:latin typeface="Times New Roman" pitchFamily="18" charset="0"/>
              <a:ea typeface="Tiffany" pitchFamily="18" charset="0"/>
              <a:cs typeface="Times New Roman" pitchFamily="18" charset="0"/>
            </a:endParaRPr>
          </a:p>
          <a:p>
            <a:pPr marL="0" indent="0">
              <a:buNone/>
            </a:pPr>
            <a:endParaRPr lang="en-US" sz="4000" dirty="0">
              <a:solidFill>
                <a:srgbClr val="7030A0"/>
              </a:solidFill>
              <a:latin typeface="Times New Roman" pitchFamily="18" charset="0"/>
              <a:ea typeface="Tiffany" pitchFamily="18" charset="0"/>
              <a:cs typeface="Times New Roman" pitchFamily="18" charset="0"/>
            </a:endParaRPr>
          </a:p>
          <a:p>
            <a:pPr marL="0" indent="0">
              <a:buNone/>
            </a:pPr>
            <a:endParaRPr lang="en-US" sz="4000" dirty="0">
              <a:solidFill>
                <a:srgbClr val="7030A0"/>
              </a:solidFill>
              <a:latin typeface="Times New Roman" pitchFamily="18" charset="0"/>
              <a:ea typeface="Tiffany" pitchFamily="18" charset="0"/>
              <a:cs typeface="Times New Roman" pitchFamily="18" charset="0"/>
            </a:endParaRPr>
          </a:p>
          <a:p>
            <a:pPr marL="0" indent="0">
              <a:buNone/>
            </a:pPr>
            <a:endParaRPr lang="en-US" sz="4000" dirty="0">
              <a:solidFill>
                <a:srgbClr val="7030A0"/>
              </a:solidFill>
              <a:latin typeface="Times New Roman" pitchFamily="18" charset="0"/>
              <a:ea typeface="Tiffany" pitchFamily="18" charset="0"/>
              <a:cs typeface="Times New Roman" pitchFamily="18" charset="0"/>
            </a:endParaRPr>
          </a:p>
          <a:p>
            <a:pPr marL="0" indent="0">
              <a:buNone/>
            </a:pPr>
            <a:endParaRPr lang="en-US" sz="4000" dirty="0">
              <a:solidFill>
                <a:srgbClr val="7030A0"/>
              </a:solidFill>
              <a:latin typeface="Times New Roman" pitchFamily="18" charset="0"/>
              <a:ea typeface="Tiffany" pitchFamily="18" charset="0"/>
              <a:cs typeface="Times New Roman" pitchFamily="18" charset="0"/>
            </a:endParaRPr>
          </a:p>
          <a:p>
            <a:pPr marL="0" indent="0">
              <a:buNone/>
            </a:pPr>
            <a:endParaRPr lang="en-US" sz="4000" dirty="0">
              <a:solidFill>
                <a:srgbClr val="7030A0"/>
              </a:solidFill>
              <a:latin typeface="Times New Roman" pitchFamily="18" charset="0"/>
              <a:ea typeface="Tiffany" pitchFamily="18" charset="0"/>
              <a:cs typeface="Times New Roman" pitchFamily="18" charset="0"/>
            </a:endParaRPr>
          </a:p>
          <a:p>
            <a:pPr marL="0" indent="0">
              <a:buNone/>
            </a:pPr>
            <a:endParaRPr lang="en-US" sz="4000" dirty="0">
              <a:solidFill>
                <a:srgbClr val="7030A0"/>
              </a:solidFill>
              <a:latin typeface="Times New Roman" pitchFamily="18" charset="0"/>
              <a:ea typeface="Tiffany" pitchFamily="18" charset="0"/>
              <a:cs typeface="Times New Roman" pitchFamily="18" charset="0"/>
            </a:endParaRPr>
          </a:p>
          <a:p>
            <a:pPr marL="0" indent="0">
              <a:buNone/>
            </a:pPr>
            <a:endParaRPr lang="en-US" sz="4000" dirty="0">
              <a:solidFill>
                <a:srgbClr val="7030A0"/>
              </a:solidFill>
              <a:latin typeface="Times New Roman" pitchFamily="18" charset="0"/>
              <a:ea typeface="Tiffany" pitchFamily="18" charset="0"/>
              <a:cs typeface="Times New Roman" pitchFamily="18" charset="0"/>
            </a:endParaRPr>
          </a:p>
          <a:p>
            <a:pPr marL="0" indent="0">
              <a:buNone/>
            </a:pPr>
            <a:endParaRPr lang="en-US" sz="4000" dirty="0">
              <a:solidFill>
                <a:srgbClr val="7030A0"/>
              </a:solidFill>
              <a:latin typeface="Times New Roman" pitchFamily="18" charset="0"/>
              <a:ea typeface="Tiffany" pitchFamily="18" charset="0"/>
              <a:cs typeface="Times New Roman" pitchFamily="18" charset="0"/>
            </a:endParaRPr>
          </a:p>
          <a:p>
            <a:pPr marL="0" indent="0">
              <a:buNone/>
            </a:pPr>
            <a:r>
              <a:rPr lang="vi-VN" sz="4000" dirty="0">
                <a:solidFill>
                  <a:srgbClr val="7030A0"/>
                </a:solidFill>
                <a:latin typeface="Times New Roman" pitchFamily="18" charset="0"/>
                <a:cs typeface="Times New Roman" pitchFamily="18" charset="0"/>
              </a:rPr>
              <a:t>Mang thai ở lứa tuổi vị thành niên sẽ gặp rất nhiều nguy cơ như tỷ lệ sinh non và sảy thai cao do tử cung chưa phát triển hoàn thiện. Khi sinh thường bị sót nhau thai, băng huyết, nhiễm khuẩn, con sinh ra thường nhẹ cân, tỷ lệ tử vong cao. Mang thai ở tuổi vị thành niên còn ảnh hưởng đến học tập, cơ hội phát triển của bản thân.</a:t>
            </a:r>
            <a:endParaRPr lang="en-US" sz="4000" dirty="0">
              <a:solidFill>
                <a:srgbClr val="7030A0"/>
              </a:solidFill>
              <a:latin typeface="Times New Roman" pitchFamily="18" charset="0"/>
              <a:cs typeface="Times New Roman" pitchFamily="18" charset="0"/>
            </a:endParaRPr>
          </a:p>
        </p:txBody>
      </p:sp>
      <p:pic>
        <p:nvPicPr>
          <p:cNvPr id="1026" name="Picture 2" descr="D:\elearning-hoanchinh\hs mang tha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35780" y="1333500"/>
            <a:ext cx="9525000" cy="5695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8310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anim calcmode="lin" valueType="num">
                                      <p:cBhvr additive="base">
                                        <p:cTn id="15"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57300" y="876300"/>
            <a:ext cx="15773400" cy="8389145"/>
          </a:xfrm>
        </p:spPr>
        <p:txBody>
          <a:bodyPr>
            <a:noAutofit/>
          </a:bodyPr>
          <a:lstStyle/>
          <a:p>
            <a:pPr marL="0" indent="0">
              <a:buNone/>
            </a:pPr>
            <a:r>
              <a:rPr lang="en-US" sz="4000" dirty="0" err="1">
                <a:solidFill>
                  <a:srgbClr val="C00000"/>
                </a:solidFill>
                <a:latin typeface="Times New Roman" pitchFamily="18" charset="0"/>
                <a:ea typeface="Tiffany" pitchFamily="18" charset="0"/>
                <a:cs typeface="Times New Roman" pitchFamily="18" charset="0"/>
              </a:rPr>
              <a:t>Nguyên</a:t>
            </a:r>
            <a:r>
              <a:rPr lang="en-US" sz="4000" dirty="0">
                <a:solidFill>
                  <a:srgbClr val="C00000"/>
                </a:solidFill>
                <a:latin typeface="Times New Roman" pitchFamily="18" charset="0"/>
                <a:ea typeface="Tiffany" pitchFamily="18" charset="0"/>
                <a:cs typeface="Times New Roman" pitchFamily="18" charset="0"/>
              </a:rPr>
              <a:t> </a:t>
            </a:r>
            <a:r>
              <a:rPr lang="en-US" sz="4000" dirty="0" err="1">
                <a:solidFill>
                  <a:srgbClr val="C00000"/>
                </a:solidFill>
                <a:latin typeface="Times New Roman" pitchFamily="18" charset="0"/>
                <a:ea typeface="Tiffany" pitchFamily="18" charset="0"/>
                <a:cs typeface="Times New Roman" pitchFamily="18" charset="0"/>
              </a:rPr>
              <a:t>tắc</a:t>
            </a:r>
            <a:r>
              <a:rPr lang="en-US" sz="4000" dirty="0">
                <a:solidFill>
                  <a:srgbClr val="C00000"/>
                </a:solidFill>
                <a:latin typeface="Times New Roman" pitchFamily="18" charset="0"/>
                <a:ea typeface="Tiffany" pitchFamily="18" charset="0"/>
                <a:cs typeface="Times New Roman" pitchFamily="18" charset="0"/>
              </a:rPr>
              <a:t> </a:t>
            </a:r>
            <a:r>
              <a:rPr lang="en-US" sz="4000" dirty="0" err="1">
                <a:solidFill>
                  <a:srgbClr val="C00000"/>
                </a:solidFill>
                <a:latin typeface="Times New Roman" pitchFamily="18" charset="0"/>
                <a:ea typeface="Tiffany" pitchFamily="18" charset="0"/>
                <a:cs typeface="Times New Roman" pitchFamily="18" charset="0"/>
              </a:rPr>
              <a:t>tránh</a:t>
            </a:r>
            <a:r>
              <a:rPr lang="en-US" sz="4000" dirty="0">
                <a:solidFill>
                  <a:srgbClr val="C00000"/>
                </a:solidFill>
                <a:latin typeface="Times New Roman" pitchFamily="18" charset="0"/>
                <a:ea typeface="Tiffany" pitchFamily="18" charset="0"/>
                <a:cs typeface="Times New Roman" pitchFamily="18" charset="0"/>
              </a:rPr>
              <a:t> </a:t>
            </a:r>
            <a:r>
              <a:rPr lang="en-US" sz="4000" dirty="0" err="1">
                <a:solidFill>
                  <a:srgbClr val="C00000"/>
                </a:solidFill>
                <a:latin typeface="Times New Roman" pitchFamily="18" charset="0"/>
                <a:ea typeface="Tiffany" pitchFamily="18" charset="0"/>
                <a:cs typeface="Times New Roman" pitchFamily="18" charset="0"/>
              </a:rPr>
              <a:t>thai</a:t>
            </a:r>
            <a:r>
              <a:rPr lang="en-US" sz="4000" dirty="0">
                <a:solidFill>
                  <a:srgbClr val="C00000"/>
                </a:solidFill>
                <a:latin typeface="Times New Roman" pitchFamily="18" charset="0"/>
                <a:ea typeface="Tiffany" pitchFamily="18" charset="0"/>
                <a:cs typeface="Times New Roman" pitchFamily="18" charset="0"/>
              </a:rPr>
              <a:t> </a:t>
            </a:r>
            <a:r>
              <a:rPr lang="en-US" sz="4000" dirty="0" err="1">
                <a:solidFill>
                  <a:srgbClr val="C00000"/>
                </a:solidFill>
                <a:latin typeface="Times New Roman" pitchFamily="18" charset="0"/>
                <a:ea typeface="Tiffany" pitchFamily="18" charset="0"/>
                <a:cs typeface="Times New Roman" pitchFamily="18" charset="0"/>
              </a:rPr>
              <a:t>là</a:t>
            </a:r>
            <a:r>
              <a:rPr lang="en-US" sz="4000" dirty="0">
                <a:solidFill>
                  <a:srgbClr val="C00000"/>
                </a:solidFill>
                <a:latin typeface="Times New Roman" pitchFamily="18" charset="0"/>
                <a:ea typeface="Tiffany" pitchFamily="18" charset="0"/>
                <a:cs typeface="Times New Roman" pitchFamily="18" charset="0"/>
              </a:rPr>
              <a:t> </a:t>
            </a:r>
            <a:r>
              <a:rPr lang="en-US" sz="4000" dirty="0" err="1">
                <a:solidFill>
                  <a:srgbClr val="C00000"/>
                </a:solidFill>
                <a:latin typeface="Times New Roman" pitchFamily="18" charset="0"/>
                <a:ea typeface="Tiffany" pitchFamily="18" charset="0"/>
                <a:cs typeface="Times New Roman" pitchFamily="18" charset="0"/>
              </a:rPr>
              <a:t>gì</a:t>
            </a:r>
            <a:r>
              <a:rPr lang="en-US" sz="4000" dirty="0">
                <a:solidFill>
                  <a:srgbClr val="C00000"/>
                </a:solidFill>
                <a:latin typeface="Times New Roman" pitchFamily="18" charset="0"/>
                <a:ea typeface="Tiffany" pitchFamily="18" charset="0"/>
                <a:cs typeface="Times New Roman" pitchFamily="18" charset="0"/>
              </a:rPr>
              <a:t>?</a:t>
            </a:r>
          </a:p>
          <a:p>
            <a:pPr marL="0" indent="0">
              <a:buNone/>
            </a:pPr>
            <a:endParaRPr lang="en-US" sz="4000" dirty="0">
              <a:solidFill>
                <a:srgbClr val="7030A0"/>
              </a:solidFill>
              <a:latin typeface="Times New Roman" pitchFamily="18" charset="0"/>
              <a:ea typeface="Tiffany" pitchFamily="18" charset="0"/>
              <a:cs typeface="Times New Roman" pitchFamily="18" charset="0"/>
            </a:endParaRPr>
          </a:p>
          <a:p>
            <a:pPr marL="0" indent="0">
              <a:buNone/>
            </a:pPr>
            <a:endParaRPr lang="en-US" sz="4000" dirty="0">
              <a:solidFill>
                <a:srgbClr val="7030A0"/>
              </a:solidFill>
              <a:latin typeface="Times New Roman" pitchFamily="18" charset="0"/>
              <a:ea typeface="Tiffany" pitchFamily="18" charset="0"/>
              <a:cs typeface="Times New Roman" pitchFamily="18" charset="0"/>
            </a:endParaRPr>
          </a:p>
          <a:p>
            <a:pPr marL="0" indent="0">
              <a:buNone/>
            </a:pPr>
            <a:endParaRPr lang="en-US" sz="4000" dirty="0">
              <a:solidFill>
                <a:srgbClr val="7030A0"/>
              </a:solidFill>
              <a:latin typeface="Times New Roman" pitchFamily="18" charset="0"/>
              <a:ea typeface="Tiffany" pitchFamily="18" charset="0"/>
              <a:cs typeface="Times New Roman" pitchFamily="18" charset="0"/>
            </a:endParaRPr>
          </a:p>
          <a:p>
            <a:pPr marL="0" indent="0">
              <a:buNone/>
            </a:pPr>
            <a:endParaRPr lang="en-US" sz="4000" dirty="0">
              <a:solidFill>
                <a:srgbClr val="7030A0"/>
              </a:solidFill>
              <a:latin typeface="Times New Roman" pitchFamily="18" charset="0"/>
              <a:ea typeface="Tiffany" pitchFamily="18" charset="0"/>
              <a:cs typeface="Times New Roman" pitchFamily="18" charset="0"/>
            </a:endParaRPr>
          </a:p>
          <a:p>
            <a:pPr marL="0" indent="0">
              <a:buNone/>
            </a:pPr>
            <a:endParaRPr lang="en-US" sz="4000" dirty="0">
              <a:solidFill>
                <a:srgbClr val="7030A0"/>
              </a:solidFill>
              <a:latin typeface="Times New Roman" pitchFamily="18" charset="0"/>
              <a:ea typeface="Tiffany" pitchFamily="18" charset="0"/>
              <a:cs typeface="Times New Roman" pitchFamily="18" charset="0"/>
            </a:endParaRPr>
          </a:p>
          <a:p>
            <a:pPr marL="0" indent="0">
              <a:buNone/>
            </a:pPr>
            <a:endParaRPr lang="en-US" sz="4000" dirty="0">
              <a:solidFill>
                <a:srgbClr val="7030A0"/>
              </a:solidFill>
              <a:latin typeface="Times New Roman" pitchFamily="18" charset="0"/>
              <a:ea typeface="Tiffany" pitchFamily="18" charset="0"/>
              <a:cs typeface="Times New Roman" pitchFamily="18" charset="0"/>
            </a:endParaRPr>
          </a:p>
          <a:p>
            <a:pPr marL="0" indent="0">
              <a:buNone/>
            </a:pPr>
            <a:endParaRPr lang="en-US" sz="4000" dirty="0">
              <a:solidFill>
                <a:srgbClr val="7030A0"/>
              </a:solidFill>
              <a:latin typeface="Times New Roman" pitchFamily="18" charset="0"/>
              <a:ea typeface="Tiffany" pitchFamily="18" charset="0"/>
              <a:cs typeface="Times New Roman" pitchFamily="18" charset="0"/>
            </a:endParaRPr>
          </a:p>
          <a:p>
            <a:pPr marL="0" indent="0">
              <a:buNone/>
            </a:pPr>
            <a:endParaRPr lang="en-US" sz="4000" dirty="0">
              <a:solidFill>
                <a:srgbClr val="7030A0"/>
              </a:solidFill>
              <a:latin typeface="Times New Roman" pitchFamily="18" charset="0"/>
              <a:ea typeface="Tiffany" pitchFamily="18" charset="0"/>
              <a:cs typeface="Times New Roman" pitchFamily="18" charset="0"/>
            </a:endParaRPr>
          </a:p>
          <a:p>
            <a:pPr marL="0" indent="0">
              <a:buNone/>
            </a:pPr>
            <a:endParaRPr lang="en-US" sz="4000" dirty="0">
              <a:solidFill>
                <a:srgbClr val="7030A0"/>
              </a:solidFill>
              <a:latin typeface="Times New Roman" pitchFamily="18" charset="0"/>
              <a:ea typeface="Tiffany" pitchFamily="18" charset="0"/>
              <a:cs typeface="Times New Roman" pitchFamily="18" charset="0"/>
            </a:endParaRPr>
          </a:p>
          <a:p>
            <a:pPr marL="0" indent="0">
              <a:buNone/>
            </a:pPr>
            <a:r>
              <a:rPr lang="en-US" sz="4000" dirty="0" err="1">
                <a:solidFill>
                  <a:srgbClr val="7030A0"/>
                </a:solidFill>
                <a:latin typeface="Times New Roman" pitchFamily="18" charset="0"/>
                <a:cs typeface="Times New Roman" pitchFamily="18" charset="0"/>
              </a:rPr>
              <a:t>Ngăn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không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cho</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trứng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chín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và</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rụng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tránh</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không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cho</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tinh</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trùng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gặp</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trứng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hoặc</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tránh</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sự</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làm</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tổ</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của</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trứng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đã</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thụ</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tinh</a:t>
            </a:r>
            <a:r>
              <a:rPr lang="en-US" sz="4000" dirty="0">
                <a:solidFill>
                  <a:srgbClr val="7030A0"/>
                </a:solidFill>
                <a:latin typeface="Times New Roman" pitchFamily="18" charset="0"/>
                <a:cs typeface="Times New Roman" pitchFamily="18" charset="0"/>
              </a:rPr>
              <a:t>.</a:t>
            </a:r>
          </a:p>
          <a:p>
            <a:pPr marL="0" indent="0">
              <a:buNone/>
            </a:pPr>
            <a:r>
              <a:rPr lang="en-US" sz="4000" dirty="0">
                <a:solidFill>
                  <a:srgbClr val="7030A0"/>
                </a:solidFill>
                <a:latin typeface="Times New Roman" pitchFamily="18" charset="0"/>
                <a:cs typeface="Times New Roman" pitchFamily="18" charset="0"/>
              </a:rPr>
              <a:t> </a:t>
            </a:r>
          </a:p>
        </p:txBody>
      </p:sp>
      <p:pic>
        <p:nvPicPr>
          <p:cNvPr id="4" name="Picture 9">
            <a:extLst>
              <a:ext uri="{FF2B5EF4-FFF2-40B4-BE49-F238E27FC236}">
                <a16:creationId xmlns:a16="http://schemas.microsoft.com/office/drawing/2014/main" id="{A1651161-906B-CB35-6417-A9210386B5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0" y="2019300"/>
            <a:ext cx="11430000" cy="600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2505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10" end="10"/>
                                            </p:txEl>
                                          </p:spTgt>
                                        </p:tgtEl>
                                        <p:attrNameLst>
                                          <p:attrName>style.visibility</p:attrName>
                                        </p:attrNameLst>
                                      </p:cBhvr>
                                      <p:to>
                                        <p:strVal val="visible"/>
                                      </p:to>
                                    </p:set>
                                    <p:anim calcmode="lin" valueType="num">
                                      <p:cBhvr additive="base">
                                        <p:cTn id="17"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elearning-hoanchinh\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809750"/>
            <a:ext cx="11428413" cy="60007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D:\elearning-hoanchinh\tính vòng kinh.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84773" y="1809750"/>
            <a:ext cx="3743325" cy="3743325"/>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1600200" y="952500"/>
            <a:ext cx="15773400" cy="8389145"/>
          </a:xfrm>
        </p:spPr>
        <p:txBody>
          <a:bodyPr>
            <a:noAutofit/>
          </a:bodyPr>
          <a:lstStyle/>
          <a:p>
            <a:pPr marL="0" indent="0">
              <a:buNone/>
            </a:pPr>
            <a:r>
              <a:rPr lang="en-US" sz="4000" dirty="0">
                <a:latin typeface="Times New Roman" pitchFamily="18" charset="0"/>
                <a:cs typeface="Times New Roman" pitchFamily="18" charset="0"/>
              </a:rPr>
              <a:t> </a:t>
            </a:r>
            <a:r>
              <a:rPr lang="en-US" sz="4000" dirty="0">
                <a:solidFill>
                  <a:srgbClr val="C00000"/>
                </a:solidFill>
                <a:latin typeface="Times New Roman" pitchFamily="18" charset="0"/>
                <a:ea typeface="Tiffany" pitchFamily="18" charset="0"/>
                <a:cs typeface="Times New Roman" pitchFamily="18" charset="0"/>
              </a:rPr>
              <a:t>N</a:t>
            </a:r>
            <a:r>
              <a:rPr lang="vi-VN" sz="4000" dirty="0">
                <a:solidFill>
                  <a:srgbClr val="C00000"/>
                </a:solidFill>
                <a:latin typeface="Times New Roman" pitchFamily="18" charset="0"/>
                <a:ea typeface="Tiffany" pitchFamily="18" charset="0"/>
                <a:cs typeface="Times New Roman" pitchFamily="18" charset="0"/>
              </a:rPr>
              <a:t>êu các biện pháp tránh thai thông qua hiểu biết của em.</a:t>
            </a:r>
            <a:endParaRPr lang="en-US" sz="4000" dirty="0">
              <a:solidFill>
                <a:srgbClr val="C00000"/>
              </a:solidFill>
              <a:latin typeface="Times New Roman" pitchFamily="18" charset="0"/>
              <a:ea typeface="Tiffany" pitchFamily="18" charset="0"/>
              <a:cs typeface="Times New Roman" pitchFamily="18" charset="0"/>
            </a:endParaRPr>
          </a:p>
          <a:p>
            <a:pPr marL="0" indent="0">
              <a:buNone/>
            </a:pPr>
            <a:endParaRPr lang="en-US" sz="4000" dirty="0">
              <a:latin typeface="Times New Roman" pitchFamily="18" charset="0"/>
              <a:cs typeface="Times New Roman" pitchFamily="18" charset="0"/>
            </a:endParaRPr>
          </a:p>
          <a:p>
            <a:pPr marL="0" indent="0">
              <a:buNone/>
            </a:pPr>
            <a:endParaRPr lang="en-US" sz="4000" dirty="0">
              <a:latin typeface="Times New Roman" pitchFamily="18" charset="0"/>
              <a:cs typeface="Times New Roman" pitchFamily="18" charset="0"/>
            </a:endParaRPr>
          </a:p>
          <a:p>
            <a:pPr marL="0" indent="0">
              <a:buNone/>
            </a:pPr>
            <a:endParaRPr lang="en-US" sz="4000" dirty="0">
              <a:latin typeface="Times New Roman" pitchFamily="18" charset="0"/>
              <a:cs typeface="Times New Roman" pitchFamily="18" charset="0"/>
            </a:endParaRPr>
          </a:p>
          <a:p>
            <a:pPr marL="0" indent="0">
              <a:buNone/>
            </a:pPr>
            <a:endParaRPr lang="en-US" sz="4000" dirty="0">
              <a:latin typeface="Times New Roman" pitchFamily="18" charset="0"/>
              <a:cs typeface="Times New Roman" pitchFamily="18" charset="0"/>
            </a:endParaRPr>
          </a:p>
          <a:p>
            <a:pPr marL="0" indent="0">
              <a:buNone/>
            </a:pPr>
            <a:endParaRPr lang="en-US" sz="4000" dirty="0">
              <a:latin typeface="Times New Roman" pitchFamily="18" charset="0"/>
              <a:cs typeface="Times New Roman" pitchFamily="18" charset="0"/>
            </a:endParaRPr>
          </a:p>
          <a:p>
            <a:pPr marL="0" indent="0">
              <a:buNone/>
            </a:pPr>
            <a:endParaRPr lang="en-US" sz="4000" dirty="0">
              <a:latin typeface="Times New Roman" pitchFamily="18" charset="0"/>
              <a:cs typeface="Times New Roman" pitchFamily="18" charset="0"/>
            </a:endParaRPr>
          </a:p>
          <a:p>
            <a:pPr marL="0" indent="0">
              <a:buNone/>
            </a:pPr>
            <a:endParaRPr lang="en-US" sz="4000" dirty="0">
              <a:latin typeface="Times New Roman" pitchFamily="18" charset="0"/>
              <a:cs typeface="Times New Roman" pitchFamily="18" charset="0"/>
            </a:endParaRPr>
          </a:p>
          <a:p>
            <a:pPr marL="0" indent="0">
              <a:buNone/>
            </a:pPr>
            <a:endParaRPr lang="en-US" sz="4000" dirty="0">
              <a:latin typeface="Times New Roman" pitchFamily="18" charset="0"/>
              <a:cs typeface="Times New Roman" pitchFamily="18" charset="0"/>
            </a:endParaRPr>
          </a:p>
          <a:p>
            <a:pPr marL="0" indent="0">
              <a:buNone/>
            </a:pPr>
            <a:endParaRPr lang="en-US" sz="4000" dirty="0">
              <a:latin typeface="Times New Roman" pitchFamily="18" charset="0"/>
              <a:cs typeface="Times New Roman" pitchFamily="18" charset="0"/>
            </a:endParaRPr>
          </a:p>
          <a:p>
            <a:pPr marL="0" indent="0">
              <a:buNone/>
            </a:pPr>
            <a:r>
              <a:rPr lang="vi-VN" sz="4000" dirty="0">
                <a:solidFill>
                  <a:srgbClr val="7030A0"/>
                </a:solidFill>
                <a:latin typeface="Times New Roman" pitchFamily="18" charset="0"/>
                <a:cs typeface="Times New Roman" pitchFamily="18" charset="0"/>
              </a:rPr>
              <a:t>Một số biện pháp tránh thai như sử dụng bao cao su, sử dụng thuốc tránh thai hàng ngày, đặt vòng tránh thai,…</a:t>
            </a:r>
          </a:p>
        </p:txBody>
      </p:sp>
    </p:spTree>
    <p:extLst>
      <p:ext uri="{BB962C8B-B14F-4D97-AF65-F5344CB8AC3E}">
        <p14:creationId xmlns:p14="http://schemas.microsoft.com/office/powerpoint/2010/main" val="2803962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85800" y="495300"/>
            <a:ext cx="16840200" cy="8522526"/>
          </a:xfrm>
          <a:prstGeom prst="rect">
            <a:avLst/>
          </a:prstGeom>
        </p:spPr>
        <p:txBody>
          <a:bodyPr wrap="square">
            <a:spAutoFit/>
          </a:bodyPr>
          <a:lstStyle/>
          <a:p>
            <a:pPr>
              <a:lnSpc>
                <a:spcPct val="200000"/>
              </a:lnSpc>
            </a:pPr>
            <a:r>
              <a:rPr lang="vi-VN" sz="4000" dirty="0">
                <a:solidFill>
                  <a:srgbClr val="C00000"/>
                </a:solidFill>
                <a:latin typeface="Times New Roman" pitchFamily="18" charset="0"/>
                <a:ea typeface="Tiffany" pitchFamily="18" charset="0"/>
                <a:cs typeface="Times New Roman" pitchFamily="18" charset="0"/>
              </a:rPr>
              <a:t>Tác dụng của các biện pháp tránh thai đó là gì?</a:t>
            </a:r>
            <a:endParaRPr lang="en-US" sz="4000" dirty="0">
              <a:solidFill>
                <a:srgbClr val="C00000"/>
              </a:solidFill>
              <a:latin typeface="Times New Roman" pitchFamily="18" charset="0"/>
              <a:ea typeface="Tiffany" pitchFamily="18" charset="0"/>
              <a:cs typeface="Times New Roman" pitchFamily="18" charset="0"/>
            </a:endParaRPr>
          </a:p>
          <a:p>
            <a:pPr>
              <a:lnSpc>
                <a:spcPct val="200000"/>
              </a:lnSpc>
            </a:pPr>
            <a:endParaRPr lang="en-US" sz="4000" dirty="0">
              <a:solidFill>
                <a:srgbClr val="C00000"/>
              </a:solidFill>
              <a:latin typeface="Times New Roman" pitchFamily="18" charset="0"/>
              <a:ea typeface="Tiffany" pitchFamily="18" charset="0"/>
              <a:cs typeface="Times New Roman" pitchFamily="18" charset="0"/>
            </a:endParaRPr>
          </a:p>
          <a:p>
            <a:pPr marL="514350" lvl="0" indent="-514350">
              <a:lnSpc>
                <a:spcPct val="200000"/>
              </a:lnSpc>
              <a:buAutoNum type="arabicPeriod"/>
            </a:pPr>
            <a:r>
              <a:rPr lang="vi-VN" sz="4000" dirty="0">
                <a:solidFill>
                  <a:srgbClr val="7030A0"/>
                </a:solidFill>
                <a:latin typeface="Times New Roman" pitchFamily="18" charset="0"/>
                <a:cs typeface="Times New Roman" pitchFamily="18" charset="0"/>
              </a:rPr>
              <a:t>Sử dụng thuốc tránh thai hàng ngày: ngăn không cho trứng chín và rụng.</a:t>
            </a:r>
            <a:endParaRPr lang="en-US" sz="4000" dirty="0">
              <a:solidFill>
                <a:srgbClr val="7030A0"/>
              </a:solidFill>
              <a:latin typeface="Times New Roman" pitchFamily="18" charset="0"/>
              <a:cs typeface="Times New Roman" pitchFamily="18" charset="0"/>
            </a:endParaRPr>
          </a:p>
          <a:p>
            <a:pPr marL="514350" lvl="0" indent="-514350">
              <a:lnSpc>
                <a:spcPct val="200000"/>
              </a:lnSpc>
              <a:buAutoNum type="arabicPeriod"/>
            </a:pPr>
            <a:r>
              <a:rPr lang="vi-VN" sz="4000" dirty="0">
                <a:solidFill>
                  <a:srgbClr val="7030A0"/>
                </a:solidFill>
                <a:latin typeface="Times New Roman" pitchFamily="18" charset="0"/>
                <a:cs typeface="Times New Roman" pitchFamily="18" charset="0"/>
              </a:rPr>
              <a:t>Sử dụng bao cao su, vòng tránh thai: ngăn không cho tinh trùng và trứng gặp nhau.</a:t>
            </a:r>
            <a:endParaRPr lang="en-US" sz="4000" dirty="0">
              <a:solidFill>
                <a:srgbClr val="7030A0"/>
              </a:solidFill>
              <a:latin typeface="Times New Roman" pitchFamily="18" charset="0"/>
              <a:cs typeface="Times New Roman" pitchFamily="18" charset="0"/>
            </a:endParaRPr>
          </a:p>
          <a:p>
            <a:pPr marL="514350" lvl="0" indent="-514350">
              <a:lnSpc>
                <a:spcPct val="200000"/>
              </a:lnSpc>
              <a:buAutoNum type="arabicPeriod"/>
            </a:pPr>
            <a:r>
              <a:rPr lang="vi-VN" sz="4000" dirty="0">
                <a:solidFill>
                  <a:srgbClr val="7030A0"/>
                </a:solidFill>
                <a:latin typeface="Times New Roman" pitchFamily="18" charset="0"/>
                <a:cs typeface="Times New Roman" pitchFamily="18" charset="0"/>
              </a:rPr>
              <a:t>Sử dụng thuốc tránh thai khẩn cấp: ngăn nang trứng phát triển, ngăn chặn trứng gặp tinh trùng.</a:t>
            </a:r>
            <a:endParaRPr lang="en-US" sz="4000" dirty="0">
              <a:solidFill>
                <a:srgbClr val="7030A0"/>
              </a:solidFill>
              <a:latin typeface="Times New Roman" pitchFamily="18" charset="0"/>
              <a:cs typeface="Times New Roman" pitchFamily="18" charset="0"/>
            </a:endParaRPr>
          </a:p>
        </p:txBody>
      </p:sp>
    </p:spTree>
    <p:extLst>
      <p:ext uri="{BB962C8B-B14F-4D97-AF65-F5344CB8AC3E}">
        <p14:creationId xmlns:p14="http://schemas.microsoft.com/office/powerpoint/2010/main" val="2374170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fade">
                                      <p:cBhvr>
                                        <p:cTn id="16" dur="500"/>
                                        <p:tgtEl>
                                          <p:spTgt spid="5">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animEffect transition="in" filter="fade">
                                      <p:cBhvr>
                                        <p:cTn id="21"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vi-VN" sz="4000" dirty="0">
                <a:solidFill>
                  <a:srgbClr val="C00000"/>
                </a:solidFill>
              </a:rPr>
              <a:t>Mọi sinh vật đều thực hiện quá trình gì để duy trì nòi giống? Hệ cơ quan nào thực hiện chức năng sinh sản ở người?</a:t>
            </a:r>
            <a:endParaRPr lang="en-US" sz="4000" dirty="0">
              <a:solidFill>
                <a:srgbClr val="C00000"/>
              </a:solidFill>
            </a:endParaRPr>
          </a:p>
        </p:txBody>
      </p:sp>
      <p:sp>
        <p:nvSpPr>
          <p:cNvPr id="4" name="Title 1"/>
          <p:cNvSpPr txBox="1">
            <a:spLocks/>
          </p:cNvSpPr>
          <p:nvPr/>
        </p:nvSpPr>
        <p:spPr>
          <a:xfrm>
            <a:off x="914400" y="7117555"/>
            <a:ext cx="16535400" cy="1988345"/>
          </a:xfrm>
          <a:prstGeom prst="rect">
            <a:avLst/>
          </a:prstGeom>
        </p:spPr>
        <p:txBody>
          <a:bodyPr vert="horz" lIns="91440" tIns="45720" rIns="91440" bIns="45720" rtlCol="0" anchor="ctr">
            <a:normAutofit/>
          </a:bodyPr>
          <a:lst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a:lstStyle>
          <a:p>
            <a:r>
              <a:rPr lang="vi-VN" sz="4000" dirty="0">
                <a:solidFill>
                  <a:srgbClr val="7030A0"/>
                </a:solidFill>
              </a:rPr>
              <a:t>Để duy trì nòi giống, mọi sinh vật đều thực hiện quá trình sinh sản. Hệ sinh dục thực hiện chức năng sinh sản ở người.</a:t>
            </a:r>
            <a:endParaRPr lang="en-US" sz="4000" dirty="0">
              <a:solidFill>
                <a:srgbClr val="7030A0"/>
              </a:solidFill>
            </a:endParaRPr>
          </a:p>
        </p:txBody>
      </p:sp>
      <p:pic>
        <p:nvPicPr>
          <p:cNvPr id="1026" name="Picture 2" descr="Hợp pháp hóa mại dâm là ấn “lệnh huỷ” đối với gia đì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2400300"/>
            <a:ext cx="8686800" cy="4940618"/>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a:xfrm>
            <a:off x="838200" y="8412955"/>
            <a:ext cx="16687800" cy="1988345"/>
          </a:xfrm>
          <a:prstGeom prst="rect">
            <a:avLst/>
          </a:prstGeom>
        </p:spPr>
        <p:txBody>
          <a:bodyPr vert="horz" lIns="91440" tIns="45720" rIns="91440" bIns="45720" rtlCol="0" anchor="ctr">
            <a:noAutofit/>
          </a:bodyPr>
          <a:lst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a:lstStyle>
          <a:p>
            <a:r>
              <a:rPr lang="vi-VN" sz="4000" dirty="0">
                <a:solidFill>
                  <a:srgbClr val="7030A0"/>
                </a:solidFill>
              </a:rPr>
              <a:t>Hệ sinh dục thực hiện chức năng duy trì nòi giống thông qua qua trình sinh sản. </a:t>
            </a:r>
            <a:br>
              <a:rPr lang="en-US" sz="4000" dirty="0">
                <a:solidFill>
                  <a:srgbClr val="7030A0"/>
                </a:solidFill>
              </a:rPr>
            </a:br>
            <a:r>
              <a:rPr lang="vi-VN" sz="4000" dirty="0">
                <a:solidFill>
                  <a:srgbClr val="7030A0"/>
                </a:solidFill>
              </a:rPr>
              <a:t>Hệ sinh dục nam và nữ có sự khác nhau về cấu tạo và chức năng</a:t>
            </a:r>
            <a:r>
              <a:rPr lang="en-US" sz="4000" dirty="0">
                <a:solidFill>
                  <a:srgbClr val="7030A0"/>
                </a:solidFill>
              </a:rPr>
              <a:t>.</a:t>
            </a:r>
          </a:p>
        </p:txBody>
      </p:sp>
    </p:spTree>
    <p:extLst>
      <p:ext uri="{BB962C8B-B14F-4D97-AF65-F5344CB8AC3E}">
        <p14:creationId xmlns:p14="http://schemas.microsoft.com/office/powerpoint/2010/main" val="2700432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anim calcmode="lin" valueType="num">
                                      <p:cBhvr additive="base">
                                        <p:cTn id="13" dur="500" fill="hold"/>
                                        <p:tgtEl>
                                          <p:spTgt spid="1026"/>
                                        </p:tgtEl>
                                        <p:attrNameLst>
                                          <p:attrName>ppt_x</p:attrName>
                                        </p:attrNameLst>
                                      </p:cBhvr>
                                      <p:tavLst>
                                        <p:tav tm="0">
                                          <p:val>
                                            <p:strVal val="#ppt_x"/>
                                          </p:val>
                                        </p:tav>
                                        <p:tav tm="100000">
                                          <p:val>
                                            <p:strVal val="#ppt_x"/>
                                          </p:val>
                                        </p:tav>
                                      </p:tavLst>
                                    </p:anim>
                                    <p:anim calcmode="lin" valueType="num">
                                      <p:cBhvr additive="base">
                                        <p:cTn id="14"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b="1" dirty="0">
                <a:solidFill>
                  <a:srgbClr val="C00000"/>
                </a:solidFill>
                <a:latin typeface="Times New Roman" pitchFamily="18" charset="0"/>
                <a:cs typeface="Times New Roman" pitchFamily="18" charset="0"/>
              </a:rPr>
              <a:t>THÔNG TIN VỀ MỘT SỐ BIỆN PHÁP PHÒNG TRÁNH THAI</a:t>
            </a:r>
          </a:p>
        </p:txBody>
      </p:sp>
      <p:sp>
        <p:nvSpPr>
          <p:cNvPr id="3" name="Content Placeholder 2"/>
          <p:cNvSpPr>
            <a:spLocks noGrp="1"/>
          </p:cNvSpPr>
          <p:nvPr>
            <p:ph idx="1"/>
          </p:nvPr>
        </p:nvSpPr>
        <p:spPr>
          <a:xfrm>
            <a:off x="1676400" y="2247901"/>
            <a:ext cx="15773400" cy="1066800"/>
          </a:xfrm>
        </p:spPr>
        <p:txBody>
          <a:bodyPr/>
          <a:lstStyle/>
          <a:p>
            <a:pPr marL="742950" indent="-742950">
              <a:buAutoNum type="arabicPeriod"/>
            </a:pPr>
            <a:r>
              <a:rPr lang="en-US" sz="4000" dirty="0" err="1">
                <a:solidFill>
                  <a:srgbClr val="0070C0"/>
                </a:solidFill>
                <a:latin typeface="Times New Roman" pitchFamily="18" charset="0"/>
                <a:cs typeface="Times New Roman" pitchFamily="18" charset="0"/>
                <a:hlinkClick r:id="rId2" action="ppaction://hlinkfile"/>
              </a:rPr>
              <a:t>Đặt</a:t>
            </a:r>
            <a:r>
              <a:rPr lang="en-US" sz="4000" dirty="0">
                <a:solidFill>
                  <a:srgbClr val="0070C0"/>
                </a:solidFill>
                <a:latin typeface="Times New Roman" pitchFamily="18" charset="0"/>
                <a:cs typeface="Times New Roman" pitchFamily="18" charset="0"/>
                <a:hlinkClick r:id="rId2" action="ppaction://hlinkfile"/>
              </a:rPr>
              <a:t> </a:t>
            </a:r>
            <a:r>
              <a:rPr lang="en-US" sz="4000" dirty="0" err="1">
                <a:solidFill>
                  <a:srgbClr val="0070C0"/>
                </a:solidFill>
                <a:latin typeface="Times New Roman" pitchFamily="18" charset="0"/>
                <a:cs typeface="Times New Roman" pitchFamily="18" charset="0"/>
                <a:hlinkClick r:id="rId2" action="ppaction://hlinkfile"/>
              </a:rPr>
              <a:t>vòng</a:t>
            </a:r>
            <a:r>
              <a:rPr lang="en-US" sz="4000" dirty="0">
                <a:solidFill>
                  <a:srgbClr val="0070C0"/>
                </a:solidFill>
                <a:latin typeface="Times New Roman" pitchFamily="18" charset="0"/>
                <a:cs typeface="Times New Roman" pitchFamily="18" charset="0"/>
                <a:hlinkClick r:id="rId2" action="ppaction://hlinkfile"/>
              </a:rPr>
              <a:t> </a:t>
            </a:r>
            <a:r>
              <a:rPr lang="en-US" sz="4000" dirty="0" err="1">
                <a:solidFill>
                  <a:srgbClr val="0070C0"/>
                </a:solidFill>
                <a:latin typeface="Times New Roman" pitchFamily="18" charset="0"/>
                <a:cs typeface="Times New Roman" pitchFamily="18" charset="0"/>
                <a:hlinkClick r:id="rId2" action="ppaction://hlinkfile"/>
              </a:rPr>
              <a:t>tránh</a:t>
            </a:r>
            <a:r>
              <a:rPr lang="en-US" sz="4000" dirty="0">
                <a:solidFill>
                  <a:srgbClr val="0070C0"/>
                </a:solidFill>
                <a:latin typeface="Times New Roman" pitchFamily="18" charset="0"/>
                <a:cs typeface="Times New Roman" pitchFamily="18" charset="0"/>
                <a:hlinkClick r:id="rId2" action="ppaction://hlinkfile"/>
              </a:rPr>
              <a:t> </a:t>
            </a:r>
            <a:r>
              <a:rPr lang="en-US" sz="4000" dirty="0" err="1">
                <a:solidFill>
                  <a:srgbClr val="0070C0"/>
                </a:solidFill>
                <a:latin typeface="Times New Roman" pitchFamily="18" charset="0"/>
                <a:cs typeface="Times New Roman" pitchFamily="18" charset="0"/>
                <a:hlinkClick r:id="rId2" action="ppaction://hlinkfile"/>
              </a:rPr>
              <a:t>thai</a:t>
            </a:r>
            <a:r>
              <a:rPr lang="en-US" sz="4000" dirty="0">
                <a:solidFill>
                  <a:srgbClr val="0070C0"/>
                </a:solidFill>
                <a:latin typeface="Times New Roman" pitchFamily="18" charset="0"/>
                <a:cs typeface="Times New Roman" pitchFamily="18" charset="0"/>
                <a:hlinkClick r:id="rId2" action="ppaction://hlinkfile"/>
              </a:rPr>
              <a:t> </a:t>
            </a:r>
            <a:r>
              <a:rPr lang="en-US" sz="4000" dirty="0" err="1">
                <a:solidFill>
                  <a:srgbClr val="0070C0"/>
                </a:solidFill>
                <a:latin typeface="Times New Roman" pitchFamily="18" charset="0"/>
                <a:cs typeface="Times New Roman" pitchFamily="18" charset="0"/>
                <a:hlinkClick r:id="rId2" action="ppaction://hlinkfile"/>
              </a:rPr>
              <a:t>là</a:t>
            </a:r>
            <a:r>
              <a:rPr lang="en-US" sz="4000" dirty="0">
                <a:solidFill>
                  <a:srgbClr val="0070C0"/>
                </a:solidFill>
                <a:latin typeface="Times New Roman" pitchFamily="18" charset="0"/>
                <a:cs typeface="Times New Roman" pitchFamily="18" charset="0"/>
                <a:hlinkClick r:id="rId2" action="ppaction://hlinkfile"/>
              </a:rPr>
              <a:t> </a:t>
            </a:r>
            <a:r>
              <a:rPr lang="en-US" sz="4000" dirty="0" err="1">
                <a:solidFill>
                  <a:srgbClr val="0070C0"/>
                </a:solidFill>
                <a:latin typeface="Times New Roman" pitchFamily="18" charset="0"/>
                <a:cs typeface="Times New Roman" pitchFamily="18" charset="0"/>
                <a:hlinkClick r:id="rId2" action="ppaction://hlinkfile"/>
              </a:rPr>
              <a:t>như</a:t>
            </a:r>
            <a:r>
              <a:rPr lang="en-US" sz="4000" dirty="0">
                <a:solidFill>
                  <a:srgbClr val="0070C0"/>
                </a:solidFill>
                <a:latin typeface="Times New Roman" pitchFamily="18" charset="0"/>
                <a:cs typeface="Times New Roman" pitchFamily="18" charset="0"/>
                <a:hlinkClick r:id="rId2" action="ppaction://hlinkfile"/>
              </a:rPr>
              <a:t> </a:t>
            </a:r>
            <a:r>
              <a:rPr lang="en-US" sz="4000" dirty="0" err="1">
                <a:solidFill>
                  <a:srgbClr val="0070C0"/>
                </a:solidFill>
                <a:latin typeface="Times New Roman" pitchFamily="18" charset="0"/>
                <a:cs typeface="Times New Roman" pitchFamily="18" charset="0"/>
                <a:hlinkClick r:id="rId2" action="ppaction://hlinkfile"/>
              </a:rPr>
              <a:t>thế</a:t>
            </a:r>
            <a:r>
              <a:rPr lang="en-US" sz="4000" dirty="0">
                <a:solidFill>
                  <a:srgbClr val="0070C0"/>
                </a:solidFill>
                <a:latin typeface="Times New Roman" pitchFamily="18" charset="0"/>
                <a:cs typeface="Times New Roman" pitchFamily="18" charset="0"/>
                <a:hlinkClick r:id="rId2" action="ppaction://hlinkfile"/>
              </a:rPr>
              <a:t> </a:t>
            </a:r>
            <a:r>
              <a:rPr lang="en-US" sz="4000" dirty="0" err="1">
                <a:solidFill>
                  <a:srgbClr val="0070C0"/>
                </a:solidFill>
                <a:latin typeface="Times New Roman" pitchFamily="18" charset="0"/>
                <a:cs typeface="Times New Roman" pitchFamily="18" charset="0"/>
                <a:hlinkClick r:id="rId2" action="ppaction://hlinkfile"/>
              </a:rPr>
              <a:t>nào</a:t>
            </a:r>
            <a:r>
              <a:rPr lang="en-US" sz="4000" dirty="0">
                <a:solidFill>
                  <a:srgbClr val="0070C0"/>
                </a:solidFill>
                <a:latin typeface="Times New Roman" pitchFamily="18" charset="0"/>
                <a:cs typeface="Times New Roman" pitchFamily="18" charset="0"/>
                <a:hlinkClick r:id="rId2" action="ppaction://hlinkfile"/>
              </a:rPr>
              <a:t>?</a:t>
            </a:r>
          </a:p>
        </p:txBody>
      </p:sp>
      <p:sp>
        <p:nvSpPr>
          <p:cNvPr id="4" name="Content Placeholder 2">
            <a:hlinkClick r:id="rId3" action="ppaction://hlinkfile"/>
          </p:cNvPr>
          <p:cNvSpPr txBox="1">
            <a:spLocks/>
          </p:cNvSpPr>
          <p:nvPr/>
        </p:nvSpPr>
        <p:spPr>
          <a:xfrm>
            <a:off x="1676400" y="3467101"/>
            <a:ext cx="15773400" cy="990600"/>
          </a:xfrm>
          <a:prstGeom prst="rect">
            <a:avLst/>
          </a:prstGeom>
        </p:spPr>
        <p:txBody>
          <a:bodyPr vert="horz" lIns="91440" tIns="45720" rIns="91440" bIns="45720" rtlCol="0">
            <a:normAutofit/>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buNone/>
            </a:pPr>
            <a:r>
              <a:rPr lang="en-US" sz="4000" dirty="0">
                <a:solidFill>
                  <a:srgbClr val="0070C0"/>
                </a:solidFill>
                <a:latin typeface="Times New Roman" pitchFamily="18" charset="0"/>
                <a:cs typeface="Times New Roman" pitchFamily="18" charset="0"/>
              </a:rPr>
              <a:t>2. </a:t>
            </a:r>
            <a:r>
              <a:rPr lang="en-US" sz="4000" dirty="0" err="1">
                <a:solidFill>
                  <a:srgbClr val="0070C0"/>
                </a:solidFill>
                <a:latin typeface="Times New Roman" pitchFamily="18" charset="0"/>
                <a:cs typeface="Times New Roman" pitchFamily="18" charset="0"/>
              </a:rPr>
              <a:t>Đi</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tắm</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chung</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bể</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bơi</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có</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thể</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mang</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thai</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không</a:t>
            </a:r>
            <a:r>
              <a:rPr lang="en-US" sz="4000" dirty="0">
                <a:solidFill>
                  <a:srgbClr val="0070C0"/>
                </a:solidFill>
                <a:latin typeface="Times New Roman" pitchFamily="18" charset="0"/>
                <a:cs typeface="Times New Roman" pitchFamily="18" charset="0"/>
              </a:rPr>
              <a:t>?</a:t>
            </a:r>
          </a:p>
        </p:txBody>
      </p:sp>
      <p:sp>
        <p:nvSpPr>
          <p:cNvPr id="5" name="Content Placeholder 2">
            <a:hlinkClick r:id="rId4" action="ppaction://hlinkfile"/>
          </p:cNvPr>
          <p:cNvSpPr txBox="1">
            <a:spLocks/>
          </p:cNvSpPr>
          <p:nvPr/>
        </p:nvSpPr>
        <p:spPr>
          <a:xfrm>
            <a:off x="1676400" y="4549140"/>
            <a:ext cx="15773400" cy="1203960"/>
          </a:xfrm>
          <a:prstGeom prst="rect">
            <a:avLst/>
          </a:prstGeom>
        </p:spPr>
        <p:txBody>
          <a:bodyPr vert="horz" lIns="91440" tIns="45720" rIns="91440" bIns="45720" rtlCol="0">
            <a:normAutofit/>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buNone/>
            </a:pPr>
            <a:r>
              <a:rPr lang="en-US" sz="4000" dirty="0">
                <a:solidFill>
                  <a:srgbClr val="0070C0"/>
                </a:solidFill>
                <a:latin typeface="Times New Roman" pitchFamily="18" charset="0"/>
                <a:cs typeface="Times New Roman" pitchFamily="18" charset="0"/>
              </a:rPr>
              <a:t>3. </a:t>
            </a:r>
            <a:r>
              <a:rPr lang="en-US" sz="4000" dirty="0" err="1">
                <a:solidFill>
                  <a:srgbClr val="0070C0"/>
                </a:solidFill>
                <a:latin typeface="Times New Roman" pitchFamily="18" charset="0"/>
                <a:cs typeface="Times New Roman" pitchFamily="18" charset="0"/>
              </a:rPr>
              <a:t>Xuất</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tinh</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ngoài</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có</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phải</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là</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biện</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pháp</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tránh</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thai</a:t>
            </a:r>
            <a:r>
              <a:rPr lang="en-US" sz="4000" dirty="0">
                <a:solidFill>
                  <a:srgbClr val="0070C0"/>
                </a:solidFill>
                <a:latin typeface="Times New Roman" pitchFamily="18" charset="0"/>
                <a:cs typeface="Times New Roman" pitchFamily="18" charset="0"/>
              </a:rPr>
              <a:t> an </a:t>
            </a:r>
            <a:r>
              <a:rPr lang="en-US" sz="4000" dirty="0" err="1">
                <a:solidFill>
                  <a:srgbClr val="0070C0"/>
                </a:solidFill>
                <a:latin typeface="Times New Roman" pitchFamily="18" charset="0"/>
                <a:cs typeface="Times New Roman" pitchFamily="18" charset="0"/>
              </a:rPr>
              <a:t>toàn</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không</a:t>
            </a:r>
            <a:r>
              <a:rPr lang="en-US" sz="4000" dirty="0">
                <a:solidFill>
                  <a:srgbClr val="0070C0"/>
                </a:solidFill>
                <a:latin typeface="Times New Roman" pitchFamily="18" charset="0"/>
                <a:cs typeface="Times New Roman" pitchFamily="18" charset="0"/>
              </a:rPr>
              <a:t>?</a:t>
            </a:r>
          </a:p>
        </p:txBody>
      </p:sp>
      <p:sp>
        <p:nvSpPr>
          <p:cNvPr id="6" name="Content Placeholder 2">
            <a:hlinkClick r:id="rId5" action="ppaction://hlinkfile"/>
          </p:cNvPr>
          <p:cNvSpPr txBox="1">
            <a:spLocks/>
          </p:cNvSpPr>
          <p:nvPr/>
        </p:nvSpPr>
        <p:spPr>
          <a:xfrm>
            <a:off x="1752600" y="5829300"/>
            <a:ext cx="15773400" cy="998218"/>
          </a:xfrm>
          <a:prstGeom prst="rect">
            <a:avLst/>
          </a:prstGeom>
        </p:spPr>
        <p:txBody>
          <a:bodyPr vert="horz" lIns="91440" tIns="45720" rIns="91440" bIns="45720" rtlCol="0">
            <a:normAutofit/>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buNone/>
            </a:pPr>
            <a:r>
              <a:rPr lang="en-US" sz="4000" dirty="0">
                <a:solidFill>
                  <a:srgbClr val="0070C0"/>
                </a:solidFill>
                <a:latin typeface="Times New Roman" pitchFamily="18" charset="0"/>
                <a:cs typeface="Times New Roman" pitchFamily="18" charset="0"/>
              </a:rPr>
              <a:t>4. </a:t>
            </a:r>
            <a:r>
              <a:rPr lang="en-US" sz="4000" dirty="0" err="1">
                <a:solidFill>
                  <a:srgbClr val="0070C0"/>
                </a:solidFill>
                <a:latin typeface="Times New Roman" pitchFamily="18" charset="0"/>
                <a:cs typeface="Times New Roman" pitchFamily="18" charset="0"/>
              </a:rPr>
              <a:t>Đặt</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vòng</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tránh</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thai</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và</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que</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cấy</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tránh</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thai</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biện</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pháp</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nào</a:t>
            </a:r>
            <a:r>
              <a:rPr lang="en-US" sz="4000" dirty="0">
                <a:solidFill>
                  <a:srgbClr val="0070C0"/>
                </a:solidFill>
                <a:latin typeface="Times New Roman" pitchFamily="18" charset="0"/>
                <a:cs typeface="Times New Roman" pitchFamily="18" charset="0"/>
              </a:rPr>
              <a:t> an </a:t>
            </a:r>
            <a:r>
              <a:rPr lang="en-US" sz="4000" dirty="0" err="1">
                <a:solidFill>
                  <a:srgbClr val="0070C0"/>
                </a:solidFill>
                <a:latin typeface="Times New Roman" pitchFamily="18" charset="0"/>
                <a:cs typeface="Times New Roman" pitchFamily="18" charset="0"/>
              </a:rPr>
              <a:t>toàn</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hơn</a:t>
            </a:r>
            <a:r>
              <a:rPr lang="en-US" sz="4000" dirty="0">
                <a:solidFill>
                  <a:srgbClr val="0070C0"/>
                </a:solidFill>
                <a:latin typeface="Times New Roman" pitchFamily="18" charset="0"/>
                <a:cs typeface="Times New Roman" pitchFamily="18" charset="0"/>
              </a:rPr>
              <a:t>?</a:t>
            </a:r>
          </a:p>
        </p:txBody>
      </p:sp>
      <p:sp>
        <p:nvSpPr>
          <p:cNvPr id="7" name="Content Placeholder 2">
            <a:hlinkClick r:id="rId6" action="ppaction://hlinkfile"/>
          </p:cNvPr>
          <p:cNvSpPr txBox="1">
            <a:spLocks/>
          </p:cNvSpPr>
          <p:nvPr/>
        </p:nvSpPr>
        <p:spPr>
          <a:xfrm>
            <a:off x="1752600" y="7101840"/>
            <a:ext cx="15773400" cy="1226818"/>
          </a:xfrm>
          <a:prstGeom prst="rect">
            <a:avLst/>
          </a:prstGeom>
        </p:spPr>
        <p:txBody>
          <a:bodyPr vert="horz" lIns="91440" tIns="45720" rIns="91440" bIns="45720" rtlCol="0">
            <a:normAutofit/>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buNone/>
            </a:pPr>
            <a:r>
              <a:rPr lang="en-US" sz="4000" dirty="0">
                <a:solidFill>
                  <a:srgbClr val="0070C0"/>
                </a:solidFill>
                <a:latin typeface="Times New Roman" pitchFamily="18" charset="0"/>
                <a:cs typeface="Times New Roman" pitchFamily="18" charset="0"/>
              </a:rPr>
              <a:t>5. </a:t>
            </a:r>
            <a:r>
              <a:rPr lang="en-US" sz="4000" dirty="0" err="1">
                <a:solidFill>
                  <a:srgbClr val="0070C0"/>
                </a:solidFill>
                <a:latin typeface="Times New Roman" pitchFamily="18" charset="0"/>
                <a:cs typeface="Times New Roman" pitchFamily="18" charset="0"/>
              </a:rPr>
              <a:t>Thuốc</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ngừa</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thai</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hoạt</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động</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như</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thế</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nào</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khi</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vào</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trong</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cơ</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thể</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người</a:t>
            </a:r>
            <a:r>
              <a:rPr lang="en-US" sz="4000" dirty="0">
                <a:solidFill>
                  <a:srgbClr val="0070C0"/>
                </a:solidFill>
                <a:latin typeface="Times New Roman" pitchFamily="18" charset="0"/>
                <a:cs typeface="Times New Roman" pitchFamily="18" charset="0"/>
              </a:rPr>
              <a:t>?</a:t>
            </a:r>
          </a:p>
        </p:txBody>
      </p:sp>
    </p:spTree>
    <p:extLst>
      <p:ext uri="{BB962C8B-B14F-4D97-AF65-F5344CB8AC3E}">
        <p14:creationId xmlns:p14="http://schemas.microsoft.com/office/powerpoint/2010/main" val="31545131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85800" y="495300"/>
            <a:ext cx="16840200" cy="1135888"/>
          </a:xfrm>
          <a:prstGeom prst="rect">
            <a:avLst/>
          </a:prstGeom>
        </p:spPr>
        <p:txBody>
          <a:bodyPr wrap="square">
            <a:spAutoFit/>
          </a:bodyPr>
          <a:lstStyle/>
          <a:p>
            <a:pPr>
              <a:lnSpc>
                <a:spcPct val="200000"/>
              </a:lnSpc>
            </a:pPr>
            <a:r>
              <a:rPr lang="en-US" sz="4000" dirty="0" err="1">
                <a:solidFill>
                  <a:srgbClr val="C00000"/>
                </a:solidFill>
                <a:latin typeface="Times New Roman" pitchFamily="18" charset="0"/>
                <a:ea typeface="Tiffany" pitchFamily="18" charset="0"/>
                <a:cs typeface="Times New Roman" pitchFamily="18" charset="0"/>
              </a:rPr>
              <a:t>Hoạt</a:t>
            </a:r>
            <a:r>
              <a:rPr lang="en-US" sz="4000" dirty="0">
                <a:solidFill>
                  <a:srgbClr val="C00000"/>
                </a:solidFill>
                <a:latin typeface="Times New Roman" pitchFamily="18" charset="0"/>
                <a:ea typeface="Tiffany" pitchFamily="18" charset="0"/>
                <a:cs typeface="Times New Roman" pitchFamily="18" charset="0"/>
              </a:rPr>
              <a:t> </a:t>
            </a:r>
            <a:r>
              <a:rPr lang="en-US" sz="4000" dirty="0" err="1">
                <a:solidFill>
                  <a:srgbClr val="C00000"/>
                </a:solidFill>
                <a:latin typeface="Times New Roman" pitchFamily="18" charset="0"/>
                <a:ea typeface="Tiffany" pitchFamily="18" charset="0"/>
                <a:cs typeface="Times New Roman" pitchFamily="18" charset="0"/>
              </a:rPr>
              <a:t>động</a:t>
            </a:r>
            <a:r>
              <a:rPr lang="en-US" sz="4000" dirty="0">
                <a:solidFill>
                  <a:srgbClr val="C00000"/>
                </a:solidFill>
                <a:latin typeface="Times New Roman" pitchFamily="18" charset="0"/>
                <a:ea typeface="Tiffany" pitchFamily="18" charset="0"/>
                <a:cs typeface="Times New Roman" pitchFamily="18" charset="0"/>
              </a:rPr>
              <a:t> </a:t>
            </a:r>
            <a:r>
              <a:rPr lang="en-US" sz="4000" dirty="0" err="1">
                <a:solidFill>
                  <a:srgbClr val="C00000"/>
                </a:solidFill>
                <a:latin typeface="Times New Roman" pitchFamily="18" charset="0"/>
                <a:ea typeface="Tiffany" pitchFamily="18" charset="0"/>
                <a:cs typeface="Times New Roman" pitchFamily="18" charset="0"/>
              </a:rPr>
              <a:t>nhóm</a:t>
            </a:r>
            <a:r>
              <a:rPr lang="en-US" sz="4000" dirty="0">
                <a:solidFill>
                  <a:srgbClr val="C00000"/>
                </a:solidFill>
                <a:latin typeface="Times New Roman" pitchFamily="18" charset="0"/>
                <a:ea typeface="Tiffany" pitchFamily="18" charset="0"/>
                <a:cs typeface="Times New Roman" pitchFamily="18" charset="0"/>
              </a:rPr>
              <a:t> 4, </a:t>
            </a:r>
            <a:r>
              <a:rPr lang="en-US" sz="4000" dirty="0" err="1">
                <a:solidFill>
                  <a:srgbClr val="C00000"/>
                </a:solidFill>
                <a:latin typeface="Times New Roman" pitchFamily="18" charset="0"/>
                <a:ea typeface="Tiffany" pitchFamily="18" charset="0"/>
                <a:cs typeface="Times New Roman" pitchFamily="18" charset="0"/>
              </a:rPr>
              <a:t>hoàn</a:t>
            </a:r>
            <a:r>
              <a:rPr lang="en-US" sz="4000" dirty="0">
                <a:solidFill>
                  <a:srgbClr val="C00000"/>
                </a:solidFill>
                <a:latin typeface="Times New Roman" pitchFamily="18" charset="0"/>
                <a:ea typeface="Tiffany" pitchFamily="18" charset="0"/>
                <a:cs typeface="Times New Roman" pitchFamily="18" charset="0"/>
              </a:rPr>
              <a:t> </a:t>
            </a:r>
            <a:r>
              <a:rPr lang="en-US" sz="4000" dirty="0" err="1">
                <a:solidFill>
                  <a:srgbClr val="C00000"/>
                </a:solidFill>
                <a:latin typeface="Times New Roman" pitchFamily="18" charset="0"/>
                <a:ea typeface="Tiffany" pitchFamily="18" charset="0"/>
                <a:cs typeface="Times New Roman" pitchFamily="18" charset="0"/>
              </a:rPr>
              <a:t>thành</a:t>
            </a:r>
            <a:r>
              <a:rPr lang="en-US" sz="4000" dirty="0">
                <a:solidFill>
                  <a:srgbClr val="C00000"/>
                </a:solidFill>
                <a:latin typeface="Times New Roman" pitchFamily="18" charset="0"/>
                <a:ea typeface="Tiffany" pitchFamily="18" charset="0"/>
                <a:cs typeface="Times New Roman" pitchFamily="18" charset="0"/>
              </a:rPr>
              <a:t> </a:t>
            </a:r>
            <a:r>
              <a:rPr lang="en-US" sz="4000" dirty="0" err="1">
                <a:solidFill>
                  <a:srgbClr val="C00000"/>
                </a:solidFill>
                <a:latin typeface="Times New Roman" pitchFamily="18" charset="0"/>
                <a:ea typeface="Tiffany" pitchFamily="18" charset="0"/>
                <a:cs typeface="Times New Roman" pitchFamily="18" charset="0"/>
              </a:rPr>
              <a:t>bảng</a:t>
            </a:r>
            <a:r>
              <a:rPr lang="en-US" sz="4000" dirty="0">
                <a:solidFill>
                  <a:srgbClr val="C00000"/>
                </a:solidFill>
                <a:latin typeface="Times New Roman" pitchFamily="18" charset="0"/>
                <a:ea typeface="Tiffany" pitchFamily="18" charset="0"/>
                <a:cs typeface="Times New Roman" pitchFamily="18" charset="0"/>
              </a:rPr>
              <a:t> </a:t>
            </a:r>
            <a:r>
              <a:rPr lang="en-US" sz="4000" dirty="0" err="1">
                <a:solidFill>
                  <a:srgbClr val="C00000"/>
                </a:solidFill>
                <a:latin typeface="Times New Roman" pitchFamily="18" charset="0"/>
                <a:ea typeface="Tiffany" pitchFamily="18" charset="0"/>
                <a:cs typeface="Times New Roman" pitchFamily="18" charset="0"/>
              </a:rPr>
              <a:t>dưới</a:t>
            </a:r>
            <a:r>
              <a:rPr lang="en-US" sz="4000" dirty="0">
                <a:solidFill>
                  <a:srgbClr val="C00000"/>
                </a:solidFill>
                <a:latin typeface="Times New Roman" pitchFamily="18" charset="0"/>
                <a:ea typeface="Tiffany" pitchFamily="18" charset="0"/>
                <a:cs typeface="Times New Roman" pitchFamily="18" charset="0"/>
              </a:rPr>
              <a:t> </a:t>
            </a:r>
            <a:r>
              <a:rPr lang="en-US" sz="4000" dirty="0" err="1">
                <a:solidFill>
                  <a:srgbClr val="C00000"/>
                </a:solidFill>
                <a:latin typeface="Times New Roman" pitchFamily="18" charset="0"/>
                <a:ea typeface="Tiffany" pitchFamily="18" charset="0"/>
                <a:cs typeface="Times New Roman" pitchFamily="18" charset="0"/>
              </a:rPr>
              <a:t>đây</a:t>
            </a:r>
            <a:r>
              <a:rPr lang="en-US" sz="4000" dirty="0">
                <a:solidFill>
                  <a:srgbClr val="C00000"/>
                </a:solidFill>
                <a:latin typeface="Times New Roman" pitchFamily="18" charset="0"/>
                <a:ea typeface="Tiffany" pitchFamily="18" charset="0"/>
                <a:cs typeface="Times New Roman" pitchFamily="18" charset="0"/>
              </a:rPr>
              <a:t> </a:t>
            </a:r>
            <a:r>
              <a:rPr lang="en-US" sz="4000" dirty="0" err="1">
                <a:solidFill>
                  <a:srgbClr val="C00000"/>
                </a:solidFill>
                <a:latin typeface="Times New Roman" pitchFamily="18" charset="0"/>
                <a:ea typeface="Tiffany" pitchFamily="18" charset="0"/>
                <a:cs typeface="Times New Roman" pitchFamily="18" charset="0"/>
              </a:rPr>
              <a:t>trong</a:t>
            </a:r>
            <a:r>
              <a:rPr lang="en-US" sz="4000" dirty="0">
                <a:solidFill>
                  <a:srgbClr val="C00000"/>
                </a:solidFill>
                <a:latin typeface="Times New Roman" pitchFamily="18" charset="0"/>
                <a:ea typeface="Tiffany" pitchFamily="18" charset="0"/>
                <a:cs typeface="Times New Roman" pitchFamily="18" charset="0"/>
              </a:rPr>
              <a:t> </a:t>
            </a:r>
            <a:r>
              <a:rPr lang="en-US" sz="4000" dirty="0" err="1">
                <a:solidFill>
                  <a:srgbClr val="C00000"/>
                </a:solidFill>
                <a:latin typeface="Times New Roman" pitchFamily="18" charset="0"/>
                <a:ea typeface="Tiffany" pitchFamily="18" charset="0"/>
                <a:cs typeface="Times New Roman" pitchFamily="18" charset="0"/>
              </a:rPr>
              <a:t>thời</a:t>
            </a:r>
            <a:r>
              <a:rPr lang="en-US" sz="4000" dirty="0">
                <a:solidFill>
                  <a:srgbClr val="C00000"/>
                </a:solidFill>
                <a:latin typeface="Times New Roman" pitchFamily="18" charset="0"/>
                <a:ea typeface="Tiffany" pitchFamily="18" charset="0"/>
                <a:cs typeface="Times New Roman" pitchFamily="18" charset="0"/>
              </a:rPr>
              <a:t> </a:t>
            </a:r>
            <a:r>
              <a:rPr lang="en-US" sz="4000" dirty="0" err="1">
                <a:solidFill>
                  <a:srgbClr val="C00000"/>
                </a:solidFill>
                <a:latin typeface="Times New Roman" pitchFamily="18" charset="0"/>
                <a:ea typeface="Tiffany" pitchFamily="18" charset="0"/>
                <a:cs typeface="Times New Roman" pitchFamily="18" charset="0"/>
              </a:rPr>
              <a:t>gian</a:t>
            </a:r>
            <a:r>
              <a:rPr lang="en-US" sz="4000" dirty="0">
                <a:solidFill>
                  <a:srgbClr val="C00000"/>
                </a:solidFill>
                <a:latin typeface="Times New Roman" pitchFamily="18" charset="0"/>
                <a:ea typeface="Tiffany" pitchFamily="18" charset="0"/>
                <a:cs typeface="Times New Roman" pitchFamily="18" charset="0"/>
              </a:rPr>
              <a:t> 5 </a:t>
            </a:r>
            <a:r>
              <a:rPr lang="en-US" sz="4000" dirty="0" err="1">
                <a:solidFill>
                  <a:srgbClr val="C00000"/>
                </a:solidFill>
                <a:latin typeface="Times New Roman" pitchFamily="18" charset="0"/>
                <a:ea typeface="Tiffany" pitchFamily="18" charset="0"/>
                <a:cs typeface="Times New Roman" pitchFamily="18" charset="0"/>
              </a:rPr>
              <a:t>phút</a:t>
            </a:r>
            <a:r>
              <a:rPr lang="en-US" sz="4000" dirty="0">
                <a:solidFill>
                  <a:srgbClr val="C00000"/>
                </a:solidFill>
                <a:latin typeface="Times New Roman" pitchFamily="18" charset="0"/>
                <a:ea typeface="Tiffany" pitchFamily="18" charset="0"/>
                <a:cs typeface="Times New Roman" pitchFamily="18" charset="0"/>
              </a:rPr>
              <a:t>.</a:t>
            </a:r>
          </a:p>
        </p:txBody>
      </p:sp>
      <p:graphicFrame>
        <p:nvGraphicFramePr>
          <p:cNvPr id="2" name="Table 1"/>
          <p:cNvGraphicFramePr>
            <a:graphicFrameLocks noGrp="1"/>
          </p:cNvGraphicFramePr>
          <p:nvPr>
            <p:extLst>
              <p:ext uri="{D42A27DB-BD31-4B8C-83A1-F6EECF244321}">
                <p14:modId xmlns:p14="http://schemas.microsoft.com/office/powerpoint/2010/main" val="1311750463"/>
              </p:ext>
            </p:extLst>
          </p:nvPr>
        </p:nvGraphicFramePr>
        <p:xfrm>
          <a:off x="914400" y="2171700"/>
          <a:ext cx="16840200" cy="7788656"/>
        </p:xfrm>
        <a:graphic>
          <a:graphicData uri="http://schemas.openxmlformats.org/drawingml/2006/table">
            <a:tbl>
              <a:tblPr firstRow="1" bandRow="1">
                <a:tableStyleId>{5C22544A-7EE6-4342-B048-85BDC9FD1C3A}</a:tableStyleId>
              </a:tblPr>
              <a:tblGrid>
                <a:gridCol w="4210050">
                  <a:extLst>
                    <a:ext uri="{9D8B030D-6E8A-4147-A177-3AD203B41FA5}">
                      <a16:colId xmlns:a16="http://schemas.microsoft.com/office/drawing/2014/main" val="20000"/>
                    </a:ext>
                  </a:extLst>
                </a:gridCol>
                <a:gridCol w="4210050">
                  <a:extLst>
                    <a:ext uri="{9D8B030D-6E8A-4147-A177-3AD203B41FA5}">
                      <a16:colId xmlns:a16="http://schemas.microsoft.com/office/drawing/2014/main" val="20001"/>
                    </a:ext>
                  </a:extLst>
                </a:gridCol>
                <a:gridCol w="4000500">
                  <a:extLst>
                    <a:ext uri="{9D8B030D-6E8A-4147-A177-3AD203B41FA5}">
                      <a16:colId xmlns:a16="http://schemas.microsoft.com/office/drawing/2014/main" val="20002"/>
                    </a:ext>
                  </a:extLst>
                </a:gridCol>
                <a:gridCol w="4419600">
                  <a:extLst>
                    <a:ext uri="{9D8B030D-6E8A-4147-A177-3AD203B41FA5}">
                      <a16:colId xmlns:a16="http://schemas.microsoft.com/office/drawing/2014/main" val="20003"/>
                    </a:ext>
                  </a:extLst>
                </a:gridCol>
              </a:tblGrid>
              <a:tr h="1458468">
                <a:tc>
                  <a:txBody>
                    <a:bodyPr/>
                    <a:lstStyle/>
                    <a:p>
                      <a:r>
                        <a:rPr lang="en-US" sz="3200" dirty="0" err="1">
                          <a:latin typeface="Times New Roman" pitchFamily="18" charset="0"/>
                          <a:cs typeface="Times New Roman" pitchFamily="18" charset="0"/>
                        </a:rPr>
                        <a:t>Biện</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pháp</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tránh</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thai</a:t>
                      </a:r>
                      <a:endParaRPr lang="en-US" sz="3200" dirty="0">
                        <a:latin typeface="Times New Roman" pitchFamily="18" charset="0"/>
                        <a:cs typeface="Times New Roman" pitchFamily="18" charset="0"/>
                      </a:endParaRPr>
                    </a:p>
                  </a:txBody>
                  <a:tcPr/>
                </a:tc>
                <a:tc>
                  <a:txBody>
                    <a:bodyPr/>
                    <a:lstStyle/>
                    <a:p>
                      <a:pPr algn="ctr"/>
                      <a:r>
                        <a:rPr lang="en-US" sz="3200" dirty="0" err="1">
                          <a:latin typeface="Times New Roman" pitchFamily="18" charset="0"/>
                          <a:cs typeface="Times New Roman" pitchFamily="18" charset="0"/>
                        </a:rPr>
                        <a:t>Hiệu</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quả</a:t>
                      </a:r>
                      <a:endParaRPr lang="en-US" sz="3200" baseline="0" dirty="0">
                        <a:latin typeface="Times New Roman" pitchFamily="18" charset="0"/>
                        <a:cs typeface="Times New Roman" pitchFamily="18" charset="0"/>
                      </a:endParaRPr>
                    </a:p>
                    <a:p>
                      <a:pPr algn="ctr"/>
                      <a:r>
                        <a:rPr lang="en-US" sz="3200" baseline="0" dirty="0">
                          <a:latin typeface="Times New Roman" pitchFamily="18" charset="0"/>
                          <a:cs typeface="Times New Roman" pitchFamily="18" charset="0"/>
                        </a:rPr>
                        <a:t>(</a:t>
                      </a:r>
                      <a:r>
                        <a:rPr lang="en-US" sz="3200" baseline="0" dirty="0" err="1">
                          <a:latin typeface="Times New Roman" pitchFamily="18" charset="0"/>
                          <a:cs typeface="Times New Roman" pitchFamily="18" charset="0"/>
                        </a:rPr>
                        <a:t>cao</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thấp</a:t>
                      </a:r>
                      <a:r>
                        <a:rPr lang="en-US" sz="3200" baseline="0" dirty="0">
                          <a:latin typeface="Times New Roman" pitchFamily="18" charset="0"/>
                          <a:cs typeface="Times New Roman" pitchFamily="18" charset="0"/>
                        </a:rPr>
                        <a:t>)</a:t>
                      </a:r>
                      <a:endParaRPr lang="en-US" sz="3200" dirty="0">
                        <a:latin typeface="Times New Roman" pitchFamily="18" charset="0"/>
                        <a:cs typeface="Times New Roman" pitchFamily="18" charset="0"/>
                      </a:endParaRPr>
                    </a:p>
                  </a:txBody>
                  <a:tcPr/>
                </a:tc>
                <a:tc>
                  <a:txBody>
                    <a:bodyPr/>
                    <a:lstStyle/>
                    <a:p>
                      <a:pPr algn="ctr"/>
                      <a:r>
                        <a:rPr lang="en-US" sz="3200" dirty="0" err="1">
                          <a:latin typeface="Times New Roman" pitchFamily="18" charset="0"/>
                          <a:cs typeface="Times New Roman" pitchFamily="18" charset="0"/>
                        </a:rPr>
                        <a:t>Tác</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dụng</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phụ</a:t>
                      </a:r>
                      <a:endParaRPr lang="en-US" sz="3200" dirty="0">
                        <a:latin typeface="Times New Roman" pitchFamily="18" charset="0"/>
                        <a:cs typeface="Times New Roman" pitchFamily="18" charset="0"/>
                      </a:endParaRPr>
                    </a:p>
                  </a:txBody>
                  <a:tcPr/>
                </a:tc>
                <a:tc>
                  <a:txBody>
                    <a:bodyPr/>
                    <a:lstStyle/>
                    <a:p>
                      <a:pPr algn="ctr"/>
                      <a:r>
                        <a:rPr lang="en-US" sz="3200" baseline="0" dirty="0" err="1">
                          <a:latin typeface="Times New Roman" pitchFamily="18" charset="0"/>
                          <a:cs typeface="Times New Roman" pitchFamily="18" charset="0"/>
                        </a:rPr>
                        <a:t>Phòng</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ngừa</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các</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bệnh</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lây</a:t>
                      </a:r>
                      <a:r>
                        <a:rPr lang="en-US" sz="3200" baseline="0" dirty="0">
                          <a:latin typeface="Times New Roman" pitchFamily="18" charset="0"/>
                          <a:cs typeface="Times New Roman" pitchFamily="18" charset="0"/>
                        </a:rPr>
                        <a:t> qua </a:t>
                      </a:r>
                      <a:r>
                        <a:rPr lang="en-US" sz="3200" baseline="0" dirty="0" err="1">
                          <a:latin typeface="Times New Roman" pitchFamily="18" charset="0"/>
                          <a:cs typeface="Times New Roman" pitchFamily="18" charset="0"/>
                        </a:rPr>
                        <a:t>đường</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tình</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dục</a:t>
                      </a:r>
                      <a:endParaRPr lang="en-US" sz="3200" dirty="0">
                        <a:latin typeface="Times New Roman" pitchFamily="18" charset="0"/>
                        <a:cs typeface="Times New Roman" pitchFamily="18" charset="0"/>
                      </a:endParaRPr>
                    </a:p>
                  </a:txBody>
                  <a:tcPr/>
                </a:tc>
                <a:extLst>
                  <a:ext uri="{0D108BD9-81ED-4DB2-BD59-A6C34878D82A}">
                    <a16:rowId xmlns:a16="http://schemas.microsoft.com/office/drawing/2014/main" val="10000"/>
                  </a:ext>
                </a:extLst>
              </a:tr>
              <a:tr h="1049147">
                <a:tc>
                  <a:txBody>
                    <a:bodyPr/>
                    <a:lstStyle/>
                    <a:p>
                      <a:r>
                        <a:rPr lang="en-US" sz="3200" dirty="0" err="1">
                          <a:latin typeface="Times New Roman" pitchFamily="18" charset="0"/>
                          <a:cs typeface="Times New Roman" pitchFamily="18" charset="0"/>
                        </a:rPr>
                        <a:t>Bao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cao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su</a:t>
                      </a:r>
                      <a:endParaRPr lang="en-US" sz="3200" dirty="0">
                        <a:latin typeface="Times New Roman" pitchFamily="18" charset="0"/>
                        <a:cs typeface="Times New Roman" pitchFamily="18" charset="0"/>
                      </a:endParaRPr>
                    </a:p>
                  </a:txBody>
                  <a:tcPr/>
                </a:tc>
                <a:tc>
                  <a:txBody>
                    <a:bodyPr/>
                    <a:lstStyle/>
                    <a:p>
                      <a:endParaRPr lang="en-US" sz="3200" dirty="0">
                        <a:latin typeface="Times New Roman" pitchFamily="18" charset="0"/>
                        <a:cs typeface="Times New Roman" pitchFamily="18" charset="0"/>
                      </a:endParaRPr>
                    </a:p>
                  </a:txBody>
                  <a:tcPr/>
                </a:tc>
                <a:tc>
                  <a:txBody>
                    <a:bodyPr/>
                    <a:lstStyle/>
                    <a:p>
                      <a:endParaRPr lang="en-US" sz="3200">
                        <a:latin typeface="Times New Roman" pitchFamily="18" charset="0"/>
                        <a:cs typeface="Times New Roman" pitchFamily="18" charset="0"/>
                      </a:endParaRPr>
                    </a:p>
                  </a:txBody>
                  <a:tcPr/>
                </a:tc>
                <a:tc>
                  <a:txBody>
                    <a:bodyPr/>
                    <a:lstStyle/>
                    <a:p>
                      <a:endParaRPr lang="en-US" sz="3200">
                        <a:latin typeface="Times New Roman" pitchFamily="18" charset="0"/>
                        <a:cs typeface="Times New Roman" pitchFamily="18" charset="0"/>
                      </a:endParaRPr>
                    </a:p>
                  </a:txBody>
                  <a:tcPr/>
                </a:tc>
                <a:extLst>
                  <a:ext uri="{0D108BD9-81ED-4DB2-BD59-A6C34878D82A}">
                    <a16:rowId xmlns:a16="http://schemas.microsoft.com/office/drawing/2014/main" val="10001"/>
                  </a:ext>
                </a:extLst>
              </a:tr>
              <a:tr h="1049147">
                <a:tc>
                  <a:txBody>
                    <a:bodyPr/>
                    <a:lstStyle/>
                    <a:p>
                      <a:r>
                        <a:rPr lang="en-US" sz="3200" dirty="0" err="1">
                          <a:latin typeface="Times New Roman" pitchFamily="18" charset="0"/>
                          <a:cs typeface="Times New Roman" pitchFamily="18" charset="0"/>
                        </a:rPr>
                        <a:t>Thuốc</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tránh</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thai</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hàng</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ngày</a:t>
                      </a:r>
                      <a:endParaRPr lang="en-US" sz="3200" dirty="0">
                        <a:latin typeface="Times New Roman" pitchFamily="18" charset="0"/>
                        <a:cs typeface="Times New Roman" pitchFamily="18" charset="0"/>
                      </a:endParaRPr>
                    </a:p>
                  </a:txBody>
                  <a:tcPr/>
                </a:tc>
                <a:tc>
                  <a:txBody>
                    <a:bodyPr/>
                    <a:lstStyle/>
                    <a:p>
                      <a:endParaRPr lang="en-US" sz="3200" dirty="0">
                        <a:latin typeface="Times New Roman" pitchFamily="18" charset="0"/>
                        <a:cs typeface="Times New Roman" pitchFamily="18" charset="0"/>
                      </a:endParaRPr>
                    </a:p>
                  </a:txBody>
                  <a:tcPr/>
                </a:tc>
                <a:tc>
                  <a:txBody>
                    <a:bodyPr/>
                    <a:lstStyle/>
                    <a:p>
                      <a:endParaRPr lang="en-US" sz="3200">
                        <a:latin typeface="Times New Roman" pitchFamily="18" charset="0"/>
                        <a:cs typeface="Times New Roman" pitchFamily="18" charset="0"/>
                      </a:endParaRPr>
                    </a:p>
                  </a:txBody>
                  <a:tcPr/>
                </a:tc>
                <a:tc>
                  <a:txBody>
                    <a:bodyPr/>
                    <a:lstStyle/>
                    <a:p>
                      <a:endParaRPr lang="en-US" sz="3200">
                        <a:latin typeface="Times New Roman" pitchFamily="18" charset="0"/>
                        <a:cs typeface="Times New Roman" pitchFamily="18" charset="0"/>
                      </a:endParaRPr>
                    </a:p>
                  </a:txBody>
                  <a:tcPr/>
                </a:tc>
                <a:extLst>
                  <a:ext uri="{0D108BD9-81ED-4DB2-BD59-A6C34878D82A}">
                    <a16:rowId xmlns:a16="http://schemas.microsoft.com/office/drawing/2014/main" val="10002"/>
                  </a:ext>
                </a:extLst>
              </a:tr>
              <a:tr h="1049147">
                <a:tc>
                  <a:txBody>
                    <a:bodyPr/>
                    <a:lstStyle/>
                    <a:p>
                      <a:r>
                        <a:rPr lang="en-US" sz="3200" dirty="0" err="1">
                          <a:latin typeface="Times New Roman" pitchFamily="18" charset="0"/>
                          <a:cs typeface="Times New Roman" pitchFamily="18" charset="0"/>
                        </a:rPr>
                        <a:t>Đặt</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vòng</a:t>
                      </a:r>
                      <a:endParaRPr lang="en-US" sz="3200" dirty="0">
                        <a:latin typeface="Times New Roman" pitchFamily="18" charset="0"/>
                        <a:cs typeface="Times New Roman" pitchFamily="18" charset="0"/>
                      </a:endParaRPr>
                    </a:p>
                  </a:txBody>
                  <a:tcPr/>
                </a:tc>
                <a:tc>
                  <a:txBody>
                    <a:bodyPr/>
                    <a:lstStyle/>
                    <a:p>
                      <a:endParaRPr lang="en-US" sz="3200" dirty="0">
                        <a:latin typeface="Times New Roman" pitchFamily="18" charset="0"/>
                        <a:cs typeface="Times New Roman" pitchFamily="18" charset="0"/>
                      </a:endParaRPr>
                    </a:p>
                  </a:txBody>
                  <a:tcPr/>
                </a:tc>
                <a:tc>
                  <a:txBody>
                    <a:bodyPr/>
                    <a:lstStyle/>
                    <a:p>
                      <a:endParaRPr lang="en-US" sz="3200" dirty="0">
                        <a:latin typeface="Times New Roman" pitchFamily="18" charset="0"/>
                        <a:cs typeface="Times New Roman" pitchFamily="18" charset="0"/>
                      </a:endParaRPr>
                    </a:p>
                  </a:txBody>
                  <a:tcPr/>
                </a:tc>
                <a:tc>
                  <a:txBody>
                    <a:bodyPr/>
                    <a:lstStyle/>
                    <a:p>
                      <a:endParaRPr lang="en-US" sz="3200">
                        <a:latin typeface="Times New Roman" pitchFamily="18" charset="0"/>
                        <a:cs typeface="Times New Roman" pitchFamily="18" charset="0"/>
                      </a:endParaRPr>
                    </a:p>
                  </a:txBody>
                  <a:tcPr/>
                </a:tc>
                <a:extLst>
                  <a:ext uri="{0D108BD9-81ED-4DB2-BD59-A6C34878D82A}">
                    <a16:rowId xmlns:a16="http://schemas.microsoft.com/office/drawing/2014/main" val="10003"/>
                  </a:ext>
                </a:extLst>
              </a:tr>
              <a:tr h="1049147">
                <a:tc>
                  <a:txBody>
                    <a:bodyPr/>
                    <a:lstStyle/>
                    <a:p>
                      <a:r>
                        <a:rPr lang="en-US" sz="3200" dirty="0" err="1">
                          <a:latin typeface="Times New Roman" pitchFamily="18" charset="0"/>
                          <a:cs typeface="Times New Roman" pitchFamily="18" charset="0"/>
                        </a:rPr>
                        <a:t>Xuất</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tinh</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ngoài</a:t>
                      </a:r>
                      <a:endParaRPr lang="en-US" sz="3200" dirty="0">
                        <a:latin typeface="Times New Roman" pitchFamily="18" charset="0"/>
                        <a:cs typeface="Times New Roman" pitchFamily="18" charset="0"/>
                      </a:endParaRPr>
                    </a:p>
                  </a:txBody>
                  <a:tcPr/>
                </a:tc>
                <a:tc>
                  <a:txBody>
                    <a:bodyPr/>
                    <a:lstStyle/>
                    <a:p>
                      <a:endParaRPr lang="en-US" sz="3200">
                        <a:latin typeface="Times New Roman" pitchFamily="18" charset="0"/>
                        <a:cs typeface="Times New Roman" pitchFamily="18" charset="0"/>
                      </a:endParaRPr>
                    </a:p>
                  </a:txBody>
                  <a:tcPr/>
                </a:tc>
                <a:tc>
                  <a:txBody>
                    <a:bodyPr/>
                    <a:lstStyle/>
                    <a:p>
                      <a:endParaRPr lang="en-US" sz="3200" dirty="0">
                        <a:latin typeface="Times New Roman" pitchFamily="18" charset="0"/>
                        <a:cs typeface="Times New Roman" pitchFamily="18" charset="0"/>
                      </a:endParaRPr>
                    </a:p>
                  </a:txBody>
                  <a:tcPr/>
                </a:tc>
                <a:tc>
                  <a:txBody>
                    <a:bodyPr/>
                    <a:lstStyle/>
                    <a:p>
                      <a:endParaRPr lang="en-US" sz="3200">
                        <a:latin typeface="Times New Roman" pitchFamily="18" charset="0"/>
                        <a:cs typeface="Times New Roman" pitchFamily="18" charset="0"/>
                      </a:endParaRPr>
                    </a:p>
                  </a:txBody>
                  <a:tcPr/>
                </a:tc>
                <a:extLst>
                  <a:ext uri="{0D108BD9-81ED-4DB2-BD59-A6C34878D82A}">
                    <a16:rowId xmlns:a16="http://schemas.microsoft.com/office/drawing/2014/main" val="10004"/>
                  </a:ext>
                </a:extLst>
              </a:tr>
              <a:tr h="1049147">
                <a:tc>
                  <a:txBody>
                    <a:bodyPr/>
                    <a:lstStyle/>
                    <a:p>
                      <a:r>
                        <a:rPr lang="en-US" sz="3200" dirty="0" err="1">
                          <a:latin typeface="Times New Roman" pitchFamily="18" charset="0"/>
                          <a:cs typeface="Times New Roman" pitchFamily="18" charset="0"/>
                        </a:rPr>
                        <a:t>Que</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cấy</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tránh</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thai</a:t>
                      </a:r>
                      <a:endParaRPr lang="en-US" sz="3200" dirty="0">
                        <a:latin typeface="Times New Roman" pitchFamily="18" charset="0"/>
                        <a:cs typeface="Times New Roman" pitchFamily="18" charset="0"/>
                      </a:endParaRPr>
                    </a:p>
                  </a:txBody>
                  <a:tcPr/>
                </a:tc>
                <a:tc>
                  <a:txBody>
                    <a:bodyPr/>
                    <a:lstStyle/>
                    <a:p>
                      <a:endParaRPr lang="en-US" sz="3200" dirty="0">
                        <a:latin typeface="Times New Roman" pitchFamily="18" charset="0"/>
                        <a:cs typeface="Times New Roman" pitchFamily="18" charset="0"/>
                      </a:endParaRPr>
                    </a:p>
                  </a:txBody>
                  <a:tcPr/>
                </a:tc>
                <a:tc>
                  <a:txBody>
                    <a:bodyPr/>
                    <a:lstStyle/>
                    <a:p>
                      <a:endParaRPr lang="en-US" sz="3200" dirty="0">
                        <a:latin typeface="Times New Roman" pitchFamily="18" charset="0"/>
                        <a:cs typeface="Times New Roman" pitchFamily="18" charset="0"/>
                      </a:endParaRPr>
                    </a:p>
                  </a:txBody>
                  <a:tcPr/>
                </a:tc>
                <a:tc>
                  <a:txBody>
                    <a:bodyPr/>
                    <a:lstStyle/>
                    <a:p>
                      <a:endParaRPr lang="en-US" sz="3200" dirty="0">
                        <a:latin typeface="Times New Roman" pitchFamily="18" charset="0"/>
                        <a:cs typeface="Times New Roman" pitchFamily="18" charset="0"/>
                      </a:endParaRPr>
                    </a:p>
                  </a:txBody>
                  <a:tcPr/>
                </a:tc>
                <a:extLst>
                  <a:ext uri="{0D108BD9-81ED-4DB2-BD59-A6C34878D82A}">
                    <a16:rowId xmlns:a16="http://schemas.microsoft.com/office/drawing/2014/main" val="10005"/>
                  </a:ext>
                </a:extLst>
              </a:tr>
              <a:tr h="1049147">
                <a:tc>
                  <a:txBody>
                    <a:bodyPr/>
                    <a:lstStyle/>
                    <a:p>
                      <a:r>
                        <a:rPr lang="en-US" sz="3200" dirty="0" err="1">
                          <a:latin typeface="Times New Roman" pitchFamily="18" charset="0"/>
                          <a:cs typeface="Times New Roman" pitchFamily="18" charset="0"/>
                        </a:rPr>
                        <a:t>Thuốc</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tránh</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thai</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khẩn</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cấp</a:t>
                      </a:r>
                      <a:endParaRPr lang="en-US" sz="3200" dirty="0">
                        <a:latin typeface="Times New Roman" pitchFamily="18" charset="0"/>
                        <a:cs typeface="Times New Roman" pitchFamily="18" charset="0"/>
                      </a:endParaRPr>
                    </a:p>
                  </a:txBody>
                  <a:tcPr/>
                </a:tc>
                <a:tc>
                  <a:txBody>
                    <a:bodyPr/>
                    <a:lstStyle/>
                    <a:p>
                      <a:endParaRPr lang="en-US" sz="3200" dirty="0">
                        <a:latin typeface="Times New Roman" pitchFamily="18" charset="0"/>
                        <a:cs typeface="Times New Roman" pitchFamily="18" charset="0"/>
                      </a:endParaRPr>
                    </a:p>
                  </a:txBody>
                  <a:tcPr/>
                </a:tc>
                <a:tc>
                  <a:txBody>
                    <a:bodyPr/>
                    <a:lstStyle/>
                    <a:p>
                      <a:endParaRPr lang="en-US" sz="3200" dirty="0">
                        <a:latin typeface="Times New Roman" pitchFamily="18" charset="0"/>
                        <a:cs typeface="Times New Roman" pitchFamily="18" charset="0"/>
                      </a:endParaRPr>
                    </a:p>
                  </a:txBody>
                  <a:tcPr/>
                </a:tc>
                <a:tc>
                  <a:txBody>
                    <a:bodyPr/>
                    <a:lstStyle/>
                    <a:p>
                      <a:endParaRPr lang="en-US" sz="3200" dirty="0">
                        <a:latin typeface="Times New Roman" pitchFamily="18" charset="0"/>
                        <a:cs typeface="Times New Roman" pitchFamily="18" charset="0"/>
                      </a:endParaRPr>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272465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85800" y="190500"/>
            <a:ext cx="16840200" cy="1135888"/>
          </a:xfrm>
          <a:prstGeom prst="rect">
            <a:avLst/>
          </a:prstGeom>
        </p:spPr>
        <p:txBody>
          <a:bodyPr wrap="square">
            <a:spAutoFit/>
          </a:bodyPr>
          <a:lstStyle/>
          <a:p>
            <a:pPr algn="ctr">
              <a:lnSpc>
                <a:spcPct val="200000"/>
              </a:lnSpc>
            </a:pPr>
            <a:r>
              <a:rPr lang="en-US" sz="4000" dirty="0">
                <a:solidFill>
                  <a:srgbClr val="C00000"/>
                </a:solidFill>
                <a:latin typeface="Times New Roman" pitchFamily="18" charset="0"/>
                <a:ea typeface="Tiffany" pitchFamily="18" charset="0"/>
                <a:cs typeface="Times New Roman" pitchFamily="18" charset="0"/>
              </a:rPr>
              <a:t>ĐÁP ÁN</a:t>
            </a:r>
          </a:p>
        </p:txBody>
      </p:sp>
      <p:graphicFrame>
        <p:nvGraphicFramePr>
          <p:cNvPr id="2" name="Table 1"/>
          <p:cNvGraphicFramePr>
            <a:graphicFrameLocks noGrp="1"/>
          </p:cNvGraphicFramePr>
          <p:nvPr>
            <p:extLst>
              <p:ext uri="{D42A27DB-BD31-4B8C-83A1-F6EECF244321}">
                <p14:modId xmlns:p14="http://schemas.microsoft.com/office/powerpoint/2010/main" val="891777021"/>
              </p:ext>
            </p:extLst>
          </p:nvPr>
        </p:nvGraphicFramePr>
        <p:xfrm>
          <a:off x="838200" y="1349248"/>
          <a:ext cx="16840200" cy="7788656"/>
        </p:xfrm>
        <a:graphic>
          <a:graphicData uri="http://schemas.openxmlformats.org/drawingml/2006/table">
            <a:tbl>
              <a:tblPr firstRow="1" bandRow="1">
                <a:tableStyleId>{5C22544A-7EE6-4342-B048-85BDC9FD1C3A}</a:tableStyleId>
              </a:tblPr>
              <a:tblGrid>
                <a:gridCol w="4210050">
                  <a:extLst>
                    <a:ext uri="{9D8B030D-6E8A-4147-A177-3AD203B41FA5}">
                      <a16:colId xmlns:a16="http://schemas.microsoft.com/office/drawing/2014/main" val="20000"/>
                    </a:ext>
                  </a:extLst>
                </a:gridCol>
                <a:gridCol w="4210050">
                  <a:extLst>
                    <a:ext uri="{9D8B030D-6E8A-4147-A177-3AD203B41FA5}">
                      <a16:colId xmlns:a16="http://schemas.microsoft.com/office/drawing/2014/main" val="20001"/>
                    </a:ext>
                  </a:extLst>
                </a:gridCol>
                <a:gridCol w="4000500">
                  <a:extLst>
                    <a:ext uri="{9D8B030D-6E8A-4147-A177-3AD203B41FA5}">
                      <a16:colId xmlns:a16="http://schemas.microsoft.com/office/drawing/2014/main" val="20002"/>
                    </a:ext>
                  </a:extLst>
                </a:gridCol>
                <a:gridCol w="4419600">
                  <a:extLst>
                    <a:ext uri="{9D8B030D-6E8A-4147-A177-3AD203B41FA5}">
                      <a16:colId xmlns:a16="http://schemas.microsoft.com/office/drawing/2014/main" val="20003"/>
                    </a:ext>
                  </a:extLst>
                </a:gridCol>
              </a:tblGrid>
              <a:tr h="1458468">
                <a:tc>
                  <a:txBody>
                    <a:bodyPr/>
                    <a:lstStyle/>
                    <a:p>
                      <a:r>
                        <a:rPr lang="en-US" sz="3200" dirty="0" err="1">
                          <a:latin typeface="Times New Roman" pitchFamily="18" charset="0"/>
                          <a:cs typeface="Times New Roman" pitchFamily="18" charset="0"/>
                        </a:rPr>
                        <a:t>Biện</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pháp</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tránh</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thai</a:t>
                      </a:r>
                      <a:endParaRPr lang="en-US" sz="3200" dirty="0">
                        <a:latin typeface="Times New Roman" pitchFamily="18" charset="0"/>
                        <a:cs typeface="Times New Roman" pitchFamily="18" charset="0"/>
                      </a:endParaRPr>
                    </a:p>
                  </a:txBody>
                  <a:tcPr/>
                </a:tc>
                <a:tc>
                  <a:txBody>
                    <a:bodyPr/>
                    <a:lstStyle/>
                    <a:p>
                      <a:pPr algn="ctr"/>
                      <a:r>
                        <a:rPr lang="en-US" sz="3200" dirty="0" err="1">
                          <a:latin typeface="Times New Roman" pitchFamily="18" charset="0"/>
                          <a:cs typeface="Times New Roman" pitchFamily="18" charset="0"/>
                        </a:rPr>
                        <a:t>Hiệu</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quả</a:t>
                      </a:r>
                      <a:endParaRPr lang="en-US" sz="3200" baseline="0" dirty="0">
                        <a:latin typeface="Times New Roman" pitchFamily="18" charset="0"/>
                        <a:cs typeface="Times New Roman" pitchFamily="18" charset="0"/>
                      </a:endParaRPr>
                    </a:p>
                    <a:p>
                      <a:pPr algn="ctr"/>
                      <a:r>
                        <a:rPr lang="en-US" sz="3200" baseline="0" dirty="0">
                          <a:latin typeface="Times New Roman" pitchFamily="18" charset="0"/>
                          <a:cs typeface="Times New Roman" pitchFamily="18" charset="0"/>
                        </a:rPr>
                        <a:t>(</a:t>
                      </a:r>
                      <a:r>
                        <a:rPr lang="en-US" sz="3200" baseline="0" dirty="0" err="1">
                          <a:latin typeface="Times New Roman" pitchFamily="18" charset="0"/>
                          <a:cs typeface="Times New Roman" pitchFamily="18" charset="0"/>
                        </a:rPr>
                        <a:t>cao</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thấp</a:t>
                      </a:r>
                      <a:r>
                        <a:rPr lang="en-US" sz="3200" baseline="0" dirty="0">
                          <a:latin typeface="Times New Roman" pitchFamily="18" charset="0"/>
                          <a:cs typeface="Times New Roman" pitchFamily="18" charset="0"/>
                        </a:rPr>
                        <a:t>)</a:t>
                      </a:r>
                      <a:endParaRPr lang="en-US" sz="3200" dirty="0">
                        <a:latin typeface="Times New Roman" pitchFamily="18" charset="0"/>
                        <a:cs typeface="Times New Roman" pitchFamily="18" charset="0"/>
                      </a:endParaRPr>
                    </a:p>
                  </a:txBody>
                  <a:tcPr/>
                </a:tc>
                <a:tc>
                  <a:txBody>
                    <a:bodyPr/>
                    <a:lstStyle/>
                    <a:p>
                      <a:pPr algn="ctr"/>
                      <a:r>
                        <a:rPr lang="en-US" sz="3200" dirty="0" err="1">
                          <a:latin typeface="Times New Roman" pitchFamily="18" charset="0"/>
                          <a:cs typeface="Times New Roman" pitchFamily="18" charset="0"/>
                        </a:rPr>
                        <a:t>Tác</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dụng</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phụ</a:t>
                      </a:r>
                      <a:endParaRPr lang="en-US" sz="3200" dirty="0">
                        <a:latin typeface="Times New Roman" pitchFamily="18" charset="0"/>
                        <a:cs typeface="Times New Roman" pitchFamily="18" charset="0"/>
                      </a:endParaRPr>
                    </a:p>
                  </a:txBody>
                  <a:tcPr/>
                </a:tc>
                <a:tc>
                  <a:txBody>
                    <a:bodyPr/>
                    <a:lstStyle/>
                    <a:p>
                      <a:pPr algn="ctr"/>
                      <a:r>
                        <a:rPr lang="en-US" sz="3200" baseline="0" dirty="0" err="1">
                          <a:latin typeface="Times New Roman" pitchFamily="18" charset="0"/>
                          <a:cs typeface="Times New Roman" pitchFamily="18" charset="0"/>
                        </a:rPr>
                        <a:t>Phòng</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ngừa</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các</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bệnh</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lây</a:t>
                      </a:r>
                      <a:r>
                        <a:rPr lang="en-US" sz="3200" baseline="0" dirty="0">
                          <a:latin typeface="Times New Roman" pitchFamily="18" charset="0"/>
                          <a:cs typeface="Times New Roman" pitchFamily="18" charset="0"/>
                        </a:rPr>
                        <a:t> qua </a:t>
                      </a:r>
                      <a:r>
                        <a:rPr lang="en-US" sz="3200" baseline="0" dirty="0" err="1">
                          <a:latin typeface="Times New Roman" pitchFamily="18" charset="0"/>
                          <a:cs typeface="Times New Roman" pitchFamily="18" charset="0"/>
                        </a:rPr>
                        <a:t>đường</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tình</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dục</a:t>
                      </a:r>
                      <a:endParaRPr lang="en-US" sz="3200" dirty="0">
                        <a:latin typeface="Times New Roman" pitchFamily="18" charset="0"/>
                        <a:cs typeface="Times New Roman" pitchFamily="18" charset="0"/>
                      </a:endParaRPr>
                    </a:p>
                  </a:txBody>
                  <a:tcPr/>
                </a:tc>
                <a:extLst>
                  <a:ext uri="{0D108BD9-81ED-4DB2-BD59-A6C34878D82A}">
                    <a16:rowId xmlns:a16="http://schemas.microsoft.com/office/drawing/2014/main" val="10000"/>
                  </a:ext>
                </a:extLst>
              </a:tr>
              <a:tr h="1049147">
                <a:tc>
                  <a:txBody>
                    <a:bodyPr/>
                    <a:lstStyle/>
                    <a:p>
                      <a:r>
                        <a:rPr lang="en-US" sz="3200" dirty="0" err="1">
                          <a:latin typeface="Times New Roman" pitchFamily="18" charset="0"/>
                          <a:cs typeface="Times New Roman" pitchFamily="18" charset="0"/>
                        </a:rPr>
                        <a:t>Bao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cao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su</a:t>
                      </a:r>
                      <a:endParaRPr lang="en-US" sz="3200" dirty="0">
                        <a:latin typeface="Times New Roman" pitchFamily="18" charset="0"/>
                        <a:cs typeface="Times New Roman" pitchFamily="18" charset="0"/>
                      </a:endParaRPr>
                    </a:p>
                  </a:txBody>
                  <a:tcPr/>
                </a:tc>
                <a:tc>
                  <a:txBody>
                    <a:bodyPr/>
                    <a:lstStyle/>
                    <a:p>
                      <a:r>
                        <a:rPr lang="en-US" sz="3200" dirty="0">
                          <a:latin typeface="Times New Roman" pitchFamily="18" charset="0"/>
                          <a:cs typeface="Times New Roman" pitchFamily="18" charset="0"/>
                        </a:rPr>
                        <a:t>Cao</a:t>
                      </a:r>
                    </a:p>
                  </a:txBody>
                  <a:tcPr/>
                </a:tc>
                <a:tc>
                  <a:txBody>
                    <a:bodyPr/>
                    <a:lstStyle/>
                    <a:p>
                      <a:r>
                        <a:rPr lang="en-US" sz="3200" dirty="0" err="1">
                          <a:latin typeface="Times New Roman" pitchFamily="18" charset="0"/>
                          <a:cs typeface="Times New Roman" pitchFamily="18" charset="0"/>
                        </a:rPr>
                        <a:t>Ít</a:t>
                      </a:r>
                      <a:endParaRPr lang="en-US" sz="3200" dirty="0">
                        <a:latin typeface="Times New Roman" pitchFamily="18" charset="0"/>
                        <a:cs typeface="Times New Roman" pitchFamily="18" charset="0"/>
                      </a:endParaRPr>
                    </a:p>
                  </a:txBody>
                  <a:tcPr/>
                </a:tc>
                <a:tc>
                  <a:txBody>
                    <a:bodyPr/>
                    <a:lstStyle/>
                    <a:p>
                      <a:r>
                        <a:rPr lang="en-US" sz="3200" dirty="0" err="1">
                          <a:latin typeface="Times New Roman" pitchFamily="18" charset="0"/>
                          <a:cs typeface="Times New Roman" pitchFamily="18" charset="0"/>
                        </a:rPr>
                        <a:t>Có</a:t>
                      </a:r>
                      <a:endParaRPr lang="en-US" sz="3200" dirty="0">
                        <a:latin typeface="Times New Roman" pitchFamily="18" charset="0"/>
                        <a:cs typeface="Times New Roman" pitchFamily="18" charset="0"/>
                      </a:endParaRPr>
                    </a:p>
                  </a:txBody>
                  <a:tcPr/>
                </a:tc>
                <a:extLst>
                  <a:ext uri="{0D108BD9-81ED-4DB2-BD59-A6C34878D82A}">
                    <a16:rowId xmlns:a16="http://schemas.microsoft.com/office/drawing/2014/main" val="10001"/>
                  </a:ext>
                </a:extLst>
              </a:tr>
              <a:tr h="1049147">
                <a:tc>
                  <a:txBody>
                    <a:bodyPr/>
                    <a:lstStyle/>
                    <a:p>
                      <a:r>
                        <a:rPr lang="en-US" sz="3200" dirty="0" err="1">
                          <a:latin typeface="Times New Roman" pitchFamily="18" charset="0"/>
                          <a:cs typeface="Times New Roman" pitchFamily="18" charset="0"/>
                        </a:rPr>
                        <a:t>Thuốc</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tránh</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thai</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hàng</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ngày</a:t>
                      </a:r>
                      <a:endParaRPr lang="en-US" sz="3200" dirty="0">
                        <a:latin typeface="Times New Roman" pitchFamily="18" charset="0"/>
                        <a:cs typeface="Times New Roman" pitchFamily="18" charset="0"/>
                      </a:endParaRPr>
                    </a:p>
                  </a:txBody>
                  <a:tcPr/>
                </a:tc>
                <a:tc>
                  <a:txBody>
                    <a:bodyPr/>
                    <a:lstStyle/>
                    <a:p>
                      <a:r>
                        <a:rPr lang="en-US" sz="3200" dirty="0">
                          <a:latin typeface="Times New Roman" pitchFamily="18" charset="0"/>
                          <a:cs typeface="Times New Roman" pitchFamily="18" charset="0"/>
                        </a:rPr>
                        <a:t>Cao</a:t>
                      </a:r>
                    </a:p>
                  </a:txBody>
                  <a:tcPr/>
                </a:tc>
                <a:tc>
                  <a:txBody>
                    <a:bodyPr/>
                    <a:lstStyle/>
                    <a:p>
                      <a:r>
                        <a:rPr lang="en-US" sz="3200" dirty="0" err="1">
                          <a:latin typeface="Times New Roman" pitchFamily="18" charset="0"/>
                          <a:cs typeface="Times New Roman" pitchFamily="18" charset="0"/>
                        </a:rPr>
                        <a:t>Ít</a:t>
                      </a:r>
                      <a:endParaRPr lang="en-US" sz="3200" dirty="0">
                        <a:latin typeface="Times New Roman" pitchFamily="18" charset="0"/>
                        <a:cs typeface="Times New Roman" pitchFamily="18" charset="0"/>
                      </a:endParaRPr>
                    </a:p>
                  </a:txBody>
                  <a:tcPr/>
                </a:tc>
                <a:tc>
                  <a:txBody>
                    <a:bodyPr/>
                    <a:lstStyle/>
                    <a:p>
                      <a:r>
                        <a:rPr lang="en-US" sz="3200" dirty="0" err="1">
                          <a:latin typeface="Times New Roman" pitchFamily="18" charset="0"/>
                          <a:cs typeface="Times New Roman" pitchFamily="18" charset="0"/>
                        </a:rPr>
                        <a:t>Không</a:t>
                      </a:r>
                      <a:endParaRPr lang="en-US" sz="3200" dirty="0">
                        <a:latin typeface="Times New Roman" pitchFamily="18" charset="0"/>
                        <a:cs typeface="Times New Roman" pitchFamily="18" charset="0"/>
                      </a:endParaRPr>
                    </a:p>
                  </a:txBody>
                  <a:tcPr/>
                </a:tc>
                <a:extLst>
                  <a:ext uri="{0D108BD9-81ED-4DB2-BD59-A6C34878D82A}">
                    <a16:rowId xmlns:a16="http://schemas.microsoft.com/office/drawing/2014/main" val="10002"/>
                  </a:ext>
                </a:extLst>
              </a:tr>
              <a:tr h="1049147">
                <a:tc>
                  <a:txBody>
                    <a:bodyPr/>
                    <a:lstStyle/>
                    <a:p>
                      <a:r>
                        <a:rPr lang="en-US" sz="3200" dirty="0" err="1">
                          <a:latin typeface="Times New Roman" pitchFamily="18" charset="0"/>
                          <a:cs typeface="Times New Roman" pitchFamily="18" charset="0"/>
                        </a:rPr>
                        <a:t>Đặt</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vòng</a:t>
                      </a:r>
                      <a:endParaRPr lang="en-US" sz="3200" dirty="0">
                        <a:latin typeface="Times New Roman" pitchFamily="18" charset="0"/>
                        <a:cs typeface="Times New Roman" pitchFamily="18" charset="0"/>
                      </a:endParaRPr>
                    </a:p>
                  </a:txBody>
                  <a:tcPr/>
                </a:tc>
                <a:tc>
                  <a:txBody>
                    <a:bodyPr/>
                    <a:lstStyle/>
                    <a:p>
                      <a:r>
                        <a:rPr lang="en-US" sz="3200" dirty="0">
                          <a:latin typeface="Times New Roman" pitchFamily="18" charset="0"/>
                          <a:cs typeface="Times New Roman" pitchFamily="18" charset="0"/>
                        </a:rPr>
                        <a:t>Cao</a:t>
                      </a:r>
                    </a:p>
                  </a:txBody>
                  <a:tcPr/>
                </a:tc>
                <a:tc>
                  <a:txBody>
                    <a:bodyPr/>
                    <a:lstStyle/>
                    <a:p>
                      <a:r>
                        <a:rPr lang="en-US" sz="3200" dirty="0" err="1">
                          <a:latin typeface="Times New Roman" pitchFamily="18" charset="0"/>
                          <a:cs typeface="Times New Roman" pitchFamily="18" charset="0"/>
                        </a:rPr>
                        <a:t>Không</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đáng</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kể</a:t>
                      </a:r>
                      <a:endParaRPr lang="en-US" sz="3200" dirty="0">
                        <a:latin typeface="Times New Roman" pitchFamily="18" charset="0"/>
                        <a:cs typeface="Times New Roman" pitchFamily="18" charset="0"/>
                      </a:endParaRPr>
                    </a:p>
                  </a:txBody>
                  <a:tcPr/>
                </a:tc>
                <a:tc>
                  <a:txBody>
                    <a:bodyPr/>
                    <a:lstStyle/>
                    <a:p>
                      <a:r>
                        <a:rPr lang="en-US" sz="3200" dirty="0" err="1">
                          <a:latin typeface="Times New Roman" pitchFamily="18" charset="0"/>
                          <a:cs typeface="Times New Roman" pitchFamily="18" charset="0"/>
                        </a:rPr>
                        <a:t>Không</a:t>
                      </a:r>
                      <a:endParaRPr lang="en-US" sz="3200" dirty="0">
                        <a:latin typeface="Times New Roman" pitchFamily="18" charset="0"/>
                        <a:cs typeface="Times New Roman" pitchFamily="18" charset="0"/>
                      </a:endParaRPr>
                    </a:p>
                  </a:txBody>
                  <a:tcPr/>
                </a:tc>
                <a:extLst>
                  <a:ext uri="{0D108BD9-81ED-4DB2-BD59-A6C34878D82A}">
                    <a16:rowId xmlns:a16="http://schemas.microsoft.com/office/drawing/2014/main" val="10003"/>
                  </a:ext>
                </a:extLst>
              </a:tr>
              <a:tr h="1049147">
                <a:tc>
                  <a:txBody>
                    <a:bodyPr/>
                    <a:lstStyle/>
                    <a:p>
                      <a:r>
                        <a:rPr lang="en-US" sz="3200" dirty="0" err="1">
                          <a:latin typeface="Times New Roman" pitchFamily="18" charset="0"/>
                          <a:cs typeface="Times New Roman" pitchFamily="18" charset="0"/>
                        </a:rPr>
                        <a:t>Xuất</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tinh</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ngoài</a:t>
                      </a:r>
                      <a:endParaRPr lang="en-US" sz="3200" dirty="0">
                        <a:latin typeface="Times New Roman" pitchFamily="18" charset="0"/>
                        <a:cs typeface="Times New Roman" pitchFamily="18" charset="0"/>
                      </a:endParaRPr>
                    </a:p>
                  </a:txBody>
                  <a:tcPr/>
                </a:tc>
                <a:tc>
                  <a:txBody>
                    <a:bodyPr/>
                    <a:lstStyle/>
                    <a:p>
                      <a:r>
                        <a:rPr lang="en-US" sz="3200" dirty="0" err="1">
                          <a:latin typeface="Times New Roman" pitchFamily="18" charset="0"/>
                          <a:cs typeface="Times New Roman" pitchFamily="18" charset="0"/>
                        </a:rPr>
                        <a:t>Thấp</a:t>
                      </a:r>
                      <a:endParaRPr lang="en-US" sz="3200" dirty="0">
                        <a:latin typeface="Times New Roman" pitchFamily="18" charset="0"/>
                        <a:cs typeface="Times New Roman" pitchFamily="18" charset="0"/>
                      </a:endParaRPr>
                    </a:p>
                  </a:txBody>
                  <a:tcPr/>
                </a:tc>
                <a:tc>
                  <a:txBody>
                    <a:bodyPr/>
                    <a:lstStyle/>
                    <a:p>
                      <a:r>
                        <a:rPr lang="en-US" sz="3200" dirty="0" err="1">
                          <a:latin typeface="Times New Roman" pitchFamily="18" charset="0"/>
                          <a:cs typeface="Times New Roman" pitchFamily="18" charset="0"/>
                        </a:rPr>
                        <a:t>Không</a:t>
                      </a:r>
                      <a:endParaRPr lang="en-US" sz="3200" dirty="0">
                        <a:latin typeface="Times New Roman" pitchFamily="18" charset="0"/>
                        <a:cs typeface="Times New Roman" pitchFamily="18" charset="0"/>
                      </a:endParaRPr>
                    </a:p>
                  </a:txBody>
                  <a:tcPr/>
                </a:tc>
                <a:tc>
                  <a:txBody>
                    <a:bodyPr/>
                    <a:lstStyle/>
                    <a:p>
                      <a:r>
                        <a:rPr lang="en-US" sz="3200" dirty="0" err="1">
                          <a:latin typeface="Times New Roman" pitchFamily="18" charset="0"/>
                          <a:cs typeface="Times New Roman" pitchFamily="18" charset="0"/>
                        </a:rPr>
                        <a:t>Không</a:t>
                      </a:r>
                      <a:endParaRPr lang="en-US" sz="3200" dirty="0">
                        <a:latin typeface="Times New Roman" pitchFamily="18" charset="0"/>
                        <a:cs typeface="Times New Roman" pitchFamily="18" charset="0"/>
                      </a:endParaRPr>
                    </a:p>
                  </a:txBody>
                  <a:tcPr/>
                </a:tc>
                <a:extLst>
                  <a:ext uri="{0D108BD9-81ED-4DB2-BD59-A6C34878D82A}">
                    <a16:rowId xmlns:a16="http://schemas.microsoft.com/office/drawing/2014/main" val="10004"/>
                  </a:ext>
                </a:extLst>
              </a:tr>
              <a:tr h="1049147">
                <a:tc>
                  <a:txBody>
                    <a:bodyPr/>
                    <a:lstStyle/>
                    <a:p>
                      <a:r>
                        <a:rPr lang="en-US" sz="3200" dirty="0" err="1">
                          <a:latin typeface="Times New Roman" pitchFamily="18" charset="0"/>
                          <a:cs typeface="Times New Roman" pitchFamily="18" charset="0"/>
                        </a:rPr>
                        <a:t>Que</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cấy</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tránh</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thai</a:t>
                      </a:r>
                      <a:endParaRPr lang="en-US" sz="3200" dirty="0">
                        <a:latin typeface="Times New Roman" pitchFamily="18" charset="0"/>
                        <a:cs typeface="Times New Roman" pitchFamily="18" charset="0"/>
                      </a:endParaRPr>
                    </a:p>
                  </a:txBody>
                  <a:tcPr/>
                </a:tc>
                <a:tc>
                  <a:txBody>
                    <a:bodyPr/>
                    <a:lstStyle/>
                    <a:p>
                      <a:r>
                        <a:rPr lang="en-US" sz="3200" dirty="0">
                          <a:latin typeface="Times New Roman" pitchFamily="18" charset="0"/>
                          <a:cs typeface="Times New Roman" pitchFamily="18" charset="0"/>
                        </a:rPr>
                        <a:t>Cao</a:t>
                      </a:r>
                    </a:p>
                  </a:txBody>
                  <a:tcPr/>
                </a:tc>
                <a:tc>
                  <a:txBody>
                    <a:bodyPr/>
                    <a:lstStyle/>
                    <a:p>
                      <a:r>
                        <a:rPr lang="en-US" sz="3200" dirty="0" err="1">
                          <a:latin typeface="Times New Roman" pitchFamily="18" charset="0"/>
                          <a:cs typeface="Times New Roman" pitchFamily="18" charset="0"/>
                        </a:rPr>
                        <a:t>Không</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đáng</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kể</a:t>
                      </a:r>
                      <a:endParaRPr lang="en-US" sz="3200" dirty="0">
                        <a:latin typeface="Times New Roman" pitchFamily="18" charset="0"/>
                        <a:cs typeface="Times New Roman" pitchFamily="18" charset="0"/>
                      </a:endParaRPr>
                    </a:p>
                  </a:txBody>
                  <a:tcPr/>
                </a:tc>
                <a:tc>
                  <a:txBody>
                    <a:bodyPr/>
                    <a:lstStyle/>
                    <a:p>
                      <a:r>
                        <a:rPr lang="en-US" sz="3200" dirty="0" err="1">
                          <a:latin typeface="Times New Roman" pitchFamily="18" charset="0"/>
                          <a:cs typeface="Times New Roman" pitchFamily="18" charset="0"/>
                        </a:rPr>
                        <a:t>Không</a:t>
                      </a:r>
                      <a:endParaRPr lang="en-US" sz="3200" dirty="0">
                        <a:latin typeface="Times New Roman" pitchFamily="18" charset="0"/>
                        <a:cs typeface="Times New Roman" pitchFamily="18" charset="0"/>
                      </a:endParaRPr>
                    </a:p>
                  </a:txBody>
                  <a:tcPr/>
                </a:tc>
                <a:extLst>
                  <a:ext uri="{0D108BD9-81ED-4DB2-BD59-A6C34878D82A}">
                    <a16:rowId xmlns:a16="http://schemas.microsoft.com/office/drawing/2014/main" val="10005"/>
                  </a:ext>
                </a:extLst>
              </a:tr>
              <a:tr h="1049147">
                <a:tc>
                  <a:txBody>
                    <a:bodyPr/>
                    <a:lstStyle/>
                    <a:p>
                      <a:r>
                        <a:rPr lang="en-US" sz="3200" dirty="0" err="1">
                          <a:latin typeface="Times New Roman" pitchFamily="18" charset="0"/>
                          <a:cs typeface="Times New Roman" pitchFamily="18" charset="0"/>
                        </a:rPr>
                        <a:t>Thuốc</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tránh</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thai</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khẩn</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cấp</a:t>
                      </a:r>
                      <a:endParaRPr lang="en-US" sz="3200" dirty="0">
                        <a:latin typeface="Times New Roman" pitchFamily="18" charset="0"/>
                        <a:cs typeface="Times New Roman" pitchFamily="18" charset="0"/>
                      </a:endParaRPr>
                    </a:p>
                  </a:txBody>
                  <a:tcPr/>
                </a:tc>
                <a:tc>
                  <a:txBody>
                    <a:bodyPr/>
                    <a:lstStyle/>
                    <a:p>
                      <a:r>
                        <a:rPr lang="en-US" sz="3200" dirty="0" err="1">
                          <a:latin typeface="Times New Roman" pitchFamily="18" charset="0"/>
                          <a:cs typeface="Times New Roman" pitchFamily="18" charset="0"/>
                        </a:rPr>
                        <a:t>Thấp</a:t>
                      </a:r>
                      <a:endParaRPr lang="en-US" sz="3200" dirty="0">
                        <a:latin typeface="Times New Roman" pitchFamily="18" charset="0"/>
                        <a:cs typeface="Times New Roman" pitchFamily="18" charset="0"/>
                      </a:endParaRPr>
                    </a:p>
                  </a:txBody>
                  <a:tcPr/>
                </a:tc>
                <a:tc>
                  <a:txBody>
                    <a:bodyPr/>
                    <a:lstStyle/>
                    <a:p>
                      <a:r>
                        <a:rPr lang="en-US" sz="3200" dirty="0" err="1">
                          <a:latin typeface="Times New Roman" pitchFamily="18" charset="0"/>
                          <a:cs typeface="Times New Roman" pitchFamily="18" charset="0"/>
                        </a:rPr>
                        <a:t>Nhiều</a:t>
                      </a:r>
                      <a:endParaRPr lang="en-US" sz="3200" dirty="0">
                        <a:latin typeface="Times New Roman" pitchFamily="18" charset="0"/>
                        <a:cs typeface="Times New Roman" pitchFamily="18" charset="0"/>
                      </a:endParaRPr>
                    </a:p>
                  </a:txBody>
                  <a:tcPr/>
                </a:tc>
                <a:tc>
                  <a:txBody>
                    <a:bodyPr/>
                    <a:lstStyle/>
                    <a:p>
                      <a:r>
                        <a:rPr lang="en-US" sz="3200" dirty="0" err="1">
                          <a:latin typeface="Times New Roman" pitchFamily="18" charset="0"/>
                          <a:cs typeface="Times New Roman" pitchFamily="18" charset="0"/>
                        </a:rPr>
                        <a:t>Không</a:t>
                      </a:r>
                      <a:endParaRPr lang="en-US" sz="3200" dirty="0">
                        <a:latin typeface="Times New Roman" pitchFamily="18" charset="0"/>
                        <a:cs typeface="Times New Roman" pitchFamily="18" charset="0"/>
                      </a:endParaRPr>
                    </a:p>
                  </a:txBody>
                  <a:tcPr/>
                </a:tc>
                <a:extLst>
                  <a:ext uri="{0D108BD9-81ED-4DB2-BD59-A6C34878D82A}">
                    <a16:rowId xmlns:a16="http://schemas.microsoft.com/office/drawing/2014/main" val="10006"/>
                  </a:ext>
                </a:extLst>
              </a:tr>
            </a:tbl>
          </a:graphicData>
        </a:graphic>
      </p:graphicFrame>
      <p:sp>
        <p:nvSpPr>
          <p:cNvPr id="3" name="TextBox 2"/>
          <p:cNvSpPr txBox="1"/>
          <p:nvPr/>
        </p:nvSpPr>
        <p:spPr>
          <a:xfrm>
            <a:off x="685800" y="9258300"/>
            <a:ext cx="17068800" cy="584775"/>
          </a:xfrm>
          <a:prstGeom prst="rect">
            <a:avLst/>
          </a:prstGeom>
          <a:noFill/>
        </p:spPr>
        <p:txBody>
          <a:bodyPr wrap="square" rtlCol="0">
            <a:spAutoFit/>
          </a:bodyPr>
          <a:lstStyle/>
          <a:p>
            <a:r>
              <a:rPr lang="en-US" sz="3200" dirty="0" err="1">
                <a:latin typeface="Times New Roman" pitchFamily="18" charset="0"/>
                <a:cs typeface="Times New Roman" pitchFamily="18" charset="0"/>
              </a:rPr>
              <a:t>Lưu</a:t>
            </a:r>
            <a:r>
              <a:rPr lang="en-US" sz="3200" dirty="0">
                <a:latin typeface="Times New Roman" pitchFamily="18" charset="0"/>
                <a:cs typeface="Times New Roman" pitchFamily="18" charset="0"/>
              </a:rPr>
              <a:t> ý:  </a:t>
            </a:r>
            <a:r>
              <a:rPr lang="en-US" sz="3200" dirty="0" err="1">
                <a:latin typeface="Times New Roman" pitchFamily="18" charset="0"/>
                <a:cs typeface="Times New Roman" pitchFamily="18" charset="0"/>
              </a:rPr>
              <a:t>độ</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tuổi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vị</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thành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niên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không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được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phép</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quan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hệ</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tình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dục</a:t>
            </a:r>
            <a:r>
              <a:rPr lang="en-US" sz="3200" dirty="0">
                <a:latin typeface="Times New Roman" pitchFamily="18" charset="0"/>
                <a:cs typeface="Times New Roman" pitchFamily="18" charset="0"/>
              </a:rPr>
              <a:t>.</a:t>
            </a:r>
          </a:p>
        </p:txBody>
      </p:sp>
    </p:spTree>
    <p:extLst>
      <p:ext uri="{BB962C8B-B14F-4D97-AF65-F5344CB8AC3E}">
        <p14:creationId xmlns:p14="http://schemas.microsoft.com/office/powerpoint/2010/main" val="2976804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8288000" cy="1899138"/>
          </a:xfrm>
          <a:prstGeom prst="rect">
            <a:avLst/>
          </a:prstGeom>
          <a:blipFill>
            <a:blip r:embed="rId3"/>
            <a:srcRect/>
            <a:stretch>
              <a:fillRect t="-1" b="-44166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4" name="矩形 33"/>
          <p:cNvSpPr/>
          <p:nvPr/>
        </p:nvSpPr>
        <p:spPr>
          <a:xfrm>
            <a:off x="-1230407" y="3373067"/>
            <a:ext cx="988359" cy="1548557"/>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105210"/>
            <a:ext cx="1700357" cy="1473489"/>
          </a:xfrm>
          <a:prstGeom prst="rect">
            <a:avLst/>
          </a:prstGeom>
        </p:spPr>
      </p:pic>
      <p:pic>
        <p:nvPicPr>
          <p:cNvPr id="11"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476876" y="105210"/>
            <a:ext cx="1053146" cy="1658430"/>
          </a:xfrm>
          <a:prstGeom prst="rect">
            <a:avLst/>
          </a:prstGeom>
        </p:spPr>
      </p:pic>
      <p:pic>
        <p:nvPicPr>
          <p:cNvPr id="13" name="图片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711592" y="336460"/>
            <a:ext cx="1013702" cy="1594862"/>
          </a:xfrm>
          <a:prstGeom prst="rect">
            <a:avLst/>
          </a:prstGeom>
        </p:spPr>
      </p:pic>
      <p:pic>
        <p:nvPicPr>
          <p:cNvPr id="22" name="Picture 21">
            <a:extLst>
              <a:ext uri="{FF2B5EF4-FFF2-40B4-BE49-F238E27FC236}">
                <a16:creationId xmlns:a16="http://schemas.microsoft.com/office/drawing/2014/main" id="{C15036C8-E2EB-4729-9808-4FFD7323107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0461" y="4888499"/>
            <a:ext cx="2186540" cy="4789785"/>
          </a:xfrm>
          <a:prstGeom prst="rect">
            <a:avLst/>
          </a:prstGeom>
        </p:spPr>
      </p:pic>
      <p:pic>
        <p:nvPicPr>
          <p:cNvPr id="9" name="图片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32495" y="685804"/>
            <a:ext cx="1082471" cy="955968"/>
          </a:xfrm>
          <a:prstGeom prst="rect">
            <a:avLst/>
          </a:prstGeom>
        </p:spPr>
      </p:pic>
      <p:pic>
        <p:nvPicPr>
          <p:cNvPr id="12" name="图片 30">
            <a:extLst>
              <a:ext uri="{FF2B5EF4-FFF2-40B4-BE49-F238E27FC236}">
                <a16:creationId xmlns:a16="http://schemas.microsoft.com/office/drawing/2014/main" id="{DAE17C18-A9E7-E5EF-DACB-F82DCB2EDF1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145446" y="1767231"/>
            <a:ext cx="16315421" cy="7795869"/>
          </a:xfrm>
          <a:prstGeom prst="rect">
            <a:avLst/>
          </a:prstGeom>
        </p:spPr>
      </p:pic>
      <p:sp>
        <p:nvSpPr>
          <p:cNvPr id="2" name="TextBox 1">
            <a:extLst>
              <a:ext uri="{FF2B5EF4-FFF2-40B4-BE49-F238E27FC236}">
                <a16:creationId xmlns:a16="http://schemas.microsoft.com/office/drawing/2014/main" id="{9B81BEF0-A39B-B938-7EB7-147B354D6282}"/>
              </a:ext>
            </a:extLst>
          </p:cNvPr>
          <p:cNvSpPr txBox="1"/>
          <p:nvPr/>
        </p:nvSpPr>
        <p:spPr>
          <a:xfrm>
            <a:off x="2971800" y="2247900"/>
            <a:ext cx="14905894" cy="6247864"/>
          </a:xfrm>
          <a:prstGeom prst="rect">
            <a:avLst/>
          </a:prstGeom>
          <a:noFill/>
        </p:spPr>
        <p:txBody>
          <a:bodyPr wrap="square" rtlCol="0">
            <a:spAutoFit/>
          </a:bodyPr>
          <a:lstStyle/>
          <a:p>
            <a:r>
              <a:rPr lang="vi-VN" sz="4000" dirty="0">
                <a:solidFill>
                  <a:schemeClr val="bg1"/>
                </a:solidFill>
                <a:latin typeface="Times New Roman" pitchFamily="18" charset="0"/>
                <a:cs typeface="Times New Roman" pitchFamily="18" charset="0"/>
              </a:rPr>
              <a:t>Hiện tượng kinh nguyệt là hiện tượng trứng không được thụ tinh sau 14 ngày kể từ khi trứng rụng làm thể vàng bị tiêu giảm, lớp niêm mạc bong ra từng mảng thoát ra ngoài cùng với máu và dịch nhày.</a:t>
            </a:r>
          </a:p>
          <a:p>
            <a:r>
              <a:rPr lang="vi-VN" sz="4000" dirty="0">
                <a:solidFill>
                  <a:schemeClr val="bg1"/>
                </a:solidFill>
                <a:latin typeface="Times New Roman" pitchFamily="18" charset="0"/>
                <a:cs typeface="Times New Roman" pitchFamily="18" charset="0"/>
              </a:rPr>
              <a:t>Mang thai ở lứa tuổi vị thành niên sẽ gặp rất nhiều nguy cơ như tỷ lệ sinh non và sảy thai cao do tử cung chưa phát triển hoàn thiện. Một số biện pháp tránh thai như sử dụng bao cao su, sử dụng thuốc tránh thai hàng ngày, đặt vòng tránh thai,… Tác dụng chủ yếu của các biện pháp tránh thai là ngăn nang trứng phát triển, ngăn chặn trứng gặp tinh trùng, chống sự làm tổ của trứng được thụ tinh.</a:t>
            </a:r>
          </a:p>
          <a:p>
            <a:endParaRPr lang="en-US" sz="4000" dirty="0">
              <a:solidFill>
                <a:schemeClr val="bg1"/>
              </a:solidFill>
              <a:latin typeface="Times New Roman" pitchFamily="18" charset="0"/>
              <a:cs typeface="Times New Roman" pitchFamily="18" charset="0"/>
            </a:endParaRPr>
          </a:p>
        </p:txBody>
      </p:sp>
      <p:sp>
        <p:nvSpPr>
          <p:cNvPr id="14" name="文本框 32"/>
          <p:cNvSpPr txBox="1"/>
          <p:nvPr/>
        </p:nvSpPr>
        <p:spPr>
          <a:xfrm>
            <a:off x="2094614" y="498008"/>
            <a:ext cx="16156172" cy="1446550"/>
          </a:xfrm>
          <a:prstGeom prst="rect">
            <a:avLst/>
          </a:prstGeom>
          <a:noFill/>
        </p:spPr>
        <p:txBody>
          <a:bodyPr wrap="square" rtlCol="0">
            <a:spAutoFit/>
          </a:bodyPr>
          <a:lstStyle/>
          <a:p>
            <a:pPr defTabSz="1371600">
              <a:defRPr/>
            </a:pPr>
            <a:r>
              <a:rPr kumimoji="0" lang="en-US" altLang="zh-CN" sz="4400" b="1" i="0" u="none" strike="noStrike" kern="1200" cap="none" spc="0" normalizeH="0" baseline="0" noProof="0" dirty="0">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I</a:t>
            </a:r>
            <a:r>
              <a:rPr lang="en-US" altLang="zh-CN" sz="4400" b="1" noProof="0"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II. </a:t>
            </a:r>
            <a:r>
              <a:rPr lang="en-US" altLang="zh-CN" sz="44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H</a:t>
            </a:r>
            <a:r>
              <a:rPr lang="vi-VN" altLang="zh-CN" sz="44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iện tượng kinh nguyệt và biện pháp tránh thai </a:t>
            </a:r>
            <a:endParaRPr lang="zh-CN" altLang="en-US" sz="44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endParaRPr>
          </a:p>
          <a:p>
            <a:pPr marR="0" lvl="0" defTabSz="1371600" rtl="0" eaLnBrk="1" fontAlgn="auto" latinLnBrk="0" hangingPunct="1">
              <a:lnSpc>
                <a:spcPct val="100000"/>
              </a:lnSpc>
              <a:spcBef>
                <a:spcPts val="0"/>
              </a:spcBef>
              <a:spcAft>
                <a:spcPts val="0"/>
              </a:spcAft>
              <a:buClrTx/>
              <a:buSzTx/>
              <a:tabLst/>
              <a:defRPr/>
            </a:pPr>
            <a:endParaRPr kumimoji="0" lang="zh-CN" altLang="en-US" sz="4400" b="1" i="0" u="none" strike="noStrike" kern="1200" cap="none" spc="0" normalizeH="0" baseline="0" noProof="0" dirty="0">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endParaRPr>
          </a:p>
        </p:txBody>
      </p:sp>
    </p:spTree>
    <p:extLst>
      <p:ext uri="{BB962C8B-B14F-4D97-AF65-F5344CB8AC3E}">
        <p14:creationId xmlns:p14="http://schemas.microsoft.com/office/powerpoint/2010/main" val="206124115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1" presetClass="entr" presetSubtype="0" fill="hold" grpId="0" nodeType="clickEffect">
                                  <p:stCondLst>
                                    <p:cond delay="0"/>
                                  </p:stCondLst>
                                  <p:iterate type="lt">
                                    <p:tmPct val="10000"/>
                                  </p:iterate>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14"/>
                                        </p:tgtEl>
                                        <p:attrNameLst>
                                          <p:attrName>ppt_y</p:attrName>
                                        </p:attrNameLst>
                                      </p:cBhvr>
                                      <p:tavLst>
                                        <p:tav tm="0">
                                          <p:val>
                                            <p:strVal val="#ppt_y"/>
                                          </p:val>
                                        </p:tav>
                                        <p:tav tm="100000">
                                          <p:val>
                                            <p:strVal val="#ppt_y"/>
                                          </p:val>
                                        </p:tav>
                                      </p:tavLst>
                                    </p:anim>
                                    <p:anim calcmode="lin" valueType="num">
                                      <p:cBhvr>
                                        <p:cTn id="14" dur="50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14"/>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8288000" cy="102870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4" name="矩形 33"/>
          <p:cNvSpPr/>
          <p:nvPr/>
        </p:nvSpPr>
        <p:spPr>
          <a:xfrm>
            <a:off x="-1230407" y="3373067"/>
            <a:ext cx="988359" cy="1548557"/>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30" name="图片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0852" y="5547753"/>
            <a:ext cx="6902285" cy="2573205"/>
          </a:xfrm>
          <a:prstGeom prst="rect">
            <a:avLst/>
          </a:prstGeom>
        </p:spPr>
      </p:pic>
      <p:pic>
        <p:nvPicPr>
          <p:cNvPr id="31" name="图片 3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81400" y="1915368"/>
            <a:ext cx="14554199" cy="4026245"/>
          </a:xfrm>
          <a:prstGeom prst="rect">
            <a:avLst/>
          </a:prstGeom>
        </p:spPr>
      </p:pic>
      <p:sp>
        <p:nvSpPr>
          <p:cNvPr id="32" name="文本框 31"/>
          <p:cNvSpPr txBox="1"/>
          <p:nvPr/>
        </p:nvSpPr>
        <p:spPr>
          <a:xfrm>
            <a:off x="1371600" y="3238500"/>
            <a:ext cx="2874505" cy="2746906"/>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altLang="zh-CN" sz="1725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9Slide03 Arima Madurai Black" panose="00000A00000000000000" pitchFamily="2" charset="-93"/>
                <a:ea typeface="微软雅黑" panose="020B0503020204020204" pitchFamily="34" charset="-122"/>
                <a:cs typeface="#9Slide03 Arima Madurai Black" panose="00000A00000000000000" pitchFamily="2" charset="-93"/>
              </a:rPr>
              <a:t>IV.</a:t>
            </a:r>
            <a:endParaRPr kumimoji="0" lang="zh-CN" altLang="en-US" sz="1725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9Slide03 Arima Madurai Black" panose="00000A00000000000000" pitchFamily="2" charset="-93"/>
              <a:ea typeface="微软雅黑" panose="020B0503020204020204" pitchFamily="34" charset="-122"/>
              <a:cs typeface="#9Slide03 Arima Madurai Black" panose="00000A00000000000000" pitchFamily="2" charset="-93"/>
            </a:endParaRPr>
          </a:p>
        </p:txBody>
      </p:sp>
      <p:sp>
        <p:nvSpPr>
          <p:cNvPr id="33" name="文本框 32"/>
          <p:cNvSpPr txBox="1"/>
          <p:nvPr/>
        </p:nvSpPr>
        <p:spPr>
          <a:xfrm>
            <a:off x="4168160" y="2781300"/>
            <a:ext cx="13738839" cy="2000548"/>
          </a:xfrm>
          <a:prstGeom prst="rect">
            <a:avLst/>
          </a:prstGeom>
          <a:noFill/>
        </p:spPr>
        <p:txBody>
          <a:bodyPr wrap="square" rtlCol="0">
            <a:spAutoFit/>
          </a:bodyPr>
          <a:lstStyle/>
          <a:p>
            <a:pPr defTabSz="1371600"/>
            <a:r>
              <a:rPr lang="en-US" altLang="zh-CN" sz="60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M</a:t>
            </a:r>
            <a:r>
              <a:rPr lang="vi-VN" altLang="zh-CN" sz="60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ột số bệnh lây qua đường tình dục và bảo vệ sức khỏe sinh sản vị thành niên</a:t>
            </a:r>
            <a:endParaRPr lang="zh-CN" altLang="en-US" sz="60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endParaRPr>
          </a:p>
        </p:txBody>
      </p:sp>
      <p:pic>
        <p:nvPicPr>
          <p:cNvPr id="12290" name="Picture 2" descr="Thế nào là quan hệ tình dục an toàn và 1 số điều các cặp đôi cần lưu ý"/>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97139" y="5941613"/>
            <a:ext cx="6522720" cy="36690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333063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cstate="print">
            <a:extLst>
              <a:ext uri="{28A0092B-C50C-407E-A947-70E740481C1C}">
                <a14:useLocalDpi xmlns:a14="http://schemas.microsoft.com/office/drawing/2010/main" val="0"/>
              </a:ext>
            </a:extLst>
          </a:blip>
          <a:stretch>
            <a:fillRect/>
          </a:stretch>
        </p:blipFill>
        <p:spPr>
          <a:xfrm>
            <a:off x="2971800" y="1257300"/>
            <a:ext cx="12192000" cy="8191499"/>
          </a:xfrm>
          <a:prstGeom prst="rect">
            <a:avLst/>
          </a:prstGeom>
        </p:spPr>
      </p:pic>
    </p:spTree>
    <p:extLst>
      <p:ext uri="{BB962C8B-B14F-4D97-AF65-F5344CB8AC3E}">
        <p14:creationId xmlns:p14="http://schemas.microsoft.com/office/powerpoint/2010/main" val="3353215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err="1">
                <a:solidFill>
                  <a:srgbClr val="C00000"/>
                </a:solidFill>
                <a:latin typeface="Times New Roman" pitchFamily="18" charset="0"/>
                <a:cs typeface="Times New Roman" pitchFamily="18" charset="0"/>
              </a:rPr>
              <a:t>Nội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quy</a:t>
            </a:r>
            <a:endParaRPr lang="en-US" sz="4000" dirty="0">
              <a:solidFill>
                <a:srgbClr val="C00000"/>
              </a:solidFill>
              <a:latin typeface="Times New Roman" pitchFamily="18" charset="0"/>
              <a:cs typeface="Times New Roman" pitchFamily="18" charset="0"/>
            </a:endParaRPr>
          </a:p>
        </p:txBody>
      </p:sp>
      <p:sp>
        <p:nvSpPr>
          <p:cNvPr id="3" name="Content Placeholder 2"/>
          <p:cNvSpPr>
            <a:spLocks noGrp="1"/>
          </p:cNvSpPr>
          <p:nvPr>
            <p:ph idx="1"/>
          </p:nvPr>
        </p:nvSpPr>
        <p:spPr>
          <a:xfrm>
            <a:off x="1257300" y="2738438"/>
            <a:ext cx="16421100" cy="6527007"/>
          </a:xfrm>
        </p:spPr>
        <p:txBody>
          <a:bodyPr>
            <a:normAutofit/>
          </a:bodyPr>
          <a:lstStyle/>
          <a:p>
            <a:pPr>
              <a:buFont typeface="Wingdings" pitchFamily="2" charset="2"/>
              <a:buChar char="ü"/>
            </a:pPr>
            <a:r>
              <a:rPr lang="en-US" sz="4000" dirty="0" err="1">
                <a:solidFill>
                  <a:srgbClr val="7030A0"/>
                </a:solidFill>
                <a:latin typeface="Times New Roman" pitchFamily="18" charset="0"/>
                <a:cs typeface="Times New Roman" pitchFamily="18" charset="0"/>
              </a:rPr>
              <a:t>Nhóm</a:t>
            </a:r>
            <a:r>
              <a:rPr lang="en-US" sz="4000" dirty="0">
                <a:solidFill>
                  <a:srgbClr val="7030A0"/>
                </a:solidFill>
                <a:latin typeface="Times New Roman" pitchFamily="18" charset="0"/>
                <a:cs typeface="Times New Roman" pitchFamily="18" charset="0"/>
              </a:rPr>
              <a:t> 1: </a:t>
            </a:r>
            <a:r>
              <a:rPr lang="en-US" sz="4000" dirty="0" err="1">
                <a:solidFill>
                  <a:srgbClr val="7030A0"/>
                </a:solidFill>
                <a:latin typeface="Times New Roman" pitchFamily="18" charset="0"/>
                <a:cs typeface="Times New Roman" pitchFamily="18" charset="0"/>
              </a:rPr>
              <a:t>Lậu</a:t>
            </a:r>
            <a:endParaRPr lang="en-US" sz="4000" dirty="0">
              <a:solidFill>
                <a:srgbClr val="7030A0"/>
              </a:solidFill>
              <a:latin typeface="Times New Roman" pitchFamily="18" charset="0"/>
              <a:cs typeface="Times New Roman" pitchFamily="18" charset="0"/>
            </a:endParaRPr>
          </a:p>
          <a:p>
            <a:pPr>
              <a:buFont typeface="Wingdings" pitchFamily="2" charset="2"/>
              <a:buChar char="ü"/>
            </a:pPr>
            <a:r>
              <a:rPr lang="en-US" sz="4000" dirty="0" err="1">
                <a:solidFill>
                  <a:srgbClr val="7030A0"/>
                </a:solidFill>
                <a:latin typeface="Times New Roman" pitchFamily="18" charset="0"/>
                <a:cs typeface="Times New Roman" pitchFamily="18" charset="0"/>
              </a:rPr>
              <a:t>Nhóm</a:t>
            </a:r>
            <a:r>
              <a:rPr lang="en-US" sz="4000" dirty="0">
                <a:solidFill>
                  <a:srgbClr val="7030A0"/>
                </a:solidFill>
                <a:latin typeface="Times New Roman" pitchFamily="18" charset="0"/>
                <a:cs typeface="Times New Roman" pitchFamily="18" charset="0"/>
              </a:rPr>
              <a:t> 2: </a:t>
            </a:r>
            <a:r>
              <a:rPr lang="en-US" sz="4000" dirty="0" err="1">
                <a:solidFill>
                  <a:srgbClr val="7030A0"/>
                </a:solidFill>
                <a:latin typeface="Times New Roman" pitchFamily="18" charset="0"/>
                <a:cs typeface="Times New Roman" pitchFamily="18" charset="0"/>
              </a:rPr>
              <a:t>Giang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mai</a:t>
            </a:r>
            <a:endParaRPr lang="en-US" sz="4000" dirty="0">
              <a:solidFill>
                <a:srgbClr val="7030A0"/>
              </a:solidFill>
              <a:latin typeface="Times New Roman" pitchFamily="18" charset="0"/>
              <a:cs typeface="Times New Roman" pitchFamily="18" charset="0"/>
            </a:endParaRPr>
          </a:p>
          <a:p>
            <a:pPr>
              <a:buFont typeface="Wingdings" pitchFamily="2" charset="2"/>
              <a:buChar char="ü"/>
            </a:pPr>
            <a:r>
              <a:rPr lang="en-US" sz="4000" dirty="0" err="1">
                <a:solidFill>
                  <a:srgbClr val="7030A0"/>
                </a:solidFill>
                <a:latin typeface="Times New Roman" pitchFamily="18" charset="0"/>
                <a:cs typeface="Times New Roman" pitchFamily="18" charset="0"/>
              </a:rPr>
              <a:t>Nhóm</a:t>
            </a:r>
            <a:r>
              <a:rPr lang="en-US" sz="4000" dirty="0">
                <a:solidFill>
                  <a:srgbClr val="7030A0"/>
                </a:solidFill>
                <a:latin typeface="Times New Roman" pitchFamily="18" charset="0"/>
                <a:cs typeface="Times New Roman" pitchFamily="18" charset="0"/>
              </a:rPr>
              <a:t> 3: HIV/ AIDS</a:t>
            </a:r>
          </a:p>
          <a:p>
            <a:pPr>
              <a:buFont typeface="Wingdings" pitchFamily="2" charset="2"/>
              <a:buChar char="ü"/>
            </a:pPr>
            <a:r>
              <a:rPr lang="en-US" sz="4000" dirty="0" err="1">
                <a:solidFill>
                  <a:srgbClr val="7030A0"/>
                </a:solidFill>
                <a:latin typeface="Times New Roman" pitchFamily="18" charset="0"/>
                <a:cs typeface="Times New Roman" pitchFamily="18" charset="0"/>
              </a:rPr>
              <a:t>Nhóm</a:t>
            </a:r>
            <a:r>
              <a:rPr lang="en-US" sz="4000" dirty="0">
                <a:solidFill>
                  <a:srgbClr val="7030A0"/>
                </a:solidFill>
                <a:latin typeface="Times New Roman" pitchFamily="18" charset="0"/>
                <a:cs typeface="Times New Roman" pitchFamily="18" charset="0"/>
              </a:rPr>
              <a:t> 4: </a:t>
            </a:r>
            <a:r>
              <a:rPr lang="en-US" sz="4000" dirty="0" err="1">
                <a:solidFill>
                  <a:srgbClr val="7030A0"/>
                </a:solidFill>
                <a:latin typeface="Times New Roman" pitchFamily="18" charset="0"/>
                <a:cs typeface="Times New Roman" pitchFamily="18" charset="0"/>
              </a:rPr>
              <a:t>Sùi</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mào</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gà</a:t>
            </a:r>
            <a:endParaRPr lang="en-US" sz="4000" dirty="0">
              <a:solidFill>
                <a:srgbClr val="7030A0"/>
              </a:solidFill>
              <a:latin typeface="Times New Roman" pitchFamily="18" charset="0"/>
              <a:cs typeface="Times New Roman" pitchFamily="18" charset="0"/>
            </a:endParaRPr>
          </a:p>
          <a:p>
            <a:r>
              <a:rPr lang="en-US" sz="4000" dirty="0" err="1">
                <a:solidFill>
                  <a:srgbClr val="7030A0"/>
                </a:solidFill>
                <a:latin typeface="Times New Roman" pitchFamily="18" charset="0"/>
                <a:cs typeface="Times New Roman" pitchFamily="18" charset="0"/>
              </a:rPr>
              <a:t>Nhóm</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thuyết</a:t>
            </a:r>
            <a:r>
              <a:rPr lang="en-US" sz="4000" dirty="0">
                <a:solidFill>
                  <a:srgbClr val="7030A0"/>
                </a:solidFill>
                <a:latin typeface="Times New Roman" pitchFamily="18" charset="0"/>
                <a:cs typeface="Times New Roman" pitchFamily="18" charset="0"/>
              </a:rPr>
              <a:t> minh: ( 3 </a:t>
            </a:r>
            <a:r>
              <a:rPr lang="en-US" sz="4000" dirty="0" err="1">
                <a:solidFill>
                  <a:srgbClr val="7030A0"/>
                </a:solidFill>
                <a:latin typeface="Times New Roman" pitchFamily="18" charset="0"/>
                <a:cs typeface="Times New Roman" pitchFamily="18" charset="0"/>
              </a:rPr>
              <a:t>phút</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nguyên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nhân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triệu</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chứng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tác</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hại</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cách</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phòng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tránh</a:t>
            </a:r>
            <a:r>
              <a:rPr lang="en-US" sz="4000" dirty="0">
                <a:solidFill>
                  <a:srgbClr val="7030A0"/>
                </a:solidFill>
                <a:latin typeface="Times New Roman" pitchFamily="18" charset="0"/>
                <a:cs typeface="Times New Roman" pitchFamily="18" charset="0"/>
              </a:rPr>
              <a:t>.</a:t>
            </a:r>
          </a:p>
          <a:p>
            <a:r>
              <a:rPr lang="en-US" sz="4000" dirty="0" err="1">
                <a:solidFill>
                  <a:srgbClr val="7030A0"/>
                </a:solidFill>
                <a:latin typeface="Times New Roman" pitchFamily="18" charset="0"/>
                <a:cs typeface="Times New Roman" pitchFamily="18" charset="0"/>
              </a:rPr>
              <a:t>Nhóm</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phản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biện</a:t>
            </a:r>
            <a:r>
              <a:rPr lang="en-US" sz="4000" dirty="0">
                <a:solidFill>
                  <a:srgbClr val="7030A0"/>
                </a:solidFill>
                <a:latin typeface="Times New Roman" pitchFamily="18" charset="0"/>
                <a:cs typeface="Times New Roman" pitchFamily="18" charset="0"/>
              </a:rPr>
              <a:t>(1 </a:t>
            </a:r>
            <a:r>
              <a:rPr lang="en-US" sz="4000" dirty="0" err="1">
                <a:solidFill>
                  <a:srgbClr val="7030A0"/>
                </a:solidFill>
                <a:latin typeface="Times New Roman" pitchFamily="18" charset="0"/>
                <a:cs typeface="Times New Roman" pitchFamily="18" charset="0"/>
              </a:rPr>
              <a:t>phút</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Đặt</a:t>
            </a:r>
            <a:r>
              <a:rPr lang="en-US" sz="4000" dirty="0">
                <a:solidFill>
                  <a:srgbClr val="7030A0"/>
                </a:solidFill>
                <a:latin typeface="Times New Roman" pitchFamily="18" charset="0"/>
                <a:cs typeface="Times New Roman" pitchFamily="18" charset="0"/>
              </a:rPr>
              <a:t> 1 </a:t>
            </a:r>
            <a:r>
              <a:rPr lang="en-US" sz="4000" dirty="0" err="1">
                <a:solidFill>
                  <a:srgbClr val="7030A0"/>
                </a:solidFill>
                <a:latin typeface="Times New Roman" pitchFamily="18" charset="0"/>
                <a:cs typeface="Times New Roman" pitchFamily="18" charset="0"/>
              </a:rPr>
              <a:t>câu</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hỏi</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em</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quan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tâm</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cho</a:t>
            </a:r>
            <a:r>
              <a:rPr lang="en-US" sz="4000" dirty="0">
                <a:solidFill>
                  <a:srgbClr val="7030A0"/>
                </a:solidFill>
                <a:latin typeface="Times New Roman" pitchFamily="18" charset="0"/>
                <a:cs typeface="Times New Roman" pitchFamily="18" charset="0"/>
              </a:rPr>
              <a:t> 1 </a:t>
            </a:r>
            <a:r>
              <a:rPr lang="en-US" sz="4000" dirty="0" err="1">
                <a:solidFill>
                  <a:srgbClr val="7030A0"/>
                </a:solidFill>
                <a:latin typeface="Times New Roman" pitchFamily="18" charset="0"/>
                <a:cs typeface="Times New Roman" pitchFamily="18" charset="0"/>
              </a:rPr>
              <a:t>lời</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khen</a:t>
            </a:r>
            <a:r>
              <a:rPr lang="en-US" sz="4000" dirty="0">
                <a:solidFill>
                  <a:srgbClr val="7030A0"/>
                </a:solidFill>
                <a:latin typeface="Times New Roman" pitchFamily="18" charset="0"/>
                <a:cs typeface="Times New Roman" pitchFamily="18" charset="0"/>
              </a:rPr>
              <a:t>, 1 </a:t>
            </a:r>
            <a:r>
              <a:rPr lang="en-US" sz="4000" dirty="0" err="1">
                <a:solidFill>
                  <a:srgbClr val="7030A0"/>
                </a:solidFill>
                <a:latin typeface="Times New Roman" pitchFamily="18" charset="0"/>
                <a:cs typeface="Times New Roman" pitchFamily="18" charset="0"/>
              </a:rPr>
              <a:t>góp</a:t>
            </a:r>
            <a:r>
              <a:rPr lang="en-US" sz="4000" dirty="0">
                <a:solidFill>
                  <a:srgbClr val="7030A0"/>
                </a:solidFill>
                <a:latin typeface="Times New Roman" pitchFamily="18" charset="0"/>
                <a:cs typeface="Times New Roman" pitchFamily="18" charset="0"/>
              </a:rPr>
              <a:t> ý, 1 </a:t>
            </a:r>
            <a:r>
              <a:rPr lang="en-US" sz="4000" dirty="0" err="1">
                <a:solidFill>
                  <a:srgbClr val="7030A0"/>
                </a:solidFill>
                <a:latin typeface="Times New Roman" pitchFamily="18" charset="0"/>
                <a:cs typeface="Times New Roman" pitchFamily="18" charset="0"/>
              </a:rPr>
              <a:t>nhận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xét</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về</a:t>
            </a:r>
            <a:r>
              <a:rPr lang="en-US" sz="4000" dirty="0">
                <a:solidFill>
                  <a:srgbClr val="7030A0"/>
                </a:solidFill>
                <a:latin typeface="Times New Roman" pitchFamily="18" charset="0"/>
                <a:cs typeface="Times New Roman" pitchFamily="18" charset="0"/>
              </a:rPr>
              <a:t> poster</a:t>
            </a:r>
          </a:p>
          <a:p>
            <a:endParaRPr lang="en-US" sz="4000" dirty="0">
              <a:solidFill>
                <a:srgbClr val="7030A0"/>
              </a:solidFill>
              <a:latin typeface="Times New Roman" pitchFamily="18" charset="0"/>
              <a:cs typeface="Times New Roman" pitchFamily="18" charset="0"/>
            </a:endParaRPr>
          </a:p>
        </p:txBody>
      </p:sp>
    </p:spTree>
    <p:extLst>
      <p:ext uri="{BB962C8B-B14F-4D97-AF65-F5344CB8AC3E}">
        <p14:creationId xmlns:p14="http://schemas.microsoft.com/office/powerpoint/2010/main" val="34741248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77133" y="2632954"/>
            <a:ext cx="8617221" cy="7654046"/>
            <a:chOff x="1136378" y="257879"/>
            <a:chExt cx="10750821" cy="9762421"/>
          </a:xfrm>
        </p:grpSpPr>
        <p:sp>
          <p:nvSpPr>
            <p:cNvPr id="11" name="Rectangle 10"/>
            <p:cNvSpPr/>
            <p:nvPr/>
          </p:nvSpPr>
          <p:spPr>
            <a:xfrm>
              <a:off x="1136378" y="283104"/>
              <a:ext cx="10750821" cy="9737196"/>
            </a:xfrm>
            <a:prstGeom prst="rect">
              <a:avLst/>
            </a:prstGeom>
            <a:solidFill>
              <a:srgbClr val="FFCCCC">
                <a:alpha val="64000"/>
              </a:srgbClr>
            </a:solidFill>
            <a:ln>
              <a:solidFill>
                <a:srgbClr val="FF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p:cNvGrpSpPr/>
            <p:nvPr/>
          </p:nvGrpSpPr>
          <p:grpSpPr>
            <a:xfrm>
              <a:off x="1136378" y="257879"/>
              <a:ext cx="10750821" cy="9762421"/>
              <a:chOff x="-12087225" y="-1409700"/>
              <a:chExt cx="16414825" cy="14744700"/>
            </a:xfrm>
          </p:grpSpPr>
          <p:pic>
            <p:nvPicPr>
              <p:cNvPr id="9218" name="Picture 2" descr="Dấu hiệu mắc bệnh lây qua đường tình dục ở nam giới | Trạm Y tế Phường 9"/>
              <p:cNvPicPr>
                <a:picLocks noChangeAspect="1" noChangeArrowheads="1"/>
              </p:cNvPicPr>
              <p:nvPr/>
            </p:nvPicPr>
            <p:blipFill rotWithShape="1">
              <a:blip r:embed="rId2">
                <a:extLst>
                  <a:ext uri="{28A0092B-C50C-407E-A947-70E740481C1C}">
                    <a14:useLocalDpi xmlns:a14="http://schemas.microsoft.com/office/drawing/2010/main" val="0"/>
                  </a:ext>
                </a:extLst>
              </a:blip>
              <a:srcRect l="28657" t="49285" r="37512" b="36204"/>
              <a:stretch/>
            </p:blipFill>
            <p:spPr bwMode="auto">
              <a:xfrm>
                <a:off x="247650" y="5315433"/>
                <a:ext cx="4079950" cy="409526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Dấu hiệu mắc bệnh lây qua đường tình dục ở nam giới | Trạm Y tế Phường 9"/>
              <p:cNvPicPr>
                <a:picLocks noChangeAspect="1" noChangeArrowheads="1"/>
              </p:cNvPicPr>
              <p:nvPr/>
            </p:nvPicPr>
            <p:blipFill rotWithShape="1">
              <a:blip r:embed="rId2">
                <a:extLst>
                  <a:ext uri="{28A0092B-C50C-407E-A947-70E740481C1C}">
                    <a14:useLocalDpi xmlns:a14="http://schemas.microsoft.com/office/drawing/2010/main" val="0"/>
                  </a:ext>
                </a:extLst>
              </a:blip>
              <a:srcRect t="1" b="50224"/>
              <a:stretch/>
            </p:blipFill>
            <p:spPr bwMode="auto">
              <a:xfrm>
                <a:off x="-12087225" y="-1409700"/>
                <a:ext cx="12392025" cy="147447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Dấu hiệu mắc bệnh lây qua đường tình dục ở nam giới | Trạm Y tế Phường 9"/>
              <p:cNvPicPr>
                <a:picLocks noChangeAspect="1" noChangeArrowheads="1"/>
              </p:cNvPicPr>
              <p:nvPr/>
            </p:nvPicPr>
            <p:blipFill rotWithShape="1">
              <a:blip r:embed="rId2">
                <a:extLst>
                  <a:ext uri="{28A0092B-C50C-407E-A947-70E740481C1C}">
                    <a14:useLocalDpi xmlns:a14="http://schemas.microsoft.com/office/drawing/2010/main" val="0"/>
                  </a:ext>
                </a:extLst>
              </a:blip>
              <a:srcRect t="49283" r="66169" b="36206"/>
              <a:stretch/>
            </p:blipFill>
            <p:spPr bwMode="auto">
              <a:xfrm>
                <a:off x="304800" y="1638299"/>
                <a:ext cx="4022800" cy="412461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Dấu hiệu mắc bệnh lây qua đường tình dục ở nam giới | Trạm Y tế Phường 9"/>
              <p:cNvPicPr>
                <a:picLocks noChangeAspect="1" noChangeArrowheads="1"/>
              </p:cNvPicPr>
              <p:nvPr/>
            </p:nvPicPr>
            <p:blipFill rotWithShape="1">
              <a:blip r:embed="rId2">
                <a:extLst>
                  <a:ext uri="{28A0092B-C50C-407E-A947-70E740481C1C}">
                    <a14:useLocalDpi xmlns:a14="http://schemas.microsoft.com/office/drawing/2010/main" val="0"/>
                  </a:ext>
                </a:extLst>
              </a:blip>
              <a:srcRect l="66169" t="50000" b="35489"/>
              <a:stretch/>
            </p:blipFill>
            <p:spPr bwMode="auto">
              <a:xfrm>
                <a:off x="247650" y="9391166"/>
                <a:ext cx="3891126" cy="3905734"/>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13" name="TextBox 12"/>
          <p:cNvSpPr txBox="1"/>
          <p:nvPr/>
        </p:nvSpPr>
        <p:spPr>
          <a:xfrm>
            <a:off x="9075223" y="4305300"/>
            <a:ext cx="8984177" cy="6001643"/>
          </a:xfrm>
          <a:prstGeom prst="rect">
            <a:avLst/>
          </a:prstGeom>
          <a:noFill/>
        </p:spPr>
        <p:txBody>
          <a:bodyPr wrap="square" rtlCol="0">
            <a:spAutoFit/>
          </a:bodyPr>
          <a:lstStyle/>
          <a:p>
            <a:r>
              <a:rPr lang="en-US" sz="3200" dirty="0">
                <a:solidFill>
                  <a:srgbClr val="7030A0"/>
                </a:solidFill>
                <a:latin typeface="Times New Roman" pitchFamily="18" charset="0"/>
                <a:cs typeface="Times New Roman" pitchFamily="18" charset="0"/>
              </a:rPr>
              <a:t>- </a:t>
            </a:r>
            <a:r>
              <a:rPr lang="vi-VN" sz="3200" dirty="0">
                <a:solidFill>
                  <a:srgbClr val="7030A0"/>
                </a:solidFill>
                <a:latin typeface="Times New Roman" pitchFamily="18" charset="0"/>
                <a:cs typeface="Times New Roman" pitchFamily="18" charset="0"/>
              </a:rPr>
              <a:t>Một số bệnh lây truyền qua đường tình dục phổ biến như</a:t>
            </a:r>
            <a:r>
              <a:rPr lang="en-US" sz="3200" dirty="0">
                <a:solidFill>
                  <a:srgbClr val="7030A0"/>
                </a:solidFill>
                <a:latin typeface="Times New Roman" pitchFamily="18" charset="0"/>
                <a:cs typeface="Times New Roman" pitchFamily="18" charset="0"/>
              </a:rPr>
              <a:t>:</a:t>
            </a:r>
          </a:p>
          <a:p>
            <a:pPr marL="457200" indent="-457200">
              <a:buFont typeface="Wingdings" pitchFamily="2" charset="2"/>
              <a:buChar char="ü"/>
            </a:pPr>
            <a:r>
              <a:rPr lang="en-US" sz="3200" dirty="0">
                <a:solidFill>
                  <a:srgbClr val="7030A0"/>
                </a:solidFill>
                <a:latin typeface="Times New Roman" pitchFamily="18" charset="0"/>
                <a:cs typeface="Times New Roman" pitchFamily="18" charset="0"/>
              </a:rPr>
              <a:t>B</a:t>
            </a:r>
            <a:r>
              <a:rPr lang="vi-VN" sz="3200" dirty="0">
                <a:solidFill>
                  <a:srgbClr val="7030A0"/>
                </a:solidFill>
                <a:latin typeface="Times New Roman" pitchFamily="18" charset="0"/>
                <a:cs typeface="Times New Roman" pitchFamily="18" charset="0"/>
              </a:rPr>
              <a:t>ệnh giang mai</a:t>
            </a:r>
            <a:endParaRPr lang="en-US" sz="3200" dirty="0">
              <a:solidFill>
                <a:srgbClr val="7030A0"/>
              </a:solidFill>
              <a:latin typeface="Times New Roman" pitchFamily="18" charset="0"/>
              <a:cs typeface="Times New Roman" pitchFamily="18" charset="0"/>
            </a:endParaRPr>
          </a:p>
          <a:p>
            <a:pPr marL="457200" indent="-457200">
              <a:buFont typeface="Wingdings" pitchFamily="2" charset="2"/>
              <a:buChar char="ü"/>
            </a:pPr>
            <a:r>
              <a:rPr lang="vi-VN" sz="3200" dirty="0">
                <a:solidFill>
                  <a:srgbClr val="7030A0"/>
                </a:solidFill>
                <a:latin typeface="Times New Roman" pitchFamily="18" charset="0"/>
                <a:cs typeface="Times New Roman" pitchFamily="18" charset="0"/>
              </a:rPr>
              <a:t> </a:t>
            </a:r>
            <a:r>
              <a:rPr lang="en-US" sz="3200" dirty="0">
                <a:solidFill>
                  <a:srgbClr val="7030A0"/>
                </a:solidFill>
                <a:latin typeface="Times New Roman" pitchFamily="18" charset="0"/>
                <a:cs typeface="Times New Roman" pitchFamily="18" charset="0"/>
              </a:rPr>
              <a:t>B</a:t>
            </a:r>
            <a:r>
              <a:rPr lang="vi-VN" sz="3200" dirty="0">
                <a:solidFill>
                  <a:srgbClr val="7030A0"/>
                </a:solidFill>
                <a:latin typeface="Times New Roman" pitchFamily="18" charset="0"/>
                <a:cs typeface="Times New Roman" pitchFamily="18" charset="0"/>
              </a:rPr>
              <a:t>ệnh lậu</a:t>
            </a:r>
            <a:endParaRPr lang="en-US" sz="3200" dirty="0">
              <a:solidFill>
                <a:srgbClr val="7030A0"/>
              </a:solidFill>
              <a:latin typeface="Times New Roman" pitchFamily="18" charset="0"/>
              <a:cs typeface="Times New Roman" pitchFamily="18" charset="0"/>
            </a:endParaRPr>
          </a:p>
          <a:p>
            <a:pPr marL="457200" indent="-457200">
              <a:buFont typeface="Wingdings" pitchFamily="2" charset="2"/>
              <a:buChar char="ü"/>
            </a:pPr>
            <a:r>
              <a:rPr lang="en-US" sz="3200" dirty="0">
                <a:solidFill>
                  <a:srgbClr val="7030A0"/>
                </a:solidFill>
                <a:latin typeface="Times New Roman" pitchFamily="18" charset="0"/>
                <a:cs typeface="Times New Roman" pitchFamily="18" charset="0"/>
              </a:rPr>
              <a:t>H</a:t>
            </a:r>
            <a:r>
              <a:rPr lang="vi-VN" sz="3200" dirty="0">
                <a:solidFill>
                  <a:srgbClr val="7030A0"/>
                </a:solidFill>
                <a:latin typeface="Times New Roman" pitchFamily="18" charset="0"/>
                <a:cs typeface="Times New Roman" pitchFamily="18" charset="0"/>
              </a:rPr>
              <a:t>ội chứng AIDS</a:t>
            </a:r>
            <a:endParaRPr lang="en-US" sz="3200" dirty="0">
              <a:solidFill>
                <a:srgbClr val="7030A0"/>
              </a:solidFill>
              <a:latin typeface="Times New Roman" pitchFamily="18" charset="0"/>
              <a:cs typeface="Times New Roman" pitchFamily="18" charset="0"/>
            </a:endParaRPr>
          </a:p>
          <a:p>
            <a:pPr marL="457200" indent="-457200">
              <a:buFont typeface="Wingdings" pitchFamily="2" charset="2"/>
              <a:buChar char="ü"/>
            </a:pPr>
            <a:r>
              <a:rPr lang="en-US" sz="3200" dirty="0" err="1">
                <a:solidFill>
                  <a:srgbClr val="7030A0"/>
                </a:solidFill>
                <a:latin typeface="Times New Roman" pitchFamily="18" charset="0"/>
                <a:cs typeface="Times New Roman" pitchFamily="18" charset="0"/>
              </a:rPr>
              <a:t>Sùi</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mào</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gà</a:t>
            </a:r>
            <a:r>
              <a:rPr lang="vi-VN" sz="3200" dirty="0">
                <a:solidFill>
                  <a:srgbClr val="7030A0"/>
                </a:solidFill>
                <a:latin typeface="Times New Roman" pitchFamily="18" charset="0"/>
                <a:cs typeface="Times New Roman" pitchFamily="18" charset="0"/>
              </a:rPr>
              <a:t> </a:t>
            </a:r>
            <a:endParaRPr lang="en-US" sz="3200" dirty="0">
              <a:solidFill>
                <a:srgbClr val="7030A0"/>
              </a:solidFill>
              <a:latin typeface="Times New Roman" pitchFamily="18" charset="0"/>
              <a:cs typeface="Times New Roman" pitchFamily="18" charset="0"/>
            </a:endParaRPr>
          </a:p>
          <a:p>
            <a:r>
              <a:rPr lang="en-US" sz="3200" dirty="0">
                <a:solidFill>
                  <a:srgbClr val="7030A0"/>
                </a:solidFill>
                <a:latin typeface="Times New Roman" pitchFamily="18" charset="0"/>
                <a:cs typeface="Times New Roman" pitchFamily="18" charset="0"/>
              </a:rPr>
              <a:t>- </a:t>
            </a:r>
            <a:r>
              <a:rPr lang="vi-VN" sz="3200" dirty="0">
                <a:solidFill>
                  <a:srgbClr val="7030A0"/>
                </a:solidFill>
                <a:latin typeface="Times New Roman" pitchFamily="18" charset="0"/>
                <a:cs typeface="Times New Roman" pitchFamily="18" charset="0"/>
              </a:rPr>
              <a:t>Những loại bệnh này gây ảnh hưởng đến các cơ quan sinh dục và ảnh hưởng đến các hệ cơ quan khác trong cơ thể.</a:t>
            </a:r>
            <a:endParaRPr lang="en-US" sz="3200" dirty="0">
              <a:solidFill>
                <a:srgbClr val="7030A0"/>
              </a:solidFill>
              <a:latin typeface="Times New Roman" pitchFamily="18" charset="0"/>
              <a:cs typeface="Times New Roman" pitchFamily="18" charset="0"/>
            </a:endParaRPr>
          </a:p>
          <a:p>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Có</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một</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số</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dấu</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hiệu</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có</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thể</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nhận</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biết</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được</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nhưng</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một</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số</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trường</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hợp</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không</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có</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triệu</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chứng</a:t>
            </a:r>
            <a:r>
              <a:rPr lang="en-US" sz="3200" dirty="0">
                <a:solidFill>
                  <a:srgbClr val="7030A0"/>
                </a:solidFill>
                <a:latin typeface="Times New Roman" pitchFamily="18" charset="0"/>
                <a:cs typeface="Times New Roman" pitchFamily="18" charset="0"/>
              </a:rPr>
              <a:t>.</a:t>
            </a:r>
            <a:endParaRPr lang="vi-VN" sz="3200" dirty="0">
              <a:solidFill>
                <a:srgbClr val="7030A0"/>
              </a:solidFill>
              <a:latin typeface="Times New Roman" pitchFamily="18" charset="0"/>
              <a:cs typeface="Times New Roman" pitchFamily="18" charset="0"/>
            </a:endParaRPr>
          </a:p>
          <a:p>
            <a:endParaRPr lang="en-US" sz="3200" dirty="0">
              <a:solidFill>
                <a:srgbClr val="7030A0"/>
              </a:solidFill>
              <a:latin typeface="Times New Roman" pitchFamily="18" charset="0"/>
              <a:cs typeface="Times New Roman" pitchFamily="18" charset="0"/>
            </a:endParaRPr>
          </a:p>
        </p:txBody>
      </p:sp>
      <p:pic>
        <p:nvPicPr>
          <p:cNvPr id="19" name="Picture 2" descr="Dấu hiệu mắc bệnh lây qua đường tình dục ở nam giới | Trạm Y tế Phường 9"/>
          <p:cNvPicPr>
            <a:picLocks noChangeAspect="1" noChangeArrowheads="1"/>
          </p:cNvPicPr>
          <p:nvPr/>
        </p:nvPicPr>
        <p:blipFill rotWithShape="1">
          <a:blip r:embed="rId2">
            <a:extLst>
              <a:ext uri="{28A0092B-C50C-407E-A947-70E740481C1C}">
                <a14:useLocalDpi xmlns:a14="http://schemas.microsoft.com/office/drawing/2010/main" val="0"/>
              </a:ext>
            </a:extLst>
          </a:blip>
          <a:srcRect t="1" b="89711"/>
          <a:stretch/>
        </p:blipFill>
        <p:spPr bwMode="auto">
          <a:xfrm>
            <a:off x="91047" y="-7620"/>
            <a:ext cx="17968353" cy="42228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89958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vi-VN" sz="4000" dirty="0">
                <a:solidFill>
                  <a:srgbClr val="7030A0"/>
                </a:solidFill>
              </a:rPr>
              <a:t>Em hãy đề xuất một s</a:t>
            </a:r>
            <a:r>
              <a:rPr lang="en-US" sz="4000" dirty="0">
                <a:solidFill>
                  <a:srgbClr val="7030A0"/>
                </a:solidFill>
              </a:rPr>
              <a:t>ố</a:t>
            </a:r>
            <a:r>
              <a:rPr lang="vi-VN" sz="4000" dirty="0">
                <a:solidFill>
                  <a:srgbClr val="7030A0"/>
                </a:solidFill>
              </a:rPr>
              <a:t> biện pháp phòng chống các bệnh và bảo vệ sức khỏe sinh sản vị thành niên.</a:t>
            </a:r>
            <a:br>
              <a:rPr lang="en-US" sz="4000" dirty="0">
                <a:solidFill>
                  <a:srgbClr val="7030A0"/>
                </a:solidFill>
              </a:rPr>
            </a:br>
            <a:endParaRPr lang="en-US" sz="4000" dirty="0">
              <a:solidFill>
                <a:srgbClr val="7030A0"/>
              </a:solidFill>
            </a:endParaRPr>
          </a:p>
        </p:txBody>
      </p:sp>
      <p:pic>
        <p:nvPicPr>
          <p:cNvPr id="4" name="Graphic 8">
            <a:extLst>
              <a:ext uri="{FF2B5EF4-FFF2-40B4-BE49-F238E27FC236}">
                <a16:creationId xmlns:a16="http://schemas.microsoft.com/office/drawing/2014/main" id="{2D5D23DD-44FA-411B-B568-49B9C0F9C36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562600" y="2019300"/>
            <a:ext cx="7314203" cy="7314203"/>
          </a:xfrm>
          <a:prstGeom prst="rect">
            <a:avLst/>
          </a:prstGeom>
        </p:spPr>
      </p:pic>
    </p:spTree>
    <p:extLst>
      <p:ext uri="{BB962C8B-B14F-4D97-AF65-F5344CB8AC3E}">
        <p14:creationId xmlns:p14="http://schemas.microsoft.com/office/powerpoint/2010/main" val="10069389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ấu hiệu mắc bệnh lây qua đường tình dục ở nam giới | Trạm Y tế Phường 9"/>
          <p:cNvPicPr>
            <a:picLocks noChangeAspect="1" noChangeArrowheads="1"/>
          </p:cNvPicPr>
          <p:nvPr/>
        </p:nvPicPr>
        <p:blipFill rotWithShape="1">
          <a:blip r:embed="rId2">
            <a:extLst>
              <a:ext uri="{28A0092B-C50C-407E-A947-70E740481C1C}">
                <a14:useLocalDpi xmlns:a14="http://schemas.microsoft.com/office/drawing/2010/main" val="0"/>
              </a:ext>
            </a:extLst>
          </a:blip>
          <a:srcRect l="307" t="63247" r="-307" b="-27041"/>
          <a:stretch/>
        </p:blipFill>
        <p:spPr bwMode="auto">
          <a:xfrm>
            <a:off x="0" y="114300"/>
            <a:ext cx="11442636" cy="174498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1671236" y="320040"/>
            <a:ext cx="6159564" cy="7478970"/>
          </a:xfrm>
          <a:prstGeom prst="rect">
            <a:avLst/>
          </a:prstGeom>
          <a:noFill/>
        </p:spPr>
        <p:txBody>
          <a:bodyPr wrap="square" rtlCol="0">
            <a:spAutoFit/>
          </a:bodyPr>
          <a:lstStyle/>
          <a:p>
            <a:r>
              <a:rPr lang="vi-VN" sz="4000" dirty="0">
                <a:solidFill>
                  <a:srgbClr val="7030A0"/>
                </a:solidFill>
                <a:latin typeface="Times New Roman" pitchFamily="18" charset="0"/>
                <a:cs typeface="Times New Roman" pitchFamily="18" charset="0"/>
              </a:rPr>
              <a:t>Các biện pháp bảo vệ sức khỏe sinh sản vị thành niên</a:t>
            </a:r>
            <a:r>
              <a:rPr lang="en-US" sz="4000" dirty="0">
                <a:solidFill>
                  <a:srgbClr val="7030A0"/>
                </a:solidFill>
                <a:latin typeface="Times New Roman" pitchFamily="18" charset="0"/>
                <a:cs typeface="Times New Roman" pitchFamily="18" charset="0"/>
              </a:rPr>
              <a:t>:</a:t>
            </a:r>
          </a:p>
          <a:p>
            <a:pPr marL="571500" indent="-571500">
              <a:buFont typeface="Wingdings" pitchFamily="2" charset="2"/>
              <a:buChar char="ü"/>
            </a:pPr>
            <a:r>
              <a:rPr lang="vi-VN" sz="4000" dirty="0">
                <a:solidFill>
                  <a:srgbClr val="7030A0"/>
                </a:solidFill>
                <a:latin typeface="Times New Roman" pitchFamily="18" charset="0"/>
                <a:cs typeface="Times New Roman" pitchFamily="18" charset="0"/>
              </a:rPr>
              <a:t> </a:t>
            </a:r>
            <a:r>
              <a:rPr lang="en-US" sz="4000" dirty="0">
                <a:solidFill>
                  <a:srgbClr val="7030A0"/>
                </a:solidFill>
                <a:latin typeface="Times New Roman" pitchFamily="18" charset="0"/>
                <a:cs typeface="Times New Roman" pitchFamily="18" charset="0"/>
              </a:rPr>
              <a:t>H</a:t>
            </a:r>
            <a:r>
              <a:rPr lang="vi-VN" sz="4000" dirty="0">
                <a:solidFill>
                  <a:srgbClr val="7030A0"/>
                </a:solidFill>
                <a:latin typeface="Times New Roman" pitchFamily="18" charset="0"/>
                <a:cs typeface="Times New Roman" pitchFamily="18" charset="0"/>
              </a:rPr>
              <a:t>ình thành thói quen sống tốt, luyện tập thể dục, thể thao phù hợp, giữ gìn vệ sinh cơ quan sinh dục</a:t>
            </a:r>
            <a:r>
              <a:rPr lang="en-US" sz="4000" dirty="0">
                <a:solidFill>
                  <a:srgbClr val="7030A0"/>
                </a:solidFill>
                <a:latin typeface="Times New Roman" pitchFamily="18" charset="0"/>
                <a:cs typeface="Times New Roman" pitchFamily="18" charset="0"/>
              </a:rPr>
              <a:t>.</a:t>
            </a:r>
          </a:p>
          <a:p>
            <a:pPr marL="571500" indent="-571500">
              <a:buFont typeface="Wingdings" pitchFamily="2" charset="2"/>
              <a:buChar char="ü"/>
            </a:pPr>
            <a:r>
              <a:rPr lang="en-US" sz="4000" dirty="0" err="1">
                <a:solidFill>
                  <a:srgbClr val="7030A0"/>
                </a:solidFill>
                <a:latin typeface="Times New Roman" pitchFamily="18" charset="0"/>
                <a:cs typeface="Times New Roman" pitchFamily="18" charset="0"/>
              </a:rPr>
              <a:t>Kiểm</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tra</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sức</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khỏe</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định</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kỳ</a:t>
            </a:r>
            <a:endParaRPr lang="en-US" sz="4000" dirty="0">
              <a:solidFill>
                <a:srgbClr val="7030A0"/>
              </a:solidFill>
              <a:latin typeface="Times New Roman" pitchFamily="18" charset="0"/>
              <a:cs typeface="Times New Roman" pitchFamily="18" charset="0"/>
            </a:endParaRPr>
          </a:p>
          <a:p>
            <a:pPr marL="571500" indent="-571500">
              <a:buFont typeface="Wingdings" pitchFamily="2" charset="2"/>
              <a:buChar char="ü"/>
            </a:pPr>
            <a:r>
              <a:rPr lang="en-US" sz="4000" dirty="0" err="1">
                <a:solidFill>
                  <a:srgbClr val="7030A0"/>
                </a:solidFill>
                <a:latin typeface="Times New Roman" pitchFamily="18" charset="0"/>
                <a:cs typeface="Times New Roman" pitchFamily="18" charset="0"/>
              </a:rPr>
              <a:t>Quan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hệ</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tình</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dục</a:t>
            </a:r>
            <a:r>
              <a:rPr lang="en-US" sz="4000" dirty="0">
                <a:solidFill>
                  <a:srgbClr val="7030A0"/>
                </a:solidFill>
                <a:latin typeface="Times New Roman" pitchFamily="18" charset="0"/>
                <a:cs typeface="Times New Roman" pitchFamily="18" charset="0"/>
              </a:rPr>
              <a:t> an </a:t>
            </a:r>
            <a:r>
              <a:rPr lang="en-US" sz="4000" dirty="0" err="1">
                <a:solidFill>
                  <a:srgbClr val="7030A0"/>
                </a:solidFill>
                <a:latin typeface="Times New Roman" pitchFamily="18" charset="0"/>
                <a:cs typeface="Times New Roman" pitchFamily="18" charset="0"/>
              </a:rPr>
              <a:t>toàn</a:t>
            </a:r>
            <a:endParaRPr lang="en-US" sz="4000" dirty="0">
              <a:solidFill>
                <a:srgbClr val="7030A0"/>
              </a:solidFill>
              <a:latin typeface="Times New Roman" pitchFamily="18" charset="0"/>
              <a:cs typeface="Times New Roman" pitchFamily="18" charset="0"/>
            </a:endParaRPr>
          </a:p>
          <a:p>
            <a:pPr marL="571500" indent="-571500">
              <a:buFont typeface="Wingdings" pitchFamily="2" charset="2"/>
              <a:buChar char="ü"/>
            </a:pPr>
            <a:r>
              <a:rPr lang="en-US" sz="4000" dirty="0" err="1">
                <a:solidFill>
                  <a:srgbClr val="7030A0"/>
                </a:solidFill>
                <a:latin typeface="Times New Roman" pitchFamily="18" charset="0"/>
                <a:cs typeface="Times New Roman" pitchFamily="18" charset="0"/>
              </a:rPr>
              <a:t>Quan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hệ</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với</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đối</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tác</a:t>
            </a:r>
            <a:r>
              <a:rPr lang="en-US" sz="4000" dirty="0">
                <a:solidFill>
                  <a:srgbClr val="7030A0"/>
                </a:solidFill>
                <a:latin typeface="Times New Roman" pitchFamily="18" charset="0"/>
                <a:cs typeface="Times New Roman" pitchFamily="18" charset="0"/>
              </a:rPr>
              <a:t> an </a:t>
            </a:r>
            <a:r>
              <a:rPr lang="en-US" sz="4000" dirty="0" err="1">
                <a:solidFill>
                  <a:srgbClr val="7030A0"/>
                </a:solidFill>
                <a:latin typeface="Times New Roman" pitchFamily="18" charset="0"/>
                <a:cs typeface="Times New Roman" pitchFamily="18" charset="0"/>
              </a:rPr>
              <a:t>toàn</a:t>
            </a:r>
            <a:endParaRPr lang="vi-VN" sz="4000" dirty="0">
              <a:solidFill>
                <a:srgbClr val="7030A0"/>
              </a:solidFill>
              <a:latin typeface="Times New Roman" pitchFamily="18" charset="0"/>
              <a:cs typeface="Times New Roman" pitchFamily="18" charset="0"/>
            </a:endParaRPr>
          </a:p>
          <a:p>
            <a:endParaRPr lang="en-US" sz="4000" dirty="0">
              <a:solidFill>
                <a:srgbClr val="7030A0"/>
              </a:solidFill>
            </a:endParaRPr>
          </a:p>
        </p:txBody>
      </p:sp>
    </p:spTree>
    <p:extLst>
      <p:ext uri="{BB962C8B-B14F-4D97-AF65-F5344CB8AC3E}">
        <p14:creationId xmlns:p14="http://schemas.microsoft.com/office/powerpoint/2010/main" val="38031320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42654" y="0"/>
            <a:ext cx="18288000" cy="102870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zh-CN" altLang="en-US" sz="2100">
              <a:solidFill>
                <a:prstClr val="white"/>
              </a:solidFill>
              <a:latin typeface="#9Slide03 Arima Madurai" panose="00000500000000000000" pitchFamily="2" charset="-93"/>
              <a:ea typeface="宋体" panose="02010600030101010101" pitchFamily="2" charset="-122"/>
              <a:cs typeface="#9Slide03 Arima Madurai" panose="00000500000000000000" pitchFamily="2" charset="-93"/>
            </a:endParaRPr>
          </a:p>
        </p:txBody>
      </p:sp>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0893" y="1612244"/>
            <a:ext cx="5901693" cy="6999195"/>
          </a:xfrm>
          <a:prstGeom prst="rect">
            <a:avLst/>
          </a:prstGeom>
        </p:spPr>
      </p:pic>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39917" y="8708609"/>
            <a:ext cx="3659613" cy="1364322"/>
          </a:xfrm>
          <a:prstGeom prst="rect">
            <a:avLst/>
          </a:prstGeom>
        </p:spPr>
      </p:pic>
      <p:pic>
        <p:nvPicPr>
          <p:cNvPr id="7" name="图片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72383" y="7044131"/>
            <a:ext cx="2237508" cy="1976024"/>
          </a:xfrm>
          <a:prstGeom prst="rect">
            <a:avLst/>
          </a:prstGeom>
        </p:spPr>
      </p:pic>
      <p:pic>
        <p:nvPicPr>
          <p:cNvPr id="8" name="图片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6715625"/>
            <a:ext cx="3514704" cy="3045759"/>
          </a:xfrm>
          <a:prstGeom prst="rect">
            <a:avLst/>
          </a:prstGeom>
        </p:spPr>
      </p:pic>
      <p:pic>
        <p:nvPicPr>
          <p:cNvPr id="9" name="图片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73351" y="6836076"/>
            <a:ext cx="1572212" cy="2475822"/>
          </a:xfrm>
          <a:prstGeom prst="rect">
            <a:avLst/>
          </a:prstGeom>
        </p:spPr>
      </p:pic>
      <p:grpSp>
        <p:nvGrpSpPr>
          <p:cNvPr id="14" name="组合 13"/>
          <p:cNvGrpSpPr/>
          <p:nvPr/>
        </p:nvGrpSpPr>
        <p:grpSpPr>
          <a:xfrm>
            <a:off x="6418557" y="1851660"/>
            <a:ext cx="1122221" cy="1168196"/>
            <a:chOff x="7531331" y="1259522"/>
            <a:chExt cx="748147" cy="778797"/>
          </a:xfrm>
        </p:grpSpPr>
        <p:sp>
          <p:nvSpPr>
            <p:cNvPr id="15" name="Freeform 10"/>
            <p:cNvSpPr>
              <a:spLocks/>
            </p:cNvSpPr>
            <p:nvPr/>
          </p:nvSpPr>
          <p:spPr bwMode="auto">
            <a:xfrm>
              <a:off x="7531331" y="1259522"/>
              <a:ext cx="748147" cy="748148"/>
            </a:xfrm>
            <a:custGeom>
              <a:avLst/>
              <a:gdLst>
                <a:gd name="T0" fmla="*/ 56 w 56"/>
                <a:gd name="T1" fmla="*/ 42 h 56"/>
                <a:gd name="T2" fmla="*/ 42 w 56"/>
                <a:gd name="T3" fmla="*/ 56 h 56"/>
                <a:gd name="T4" fmla="*/ 14 w 56"/>
                <a:gd name="T5" fmla="*/ 56 h 56"/>
                <a:gd name="T6" fmla="*/ 0 w 56"/>
                <a:gd name="T7" fmla="*/ 42 h 56"/>
                <a:gd name="T8" fmla="*/ 0 w 56"/>
                <a:gd name="T9" fmla="*/ 14 h 56"/>
                <a:gd name="T10" fmla="*/ 14 w 56"/>
                <a:gd name="T11" fmla="*/ 0 h 56"/>
                <a:gd name="T12" fmla="*/ 42 w 56"/>
                <a:gd name="T13" fmla="*/ 0 h 56"/>
                <a:gd name="T14" fmla="*/ 56 w 56"/>
                <a:gd name="T15" fmla="*/ 14 h 56"/>
                <a:gd name="T16" fmla="*/ 56 w 56"/>
                <a:gd name="T17" fmla="*/ 4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56">
                  <a:moveTo>
                    <a:pt x="56" y="42"/>
                  </a:moveTo>
                  <a:cubicBezTo>
                    <a:pt x="56" y="50"/>
                    <a:pt x="50" y="56"/>
                    <a:pt x="42" y="56"/>
                  </a:cubicBezTo>
                  <a:cubicBezTo>
                    <a:pt x="14" y="56"/>
                    <a:pt x="14" y="56"/>
                    <a:pt x="14" y="56"/>
                  </a:cubicBezTo>
                  <a:cubicBezTo>
                    <a:pt x="7" y="56"/>
                    <a:pt x="0" y="50"/>
                    <a:pt x="0" y="42"/>
                  </a:cubicBezTo>
                  <a:cubicBezTo>
                    <a:pt x="0" y="14"/>
                    <a:pt x="0" y="14"/>
                    <a:pt x="0" y="14"/>
                  </a:cubicBezTo>
                  <a:cubicBezTo>
                    <a:pt x="0" y="6"/>
                    <a:pt x="7" y="0"/>
                    <a:pt x="14" y="0"/>
                  </a:cubicBezTo>
                  <a:cubicBezTo>
                    <a:pt x="42" y="0"/>
                    <a:pt x="42" y="0"/>
                    <a:pt x="42" y="0"/>
                  </a:cubicBezTo>
                  <a:cubicBezTo>
                    <a:pt x="50" y="0"/>
                    <a:pt x="56" y="6"/>
                    <a:pt x="56" y="14"/>
                  </a:cubicBezTo>
                  <a:lnTo>
                    <a:pt x="56" y="42"/>
                  </a:lnTo>
                  <a:close/>
                </a:path>
              </a:pathLst>
            </a:custGeom>
            <a:solidFill>
              <a:srgbClr val="2A3D52"/>
            </a:solidFill>
            <a:ln>
              <a:noFill/>
            </a:ln>
          </p:spPr>
          <p:txBody>
            <a:bodyPr vert="horz" wrap="square" lIns="137160" tIns="68580" rIns="137160" bIns="68580" numCol="1" anchor="t" anchorCtr="0" compatLnSpc="1">
              <a:prstTxWarp prst="textNoShape">
                <a:avLst/>
              </a:prstTxWarp>
            </a:bodyPr>
            <a:lstStyle/>
            <a:p>
              <a:pPr defTabSz="1371600"/>
              <a:endParaRPr lang="zh-CN" altLang="en-US" sz="2100">
                <a:solidFill>
                  <a:prstClr val="black"/>
                </a:solidFill>
                <a:latin typeface="#9Slide03 Arima Madurai" panose="00000500000000000000" pitchFamily="2" charset="-93"/>
                <a:ea typeface="宋体" panose="02010600030101010101" pitchFamily="2" charset="-122"/>
                <a:cs typeface="#9Slide03 Arima Madurai" panose="00000500000000000000" pitchFamily="2" charset="-93"/>
              </a:endParaRPr>
            </a:p>
          </p:txBody>
        </p:sp>
        <p:sp>
          <p:nvSpPr>
            <p:cNvPr id="16" name="文本框 15"/>
            <p:cNvSpPr txBox="1"/>
            <p:nvPr/>
          </p:nvSpPr>
          <p:spPr>
            <a:xfrm>
              <a:off x="7693718" y="1361210"/>
              <a:ext cx="402033" cy="677109"/>
            </a:xfrm>
            <a:prstGeom prst="rect">
              <a:avLst/>
            </a:prstGeom>
            <a:noFill/>
          </p:spPr>
          <p:txBody>
            <a:bodyPr wrap="none" rtlCol="0">
              <a:spAutoFit/>
            </a:bodyPr>
            <a:lstStyle/>
            <a:p>
              <a:pPr algn="ctr" defTabSz="1371600"/>
              <a:r>
                <a:rPr lang="en-US" altLang="zh-CN" sz="6000" b="1" dirty="0">
                  <a:solidFill>
                    <a:srgbClr val="F0F0F0"/>
                  </a:solidFill>
                  <a:latin typeface="#9Slide03 Arima Madurai" panose="00000500000000000000" pitchFamily="2" charset="-93"/>
                  <a:ea typeface="微软雅黑" panose="020B0503020204020204" pitchFamily="34" charset="-122"/>
                  <a:cs typeface="#9Slide03 Arima Madurai" panose="00000500000000000000" pitchFamily="2" charset="-93"/>
                </a:rPr>
                <a:t>I.</a:t>
              </a:r>
              <a:endParaRPr lang="zh-CN" altLang="en-US" sz="6000" b="1" dirty="0">
                <a:solidFill>
                  <a:srgbClr val="F0F0F0"/>
                </a:solidFill>
                <a:latin typeface="#9Slide03 Arima Madurai" panose="00000500000000000000" pitchFamily="2" charset="-93"/>
                <a:ea typeface="微软雅黑" panose="020B0503020204020204" pitchFamily="34" charset="-122"/>
                <a:cs typeface="#9Slide03 Arima Madurai" panose="00000500000000000000" pitchFamily="2" charset="-93"/>
              </a:endParaRPr>
            </a:p>
          </p:txBody>
        </p:sp>
      </p:grpSp>
      <p:grpSp>
        <p:nvGrpSpPr>
          <p:cNvPr id="17" name="组合 16"/>
          <p:cNvGrpSpPr/>
          <p:nvPr/>
        </p:nvGrpSpPr>
        <p:grpSpPr>
          <a:xfrm>
            <a:off x="6477000" y="3727911"/>
            <a:ext cx="1122221" cy="1197188"/>
            <a:chOff x="7531329" y="2452432"/>
            <a:chExt cx="748147" cy="798125"/>
          </a:xfrm>
        </p:grpSpPr>
        <p:sp>
          <p:nvSpPr>
            <p:cNvPr id="18" name="Freeform 10"/>
            <p:cNvSpPr>
              <a:spLocks/>
            </p:cNvSpPr>
            <p:nvPr/>
          </p:nvSpPr>
          <p:spPr bwMode="auto">
            <a:xfrm>
              <a:off x="7531329" y="2452432"/>
              <a:ext cx="748147" cy="748148"/>
            </a:xfrm>
            <a:custGeom>
              <a:avLst/>
              <a:gdLst>
                <a:gd name="T0" fmla="*/ 56 w 56"/>
                <a:gd name="T1" fmla="*/ 42 h 56"/>
                <a:gd name="T2" fmla="*/ 42 w 56"/>
                <a:gd name="T3" fmla="*/ 56 h 56"/>
                <a:gd name="T4" fmla="*/ 14 w 56"/>
                <a:gd name="T5" fmla="*/ 56 h 56"/>
                <a:gd name="T6" fmla="*/ 0 w 56"/>
                <a:gd name="T7" fmla="*/ 42 h 56"/>
                <a:gd name="T8" fmla="*/ 0 w 56"/>
                <a:gd name="T9" fmla="*/ 14 h 56"/>
                <a:gd name="T10" fmla="*/ 14 w 56"/>
                <a:gd name="T11" fmla="*/ 0 h 56"/>
                <a:gd name="T12" fmla="*/ 42 w 56"/>
                <a:gd name="T13" fmla="*/ 0 h 56"/>
                <a:gd name="T14" fmla="*/ 56 w 56"/>
                <a:gd name="T15" fmla="*/ 14 h 56"/>
                <a:gd name="T16" fmla="*/ 56 w 56"/>
                <a:gd name="T17" fmla="*/ 4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56">
                  <a:moveTo>
                    <a:pt x="56" y="42"/>
                  </a:moveTo>
                  <a:cubicBezTo>
                    <a:pt x="56" y="50"/>
                    <a:pt x="50" y="56"/>
                    <a:pt x="42" y="56"/>
                  </a:cubicBezTo>
                  <a:cubicBezTo>
                    <a:pt x="14" y="56"/>
                    <a:pt x="14" y="56"/>
                    <a:pt x="14" y="56"/>
                  </a:cubicBezTo>
                  <a:cubicBezTo>
                    <a:pt x="7" y="56"/>
                    <a:pt x="0" y="50"/>
                    <a:pt x="0" y="42"/>
                  </a:cubicBezTo>
                  <a:cubicBezTo>
                    <a:pt x="0" y="14"/>
                    <a:pt x="0" y="14"/>
                    <a:pt x="0" y="14"/>
                  </a:cubicBezTo>
                  <a:cubicBezTo>
                    <a:pt x="0" y="6"/>
                    <a:pt x="7" y="0"/>
                    <a:pt x="14" y="0"/>
                  </a:cubicBezTo>
                  <a:cubicBezTo>
                    <a:pt x="42" y="0"/>
                    <a:pt x="42" y="0"/>
                    <a:pt x="42" y="0"/>
                  </a:cubicBezTo>
                  <a:cubicBezTo>
                    <a:pt x="50" y="0"/>
                    <a:pt x="56" y="6"/>
                    <a:pt x="56" y="14"/>
                  </a:cubicBezTo>
                  <a:lnTo>
                    <a:pt x="56" y="42"/>
                  </a:lnTo>
                  <a:close/>
                </a:path>
              </a:pathLst>
            </a:custGeom>
            <a:solidFill>
              <a:srgbClr val="2A3D52"/>
            </a:solidFill>
            <a:ln>
              <a:noFill/>
            </a:ln>
          </p:spPr>
          <p:txBody>
            <a:bodyPr vert="horz" wrap="square" lIns="137160" tIns="68580" rIns="137160" bIns="68580" numCol="1" anchor="t" anchorCtr="0" compatLnSpc="1">
              <a:prstTxWarp prst="textNoShape">
                <a:avLst/>
              </a:prstTxWarp>
            </a:bodyPr>
            <a:lstStyle/>
            <a:p>
              <a:pPr defTabSz="1371600"/>
              <a:endParaRPr lang="zh-CN" altLang="en-US" sz="2100">
                <a:solidFill>
                  <a:prstClr val="black"/>
                </a:solidFill>
                <a:latin typeface="#9Slide03 Arima Madurai" panose="00000500000000000000" pitchFamily="2" charset="-93"/>
                <a:ea typeface="宋体" panose="02010600030101010101" pitchFamily="2" charset="-122"/>
                <a:cs typeface="#9Slide03 Arima Madurai" panose="00000500000000000000" pitchFamily="2" charset="-93"/>
              </a:endParaRPr>
            </a:p>
          </p:txBody>
        </p:sp>
        <p:sp>
          <p:nvSpPr>
            <p:cNvPr id="19" name="文本框 18"/>
            <p:cNvSpPr txBox="1"/>
            <p:nvPr/>
          </p:nvSpPr>
          <p:spPr>
            <a:xfrm>
              <a:off x="7618388" y="2573448"/>
              <a:ext cx="543098" cy="677109"/>
            </a:xfrm>
            <a:prstGeom prst="rect">
              <a:avLst/>
            </a:prstGeom>
            <a:noFill/>
          </p:spPr>
          <p:txBody>
            <a:bodyPr wrap="none" rtlCol="0">
              <a:spAutoFit/>
            </a:bodyPr>
            <a:lstStyle/>
            <a:p>
              <a:pPr defTabSz="1371600"/>
              <a:r>
                <a:rPr lang="en-US" altLang="zh-CN" sz="6000" b="1" dirty="0">
                  <a:solidFill>
                    <a:srgbClr val="F0F0F0"/>
                  </a:solidFill>
                  <a:latin typeface="#9Slide03 Arima Madurai" panose="00000500000000000000" pitchFamily="2" charset="-93"/>
                  <a:ea typeface="微软雅黑" panose="020B0503020204020204" pitchFamily="34" charset="-122"/>
                  <a:cs typeface="#9Slide03 Arima Madurai" panose="00000500000000000000" pitchFamily="2" charset="-93"/>
                </a:rPr>
                <a:t>II.</a:t>
              </a:r>
              <a:endParaRPr lang="zh-CN" altLang="en-US" sz="6000" b="1" dirty="0">
                <a:solidFill>
                  <a:srgbClr val="F0F0F0"/>
                </a:solidFill>
                <a:latin typeface="#9Slide03 Arima Madurai" panose="00000500000000000000" pitchFamily="2" charset="-93"/>
                <a:ea typeface="微软雅黑" panose="020B0503020204020204" pitchFamily="34" charset="-122"/>
                <a:cs typeface="#9Slide03 Arima Madurai" panose="00000500000000000000" pitchFamily="2" charset="-93"/>
              </a:endParaRPr>
            </a:p>
          </p:txBody>
        </p:sp>
      </p:grpSp>
      <p:sp>
        <p:nvSpPr>
          <p:cNvPr id="26" name="文本框 25"/>
          <p:cNvSpPr txBox="1"/>
          <p:nvPr/>
        </p:nvSpPr>
        <p:spPr>
          <a:xfrm>
            <a:off x="7633169" y="1852764"/>
            <a:ext cx="9511831" cy="784830"/>
          </a:xfrm>
          <a:prstGeom prst="rect">
            <a:avLst/>
          </a:prstGeom>
          <a:noFill/>
        </p:spPr>
        <p:txBody>
          <a:bodyPr wrap="square" rtlCol="0">
            <a:spAutoFit/>
          </a:bodyPr>
          <a:lstStyle/>
          <a:p>
            <a:pPr defTabSz="1371600"/>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Hệ</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sinh</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dục</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endParaRPr lang="zh-CN" altLang="en-US"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endParaRPr>
          </a:p>
        </p:txBody>
      </p:sp>
      <p:sp>
        <p:nvSpPr>
          <p:cNvPr id="27" name="文本框 26"/>
          <p:cNvSpPr txBox="1"/>
          <p:nvPr/>
        </p:nvSpPr>
        <p:spPr>
          <a:xfrm>
            <a:off x="7882958" y="3825270"/>
            <a:ext cx="9808518" cy="784830"/>
          </a:xfrm>
          <a:prstGeom prst="rect">
            <a:avLst/>
          </a:prstGeom>
          <a:noFill/>
        </p:spPr>
        <p:txBody>
          <a:bodyPr wrap="square" rtlCol="0">
            <a:spAutoFit/>
          </a:bodyPr>
          <a:lstStyle/>
          <a:p>
            <a:pPr defTabSz="1371600"/>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Quá</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trình</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thụ</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tinh</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và</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thụ</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thai</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endParaRPr lang="zh-CN" altLang="en-US"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endParaRPr>
          </a:p>
        </p:txBody>
      </p:sp>
      <p:sp>
        <p:nvSpPr>
          <p:cNvPr id="34" name="矩形 33"/>
          <p:cNvSpPr/>
          <p:nvPr/>
        </p:nvSpPr>
        <p:spPr>
          <a:xfrm>
            <a:off x="-1230407" y="3373067"/>
            <a:ext cx="988359" cy="1548557"/>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zh-CN" altLang="en-US" sz="2700">
              <a:solidFill>
                <a:prstClr val="white"/>
              </a:solidFill>
              <a:latin typeface="Calibri" panose="020F0502020204030204"/>
              <a:ea typeface="宋体" panose="02010600030101010101" pitchFamily="2" charset="-122"/>
            </a:endParaRPr>
          </a:p>
        </p:txBody>
      </p:sp>
      <p:sp>
        <p:nvSpPr>
          <p:cNvPr id="35" name="文本框 34"/>
          <p:cNvSpPr txBox="1"/>
          <p:nvPr/>
        </p:nvSpPr>
        <p:spPr>
          <a:xfrm>
            <a:off x="521538" y="3242870"/>
            <a:ext cx="5480403" cy="2862322"/>
          </a:xfrm>
          <a:prstGeom prst="rect">
            <a:avLst/>
          </a:prstGeom>
          <a:noFill/>
        </p:spPr>
        <p:txBody>
          <a:bodyPr wrap="square" rtlCol="0">
            <a:spAutoFit/>
          </a:bodyPr>
          <a:lstStyle/>
          <a:p>
            <a:pPr algn="ctr" defTabSz="1371600"/>
            <a:r>
              <a:rPr lang="en-US" altLang="zh-CN" sz="9000" b="1" dirty="0" err="1">
                <a:solidFill>
                  <a:prstClr val="white"/>
                </a:solidFill>
                <a:latin typeface="#9Slide03 Arima Madurai" panose="00000500000000000000" pitchFamily="2" charset="-93"/>
                <a:ea typeface="Slogan" panose="02020500000000000000" pitchFamily="18" charset="-93"/>
                <a:cs typeface="#9Slide03 Arima Madurai" panose="00000500000000000000" pitchFamily="2" charset="-93"/>
              </a:rPr>
              <a:t>Nội</a:t>
            </a:r>
            <a:r>
              <a:rPr lang="en-US" altLang="zh-CN" sz="9000" b="1" dirty="0">
                <a:solidFill>
                  <a:prstClr val="white"/>
                </a:solidFill>
                <a:latin typeface="#9Slide03 Arima Madurai" panose="00000500000000000000" pitchFamily="2" charset="-93"/>
                <a:ea typeface="Slogan" panose="02020500000000000000" pitchFamily="18" charset="-93"/>
                <a:cs typeface="#9Slide03 Arima Madurai" panose="00000500000000000000" pitchFamily="2" charset="-93"/>
              </a:rPr>
              <a:t> dung </a:t>
            </a:r>
            <a:r>
              <a:rPr lang="en-US" altLang="zh-CN" sz="9000" b="1" dirty="0" err="1">
                <a:solidFill>
                  <a:prstClr val="white"/>
                </a:solidFill>
                <a:latin typeface="#9Slide03 Arima Madurai" panose="00000500000000000000" pitchFamily="2" charset="-93"/>
                <a:ea typeface="Slogan" panose="02020500000000000000" pitchFamily="18" charset="-93"/>
                <a:cs typeface="#9Slide03 Arima Madurai" panose="00000500000000000000" pitchFamily="2" charset="-93"/>
              </a:rPr>
              <a:t>bài</a:t>
            </a:r>
            <a:r>
              <a:rPr lang="en-US" altLang="zh-CN" sz="9000" b="1" dirty="0">
                <a:solidFill>
                  <a:prstClr val="white"/>
                </a:solidFill>
                <a:latin typeface="#9Slide03 Arima Madurai" panose="00000500000000000000" pitchFamily="2" charset="-93"/>
                <a:ea typeface="Slogan" panose="02020500000000000000" pitchFamily="18" charset="-93"/>
                <a:cs typeface="#9Slide03 Arima Madurai" panose="00000500000000000000" pitchFamily="2" charset="-93"/>
              </a:rPr>
              <a:t> </a:t>
            </a:r>
            <a:r>
              <a:rPr lang="en-US" altLang="zh-CN" sz="9000" b="1" dirty="0" err="1">
                <a:solidFill>
                  <a:prstClr val="white"/>
                </a:solidFill>
                <a:latin typeface="#9Slide03 Arima Madurai" panose="00000500000000000000" pitchFamily="2" charset="-93"/>
                <a:ea typeface="Slogan" panose="02020500000000000000" pitchFamily="18" charset="-93"/>
                <a:cs typeface="#9Slide03 Arima Madurai" panose="00000500000000000000" pitchFamily="2" charset="-93"/>
              </a:rPr>
              <a:t>học</a:t>
            </a:r>
            <a:endParaRPr lang="zh-CN" altLang="en-US" sz="9000" b="1" dirty="0">
              <a:solidFill>
                <a:prstClr val="white"/>
              </a:solidFill>
              <a:latin typeface="#9Slide03 Arima Madurai" panose="00000500000000000000" pitchFamily="2" charset="-93"/>
              <a:ea typeface="Slogan" panose="02020500000000000000" pitchFamily="18" charset="-93"/>
              <a:cs typeface="#9Slide03 Arima Madurai" panose="00000500000000000000" pitchFamily="2" charset="-93"/>
            </a:endParaRPr>
          </a:p>
        </p:txBody>
      </p:sp>
      <p:grpSp>
        <p:nvGrpSpPr>
          <p:cNvPr id="20" name="组合 16"/>
          <p:cNvGrpSpPr/>
          <p:nvPr/>
        </p:nvGrpSpPr>
        <p:grpSpPr>
          <a:xfrm>
            <a:off x="6463924" y="5679581"/>
            <a:ext cx="1153625" cy="1197186"/>
            <a:chOff x="7531329" y="2452432"/>
            <a:chExt cx="769083" cy="798124"/>
          </a:xfrm>
        </p:grpSpPr>
        <p:sp>
          <p:nvSpPr>
            <p:cNvPr id="21" name="Freeform 10"/>
            <p:cNvSpPr>
              <a:spLocks/>
            </p:cNvSpPr>
            <p:nvPr/>
          </p:nvSpPr>
          <p:spPr bwMode="auto">
            <a:xfrm>
              <a:off x="7531329" y="2452432"/>
              <a:ext cx="748147" cy="748148"/>
            </a:xfrm>
            <a:custGeom>
              <a:avLst/>
              <a:gdLst>
                <a:gd name="T0" fmla="*/ 56 w 56"/>
                <a:gd name="T1" fmla="*/ 42 h 56"/>
                <a:gd name="T2" fmla="*/ 42 w 56"/>
                <a:gd name="T3" fmla="*/ 56 h 56"/>
                <a:gd name="T4" fmla="*/ 14 w 56"/>
                <a:gd name="T5" fmla="*/ 56 h 56"/>
                <a:gd name="T6" fmla="*/ 0 w 56"/>
                <a:gd name="T7" fmla="*/ 42 h 56"/>
                <a:gd name="T8" fmla="*/ 0 w 56"/>
                <a:gd name="T9" fmla="*/ 14 h 56"/>
                <a:gd name="T10" fmla="*/ 14 w 56"/>
                <a:gd name="T11" fmla="*/ 0 h 56"/>
                <a:gd name="T12" fmla="*/ 42 w 56"/>
                <a:gd name="T13" fmla="*/ 0 h 56"/>
                <a:gd name="T14" fmla="*/ 56 w 56"/>
                <a:gd name="T15" fmla="*/ 14 h 56"/>
                <a:gd name="T16" fmla="*/ 56 w 56"/>
                <a:gd name="T17" fmla="*/ 4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56">
                  <a:moveTo>
                    <a:pt x="56" y="42"/>
                  </a:moveTo>
                  <a:cubicBezTo>
                    <a:pt x="56" y="50"/>
                    <a:pt x="50" y="56"/>
                    <a:pt x="42" y="56"/>
                  </a:cubicBezTo>
                  <a:cubicBezTo>
                    <a:pt x="14" y="56"/>
                    <a:pt x="14" y="56"/>
                    <a:pt x="14" y="56"/>
                  </a:cubicBezTo>
                  <a:cubicBezTo>
                    <a:pt x="7" y="56"/>
                    <a:pt x="0" y="50"/>
                    <a:pt x="0" y="42"/>
                  </a:cubicBezTo>
                  <a:cubicBezTo>
                    <a:pt x="0" y="14"/>
                    <a:pt x="0" y="14"/>
                    <a:pt x="0" y="14"/>
                  </a:cubicBezTo>
                  <a:cubicBezTo>
                    <a:pt x="0" y="6"/>
                    <a:pt x="7" y="0"/>
                    <a:pt x="14" y="0"/>
                  </a:cubicBezTo>
                  <a:cubicBezTo>
                    <a:pt x="42" y="0"/>
                    <a:pt x="42" y="0"/>
                    <a:pt x="42" y="0"/>
                  </a:cubicBezTo>
                  <a:cubicBezTo>
                    <a:pt x="50" y="0"/>
                    <a:pt x="56" y="6"/>
                    <a:pt x="56" y="14"/>
                  </a:cubicBezTo>
                  <a:lnTo>
                    <a:pt x="56" y="42"/>
                  </a:lnTo>
                  <a:close/>
                </a:path>
              </a:pathLst>
            </a:custGeom>
            <a:solidFill>
              <a:srgbClr val="2A3D52"/>
            </a:solidFill>
            <a:ln>
              <a:noFill/>
            </a:ln>
          </p:spPr>
          <p:txBody>
            <a:bodyPr vert="horz" wrap="square" lIns="137160" tIns="68580" rIns="137160" bIns="68580" numCol="1" anchor="t" anchorCtr="0" compatLnSpc="1">
              <a:prstTxWarp prst="textNoShape">
                <a:avLst/>
              </a:prstTxWarp>
            </a:bodyPr>
            <a:lstStyle/>
            <a:p>
              <a:pPr defTabSz="1371600"/>
              <a:endParaRPr lang="zh-CN" altLang="en-US" sz="2100">
                <a:solidFill>
                  <a:prstClr val="black"/>
                </a:solidFill>
                <a:latin typeface="#9Slide03 Arima Madurai" panose="00000500000000000000" pitchFamily="2" charset="-93"/>
                <a:ea typeface="宋体" panose="02010600030101010101" pitchFamily="2" charset="-122"/>
                <a:cs typeface="#9Slide03 Arima Madurai" panose="00000500000000000000" pitchFamily="2" charset="-93"/>
              </a:endParaRPr>
            </a:p>
          </p:txBody>
        </p:sp>
        <p:sp>
          <p:nvSpPr>
            <p:cNvPr id="22" name="文本框 18"/>
            <p:cNvSpPr txBox="1"/>
            <p:nvPr/>
          </p:nvSpPr>
          <p:spPr>
            <a:xfrm>
              <a:off x="7618388" y="2573448"/>
              <a:ext cx="682024" cy="677108"/>
            </a:xfrm>
            <a:prstGeom prst="rect">
              <a:avLst/>
            </a:prstGeom>
            <a:noFill/>
          </p:spPr>
          <p:txBody>
            <a:bodyPr wrap="none" rtlCol="0">
              <a:spAutoFit/>
            </a:bodyPr>
            <a:lstStyle/>
            <a:p>
              <a:pPr defTabSz="1371600"/>
              <a:r>
                <a:rPr lang="en-US" altLang="zh-CN" sz="6000" b="1" dirty="0" err="1">
                  <a:solidFill>
                    <a:srgbClr val="F0F0F0"/>
                  </a:solidFill>
                  <a:latin typeface="#9Slide03 Arima Madurai" panose="00000500000000000000" pitchFamily="2" charset="-93"/>
                  <a:ea typeface="微软雅黑" panose="020B0503020204020204" pitchFamily="34" charset="-122"/>
                  <a:cs typeface="#9Slide03 Arima Madurai" panose="00000500000000000000" pitchFamily="2" charset="-93"/>
                </a:rPr>
                <a:t>IIl</a:t>
              </a:r>
              <a:r>
                <a:rPr lang="en-US" altLang="zh-CN" sz="6000" b="1" dirty="0">
                  <a:solidFill>
                    <a:srgbClr val="F0F0F0"/>
                  </a:solidFill>
                  <a:latin typeface="#9Slide03 Arima Madurai" panose="00000500000000000000" pitchFamily="2" charset="-93"/>
                  <a:ea typeface="微软雅黑" panose="020B0503020204020204" pitchFamily="34" charset="-122"/>
                  <a:cs typeface="#9Slide03 Arima Madurai" panose="00000500000000000000" pitchFamily="2" charset="-93"/>
                </a:rPr>
                <a:t>.</a:t>
              </a:r>
              <a:endParaRPr lang="zh-CN" altLang="en-US" sz="6000" b="1" dirty="0">
                <a:solidFill>
                  <a:srgbClr val="F0F0F0"/>
                </a:solidFill>
                <a:latin typeface="#9Slide03 Arima Madurai" panose="00000500000000000000" pitchFamily="2" charset="-93"/>
                <a:ea typeface="微软雅黑" panose="020B0503020204020204" pitchFamily="34" charset="-122"/>
                <a:cs typeface="#9Slide03 Arima Madurai" panose="00000500000000000000" pitchFamily="2" charset="-93"/>
              </a:endParaRPr>
            </a:p>
          </p:txBody>
        </p:sp>
      </p:grpSp>
      <p:sp>
        <p:nvSpPr>
          <p:cNvPr id="23" name="文本框 26"/>
          <p:cNvSpPr txBox="1"/>
          <p:nvPr/>
        </p:nvSpPr>
        <p:spPr>
          <a:xfrm>
            <a:off x="7869882" y="5571172"/>
            <a:ext cx="9808518" cy="1477328"/>
          </a:xfrm>
          <a:prstGeom prst="rect">
            <a:avLst/>
          </a:prstGeom>
          <a:noFill/>
        </p:spPr>
        <p:txBody>
          <a:bodyPr wrap="square" rtlCol="0">
            <a:spAutoFit/>
          </a:bodyPr>
          <a:lstStyle/>
          <a:p>
            <a:pPr defTabSz="1371600"/>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H</a:t>
            </a:r>
            <a:r>
              <a:rPr lang="vi-VN"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iện tượng kinh nguyệt và biện pháp tránh thai </a:t>
            </a:r>
            <a:endParaRPr lang="zh-CN" altLang="en-US"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endParaRPr>
          </a:p>
        </p:txBody>
      </p:sp>
      <p:grpSp>
        <p:nvGrpSpPr>
          <p:cNvPr id="24" name="组合 16"/>
          <p:cNvGrpSpPr/>
          <p:nvPr/>
        </p:nvGrpSpPr>
        <p:grpSpPr>
          <a:xfrm>
            <a:off x="6477000" y="7508381"/>
            <a:ext cx="1180877" cy="1197186"/>
            <a:chOff x="7531329" y="2452432"/>
            <a:chExt cx="787251" cy="798124"/>
          </a:xfrm>
        </p:grpSpPr>
        <p:sp>
          <p:nvSpPr>
            <p:cNvPr id="25" name="Freeform 10"/>
            <p:cNvSpPr>
              <a:spLocks/>
            </p:cNvSpPr>
            <p:nvPr/>
          </p:nvSpPr>
          <p:spPr bwMode="auto">
            <a:xfrm>
              <a:off x="7531329" y="2452432"/>
              <a:ext cx="748147" cy="748148"/>
            </a:xfrm>
            <a:custGeom>
              <a:avLst/>
              <a:gdLst>
                <a:gd name="T0" fmla="*/ 56 w 56"/>
                <a:gd name="T1" fmla="*/ 42 h 56"/>
                <a:gd name="T2" fmla="*/ 42 w 56"/>
                <a:gd name="T3" fmla="*/ 56 h 56"/>
                <a:gd name="T4" fmla="*/ 14 w 56"/>
                <a:gd name="T5" fmla="*/ 56 h 56"/>
                <a:gd name="T6" fmla="*/ 0 w 56"/>
                <a:gd name="T7" fmla="*/ 42 h 56"/>
                <a:gd name="T8" fmla="*/ 0 w 56"/>
                <a:gd name="T9" fmla="*/ 14 h 56"/>
                <a:gd name="T10" fmla="*/ 14 w 56"/>
                <a:gd name="T11" fmla="*/ 0 h 56"/>
                <a:gd name="T12" fmla="*/ 42 w 56"/>
                <a:gd name="T13" fmla="*/ 0 h 56"/>
                <a:gd name="T14" fmla="*/ 56 w 56"/>
                <a:gd name="T15" fmla="*/ 14 h 56"/>
                <a:gd name="T16" fmla="*/ 56 w 56"/>
                <a:gd name="T17" fmla="*/ 4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56">
                  <a:moveTo>
                    <a:pt x="56" y="42"/>
                  </a:moveTo>
                  <a:cubicBezTo>
                    <a:pt x="56" y="50"/>
                    <a:pt x="50" y="56"/>
                    <a:pt x="42" y="56"/>
                  </a:cubicBezTo>
                  <a:cubicBezTo>
                    <a:pt x="14" y="56"/>
                    <a:pt x="14" y="56"/>
                    <a:pt x="14" y="56"/>
                  </a:cubicBezTo>
                  <a:cubicBezTo>
                    <a:pt x="7" y="56"/>
                    <a:pt x="0" y="50"/>
                    <a:pt x="0" y="42"/>
                  </a:cubicBezTo>
                  <a:cubicBezTo>
                    <a:pt x="0" y="14"/>
                    <a:pt x="0" y="14"/>
                    <a:pt x="0" y="14"/>
                  </a:cubicBezTo>
                  <a:cubicBezTo>
                    <a:pt x="0" y="6"/>
                    <a:pt x="7" y="0"/>
                    <a:pt x="14" y="0"/>
                  </a:cubicBezTo>
                  <a:cubicBezTo>
                    <a:pt x="42" y="0"/>
                    <a:pt x="42" y="0"/>
                    <a:pt x="42" y="0"/>
                  </a:cubicBezTo>
                  <a:cubicBezTo>
                    <a:pt x="50" y="0"/>
                    <a:pt x="56" y="6"/>
                    <a:pt x="56" y="14"/>
                  </a:cubicBezTo>
                  <a:lnTo>
                    <a:pt x="56" y="42"/>
                  </a:lnTo>
                  <a:close/>
                </a:path>
              </a:pathLst>
            </a:custGeom>
            <a:solidFill>
              <a:srgbClr val="2A3D52"/>
            </a:solidFill>
            <a:ln>
              <a:noFill/>
            </a:ln>
          </p:spPr>
          <p:txBody>
            <a:bodyPr vert="horz" wrap="square" lIns="137160" tIns="68580" rIns="137160" bIns="68580" numCol="1" anchor="t" anchorCtr="0" compatLnSpc="1">
              <a:prstTxWarp prst="textNoShape">
                <a:avLst/>
              </a:prstTxWarp>
            </a:bodyPr>
            <a:lstStyle/>
            <a:p>
              <a:pPr defTabSz="1371600"/>
              <a:endParaRPr lang="zh-CN" altLang="en-US" sz="2100">
                <a:solidFill>
                  <a:prstClr val="black"/>
                </a:solidFill>
                <a:latin typeface="#9Slide03 Arima Madurai" panose="00000500000000000000" pitchFamily="2" charset="-93"/>
                <a:ea typeface="宋体" panose="02010600030101010101" pitchFamily="2" charset="-122"/>
                <a:cs typeface="#9Slide03 Arima Madurai" panose="00000500000000000000" pitchFamily="2" charset="-93"/>
              </a:endParaRPr>
            </a:p>
          </p:txBody>
        </p:sp>
        <p:sp>
          <p:nvSpPr>
            <p:cNvPr id="28" name="文本框 18"/>
            <p:cNvSpPr txBox="1"/>
            <p:nvPr/>
          </p:nvSpPr>
          <p:spPr>
            <a:xfrm>
              <a:off x="7618388" y="2573448"/>
              <a:ext cx="700192" cy="677108"/>
            </a:xfrm>
            <a:prstGeom prst="rect">
              <a:avLst/>
            </a:prstGeom>
            <a:noFill/>
          </p:spPr>
          <p:txBody>
            <a:bodyPr wrap="none" rtlCol="0">
              <a:spAutoFit/>
            </a:bodyPr>
            <a:lstStyle/>
            <a:p>
              <a:pPr defTabSz="1371600"/>
              <a:r>
                <a:rPr lang="en-US" altLang="zh-CN" sz="6000" b="1" dirty="0">
                  <a:solidFill>
                    <a:srgbClr val="F0F0F0"/>
                  </a:solidFill>
                  <a:latin typeface="#9Slide03 Arima Madurai" panose="00000500000000000000" pitchFamily="2" charset="-93"/>
                  <a:ea typeface="微软雅黑" panose="020B0503020204020204" pitchFamily="34" charset="-122"/>
                  <a:cs typeface="#9Slide03 Arima Madurai" panose="00000500000000000000" pitchFamily="2" charset="-93"/>
                </a:rPr>
                <a:t>IV.</a:t>
              </a:r>
              <a:endParaRPr lang="zh-CN" altLang="en-US" sz="6000" b="1" dirty="0">
                <a:solidFill>
                  <a:srgbClr val="F0F0F0"/>
                </a:solidFill>
                <a:latin typeface="#9Slide03 Arima Madurai" panose="00000500000000000000" pitchFamily="2" charset="-93"/>
                <a:ea typeface="微软雅黑" panose="020B0503020204020204" pitchFamily="34" charset="-122"/>
                <a:cs typeface="#9Slide03 Arima Madurai" panose="00000500000000000000" pitchFamily="2" charset="-93"/>
              </a:endParaRPr>
            </a:p>
          </p:txBody>
        </p:sp>
      </p:grpSp>
      <p:sp>
        <p:nvSpPr>
          <p:cNvPr id="29" name="文本框 26"/>
          <p:cNvSpPr txBox="1"/>
          <p:nvPr/>
        </p:nvSpPr>
        <p:spPr>
          <a:xfrm>
            <a:off x="7882958" y="7399972"/>
            <a:ext cx="9808518" cy="2169825"/>
          </a:xfrm>
          <a:prstGeom prst="rect">
            <a:avLst/>
          </a:prstGeom>
          <a:noFill/>
        </p:spPr>
        <p:txBody>
          <a:bodyPr wrap="square" rtlCol="0">
            <a:spAutoFit/>
          </a:bodyPr>
          <a:lstStyle/>
          <a:p>
            <a:pPr defTabSz="1371600"/>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M</a:t>
            </a:r>
            <a:r>
              <a:rPr lang="vi-VN"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ột số bệnh lây qua đường tình dục và bảo vệ sức khỏe sinh sản vị thành niên</a:t>
            </a:r>
            <a:endParaRPr lang="zh-CN" altLang="en-US"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endParaRPr>
          </a:p>
        </p:txBody>
      </p:sp>
    </p:spTree>
    <p:extLst>
      <p:ext uri="{BB962C8B-B14F-4D97-AF65-F5344CB8AC3E}">
        <p14:creationId xmlns:p14="http://schemas.microsoft.com/office/powerpoint/2010/main" val="1930520011"/>
      </p:ext>
    </p:extLst>
  </p:cSld>
  <p:clrMapOvr>
    <a:masterClrMapping/>
  </p:clrMapOvr>
  <p:transition spd="slow">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8288000" cy="1899138"/>
          </a:xfrm>
          <a:prstGeom prst="rect">
            <a:avLst/>
          </a:prstGeom>
          <a:blipFill>
            <a:blip r:embed="rId3"/>
            <a:srcRect/>
            <a:stretch>
              <a:fillRect t="-1" b="-44166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4" name="矩形 33"/>
          <p:cNvSpPr/>
          <p:nvPr/>
        </p:nvSpPr>
        <p:spPr>
          <a:xfrm>
            <a:off x="-1230407" y="3373067"/>
            <a:ext cx="988359" cy="1548557"/>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105210"/>
            <a:ext cx="1700357" cy="1473489"/>
          </a:xfrm>
          <a:prstGeom prst="rect">
            <a:avLst/>
          </a:prstGeom>
        </p:spPr>
      </p:pic>
      <p:pic>
        <p:nvPicPr>
          <p:cNvPr id="11"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476876" y="105210"/>
            <a:ext cx="1053146" cy="1658430"/>
          </a:xfrm>
          <a:prstGeom prst="rect">
            <a:avLst/>
          </a:prstGeom>
        </p:spPr>
      </p:pic>
      <p:pic>
        <p:nvPicPr>
          <p:cNvPr id="13" name="图片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711592" y="336460"/>
            <a:ext cx="1013702" cy="1594862"/>
          </a:xfrm>
          <a:prstGeom prst="rect">
            <a:avLst/>
          </a:prstGeom>
        </p:spPr>
      </p:pic>
      <p:pic>
        <p:nvPicPr>
          <p:cNvPr id="22" name="Picture 21">
            <a:extLst>
              <a:ext uri="{FF2B5EF4-FFF2-40B4-BE49-F238E27FC236}">
                <a16:creationId xmlns:a16="http://schemas.microsoft.com/office/drawing/2014/main" id="{C15036C8-E2EB-4729-9808-4FFD7323107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0461" y="4888499"/>
            <a:ext cx="2186540" cy="4789785"/>
          </a:xfrm>
          <a:prstGeom prst="rect">
            <a:avLst/>
          </a:prstGeom>
        </p:spPr>
      </p:pic>
      <p:pic>
        <p:nvPicPr>
          <p:cNvPr id="9" name="图片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32495" y="685804"/>
            <a:ext cx="1082471" cy="955968"/>
          </a:xfrm>
          <a:prstGeom prst="rect">
            <a:avLst/>
          </a:prstGeom>
        </p:spPr>
      </p:pic>
      <p:pic>
        <p:nvPicPr>
          <p:cNvPr id="12" name="图片 30">
            <a:extLst>
              <a:ext uri="{FF2B5EF4-FFF2-40B4-BE49-F238E27FC236}">
                <a16:creationId xmlns:a16="http://schemas.microsoft.com/office/drawing/2014/main" id="{DAE17C18-A9E7-E5EF-DACB-F82DCB2EDF1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114965" y="1767231"/>
            <a:ext cx="16315421" cy="7795869"/>
          </a:xfrm>
          <a:prstGeom prst="rect">
            <a:avLst/>
          </a:prstGeom>
        </p:spPr>
      </p:pic>
      <p:sp>
        <p:nvSpPr>
          <p:cNvPr id="2" name="TextBox 1">
            <a:extLst>
              <a:ext uri="{FF2B5EF4-FFF2-40B4-BE49-F238E27FC236}">
                <a16:creationId xmlns:a16="http://schemas.microsoft.com/office/drawing/2014/main" id="{9B81BEF0-A39B-B938-7EB7-147B354D6282}"/>
              </a:ext>
            </a:extLst>
          </p:cNvPr>
          <p:cNvSpPr txBox="1"/>
          <p:nvPr/>
        </p:nvSpPr>
        <p:spPr>
          <a:xfrm>
            <a:off x="2971800" y="2403571"/>
            <a:ext cx="14905894" cy="4401205"/>
          </a:xfrm>
          <a:prstGeom prst="rect">
            <a:avLst/>
          </a:prstGeom>
          <a:noFill/>
        </p:spPr>
        <p:txBody>
          <a:bodyPr wrap="square" rtlCol="0">
            <a:spAutoFit/>
          </a:bodyPr>
          <a:lstStyle/>
          <a:p>
            <a:pPr marL="742950" indent="-742950">
              <a:buAutoNum type="arabicPeriod"/>
            </a:pPr>
            <a:r>
              <a:rPr lang="vi-VN" sz="4000" dirty="0">
                <a:solidFill>
                  <a:schemeClr val="bg1"/>
                </a:solidFill>
                <a:latin typeface="Times New Roman" pitchFamily="18" charset="0"/>
                <a:cs typeface="Times New Roman" pitchFamily="18" charset="0"/>
              </a:rPr>
              <a:t>Một số bệnh lây truyền qua đường tình dục phổ biến như bệnh giang mai, bệnh lậu, hội chứng AIDS,… Những loại bệnh này gây ảnh hưởng đến các cơ quan sinh dục và ảnh hưởng đến các hệ cơ quan khác trong cơ thể.</a:t>
            </a:r>
          </a:p>
          <a:p>
            <a:pPr marL="742950" indent="-742950">
              <a:buAutoNum type="arabicPeriod"/>
            </a:pPr>
            <a:r>
              <a:rPr lang="vi-VN" sz="4000" dirty="0">
                <a:solidFill>
                  <a:schemeClr val="bg1"/>
                </a:solidFill>
                <a:latin typeface="Times New Roman" pitchFamily="18" charset="0"/>
                <a:cs typeface="Times New Roman" pitchFamily="18" charset="0"/>
              </a:rPr>
              <a:t>Các biện pháp bảo vệ sức khỏe sinh sản vị thành niên: hình thành thói quen sống tốt, luyện tập thể dục, thể thao phù hợp, giữ gìn vệ sinh cơ quan sinh dục,… </a:t>
            </a:r>
          </a:p>
        </p:txBody>
      </p:sp>
      <p:sp>
        <p:nvSpPr>
          <p:cNvPr id="14" name="文本框 32"/>
          <p:cNvSpPr txBox="1"/>
          <p:nvPr/>
        </p:nvSpPr>
        <p:spPr>
          <a:xfrm>
            <a:off x="2094614" y="498008"/>
            <a:ext cx="16156172" cy="1569660"/>
          </a:xfrm>
          <a:prstGeom prst="rect">
            <a:avLst/>
          </a:prstGeom>
          <a:noFill/>
        </p:spPr>
        <p:txBody>
          <a:bodyPr wrap="square" rtlCol="0">
            <a:spAutoFit/>
          </a:bodyPr>
          <a:lstStyle/>
          <a:p>
            <a:pPr lvl="0" defTabSz="1371600">
              <a:defRPr/>
            </a:pPr>
            <a:r>
              <a:rPr kumimoji="0" lang="en-US" altLang="zh-CN" sz="4600" b="1" i="0" u="none" strike="noStrike" kern="1200" cap="none" spc="0" normalizeH="0" baseline="0" noProof="0" dirty="0">
                <a:ln>
                  <a:noFill/>
                </a:ln>
                <a:solidFill>
                  <a:srgbClr val="7030A0"/>
                </a:solidFill>
                <a:effectLst/>
                <a:uLnTx/>
                <a:uFillTx/>
                <a:latin typeface="Times New Roman" pitchFamily="18" charset="0"/>
                <a:ea typeface="Tiffany" pitchFamily="18" charset="0"/>
                <a:cs typeface="Times New Roman" pitchFamily="18" charset="0"/>
              </a:rPr>
              <a:t>IV.</a:t>
            </a:r>
            <a:r>
              <a:rPr kumimoji="0" lang="en-US" altLang="zh-CN" sz="4600" b="1" i="0" u="none" strike="noStrike" kern="1200" cap="none" spc="0" normalizeH="0" noProof="0" dirty="0">
                <a:ln>
                  <a:noFill/>
                </a:ln>
                <a:solidFill>
                  <a:srgbClr val="7030A0"/>
                </a:solidFill>
                <a:effectLst/>
                <a:uLnTx/>
                <a:uFillTx/>
                <a:latin typeface="Times New Roman" pitchFamily="18" charset="0"/>
                <a:ea typeface="Tiffany" pitchFamily="18" charset="0"/>
                <a:cs typeface="Times New Roman" pitchFamily="18" charset="0"/>
              </a:rPr>
              <a:t> </a:t>
            </a:r>
            <a:r>
              <a:rPr lang="en-US" altLang="zh-CN" sz="4800" b="1" noProof="0" dirty="0" err="1">
                <a:solidFill>
                  <a:srgbClr val="7030A0"/>
                </a:solidFill>
                <a:latin typeface="Times New Roman" pitchFamily="18" charset="0"/>
                <a:ea typeface="Tiffany" pitchFamily="18" charset="0"/>
                <a:cs typeface="Times New Roman" pitchFamily="18" charset="0"/>
              </a:rPr>
              <a:t>M</a:t>
            </a:r>
            <a:r>
              <a:rPr lang="en-US" sz="4800" b="1" dirty="0" err="1">
                <a:solidFill>
                  <a:srgbClr val="7030A0"/>
                </a:solidFill>
                <a:latin typeface="Times New Roman" pitchFamily="18" charset="0"/>
                <a:ea typeface="Tiffany" pitchFamily="18" charset="0"/>
                <a:cs typeface="Times New Roman" pitchFamily="18" charset="0"/>
              </a:rPr>
              <a:t>ột</a:t>
            </a:r>
            <a:r>
              <a:rPr lang="en-US" sz="4800" b="1" dirty="0">
                <a:solidFill>
                  <a:srgbClr val="7030A0"/>
                </a:solidFill>
                <a:latin typeface="Times New Roman" pitchFamily="18" charset="0"/>
                <a:ea typeface="Tiffany" pitchFamily="18" charset="0"/>
                <a:cs typeface="Times New Roman" pitchFamily="18" charset="0"/>
              </a:rPr>
              <a:t> </a:t>
            </a:r>
            <a:r>
              <a:rPr lang="en-US" sz="4800" b="1" dirty="0" err="1">
                <a:solidFill>
                  <a:srgbClr val="7030A0"/>
                </a:solidFill>
                <a:latin typeface="Times New Roman" pitchFamily="18" charset="0"/>
                <a:ea typeface="Tiffany" pitchFamily="18" charset="0"/>
                <a:cs typeface="Times New Roman" pitchFamily="18" charset="0"/>
              </a:rPr>
              <a:t>số</a:t>
            </a:r>
            <a:r>
              <a:rPr lang="en-US" sz="4800" b="1" dirty="0">
                <a:solidFill>
                  <a:srgbClr val="7030A0"/>
                </a:solidFill>
                <a:latin typeface="Times New Roman" pitchFamily="18" charset="0"/>
                <a:ea typeface="Tiffany" pitchFamily="18" charset="0"/>
                <a:cs typeface="Times New Roman" pitchFamily="18" charset="0"/>
              </a:rPr>
              <a:t> </a:t>
            </a:r>
            <a:r>
              <a:rPr lang="en-US" sz="4800" b="1" dirty="0" err="1">
                <a:solidFill>
                  <a:srgbClr val="7030A0"/>
                </a:solidFill>
                <a:latin typeface="Times New Roman" pitchFamily="18" charset="0"/>
                <a:ea typeface="Tiffany" pitchFamily="18" charset="0"/>
                <a:cs typeface="Times New Roman" pitchFamily="18" charset="0"/>
              </a:rPr>
              <a:t>bệnh</a:t>
            </a:r>
            <a:r>
              <a:rPr lang="en-US" sz="4800" b="1" dirty="0">
                <a:solidFill>
                  <a:srgbClr val="7030A0"/>
                </a:solidFill>
                <a:latin typeface="Times New Roman" pitchFamily="18" charset="0"/>
                <a:ea typeface="Tiffany" pitchFamily="18" charset="0"/>
                <a:cs typeface="Times New Roman" pitchFamily="18" charset="0"/>
              </a:rPr>
              <a:t> </a:t>
            </a:r>
            <a:r>
              <a:rPr lang="en-US" sz="4800" b="1" dirty="0" err="1">
                <a:solidFill>
                  <a:srgbClr val="7030A0"/>
                </a:solidFill>
                <a:latin typeface="Times New Roman" pitchFamily="18" charset="0"/>
                <a:ea typeface="Tiffany" pitchFamily="18" charset="0"/>
                <a:cs typeface="Times New Roman" pitchFamily="18" charset="0"/>
              </a:rPr>
              <a:t>lây</a:t>
            </a:r>
            <a:r>
              <a:rPr lang="en-US" sz="4800" b="1" dirty="0">
                <a:solidFill>
                  <a:srgbClr val="7030A0"/>
                </a:solidFill>
                <a:latin typeface="Times New Roman" pitchFamily="18" charset="0"/>
                <a:ea typeface="Tiffany" pitchFamily="18" charset="0"/>
                <a:cs typeface="Times New Roman" pitchFamily="18" charset="0"/>
              </a:rPr>
              <a:t> qua </a:t>
            </a:r>
            <a:r>
              <a:rPr lang="en-US" sz="4800" b="1" dirty="0" err="1">
                <a:solidFill>
                  <a:srgbClr val="7030A0"/>
                </a:solidFill>
                <a:latin typeface="Times New Roman" pitchFamily="18" charset="0"/>
                <a:ea typeface="Tiffany" pitchFamily="18" charset="0"/>
                <a:cs typeface="Times New Roman" pitchFamily="18" charset="0"/>
              </a:rPr>
              <a:t>đường</a:t>
            </a:r>
            <a:r>
              <a:rPr lang="en-US" sz="4800" b="1" dirty="0">
                <a:solidFill>
                  <a:srgbClr val="7030A0"/>
                </a:solidFill>
                <a:latin typeface="Times New Roman" pitchFamily="18" charset="0"/>
                <a:ea typeface="Tiffany" pitchFamily="18" charset="0"/>
                <a:cs typeface="Times New Roman" pitchFamily="18" charset="0"/>
              </a:rPr>
              <a:t> </a:t>
            </a:r>
            <a:r>
              <a:rPr lang="en-US" sz="4800" b="1" dirty="0" err="1">
                <a:solidFill>
                  <a:srgbClr val="7030A0"/>
                </a:solidFill>
                <a:latin typeface="Times New Roman" pitchFamily="18" charset="0"/>
                <a:ea typeface="Tiffany" pitchFamily="18" charset="0"/>
                <a:cs typeface="Times New Roman" pitchFamily="18" charset="0"/>
              </a:rPr>
              <a:t>tình</a:t>
            </a:r>
            <a:r>
              <a:rPr lang="en-US" sz="4800" b="1" dirty="0">
                <a:solidFill>
                  <a:srgbClr val="7030A0"/>
                </a:solidFill>
                <a:latin typeface="Times New Roman" pitchFamily="18" charset="0"/>
                <a:ea typeface="Tiffany" pitchFamily="18" charset="0"/>
                <a:cs typeface="Times New Roman" pitchFamily="18" charset="0"/>
              </a:rPr>
              <a:t> </a:t>
            </a:r>
            <a:r>
              <a:rPr lang="en-US" sz="4800" b="1" dirty="0" err="1">
                <a:solidFill>
                  <a:srgbClr val="7030A0"/>
                </a:solidFill>
                <a:latin typeface="Times New Roman" pitchFamily="18" charset="0"/>
                <a:ea typeface="Tiffany" pitchFamily="18" charset="0"/>
                <a:cs typeface="Times New Roman" pitchFamily="18" charset="0"/>
              </a:rPr>
              <a:t>dục</a:t>
            </a:r>
            <a:r>
              <a:rPr lang="en-US" sz="4800" b="1" dirty="0">
                <a:solidFill>
                  <a:srgbClr val="7030A0"/>
                </a:solidFill>
                <a:latin typeface="Times New Roman" pitchFamily="18" charset="0"/>
                <a:ea typeface="Tiffany" pitchFamily="18" charset="0"/>
                <a:cs typeface="Times New Roman" pitchFamily="18" charset="0"/>
              </a:rPr>
              <a:t> </a:t>
            </a:r>
            <a:r>
              <a:rPr lang="en-US" sz="4800" b="1" dirty="0" err="1">
                <a:solidFill>
                  <a:srgbClr val="7030A0"/>
                </a:solidFill>
                <a:latin typeface="Times New Roman" pitchFamily="18" charset="0"/>
                <a:ea typeface="Tiffany" pitchFamily="18" charset="0"/>
                <a:cs typeface="Times New Roman" pitchFamily="18" charset="0"/>
              </a:rPr>
              <a:t>và</a:t>
            </a:r>
            <a:r>
              <a:rPr lang="en-US" sz="4800" b="1" dirty="0">
                <a:solidFill>
                  <a:srgbClr val="7030A0"/>
                </a:solidFill>
                <a:latin typeface="Times New Roman" pitchFamily="18" charset="0"/>
                <a:ea typeface="Tiffany" pitchFamily="18" charset="0"/>
                <a:cs typeface="Times New Roman" pitchFamily="18" charset="0"/>
              </a:rPr>
              <a:t> </a:t>
            </a:r>
            <a:r>
              <a:rPr lang="en-US" sz="4800" b="1" dirty="0" err="1">
                <a:solidFill>
                  <a:srgbClr val="7030A0"/>
                </a:solidFill>
                <a:latin typeface="Times New Roman" pitchFamily="18" charset="0"/>
                <a:ea typeface="Tiffany" pitchFamily="18" charset="0"/>
                <a:cs typeface="Times New Roman" pitchFamily="18" charset="0"/>
              </a:rPr>
              <a:t>bảo</a:t>
            </a:r>
            <a:r>
              <a:rPr lang="en-US" sz="4800" b="1" dirty="0">
                <a:solidFill>
                  <a:srgbClr val="7030A0"/>
                </a:solidFill>
                <a:latin typeface="Times New Roman" pitchFamily="18" charset="0"/>
                <a:ea typeface="Tiffany" pitchFamily="18" charset="0"/>
                <a:cs typeface="Times New Roman" pitchFamily="18" charset="0"/>
              </a:rPr>
              <a:t> </a:t>
            </a:r>
            <a:r>
              <a:rPr lang="en-US" sz="4800" b="1" dirty="0" err="1">
                <a:solidFill>
                  <a:srgbClr val="7030A0"/>
                </a:solidFill>
                <a:latin typeface="Times New Roman" pitchFamily="18" charset="0"/>
                <a:ea typeface="Tiffany" pitchFamily="18" charset="0"/>
                <a:cs typeface="Times New Roman" pitchFamily="18" charset="0"/>
              </a:rPr>
              <a:t>vệ</a:t>
            </a:r>
            <a:endParaRPr lang="en-US" sz="4800" b="1" dirty="0">
              <a:solidFill>
                <a:srgbClr val="7030A0"/>
              </a:solidFill>
              <a:latin typeface="Times New Roman" pitchFamily="18" charset="0"/>
              <a:ea typeface="Tiffany" pitchFamily="18" charset="0"/>
              <a:cs typeface="Times New Roman" pitchFamily="18" charset="0"/>
            </a:endParaRPr>
          </a:p>
          <a:p>
            <a:pPr lvl="0" defTabSz="1371600">
              <a:defRPr/>
            </a:pPr>
            <a:r>
              <a:rPr lang="en-US" sz="4800" b="1" dirty="0">
                <a:solidFill>
                  <a:srgbClr val="7030A0"/>
                </a:solidFill>
                <a:latin typeface="Times New Roman" pitchFamily="18" charset="0"/>
                <a:ea typeface="Tiffany" pitchFamily="18" charset="0"/>
                <a:cs typeface="Times New Roman" pitchFamily="18" charset="0"/>
              </a:rPr>
              <a:t> </a:t>
            </a:r>
            <a:r>
              <a:rPr lang="en-US" sz="4800" b="1" dirty="0" err="1">
                <a:solidFill>
                  <a:srgbClr val="7030A0"/>
                </a:solidFill>
                <a:latin typeface="Times New Roman" pitchFamily="18" charset="0"/>
                <a:ea typeface="Tiffany" pitchFamily="18" charset="0"/>
                <a:cs typeface="Times New Roman" pitchFamily="18" charset="0"/>
              </a:rPr>
              <a:t>sức</a:t>
            </a:r>
            <a:r>
              <a:rPr lang="en-US" sz="4800" b="1" dirty="0">
                <a:solidFill>
                  <a:srgbClr val="7030A0"/>
                </a:solidFill>
                <a:latin typeface="Times New Roman" pitchFamily="18" charset="0"/>
                <a:ea typeface="Tiffany" pitchFamily="18" charset="0"/>
                <a:cs typeface="Times New Roman" pitchFamily="18" charset="0"/>
              </a:rPr>
              <a:t> </a:t>
            </a:r>
            <a:r>
              <a:rPr lang="en-US" sz="4800" b="1" dirty="0" err="1">
                <a:solidFill>
                  <a:srgbClr val="7030A0"/>
                </a:solidFill>
                <a:latin typeface="Times New Roman" pitchFamily="18" charset="0"/>
                <a:ea typeface="Tiffany" pitchFamily="18" charset="0"/>
                <a:cs typeface="Times New Roman" pitchFamily="18" charset="0"/>
              </a:rPr>
              <a:t>khỏe</a:t>
            </a:r>
            <a:r>
              <a:rPr lang="en-US" sz="4800" b="1" dirty="0">
                <a:solidFill>
                  <a:srgbClr val="7030A0"/>
                </a:solidFill>
                <a:latin typeface="Times New Roman" pitchFamily="18" charset="0"/>
                <a:ea typeface="Tiffany" pitchFamily="18" charset="0"/>
                <a:cs typeface="Times New Roman" pitchFamily="18" charset="0"/>
              </a:rPr>
              <a:t> </a:t>
            </a:r>
            <a:r>
              <a:rPr lang="en-US" sz="4800" b="1" dirty="0" err="1">
                <a:solidFill>
                  <a:srgbClr val="7030A0"/>
                </a:solidFill>
                <a:latin typeface="Times New Roman" pitchFamily="18" charset="0"/>
                <a:ea typeface="Tiffany" pitchFamily="18" charset="0"/>
                <a:cs typeface="Times New Roman" pitchFamily="18" charset="0"/>
              </a:rPr>
              <a:t>sinh</a:t>
            </a:r>
            <a:r>
              <a:rPr lang="en-US" sz="4800" b="1" dirty="0">
                <a:solidFill>
                  <a:srgbClr val="7030A0"/>
                </a:solidFill>
                <a:latin typeface="Times New Roman" pitchFamily="18" charset="0"/>
                <a:ea typeface="Tiffany" pitchFamily="18" charset="0"/>
                <a:cs typeface="Times New Roman" pitchFamily="18" charset="0"/>
              </a:rPr>
              <a:t> </a:t>
            </a:r>
            <a:r>
              <a:rPr lang="en-US" sz="4800" b="1" dirty="0" err="1">
                <a:solidFill>
                  <a:srgbClr val="7030A0"/>
                </a:solidFill>
                <a:latin typeface="Times New Roman" pitchFamily="18" charset="0"/>
                <a:ea typeface="Tiffany" pitchFamily="18" charset="0"/>
                <a:cs typeface="Times New Roman" pitchFamily="18" charset="0"/>
              </a:rPr>
              <a:t>sản</a:t>
            </a:r>
            <a:r>
              <a:rPr lang="en-US" sz="4800" b="1" dirty="0">
                <a:solidFill>
                  <a:srgbClr val="7030A0"/>
                </a:solidFill>
                <a:latin typeface="Times New Roman" pitchFamily="18" charset="0"/>
                <a:ea typeface="Tiffany" pitchFamily="18" charset="0"/>
                <a:cs typeface="Times New Roman" pitchFamily="18" charset="0"/>
              </a:rPr>
              <a:t> </a:t>
            </a:r>
            <a:r>
              <a:rPr lang="en-US" sz="4800" b="1" dirty="0" err="1">
                <a:solidFill>
                  <a:srgbClr val="7030A0"/>
                </a:solidFill>
                <a:latin typeface="Times New Roman" pitchFamily="18" charset="0"/>
                <a:ea typeface="Tiffany" pitchFamily="18" charset="0"/>
                <a:cs typeface="Times New Roman" pitchFamily="18" charset="0"/>
              </a:rPr>
              <a:t>vị</a:t>
            </a:r>
            <a:r>
              <a:rPr lang="en-US" sz="4800" b="1" dirty="0">
                <a:solidFill>
                  <a:srgbClr val="7030A0"/>
                </a:solidFill>
                <a:latin typeface="Times New Roman" pitchFamily="18" charset="0"/>
                <a:ea typeface="Tiffany" pitchFamily="18" charset="0"/>
                <a:cs typeface="Times New Roman" pitchFamily="18" charset="0"/>
              </a:rPr>
              <a:t> </a:t>
            </a:r>
            <a:r>
              <a:rPr lang="en-US" sz="4800" b="1" dirty="0" err="1">
                <a:solidFill>
                  <a:srgbClr val="7030A0"/>
                </a:solidFill>
                <a:latin typeface="Times New Roman" pitchFamily="18" charset="0"/>
                <a:ea typeface="Tiffany" pitchFamily="18" charset="0"/>
                <a:cs typeface="Times New Roman" pitchFamily="18" charset="0"/>
              </a:rPr>
              <a:t>thành</a:t>
            </a:r>
            <a:r>
              <a:rPr lang="en-US" sz="4800" b="1" dirty="0">
                <a:solidFill>
                  <a:srgbClr val="7030A0"/>
                </a:solidFill>
                <a:latin typeface="Times New Roman" pitchFamily="18" charset="0"/>
                <a:ea typeface="Tiffany" pitchFamily="18" charset="0"/>
                <a:cs typeface="Times New Roman" pitchFamily="18" charset="0"/>
              </a:rPr>
              <a:t> </a:t>
            </a:r>
            <a:r>
              <a:rPr lang="en-US" sz="4800" b="1" dirty="0" err="1">
                <a:solidFill>
                  <a:srgbClr val="7030A0"/>
                </a:solidFill>
                <a:latin typeface="Times New Roman" pitchFamily="18" charset="0"/>
                <a:ea typeface="Tiffany" pitchFamily="18" charset="0"/>
                <a:cs typeface="Times New Roman" pitchFamily="18" charset="0"/>
              </a:rPr>
              <a:t>niên</a:t>
            </a:r>
            <a:endParaRPr kumimoji="0" lang="zh-CN" altLang="en-US" sz="4600" b="1" i="0" u="none" strike="noStrike" kern="1200" cap="none" spc="0" normalizeH="0" baseline="0" noProof="0" dirty="0">
              <a:ln>
                <a:noFill/>
              </a:ln>
              <a:solidFill>
                <a:srgbClr val="7030A0"/>
              </a:solidFill>
              <a:effectLst/>
              <a:uLnTx/>
              <a:uFillTx/>
              <a:latin typeface="Times New Roman" pitchFamily="18" charset="0"/>
              <a:ea typeface="Tiffany" pitchFamily="18" charset="0"/>
              <a:cs typeface="Times New Roman" pitchFamily="18" charset="0"/>
            </a:endParaRPr>
          </a:p>
        </p:txBody>
      </p:sp>
    </p:spTree>
    <p:extLst>
      <p:ext uri="{BB962C8B-B14F-4D97-AF65-F5344CB8AC3E}">
        <p14:creationId xmlns:p14="http://schemas.microsoft.com/office/powerpoint/2010/main" val="357143722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1" presetClass="entr" presetSubtype="0" fill="hold" grpId="0" nodeType="clickEffect">
                                  <p:stCondLst>
                                    <p:cond delay="0"/>
                                  </p:stCondLst>
                                  <p:iterate type="lt">
                                    <p:tmPct val="10000"/>
                                  </p:iterate>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14"/>
                                        </p:tgtEl>
                                        <p:attrNameLst>
                                          <p:attrName>ppt_y</p:attrName>
                                        </p:attrNameLst>
                                      </p:cBhvr>
                                      <p:tavLst>
                                        <p:tav tm="0">
                                          <p:val>
                                            <p:strVal val="#ppt_y"/>
                                          </p:val>
                                        </p:tav>
                                        <p:tav tm="100000">
                                          <p:val>
                                            <p:strVal val="#ppt_y"/>
                                          </p:val>
                                        </p:tav>
                                      </p:tavLst>
                                    </p:anim>
                                    <p:anim calcmode="lin" valueType="num">
                                      <p:cBhvr>
                                        <p:cTn id="14" dur="50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14"/>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A692FB1-8170-54C1-2F4A-A0B852367DEF}"/>
              </a:ext>
            </a:extLst>
          </p:cNvPr>
          <p:cNvSpPr>
            <a:spLocks noGrp="1"/>
          </p:cNvSpPr>
          <p:nvPr>
            <p:ph idx="1"/>
          </p:nvPr>
        </p:nvSpPr>
        <p:spPr>
          <a:xfrm>
            <a:off x="1143000" y="2705100"/>
            <a:ext cx="15773400" cy="6527007"/>
          </a:xfrm>
        </p:spPr>
        <p:txBody>
          <a:bodyPr>
            <a:normAutofit/>
          </a:bodyPr>
          <a:lstStyle/>
          <a:p>
            <a:pPr marL="0" indent="0">
              <a:buNone/>
            </a:pPr>
            <a:r>
              <a:rPr lang="en-US" sz="4400" b="1" dirty="0" err="1">
                <a:latin typeface="Times New Roman" pitchFamily="18" charset="0"/>
                <a:cs typeface="Times New Roman" pitchFamily="18" charset="0"/>
              </a:rPr>
              <a:t>Câu</a:t>
            </a:r>
            <a:r>
              <a:rPr lang="en-US" sz="4400" b="1" dirty="0">
                <a:latin typeface="Times New Roman" pitchFamily="18" charset="0"/>
                <a:cs typeface="Times New Roman" pitchFamily="18" charset="0"/>
              </a:rPr>
              <a:t> 1:</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Nơi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nuôi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dưỡng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và</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phát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triển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thai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nhi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là</a:t>
            </a:r>
            <a:r>
              <a:rPr lang="en-US" sz="4400" dirty="0">
                <a:latin typeface="Times New Roman" pitchFamily="18" charset="0"/>
                <a:cs typeface="Times New Roman" pitchFamily="18" charset="0"/>
              </a:rPr>
              <a:t>:</a:t>
            </a:r>
          </a:p>
          <a:p>
            <a:pPr marL="0" indent="0">
              <a:buNone/>
            </a:pPr>
            <a:endParaRPr lang="en-US" sz="4400" dirty="0">
              <a:latin typeface="Times New Roman" pitchFamily="18" charset="0"/>
              <a:cs typeface="Times New Roman" pitchFamily="18" charset="0"/>
            </a:endParaRPr>
          </a:p>
          <a:p>
            <a:pPr marL="0" indent="0">
              <a:buNone/>
            </a:pPr>
            <a:r>
              <a:rPr lang="en-US" sz="4400" dirty="0">
                <a:latin typeface="Times New Roman" pitchFamily="18" charset="0"/>
                <a:cs typeface="Times New Roman" pitchFamily="18" charset="0"/>
              </a:rPr>
              <a:t>A. </a:t>
            </a:r>
            <a:r>
              <a:rPr lang="en-US" sz="4400" dirty="0" err="1">
                <a:latin typeface="Times New Roman" pitchFamily="18" charset="0"/>
                <a:cs typeface="Times New Roman" pitchFamily="18" charset="0"/>
              </a:rPr>
              <a:t>buồng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trứng</a:t>
            </a:r>
            <a:endParaRPr lang="en-US" sz="4400" dirty="0">
              <a:latin typeface="Times New Roman" pitchFamily="18" charset="0"/>
              <a:cs typeface="Times New Roman" pitchFamily="18" charset="0"/>
            </a:endParaRPr>
          </a:p>
          <a:p>
            <a:pPr marL="0" indent="0">
              <a:buNone/>
            </a:pPr>
            <a:r>
              <a:rPr lang="en-US" sz="4400" dirty="0">
                <a:latin typeface="Times New Roman" pitchFamily="18" charset="0"/>
                <a:cs typeface="Times New Roman" pitchFamily="18" charset="0"/>
              </a:rPr>
              <a:t>B. </a:t>
            </a:r>
            <a:r>
              <a:rPr lang="en-US" sz="4400" dirty="0" err="1">
                <a:latin typeface="Times New Roman" pitchFamily="18" charset="0"/>
                <a:cs typeface="Times New Roman" pitchFamily="18" charset="0"/>
              </a:rPr>
              <a:t>tử</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cung</a:t>
            </a:r>
            <a:endParaRPr lang="en-US" sz="4400" dirty="0">
              <a:latin typeface="Times New Roman" pitchFamily="18" charset="0"/>
              <a:cs typeface="Times New Roman" pitchFamily="18" charset="0"/>
            </a:endParaRPr>
          </a:p>
          <a:p>
            <a:pPr marL="0" indent="0">
              <a:buNone/>
            </a:pPr>
            <a:r>
              <a:rPr lang="en-US" sz="4400" dirty="0">
                <a:latin typeface="Times New Roman" pitchFamily="18" charset="0"/>
                <a:cs typeface="Times New Roman" pitchFamily="18" charset="0"/>
              </a:rPr>
              <a:t>C. </a:t>
            </a:r>
            <a:r>
              <a:rPr lang="en-US" sz="4400" dirty="0" err="1">
                <a:latin typeface="Times New Roman" pitchFamily="18" charset="0"/>
                <a:cs typeface="Times New Roman" pitchFamily="18" charset="0"/>
              </a:rPr>
              <a:t>vòi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trứng</a:t>
            </a:r>
            <a:endParaRPr lang="en-US" sz="4400" dirty="0">
              <a:latin typeface="Times New Roman" pitchFamily="18" charset="0"/>
              <a:cs typeface="Times New Roman" pitchFamily="18" charset="0"/>
            </a:endParaRPr>
          </a:p>
          <a:p>
            <a:pPr marL="0" indent="0">
              <a:buNone/>
            </a:pPr>
            <a:r>
              <a:rPr lang="en-US" sz="4400" dirty="0">
                <a:latin typeface="Times New Roman" pitchFamily="18" charset="0"/>
                <a:cs typeface="Times New Roman" pitchFamily="18" charset="0"/>
              </a:rPr>
              <a:t>D</a:t>
            </a:r>
            <a:r>
              <a:rPr lang="en-US" sz="4400" b="1" i="1" dirty="0">
                <a:latin typeface="Times New Roman" pitchFamily="18" charset="0"/>
                <a:cs typeface="Times New Roman" pitchFamily="18" charset="0"/>
              </a:rPr>
              <a:t>. </a:t>
            </a:r>
            <a:r>
              <a:rPr lang="en-US" sz="4400" dirty="0" err="1">
                <a:latin typeface="Times New Roman" pitchFamily="18" charset="0"/>
                <a:cs typeface="Times New Roman" pitchFamily="18" charset="0"/>
              </a:rPr>
              <a:t>âm</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đạo</a:t>
            </a:r>
            <a:endParaRPr lang="en-US" sz="4400" dirty="0">
              <a:latin typeface="Times New Roman" pitchFamily="18" charset="0"/>
              <a:cs typeface="Times New Roman" pitchFamily="18" charset="0"/>
            </a:endParaRPr>
          </a:p>
          <a:p>
            <a:pPr marL="0" indent="0">
              <a:buNone/>
            </a:pPr>
            <a:endParaRPr lang="en-US" sz="4400" dirty="0">
              <a:latin typeface="Times New Roman" pitchFamily="18" charset="0"/>
              <a:cs typeface="Times New Roman" pitchFamily="18" charset="0"/>
            </a:endParaRPr>
          </a:p>
        </p:txBody>
      </p:sp>
      <p:sp>
        <p:nvSpPr>
          <p:cNvPr id="2" name="Rounded Rectangle 1"/>
          <p:cNvSpPr/>
          <p:nvPr/>
        </p:nvSpPr>
        <p:spPr>
          <a:xfrm>
            <a:off x="2514600" y="495300"/>
            <a:ext cx="13792200" cy="16764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4800" dirty="0">
                <a:latin typeface="Times New Roman" pitchFamily="18" charset="0"/>
                <a:cs typeface="Times New Roman" pitchFamily="18" charset="0"/>
              </a:rPr>
              <a:t>LUYỆN TẬP</a:t>
            </a:r>
          </a:p>
        </p:txBody>
      </p:sp>
      <p:sp>
        <p:nvSpPr>
          <p:cNvPr id="4" name="Oval 3"/>
          <p:cNvSpPr/>
          <p:nvPr/>
        </p:nvSpPr>
        <p:spPr>
          <a:xfrm>
            <a:off x="1066800" y="5143500"/>
            <a:ext cx="685800" cy="6096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1589376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9562C843-1DD2-3E06-BAD4-6A022EAD5BFE}"/>
              </a:ext>
            </a:extLst>
          </p:cNvPr>
          <p:cNvSpPr>
            <a:spLocks noGrp="1"/>
          </p:cNvSpPr>
          <p:nvPr>
            <p:ph idx="1"/>
          </p:nvPr>
        </p:nvSpPr>
        <p:spPr>
          <a:xfrm>
            <a:off x="762000" y="1041796"/>
            <a:ext cx="16649700" cy="6527007"/>
          </a:xfrm>
        </p:spPr>
        <p:txBody>
          <a:bodyPr>
            <a:normAutofit/>
          </a:bodyPr>
          <a:lstStyle/>
          <a:p>
            <a:pPr marL="0" indent="0">
              <a:buNone/>
            </a:pPr>
            <a:r>
              <a:rPr lang="en-US" sz="4000" b="1" dirty="0" err="1">
                <a:latin typeface="Times New Roman" pitchFamily="18" charset="0"/>
                <a:cs typeface="Times New Roman" pitchFamily="18" charset="0"/>
              </a:rPr>
              <a:t>Câu</a:t>
            </a:r>
            <a:r>
              <a:rPr lang="en-US" sz="4000" b="1" dirty="0">
                <a:latin typeface="Times New Roman" pitchFamily="18" charset="0"/>
                <a:cs typeface="Times New Roman" pitchFamily="18" charset="0"/>
              </a:rPr>
              <a:t> 2:</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Nơi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sinh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ra</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tinh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trùng</a:t>
            </a:r>
            <a:r>
              <a:rPr lang="en-US" sz="4000" dirty="0">
                <a:latin typeface="Times New Roman" pitchFamily="18" charset="0"/>
                <a:cs typeface="Times New Roman" pitchFamily="18" charset="0"/>
              </a:rPr>
              <a:t> ở </a:t>
            </a:r>
            <a:r>
              <a:rPr lang="en-US" sz="4000" dirty="0" err="1">
                <a:latin typeface="Times New Roman" pitchFamily="18" charset="0"/>
                <a:cs typeface="Times New Roman" pitchFamily="18" charset="0"/>
              </a:rPr>
              <a:t>nam</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giới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là</a:t>
            </a:r>
            <a:r>
              <a:rPr lang="en-US" sz="4000" dirty="0">
                <a:latin typeface="Times New Roman" pitchFamily="18" charset="0"/>
                <a:cs typeface="Times New Roman" pitchFamily="18" charset="0"/>
              </a:rPr>
              <a:t>:</a:t>
            </a:r>
          </a:p>
          <a:p>
            <a:pPr marL="0" indent="0">
              <a:buNone/>
            </a:pPr>
            <a:endParaRPr lang="en-US" sz="4000" dirty="0">
              <a:latin typeface="Times New Roman" pitchFamily="18" charset="0"/>
              <a:cs typeface="Times New Roman" pitchFamily="18" charset="0"/>
            </a:endParaRPr>
          </a:p>
          <a:p>
            <a:pPr marL="0" indent="0">
              <a:buNone/>
            </a:pPr>
            <a:r>
              <a:rPr lang="en-US" sz="4000" dirty="0">
                <a:latin typeface="Times New Roman" pitchFamily="18" charset="0"/>
                <a:cs typeface="Times New Roman" pitchFamily="18" charset="0"/>
              </a:rPr>
              <a:t>A. </a:t>
            </a:r>
            <a:r>
              <a:rPr lang="vi-VN" sz="4000" dirty="0">
                <a:latin typeface="Times New Roman" pitchFamily="18" charset="0"/>
                <a:cs typeface="Times New Roman" pitchFamily="18" charset="0"/>
              </a:rPr>
              <a:t>dương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vật</a:t>
            </a:r>
            <a:r>
              <a:rPr lang="en-US" sz="4000" dirty="0">
                <a:latin typeface="Times New Roman" pitchFamily="18" charset="0"/>
                <a:cs typeface="Times New Roman" pitchFamily="18" charset="0"/>
              </a:rPr>
              <a:t>			</a:t>
            </a:r>
          </a:p>
          <a:p>
            <a:pPr marL="0" indent="0">
              <a:buNone/>
            </a:pPr>
            <a:r>
              <a:rPr lang="en-US" sz="4000" dirty="0">
                <a:latin typeface="Times New Roman" pitchFamily="18" charset="0"/>
                <a:cs typeface="Times New Roman" pitchFamily="18" charset="0"/>
              </a:rPr>
              <a:t>B. </a:t>
            </a:r>
            <a:r>
              <a:rPr lang="en-US" sz="4000" dirty="0" err="1">
                <a:latin typeface="Times New Roman" pitchFamily="18" charset="0"/>
                <a:cs typeface="Times New Roman" pitchFamily="18" charset="0"/>
              </a:rPr>
              <a:t>túi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tinh</a:t>
            </a:r>
            <a:endParaRPr lang="en-US" sz="4000" dirty="0">
              <a:latin typeface="Times New Roman" pitchFamily="18" charset="0"/>
              <a:cs typeface="Times New Roman" pitchFamily="18" charset="0"/>
            </a:endParaRPr>
          </a:p>
          <a:p>
            <a:pPr marL="0" indent="0">
              <a:buNone/>
            </a:pPr>
            <a:r>
              <a:rPr lang="en-US" sz="4000" dirty="0">
                <a:latin typeface="Times New Roman" pitchFamily="18" charset="0"/>
                <a:cs typeface="Times New Roman" pitchFamily="18" charset="0"/>
              </a:rPr>
              <a:t>C. </a:t>
            </a:r>
            <a:r>
              <a:rPr lang="en-US" sz="4000" dirty="0" err="1">
                <a:latin typeface="Times New Roman" pitchFamily="18" charset="0"/>
                <a:cs typeface="Times New Roman" pitchFamily="18" charset="0"/>
              </a:rPr>
              <a:t>ống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dẫn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tinh</a:t>
            </a:r>
            <a:r>
              <a:rPr lang="en-US" sz="4000" dirty="0">
                <a:latin typeface="Times New Roman" pitchFamily="18" charset="0"/>
                <a:cs typeface="Times New Roman" pitchFamily="18" charset="0"/>
              </a:rPr>
              <a:t>	</a:t>
            </a:r>
          </a:p>
          <a:p>
            <a:pPr marL="0" indent="0">
              <a:buNone/>
            </a:pPr>
            <a:r>
              <a:rPr lang="en-US" sz="4000" dirty="0">
                <a:latin typeface="Times New Roman" pitchFamily="18" charset="0"/>
                <a:cs typeface="Times New Roman" pitchFamily="18" charset="0"/>
              </a:rPr>
              <a:t>D. </a:t>
            </a:r>
            <a:r>
              <a:rPr lang="en-US" sz="4000" dirty="0" err="1">
                <a:latin typeface="Times New Roman" pitchFamily="18" charset="0"/>
                <a:cs typeface="Times New Roman" pitchFamily="18" charset="0"/>
              </a:rPr>
              <a:t>tinh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hoàn</a:t>
            </a:r>
            <a:endParaRPr lang="en-US" sz="4000" dirty="0">
              <a:latin typeface="Times New Roman" pitchFamily="18" charset="0"/>
              <a:cs typeface="Times New Roman" pitchFamily="18" charset="0"/>
            </a:endParaRPr>
          </a:p>
        </p:txBody>
      </p:sp>
      <p:sp>
        <p:nvSpPr>
          <p:cNvPr id="5" name="Oval 4"/>
          <p:cNvSpPr/>
          <p:nvPr/>
        </p:nvSpPr>
        <p:spPr>
          <a:xfrm>
            <a:off x="762000" y="4686300"/>
            <a:ext cx="609600" cy="6096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030A0"/>
              </a:solidFill>
              <a:latin typeface="Times New Roman" pitchFamily="18" charset="0"/>
              <a:cs typeface="Times New Roman" pitchFamily="18" charset="0"/>
            </a:endParaRPr>
          </a:p>
        </p:txBody>
      </p:sp>
    </p:spTree>
    <p:extLst>
      <p:ext uri="{BB962C8B-B14F-4D97-AF65-F5344CB8AC3E}">
        <p14:creationId xmlns:p14="http://schemas.microsoft.com/office/powerpoint/2010/main" val="2787544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72B3F4F3-39DE-8EFB-9AF5-433A9554BF6E}"/>
              </a:ext>
            </a:extLst>
          </p:cNvPr>
          <p:cNvSpPr>
            <a:spLocks noGrp="1"/>
          </p:cNvSpPr>
          <p:nvPr>
            <p:ph idx="1"/>
          </p:nvPr>
        </p:nvSpPr>
        <p:spPr>
          <a:xfrm>
            <a:off x="1158240" y="2400300"/>
            <a:ext cx="15773400" cy="6527007"/>
          </a:xfrm>
        </p:spPr>
        <p:txBody>
          <a:bodyPr>
            <a:normAutofit/>
          </a:bodyPr>
          <a:lstStyle/>
          <a:p>
            <a:pPr marL="0" indent="0">
              <a:buNone/>
            </a:pPr>
            <a:r>
              <a:rPr lang="en-US" sz="4000" b="1" dirty="0" err="1">
                <a:latin typeface="Times New Roman" pitchFamily="18" charset="0"/>
                <a:cs typeface="Times New Roman" pitchFamily="18" charset="0"/>
              </a:rPr>
              <a:t>Câu</a:t>
            </a:r>
            <a:r>
              <a:rPr lang="en-US" sz="4000" b="1" dirty="0">
                <a:latin typeface="Times New Roman" pitchFamily="18" charset="0"/>
                <a:cs typeface="Times New Roman" pitchFamily="18" charset="0"/>
              </a:rPr>
              <a:t> 3:</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Quá</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trình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thụ</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tinh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xảy</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ra</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khi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nào</a:t>
            </a:r>
            <a:r>
              <a:rPr lang="en-US" sz="4000" dirty="0">
                <a:latin typeface="Times New Roman" pitchFamily="18" charset="0"/>
                <a:cs typeface="Times New Roman" pitchFamily="18" charset="0"/>
              </a:rPr>
              <a:t>?</a:t>
            </a:r>
          </a:p>
          <a:p>
            <a:pPr marL="0" indent="0">
              <a:buNone/>
            </a:pPr>
            <a:endParaRPr lang="en-US" sz="4000" dirty="0">
              <a:latin typeface="Times New Roman" pitchFamily="18" charset="0"/>
              <a:cs typeface="Times New Roman" pitchFamily="18" charset="0"/>
            </a:endParaRPr>
          </a:p>
          <a:p>
            <a:pPr marL="742950" indent="-742950">
              <a:buAutoNum type="alphaUcPeriod"/>
            </a:pPr>
            <a:r>
              <a:rPr lang="en-US" sz="4000" dirty="0" err="1">
                <a:latin typeface="Times New Roman" pitchFamily="18" charset="0"/>
                <a:cs typeface="Times New Roman" pitchFamily="18" charset="0"/>
              </a:rPr>
              <a:t>Có</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hiện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tượng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xuất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tinh</a:t>
            </a:r>
            <a:r>
              <a:rPr lang="en-US" sz="4000" dirty="0">
                <a:latin typeface="Times New Roman" pitchFamily="18" charset="0"/>
                <a:cs typeface="Times New Roman" pitchFamily="18" charset="0"/>
              </a:rPr>
              <a:t>					</a:t>
            </a:r>
          </a:p>
          <a:p>
            <a:pPr marL="742950" indent="-742950">
              <a:buAutoNum type="alphaUcPeriod"/>
            </a:pPr>
            <a:r>
              <a:rPr lang="en-US" sz="4000" dirty="0" err="1">
                <a:latin typeface="Times New Roman" pitchFamily="18" charset="0"/>
                <a:cs typeface="Times New Roman" pitchFamily="18" charset="0"/>
              </a:rPr>
              <a:t>Tinh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trùng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gặp</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trứng</a:t>
            </a:r>
            <a:endParaRPr lang="en-US" sz="4000" dirty="0">
              <a:latin typeface="Times New Roman" pitchFamily="18" charset="0"/>
              <a:cs typeface="Times New Roman" pitchFamily="18" charset="0"/>
            </a:endParaRPr>
          </a:p>
          <a:p>
            <a:pPr marL="742950" indent="-742950">
              <a:buAutoNum type="alphaUcPeriod"/>
            </a:pPr>
            <a:r>
              <a:rPr lang="en-US" sz="4000" dirty="0" err="1">
                <a:latin typeface="Times New Roman" pitchFamily="18" charset="0"/>
                <a:cs typeface="Times New Roman" pitchFamily="18" charset="0"/>
              </a:rPr>
              <a:t>Trứng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làm</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tổ</a:t>
            </a:r>
            <a:r>
              <a:rPr lang="en-US" sz="4000" dirty="0">
                <a:latin typeface="Times New Roman" pitchFamily="18" charset="0"/>
                <a:cs typeface="Times New Roman" pitchFamily="18" charset="0"/>
              </a:rPr>
              <a:t> ở 2/3 </a:t>
            </a:r>
            <a:r>
              <a:rPr lang="en-US" sz="4000" dirty="0" err="1">
                <a:latin typeface="Times New Roman" pitchFamily="18" charset="0"/>
                <a:cs typeface="Times New Roman" pitchFamily="18" charset="0"/>
              </a:rPr>
              <a:t>vòi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trứng</a:t>
            </a:r>
            <a:r>
              <a:rPr lang="en-US" sz="4000" dirty="0">
                <a:latin typeface="Times New Roman" pitchFamily="18" charset="0"/>
                <a:cs typeface="Times New Roman" pitchFamily="18" charset="0"/>
              </a:rPr>
              <a:t>			</a:t>
            </a:r>
          </a:p>
          <a:p>
            <a:pPr marL="742950" indent="-742950">
              <a:buAutoNum type="alphaUcPeriod"/>
            </a:pPr>
            <a:r>
              <a:rPr lang="en-US" sz="4000" dirty="0" err="1">
                <a:latin typeface="Times New Roman" pitchFamily="18" charset="0"/>
                <a:cs typeface="Times New Roman" pitchFamily="18" charset="0"/>
              </a:rPr>
              <a:t>Trứng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làm</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tổ</a:t>
            </a:r>
            <a:r>
              <a:rPr lang="en-US" sz="4000" dirty="0">
                <a:latin typeface="Times New Roman" pitchFamily="18" charset="0"/>
                <a:cs typeface="Times New Roman" pitchFamily="18" charset="0"/>
              </a:rPr>
              <a:t> ở </a:t>
            </a:r>
            <a:r>
              <a:rPr lang="en-US" sz="4000" dirty="0" err="1">
                <a:latin typeface="Times New Roman" pitchFamily="18" charset="0"/>
                <a:cs typeface="Times New Roman" pitchFamily="18" charset="0"/>
              </a:rPr>
              <a:t>tử</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cung</a:t>
            </a:r>
            <a:endParaRPr lang="en-US" sz="4000" dirty="0">
              <a:latin typeface="Times New Roman" pitchFamily="18" charset="0"/>
              <a:cs typeface="Times New Roman" pitchFamily="18" charset="0"/>
            </a:endParaRPr>
          </a:p>
          <a:p>
            <a:pPr marL="0" indent="0">
              <a:buNone/>
            </a:pPr>
            <a:endParaRPr lang="en-US" sz="4000" dirty="0">
              <a:latin typeface="Times New Roman" pitchFamily="18" charset="0"/>
              <a:cs typeface="Times New Roman" pitchFamily="18" charset="0"/>
            </a:endParaRPr>
          </a:p>
        </p:txBody>
      </p:sp>
      <p:sp>
        <p:nvSpPr>
          <p:cNvPr id="3" name="Oval 2"/>
          <p:cNvSpPr/>
          <p:nvPr/>
        </p:nvSpPr>
        <p:spPr>
          <a:xfrm>
            <a:off x="1143000" y="4610100"/>
            <a:ext cx="609600" cy="6096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030A0"/>
              </a:solidFill>
              <a:latin typeface="Times New Roman" pitchFamily="18" charset="0"/>
              <a:cs typeface="Times New Roman" pitchFamily="18" charset="0"/>
            </a:endParaRPr>
          </a:p>
        </p:txBody>
      </p:sp>
    </p:spTree>
    <p:extLst>
      <p:ext uri="{BB962C8B-B14F-4D97-AF65-F5344CB8AC3E}">
        <p14:creationId xmlns:p14="http://schemas.microsoft.com/office/powerpoint/2010/main" val="312608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4B5F6A69-5BB1-6A25-DFE1-C8621ABC2455}"/>
              </a:ext>
            </a:extLst>
          </p:cNvPr>
          <p:cNvSpPr>
            <a:spLocks noGrp="1"/>
          </p:cNvSpPr>
          <p:nvPr>
            <p:ph idx="1"/>
          </p:nvPr>
        </p:nvSpPr>
        <p:spPr>
          <a:xfrm>
            <a:off x="1257300" y="2807493"/>
            <a:ext cx="15773400" cy="6527007"/>
          </a:xfrm>
        </p:spPr>
        <p:txBody>
          <a:bodyPr>
            <a:normAutofit/>
          </a:bodyPr>
          <a:lstStyle/>
          <a:p>
            <a:pPr marL="0" indent="0">
              <a:lnSpc>
                <a:spcPct val="150000"/>
              </a:lnSpc>
              <a:buNone/>
            </a:pPr>
            <a:r>
              <a:rPr lang="en-US" sz="4000" b="1" dirty="0" err="1">
                <a:latin typeface="Times New Roman" pitchFamily="18" charset="0"/>
                <a:cs typeface="Times New Roman" pitchFamily="18" charset="0"/>
              </a:rPr>
              <a:t>Câu</a:t>
            </a:r>
            <a:r>
              <a:rPr lang="en-US" sz="4000" b="1" dirty="0">
                <a:latin typeface="Times New Roman" pitchFamily="18" charset="0"/>
                <a:cs typeface="Times New Roman" pitchFamily="18" charset="0"/>
              </a:rPr>
              <a:t> 4:</a:t>
            </a:r>
            <a:r>
              <a:rPr lang="en-US" sz="4000" dirty="0">
                <a:latin typeface="Times New Roman" pitchFamily="18" charset="0"/>
                <a:cs typeface="Times New Roman" pitchFamily="18" charset="0"/>
              </a:rPr>
              <a:t> </a:t>
            </a:r>
            <a:r>
              <a:rPr lang="vi-VN" sz="4000" dirty="0">
                <a:latin typeface="Times New Roman" pitchFamily="18" charset="0"/>
                <a:cs typeface="Times New Roman" pitchFamily="18" charset="0"/>
              </a:rPr>
              <a:t>Khi nào sự thụ thai xảy ra?</a:t>
            </a:r>
          </a:p>
          <a:p>
            <a:pPr marL="0" indent="0">
              <a:lnSpc>
                <a:spcPct val="150000"/>
              </a:lnSpc>
              <a:buNone/>
            </a:pPr>
            <a:r>
              <a:rPr lang="en-US" sz="4000" dirty="0">
                <a:latin typeface="Times New Roman" pitchFamily="18" charset="0"/>
                <a:cs typeface="Times New Roman" pitchFamily="18" charset="0"/>
              </a:rPr>
              <a:t>A. </a:t>
            </a:r>
            <a:r>
              <a:rPr lang="vi-VN" sz="4000" dirty="0">
                <a:latin typeface="Times New Roman" pitchFamily="18" charset="0"/>
                <a:cs typeface="Times New Roman" pitchFamily="18" charset="0"/>
              </a:rPr>
              <a:t>Trứng được thụ tinh bám vào làm tổ ở tử cung</a:t>
            </a:r>
          </a:p>
          <a:p>
            <a:pPr marL="0" indent="0">
              <a:lnSpc>
                <a:spcPct val="150000"/>
              </a:lnSpc>
              <a:buNone/>
            </a:pPr>
            <a:r>
              <a:rPr lang="en-US" sz="4000" dirty="0">
                <a:latin typeface="Times New Roman" pitchFamily="18" charset="0"/>
                <a:cs typeface="Times New Roman" pitchFamily="18" charset="0"/>
              </a:rPr>
              <a:t>B. </a:t>
            </a:r>
            <a:r>
              <a:rPr lang="vi-VN" sz="4000" dirty="0">
                <a:latin typeface="Times New Roman" pitchFamily="18" charset="0"/>
                <a:cs typeface="Times New Roman" pitchFamily="18" charset="0"/>
              </a:rPr>
              <a:t>Trứng rụng vào tử cung</a:t>
            </a:r>
          </a:p>
          <a:p>
            <a:pPr marL="0" indent="0">
              <a:lnSpc>
                <a:spcPct val="150000"/>
              </a:lnSpc>
              <a:buNone/>
            </a:pPr>
            <a:r>
              <a:rPr lang="en-US" sz="4000" dirty="0">
                <a:latin typeface="Times New Roman" pitchFamily="18" charset="0"/>
                <a:cs typeface="Times New Roman" pitchFamily="18" charset="0"/>
              </a:rPr>
              <a:t>C. </a:t>
            </a:r>
            <a:r>
              <a:rPr lang="vi-VN" sz="4000" dirty="0">
                <a:latin typeface="Times New Roman" pitchFamily="18" charset="0"/>
                <a:cs typeface="Times New Roman" pitchFamily="18" charset="0"/>
              </a:rPr>
              <a:t>Trứng đã được thụ tinh</a:t>
            </a:r>
          </a:p>
          <a:p>
            <a:pPr marL="0" indent="0">
              <a:lnSpc>
                <a:spcPct val="150000"/>
              </a:lnSpc>
              <a:buNone/>
            </a:pPr>
            <a:r>
              <a:rPr lang="en-US" sz="4000" dirty="0">
                <a:latin typeface="Times New Roman" pitchFamily="18" charset="0"/>
                <a:cs typeface="Times New Roman" pitchFamily="18" charset="0"/>
              </a:rPr>
              <a:t>D. </a:t>
            </a:r>
            <a:r>
              <a:rPr lang="vi-VN" sz="4000" dirty="0">
                <a:latin typeface="Times New Roman" pitchFamily="18" charset="0"/>
                <a:cs typeface="Times New Roman" pitchFamily="18" charset="0"/>
              </a:rPr>
              <a:t>Trứng làm tổ ở 1/3 vòi trứng</a:t>
            </a:r>
          </a:p>
          <a:p>
            <a:pPr marL="0" indent="0">
              <a:lnSpc>
                <a:spcPct val="150000"/>
              </a:lnSpc>
              <a:buNone/>
            </a:pPr>
            <a:endParaRPr lang="en-US" sz="4000" dirty="0">
              <a:latin typeface="Times New Roman" pitchFamily="18" charset="0"/>
              <a:cs typeface="Times New Roman" pitchFamily="18" charset="0"/>
            </a:endParaRPr>
          </a:p>
        </p:txBody>
      </p:sp>
      <p:sp>
        <p:nvSpPr>
          <p:cNvPr id="3" name="Oval 2"/>
          <p:cNvSpPr/>
          <p:nvPr/>
        </p:nvSpPr>
        <p:spPr>
          <a:xfrm>
            <a:off x="1219200" y="4152900"/>
            <a:ext cx="609600" cy="6096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030A0"/>
              </a:solidFill>
              <a:latin typeface="Times New Roman" pitchFamily="18" charset="0"/>
              <a:cs typeface="Times New Roman" pitchFamily="18" charset="0"/>
            </a:endParaRPr>
          </a:p>
        </p:txBody>
      </p:sp>
    </p:spTree>
    <p:extLst>
      <p:ext uri="{BB962C8B-B14F-4D97-AF65-F5344CB8AC3E}">
        <p14:creationId xmlns:p14="http://schemas.microsoft.com/office/powerpoint/2010/main" val="266953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223B2CBD-39A8-12B2-DC30-48741F8AF1F1}"/>
              </a:ext>
            </a:extLst>
          </p:cNvPr>
          <p:cNvSpPr>
            <a:spLocks noGrp="1"/>
          </p:cNvSpPr>
          <p:nvPr>
            <p:ph idx="1"/>
          </p:nvPr>
        </p:nvSpPr>
        <p:spPr>
          <a:xfrm>
            <a:off x="1066800" y="1257300"/>
            <a:ext cx="15773400" cy="6527007"/>
          </a:xfrm>
        </p:spPr>
        <p:txBody>
          <a:bodyPr>
            <a:noAutofit/>
          </a:bodyPr>
          <a:lstStyle/>
          <a:p>
            <a:pPr marL="0" indent="0">
              <a:lnSpc>
                <a:spcPct val="150000"/>
              </a:lnSpc>
              <a:buNone/>
            </a:pPr>
            <a:r>
              <a:rPr lang="en-US" sz="4000" b="1" dirty="0" err="1">
                <a:latin typeface="Times New Roman" pitchFamily="18" charset="0"/>
                <a:cs typeface="Times New Roman" pitchFamily="18" charset="0"/>
              </a:rPr>
              <a:t>Câu</a:t>
            </a:r>
            <a:r>
              <a:rPr lang="en-US" sz="4000" b="1" dirty="0">
                <a:latin typeface="Times New Roman" pitchFamily="18" charset="0"/>
                <a:cs typeface="Times New Roman" pitchFamily="18" charset="0"/>
              </a:rPr>
              <a:t> 5:</a:t>
            </a:r>
            <a:r>
              <a:rPr lang="en-US" sz="4000" dirty="0">
                <a:latin typeface="Times New Roman" pitchFamily="18" charset="0"/>
                <a:cs typeface="Times New Roman" pitchFamily="18" charset="0"/>
              </a:rPr>
              <a:t> </a:t>
            </a:r>
            <a:r>
              <a:rPr lang="vi-VN" sz="4000" dirty="0">
                <a:latin typeface="Times New Roman" pitchFamily="18" charset="0"/>
                <a:cs typeface="Times New Roman" pitchFamily="18" charset="0"/>
              </a:rPr>
              <a:t>Nên mang thai vào độ tuổi nào?</a:t>
            </a:r>
            <a:endParaRPr lang="en-US" sz="4000" dirty="0">
              <a:latin typeface="Times New Roman" pitchFamily="18" charset="0"/>
              <a:cs typeface="Times New Roman" pitchFamily="18" charset="0"/>
            </a:endParaRPr>
          </a:p>
          <a:p>
            <a:pPr marL="0" indent="0">
              <a:lnSpc>
                <a:spcPct val="150000"/>
              </a:lnSpc>
              <a:buNone/>
            </a:pPr>
            <a:endParaRPr lang="vi-VN" sz="4000" dirty="0">
              <a:latin typeface="Times New Roman" pitchFamily="18" charset="0"/>
              <a:cs typeface="Times New Roman" pitchFamily="18" charset="0"/>
            </a:endParaRPr>
          </a:p>
          <a:p>
            <a:pPr marL="0" indent="0">
              <a:lnSpc>
                <a:spcPct val="150000"/>
              </a:lnSpc>
              <a:buNone/>
            </a:pPr>
            <a:r>
              <a:rPr lang="en-US" sz="4000" dirty="0">
                <a:latin typeface="Times New Roman" pitchFamily="18" charset="0"/>
                <a:cs typeface="Times New Roman" pitchFamily="18" charset="0"/>
              </a:rPr>
              <a:t>A. </a:t>
            </a:r>
            <a:r>
              <a:rPr lang="vi-VN" sz="4000" dirty="0">
                <a:latin typeface="Times New Roman" pitchFamily="18" charset="0"/>
                <a:cs typeface="Times New Roman" pitchFamily="18" charset="0"/>
              </a:rPr>
              <a:t>Khi vừa có kinh nguyệt, vì lúc đó khả năng sinh sản cao nhất.</a:t>
            </a:r>
          </a:p>
          <a:p>
            <a:pPr marL="0" indent="0">
              <a:lnSpc>
                <a:spcPct val="150000"/>
              </a:lnSpc>
              <a:buNone/>
            </a:pPr>
            <a:r>
              <a:rPr lang="en-US" sz="4000" dirty="0">
                <a:latin typeface="Times New Roman" pitchFamily="18" charset="0"/>
                <a:cs typeface="Times New Roman" pitchFamily="18" charset="0"/>
              </a:rPr>
              <a:t>B. </a:t>
            </a:r>
            <a:r>
              <a:rPr lang="vi-VN" sz="4000" dirty="0">
                <a:latin typeface="Times New Roman" pitchFamily="18" charset="0"/>
                <a:cs typeface="Times New Roman" pitchFamily="18" charset="0"/>
              </a:rPr>
              <a:t>Khi đủ 18 tuổi, vì lúc đó cơ thể khoẻ mạnh nhất.</a:t>
            </a:r>
          </a:p>
          <a:p>
            <a:pPr marL="0" indent="0">
              <a:lnSpc>
                <a:spcPct val="150000"/>
              </a:lnSpc>
              <a:buNone/>
            </a:pPr>
            <a:r>
              <a:rPr lang="en-US" sz="4000" dirty="0">
                <a:latin typeface="Times New Roman" pitchFamily="18" charset="0"/>
                <a:cs typeface="Times New Roman" pitchFamily="18" charset="0"/>
              </a:rPr>
              <a:t>C. </a:t>
            </a:r>
            <a:r>
              <a:rPr lang="vi-VN" sz="4000" dirty="0">
                <a:latin typeface="Times New Roman" pitchFamily="18" charset="0"/>
                <a:cs typeface="Times New Roman" pitchFamily="18" charset="0"/>
              </a:rPr>
              <a:t>Từ 20-35 tuổi, vì lúc đó đảm bảo về sức khoẻ, kiến thức, tài chính.</a:t>
            </a:r>
          </a:p>
          <a:p>
            <a:pPr marL="0" indent="0">
              <a:lnSpc>
                <a:spcPct val="150000"/>
              </a:lnSpc>
              <a:buNone/>
            </a:pPr>
            <a:r>
              <a:rPr lang="en-US" sz="4000" dirty="0">
                <a:latin typeface="Times New Roman" pitchFamily="18" charset="0"/>
                <a:cs typeface="Times New Roman" pitchFamily="18" charset="0"/>
              </a:rPr>
              <a:t>D. </a:t>
            </a:r>
            <a:r>
              <a:rPr lang="vi-VN" sz="4000" dirty="0">
                <a:latin typeface="Times New Roman" pitchFamily="18" charset="0"/>
                <a:cs typeface="Times New Roman" pitchFamily="18" charset="0"/>
              </a:rPr>
              <a:t>Khi sắp mãn kinh, vì lúc đó có nhiều thời gian rảnh rỗi.</a:t>
            </a:r>
          </a:p>
          <a:p>
            <a:pPr marL="0" indent="0">
              <a:lnSpc>
                <a:spcPct val="150000"/>
              </a:lnSpc>
              <a:buNone/>
            </a:pPr>
            <a:endParaRPr lang="en-US" sz="4000" dirty="0">
              <a:latin typeface="Times New Roman" pitchFamily="18" charset="0"/>
              <a:cs typeface="Times New Roman" pitchFamily="18" charset="0"/>
            </a:endParaRPr>
          </a:p>
        </p:txBody>
      </p:sp>
      <p:sp>
        <p:nvSpPr>
          <p:cNvPr id="3" name="Oval 2"/>
          <p:cNvSpPr/>
          <p:nvPr/>
        </p:nvSpPr>
        <p:spPr>
          <a:xfrm>
            <a:off x="990600" y="5905500"/>
            <a:ext cx="609600" cy="6096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030A0"/>
              </a:solidFill>
            </a:endParaRPr>
          </a:p>
        </p:txBody>
      </p:sp>
    </p:spTree>
    <p:extLst>
      <p:ext uri="{BB962C8B-B14F-4D97-AF65-F5344CB8AC3E}">
        <p14:creationId xmlns:p14="http://schemas.microsoft.com/office/powerpoint/2010/main" val="2271398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223B2CBD-39A8-12B2-DC30-48741F8AF1F1}"/>
              </a:ext>
            </a:extLst>
          </p:cNvPr>
          <p:cNvSpPr>
            <a:spLocks noGrp="1"/>
          </p:cNvSpPr>
          <p:nvPr>
            <p:ph idx="1"/>
          </p:nvPr>
        </p:nvSpPr>
        <p:spPr>
          <a:xfrm>
            <a:off x="1066800" y="1257300"/>
            <a:ext cx="15773400" cy="6527007"/>
          </a:xfrm>
        </p:spPr>
        <p:txBody>
          <a:bodyPr>
            <a:noAutofit/>
          </a:bodyPr>
          <a:lstStyle/>
          <a:p>
            <a:pPr marL="0" indent="0">
              <a:lnSpc>
                <a:spcPct val="150000"/>
              </a:lnSpc>
              <a:buNone/>
            </a:pPr>
            <a:r>
              <a:rPr lang="en-US" sz="4000" b="1" dirty="0" err="1">
                <a:latin typeface="Times New Roman" pitchFamily="18" charset="0"/>
                <a:cs typeface="Times New Roman" pitchFamily="18" charset="0"/>
              </a:rPr>
              <a:t>Câu</a:t>
            </a:r>
            <a:r>
              <a:rPr lang="en-US" sz="4000" b="1" dirty="0">
                <a:latin typeface="Times New Roman" pitchFamily="18" charset="0"/>
                <a:cs typeface="Times New Roman" pitchFamily="18" charset="0"/>
              </a:rPr>
              <a:t> 6:</a:t>
            </a:r>
            <a:r>
              <a:rPr lang="en-US" sz="4000" dirty="0">
                <a:latin typeface="Times New Roman" pitchFamily="18" charset="0"/>
                <a:cs typeface="Times New Roman" pitchFamily="18" charset="0"/>
              </a:rPr>
              <a:t> </a:t>
            </a:r>
            <a:r>
              <a:rPr lang="vi-VN" sz="4000" dirty="0">
                <a:latin typeface="Times New Roman" pitchFamily="18" charset="0"/>
                <a:cs typeface="Times New Roman" pitchFamily="18" charset="0"/>
              </a:rPr>
              <a:t>Thời điểm đánh dấu phụ nữ bắt đầu có khả năng mang thai là:</a:t>
            </a:r>
          </a:p>
          <a:p>
            <a:pPr marL="0" indent="0">
              <a:lnSpc>
                <a:spcPct val="150000"/>
              </a:lnSpc>
              <a:buNone/>
            </a:pPr>
            <a:r>
              <a:rPr lang="en-US" sz="4000" dirty="0">
                <a:latin typeface="Times New Roman" pitchFamily="18" charset="0"/>
                <a:cs typeface="Times New Roman" pitchFamily="18" charset="0"/>
              </a:rPr>
              <a:t>A. </a:t>
            </a:r>
            <a:r>
              <a:rPr lang="vi-VN" sz="4000" dirty="0">
                <a:latin typeface="Times New Roman" pitchFamily="18" charset="0"/>
                <a:cs typeface="Times New Roman" pitchFamily="18" charset="0"/>
              </a:rPr>
              <a:t>Trên 18 tuổi</a:t>
            </a:r>
          </a:p>
          <a:p>
            <a:pPr marL="0" indent="0">
              <a:lnSpc>
                <a:spcPct val="150000"/>
              </a:lnSpc>
              <a:buNone/>
            </a:pPr>
            <a:r>
              <a:rPr lang="en-US" sz="4000" dirty="0">
                <a:latin typeface="Times New Roman" pitchFamily="18" charset="0"/>
                <a:cs typeface="Times New Roman" pitchFamily="18" charset="0"/>
              </a:rPr>
              <a:t>B. </a:t>
            </a:r>
            <a:r>
              <a:rPr lang="vi-VN" sz="4000" dirty="0">
                <a:latin typeface="Times New Roman" pitchFamily="18" charset="0"/>
                <a:cs typeface="Times New Roman" pitchFamily="18" charset="0"/>
              </a:rPr>
              <a:t>Lần đầu tiên có kinh nguyệt</a:t>
            </a:r>
          </a:p>
          <a:p>
            <a:pPr marL="0" indent="0">
              <a:lnSpc>
                <a:spcPct val="150000"/>
              </a:lnSpc>
              <a:buNone/>
            </a:pPr>
            <a:r>
              <a:rPr lang="en-US" sz="4000" dirty="0">
                <a:latin typeface="Times New Roman" pitchFamily="18" charset="0"/>
                <a:cs typeface="Times New Roman" pitchFamily="18" charset="0"/>
              </a:rPr>
              <a:t>C. </a:t>
            </a:r>
            <a:r>
              <a:rPr lang="vi-VN" sz="4000" dirty="0">
                <a:latin typeface="Times New Roman" pitchFamily="18" charset="0"/>
                <a:cs typeface="Times New Roman" pitchFamily="18" charset="0"/>
              </a:rPr>
              <a:t>Bước vào tuổi 15</a:t>
            </a:r>
          </a:p>
          <a:p>
            <a:pPr marL="0" indent="0">
              <a:lnSpc>
                <a:spcPct val="150000"/>
              </a:lnSpc>
              <a:buNone/>
            </a:pPr>
            <a:r>
              <a:rPr lang="en-US" sz="4000" dirty="0">
                <a:latin typeface="Times New Roman" pitchFamily="18" charset="0"/>
                <a:cs typeface="Times New Roman" pitchFamily="18" charset="0"/>
              </a:rPr>
              <a:t>D. </a:t>
            </a:r>
            <a:r>
              <a:rPr lang="vi-VN" sz="4000" dirty="0">
                <a:latin typeface="Times New Roman" pitchFamily="18" charset="0"/>
                <a:cs typeface="Times New Roman" pitchFamily="18" charset="0"/>
              </a:rPr>
              <a:t>Trên 20 tuổi</a:t>
            </a:r>
          </a:p>
          <a:p>
            <a:pPr marL="0" indent="0">
              <a:lnSpc>
                <a:spcPct val="150000"/>
              </a:lnSpc>
              <a:buNone/>
            </a:pPr>
            <a:endParaRPr lang="en-US" sz="4000" dirty="0">
              <a:latin typeface="Times New Roman" pitchFamily="18" charset="0"/>
              <a:cs typeface="Times New Roman" pitchFamily="18" charset="0"/>
            </a:endParaRPr>
          </a:p>
        </p:txBody>
      </p:sp>
      <p:sp>
        <p:nvSpPr>
          <p:cNvPr id="3" name="Oval 2"/>
          <p:cNvSpPr/>
          <p:nvPr/>
        </p:nvSpPr>
        <p:spPr>
          <a:xfrm>
            <a:off x="1066800" y="3695700"/>
            <a:ext cx="609600" cy="6096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030A0"/>
              </a:solidFill>
            </a:endParaRPr>
          </a:p>
        </p:txBody>
      </p:sp>
    </p:spTree>
    <p:extLst>
      <p:ext uri="{BB962C8B-B14F-4D97-AF65-F5344CB8AC3E}">
        <p14:creationId xmlns:p14="http://schemas.microsoft.com/office/powerpoint/2010/main" val="381968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223B2CBD-39A8-12B2-DC30-48741F8AF1F1}"/>
              </a:ext>
            </a:extLst>
          </p:cNvPr>
          <p:cNvSpPr>
            <a:spLocks noGrp="1"/>
          </p:cNvSpPr>
          <p:nvPr>
            <p:ph idx="1"/>
          </p:nvPr>
        </p:nvSpPr>
        <p:spPr>
          <a:xfrm>
            <a:off x="1066800" y="1257300"/>
            <a:ext cx="15773400" cy="6527007"/>
          </a:xfrm>
        </p:spPr>
        <p:txBody>
          <a:bodyPr>
            <a:noAutofit/>
          </a:bodyPr>
          <a:lstStyle/>
          <a:p>
            <a:pPr marL="0" indent="0">
              <a:lnSpc>
                <a:spcPct val="150000"/>
              </a:lnSpc>
              <a:buNone/>
            </a:pPr>
            <a:r>
              <a:rPr lang="en-US" sz="4000" b="1" dirty="0" err="1">
                <a:latin typeface="Times New Roman" pitchFamily="18" charset="0"/>
                <a:cs typeface="Times New Roman" pitchFamily="18" charset="0"/>
              </a:rPr>
              <a:t>Câu</a:t>
            </a:r>
            <a:r>
              <a:rPr lang="en-US" sz="4000" b="1" dirty="0">
                <a:latin typeface="Times New Roman" pitchFamily="18" charset="0"/>
                <a:cs typeface="Times New Roman" pitchFamily="18" charset="0"/>
              </a:rPr>
              <a:t> 7:</a:t>
            </a:r>
            <a:r>
              <a:rPr lang="en-US" sz="4000" dirty="0">
                <a:latin typeface="Times New Roman" pitchFamily="18" charset="0"/>
                <a:cs typeface="Times New Roman" pitchFamily="18" charset="0"/>
              </a:rPr>
              <a:t> </a:t>
            </a:r>
            <a:r>
              <a:rPr lang="vi-VN" sz="4000" dirty="0">
                <a:latin typeface="Times New Roman" pitchFamily="18" charset="0"/>
                <a:cs typeface="Times New Roman" pitchFamily="18" charset="0"/>
              </a:rPr>
              <a:t>Nạo phá thai có thể gây ra những nguy cơ nào sau đây?</a:t>
            </a:r>
          </a:p>
          <a:p>
            <a:pPr marL="0" indent="0">
              <a:lnSpc>
                <a:spcPct val="150000"/>
              </a:lnSpc>
              <a:buNone/>
            </a:pPr>
            <a:r>
              <a:rPr lang="en-US" sz="4000" dirty="0">
                <a:latin typeface="Times New Roman" pitchFamily="18" charset="0"/>
                <a:cs typeface="Times New Roman" pitchFamily="18" charset="0"/>
              </a:rPr>
              <a:t>A. </a:t>
            </a:r>
            <a:r>
              <a:rPr lang="vi-VN" sz="4000" dirty="0">
                <a:latin typeface="Times New Roman" pitchFamily="18" charset="0"/>
                <a:cs typeface="Times New Roman" pitchFamily="18" charset="0"/>
              </a:rPr>
              <a:t>Làm mỏng thành tử cung dẫn đến khó sinh con</a:t>
            </a:r>
          </a:p>
          <a:p>
            <a:pPr marL="0" indent="0">
              <a:lnSpc>
                <a:spcPct val="150000"/>
              </a:lnSpc>
              <a:buNone/>
            </a:pPr>
            <a:r>
              <a:rPr lang="en-US" sz="4000" dirty="0">
                <a:latin typeface="Times New Roman" pitchFamily="18" charset="0"/>
                <a:cs typeface="Times New Roman" pitchFamily="18" charset="0"/>
              </a:rPr>
              <a:t>B. </a:t>
            </a:r>
            <a:r>
              <a:rPr lang="vi-VN" sz="4000" dirty="0">
                <a:latin typeface="Times New Roman" pitchFamily="18" charset="0"/>
                <a:cs typeface="Times New Roman" pitchFamily="18" charset="0"/>
              </a:rPr>
              <a:t>Ảnh hưởng đến thể chất và tâm lý của người mẹ</a:t>
            </a:r>
          </a:p>
          <a:p>
            <a:pPr marL="0" indent="0">
              <a:lnSpc>
                <a:spcPct val="150000"/>
              </a:lnSpc>
              <a:buNone/>
            </a:pPr>
            <a:r>
              <a:rPr lang="en-US" sz="4000" dirty="0">
                <a:latin typeface="Times New Roman" pitchFamily="18" charset="0"/>
                <a:cs typeface="Times New Roman" pitchFamily="18" charset="0"/>
              </a:rPr>
              <a:t>C. </a:t>
            </a:r>
            <a:r>
              <a:rPr lang="vi-VN" sz="4000" dirty="0">
                <a:latin typeface="Times New Roman" pitchFamily="18" charset="0"/>
                <a:cs typeface="Times New Roman" pitchFamily="18" charset="0"/>
              </a:rPr>
              <a:t>Có thể gây sẹo ở tử chung, thậm chí gây vô sinh thứ phát</a:t>
            </a:r>
          </a:p>
          <a:p>
            <a:pPr marL="0" indent="0">
              <a:lnSpc>
                <a:spcPct val="150000"/>
              </a:lnSpc>
              <a:buNone/>
            </a:pPr>
            <a:r>
              <a:rPr lang="en-US" sz="4000" dirty="0">
                <a:latin typeface="Times New Roman" pitchFamily="18" charset="0"/>
                <a:cs typeface="Times New Roman" pitchFamily="18" charset="0"/>
              </a:rPr>
              <a:t>D. </a:t>
            </a:r>
            <a:r>
              <a:rPr lang="vi-VN" sz="4000" dirty="0">
                <a:latin typeface="Times New Roman" pitchFamily="18" charset="0"/>
                <a:cs typeface="Times New Roman" pitchFamily="18" charset="0"/>
              </a:rPr>
              <a:t>Tất cả các phương án trên đều có thể xảy ra</a:t>
            </a:r>
          </a:p>
          <a:p>
            <a:pPr marL="0" indent="0">
              <a:lnSpc>
                <a:spcPct val="150000"/>
              </a:lnSpc>
              <a:buNone/>
            </a:pPr>
            <a:endParaRPr lang="en-US" sz="4000" dirty="0">
              <a:latin typeface="Times New Roman" pitchFamily="18" charset="0"/>
              <a:cs typeface="Times New Roman" pitchFamily="18" charset="0"/>
            </a:endParaRPr>
          </a:p>
        </p:txBody>
      </p:sp>
      <p:sp>
        <p:nvSpPr>
          <p:cNvPr id="3" name="Oval 2"/>
          <p:cNvSpPr/>
          <p:nvPr/>
        </p:nvSpPr>
        <p:spPr>
          <a:xfrm>
            <a:off x="1021080" y="5905500"/>
            <a:ext cx="609600" cy="6096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030A0"/>
              </a:solidFill>
            </a:endParaRPr>
          </a:p>
        </p:txBody>
      </p:sp>
    </p:spTree>
    <p:extLst>
      <p:ext uri="{BB962C8B-B14F-4D97-AF65-F5344CB8AC3E}">
        <p14:creationId xmlns:p14="http://schemas.microsoft.com/office/powerpoint/2010/main" val="2853053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223B2CBD-39A8-12B2-DC30-48741F8AF1F1}"/>
              </a:ext>
            </a:extLst>
          </p:cNvPr>
          <p:cNvSpPr>
            <a:spLocks noGrp="1"/>
          </p:cNvSpPr>
          <p:nvPr>
            <p:ph idx="1"/>
          </p:nvPr>
        </p:nvSpPr>
        <p:spPr>
          <a:xfrm>
            <a:off x="1066800" y="1257300"/>
            <a:ext cx="15773400" cy="6527007"/>
          </a:xfrm>
        </p:spPr>
        <p:txBody>
          <a:bodyPr>
            <a:noAutofit/>
          </a:bodyPr>
          <a:lstStyle/>
          <a:p>
            <a:pPr marL="0" indent="0">
              <a:lnSpc>
                <a:spcPct val="150000"/>
              </a:lnSpc>
              <a:buNone/>
            </a:pPr>
            <a:r>
              <a:rPr lang="en-US" sz="4000" b="1" dirty="0" err="1">
                <a:latin typeface="Times New Roman" pitchFamily="18" charset="0"/>
                <a:cs typeface="Times New Roman" pitchFamily="18" charset="0"/>
              </a:rPr>
              <a:t>Câu</a:t>
            </a:r>
            <a:r>
              <a:rPr lang="en-US" sz="4000" b="1" dirty="0">
                <a:latin typeface="Times New Roman" pitchFamily="18" charset="0"/>
                <a:cs typeface="Times New Roman" pitchFamily="18" charset="0"/>
              </a:rPr>
              <a:t> 8:</a:t>
            </a:r>
            <a:r>
              <a:rPr lang="en-US" sz="4000" dirty="0">
                <a:latin typeface="Times New Roman" pitchFamily="18" charset="0"/>
                <a:cs typeface="Times New Roman" pitchFamily="18" charset="0"/>
              </a:rPr>
              <a:t> </a:t>
            </a:r>
            <a:r>
              <a:rPr lang="vi-VN" sz="4000" dirty="0">
                <a:latin typeface="Times New Roman" pitchFamily="18" charset="0"/>
                <a:cs typeface="Times New Roman" pitchFamily="18" charset="0"/>
              </a:rPr>
              <a:t>Cần làm gì để tránh mang thai ngoài ý muốn ở tuổi vị thành niên?</a:t>
            </a:r>
          </a:p>
          <a:p>
            <a:pPr marL="0" indent="0">
              <a:lnSpc>
                <a:spcPct val="150000"/>
              </a:lnSpc>
              <a:buNone/>
            </a:pPr>
            <a:r>
              <a:rPr lang="en-US" sz="4000" dirty="0">
                <a:latin typeface="Times New Roman" pitchFamily="18" charset="0"/>
                <a:cs typeface="Times New Roman" pitchFamily="18" charset="0"/>
              </a:rPr>
              <a:t>A. </a:t>
            </a:r>
            <a:r>
              <a:rPr lang="vi-VN" sz="4000" dirty="0">
                <a:latin typeface="Times New Roman" pitchFamily="18" charset="0"/>
                <a:cs typeface="Times New Roman" pitchFamily="18" charset="0"/>
              </a:rPr>
              <a:t>Không quan hệ tình dục</a:t>
            </a:r>
          </a:p>
          <a:p>
            <a:pPr marL="0" indent="0">
              <a:lnSpc>
                <a:spcPct val="150000"/>
              </a:lnSpc>
              <a:buNone/>
            </a:pPr>
            <a:r>
              <a:rPr lang="en-US" sz="4000" dirty="0">
                <a:latin typeface="Times New Roman" pitchFamily="18" charset="0"/>
                <a:cs typeface="Times New Roman" pitchFamily="18" charset="0"/>
              </a:rPr>
              <a:t>B. </a:t>
            </a:r>
            <a:r>
              <a:rPr lang="vi-VN" sz="4000" dirty="0">
                <a:latin typeface="Times New Roman" pitchFamily="18" charset="0"/>
                <a:cs typeface="Times New Roman" pitchFamily="18" charset="0"/>
              </a:rPr>
              <a:t>Có hiểu biết về kiến thức phòng tránh thai</a:t>
            </a:r>
          </a:p>
          <a:p>
            <a:pPr marL="0" indent="0">
              <a:lnSpc>
                <a:spcPct val="150000"/>
              </a:lnSpc>
              <a:buNone/>
            </a:pPr>
            <a:r>
              <a:rPr lang="en-US" sz="4000" dirty="0">
                <a:latin typeface="Times New Roman" pitchFamily="18" charset="0"/>
                <a:cs typeface="Times New Roman" pitchFamily="18" charset="0"/>
              </a:rPr>
              <a:t>C. </a:t>
            </a:r>
            <a:r>
              <a:rPr lang="vi-VN" sz="4000" dirty="0">
                <a:latin typeface="Times New Roman" pitchFamily="18" charset="0"/>
                <a:cs typeface="Times New Roman" pitchFamily="18" charset="0"/>
              </a:rPr>
              <a:t>Sử dụng các biện pháp tránh thai dân gian</a:t>
            </a:r>
          </a:p>
          <a:p>
            <a:pPr marL="0" indent="0">
              <a:lnSpc>
                <a:spcPct val="150000"/>
              </a:lnSpc>
              <a:buNone/>
            </a:pPr>
            <a:r>
              <a:rPr lang="en-US" sz="4000" dirty="0">
                <a:latin typeface="Times New Roman" pitchFamily="18" charset="0"/>
                <a:cs typeface="Times New Roman" pitchFamily="18" charset="0"/>
              </a:rPr>
              <a:t>D. </a:t>
            </a:r>
            <a:r>
              <a:rPr lang="vi-VN" sz="4000" dirty="0">
                <a:latin typeface="Times New Roman" pitchFamily="18" charset="0"/>
                <a:cs typeface="Times New Roman" pitchFamily="18" charset="0"/>
              </a:rPr>
              <a:t>Sử dụng các biện pháp tránh thai an toàn</a:t>
            </a:r>
          </a:p>
          <a:p>
            <a:pPr marL="0" indent="0">
              <a:lnSpc>
                <a:spcPct val="150000"/>
              </a:lnSpc>
              <a:buNone/>
            </a:pPr>
            <a:endParaRPr lang="en-US" sz="4000" dirty="0">
              <a:latin typeface="Times New Roman" pitchFamily="18" charset="0"/>
              <a:cs typeface="Times New Roman" pitchFamily="18" charset="0"/>
            </a:endParaRPr>
          </a:p>
        </p:txBody>
      </p:sp>
      <p:sp>
        <p:nvSpPr>
          <p:cNvPr id="3" name="Oval 2"/>
          <p:cNvSpPr/>
          <p:nvPr/>
        </p:nvSpPr>
        <p:spPr>
          <a:xfrm>
            <a:off x="1021080" y="5905500"/>
            <a:ext cx="609600" cy="6096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030A0"/>
              </a:solidFill>
            </a:endParaRPr>
          </a:p>
        </p:txBody>
      </p:sp>
    </p:spTree>
    <p:extLst>
      <p:ext uri="{BB962C8B-B14F-4D97-AF65-F5344CB8AC3E}">
        <p14:creationId xmlns:p14="http://schemas.microsoft.com/office/powerpoint/2010/main" val="1929171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223B2CBD-39A8-12B2-DC30-48741F8AF1F1}"/>
              </a:ext>
            </a:extLst>
          </p:cNvPr>
          <p:cNvSpPr>
            <a:spLocks noGrp="1"/>
          </p:cNvSpPr>
          <p:nvPr>
            <p:ph idx="1"/>
          </p:nvPr>
        </p:nvSpPr>
        <p:spPr>
          <a:xfrm>
            <a:off x="1066800" y="1257300"/>
            <a:ext cx="15773400" cy="6527007"/>
          </a:xfrm>
        </p:spPr>
        <p:txBody>
          <a:bodyPr>
            <a:noAutofit/>
          </a:bodyPr>
          <a:lstStyle/>
          <a:p>
            <a:pPr marL="0" indent="0">
              <a:lnSpc>
                <a:spcPct val="150000"/>
              </a:lnSpc>
              <a:buNone/>
            </a:pPr>
            <a:r>
              <a:rPr lang="en-US" sz="4000" b="1" dirty="0" err="1">
                <a:latin typeface="Times New Roman" pitchFamily="18" charset="0"/>
                <a:cs typeface="Times New Roman" pitchFamily="18" charset="0"/>
              </a:rPr>
              <a:t>Câu</a:t>
            </a:r>
            <a:r>
              <a:rPr lang="en-US" sz="4000" b="1" dirty="0">
                <a:latin typeface="Times New Roman" pitchFamily="18" charset="0"/>
                <a:cs typeface="Times New Roman" pitchFamily="18" charset="0"/>
              </a:rPr>
              <a:t> 9:</a:t>
            </a:r>
            <a:r>
              <a:rPr lang="en-US" sz="4000" dirty="0">
                <a:latin typeface="Times New Roman" pitchFamily="18" charset="0"/>
                <a:cs typeface="Times New Roman" pitchFamily="18" charset="0"/>
              </a:rPr>
              <a:t> </a:t>
            </a:r>
            <a:r>
              <a:rPr lang="vi-VN" sz="4000" dirty="0">
                <a:latin typeface="Times New Roman" pitchFamily="18" charset="0"/>
                <a:cs typeface="Times New Roman" pitchFamily="18" charset="0"/>
              </a:rPr>
              <a:t>Đối tượng nào cần phòng tránh thai?</a:t>
            </a:r>
          </a:p>
          <a:p>
            <a:pPr marL="0" indent="0">
              <a:lnSpc>
                <a:spcPct val="150000"/>
              </a:lnSpc>
              <a:buNone/>
            </a:pPr>
            <a:r>
              <a:rPr lang="en-US" sz="4000" dirty="0">
                <a:latin typeface="Times New Roman" pitchFamily="18" charset="0"/>
                <a:cs typeface="Times New Roman" pitchFamily="18" charset="0"/>
              </a:rPr>
              <a:t>A. </a:t>
            </a:r>
            <a:r>
              <a:rPr lang="vi-VN" sz="4000" dirty="0">
                <a:latin typeface="Times New Roman" pitchFamily="18" charset="0"/>
                <a:cs typeface="Times New Roman" pitchFamily="18" charset="0"/>
              </a:rPr>
              <a:t>Phụ nữ trong độ tuổi sinh sản</a:t>
            </a:r>
          </a:p>
          <a:p>
            <a:pPr marL="0" indent="0">
              <a:lnSpc>
                <a:spcPct val="150000"/>
              </a:lnSpc>
              <a:buNone/>
            </a:pPr>
            <a:r>
              <a:rPr lang="en-US" sz="4000" dirty="0">
                <a:latin typeface="Times New Roman" pitchFamily="18" charset="0"/>
                <a:cs typeface="Times New Roman" pitchFamily="18" charset="0"/>
              </a:rPr>
              <a:t>B. </a:t>
            </a:r>
            <a:r>
              <a:rPr lang="vi-VN" sz="4000" dirty="0">
                <a:latin typeface="Times New Roman" pitchFamily="18" charset="0"/>
                <a:cs typeface="Times New Roman" pitchFamily="18" charset="0"/>
              </a:rPr>
              <a:t>Đàn ông trong đội tuổi sinh sản</a:t>
            </a:r>
          </a:p>
          <a:p>
            <a:pPr marL="0" indent="0">
              <a:lnSpc>
                <a:spcPct val="150000"/>
              </a:lnSpc>
              <a:buNone/>
            </a:pPr>
            <a:r>
              <a:rPr lang="en-US" sz="4000" dirty="0">
                <a:latin typeface="Times New Roman" pitchFamily="18" charset="0"/>
                <a:cs typeface="Times New Roman" pitchFamily="18" charset="0"/>
              </a:rPr>
              <a:t>C. </a:t>
            </a:r>
            <a:r>
              <a:rPr lang="vi-VN" sz="4000" dirty="0">
                <a:latin typeface="Times New Roman" pitchFamily="18" charset="0"/>
                <a:cs typeface="Times New Roman" pitchFamily="18" charset="0"/>
              </a:rPr>
              <a:t>Trẻ vị thành niên</a:t>
            </a:r>
          </a:p>
          <a:p>
            <a:pPr marL="0" indent="0">
              <a:lnSpc>
                <a:spcPct val="150000"/>
              </a:lnSpc>
              <a:buNone/>
            </a:pPr>
            <a:r>
              <a:rPr lang="en-US" sz="4000" dirty="0">
                <a:latin typeface="Times New Roman" pitchFamily="18" charset="0"/>
                <a:cs typeface="Times New Roman" pitchFamily="18" charset="0"/>
              </a:rPr>
              <a:t>D. </a:t>
            </a:r>
            <a:r>
              <a:rPr lang="vi-VN" sz="4000" dirty="0">
                <a:latin typeface="Times New Roman" pitchFamily="18" charset="0"/>
                <a:cs typeface="Times New Roman" pitchFamily="18" charset="0"/>
              </a:rPr>
              <a:t>Tất cả mọi người trong độ tuổi sinh sản</a:t>
            </a:r>
          </a:p>
          <a:p>
            <a:pPr marL="0" indent="0">
              <a:lnSpc>
                <a:spcPct val="150000"/>
              </a:lnSpc>
              <a:buNone/>
            </a:pPr>
            <a:endParaRPr lang="en-US" sz="4000" dirty="0">
              <a:latin typeface="Times New Roman" pitchFamily="18" charset="0"/>
              <a:cs typeface="Times New Roman" pitchFamily="18" charset="0"/>
            </a:endParaRPr>
          </a:p>
        </p:txBody>
      </p:sp>
      <p:sp>
        <p:nvSpPr>
          <p:cNvPr id="3" name="Oval 2"/>
          <p:cNvSpPr/>
          <p:nvPr/>
        </p:nvSpPr>
        <p:spPr>
          <a:xfrm>
            <a:off x="1021080" y="5905500"/>
            <a:ext cx="609600" cy="6096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030A0"/>
              </a:solidFill>
            </a:endParaRPr>
          </a:p>
        </p:txBody>
      </p:sp>
    </p:spTree>
    <p:extLst>
      <p:ext uri="{BB962C8B-B14F-4D97-AF65-F5344CB8AC3E}">
        <p14:creationId xmlns:p14="http://schemas.microsoft.com/office/powerpoint/2010/main" val="2654116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8288000" cy="102870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zh-CN" altLang="en-US" sz="2700">
              <a:solidFill>
                <a:prstClr val="white"/>
              </a:solidFill>
              <a:latin typeface="Calibri" panose="020F0502020204030204"/>
              <a:ea typeface="宋体" panose="02010600030101010101" pitchFamily="2" charset="-122"/>
            </a:endParaRPr>
          </a:p>
        </p:txBody>
      </p:sp>
      <p:sp>
        <p:nvSpPr>
          <p:cNvPr id="34" name="矩形 33"/>
          <p:cNvSpPr/>
          <p:nvPr/>
        </p:nvSpPr>
        <p:spPr>
          <a:xfrm>
            <a:off x="-1230407" y="3373067"/>
            <a:ext cx="988359" cy="1548557"/>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zh-CN" altLang="en-US" sz="2700">
              <a:solidFill>
                <a:prstClr val="white"/>
              </a:solidFill>
              <a:latin typeface="Calibri" panose="020F0502020204030204"/>
              <a:ea typeface="宋体" panose="02010600030101010101" pitchFamily="2" charset="-122"/>
            </a:endParaRPr>
          </a:p>
        </p:txBody>
      </p:sp>
      <p:pic>
        <p:nvPicPr>
          <p:cNvPr id="30" name="图片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0852" y="5547753"/>
            <a:ext cx="6902285" cy="2573205"/>
          </a:xfrm>
          <a:prstGeom prst="rect">
            <a:avLst/>
          </a:prstGeom>
        </p:spPr>
      </p:pic>
      <p:pic>
        <p:nvPicPr>
          <p:cNvPr id="31" name="图片 3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87652" y="2962414"/>
            <a:ext cx="12637448" cy="2556505"/>
          </a:xfrm>
          <a:prstGeom prst="rect">
            <a:avLst/>
          </a:prstGeom>
        </p:spPr>
      </p:pic>
      <p:sp>
        <p:nvSpPr>
          <p:cNvPr id="32" name="文本框 31"/>
          <p:cNvSpPr txBox="1"/>
          <p:nvPr/>
        </p:nvSpPr>
        <p:spPr>
          <a:xfrm>
            <a:off x="3556464" y="3365794"/>
            <a:ext cx="1531188" cy="2746906"/>
          </a:xfrm>
          <a:prstGeom prst="rect">
            <a:avLst/>
          </a:prstGeom>
          <a:noFill/>
        </p:spPr>
        <p:txBody>
          <a:bodyPr wrap="none" rtlCol="0">
            <a:spAutoFit/>
          </a:bodyPr>
          <a:lstStyle/>
          <a:p>
            <a:pPr defTabSz="1371600"/>
            <a:r>
              <a:rPr lang="en-US" altLang="zh-CN" sz="17250" b="1" dirty="0">
                <a:effectLst>
                  <a:outerShdw blurRad="38100" dist="38100" dir="2700000" algn="tl">
                    <a:srgbClr val="000000">
                      <a:alpha val="43137"/>
                    </a:srgbClr>
                  </a:outerShdw>
                </a:effectLst>
                <a:latin typeface="#9Slide03 Arima Madurai Black" panose="00000A00000000000000" pitchFamily="2" charset="-93"/>
                <a:ea typeface="微软雅黑" panose="020B0503020204020204" pitchFamily="34" charset="-122"/>
                <a:cs typeface="#9Slide03 Arima Madurai Black" panose="00000A00000000000000" pitchFamily="2" charset="-93"/>
              </a:rPr>
              <a:t>I.</a:t>
            </a:r>
            <a:endParaRPr lang="zh-CN" altLang="en-US" sz="17250" b="1" dirty="0">
              <a:effectLst>
                <a:outerShdw blurRad="38100" dist="38100" dir="2700000" algn="tl">
                  <a:srgbClr val="000000">
                    <a:alpha val="43137"/>
                  </a:srgbClr>
                </a:outerShdw>
              </a:effectLst>
              <a:latin typeface="#9Slide03 Arima Madurai Black" panose="00000A00000000000000" pitchFamily="2" charset="-93"/>
              <a:ea typeface="微软雅黑" panose="020B0503020204020204" pitchFamily="34" charset="-122"/>
              <a:cs typeface="#9Slide03 Arima Madurai Black" panose="00000A00000000000000" pitchFamily="2" charset="-93"/>
            </a:endParaRPr>
          </a:p>
        </p:txBody>
      </p:sp>
      <p:sp>
        <p:nvSpPr>
          <p:cNvPr id="33" name="文本框 32"/>
          <p:cNvSpPr txBox="1"/>
          <p:nvPr/>
        </p:nvSpPr>
        <p:spPr>
          <a:xfrm>
            <a:off x="6172200" y="3604535"/>
            <a:ext cx="3207929" cy="769441"/>
          </a:xfrm>
          <a:prstGeom prst="rect">
            <a:avLst/>
          </a:prstGeom>
          <a:noFill/>
        </p:spPr>
        <p:txBody>
          <a:bodyPr wrap="none" rtlCol="0">
            <a:spAutoFit/>
          </a:bodyPr>
          <a:lstStyle/>
          <a:p>
            <a:pPr defTabSz="1371600"/>
            <a:r>
              <a:rPr lang="en-US" altLang="zh-CN" sz="44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Hệ</a:t>
            </a:r>
            <a:r>
              <a:rPr lang="en-US" altLang="zh-CN" sz="44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4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sinh</a:t>
            </a:r>
            <a:r>
              <a:rPr lang="en-US" altLang="zh-CN" sz="44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4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dục</a:t>
            </a:r>
            <a:r>
              <a:rPr lang="en-US" altLang="zh-CN" sz="44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p>
        </p:txBody>
      </p:sp>
    </p:spTree>
    <p:extLst>
      <p:ext uri="{BB962C8B-B14F-4D97-AF65-F5344CB8AC3E}">
        <p14:creationId xmlns:p14="http://schemas.microsoft.com/office/powerpoint/2010/main" val="1502745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223B2CBD-39A8-12B2-DC30-48741F8AF1F1}"/>
              </a:ext>
            </a:extLst>
          </p:cNvPr>
          <p:cNvSpPr>
            <a:spLocks noGrp="1"/>
          </p:cNvSpPr>
          <p:nvPr>
            <p:ph idx="1"/>
          </p:nvPr>
        </p:nvSpPr>
        <p:spPr>
          <a:xfrm>
            <a:off x="1066800" y="1257300"/>
            <a:ext cx="16459200" cy="6527007"/>
          </a:xfrm>
        </p:spPr>
        <p:txBody>
          <a:bodyPr>
            <a:noAutofit/>
          </a:bodyPr>
          <a:lstStyle/>
          <a:p>
            <a:pPr marL="0" indent="0">
              <a:lnSpc>
                <a:spcPct val="150000"/>
              </a:lnSpc>
              <a:buNone/>
            </a:pPr>
            <a:r>
              <a:rPr lang="en-US" sz="4000" b="1" dirty="0" err="1">
                <a:latin typeface="Times New Roman" pitchFamily="18" charset="0"/>
                <a:cs typeface="Times New Roman" pitchFamily="18" charset="0"/>
              </a:rPr>
              <a:t>Câu</a:t>
            </a:r>
            <a:r>
              <a:rPr lang="en-US" sz="4000" b="1" dirty="0">
                <a:latin typeface="Times New Roman" pitchFamily="18" charset="0"/>
                <a:cs typeface="Times New Roman" pitchFamily="18" charset="0"/>
              </a:rPr>
              <a:t> 10:</a:t>
            </a:r>
            <a:r>
              <a:rPr lang="en-US" sz="4000" dirty="0">
                <a:latin typeface="Times New Roman" pitchFamily="18" charset="0"/>
                <a:cs typeface="Times New Roman" pitchFamily="18" charset="0"/>
              </a:rPr>
              <a:t> </a:t>
            </a:r>
            <a:r>
              <a:rPr lang="vi-VN" sz="4000" dirty="0">
                <a:latin typeface="Times New Roman" pitchFamily="18" charset="0"/>
                <a:cs typeface="Times New Roman" pitchFamily="18" charset="0"/>
              </a:rPr>
              <a:t>Muốn phòng tránh thai, cần nắm vững các nguyên tắc nào dưới đây?</a:t>
            </a:r>
            <a:endParaRPr lang="en-US" sz="4000" dirty="0">
              <a:latin typeface="Times New Roman" pitchFamily="18" charset="0"/>
              <a:cs typeface="Times New Roman" pitchFamily="18" charset="0"/>
            </a:endParaRPr>
          </a:p>
          <a:p>
            <a:pPr marL="0" indent="0">
              <a:lnSpc>
                <a:spcPct val="150000"/>
              </a:lnSpc>
              <a:buNone/>
            </a:pPr>
            <a:endParaRPr lang="vi-VN" sz="4000" dirty="0">
              <a:latin typeface="Times New Roman" pitchFamily="18" charset="0"/>
              <a:cs typeface="Times New Roman" pitchFamily="18" charset="0"/>
            </a:endParaRPr>
          </a:p>
          <a:p>
            <a:pPr marL="0" indent="0">
              <a:lnSpc>
                <a:spcPct val="150000"/>
              </a:lnSpc>
              <a:buNone/>
            </a:pPr>
            <a:r>
              <a:rPr lang="en-US" sz="4000" dirty="0">
                <a:latin typeface="Times New Roman" pitchFamily="18" charset="0"/>
                <a:cs typeface="Times New Roman" pitchFamily="18" charset="0"/>
              </a:rPr>
              <a:t>A. </a:t>
            </a:r>
            <a:r>
              <a:rPr lang="vi-VN" sz="4000" dirty="0">
                <a:latin typeface="Times New Roman" pitchFamily="18" charset="0"/>
                <a:cs typeface="Times New Roman" pitchFamily="18" charset="0"/>
              </a:rPr>
              <a:t>Ngăn không cho trứng rụng</a:t>
            </a:r>
          </a:p>
          <a:p>
            <a:pPr marL="0" indent="0">
              <a:lnSpc>
                <a:spcPct val="150000"/>
              </a:lnSpc>
              <a:buNone/>
            </a:pPr>
            <a:r>
              <a:rPr lang="en-US" sz="4000" dirty="0">
                <a:latin typeface="Times New Roman" pitchFamily="18" charset="0"/>
                <a:cs typeface="Times New Roman" pitchFamily="18" charset="0"/>
              </a:rPr>
              <a:t>B. </a:t>
            </a:r>
            <a:r>
              <a:rPr lang="vi-VN" sz="4000" dirty="0">
                <a:latin typeface="Times New Roman" pitchFamily="18" charset="0"/>
                <a:cs typeface="Times New Roman" pitchFamily="18" charset="0"/>
              </a:rPr>
              <a:t>Tránh để tinh trùng gặp trứng</a:t>
            </a:r>
          </a:p>
          <a:p>
            <a:pPr marL="0" indent="0">
              <a:lnSpc>
                <a:spcPct val="150000"/>
              </a:lnSpc>
              <a:buNone/>
            </a:pPr>
            <a:r>
              <a:rPr lang="en-US" sz="4000" dirty="0">
                <a:latin typeface="Times New Roman" pitchFamily="18" charset="0"/>
                <a:cs typeface="Times New Roman" pitchFamily="18" charset="0"/>
              </a:rPr>
              <a:t>C. </a:t>
            </a:r>
            <a:r>
              <a:rPr lang="vi-VN" sz="4000" dirty="0">
                <a:latin typeface="Times New Roman" pitchFamily="18" charset="0"/>
                <a:cs typeface="Times New Roman" pitchFamily="18" charset="0"/>
              </a:rPr>
              <a:t>Chống sự làm tổ của trứng</a:t>
            </a:r>
          </a:p>
          <a:p>
            <a:pPr marL="0" indent="0">
              <a:lnSpc>
                <a:spcPct val="150000"/>
              </a:lnSpc>
              <a:buNone/>
            </a:pPr>
            <a:r>
              <a:rPr lang="en-US" sz="4000" dirty="0">
                <a:latin typeface="Times New Roman" pitchFamily="18" charset="0"/>
                <a:cs typeface="Times New Roman" pitchFamily="18" charset="0"/>
              </a:rPr>
              <a:t>D. </a:t>
            </a:r>
            <a:r>
              <a:rPr lang="vi-VN" sz="4000" dirty="0">
                <a:latin typeface="Times New Roman" pitchFamily="18" charset="0"/>
                <a:cs typeface="Times New Roman" pitchFamily="18" charset="0"/>
              </a:rPr>
              <a:t>Cả ba phương án trên</a:t>
            </a:r>
          </a:p>
          <a:p>
            <a:pPr marL="0" indent="0">
              <a:lnSpc>
                <a:spcPct val="150000"/>
              </a:lnSpc>
              <a:buNone/>
            </a:pPr>
            <a:endParaRPr lang="en-US" sz="4000" dirty="0">
              <a:latin typeface="Times New Roman" pitchFamily="18" charset="0"/>
              <a:cs typeface="Times New Roman" pitchFamily="18" charset="0"/>
            </a:endParaRPr>
          </a:p>
        </p:txBody>
      </p:sp>
      <p:sp>
        <p:nvSpPr>
          <p:cNvPr id="3" name="Oval 2"/>
          <p:cNvSpPr/>
          <p:nvPr/>
        </p:nvSpPr>
        <p:spPr>
          <a:xfrm>
            <a:off x="1021080" y="7048500"/>
            <a:ext cx="609600" cy="6096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030A0"/>
              </a:solidFill>
            </a:endParaRPr>
          </a:p>
        </p:txBody>
      </p:sp>
    </p:spTree>
    <p:extLst>
      <p:ext uri="{BB962C8B-B14F-4D97-AF65-F5344CB8AC3E}">
        <p14:creationId xmlns:p14="http://schemas.microsoft.com/office/powerpoint/2010/main" val="2900297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Bộ hình nền &amp;quot;Hoạt hình siêu dễ thương&amp;quot; chất lượng cao cho Powerpoint"/>
          <p:cNvPicPr>
            <a:picLocks noChangeAspect="1" noChangeArrowheads="1"/>
          </p:cNvPicPr>
          <p:nvPr/>
        </p:nvPicPr>
        <p:blipFill rotWithShape="1">
          <a:blip r:embed="rId2">
            <a:extLst>
              <a:ext uri="{28A0092B-C50C-407E-A947-70E740481C1C}">
                <a14:useLocalDpi xmlns:a14="http://schemas.microsoft.com/office/drawing/2010/main" val="0"/>
              </a:ext>
            </a:extLst>
          </a:blip>
          <a:srcRect t="20577"/>
          <a:stretch>
            <a:fillRect/>
          </a:stretch>
        </p:blipFill>
        <p:spPr bwMode="auto">
          <a:xfrm>
            <a:off x="0" y="2795"/>
            <a:ext cx="18288000" cy="1028420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594860" y="205740"/>
            <a:ext cx="9079992" cy="1536192"/>
          </a:xfrm>
          <a:prstGeom prst="rect">
            <a:avLst/>
          </a:prstGeom>
          <a:solidFill>
            <a:schemeClr val="bg1">
              <a:lumMod val="85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137160" tIns="68580" rIns="137160" bIns="68580" spcCol="0" rtlCol="0" anchor="ctr"/>
          <a:lstStyle/>
          <a:p>
            <a:pPr algn="ctr"/>
            <a:r>
              <a:rPr lang="en-US" sz="4000" b="1" dirty="0">
                <a:solidFill>
                  <a:srgbClr val="C00000"/>
                </a:solidFill>
                <a:latin typeface="Times New Roman" pitchFamily="18" charset="0"/>
                <a:cs typeface="Times New Roman" pitchFamily="18" charset="0"/>
              </a:rPr>
              <a:t>VẬN DỤNG</a:t>
            </a:r>
          </a:p>
        </p:txBody>
      </p:sp>
      <p:sp>
        <p:nvSpPr>
          <p:cNvPr id="2" name="TextBox 1"/>
          <p:cNvSpPr txBox="1"/>
          <p:nvPr/>
        </p:nvSpPr>
        <p:spPr>
          <a:xfrm>
            <a:off x="4419600" y="2171700"/>
            <a:ext cx="12420600" cy="5016758"/>
          </a:xfrm>
          <a:prstGeom prst="rect">
            <a:avLst/>
          </a:prstGeom>
          <a:noFill/>
        </p:spPr>
        <p:txBody>
          <a:bodyPr wrap="square" rtlCol="0">
            <a:spAutoFit/>
          </a:bodyPr>
          <a:lstStyle/>
          <a:p>
            <a:pPr marL="571500" indent="-571500">
              <a:buFont typeface="Arial" pitchFamily="34" charset="0"/>
              <a:buChar char="•"/>
            </a:pPr>
            <a:r>
              <a:rPr lang="en-US" sz="4000" dirty="0">
                <a:solidFill>
                  <a:srgbClr val="7030A0"/>
                </a:solidFill>
                <a:latin typeface="Times New Roman" pitchFamily="18" charset="0"/>
                <a:cs typeface="Times New Roman" pitchFamily="18" charset="0"/>
              </a:rPr>
              <a:t>T</a:t>
            </a:r>
            <a:r>
              <a:rPr lang="vi-VN" sz="4000" dirty="0">
                <a:solidFill>
                  <a:srgbClr val="7030A0"/>
                </a:solidFill>
                <a:latin typeface="Times New Roman" pitchFamily="18" charset="0"/>
                <a:cs typeface="Times New Roman" pitchFamily="18" charset="0"/>
              </a:rPr>
              <a:t>iến hành một cuộc điều tra trong phạm vi trường học về hiểu biết của học sinh về sức khỏe sinh sản vị thành niên</a:t>
            </a:r>
            <a:endParaRPr lang="en-US" sz="4000" dirty="0">
              <a:solidFill>
                <a:srgbClr val="7030A0"/>
              </a:solidFill>
              <a:latin typeface="Times New Roman" pitchFamily="18" charset="0"/>
              <a:cs typeface="Times New Roman" pitchFamily="18" charset="0"/>
            </a:endParaRPr>
          </a:p>
          <a:p>
            <a:r>
              <a:rPr lang="en-US" sz="4000" dirty="0">
                <a:solidFill>
                  <a:srgbClr val="7030A0"/>
                </a:solidFill>
                <a:latin typeface="Times New Roman" pitchFamily="18" charset="0"/>
                <a:cs typeface="Times New Roman" pitchFamily="18" charset="0"/>
              </a:rPr>
              <a:t>+</a:t>
            </a:r>
            <a:r>
              <a:rPr lang="vi-VN" sz="4000" dirty="0">
                <a:solidFill>
                  <a:srgbClr val="7030A0"/>
                </a:solidFill>
                <a:latin typeface="Times New Roman" pitchFamily="18" charset="0"/>
                <a:cs typeface="Times New Roman" pitchFamily="18" charset="0"/>
              </a:rPr>
              <a:t> </a:t>
            </a:r>
            <a:r>
              <a:rPr lang="en-US" sz="4000" dirty="0">
                <a:solidFill>
                  <a:srgbClr val="7030A0"/>
                </a:solidFill>
                <a:latin typeface="Times New Roman" pitchFamily="18" charset="0"/>
                <a:cs typeface="Times New Roman" pitchFamily="18" charset="0"/>
              </a:rPr>
              <a:t>M</a:t>
            </a:r>
            <a:r>
              <a:rPr lang="vi-VN" sz="4000" dirty="0">
                <a:solidFill>
                  <a:srgbClr val="7030A0"/>
                </a:solidFill>
                <a:latin typeface="Times New Roman" pitchFamily="18" charset="0"/>
                <a:cs typeface="Times New Roman" pitchFamily="18" charset="0"/>
              </a:rPr>
              <a:t>ẫu điều tra Bảng 40.2 SGK KHTN 8 Tr. 168</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theo</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nhóm</a:t>
            </a:r>
            <a:r>
              <a:rPr lang="en-US" sz="4000" dirty="0">
                <a:solidFill>
                  <a:srgbClr val="7030A0"/>
                </a:solidFill>
                <a:latin typeface="Times New Roman" pitchFamily="18" charset="0"/>
                <a:cs typeface="Times New Roman" pitchFamily="18" charset="0"/>
              </a:rPr>
              <a:t> 4.</a:t>
            </a:r>
          </a:p>
          <a:p>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Kích</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thước</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mẫu</a:t>
            </a:r>
            <a:r>
              <a:rPr lang="en-US" sz="4000" dirty="0">
                <a:solidFill>
                  <a:srgbClr val="7030A0"/>
                </a:solidFill>
                <a:latin typeface="Times New Roman" pitchFamily="18" charset="0"/>
                <a:cs typeface="Times New Roman" pitchFamily="18" charset="0"/>
              </a:rPr>
              <a:t>: 100 </a:t>
            </a:r>
            <a:r>
              <a:rPr lang="en-US" sz="4000" dirty="0" err="1">
                <a:solidFill>
                  <a:srgbClr val="7030A0"/>
                </a:solidFill>
                <a:latin typeface="Times New Roman" pitchFamily="18" charset="0"/>
                <a:cs typeface="Times New Roman" pitchFamily="18" charset="0"/>
              </a:rPr>
              <a:t>người</a:t>
            </a:r>
            <a:endParaRPr lang="en-US" sz="4000" dirty="0">
              <a:solidFill>
                <a:srgbClr val="7030A0"/>
              </a:solidFill>
              <a:latin typeface="Times New Roman" pitchFamily="18" charset="0"/>
              <a:cs typeface="Times New Roman" pitchFamily="18" charset="0"/>
            </a:endParaRPr>
          </a:p>
          <a:p>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Các</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nhóm</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đăng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ký</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trước</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để</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không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trùng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nhau</a:t>
            </a:r>
            <a:endParaRPr lang="en-US" sz="4000" dirty="0">
              <a:solidFill>
                <a:srgbClr val="7030A0"/>
              </a:solidFill>
              <a:latin typeface="Times New Roman" pitchFamily="18" charset="0"/>
              <a:cs typeface="Times New Roman" pitchFamily="18" charset="0"/>
            </a:endParaRPr>
          </a:p>
          <a:p>
            <a:pPr marL="571500" indent="-571500">
              <a:buFont typeface="Arial" pitchFamily="34" charset="0"/>
              <a:buChar char="•"/>
            </a:pPr>
            <a:r>
              <a:rPr lang="en-US" sz="4000" dirty="0" err="1">
                <a:solidFill>
                  <a:srgbClr val="7030A0"/>
                </a:solidFill>
                <a:latin typeface="Times New Roman" pitchFamily="18" charset="0"/>
                <a:cs typeface="Times New Roman" pitchFamily="18" charset="0"/>
              </a:rPr>
              <a:t>Nộp</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bài</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lên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Padlet</a:t>
            </a:r>
            <a:endParaRPr lang="en-US" sz="4000" dirty="0">
              <a:solidFill>
                <a:srgbClr val="7030A0"/>
              </a:solidFill>
              <a:latin typeface="Times New Roman" pitchFamily="18" charset="0"/>
              <a:cs typeface="Times New Roman" pitchFamily="18" charset="0"/>
            </a:endParaRPr>
          </a:p>
          <a:p>
            <a:endParaRPr lang="en-US" sz="4000" dirty="0">
              <a:solidFill>
                <a:srgbClr val="7030A0"/>
              </a:solidFill>
              <a:latin typeface="Times New Roman" pitchFamily="18" charset="0"/>
              <a:cs typeface="Times New Roman" pitchFamily="18" charset="0"/>
            </a:endParaRPr>
          </a:p>
        </p:txBody>
      </p:sp>
    </p:spTree>
    <p:extLst>
      <p:ext uri="{BB962C8B-B14F-4D97-AF65-F5344CB8AC3E}">
        <p14:creationId xmlns:p14="http://schemas.microsoft.com/office/powerpoint/2010/main" val="257134674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1" y="0"/>
            <a:ext cx="8644598" cy="10287000"/>
          </a:xfrm>
          <a:prstGeom prst="rect">
            <a:avLst/>
          </a:prstGeom>
        </p:spPr>
      </p:pic>
      <p:sp>
        <p:nvSpPr>
          <p:cNvPr id="3" name="TextBox 2"/>
          <p:cNvSpPr txBox="1"/>
          <p:nvPr/>
        </p:nvSpPr>
        <p:spPr>
          <a:xfrm>
            <a:off x="9486900" y="247650"/>
            <a:ext cx="7486650" cy="784830"/>
          </a:xfrm>
          <a:prstGeom prst="rect">
            <a:avLst/>
          </a:prstGeom>
          <a:noFill/>
        </p:spPr>
        <p:txBody>
          <a:bodyPr wrap="square" lIns="137160" tIns="68580" rIns="137160" bIns="68580" rtlCol="0">
            <a:spAutoFit/>
          </a:bodyPr>
          <a:lstStyle/>
          <a:p>
            <a:r>
              <a:rPr lang="en-US" sz="4200" dirty="0">
                <a:solidFill>
                  <a:srgbClr val="C00000"/>
                </a:solidFill>
                <a:latin typeface="Times New Roman" pitchFamily="18" charset="0"/>
                <a:cs typeface="Times New Roman" pitchFamily="18" charset="0"/>
              </a:rPr>
              <a:t>	</a:t>
            </a:r>
            <a:r>
              <a:rPr lang="en-US" sz="4200" u="sng" dirty="0" err="1">
                <a:solidFill>
                  <a:srgbClr val="C00000"/>
                </a:solidFill>
                <a:latin typeface="Times New Roman" pitchFamily="18" charset="0"/>
                <a:cs typeface="Times New Roman" pitchFamily="18" charset="0"/>
              </a:rPr>
              <a:t>Nhiệm</a:t>
            </a:r>
            <a:r>
              <a:rPr lang="en-US" sz="4200" u="sng" dirty="0">
                <a:solidFill>
                  <a:srgbClr val="C00000"/>
                </a:solidFill>
                <a:latin typeface="Times New Roman" pitchFamily="18" charset="0"/>
                <a:cs typeface="Times New Roman" pitchFamily="18" charset="0"/>
              </a:rPr>
              <a:t> </a:t>
            </a:r>
            <a:r>
              <a:rPr lang="en-US" sz="4200" u="sng" dirty="0" err="1">
                <a:solidFill>
                  <a:srgbClr val="C00000"/>
                </a:solidFill>
                <a:latin typeface="Times New Roman" pitchFamily="18" charset="0"/>
                <a:cs typeface="Times New Roman" pitchFamily="18" charset="0"/>
              </a:rPr>
              <a:t>vụ</a:t>
            </a:r>
            <a:r>
              <a:rPr lang="en-US" sz="4200" u="sng" dirty="0">
                <a:solidFill>
                  <a:srgbClr val="C00000"/>
                </a:solidFill>
                <a:latin typeface="Times New Roman" pitchFamily="18" charset="0"/>
                <a:cs typeface="Times New Roman" pitchFamily="18" charset="0"/>
              </a:rPr>
              <a:t> </a:t>
            </a:r>
            <a:r>
              <a:rPr lang="en-US" sz="4200" u="sng" dirty="0" err="1">
                <a:solidFill>
                  <a:srgbClr val="C00000"/>
                </a:solidFill>
                <a:latin typeface="Times New Roman" pitchFamily="18" charset="0"/>
                <a:cs typeface="Times New Roman" pitchFamily="18" charset="0"/>
              </a:rPr>
              <a:t>học</a:t>
            </a:r>
            <a:r>
              <a:rPr lang="en-US" sz="4200" u="sng" dirty="0">
                <a:solidFill>
                  <a:srgbClr val="C00000"/>
                </a:solidFill>
                <a:latin typeface="Times New Roman" pitchFamily="18" charset="0"/>
                <a:cs typeface="Times New Roman" pitchFamily="18" charset="0"/>
              </a:rPr>
              <a:t> </a:t>
            </a:r>
            <a:r>
              <a:rPr lang="en-US" sz="4200" u="sng" dirty="0" err="1">
                <a:solidFill>
                  <a:srgbClr val="C00000"/>
                </a:solidFill>
                <a:latin typeface="Times New Roman" pitchFamily="18" charset="0"/>
                <a:cs typeface="Times New Roman" pitchFamily="18" charset="0"/>
              </a:rPr>
              <a:t>tập</a:t>
            </a:r>
            <a:endParaRPr lang="en-US" sz="4200" u="sng" dirty="0">
              <a:solidFill>
                <a:srgbClr val="C00000"/>
              </a:solidFill>
              <a:latin typeface="Times New Roman" pitchFamily="18" charset="0"/>
              <a:cs typeface="Times New Roman" pitchFamily="18" charset="0"/>
            </a:endParaRPr>
          </a:p>
        </p:txBody>
      </p:sp>
      <p:sp>
        <p:nvSpPr>
          <p:cNvPr id="9" name="TextBox 8"/>
          <p:cNvSpPr txBox="1"/>
          <p:nvPr/>
        </p:nvSpPr>
        <p:spPr>
          <a:xfrm>
            <a:off x="9486900" y="1456476"/>
            <a:ext cx="7715250" cy="4693593"/>
          </a:xfrm>
          <a:prstGeom prst="rect">
            <a:avLst/>
          </a:prstGeom>
          <a:noFill/>
        </p:spPr>
        <p:txBody>
          <a:bodyPr wrap="square" lIns="137160" tIns="68580" rIns="137160" bIns="68580" rtlCol="0">
            <a:spAutoFit/>
          </a:bodyPr>
          <a:lstStyle/>
          <a:p>
            <a:r>
              <a:rPr lang="en-US" sz="4200" dirty="0">
                <a:solidFill>
                  <a:srgbClr val="7030A0"/>
                </a:solidFill>
                <a:latin typeface="Times New Roman" pitchFamily="18" charset="0"/>
                <a:cs typeface="Times New Roman" pitchFamily="18" charset="0"/>
              </a:rPr>
              <a:t> ⃰ </a:t>
            </a:r>
            <a:r>
              <a:rPr lang="en-US" sz="4400" dirty="0" err="1">
                <a:solidFill>
                  <a:srgbClr val="7030A0"/>
                </a:solidFill>
                <a:latin typeface="Times New Roman" pitchFamily="18" charset="0"/>
                <a:cs typeface="Times New Roman" pitchFamily="18" charset="0"/>
              </a:rPr>
              <a:t>Quan</a:t>
            </a:r>
            <a:r>
              <a:rPr lang="en-US" sz="4400" dirty="0">
                <a:solidFill>
                  <a:srgbClr val="7030A0"/>
                </a:solidFill>
                <a:latin typeface="Times New Roman" pitchFamily="18" charset="0"/>
                <a:cs typeface="Times New Roman" pitchFamily="18" charset="0"/>
              </a:rPr>
              <a:t> </a:t>
            </a:r>
            <a:r>
              <a:rPr lang="en-US" sz="4400" dirty="0" err="1">
                <a:solidFill>
                  <a:srgbClr val="7030A0"/>
                </a:solidFill>
                <a:latin typeface="Times New Roman" pitchFamily="18" charset="0"/>
                <a:cs typeface="Times New Roman" pitchFamily="18" charset="0"/>
              </a:rPr>
              <a:t>sát</a:t>
            </a:r>
            <a:r>
              <a:rPr lang="en-US" sz="4400" dirty="0">
                <a:solidFill>
                  <a:srgbClr val="7030A0"/>
                </a:solidFill>
                <a:latin typeface="Times New Roman" pitchFamily="18" charset="0"/>
                <a:cs typeface="Times New Roman" pitchFamily="18" charset="0"/>
              </a:rPr>
              <a:t> </a:t>
            </a:r>
            <a:r>
              <a:rPr lang="en-US" sz="4400" dirty="0" err="1">
                <a:solidFill>
                  <a:srgbClr val="7030A0"/>
                </a:solidFill>
                <a:latin typeface="Times New Roman" pitchFamily="18" charset="0"/>
                <a:cs typeface="Times New Roman" pitchFamily="18" charset="0"/>
              </a:rPr>
              <a:t>hình</a:t>
            </a:r>
            <a:r>
              <a:rPr lang="en-US" sz="4400" dirty="0">
                <a:solidFill>
                  <a:srgbClr val="7030A0"/>
                </a:solidFill>
                <a:latin typeface="Times New Roman" pitchFamily="18" charset="0"/>
                <a:cs typeface="Times New Roman" pitchFamily="18" charset="0"/>
              </a:rPr>
              <a:t>.</a:t>
            </a:r>
          </a:p>
          <a:p>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Nhóm</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thực</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hiện</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theo</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nhóm</a:t>
            </a:r>
            <a:r>
              <a:rPr lang="en-US" sz="4200" dirty="0">
                <a:solidFill>
                  <a:srgbClr val="7030A0"/>
                </a:solidFill>
                <a:latin typeface="Times New Roman" pitchFamily="18" charset="0"/>
                <a:cs typeface="Times New Roman" pitchFamily="18" charset="0"/>
              </a:rPr>
              <a:t> 4 (</a:t>
            </a:r>
            <a:r>
              <a:rPr lang="en-US" sz="4200" dirty="0" err="1">
                <a:solidFill>
                  <a:srgbClr val="7030A0"/>
                </a:solidFill>
                <a:latin typeface="Times New Roman" pitchFamily="18" charset="0"/>
                <a:cs typeface="Times New Roman" pitchFamily="18" charset="0"/>
              </a:rPr>
              <a:t>hoặc</a:t>
            </a:r>
            <a:r>
              <a:rPr lang="en-US" sz="4200" dirty="0">
                <a:solidFill>
                  <a:srgbClr val="7030A0"/>
                </a:solidFill>
                <a:latin typeface="Times New Roman" pitchFamily="18" charset="0"/>
                <a:cs typeface="Times New Roman" pitchFamily="18" charset="0"/>
              </a:rPr>
              <a:t> 6) </a:t>
            </a:r>
            <a:r>
              <a:rPr lang="en-US" sz="4200" dirty="0" err="1">
                <a:solidFill>
                  <a:srgbClr val="7030A0"/>
                </a:solidFill>
                <a:latin typeface="Times New Roman" pitchFamily="18" charset="0"/>
                <a:cs typeface="Times New Roman" pitchFamily="18" charset="0"/>
              </a:rPr>
              <a:t>và</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hoàn</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thành</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phiếu</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học</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tập</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số</a:t>
            </a:r>
            <a:r>
              <a:rPr lang="en-US" sz="4200" dirty="0">
                <a:solidFill>
                  <a:srgbClr val="7030A0"/>
                </a:solidFill>
                <a:latin typeface="Times New Roman" pitchFamily="18" charset="0"/>
                <a:cs typeface="Times New Roman" pitchFamily="18" charset="0"/>
              </a:rPr>
              <a:t> 1 </a:t>
            </a:r>
            <a:r>
              <a:rPr lang="en-US" sz="4200" dirty="0" err="1">
                <a:solidFill>
                  <a:srgbClr val="7030A0"/>
                </a:solidFill>
                <a:latin typeface="Times New Roman" pitchFamily="18" charset="0"/>
                <a:cs typeface="Times New Roman" pitchFamily="18" charset="0"/>
              </a:rPr>
              <a:t>theo</a:t>
            </a:r>
            <a:r>
              <a:rPr lang="en-US" sz="4200" dirty="0">
                <a:solidFill>
                  <a:srgbClr val="7030A0"/>
                </a:solidFill>
                <a:latin typeface="Times New Roman" pitchFamily="18" charset="0"/>
                <a:cs typeface="Times New Roman" pitchFamily="18" charset="0"/>
              </a:rPr>
              <a:t> 2 </a:t>
            </a:r>
            <a:r>
              <a:rPr lang="en-US" sz="4200" dirty="0" err="1">
                <a:solidFill>
                  <a:srgbClr val="7030A0"/>
                </a:solidFill>
                <a:latin typeface="Times New Roman" pitchFamily="18" charset="0"/>
                <a:cs typeface="Times New Roman" pitchFamily="18" charset="0"/>
              </a:rPr>
              <a:t>nhiệm</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vụ</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Báo</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cáo</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sau</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mỗi</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nhiệm</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vụ</a:t>
            </a:r>
            <a:r>
              <a:rPr lang="en-US" sz="4200" dirty="0">
                <a:solidFill>
                  <a:srgbClr val="7030A0"/>
                </a:solidFill>
                <a:latin typeface="Times New Roman" pitchFamily="18" charset="0"/>
                <a:cs typeface="Times New Roman" pitchFamily="18" charset="0"/>
              </a:rPr>
              <a:t>.</a:t>
            </a:r>
          </a:p>
          <a:p>
            <a:r>
              <a:rPr lang="en-US" sz="4200" dirty="0">
                <a:solidFill>
                  <a:srgbClr val="7030A0"/>
                </a:solidFill>
                <a:latin typeface="Times New Roman" pitchFamily="18" charset="0"/>
                <a:cs typeface="Times New Roman" pitchFamily="18" charset="0"/>
              </a:rPr>
              <a:t> ⃰ </a:t>
            </a:r>
            <a:r>
              <a:rPr lang="en-US" sz="4200" dirty="0" err="1">
                <a:solidFill>
                  <a:srgbClr val="7030A0"/>
                </a:solidFill>
                <a:latin typeface="Times New Roman" pitchFamily="18" charset="0"/>
                <a:cs typeface="Times New Roman" pitchFamily="18" charset="0"/>
              </a:rPr>
              <a:t>Thời</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gian</a:t>
            </a:r>
            <a:r>
              <a:rPr lang="en-US" sz="4200" dirty="0">
                <a:solidFill>
                  <a:srgbClr val="7030A0"/>
                </a:solidFill>
                <a:latin typeface="Times New Roman" pitchFamily="18" charset="0"/>
                <a:cs typeface="Times New Roman" pitchFamily="18" charset="0"/>
              </a:rPr>
              <a:t>: 10 </a:t>
            </a:r>
            <a:r>
              <a:rPr lang="en-US" sz="4200" dirty="0" err="1">
                <a:solidFill>
                  <a:srgbClr val="7030A0"/>
                </a:solidFill>
                <a:latin typeface="Times New Roman" pitchFamily="18" charset="0"/>
                <a:cs typeface="Times New Roman" pitchFamily="18" charset="0"/>
              </a:rPr>
              <a:t>phút</a:t>
            </a:r>
            <a:r>
              <a:rPr lang="en-US" sz="4200" dirty="0">
                <a:solidFill>
                  <a:srgbClr val="7030A0"/>
                </a:solidFill>
                <a:latin typeface="Times New Roman" pitchFamily="18" charset="0"/>
                <a:cs typeface="Times New Roman" pitchFamily="18" charset="0"/>
              </a:rPr>
              <a:t>. ( 5 </a:t>
            </a:r>
            <a:r>
              <a:rPr lang="en-US" sz="4200" dirty="0" err="1">
                <a:solidFill>
                  <a:srgbClr val="7030A0"/>
                </a:solidFill>
                <a:latin typeface="Times New Roman" pitchFamily="18" charset="0"/>
                <a:cs typeface="Times New Roman" pitchFamily="18" charset="0"/>
              </a:rPr>
              <a:t>phút</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nhiệm</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vụ</a:t>
            </a:r>
            <a:r>
              <a:rPr lang="en-US" sz="4200" dirty="0">
                <a:solidFill>
                  <a:srgbClr val="7030A0"/>
                </a:solidFill>
                <a:latin typeface="Times New Roman" pitchFamily="18" charset="0"/>
                <a:cs typeface="Times New Roman" pitchFamily="18" charset="0"/>
              </a:rPr>
              <a:t>)</a:t>
            </a:r>
          </a:p>
        </p:txBody>
      </p:sp>
    </p:spTree>
    <p:extLst>
      <p:ext uri="{BB962C8B-B14F-4D97-AF65-F5344CB8AC3E}">
        <p14:creationId xmlns:p14="http://schemas.microsoft.com/office/powerpoint/2010/main" val="28681227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br>
              <a:rPr lang="en-US" sz="4000" dirty="0">
                <a:solidFill>
                  <a:srgbClr val="C00000"/>
                </a:solidFill>
                <a:latin typeface="Times New Roman" pitchFamily="18" charset="0"/>
                <a:cs typeface="Times New Roman" pitchFamily="18" charset="0"/>
              </a:rPr>
            </a:br>
            <a:r>
              <a:rPr lang="en-US" sz="4000" dirty="0" err="1">
                <a:solidFill>
                  <a:srgbClr val="C00000"/>
                </a:solidFill>
                <a:latin typeface="Times New Roman" pitchFamily="18" charset="0"/>
                <a:cs typeface="Times New Roman" pitchFamily="18" charset="0"/>
              </a:rPr>
              <a:t>Nhiệm</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vụ</a:t>
            </a:r>
            <a:r>
              <a:rPr lang="en-US" sz="4000" dirty="0">
                <a:solidFill>
                  <a:srgbClr val="C00000"/>
                </a:solidFill>
                <a:latin typeface="Times New Roman" pitchFamily="18" charset="0"/>
                <a:cs typeface="Times New Roman" pitchFamily="18" charset="0"/>
              </a:rPr>
              <a:t> 1: Đ</a:t>
            </a:r>
            <a:r>
              <a:rPr lang="vi-VN" sz="4000" dirty="0">
                <a:solidFill>
                  <a:srgbClr val="C00000"/>
                </a:solidFill>
                <a:latin typeface="Times New Roman" pitchFamily="18" charset="0"/>
                <a:cs typeface="Times New Roman" pitchFamily="18" charset="0"/>
              </a:rPr>
              <a:t>iền những từ còn thiếu vào hình sau và trình bày chức năng của từng cơ quan trong hệ sinh dục nam</a:t>
            </a:r>
            <a:r>
              <a:rPr lang="en-US" sz="4000" dirty="0">
                <a:solidFill>
                  <a:srgbClr val="C00000"/>
                </a:solidFill>
                <a:latin typeface="Times New Roman" pitchFamily="18" charset="0"/>
                <a:cs typeface="Times New Roman" pitchFamily="18" charset="0"/>
              </a:rPr>
              <a:t>.</a:t>
            </a:r>
            <a:br>
              <a:rPr lang="en-US" sz="4000" dirty="0">
                <a:solidFill>
                  <a:srgbClr val="C00000"/>
                </a:solidFill>
                <a:latin typeface="Times New Roman" pitchFamily="18" charset="0"/>
                <a:cs typeface="Times New Roman" pitchFamily="18" charset="0"/>
              </a:rPr>
            </a:br>
            <a:endParaRPr lang="en-US" sz="4000" dirty="0">
              <a:solidFill>
                <a:srgbClr val="C00000"/>
              </a:solidFill>
              <a:latin typeface="Times New Roman" pitchFamily="18" charset="0"/>
              <a:cs typeface="Times New Roman" pitchFamily="18" charset="0"/>
            </a:endParaRPr>
          </a:p>
        </p:txBody>
      </p:sp>
      <p:pic>
        <p:nvPicPr>
          <p:cNvPr id="4" name="Picture 3"/>
          <p:cNvPicPr/>
          <p:nvPr/>
        </p:nvPicPr>
        <p:blipFill>
          <a:blip r:embed="rId2"/>
          <a:stretch>
            <a:fillRect/>
          </a:stretch>
        </p:blipFill>
        <p:spPr>
          <a:xfrm>
            <a:off x="152400" y="2895600"/>
            <a:ext cx="9372600" cy="6286500"/>
          </a:xfrm>
          <a:prstGeom prst="rect">
            <a:avLst/>
          </a:prstGeom>
        </p:spPr>
      </p:pic>
      <p:sp>
        <p:nvSpPr>
          <p:cNvPr id="5" name="Rectangle 4"/>
          <p:cNvSpPr/>
          <p:nvPr/>
        </p:nvSpPr>
        <p:spPr>
          <a:xfrm>
            <a:off x="4343400" y="3276600"/>
            <a:ext cx="1447800" cy="5791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200000"/>
              </a:lnSpc>
            </a:pPr>
            <a:r>
              <a:rPr lang="en-US" sz="2400" dirty="0">
                <a:solidFill>
                  <a:srgbClr val="7030A0"/>
                </a:solidFill>
                <a:latin typeface="Times New Roman" pitchFamily="18" charset="0"/>
                <a:cs typeface="Times New Roman" pitchFamily="18" charset="0"/>
              </a:rPr>
              <a:t>1</a:t>
            </a:r>
          </a:p>
          <a:p>
            <a:pPr algn="ctr">
              <a:lnSpc>
                <a:spcPct val="200000"/>
              </a:lnSpc>
            </a:pPr>
            <a:r>
              <a:rPr lang="en-US" sz="2400" dirty="0">
                <a:solidFill>
                  <a:srgbClr val="7030A0"/>
                </a:solidFill>
                <a:latin typeface="Times New Roman" pitchFamily="18" charset="0"/>
                <a:cs typeface="Times New Roman" pitchFamily="18" charset="0"/>
              </a:rPr>
              <a:t>2</a:t>
            </a:r>
          </a:p>
          <a:p>
            <a:pPr algn="ctr">
              <a:lnSpc>
                <a:spcPct val="200000"/>
              </a:lnSpc>
            </a:pPr>
            <a:r>
              <a:rPr lang="en-US" sz="2400" dirty="0">
                <a:solidFill>
                  <a:srgbClr val="7030A0"/>
                </a:solidFill>
                <a:latin typeface="Times New Roman" pitchFamily="18" charset="0"/>
                <a:cs typeface="Times New Roman" pitchFamily="18" charset="0"/>
              </a:rPr>
              <a:t>3</a:t>
            </a:r>
          </a:p>
          <a:p>
            <a:pPr algn="ctr">
              <a:lnSpc>
                <a:spcPct val="200000"/>
              </a:lnSpc>
            </a:pPr>
            <a:r>
              <a:rPr lang="en-US" sz="2400" dirty="0">
                <a:solidFill>
                  <a:srgbClr val="7030A0"/>
                </a:solidFill>
                <a:latin typeface="Times New Roman" pitchFamily="18" charset="0"/>
                <a:cs typeface="Times New Roman" pitchFamily="18" charset="0"/>
              </a:rPr>
              <a:t>4</a:t>
            </a:r>
          </a:p>
          <a:p>
            <a:pPr algn="ctr">
              <a:lnSpc>
                <a:spcPct val="200000"/>
              </a:lnSpc>
            </a:pPr>
            <a:r>
              <a:rPr lang="en-US" sz="2400" dirty="0">
                <a:solidFill>
                  <a:srgbClr val="7030A0"/>
                </a:solidFill>
                <a:latin typeface="Times New Roman" pitchFamily="18" charset="0"/>
                <a:cs typeface="Times New Roman" pitchFamily="18" charset="0"/>
              </a:rPr>
              <a:t>5</a:t>
            </a:r>
          </a:p>
          <a:p>
            <a:pPr algn="ctr">
              <a:lnSpc>
                <a:spcPct val="200000"/>
              </a:lnSpc>
            </a:pPr>
            <a:r>
              <a:rPr lang="en-US" sz="2400" dirty="0">
                <a:solidFill>
                  <a:srgbClr val="7030A0"/>
                </a:solidFill>
                <a:latin typeface="Times New Roman" pitchFamily="18" charset="0"/>
                <a:cs typeface="Times New Roman" pitchFamily="18" charset="0"/>
              </a:rPr>
              <a:t>6</a:t>
            </a:r>
          </a:p>
          <a:p>
            <a:pPr algn="ctr">
              <a:lnSpc>
                <a:spcPct val="200000"/>
              </a:lnSpc>
            </a:pPr>
            <a:r>
              <a:rPr lang="en-US" sz="2400" dirty="0">
                <a:solidFill>
                  <a:srgbClr val="7030A0"/>
                </a:solidFill>
                <a:latin typeface="Times New Roman" pitchFamily="18" charset="0"/>
                <a:cs typeface="Times New Roman" pitchFamily="18" charset="0"/>
              </a:rPr>
              <a:t>7</a:t>
            </a:r>
          </a:p>
          <a:p>
            <a:pPr algn="ctr">
              <a:lnSpc>
                <a:spcPct val="150000"/>
              </a:lnSpc>
            </a:pPr>
            <a:endParaRPr lang="en-US" sz="2400" dirty="0">
              <a:solidFill>
                <a:srgbClr val="7030A0"/>
              </a:solidFill>
              <a:latin typeface="Times New Roman" pitchFamily="18" charset="0"/>
              <a:cs typeface="Times New Roman" pitchFamily="18" charset="0"/>
            </a:endParaRPr>
          </a:p>
        </p:txBody>
      </p:sp>
      <p:graphicFrame>
        <p:nvGraphicFramePr>
          <p:cNvPr id="6" name="Table 5"/>
          <p:cNvGraphicFramePr>
            <a:graphicFrameLocks noGrp="1"/>
          </p:cNvGraphicFramePr>
          <p:nvPr>
            <p:extLst>
              <p:ext uri="{D42A27DB-BD31-4B8C-83A1-F6EECF244321}">
                <p14:modId xmlns:p14="http://schemas.microsoft.com/office/powerpoint/2010/main" val="2551427965"/>
              </p:ext>
            </p:extLst>
          </p:nvPr>
        </p:nvGraphicFramePr>
        <p:xfrm>
          <a:off x="9525000" y="2895600"/>
          <a:ext cx="8001000" cy="5435438"/>
        </p:xfrm>
        <a:graphic>
          <a:graphicData uri="http://schemas.openxmlformats.org/drawingml/2006/table">
            <a:tbl>
              <a:tblPr firstRow="1" firstCol="1" bandRow="1">
                <a:tableStyleId>{5C22544A-7EE6-4342-B048-85BDC9FD1C3A}</a:tableStyleId>
              </a:tblPr>
              <a:tblGrid>
                <a:gridCol w="3124200">
                  <a:extLst>
                    <a:ext uri="{9D8B030D-6E8A-4147-A177-3AD203B41FA5}">
                      <a16:colId xmlns:a16="http://schemas.microsoft.com/office/drawing/2014/main" val="20000"/>
                    </a:ext>
                  </a:extLst>
                </a:gridCol>
                <a:gridCol w="4876800">
                  <a:extLst>
                    <a:ext uri="{9D8B030D-6E8A-4147-A177-3AD203B41FA5}">
                      <a16:colId xmlns:a16="http://schemas.microsoft.com/office/drawing/2014/main" val="20001"/>
                    </a:ext>
                  </a:extLst>
                </a:gridCol>
              </a:tblGrid>
              <a:tr h="513737">
                <a:tc>
                  <a:txBody>
                    <a:bodyPr/>
                    <a:lstStyle/>
                    <a:p>
                      <a:pPr marL="0" marR="0" algn="ctr">
                        <a:lnSpc>
                          <a:spcPct val="120000"/>
                        </a:lnSpc>
                        <a:spcBef>
                          <a:spcPts val="0"/>
                        </a:spcBef>
                        <a:spcAft>
                          <a:spcPts val="0"/>
                        </a:spcAft>
                      </a:pPr>
                      <a:r>
                        <a:rPr lang="vi-VN" sz="3000" dirty="0">
                          <a:effectLst/>
                          <a:latin typeface="Times New Roman" pitchFamily="18" charset="0"/>
                          <a:cs typeface="Times New Roman" pitchFamily="18" charset="0"/>
                        </a:rPr>
                        <a:t>Tên cơ quan</a:t>
                      </a:r>
                      <a:endParaRPr lang="en-US" sz="3000" dirty="0">
                        <a:solidFill>
                          <a:srgbClr val="000000"/>
                        </a:solidFill>
                        <a:effectLst/>
                        <a:latin typeface="Times New Roman" pitchFamily="18" charset="0"/>
                        <a:ea typeface="Calibri"/>
                        <a:cs typeface="Times New Roman" pitchFamily="18" charset="0"/>
                      </a:endParaRPr>
                    </a:p>
                  </a:txBody>
                  <a:tcPr marL="68580" marR="68580" marT="0" marB="0"/>
                </a:tc>
                <a:tc>
                  <a:txBody>
                    <a:bodyPr/>
                    <a:lstStyle/>
                    <a:p>
                      <a:pPr marL="0" marR="0" algn="ctr">
                        <a:lnSpc>
                          <a:spcPct val="120000"/>
                        </a:lnSpc>
                        <a:spcBef>
                          <a:spcPts val="0"/>
                        </a:spcBef>
                        <a:spcAft>
                          <a:spcPts val="0"/>
                        </a:spcAft>
                      </a:pPr>
                      <a:r>
                        <a:rPr lang="vi-VN" sz="3000" dirty="0">
                          <a:effectLst/>
                          <a:latin typeface="Times New Roman" pitchFamily="18" charset="0"/>
                          <a:cs typeface="Times New Roman" pitchFamily="18" charset="0"/>
                        </a:rPr>
                        <a:t>Chức năng</a:t>
                      </a:r>
                      <a:endParaRPr lang="en-US" sz="3000" dirty="0">
                        <a:solidFill>
                          <a:srgbClr val="000000"/>
                        </a:solidFill>
                        <a:effectLst/>
                        <a:latin typeface="Times New Roman" pitchFamily="18" charset="0"/>
                        <a:ea typeface="Calibri"/>
                        <a:cs typeface="Times New Roman" pitchFamily="18" charset="0"/>
                      </a:endParaRPr>
                    </a:p>
                  </a:txBody>
                  <a:tcPr marL="68580" marR="68580" marT="0" marB="0"/>
                </a:tc>
                <a:extLst>
                  <a:ext uri="{0D108BD9-81ED-4DB2-BD59-A6C34878D82A}">
                    <a16:rowId xmlns:a16="http://schemas.microsoft.com/office/drawing/2014/main" val="10000"/>
                  </a:ext>
                </a:extLst>
              </a:tr>
              <a:tr h="1086614">
                <a:tc>
                  <a:txBody>
                    <a:bodyPr/>
                    <a:lstStyle/>
                    <a:p>
                      <a:pPr marL="0" marR="0" algn="l">
                        <a:lnSpc>
                          <a:spcPct val="120000"/>
                        </a:lnSpc>
                        <a:spcBef>
                          <a:spcPts val="0"/>
                        </a:spcBef>
                        <a:spcAft>
                          <a:spcPts val="0"/>
                        </a:spcAft>
                      </a:pPr>
                      <a:r>
                        <a:rPr lang="vi-VN" sz="3000" b="0" dirty="0">
                          <a:effectLst/>
                          <a:latin typeface="+mj-lt"/>
                        </a:rPr>
                        <a:t>Tinh hoàn</a:t>
                      </a:r>
                      <a:endParaRPr lang="en-US" sz="3000" b="0" dirty="0">
                        <a:solidFill>
                          <a:srgbClr val="000000"/>
                        </a:solidFill>
                        <a:effectLst/>
                        <a:latin typeface="+mj-lt"/>
                        <a:ea typeface="Calibri"/>
                        <a:cs typeface="Times New Roman"/>
                      </a:endParaRPr>
                    </a:p>
                  </a:txBody>
                  <a:tcPr marL="68580" marR="68580" marT="0" marB="0"/>
                </a:tc>
                <a:tc>
                  <a:txBody>
                    <a:bodyPr/>
                    <a:lstStyle/>
                    <a:p>
                      <a:pPr marL="0" marR="0" algn="l">
                        <a:lnSpc>
                          <a:spcPct val="120000"/>
                        </a:lnSpc>
                        <a:spcBef>
                          <a:spcPts val="0"/>
                        </a:spcBef>
                        <a:spcAft>
                          <a:spcPts val="0"/>
                        </a:spcAft>
                      </a:pPr>
                      <a:endParaRPr lang="en-US" sz="3000" b="0" dirty="0">
                        <a:solidFill>
                          <a:srgbClr val="000000"/>
                        </a:solidFill>
                        <a:effectLst/>
                        <a:latin typeface="Times New Roman" pitchFamily="18" charset="0"/>
                        <a:ea typeface="Calibri"/>
                        <a:cs typeface="Times New Roman" pitchFamily="18" charset="0"/>
                      </a:endParaRPr>
                    </a:p>
                  </a:txBody>
                  <a:tcPr marL="68580" marR="68580" marT="0" marB="0"/>
                </a:tc>
                <a:extLst>
                  <a:ext uri="{0D108BD9-81ED-4DB2-BD59-A6C34878D82A}">
                    <a16:rowId xmlns:a16="http://schemas.microsoft.com/office/drawing/2014/main" val="10001"/>
                  </a:ext>
                </a:extLst>
              </a:tr>
              <a:tr h="1077132">
                <a:tc>
                  <a:txBody>
                    <a:bodyPr/>
                    <a:lstStyle/>
                    <a:p>
                      <a:pPr marL="0" marR="0" algn="l">
                        <a:lnSpc>
                          <a:spcPct val="120000"/>
                        </a:lnSpc>
                        <a:spcBef>
                          <a:spcPts val="0"/>
                        </a:spcBef>
                        <a:spcAft>
                          <a:spcPts val="0"/>
                        </a:spcAft>
                      </a:pPr>
                      <a:r>
                        <a:rPr lang="vi-VN" sz="3000" b="0">
                          <a:effectLst/>
                          <a:latin typeface="+mj-lt"/>
                        </a:rPr>
                        <a:t>Mào tinh</a:t>
                      </a:r>
                      <a:endParaRPr lang="en-US" sz="3000" b="0">
                        <a:solidFill>
                          <a:srgbClr val="000000"/>
                        </a:solidFill>
                        <a:effectLst/>
                        <a:latin typeface="+mj-lt"/>
                        <a:ea typeface="Calibri"/>
                        <a:cs typeface="Times New Roman"/>
                      </a:endParaRPr>
                    </a:p>
                  </a:txBody>
                  <a:tcPr marL="68580" marR="68580" marT="0" marB="0"/>
                </a:tc>
                <a:tc>
                  <a:txBody>
                    <a:bodyPr/>
                    <a:lstStyle/>
                    <a:p>
                      <a:pPr marL="0" marR="0" algn="l">
                        <a:lnSpc>
                          <a:spcPct val="120000"/>
                        </a:lnSpc>
                        <a:spcBef>
                          <a:spcPts val="0"/>
                        </a:spcBef>
                        <a:spcAft>
                          <a:spcPts val="0"/>
                        </a:spcAft>
                      </a:pPr>
                      <a:endParaRPr lang="en-US" sz="3000" b="0" dirty="0">
                        <a:solidFill>
                          <a:srgbClr val="000000"/>
                        </a:solidFill>
                        <a:effectLst/>
                        <a:latin typeface="+mj-lt"/>
                        <a:ea typeface="Calibri"/>
                        <a:cs typeface="Times New Roman"/>
                      </a:endParaRPr>
                    </a:p>
                  </a:txBody>
                  <a:tcPr marL="68580" marR="68580" marT="0" marB="0"/>
                </a:tc>
                <a:extLst>
                  <a:ext uri="{0D108BD9-81ED-4DB2-BD59-A6C34878D82A}">
                    <a16:rowId xmlns:a16="http://schemas.microsoft.com/office/drawing/2014/main" val="10002"/>
                  </a:ext>
                </a:extLst>
              </a:tr>
              <a:tr h="1077132">
                <a:tc>
                  <a:txBody>
                    <a:bodyPr/>
                    <a:lstStyle/>
                    <a:p>
                      <a:pPr marL="0" marR="0" algn="l">
                        <a:lnSpc>
                          <a:spcPct val="120000"/>
                        </a:lnSpc>
                        <a:spcBef>
                          <a:spcPts val="0"/>
                        </a:spcBef>
                        <a:spcAft>
                          <a:spcPts val="0"/>
                        </a:spcAft>
                      </a:pPr>
                      <a:r>
                        <a:rPr lang="vi-VN" sz="3000" b="0" dirty="0">
                          <a:effectLst/>
                          <a:latin typeface="+mj-lt"/>
                        </a:rPr>
                        <a:t>Ống dẫn tinh</a:t>
                      </a:r>
                      <a:endParaRPr lang="en-US" sz="3000" b="0" dirty="0">
                        <a:solidFill>
                          <a:srgbClr val="000000"/>
                        </a:solidFill>
                        <a:effectLst/>
                        <a:latin typeface="+mj-lt"/>
                        <a:ea typeface="Calibri"/>
                        <a:cs typeface="Times New Roman"/>
                      </a:endParaRPr>
                    </a:p>
                  </a:txBody>
                  <a:tcPr marL="68580" marR="68580" marT="0" marB="0"/>
                </a:tc>
                <a:tc>
                  <a:txBody>
                    <a:bodyPr/>
                    <a:lstStyle/>
                    <a:p>
                      <a:pPr marL="0" marR="0" algn="l">
                        <a:lnSpc>
                          <a:spcPct val="120000"/>
                        </a:lnSpc>
                        <a:spcBef>
                          <a:spcPts val="0"/>
                        </a:spcBef>
                        <a:spcAft>
                          <a:spcPts val="0"/>
                        </a:spcAft>
                      </a:pPr>
                      <a:endParaRPr lang="en-US" sz="3000" b="0" dirty="0">
                        <a:solidFill>
                          <a:srgbClr val="000000"/>
                        </a:solidFill>
                        <a:effectLst/>
                        <a:latin typeface="+mj-lt"/>
                        <a:ea typeface="Calibri"/>
                        <a:cs typeface="Times New Roman"/>
                      </a:endParaRPr>
                    </a:p>
                  </a:txBody>
                  <a:tcPr marL="68580" marR="68580" marT="0" marB="0"/>
                </a:tc>
                <a:extLst>
                  <a:ext uri="{0D108BD9-81ED-4DB2-BD59-A6C34878D82A}">
                    <a16:rowId xmlns:a16="http://schemas.microsoft.com/office/drawing/2014/main" val="10003"/>
                  </a:ext>
                </a:extLst>
              </a:tr>
              <a:tr h="522766">
                <a:tc>
                  <a:txBody>
                    <a:bodyPr/>
                    <a:lstStyle/>
                    <a:p>
                      <a:pPr marL="0" marR="0" algn="l">
                        <a:lnSpc>
                          <a:spcPct val="120000"/>
                        </a:lnSpc>
                        <a:spcBef>
                          <a:spcPts val="0"/>
                        </a:spcBef>
                        <a:spcAft>
                          <a:spcPts val="0"/>
                        </a:spcAft>
                      </a:pPr>
                      <a:r>
                        <a:rPr lang="vi-VN" sz="3000" b="0" dirty="0">
                          <a:effectLst/>
                          <a:latin typeface="Times New Roman" pitchFamily="18" charset="0"/>
                          <a:cs typeface="Times New Roman" pitchFamily="18" charset="0"/>
                        </a:rPr>
                        <a:t>Tuyến tiền liệt</a:t>
                      </a:r>
                      <a:r>
                        <a:rPr lang="en-US" sz="3000" b="0" dirty="0">
                          <a:effectLst/>
                          <a:latin typeface="Times New Roman" pitchFamily="18" charset="0"/>
                          <a:cs typeface="Times New Roman" pitchFamily="18" charset="0"/>
                        </a:rPr>
                        <a:t>, </a:t>
                      </a:r>
                      <a:r>
                        <a:rPr lang="en-US" sz="3000" b="0" dirty="0" err="1">
                          <a:effectLst/>
                          <a:latin typeface="Times New Roman" pitchFamily="18" charset="0"/>
                          <a:cs typeface="Times New Roman" pitchFamily="18" charset="0"/>
                        </a:rPr>
                        <a:t>tuyến</a:t>
                      </a:r>
                      <a:r>
                        <a:rPr lang="en-US" sz="3000" b="0" dirty="0">
                          <a:effectLst/>
                          <a:latin typeface="Times New Roman" pitchFamily="18" charset="0"/>
                          <a:cs typeface="Times New Roman" pitchFamily="18" charset="0"/>
                        </a:rPr>
                        <a:t> </a:t>
                      </a:r>
                      <a:r>
                        <a:rPr lang="en-US" sz="3000" b="0" dirty="0" err="1">
                          <a:effectLst/>
                          <a:latin typeface="Times New Roman" pitchFamily="18" charset="0"/>
                          <a:cs typeface="Times New Roman" pitchFamily="18" charset="0"/>
                        </a:rPr>
                        <a:t>hành</a:t>
                      </a:r>
                      <a:endParaRPr lang="en-US" sz="3000" b="0" dirty="0">
                        <a:solidFill>
                          <a:srgbClr val="000000"/>
                        </a:solidFill>
                        <a:effectLst/>
                        <a:latin typeface="Times New Roman" pitchFamily="18" charset="0"/>
                        <a:ea typeface="Calibri"/>
                        <a:cs typeface="Times New Roman" pitchFamily="18" charset="0"/>
                      </a:endParaRPr>
                    </a:p>
                  </a:txBody>
                  <a:tcPr marL="68580" marR="68580" marT="0" marB="0"/>
                </a:tc>
                <a:tc>
                  <a:txBody>
                    <a:bodyPr/>
                    <a:lstStyle/>
                    <a:p>
                      <a:pPr marL="0" marR="0" algn="l">
                        <a:lnSpc>
                          <a:spcPct val="120000"/>
                        </a:lnSpc>
                        <a:spcBef>
                          <a:spcPts val="0"/>
                        </a:spcBef>
                        <a:spcAft>
                          <a:spcPts val="0"/>
                        </a:spcAft>
                      </a:pPr>
                      <a:endParaRPr lang="en-US" sz="3000" b="0" dirty="0">
                        <a:solidFill>
                          <a:srgbClr val="000000"/>
                        </a:solidFill>
                        <a:effectLst/>
                        <a:latin typeface="Times New Roman" pitchFamily="18" charset="0"/>
                        <a:ea typeface="Calibri"/>
                        <a:cs typeface="Times New Roman" pitchFamily="18" charset="0"/>
                      </a:endParaRPr>
                    </a:p>
                  </a:txBody>
                  <a:tcPr marL="68580" marR="68580" marT="0" marB="0"/>
                </a:tc>
                <a:extLst>
                  <a:ext uri="{0D108BD9-81ED-4DB2-BD59-A6C34878D82A}">
                    <a16:rowId xmlns:a16="http://schemas.microsoft.com/office/drawing/2014/main" val="10004"/>
                  </a:ext>
                </a:extLst>
              </a:tr>
              <a:tr h="523218">
                <a:tc>
                  <a:txBody>
                    <a:bodyPr/>
                    <a:lstStyle/>
                    <a:p>
                      <a:pPr marL="0" marR="0" algn="l">
                        <a:lnSpc>
                          <a:spcPct val="120000"/>
                        </a:lnSpc>
                        <a:spcBef>
                          <a:spcPts val="0"/>
                        </a:spcBef>
                        <a:spcAft>
                          <a:spcPts val="0"/>
                        </a:spcAft>
                      </a:pPr>
                      <a:r>
                        <a:rPr lang="en-US" sz="3000" b="0" dirty="0" err="1">
                          <a:effectLst/>
                          <a:latin typeface="Times New Roman" pitchFamily="18" charset="0"/>
                          <a:cs typeface="Times New Roman" pitchFamily="18" charset="0"/>
                        </a:rPr>
                        <a:t>Túi</a:t>
                      </a:r>
                      <a:r>
                        <a:rPr lang="en-US" sz="3000" b="0" dirty="0">
                          <a:effectLst/>
                          <a:latin typeface="Times New Roman" pitchFamily="18" charset="0"/>
                          <a:cs typeface="Times New Roman" pitchFamily="18" charset="0"/>
                        </a:rPr>
                        <a:t> </a:t>
                      </a:r>
                      <a:r>
                        <a:rPr lang="en-US" sz="3000" b="0" dirty="0" err="1">
                          <a:effectLst/>
                          <a:latin typeface="Times New Roman" pitchFamily="18" charset="0"/>
                          <a:cs typeface="Times New Roman" pitchFamily="18" charset="0"/>
                        </a:rPr>
                        <a:t>tinh</a:t>
                      </a:r>
                      <a:endParaRPr lang="en-US" sz="3000" b="0" dirty="0">
                        <a:solidFill>
                          <a:srgbClr val="000000"/>
                        </a:solidFill>
                        <a:effectLst/>
                        <a:latin typeface="Times New Roman" pitchFamily="18" charset="0"/>
                        <a:ea typeface="Calibri"/>
                        <a:cs typeface="Times New Roman" pitchFamily="18" charset="0"/>
                      </a:endParaRPr>
                    </a:p>
                  </a:txBody>
                  <a:tcPr marL="68580" marR="68580" marT="0" marB="0"/>
                </a:tc>
                <a:tc>
                  <a:txBody>
                    <a:bodyPr/>
                    <a:lstStyle/>
                    <a:p>
                      <a:pPr marL="0" marR="0" algn="l">
                        <a:lnSpc>
                          <a:spcPct val="120000"/>
                        </a:lnSpc>
                        <a:spcBef>
                          <a:spcPts val="0"/>
                        </a:spcBef>
                        <a:spcAft>
                          <a:spcPts val="0"/>
                        </a:spcAft>
                      </a:pPr>
                      <a:endParaRPr lang="en-US" sz="3000" b="0" dirty="0">
                        <a:solidFill>
                          <a:srgbClr val="000000"/>
                        </a:solidFill>
                        <a:effectLst/>
                        <a:latin typeface="Times New Roman" pitchFamily="18" charset="0"/>
                        <a:ea typeface="Calibri"/>
                        <a:cs typeface="Times New Roman" pitchFamily="18" charset="0"/>
                      </a:endParaRPr>
                    </a:p>
                  </a:txBody>
                  <a:tcPr marL="68580" marR="68580" marT="0" marB="0"/>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464756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br>
              <a:rPr lang="en-US" sz="4000" dirty="0">
                <a:solidFill>
                  <a:srgbClr val="C00000"/>
                </a:solidFill>
                <a:latin typeface="Times New Roman" pitchFamily="18" charset="0"/>
                <a:cs typeface="Times New Roman" pitchFamily="18" charset="0"/>
              </a:rPr>
            </a:br>
            <a:r>
              <a:rPr lang="en-US" sz="4000" dirty="0" err="1">
                <a:solidFill>
                  <a:srgbClr val="C00000"/>
                </a:solidFill>
                <a:latin typeface="Times New Roman" pitchFamily="18" charset="0"/>
                <a:cs typeface="Times New Roman" pitchFamily="18" charset="0"/>
              </a:rPr>
              <a:t>Nhiệm</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vụ</a:t>
            </a:r>
            <a:r>
              <a:rPr lang="en-US" sz="4000" dirty="0">
                <a:solidFill>
                  <a:srgbClr val="C00000"/>
                </a:solidFill>
                <a:latin typeface="Times New Roman" pitchFamily="18" charset="0"/>
                <a:cs typeface="Times New Roman" pitchFamily="18" charset="0"/>
              </a:rPr>
              <a:t> 1: Đ</a:t>
            </a:r>
            <a:r>
              <a:rPr lang="vi-VN" sz="4000" dirty="0">
                <a:solidFill>
                  <a:srgbClr val="C00000"/>
                </a:solidFill>
                <a:latin typeface="Times New Roman" pitchFamily="18" charset="0"/>
                <a:cs typeface="Times New Roman" pitchFamily="18" charset="0"/>
              </a:rPr>
              <a:t>iền những từ còn thiếu vào hình sau và trình bày chức năng của từng cơ quan trong hệ sinh dục nam</a:t>
            </a:r>
            <a:r>
              <a:rPr lang="en-US" sz="4000" dirty="0">
                <a:solidFill>
                  <a:srgbClr val="C00000"/>
                </a:solidFill>
                <a:latin typeface="Times New Roman" pitchFamily="18" charset="0"/>
                <a:cs typeface="Times New Roman" pitchFamily="18" charset="0"/>
              </a:rPr>
              <a:t>.</a:t>
            </a:r>
            <a:br>
              <a:rPr lang="en-US" sz="4000" dirty="0">
                <a:solidFill>
                  <a:srgbClr val="C00000"/>
                </a:solidFill>
                <a:latin typeface="Times New Roman" pitchFamily="18" charset="0"/>
                <a:cs typeface="Times New Roman" pitchFamily="18" charset="0"/>
              </a:rPr>
            </a:br>
            <a:endParaRPr lang="en-US" sz="4000" dirty="0">
              <a:solidFill>
                <a:srgbClr val="C00000"/>
              </a:solidFill>
              <a:latin typeface="Times New Roman" pitchFamily="18" charset="0"/>
              <a:cs typeface="Times New Roman" pitchFamily="18" charset="0"/>
            </a:endParaRPr>
          </a:p>
        </p:txBody>
      </p:sp>
      <p:pic>
        <p:nvPicPr>
          <p:cNvPr id="4" name="Picture 3"/>
          <p:cNvPicPr/>
          <p:nvPr/>
        </p:nvPicPr>
        <p:blipFill>
          <a:blip r:embed="rId2"/>
          <a:stretch>
            <a:fillRect/>
          </a:stretch>
        </p:blipFill>
        <p:spPr>
          <a:xfrm>
            <a:off x="152400" y="2895600"/>
            <a:ext cx="9372600" cy="6286500"/>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3644079841"/>
              </p:ext>
            </p:extLst>
          </p:nvPr>
        </p:nvGraphicFramePr>
        <p:xfrm>
          <a:off x="9525000" y="2895600"/>
          <a:ext cx="8001000" cy="5486400"/>
        </p:xfrm>
        <a:graphic>
          <a:graphicData uri="http://schemas.openxmlformats.org/drawingml/2006/table">
            <a:tbl>
              <a:tblPr firstRow="1" firstCol="1" bandRow="1">
                <a:tableStyleId>{5C22544A-7EE6-4342-B048-85BDC9FD1C3A}</a:tableStyleId>
              </a:tblPr>
              <a:tblGrid>
                <a:gridCol w="3124200">
                  <a:extLst>
                    <a:ext uri="{9D8B030D-6E8A-4147-A177-3AD203B41FA5}">
                      <a16:colId xmlns:a16="http://schemas.microsoft.com/office/drawing/2014/main" val="20000"/>
                    </a:ext>
                  </a:extLst>
                </a:gridCol>
                <a:gridCol w="4876800">
                  <a:extLst>
                    <a:ext uri="{9D8B030D-6E8A-4147-A177-3AD203B41FA5}">
                      <a16:colId xmlns:a16="http://schemas.microsoft.com/office/drawing/2014/main" val="20001"/>
                    </a:ext>
                  </a:extLst>
                </a:gridCol>
              </a:tblGrid>
              <a:tr h="513737">
                <a:tc>
                  <a:txBody>
                    <a:bodyPr/>
                    <a:lstStyle/>
                    <a:p>
                      <a:pPr marL="0" marR="0" algn="ctr">
                        <a:lnSpc>
                          <a:spcPct val="120000"/>
                        </a:lnSpc>
                        <a:spcBef>
                          <a:spcPts val="0"/>
                        </a:spcBef>
                        <a:spcAft>
                          <a:spcPts val="0"/>
                        </a:spcAft>
                      </a:pPr>
                      <a:r>
                        <a:rPr lang="vi-VN" sz="3000" dirty="0">
                          <a:effectLst/>
                          <a:latin typeface="Times New Roman" pitchFamily="18" charset="0"/>
                          <a:cs typeface="Times New Roman" pitchFamily="18" charset="0"/>
                        </a:rPr>
                        <a:t>Tên cơ quan</a:t>
                      </a:r>
                      <a:endParaRPr lang="en-US" sz="3000" dirty="0">
                        <a:solidFill>
                          <a:srgbClr val="000000"/>
                        </a:solidFill>
                        <a:effectLst/>
                        <a:latin typeface="Times New Roman" pitchFamily="18" charset="0"/>
                        <a:ea typeface="Calibri"/>
                        <a:cs typeface="Times New Roman" pitchFamily="18" charset="0"/>
                      </a:endParaRPr>
                    </a:p>
                  </a:txBody>
                  <a:tcPr marL="68580" marR="68580" marT="0" marB="0"/>
                </a:tc>
                <a:tc>
                  <a:txBody>
                    <a:bodyPr/>
                    <a:lstStyle/>
                    <a:p>
                      <a:pPr marL="0" marR="0" algn="ctr">
                        <a:lnSpc>
                          <a:spcPct val="120000"/>
                        </a:lnSpc>
                        <a:spcBef>
                          <a:spcPts val="0"/>
                        </a:spcBef>
                        <a:spcAft>
                          <a:spcPts val="0"/>
                        </a:spcAft>
                      </a:pPr>
                      <a:r>
                        <a:rPr lang="vi-VN" sz="3000" dirty="0">
                          <a:effectLst/>
                          <a:latin typeface="Times New Roman" pitchFamily="18" charset="0"/>
                          <a:cs typeface="Times New Roman" pitchFamily="18" charset="0"/>
                        </a:rPr>
                        <a:t>Chức năng</a:t>
                      </a:r>
                      <a:endParaRPr lang="en-US" sz="3000" dirty="0">
                        <a:solidFill>
                          <a:srgbClr val="000000"/>
                        </a:solidFill>
                        <a:effectLst/>
                        <a:latin typeface="Times New Roman" pitchFamily="18" charset="0"/>
                        <a:ea typeface="Calibri"/>
                        <a:cs typeface="Times New Roman" pitchFamily="18" charset="0"/>
                      </a:endParaRPr>
                    </a:p>
                  </a:txBody>
                  <a:tcPr marL="68580" marR="68580" marT="0" marB="0"/>
                </a:tc>
                <a:extLst>
                  <a:ext uri="{0D108BD9-81ED-4DB2-BD59-A6C34878D82A}">
                    <a16:rowId xmlns:a16="http://schemas.microsoft.com/office/drawing/2014/main" val="10000"/>
                  </a:ext>
                </a:extLst>
              </a:tr>
              <a:tr h="1086614">
                <a:tc>
                  <a:txBody>
                    <a:bodyPr/>
                    <a:lstStyle/>
                    <a:p>
                      <a:pPr marL="0" marR="0" algn="l">
                        <a:lnSpc>
                          <a:spcPct val="120000"/>
                        </a:lnSpc>
                        <a:spcBef>
                          <a:spcPts val="0"/>
                        </a:spcBef>
                        <a:spcAft>
                          <a:spcPts val="0"/>
                        </a:spcAft>
                      </a:pPr>
                      <a:r>
                        <a:rPr lang="vi-VN" sz="3000" b="0" dirty="0">
                          <a:effectLst/>
                          <a:latin typeface="+mj-lt"/>
                        </a:rPr>
                        <a:t>Tinh hoàn</a:t>
                      </a:r>
                      <a:endParaRPr lang="en-US" sz="3000" b="0" dirty="0">
                        <a:solidFill>
                          <a:srgbClr val="000000"/>
                        </a:solidFill>
                        <a:effectLst/>
                        <a:latin typeface="+mj-lt"/>
                        <a:ea typeface="Calibri"/>
                        <a:cs typeface="Times New Roman"/>
                      </a:endParaRPr>
                    </a:p>
                  </a:txBody>
                  <a:tcPr marL="68580" marR="68580" marT="0" marB="0"/>
                </a:tc>
                <a:tc>
                  <a:txBody>
                    <a:bodyPr/>
                    <a:lstStyle/>
                    <a:p>
                      <a:pPr marL="0" marR="0" algn="l">
                        <a:lnSpc>
                          <a:spcPct val="120000"/>
                        </a:lnSpc>
                        <a:spcBef>
                          <a:spcPts val="0"/>
                        </a:spcBef>
                        <a:spcAft>
                          <a:spcPts val="0"/>
                        </a:spcAft>
                      </a:pPr>
                      <a:r>
                        <a:rPr lang="en-US" sz="3000" b="0" dirty="0">
                          <a:effectLst/>
                          <a:latin typeface="+mj-lt"/>
                        </a:rPr>
                        <a:t>S</a:t>
                      </a:r>
                      <a:r>
                        <a:rPr lang="vi-VN" sz="3000" b="0" dirty="0">
                          <a:effectLst/>
                          <a:latin typeface="+mj-lt"/>
                        </a:rPr>
                        <a:t>ản sinh ra tinh trùng</a:t>
                      </a:r>
                      <a:r>
                        <a:rPr lang="en-US" sz="3000" b="0" dirty="0">
                          <a:effectLst/>
                          <a:latin typeface="+mj-lt"/>
                        </a:rPr>
                        <a:t>, </a:t>
                      </a:r>
                      <a:r>
                        <a:rPr lang="en-US" sz="3000" b="0" dirty="0" err="1">
                          <a:effectLst/>
                          <a:latin typeface="Times New Roman" pitchFamily="18" charset="0"/>
                          <a:cs typeface="Times New Roman" pitchFamily="18" charset="0"/>
                        </a:rPr>
                        <a:t>tiết</a:t>
                      </a:r>
                      <a:r>
                        <a:rPr lang="en-US" sz="3000" b="0" dirty="0">
                          <a:effectLst/>
                          <a:latin typeface="Times New Roman" pitchFamily="18" charset="0"/>
                          <a:cs typeface="Times New Roman" pitchFamily="18" charset="0"/>
                        </a:rPr>
                        <a:t> hormone </a:t>
                      </a:r>
                      <a:r>
                        <a:rPr lang="en-US" sz="3000" b="0" dirty="0" err="1">
                          <a:effectLst/>
                          <a:latin typeface="Times New Roman" pitchFamily="18" charset="0"/>
                          <a:cs typeface="Times New Roman" pitchFamily="18" charset="0"/>
                        </a:rPr>
                        <a:t>sinh</a:t>
                      </a:r>
                      <a:r>
                        <a:rPr lang="en-US" sz="3000" b="0" dirty="0">
                          <a:effectLst/>
                          <a:latin typeface="Times New Roman" pitchFamily="18" charset="0"/>
                          <a:cs typeface="Times New Roman" pitchFamily="18" charset="0"/>
                        </a:rPr>
                        <a:t> </a:t>
                      </a:r>
                      <a:r>
                        <a:rPr lang="en-US" sz="3000" b="0" dirty="0" err="1">
                          <a:effectLst/>
                          <a:latin typeface="Times New Roman" pitchFamily="18" charset="0"/>
                          <a:cs typeface="Times New Roman" pitchFamily="18" charset="0"/>
                        </a:rPr>
                        <a:t>dục</a:t>
                      </a:r>
                      <a:r>
                        <a:rPr lang="en-US" sz="3000" b="0" dirty="0">
                          <a:effectLst/>
                          <a:latin typeface="Times New Roman" pitchFamily="18" charset="0"/>
                          <a:cs typeface="Times New Roman" pitchFamily="18" charset="0"/>
                        </a:rPr>
                        <a:t> </a:t>
                      </a:r>
                      <a:r>
                        <a:rPr lang="en-US" sz="3000" b="0" dirty="0" err="1">
                          <a:effectLst/>
                          <a:latin typeface="Times New Roman" pitchFamily="18" charset="0"/>
                          <a:cs typeface="Times New Roman" pitchFamily="18" charset="0"/>
                        </a:rPr>
                        <a:t>nam</a:t>
                      </a:r>
                      <a:endParaRPr lang="en-US" sz="3000" b="0" dirty="0">
                        <a:solidFill>
                          <a:srgbClr val="000000"/>
                        </a:solidFill>
                        <a:effectLst/>
                        <a:latin typeface="Times New Roman" pitchFamily="18" charset="0"/>
                        <a:ea typeface="Calibri"/>
                        <a:cs typeface="Times New Roman" pitchFamily="18" charset="0"/>
                      </a:endParaRPr>
                    </a:p>
                  </a:txBody>
                  <a:tcPr marL="68580" marR="68580" marT="0" marB="0"/>
                </a:tc>
                <a:extLst>
                  <a:ext uri="{0D108BD9-81ED-4DB2-BD59-A6C34878D82A}">
                    <a16:rowId xmlns:a16="http://schemas.microsoft.com/office/drawing/2014/main" val="10001"/>
                  </a:ext>
                </a:extLst>
              </a:tr>
              <a:tr h="1077132">
                <a:tc>
                  <a:txBody>
                    <a:bodyPr/>
                    <a:lstStyle/>
                    <a:p>
                      <a:pPr marL="0" marR="0" algn="l">
                        <a:lnSpc>
                          <a:spcPct val="120000"/>
                        </a:lnSpc>
                        <a:spcBef>
                          <a:spcPts val="0"/>
                        </a:spcBef>
                        <a:spcAft>
                          <a:spcPts val="0"/>
                        </a:spcAft>
                      </a:pPr>
                      <a:r>
                        <a:rPr lang="vi-VN" sz="3000" b="0">
                          <a:effectLst/>
                          <a:latin typeface="+mj-lt"/>
                        </a:rPr>
                        <a:t>Mào tinh</a:t>
                      </a:r>
                      <a:endParaRPr lang="en-US" sz="3000" b="0">
                        <a:solidFill>
                          <a:srgbClr val="000000"/>
                        </a:solidFill>
                        <a:effectLst/>
                        <a:latin typeface="+mj-lt"/>
                        <a:ea typeface="Calibri"/>
                        <a:cs typeface="Times New Roman"/>
                      </a:endParaRPr>
                    </a:p>
                  </a:txBody>
                  <a:tcPr marL="68580" marR="68580" marT="0" marB="0"/>
                </a:tc>
                <a:tc>
                  <a:txBody>
                    <a:bodyPr/>
                    <a:lstStyle/>
                    <a:p>
                      <a:pPr marL="0" marR="0" algn="l">
                        <a:lnSpc>
                          <a:spcPct val="120000"/>
                        </a:lnSpc>
                        <a:spcBef>
                          <a:spcPts val="0"/>
                        </a:spcBef>
                        <a:spcAft>
                          <a:spcPts val="0"/>
                        </a:spcAft>
                      </a:pPr>
                      <a:r>
                        <a:rPr lang="vi-VN" sz="3000" b="0" dirty="0">
                          <a:effectLst/>
                          <a:latin typeface="+mj-lt"/>
                        </a:rPr>
                        <a:t>Nơi tinh trùng </a:t>
                      </a:r>
                      <a:r>
                        <a:rPr lang="en-US" sz="3000" b="0" dirty="0" err="1">
                          <a:effectLst/>
                          <a:latin typeface="Times New Roman" pitchFamily="18" charset="0"/>
                          <a:cs typeface="Times New Roman" pitchFamily="18" charset="0"/>
                        </a:rPr>
                        <a:t>tiếp</a:t>
                      </a:r>
                      <a:r>
                        <a:rPr lang="en-US" sz="3000" b="0" dirty="0">
                          <a:effectLst/>
                          <a:latin typeface="Times New Roman" pitchFamily="18" charset="0"/>
                          <a:cs typeface="Times New Roman" pitchFamily="18" charset="0"/>
                        </a:rPr>
                        <a:t> </a:t>
                      </a:r>
                      <a:r>
                        <a:rPr lang="en-US" sz="3000" b="0" dirty="0" err="1">
                          <a:effectLst/>
                          <a:latin typeface="Times New Roman" pitchFamily="18" charset="0"/>
                          <a:cs typeface="Times New Roman" pitchFamily="18" charset="0"/>
                        </a:rPr>
                        <a:t>tục</a:t>
                      </a:r>
                      <a:r>
                        <a:rPr lang="en-US" sz="3000" b="0" dirty="0">
                          <a:effectLst/>
                          <a:latin typeface="Times New Roman" pitchFamily="18" charset="0"/>
                          <a:cs typeface="Times New Roman" pitchFamily="18" charset="0"/>
                        </a:rPr>
                        <a:t> </a:t>
                      </a:r>
                      <a:r>
                        <a:rPr lang="vi-VN" sz="3000" b="0" dirty="0">
                          <a:effectLst/>
                          <a:latin typeface="+mj-lt"/>
                        </a:rPr>
                        <a:t>phát triển và hoàn thiện về cấu tạo</a:t>
                      </a:r>
                      <a:endParaRPr lang="en-US" sz="3000" b="0" dirty="0">
                        <a:solidFill>
                          <a:srgbClr val="000000"/>
                        </a:solidFill>
                        <a:effectLst/>
                        <a:latin typeface="+mj-lt"/>
                        <a:ea typeface="Calibri"/>
                        <a:cs typeface="Times New Roman"/>
                      </a:endParaRPr>
                    </a:p>
                  </a:txBody>
                  <a:tcPr marL="68580" marR="68580" marT="0" marB="0"/>
                </a:tc>
                <a:extLst>
                  <a:ext uri="{0D108BD9-81ED-4DB2-BD59-A6C34878D82A}">
                    <a16:rowId xmlns:a16="http://schemas.microsoft.com/office/drawing/2014/main" val="10002"/>
                  </a:ext>
                </a:extLst>
              </a:tr>
              <a:tr h="1077132">
                <a:tc>
                  <a:txBody>
                    <a:bodyPr/>
                    <a:lstStyle/>
                    <a:p>
                      <a:pPr marL="0" marR="0" algn="l">
                        <a:lnSpc>
                          <a:spcPct val="120000"/>
                        </a:lnSpc>
                        <a:spcBef>
                          <a:spcPts val="0"/>
                        </a:spcBef>
                        <a:spcAft>
                          <a:spcPts val="0"/>
                        </a:spcAft>
                      </a:pPr>
                      <a:r>
                        <a:rPr lang="vi-VN" sz="3000" b="0" dirty="0">
                          <a:effectLst/>
                          <a:latin typeface="+mj-lt"/>
                        </a:rPr>
                        <a:t>Ống dẫn tinh</a:t>
                      </a:r>
                      <a:endParaRPr lang="en-US" sz="3000" b="0" dirty="0">
                        <a:solidFill>
                          <a:srgbClr val="000000"/>
                        </a:solidFill>
                        <a:effectLst/>
                        <a:latin typeface="+mj-lt"/>
                        <a:ea typeface="Calibri"/>
                        <a:cs typeface="Times New Roman"/>
                      </a:endParaRPr>
                    </a:p>
                  </a:txBody>
                  <a:tcPr marL="68580" marR="68580" marT="0" marB="0"/>
                </a:tc>
                <a:tc>
                  <a:txBody>
                    <a:bodyPr/>
                    <a:lstStyle/>
                    <a:p>
                      <a:pPr marL="0" marR="0" algn="l">
                        <a:lnSpc>
                          <a:spcPct val="120000"/>
                        </a:lnSpc>
                        <a:spcBef>
                          <a:spcPts val="0"/>
                        </a:spcBef>
                        <a:spcAft>
                          <a:spcPts val="0"/>
                        </a:spcAft>
                      </a:pPr>
                      <a:r>
                        <a:rPr lang="en-US" sz="3000" b="0" dirty="0" err="1">
                          <a:effectLst/>
                          <a:latin typeface="Times New Roman" pitchFamily="18" charset="0"/>
                          <a:cs typeface="Times New Roman" pitchFamily="18" charset="0"/>
                        </a:rPr>
                        <a:t>Đường</a:t>
                      </a:r>
                      <a:r>
                        <a:rPr lang="en-US" sz="3000" b="0" dirty="0">
                          <a:effectLst/>
                          <a:latin typeface="Times New Roman" pitchFamily="18" charset="0"/>
                          <a:cs typeface="Times New Roman" pitchFamily="18" charset="0"/>
                        </a:rPr>
                        <a:t> </a:t>
                      </a:r>
                      <a:r>
                        <a:rPr lang="en-US" sz="3000" b="0" dirty="0" err="1">
                          <a:effectLst/>
                          <a:latin typeface="Times New Roman" pitchFamily="18" charset="0"/>
                          <a:cs typeface="Times New Roman" pitchFamily="18" charset="0"/>
                        </a:rPr>
                        <a:t>dẫn</a:t>
                      </a:r>
                      <a:r>
                        <a:rPr lang="en-US" sz="3000" b="0" dirty="0">
                          <a:effectLst/>
                          <a:latin typeface="Times New Roman" pitchFamily="18" charset="0"/>
                          <a:cs typeface="Times New Roman" pitchFamily="18" charset="0"/>
                        </a:rPr>
                        <a:t> </a:t>
                      </a:r>
                      <a:r>
                        <a:rPr lang="vi-VN" sz="3000" b="0" dirty="0">
                          <a:effectLst/>
                          <a:latin typeface="+mj-lt"/>
                        </a:rPr>
                        <a:t>tinh trùng di chuyển đến túi tinh</a:t>
                      </a:r>
                      <a:endParaRPr lang="en-US" sz="3000" b="0" dirty="0">
                        <a:solidFill>
                          <a:srgbClr val="000000"/>
                        </a:solidFill>
                        <a:effectLst/>
                        <a:latin typeface="+mj-lt"/>
                        <a:ea typeface="Calibri"/>
                        <a:cs typeface="Times New Roman"/>
                      </a:endParaRPr>
                    </a:p>
                  </a:txBody>
                  <a:tcPr marL="68580" marR="68580" marT="0" marB="0"/>
                </a:tc>
                <a:extLst>
                  <a:ext uri="{0D108BD9-81ED-4DB2-BD59-A6C34878D82A}">
                    <a16:rowId xmlns:a16="http://schemas.microsoft.com/office/drawing/2014/main" val="10003"/>
                  </a:ext>
                </a:extLst>
              </a:tr>
              <a:tr h="522766">
                <a:tc>
                  <a:txBody>
                    <a:bodyPr/>
                    <a:lstStyle/>
                    <a:p>
                      <a:pPr marL="0" marR="0" algn="l">
                        <a:lnSpc>
                          <a:spcPct val="120000"/>
                        </a:lnSpc>
                        <a:spcBef>
                          <a:spcPts val="0"/>
                        </a:spcBef>
                        <a:spcAft>
                          <a:spcPts val="0"/>
                        </a:spcAft>
                      </a:pPr>
                      <a:r>
                        <a:rPr lang="vi-VN" sz="3000" b="0" dirty="0">
                          <a:effectLst/>
                          <a:latin typeface="Times New Roman" pitchFamily="18" charset="0"/>
                          <a:cs typeface="Times New Roman" pitchFamily="18" charset="0"/>
                        </a:rPr>
                        <a:t>Tuyến tiền liệt</a:t>
                      </a:r>
                      <a:r>
                        <a:rPr lang="en-US" sz="3000" b="0" dirty="0">
                          <a:effectLst/>
                          <a:latin typeface="Times New Roman" pitchFamily="18" charset="0"/>
                          <a:cs typeface="Times New Roman" pitchFamily="18" charset="0"/>
                        </a:rPr>
                        <a:t>, </a:t>
                      </a:r>
                      <a:r>
                        <a:rPr lang="en-US" sz="3000" b="0" dirty="0" err="1">
                          <a:effectLst/>
                          <a:latin typeface="Times New Roman" pitchFamily="18" charset="0"/>
                          <a:cs typeface="Times New Roman" pitchFamily="18" charset="0"/>
                        </a:rPr>
                        <a:t>tuyến</a:t>
                      </a:r>
                      <a:r>
                        <a:rPr lang="en-US" sz="3000" b="0" dirty="0">
                          <a:effectLst/>
                          <a:latin typeface="Times New Roman" pitchFamily="18" charset="0"/>
                          <a:cs typeface="Times New Roman" pitchFamily="18" charset="0"/>
                        </a:rPr>
                        <a:t> </a:t>
                      </a:r>
                      <a:r>
                        <a:rPr lang="en-US" sz="3000" b="0" dirty="0" err="1">
                          <a:effectLst/>
                          <a:latin typeface="Times New Roman" pitchFamily="18" charset="0"/>
                          <a:cs typeface="Times New Roman" pitchFamily="18" charset="0"/>
                        </a:rPr>
                        <a:t>hành</a:t>
                      </a:r>
                      <a:endParaRPr lang="en-US" sz="3000" b="0" dirty="0">
                        <a:solidFill>
                          <a:srgbClr val="000000"/>
                        </a:solidFill>
                        <a:effectLst/>
                        <a:latin typeface="Times New Roman" pitchFamily="18" charset="0"/>
                        <a:ea typeface="Calibri"/>
                        <a:cs typeface="Times New Roman" pitchFamily="18" charset="0"/>
                      </a:endParaRPr>
                    </a:p>
                  </a:txBody>
                  <a:tcPr marL="68580" marR="68580" marT="0" marB="0"/>
                </a:tc>
                <a:tc>
                  <a:txBody>
                    <a:bodyPr/>
                    <a:lstStyle/>
                    <a:p>
                      <a:pPr marL="0" marR="0" algn="l">
                        <a:lnSpc>
                          <a:spcPct val="120000"/>
                        </a:lnSpc>
                        <a:spcBef>
                          <a:spcPts val="0"/>
                        </a:spcBef>
                        <a:spcAft>
                          <a:spcPts val="0"/>
                        </a:spcAft>
                      </a:pPr>
                      <a:r>
                        <a:rPr lang="vi-VN" sz="3000" b="0" dirty="0">
                          <a:effectLst/>
                          <a:latin typeface="Times New Roman" pitchFamily="18" charset="0"/>
                          <a:cs typeface="Times New Roman" pitchFamily="18" charset="0"/>
                        </a:rPr>
                        <a:t>Tiết dịch </a:t>
                      </a:r>
                      <a:r>
                        <a:rPr lang="en-US" sz="3000" b="0" dirty="0" err="1">
                          <a:effectLst/>
                          <a:latin typeface="Times New Roman" pitchFamily="18" charset="0"/>
                          <a:cs typeface="Times New Roman" pitchFamily="18" charset="0"/>
                        </a:rPr>
                        <a:t>nhờn</a:t>
                      </a:r>
                      <a:endParaRPr lang="en-US" sz="3000" b="0" dirty="0">
                        <a:solidFill>
                          <a:srgbClr val="000000"/>
                        </a:solidFill>
                        <a:effectLst/>
                        <a:latin typeface="Times New Roman" pitchFamily="18" charset="0"/>
                        <a:ea typeface="Calibri"/>
                        <a:cs typeface="Times New Roman" pitchFamily="18" charset="0"/>
                      </a:endParaRPr>
                    </a:p>
                  </a:txBody>
                  <a:tcPr marL="68580" marR="68580" marT="0" marB="0"/>
                </a:tc>
                <a:extLst>
                  <a:ext uri="{0D108BD9-81ED-4DB2-BD59-A6C34878D82A}">
                    <a16:rowId xmlns:a16="http://schemas.microsoft.com/office/drawing/2014/main" val="10004"/>
                  </a:ext>
                </a:extLst>
              </a:tr>
              <a:tr h="523218">
                <a:tc>
                  <a:txBody>
                    <a:bodyPr/>
                    <a:lstStyle/>
                    <a:p>
                      <a:pPr marL="0" marR="0" algn="l">
                        <a:lnSpc>
                          <a:spcPct val="120000"/>
                        </a:lnSpc>
                        <a:spcBef>
                          <a:spcPts val="0"/>
                        </a:spcBef>
                        <a:spcAft>
                          <a:spcPts val="0"/>
                        </a:spcAft>
                      </a:pPr>
                      <a:r>
                        <a:rPr lang="en-US" sz="3000" b="0" dirty="0" err="1">
                          <a:effectLst/>
                          <a:latin typeface="Times New Roman" pitchFamily="18" charset="0"/>
                          <a:cs typeface="Times New Roman" pitchFamily="18" charset="0"/>
                        </a:rPr>
                        <a:t>Túi</a:t>
                      </a:r>
                      <a:r>
                        <a:rPr lang="en-US" sz="3000" b="0" dirty="0">
                          <a:effectLst/>
                          <a:latin typeface="Times New Roman" pitchFamily="18" charset="0"/>
                          <a:cs typeface="Times New Roman" pitchFamily="18" charset="0"/>
                        </a:rPr>
                        <a:t> </a:t>
                      </a:r>
                      <a:r>
                        <a:rPr lang="en-US" sz="3000" b="0" dirty="0" err="1">
                          <a:effectLst/>
                          <a:latin typeface="Times New Roman" pitchFamily="18" charset="0"/>
                          <a:cs typeface="Times New Roman" pitchFamily="18" charset="0"/>
                        </a:rPr>
                        <a:t>tinh</a:t>
                      </a:r>
                      <a:endParaRPr lang="en-US" sz="3000" b="0" dirty="0">
                        <a:solidFill>
                          <a:srgbClr val="000000"/>
                        </a:solidFill>
                        <a:effectLst/>
                        <a:latin typeface="Times New Roman" pitchFamily="18" charset="0"/>
                        <a:ea typeface="Calibri"/>
                        <a:cs typeface="Times New Roman" pitchFamily="18" charset="0"/>
                      </a:endParaRPr>
                    </a:p>
                  </a:txBody>
                  <a:tcPr marL="68580" marR="68580" marT="0" marB="0"/>
                </a:tc>
                <a:tc>
                  <a:txBody>
                    <a:bodyPr/>
                    <a:lstStyle/>
                    <a:p>
                      <a:pPr marL="0" marR="0" algn="l">
                        <a:lnSpc>
                          <a:spcPct val="120000"/>
                        </a:lnSpc>
                        <a:spcBef>
                          <a:spcPts val="0"/>
                        </a:spcBef>
                        <a:spcAft>
                          <a:spcPts val="0"/>
                        </a:spcAft>
                      </a:pPr>
                      <a:r>
                        <a:rPr lang="en-US" sz="3000" b="0" dirty="0" err="1">
                          <a:effectLst/>
                          <a:latin typeface="Times New Roman" pitchFamily="18" charset="0"/>
                          <a:cs typeface="Times New Roman" pitchFamily="18" charset="0"/>
                        </a:rPr>
                        <a:t>Chứa</a:t>
                      </a:r>
                      <a:r>
                        <a:rPr lang="en-US" sz="3000" b="0" dirty="0">
                          <a:effectLst/>
                          <a:latin typeface="Times New Roman" pitchFamily="18" charset="0"/>
                          <a:cs typeface="Times New Roman" pitchFamily="18" charset="0"/>
                        </a:rPr>
                        <a:t> </a:t>
                      </a:r>
                      <a:r>
                        <a:rPr lang="en-US" sz="3000" b="0" dirty="0" err="1">
                          <a:effectLst/>
                          <a:latin typeface="Times New Roman" pitchFamily="18" charset="0"/>
                          <a:cs typeface="Times New Roman" pitchFamily="18" charset="0"/>
                        </a:rPr>
                        <a:t>và</a:t>
                      </a:r>
                      <a:r>
                        <a:rPr lang="en-US" sz="3000" b="0" dirty="0">
                          <a:effectLst/>
                          <a:latin typeface="Times New Roman" pitchFamily="18" charset="0"/>
                          <a:cs typeface="Times New Roman" pitchFamily="18" charset="0"/>
                        </a:rPr>
                        <a:t> </a:t>
                      </a:r>
                      <a:r>
                        <a:rPr lang="en-US" sz="3000" b="0" dirty="0" err="1">
                          <a:effectLst/>
                          <a:latin typeface="Times New Roman" pitchFamily="18" charset="0"/>
                          <a:cs typeface="Times New Roman" pitchFamily="18" charset="0"/>
                        </a:rPr>
                        <a:t>nuôi</a:t>
                      </a:r>
                      <a:r>
                        <a:rPr lang="en-US" sz="3000" b="0" dirty="0">
                          <a:effectLst/>
                          <a:latin typeface="Times New Roman" pitchFamily="18" charset="0"/>
                          <a:cs typeface="Times New Roman" pitchFamily="18" charset="0"/>
                        </a:rPr>
                        <a:t> </a:t>
                      </a:r>
                      <a:r>
                        <a:rPr lang="en-US" sz="3000" b="0" dirty="0" err="1">
                          <a:effectLst/>
                          <a:latin typeface="Times New Roman" pitchFamily="18" charset="0"/>
                          <a:cs typeface="Times New Roman" pitchFamily="18" charset="0"/>
                        </a:rPr>
                        <a:t>dưỡng</a:t>
                      </a:r>
                      <a:r>
                        <a:rPr lang="en-US" sz="3000" b="0" dirty="0">
                          <a:effectLst/>
                          <a:latin typeface="Times New Roman" pitchFamily="18" charset="0"/>
                          <a:cs typeface="Times New Roman" pitchFamily="18" charset="0"/>
                        </a:rPr>
                        <a:t> </a:t>
                      </a:r>
                      <a:r>
                        <a:rPr lang="en-US" sz="3000" b="0" dirty="0" err="1">
                          <a:effectLst/>
                          <a:latin typeface="Times New Roman" pitchFamily="18" charset="0"/>
                          <a:cs typeface="Times New Roman" pitchFamily="18" charset="0"/>
                        </a:rPr>
                        <a:t>tinh</a:t>
                      </a:r>
                      <a:r>
                        <a:rPr lang="en-US" sz="3000" b="0" dirty="0">
                          <a:effectLst/>
                          <a:latin typeface="Times New Roman" pitchFamily="18" charset="0"/>
                          <a:cs typeface="Times New Roman" pitchFamily="18" charset="0"/>
                        </a:rPr>
                        <a:t> </a:t>
                      </a:r>
                      <a:r>
                        <a:rPr lang="en-US" sz="3000" b="0" dirty="0" err="1">
                          <a:effectLst/>
                          <a:latin typeface="Times New Roman" pitchFamily="18" charset="0"/>
                          <a:cs typeface="Times New Roman" pitchFamily="18" charset="0"/>
                        </a:rPr>
                        <a:t>trùng</a:t>
                      </a:r>
                      <a:endParaRPr lang="en-US" sz="3000" b="0" dirty="0">
                        <a:solidFill>
                          <a:srgbClr val="000000"/>
                        </a:solidFill>
                        <a:effectLst/>
                        <a:latin typeface="Times New Roman" pitchFamily="18" charset="0"/>
                        <a:ea typeface="Calibri"/>
                        <a:cs typeface="Times New Roman" pitchFamily="18" charset="0"/>
                      </a:endParaRPr>
                    </a:p>
                  </a:txBody>
                  <a:tcPr marL="68580" marR="68580" marT="0" marB="0"/>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8898536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stretch>
            <a:fillRect/>
          </a:stretch>
        </p:blipFill>
        <p:spPr>
          <a:xfrm>
            <a:off x="381000" y="3154680"/>
            <a:ext cx="8991600" cy="4732020"/>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170048150"/>
              </p:ext>
            </p:extLst>
          </p:nvPr>
        </p:nvGraphicFramePr>
        <p:xfrm>
          <a:off x="9525000" y="2628900"/>
          <a:ext cx="8458200" cy="4892666"/>
        </p:xfrm>
        <a:graphic>
          <a:graphicData uri="http://schemas.openxmlformats.org/drawingml/2006/table">
            <a:tbl>
              <a:tblPr firstRow="1" firstCol="1" bandRow="1">
                <a:tableStyleId>{5C22544A-7EE6-4342-B048-85BDC9FD1C3A}</a:tableStyleId>
              </a:tblPr>
              <a:tblGrid>
                <a:gridCol w="3048000">
                  <a:extLst>
                    <a:ext uri="{9D8B030D-6E8A-4147-A177-3AD203B41FA5}">
                      <a16:colId xmlns:a16="http://schemas.microsoft.com/office/drawing/2014/main" val="20000"/>
                    </a:ext>
                  </a:extLst>
                </a:gridCol>
                <a:gridCol w="5410200">
                  <a:extLst>
                    <a:ext uri="{9D8B030D-6E8A-4147-A177-3AD203B41FA5}">
                      <a16:colId xmlns:a16="http://schemas.microsoft.com/office/drawing/2014/main" val="20001"/>
                    </a:ext>
                  </a:extLst>
                </a:gridCol>
              </a:tblGrid>
              <a:tr h="422576">
                <a:tc>
                  <a:txBody>
                    <a:bodyPr/>
                    <a:lstStyle/>
                    <a:p>
                      <a:pPr marL="0" marR="0" algn="ctr">
                        <a:lnSpc>
                          <a:spcPct val="120000"/>
                        </a:lnSpc>
                        <a:spcBef>
                          <a:spcPts val="0"/>
                        </a:spcBef>
                        <a:spcAft>
                          <a:spcPts val="0"/>
                        </a:spcAft>
                      </a:pPr>
                      <a:r>
                        <a:rPr lang="vi-VN" sz="3200" dirty="0">
                          <a:effectLst/>
                          <a:latin typeface="Times New Roman" pitchFamily="18" charset="0"/>
                          <a:cs typeface="Times New Roman" pitchFamily="18" charset="0"/>
                        </a:rPr>
                        <a:t>Tên cơ quan</a:t>
                      </a:r>
                      <a:endParaRPr lang="en-US" sz="3200" dirty="0">
                        <a:solidFill>
                          <a:srgbClr val="000000"/>
                        </a:solidFill>
                        <a:effectLst/>
                        <a:latin typeface="Times New Roman" pitchFamily="18" charset="0"/>
                        <a:ea typeface="Calibri"/>
                        <a:cs typeface="Times New Roman" pitchFamily="18" charset="0"/>
                      </a:endParaRPr>
                    </a:p>
                  </a:txBody>
                  <a:tcPr marL="68580" marR="68580" marT="0" marB="0"/>
                </a:tc>
                <a:tc>
                  <a:txBody>
                    <a:bodyPr/>
                    <a:lstStyle/>
                    <a:p>
                      <a:pPr marL="0" marR="0" algn="ctr">
                        <a:lnSpc>
                          <a:spcPct val="120000"/>
                        </a:lnSpc>
                        <a:spcBef>
                          <a:spcPts val="0"/>
                        </a:spcBef>
                        <a:spcAft>
                          <a:spcPts val="0"/>
                        </a:spcAft>
                      </a:pPr>
                      <a:r>
                        <a:rPr lang="vi-VN" sz="3200" dirty="0">
                          <a:effectLst/>
                          <a:latin typeface="Times New Roman" pitchFamily="18" charset="0"/>
                          <a:cs typeface="Times New Roman" pitchFamily="18" charset="0"/>
                        </a:rPr>
                        <a:t>Chức năng</a:t>
                      </a:r>
                      <a:endParaRPr lang="en-US" sz="3200" dirty="0">
                        <a:solidFill>
                          <a:srgbClr val="000000"/>
                        </a:solidFill>
                        <a:effectLst/>
                        <a:latin typeface="Times New Roman" pitchFamily="18" charset="0"/>
                        <a:ea typeface="Calibri"/>
                        <a:cs typeface="Times New Roman" pitchFamily="18" charset="0"/>
                      </a:endParaRPr>
                    </a:p>
                  </a:txBody>
                  <a:tcPr marL="68580" marR="68580" marT="0" marB="0"/>
                </a:tc>
                <a:extLst>
                  <a:ext uri="{0D108BD9-81ED-4DB2-BD59-A6C34878D82A}">
                    <a16:rowId xmlns:a16="http://schemas.microsoft.com/office/drawing/2014/main" val="10000"/>
                  </a:ext>
                </a:extLst>
              </a:tr>
              <a:tr h="893798">
                <a:tc>
                  <a:txBody>
                    <a:bodyPr/>
                    <a:lstStyle/>
                    <a:p>
                      <a:pPr marL="0" marR="0" algn="l">
                        <a:lnSpc>
                          <a:spcPct val="120000"/>
                        </a:lnSpc>
                        <a:spcBef>
                          <a:spcPts val="0"/>
                        </a:spcBef>
                        <a:spcAft>
                          <a:spcPts val="0"/>
                        </a:spcAft>
                      </a:pPr>
                      <a:r>
                        <a:rPr lang="vi-VN" sz="3200" b="0">
                          <a:effectLst/>
                          <a:latin typeface="Times New Roman" pitchFamily="18" charset="0"/>
                          <a:cs typeface="Times New Roman" pitchFamily="18" charset="0"/>
                        </a:rPr>
                        <a:t>Buồng trứng</a:t>
                      </a:r>
                      <a:endParaRPr lang="en-US" sz="3200" b="0">
                        <a:solidFill>
                          <a:srgbClr val="000000"/>
                        </a:solidFill>
                        <a:effectLst/>
                        <a:latin typeface="Times New Roman" pitchFamily="18" charset="0"/>
                        <a:ea typeface="Calibri"/>
                        <a:cs typeface="Times New Roman" pitchFamily="18" charset="0"/>
                      </a:endParaRPr>
                    </a:p>
                  </a:txBody>
                  <a:tcPr marL="68580" marR="68580" marT="0" marB="0"/>
                </a:tc>
                <a:tc>
                  <a:txBody>
                    <a:bodyPr/>
                    <a:lstStyle/>
                    <a:p>
                      <a:pPr marL="0" marR="0" algn="l">
                        <a:lnSpc>
                          <a:spcPct val="120000"/>
                        </a:lnSpc>
                        <a:spcBef>
                          <a:spcPts val="0"/>
                        </a:spcBef>
                        <a:spcAft>
                          <a:spcPts val="0"/>
                        </a:spcAft>
                      </a:pPr>
                      <a:endParaRPr lang="en-US" sz="3200" b="0" dirty="0">
                        <a:solidFill>
                          <a:srgbClr val="000000"/>
                        </a:solidFill>
                        <a:effectLst/>
                        <a:latin typeface="Times New Roman" pitchFamily="18" charset="0"/>
                        <a:ea typeface="Calibri"/>
                        <a:cs typeface="Times New Roman" pitchFamily="18" charset="0"/>
                      </a:endParaRPr>
                    </a:p>
                  </a:txBody>
                  <a:tcPr marL="68580" marR="68580" marT="0" marB="0"/>
                </a:tc>
                <a:extLst>
                  <a:ext uri="{0D108BD9-81ED-4DB2-BD59-A6C34878D82A}">
                    <a16:rowId xmlns:a16="http://schemas.microsoft.com/office/drawing/2014/main" val="10001"/>
                  </a:ext>
                </a:extLst>
              </a:tr>
              <a:tr h="1357221">
                <a:tc>
                  <a:txBody>
                    <a:bodyPr/>
                    <a:lstStyle/>
                    <a:p>
                      <a:pPr marL="0" marR="0" algn="l">
                        <a:lnSpc>
                          <a:spcPct val="120000"/>
                        </a:lnSpc>
                        <a:spcBef>
                          <a:spcPts val="0"/>
                        </a:spcBef>
                        <a:spcAft>
                          <a:spcPts val="0"/>
                        </a:spcAft>
                      </a:pPr>
                      <a:r>
                        <a:rPr lang="en-US" sz="3200" b="0" dirty="0" err="1">
                          <a:effectLst/>
                          <a:latin typeface="Times New Roman" pitchFamily="18" charset="0"/>
                          <a:cs typeface="Times New Roman" pitchFamily="18" charset="0"/>
                        </a:rPr>
                        <a:t>Phễu</a:t>
                      </a:r>
                      <a:r>
                        <a:rPr lang="vi-VN" sz="3200" b="0" dirty="0">
                          <a:effectLst/>
                          <a:latin typeface="Times New Roman" pitchFamily="18" charset="0"/>
                          <a:cs typeface="Times New Roman" pitchFamily="18" charset="0"/>
                        </a:rPr>
                        <a:t> dẫn trứng</a:t>
                      </a:r>
                      <a:r>
                        <a:rPr lang="en-US" sz="3200" b="0" dirty="0">
                          <a:effectLst/>
                          <a:latin typeface="Times New Roman" pitchFamily="18" charset="0"/>
                          <a:cs typeface="Times New Roman" pitchFamily="18" charset="0"/>
                        </a:rPr>
                        <a:t>, </a:t>
                      </a:r>
                      <a:r>
                        <a:rPr lang="en-US" sz="3200" b="0" dirty="0" err="1">
                          <a:effectLst/>
                          <a:latin typeface="Times New Roman" pitchFamily="18" charset="0"/>
                          <a:cs typeface="Times New Roman" pitchFamily="18" charset="0"/>
                        </a:rPr>
                        <a:t>ống</a:t>
                      </a:r>
                      <a:r>
                        <a:rPr lang="en-US" sz="3200" b="0" dirty="0">
                          <a:effectLst/>
                          <a:latin typeface="Times New Roman" pitchFamily="18" charset="0"/>
                          <a:cs typeface="Times New Roman" pitchFamily="18" charset="0"/>
                        </a:rPr>
                        <a:t> </a:t>
                      </a:r>
                      <a:r>
                        <a:rPr lang="en-US" sz="3200" b="0" dirty="0" err="1">
                          <a:effectLst/>
                          <a:latin typeface="Times New Roman" pitchFamily="18" charset="0"/>
                          <a:cs typeface="Times New Roman" pitchFamily="18" charset="0"/>
                        </a:rPr>
                        <a:t>dẫn</a:t>
                      </a:r>
                      <a:r>
                        <a:rPr lang="en-US" sz="3200" b="0" dirty="0">
                          <a:effectLst/>
                          <a:latin typeface="Times New Roman" pitchFamily="18" charset="0"/>
                          <a:cs typeface="Times New Roman" pitchFamily="18" charset="0"/>
                        </a:rPr>
                        <a:t> </a:t>
                      </a:r>
                      <a:r>
                        <a:rPr lang="en-US" sz="3200" b="0" dirty="0" err="1">
                          <a:effectLst/>
                          <a:latin typeface="Times New Roman" pitchFamily="18" charset="0"/>
                          <a:cs typeface="Times New Roman" pitchFamily="18" charset="0"/>
                        </a:rPr>
                        <a:t>trứng</a:t>
                      </a:r>
                      <a:endParaRPr lang="en-US" sz="3200" b="0" dirty="0">
                        <a:solidFill>
                          <a:srgbClr val="000000"/>
                        </a:solidFill>
                        <a:effectLst/>
                        <a:latin typeface="Times New Roman" pitchFamily="18" charset="0"/>
                        <a:ea typeface="Calibri"/>
                        <a:cs typeface="Times New Roman" pitchFamily="18" charset="0"/>
                      </a:endParaRPr>
                    </a:p>
                  </a:txBody>
                  <a:tcPr marL="68580" marR="68580" marT="0" marB="0"/>
                </a:tc>
                <a:tc>
                  <a:txBody>
                    <a:bodyPr/>
                    <a:lstStyle/>
                    <a:p>
                      <a:pPr marL="0" marR="0" algn="l">
                        <a:lnSpc>
                          <a:spcPct val="120000"/>
                        </a:lnSpc>
                        <a:spcBef>
                          <a:spcPts val="0"/>
                        </a:spcBef>
                        <a:spcAft>
                          <a:spcPts val="0"/>
                        </a:spcAft>
                      </a:pPr>
                      <a:endParaRPr lang="en-US" sz="3200" b="0">
                        <a:solidFill>
                          <a:srgbClr val="000000"/>
                        </a:solidFill>
                        <a:effectLst/>
                        <a:latin typeface="Times New Roman" pitchFamily="18" charset="0"/>
                        <a:ea typeface="Calibri"/>
                        <a:cs typeface="Times New Roman" pitchFamily="18" charset="0"/>
                      </a:endParaRPr>
                    </a:p>
                  </a:txBody>
                  <a:tcPr marL="68580" marR="68580" marT="0" marB="0"/>
                </a:tc>
                <a:extLst>
                  <a:ext uri="{0D108BD9-81ED-4DB2-BD59-A6C34878D82A}">
                    <a16:rowId xmlns:a16="http://schemas.microsoft.com/office/drawing/2014/main" val="10002"/>
                  </a:ext>
                </a:extLst>
              </a:tr>
              <a:tr h="430003">
                <a:tc>
                  <a:txBody>
                    <a:bodyPr/>
                    <a:lstStyle/>
                    <a:p>
                      <a:pPr marL="0" marR="0" algn="l">
                        <a:lnSpc>
                          <a:spcPct val="120000"/>
                        </a:lnSpc>
                        <a:spcBef>
                          <a:spcPts val="0"/>
                        </a:spcBef>
                        <a:spcAft>
                          <a:spcPts val="0"/>
                        </a:spcAft>
                      </a:pPr>
                      <a:r>
                        <a:rPr lang="vi-VN" sz="3200" b="0">
                          <a:effectLst/>
                          <a:latin typeface="Times New Roman" pitchFamily="18" charset="0"/>
                          <a:cs typeface="Times New Roman" pitchFamily="18" charset="0"/>
                        </a:rPr>
                        <a:t>Tử cung</a:t>
                      </a:r>
                      <a:endParaRPr lang="en-US" sz="3200" b="0">
                        <a:solidFill>
                          <a:srgbClr val="000000"/>
                        </a:solidFill>
                        <a:effectLst/>
                        <a:latin typeface="Times New Roman" pitchFamily="18" charset="0"/>
                        <a:ea typeface="Calibri"/>
                        <a:cs typeface="Times New Roman" pitchFamily="18" charset="0"/>
                      </a:endParaRPr>
                    </a:p>
                  </a:txBody>
                  <a:tcPr marL="68580" marR="68580" marT="0" marB="0"/>
                </a:tc>
                <a:tc>
                  <a:txBody>
                    <a:bodyPr/>
                    <a:lstStyle/>
                    <a:p>
                      <a:pPr marL="0" marR="0" algn="l">
                        <a:lnSpc>
                          <a:spcPct val="120000"/>
                        </a:lnSpc>
                        <a:spcBef>
                          <a:spcPts val="0"/>
                        </a:spcBef>
                        <a:spcAft>
                          <a:spcPts val="0"/>
                        </a:spcAft>
                      </a:pPr>
                      <a:endParaRPr lang="en-US" sz="3200" b="0">
                        <a:solidFill>
                          <a:srgbClr val="000000"/>
                        </a:solidFill>
                        <a:effectLst/>
                        <a:latin typeface="Times New Roman" pitchFamily="18" charset="0"/>
                        <a:ea typeface="Calibri"/>
                        <a:cs typeface="Times New Roman" pitchFamily="18" charset="0"/>
                      </a:endParaRPr>
                    </a:p>
                  </a:txBody>
                  <a:tcPr marL="68580" marR="68580" marT="0" marB="0"/>
                </a:tc>
                <a:extLst>
                  <a:ext uri="{0D108BD9-81ED-4DB2-BD59-A6C34878D82A}">
                    <a16:rowId xmlns:a16="http://schemas.microsoft.com/office/drawing/2014/main" val="10003"/>
                  </a:ext>
                </a:extLst>
              </a:tr>
              <a:tr h="885999">
                <a:tc>
                  <a:txBody>
                    <a:bodyPr/>
                    <a:lstStyle/>
                    <a:p>
                      <a:pPr marL="0" marR="0" algn="l">
                        <a:lnSpc>
                          <a:spcPct val="120000"/>
                        </a:lnSpc>
                        <a:spcBef>
                          <a:spcPts val="0"/>
                        </a:spcBef>
                        <a:spcAft>
                          <a:spcPts val="0"/>
                        </a:spcAft>
                      </a:pPr>
                      <a:r>
                        <a:rPr lang="vi-VN" sz="3200" b="0">
                          <a:effectLst/>
                          <a:latin typeface="Times New Roman" pitchFamily="18" charset="0"/>
                          <a:cs typeface="Times New Roman" pitchFamily="18" charset="0"/>
                        </a:rPr>
                        <a:t>Âm đạo </a:t>
                      </a:r>
                      <a:endParaRPr lang="en-US" sz="3200" b="0">
                        <a:solidFill>
                          <a:srgbClr val="000000"/>
                        </a:solidFill>
                        <a:effectLst/>
                        <a:latin typeface="Times New Roman" pitchFamily="18" charset="0"/>
                        <a:ea typeface="Calibri"/>
                        <a:cs typeface="Times New Roman" pitchFamily="18" charset="0"/>
                      </a:endParaRPr>
                    </a:p>
                  </a:txBody>
                  <a:tcPr marL="68580" marR="68580" marT="0" marB="0"/>
                </a:tc>
                <a:tc>
                  <a:txBody>
                    <a:bodyPr/>
                    <a:lstStyle/>
                    <a:p>
                      <a:pPr marL="0" marR="0" algn="l">
                        <a:lnSpc>
                          <a:spcPct val="120000"/>
                        </a:lnSpc>
                        <a:spcBef>
                          <a:spcPts val="0"/>
                        </a:spcBef>
                        <a:spcAft>
                          <a:spcPts val="0"/>
                        </a:spcAft>
                      </a:pPr>
                      <a:endParaRPr lang="en-US" sz="3200" b="0">
                        <a:solidFill>
                          <a:srgbClr val="000000"/>
                        </a:solidFill>
                        <a:effectLst/>
                        <a:latin typeface="Times New Roman" pitchFamily="18" charset="0"/>
                        <a:ea typeface="Calibri"/>
                        <a:cs typeface="Times New Roman" pitchFamily="18" charset="0"/>
                      </a:endParaRPr>
                    </a:p>
                  </a:txBody>
                  <a:tcPr marL="68580" marR="68580" marT="0" marB="0"/>
                </a:tc>
                <a:extLst>
                  <a:ext uri="{0D108BD9-81ED-4DB2-BD59-A6C34878D82A}">
                    <a16:rowId xmlns:a16="http://schemas.microsoft.com/office/drawing/2014/main" val="10004"/>
                  </a:ext>
                </a:extLst>
              </a:tr>
              <a:tr h="430003">
                <a:tc>
                  <a:txBody>
                    <a:bodyPr/>
                    <a:lstStyle/>
                    <a:p>
                      <a:pPr marL="0" marR="0" algn="l">
                        <a:lnSpc>
                          <a:spcPct val="120000"/>
                        </a:lnSpc>
                        <a:spcBef>
                          <a:spcPts val="0"/>
                        </a:spcBef>
                        <a:spcAft>
                          <a:spcPts val="0"/>
                        </a:spcAft>
                      </a:pPr>
                      <a:r>
                        <a:rPr lang="vi-VN" sz="3200" b="0">
                          <a:effectLst/>
                          <a:latin typeface="Times New Roman" pitchFamily="18" charset="0"/>
                          <a:cs typeface="Times New Roman" pitchFamily="18" charset="0"/>
                        </a:rPr>
                        <a:t>Tuyến </a:t>
                      </a:r>
                      <a:r>
                        <a:rPr lang="en-US" sz="3200" b="0">
                          <a:effectLst/>
                          <a:latin typeface="Times New Roman" pitchFamily="18" charset="0"/>
                          <a:cs typeface="Times New Roman" pitchFamily="18" charset="0"/>
                        </a:rPr>
                        <a:t>sinh dục</a:t>
                      </a:r>
                      <a:endParaRPr lang="en-US" sz="3200" b="0">
                        <a:solidFill>
                          <a:srgbClr val="000000"/>
                        </a:solidFill>
                        <a:effectLst/>
                        <a:latin typeface="Times New Roman" pitchFamily="18" charset="0"/>
                        <a:ea typeface="Calibri"/>
                        <a:cs typeface="Times New Roman" pitchFamily="18" charset="0"/>
                      </a:endParaRPr>
                    </a:p>
                  </a:txBody>
                  <a:tcPr marL="68580" marR="68580" marT="0" marB="0"/>
                </a:tc>
                <a:tc>
                  <a:txBody>
                    <a:bodyPr/>
                    <a:lstStyle/>
                    <a:p>
                      <a:pPr marL="0" marR="0" algn="l">
                        <a:lnSpc>
                          <a:spcPct val="120000"/>
                        </a:lnSpc>
                        <a:spcBef>
                          <a:spcPts val="0"/>
                        </a:spcBef>
                        <a:spcAft>
                          <a:spcPts val="0"/>
                        </a:spcAft>
                      </a:pPr>
                      <a:endParaRPr lang="en-US" sz="3200" b="0" dirty="0">
                        <a:solidFill>
                          <a:srgbClr val="000000"/>
                        </a:solidFill>
                        <a:effectLst/>
                        <a:latin typeface="Times New Roman" pitchFamily="18" charset="0"/>
                        <a:ea typeface="Calibri"/>
                        <a:cs typeface="Times New Roman" pitchFamily="18" charset="0"/>
                      </a:endParaRPr>
                    </a:p>
                  </a:txBody>
                  <a:tcPr marL="68580" marR="68580" marT="0" marB="0"/>
                </a:tc>
                <a:extLst>
                  <a:ext uri="{0D108BD9-81ED-4DB2-BD59-A6C34878D82A}">
                    <a16:rowId xmlns:a16="http://schemas.microsoft.com/office/drawing/2014/main" val="10005"/>
                  </a:ext>
                </a:extLst>
              </a:tr>
            </a:tbl>
          </a:graphicData>
        </a:graphic>
      </p:graphicFrame>
      <p:sp>
        <p:nvSpPr>
          <p:cNvPr id="6" name="Title 1"/>
          <p:cNvSpPr>
            <a:spLocks noGrp="1"/>
          </p:cNvSpPr>
          <p:nvPr>
            <p:ph type="title"/>
          </p:nvPr>
        </p:nvSpPr>
        <p:spPr>
          <a:xfrm>
            <a:off x="1257300" y="547688"/>
            <a:ext cx="15773400" cy="1988345"/>
          </a:xfrm>
        </p:spPr>
        <p:txBody>
          <a:bodyPr>
            <a:noAutofit/>
          </a:bodyPr>
          <a:lstStyle/>
          <a:p>
            <a:br>
              <a:rPr lang="en-US" sz="4000" dirty="0">
                <a:solidFill>
                  <a:srgbClr val="C00000"/>
                </a:solidFill>
                <a:latin typeface="Times New Roman" pitchFamily="18" charset="0"/>
                <a:cs typeface="Times New Roman" pitchFamily="18" charset="0"/>
              </a:rPr>
            </a:br>
            <a:r>
              <a:rPr lang="en-US" sz="4000" dirty="0" err="1">
                <a:solidFill>
                  <a:srgbClr val="C00000"/>
                </a:solidFill>
                <a:latin typeface="Times New Roman" pitchFamily="18" charset="0"/>
                <a:cs typeface="Times New Roman" pitchFamily="18" charset="0"/>
              </a:rPr>
              <a:t>Nhiệm</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vụ</a:t>
            </a:r>
            <a:r>
              <a:rPr lang="en-US" sz="4000" dirty="0">
                <a:solidFill>
                  <a:srgbClr val="C00000"/>
                </a:solidFill>
                <a:latin typeface="Times New Roman" pitchFamily="18" charset="0"/>
                <a:cs typeface="Times New Roman" pitchFamily="18" charset="0"/>
              </a:rPr>
              <a:t> 2: Đ</a:t>
            </a:r>
            <a:r>
              <a:rPr lang="vi-VN" sz="4000" dirty="0">
                <a:solidFill>
                  <a:srgbClr val="C00000"/>
                </a:solidFill>
                <a:latin typeface="Times New Roman" pitchFamily="18" charset="0"/>
                <a:cs typeface="Times New Roman" pitchFamily="18" charset="0"/>
              </a:rPr>
              <a:t>iền những từ còn thiếu vào hình sau và trình bày chức năng của từng cơ quan trong hệ sinh dục </a:t>
            </a:r>
            <a:r>
              <a:rPr lang="en-US" sz="4000" dirty="0" err="1">
                <a:solidFill>
                  <a:srgbClr val="C00000"/>
                </a:solidFill>
                <a:latin typeface="Times New Roman" pitchFamily="18" charset="0"/>
                <a:cs typeface="Times New Roman" pitchFamily="18" charset="0"/>
              </a:rPr>
              <a:t>nữ</a:t>
            </a:r>
            <a:r>
              <a:rPr lang="en-US" sz="4000" dirty="0">
                <a:solidFill>
                  <a:srgbClr val="C00000"/>
                </a:solidFill>
                <a:latin typeface="Times New Roman" pitchFamily="18" charset="0"/>
                <a:cs typeface="Times New Roman" pitchFamily="18" charset="0"/>
              </a:rPr>
              <a:t>.</a:t>
            </a:r>
          </a:p>
        </p:txBody>
      </p:sp>
      <p:sp>
        <p:nvSpPr>
          <p:cNvPr id="7" name="Rectangle 6"/>
          <p:cNvSpPr/>
          <p:nvPr/>
        </p:nvSpPr>
        <p:spPr>
          <a:xfrm>
            <a:off x="3048000" y="2628900"/>
            <a:ext cx="1447800" cy="480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200000"/>
              </a:lnSpc>
            </a:pPr>
            <a:r>
              <a:rPr lang="en-US" sz="2400" dirty="0">
                <a:solidFill>
                  <a:srgbClr val="7030A0"/>
                </a:solidFill>
                <a:latin typeface="Times New Roman" pitchFamily="18" charset="0"/>
                <a:cs typeface="Times New Roman" pitchFamily="18" charset="0"/>
              </a:rPr>
              <a:t>1</a:t>
            </a:r>
          </a:p>
          <a:p>
            <a:pPr algn="ctr">
              <a:lnSpc>
                <a:spcPct val="200000"/>
              </a:lnSpc>
            </a:pPr>
            <a:r>
              <a:rPr lang="en-US" sz="2400" dirty="0">
                <a:solidFill>
                  <a:srgbClr val="7030A0"/>
                </a:solidFill>
                <a:latin typeface="Times New Roman" pitchFamily="18" charset="0"/>
                <a:cs typeface="Times New Roman" pitchFamily="18" charset="0"/>
              </a:rPr>
              <a:t>2</a:t>
            </a:r>
          </a:p>
          <a:p>
            <a:pPr algn="ctr">
              <a:lnSpc>
                <a:spcPct val="200000"/>
              </a:lnSpc>
            </a:pPr>
            <a:r>
              <a:rPr lang="en-US" sz="2400" dirty="0">
                <a:solidFill>
                  <a:srgbClr val="7030A0"/>
                </a:solidFill>
                <a:latin typeface="Times New Roman" pitchFamily="18" charset="0"/>
                <a:cs typeface="Times New Roman" pitchFamily="18" charset="0"/>
              </a:rPr>
              <a:t>3</a:t>
            </a:r>
          </a:p>
          <a:p>
            <a:pPr algn="ctr">
              <a:lnSpc>
                <a:spcPct val="200000"/>
              </a:lnSpc>
            </a:pPr>
            <a:r>
              <a:rPr lang="en-US" sz="2400" dirty="0">
                <a:solidFill>
                  <a:srgbClr val="7030A0"/>
                </a:solidFill>
                <a:latin typeface="Times New Roman" pitchFamily="18" charset="0"/>
                <a:cs typeface="Times New Roman" pitchFamily="18" charset="0"/>
              </a:rPr>
              <a:t>4</a:t>
            </a:r>
          </a:p>
          <a:p>
            <a:pPr algn="ctr">
              <a:lnSpc>
                <a:spcPct val="200000"/>
              </a:lnSpc>
            </a:pPr>
            <a:r>
              <a:rPr lang="en-US" sz="2400" dirty="0">
                <a:solidFill>
                  <a:srgbClr val="7030A0"/>
                </a:solidFill>
                <a:latin typeface="Times New Roman" pitchFamily="18" charset="0"/>
                <a:cs typeface="Times New Roman" pitchFamily="18" charset="0"/>
              </a:rPr>
              <a:t>5</a:t>
            </a:r>
          </a:p>
          <a:p>
            <a:pPr algn="ctr">
              <a:lnSpc>
                <a:spcPct val="200000"/>
              </a:lnSpc>
            </a:pPr>
            <a:r>
              <a:rPr lang="en-US" sz="2400" dirty="0">
                <a:solidFill>
                  <a:srgbClr val="7030A0"/>
                </a:solidFill>
                <a:latin typeface="Times New Roman" pitchFamily="18" charset="0"/>
                <a:cs typeface="Times New Roman" pitchFamily="18" charset="0"/>
              </a:rPr>
              <a:t>6</a:t>
            </a:r>
          </a:p>
        </p:txBody>
      </p:sp>
    </p:spTree>
    <p:extLst>
      <p:ext uri="{BB962C8B-B14F-4D97-AF65-F5344CB8AC3E}">
        <p14:creationId xmlns:p14="http://schemas.microsoft.com/office/powerpoint/2010/main" val="1957565825"/>
      </p:ext>
    </p:extLst>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1894</TotalTime>
  <Words>2661</Words>
  <Application>Microsoft Office PowerPoint</Application>
  <PresentationFormat>Custom</PresentationFormat>
  <Paragraphs>324</Paragraphs>
  <Slides>51</Slides>
  <Notes>13</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51</vt:i4>
      </vt:variant>
    </vt:vector>
  </HeadingPairs>
  <TitlesOfParts>
    <vt:vector size="61" baseType="lpstr">
      <vt:lpstr>Wingdings</vt:lpstr>
      <vt:lpstr>Times New Roman</vt:lpstr>
      <vt:lpstr>Cambria Math</vt:lpstr>
      <vt:lpstr>Calibri Light</vt:lpstr>
      <vt:lpstr>#9Slide03 Arima Madurai Black</vt:lpstr>
      <vt:lpstr>#9Slide03 Arima Madurai</vt:lpstr>
      <vt:lpstr>Calibri</vt:lpstr>
      <vt:lpstr>Arial</vt:lpstr>
      <vt:lpstr>#9Slide03 Arima Madurai Bold</vt:lpstr>
      <vt:lpstr>Office 主题</vt:lpstr>
      <vt:lpstr>PowerPoint Presentation</vt:lpstr>
      <vt:lpstr>PowerPoint Presentation</vt:lpstr>
      <vt:lpstr>Mọi sinh vật đều thực hiện quá trình gì để duy trì nòi giống? Hệ cơ quan nào thực hiện chức năng sinh sản ở người?</vt:lpstr>
      <vt:lpstr>PowerPoint Presentation</vt:lpstr>
      <vt:lpstr>PowerPoint Presentation</vt:lpstr>
      <vt:lpstr>PowerPoint Presentation</vt:lpstr>
      <vt:lpstr> Nhiệm vụ 1: Điền những từ còn thiếu vào hình sau và trình bày chức năng của từng cơ quan trong hệ sinh dục nam. </vt:lpstr>
      <vt:lpstr> Nhiệm vụ 1: Điền những từ còn thiếu vào hình sau và trình bày chức năng của từng cơ quan trong hệ sinh dục nam. </vt:lpstr>
      <vt:lpstr> Nhiệm vụ 2: Điền những từ còn thiếu vào hình sau và trình bày chức năng của từng cơ quan trong hệ sinh dục nữ.</vt:lpstr>
      <vt:lpstr> Nhiệm vụ 2: Điền những từ còn thiếu vào hình sau và trình bày chức năng của từng cơ quan trong hệ sinh dục nữ.</vt:lpstr>
      <vt:lpstr>PowerPoint Presentation</vt:lpstr>
      <vt:lpstr>PowerPoint Presentation</vt:lpstr>
      <vt:lpstr>PowerPoint Presentation</vt:lpstr>
      <vt:lpstr>PowerPoint Presentation</vt:lpstr>
      <vt:lpstr>QUÁ TRÌNH THỤ TINH</vt:lpstr>
      <vt:lpstr>QUÁ TRÌNH THỤ THAI</vt:lpstr>
      <vt:lpstr>PHIẾU HỌC TẬP SỐ 2</vt:lpstr>
      <vt:lpstr>PHIẾU HỌC TẬP SỐ 2</vt:lpstr>
      <vt:lpstr>PowerPoint Presentation</vt:lpstr>
      <vt:lpstr>PowerPoint Presentation</vt:lpstr>
      <vt:lpstr>PowerPoint Presentation</vt:lpstr>
      <vt:lpstr>HIỆN TƯỢNG KINH NGUYỆT</vt:lpstr>
      <vt:lpstr>1. Hiện tượng kinh nguyệt là gì? 2. Do đâu có kinh nguyệt? </vt:lpstr>
      <vt:lpstr>PowerPoint Presentation</vt:lpstr>
      <vt:lpstr>MANG THAI Ở ĐỘ TUỔI VỊ THÀNH NIÊN</vt:lpstr>
      <vt:lpstr>PowerPoint Presentation</vt:lpstr>
      <vt:lpstr>PowerPoint Presentation</vt:lpstr>
      <vt:lpstr>PowerPoint Presentation</vt:lpstr>
      <vt:lpstr>PowerPoint Presentation</vt:lpstr>
      <vt:lpstr>THÔNG TIN VỀ MỘT SỐ BIỆN PHÁP PHÒNG TRÁNH THAI</vt:lpstr>
      <vt:lpstr>PowerPoint Presentation</vt:lpstr>
      <vt:lpstr>PowerPoint Presentation</vt:lpstr>
      <vt:lpstr>PowerPoint Presentation</vt:lpstr>
      <vt:lpstr>PowerPoint Presentation</vt:lpstr>
      <vt:lpstr>PowerPoint Presentation</vt:lpstr>
      <vt:lpstr>Nội quy</vt:lpstr>
      <vt:lpstr>PowerPoint Presentation</vt:lpstr>
      <vt:lpstr>Em hãy đề xuất một số biện pháp phòng chống các bệnh và bảo vệ sức khỏe sinh sản vị thành niên.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sfsf</cp:lastModifiedBy>
  <cp:revision>88</cp:revision>
  <dcterms:created xsi:type="dcterms:W3CDTF">2006-08-16T00:00:00Z</dcterms:created>
  <dcterms:modified xsi:type="dcterms:W3CDTF">2023-08-05T05:58:21Z</dcterms:modified>
  <dc:identifier>DAE65lQ4ekI</dc:identifier>
</cp:coreProperties>
</file>