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696" r:id="rId3"/>
    <p:sldMasterId id="2147483708" r:id="rId4"/>
  </p:sldMasterIdLst>
  <p:notesMasterIdLst>
    <p:notesMasterId r:id="rId28"/>
  </p:notesMasterIdLst>
  <p:sldIdLst>
    <p:sldId id="360" r:id="rId5"/>
    <p:sldId id="368" r:id="rId6"/>
    <p:sldId id="369" r:id="rId7"/>
    <p:sldId id="370" r:id="rId8"/>
    <p:sldId id="271" r:id="rId9"/>
    <p:sldId id="272" r:id="rId10"/>
    <p:sldId id="273" r:id="rId11"/>
    <p:sldId id="276" r:id="rId12"/>
    <p:sldId id="275" r:id="rId13"/>
    <p:sldId id="302" r:id="rId14"/>
    <p:sldId id="343" r:id="rId15"/>
    <p:sldId id="371" r:id="rId16"/>
    <p:sldId id="372" r:id="rId17"/>
    <p:sldId id="364" r:id="rId18"/>
    <p:sldId id="365" r:id="rId19"/>
    <p:sldId id="367" r:id="rId20"/>
    <p:sldId id="375" r:id="rId21"/>
    <p:sldId id="366" r:id="rId22"/>
    <p:sldId id="379" r:id="rId23"/>
    <p:sldId id="378" r:id="rId24"/>
    <p:sldId id="380" r:id="rId25"/>
    <p:sldId id="381" r:id="rId26"/>
    <p:sldId id="373" r:id="rId27"/>
  </p:sldIdLst>
  <p:sldSz cx="18288000" cy="10287000"/>
  <p:notesSz cx="6858000" cy="9144000"/>
  <p:embeddedFontLst>
    <p:embeddedFont>
      <p:font typeface="#9Slide05 MetroScript" panose="020B0604020202020204" charset="0"/>
      <p:regular r:id="rId29"/>
    </p:embeddedFont>
    <p:embeddedFont>
      <p:font typeface="#9Slide07 IcielBaliho Script" panose="020B0604020202020204" charset="0"/>
      <p:regular r:id="rId30"/>
    </p:embeddedFont>
    <p:embeddedFont>
      <p:font typeface="#9Slide07 IcielSoup of Justice" panose="020B0604020202020204" charset="0"/>
      <p:regular r:id="rId31"/>
    </p:embeddedFont>
    <p:embeddedFont>
      <p:font typeface="#9Slide07 SVNBango" panose="02000000000000000000"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E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979" autoAdjust="0"/>
  </p:normalViewPr>
  <p:slideViewPr>
    <p:cSldViewPr>
      <p:cViewPr varScale="1">
        <p:scale>
          <a:sx n="47" d="100"/>
          <a:sy n="47" d="100"/>
        </p:scale>
        <p:origin x="50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7D5E2-0FF1-4D8D-A150-12AC1CEFB9F7}"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C1520-B1EC-44BB-94FE-5CC47570ABD8}" type="slidenum">
              <a:rPr lang="en-US" smtClean="0"/>
              <a:t>‹#›</a:t>
            </a:fld>
            <a:endParaRPr lang="en-US"/>
          </a:p>
        </p:txBody>
      </p:sp>
    </p:spTree>
    <p:extLst>
      <p:ext uri="{BB962C8B-B14F-4D97-AF65-F5344CB8AC3E}">
        <p14:creationId xmlns:p14="http://schemas.microsoft.com/office/powerpoint/2010/main" val="249707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Sẽ</a:t>
            </a:r>
            <a:r>
              <a:rPr lang="en-US" baseline="0" dirty="0"/>
              <a:t> </a:t>
            </a:r>
            <a:r>
              <a:rPr lang="en-US" baseline="0" dirty="0" err="1"/>
              <a:t>chiếu</a:t>
            </a:r>
            <a:r>
              <a:rPr lang="en-US" baseline="0" dirty="0"/>
              <a:t> </a:t>
            </a:r>
            <a:r>
              <a:rPr lang="en-US" baseline="0" dirty="0" err="1"/>
              <a:t>tên</a:t>
            </a:r>
            <a:r>
              <a:rPr lang="en-US" baseline="0" dirty="0"/>
              <a:t> </a:t>
            </a:r>
            <a:r>
              <a:rPr lang="en-US" baseline="0" dirty="0" err="1"/>
              <a:t>viết</a:t>
            </a:r>
            <a:r>
              <a:rPr lang="en-US" baseline="0" dirty="0"/>
              <a:t> </a:t>
            </a:r>
            <a:r>
              <a:rPr lang="en-US" baseline="0" dirty="0" err="1"/>
              <a:t>tắt</a:t>
            </a:r>
            <a:r>
              <a:rPr lang="en-US" baseline="0" dirty="0"/>
              <a:t> </a:t>
            </a:r>
            <a:r>
              <a:rPr lang="en-US" baseline="0" dirty="0" err="1"/>
              <a:t>của</a:t>
            </a:r>
            <a:r>
              <a:rPr lang="en-US" baseline="0" dirty="0"/>
              <a:t> 3 </a:t>
            </a:r>
            <a:r>
              <a:rPr lang="en-US" baseline="0" dirty="0" err="1"/>
              <a:t>văn</a:t>
            </a:r>
            <a:r>
              <a:rPr lang="en-US" baseline="0" dirty="0"/>
              <a:t> </a:t>
            </a:r>
            <a:r>
              <a:rPr lang="en-US" baseline="0" dirty="0" err="1"/>
              <a:t>bản</a:t>
            </a:r>
            <a:r>
              <a:rPr lang="en-US" baseline="0" dirty="0"/>
              <a:t> </a:t>
            </a:r>
            <a:r>
              <a:rPr lang="en-US" baseline="0" dirty="0" err="1"/>
              <a:t>đã</a:t>
            </a:r>
            <a:r>
              <a:rPr lang="en-US" baseline="0" dirty="0"/>
              <a:t> </a:t>
            </a:r>
            <a:r>
              <a:rPr lang="en-US" baseline="0" dirty="0" err="1"/>
              <a:t>học</a:t>
            </a:r>
            <a:r>
              <a:rPr lang="en-US" baseline="0" dirty="0"/>
              <a:t> </a:t>
            </a:r>
            <a:r>
              <a:rPr lang="en-US" baseline="0" dirty="0" err="1"/>
              <a:t>trong</a:t>
            </a:r>
            <a:r>
              <a:rPr lang="en-US" baseline="0" dirty="0"/>
              <a:t> </a:t>
            </a:r>
            <a:r>
              <a:rPr lang="en-US" baseline="0" dirty="0" err="1"/>
              <a:t>chủ</a:t>
            </a:r>
            <a:r>
              <a:rPr lang="en-US" baseline="0" dirty="0"/>
              <a:t> </a:t>
            </a:r>
            <a:r>
              <a:rPr lang="en-US" baseline="0" dirty="0" err="1"/>
              <a:t>đề</a:t>
            </a:r>
            <a:r>
              <a:rPr lang="en-US" baseline="0" dirty="0"/>
              <a:t> 9, HS </a:t>
            </a:r>
            <a:r>
              <a:rPr lang="en-US" baseline="0" dirty="0" err="1"/>
              <a:t>đoán</a:t>
            </a:r>
            <a:r>
              <a:rPr lang="en-US" baseline="0" dirty="0"/>
              <a:t> </a:t>
            </a:r>
            <a:r>
              <a:rPr lang="en-US" baseline="0" dirty="0" err="1"/>
              <a:t>tên</a:t>
            </a:r>
            <a:r>
              <a:rPr lang="en-US" baseline="0" dirty="0"/>
              <a:t> VB </a:t>
            </a:r>
            <a:r>
              <a:rPr lang="en-US" baseline="0" dirty="0" err="1"/>
              <a:t>và</a:t>
            </a:r>
            <a:r>
              <a:rPr lang="en-US" baseline="0" dirty="0"/>
              <a:t> </a:t>
            </a:r>
            <a:r>
              <a:rPr lang="en-US" baseline="0" dirty="0" err="1"/>
              <a:t>xác</a:t>
            </a:r>
            <a:r>
              <a:rPr lang="en-US" baseline="0" dirty="0"/>
              <a:t> </a:t>
            </a:r>
            <a:r>
              <a:rPr lang="en-US" baseline="0" dirty="0" err="1"/>
              <a:t>định</a:t>
            </a:r>
            <a:r>
              <a:rPr lang="en-US" baseline="0" dirty="0"/>
              <a:t> </a:t>
            </a:r>
            <a:r>
              <a:rPr lang="en-US" baseline="0" dirty="0" err="1"/>
              <a:t>vấn</a:t>
            </a:r>
            <a:r>
              <a:rPr lang="en-US" baseline="0" dirty="0"/>
              <a:t> </a:t>
            </a:r>
            <a:r>
              <a:rPr lang="en-US" baseline="0" dirty="0" err="1"/>
              <a:t>đề</a:t>
            </a:r>
            <a:r>
              <a:rPr lang="en-US" baseline="0" dirty="0"/>
              <a:t> </a:t>
            </a:r>
            <a:r>
              <a:rPr lang="en-US" baseline="0" dirty="0" err="1"/>
              <a:t>rút</a:t>
            </a:r>
            <a:r>
              <a:rPr lang="en-US" baseline="0" dirty="0"/>
              <a:t> </a:t>
            </a:r>
            <a:r>
              <a:rPr lang="en-US" baseline="0" dirty="0" err="1"/>
              <a:t>ra</a:t>
            </a:r>
            <a:r>
              <a:rPr lang="en-US" baseline="0" dirty="0"/>
              <a:t> </a:t>
            </a:r>
            <a:r>
              <a:rPr lang="en-US" baseline="0" dirty="0" err="1"/>
              <a:t>trong</a:t>
            </a:r>
            <a:r>
              <a:rPr lang="en-US" baseline="0" dirty="0"/>
              <a:t> VB </a:t>
            </a:r>
            <a:r>
              <a:rPr lang="en-US" baseline="0" dirty="0" err="1"/>
              <a:t>đó</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Lưu</a:t>
            </a:r>
            <a:r>
              <a:rPr lang="en-US" baseline="0" dirty="0"/>
              <a:t> ý: HS </a:t>
            </a:r>
            <a:r>
              <a:rPr lang="en-US" baseline="0" dirty="0" err="1"/>
              <a:t>tự</a:t>
            </a:r>
            <a:r>
              <a:rPr lang="en-US" baseline="0" dirty="0"/>
              <a:t> do chia </a:t>
            </a:r>
            <a:r>
              <a:rPr lang="en-US" baseline="0" dirty="0" err="1"/>
              <a:t>sẻ</a:t>
            </a:r>
            <a:r>
              <a:rPr lang="en-US" baseline="0" dirty="0"/>
              <a:t> </a:t>
            </a:r>
            <a:r>
              <a:rPr lang="en-US" baseline="0" dirty="0" err="1"/>
              <a:t>vấn</a:t>
            </a:r>
            <a:r>
              <a:rPr lang="en-US" baseline="0" dirty="0"/>
              <a:t> </a:t>
            </a:r>
            <a:r>
              <a:rPr lang="en-US" baseline="0" dirty="0" err="1"/>
              <a:t>đề</a:t>
            </a:r>
            <a:r>
              <a:rPr lang="en-US" baseline="0" dirty="0"/>
              <a:t> </a:t>
            </a:r>
            <a:r>
              <a:rPr lang="en-US" baseline="0" dirty="0" err="1"/>
              <a:t>rút</a:t>
            </a:r>
            <a:r>
              <a:rPr lang="en-US" baseline="0" dirty="0"/>
              <a:t> </a:t>
            </a:r>
            <a:r>
              <a:rPr lang="en-US" baseline="0" dirty="0" err="1"/>
              <a:t>ra</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012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10</a:t>
            </a:fld>
            <a:endParaRPr lang="en-US"/>
          </a:p>
        </p:txBody>
      </p:sp>
    </p:spTree>
    <p:extLst>
      <p:ext uri="{BB962C8B-B14F-4D97-AF65-F5344CB8AC3E}">
        <p14:creationId xmlns:p14="http://schemas.microsoft.com/office/powerpoint/2010/main" val="1884089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572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12</a:t>
            </a:fld>
            <a:endParaRPr lang="en-US"/>
          </a:p>
        </p:txBody>
      </p:sp>
    </p:spTree>
    <p:extLst>
      <p:ext uri="{BB962C8B-B14F-4D97-AF65-F5344CB8AC3E}">
        <p14:creationId xmlns:p14="http://schemas.microsoft.com/office/powerpoint/2010/main" val="23891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13</a:t>
            </a:fld>
            <a:endParaRPr lang="en-US"/>
          </a:p>
        </p:txBody>
      </p:sp>
    </p:spTree>
    <p:extLst>
      <p:ext uri="{BB962C8B-B14F-4D97-AF65-F5344CB8AC3E}">
        <p14:creationId xmlns:p14="http://schemas.microsoft.com/office/powerpoint/2010/main" val="284307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14</a:t>
            </a:fld>
            <a:endParaRPr lang="en-US"/>
          </a:p>
        </p:txBody>
      </p:sp>
    </p:spTree>
    <p:extLst>
      <p:ext uri="{BB962C8B-B14F-4D97-AF65-F5344CB8AC3E}">
        <p14:creationId xmlns:p14="http://schemas.microsoft.com/office/powerpoint/2010/main" val="786917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15</a:t>
            </a:fld>
            <a:endParaRPr lang="en-US"/>
          </a:p>
        </p:txBody>
      </p:sp>
    </p:spTree>
    <p:extLst>
      <p:ext uri="{BB962C8B-B14F-4D97-AF65-F5344CB8AC3E}">
        <p14:creationId xmlns:p14="http://schemas.microsoft.com/office/powerpoint/2010/main" val="1521262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16</a:t>
            </a:fld>
            <a:endParaRPr lang="en-US"/>
          </a:p>
        </p:txBody>
      </p:sp>
    </p:spTree>
    <p:extLst>
      <p:ext uri="{BB962C8B-B14F-4D97-AF65-F5344CB8AC3E}">
        <p14:creationId xmlns:p14="http://schemas.microsoft.com/office/powerpoint/2010/main" val="3871570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Chia </a:t>
            </a:r>
            <a:r>
              <a:rPr kumimoji="0" lang="en-US" sz="1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 </a:t>
            </a:r>
            <a:r>
              <a:rPr kumimoji="0" lang="en-US" sz="1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endPar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1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Thư kí</a:t>
            </a:r>
            <a:r>
              <a:rPr kumimoji="0" lang="en-US" sz="1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Ghi</a:t>
            </a: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 </a:t>
            </a:r>
            <a:r>
              <a:rPr kumimoji="0" lang="en-US" sz="1200" b="0"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chép</a:t>
            </a: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 </a:t>
            </a:r>
            <a:r>
              <a:rPr kumimoji="0" lang="en-US" sz="1200" b="0"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những</a:t>
            </a: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 </a:t>
            </a:r>
            <a:r>
              <a:rPr kumimoji="0" lang="en-US" sz="1200" b="0"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nội</a:t>
            </a: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 dung, ý </a:t>
            </a:r>
            <a:r>
              <a:rPr kumimoji="0" lang="en-US" sz="1200" b="0"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kiến</a:t>
            </a: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 </a:t>
            </a:r>
            <a:r>
              <a:rPr kumimoji="0" lang="en-US" sz="1200" b="0"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trong</a:t>
            </a: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 </a:t>
            </a:r>
            <a:r>
              <a:rPr kumimoji="0" lang="en-US" sz="1200" b="0"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cuộc</a:t>
            </a: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 </a:t>
            </a:r>
            <a:r>
              <a:rPr kumimoji="0" lang="en-US" sz="1200" b="0"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thảo</a:t>
            </a: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 </a:t>
            </a:r>
            <a:r>
              <a:rPr kumimoji="0" lang="en-US" sz="1200" b="0"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luận</a:t>
            </a: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 (</a:t>
            </a:r>
            <a:r>
              <a:rPr kumimoji="0" lang="en-US" sz="1200" b="0"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phiếu</a:t>
            </a: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 </a:t>
            </a:r>
            <a:r>
              <a:rPr kumimoji="0" lang="en-US" sz="1200" b="0"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số</a:t>
            </a: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Catamaran"/>
              </a:rPr>
              <a:t> 1)</a:t>
            </a:r>
          </a:p>
          <a:p>
            <a:pPr marL="0" marR="0" lvl="0" indent="0" algn="just" defTabSz="164592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a:t>
            </a:r>
            <a:r>
              <a:rPr kumimoji="0" lang="en-US" sz="1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1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1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US" sz="1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1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Hoàn</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thành</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PHT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2</a:t>
            </a:r>
            <a:endParaRPr kumimoji="0" lang="vi-VN"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64592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Tập</a:t>
            </a:r>
            <a:r>
              <a:rPr kumimoji="0" lang="en-US" sz="1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1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1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Lựa</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chọn</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kiến</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hay,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phù</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hợp</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điền</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vào</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phiếu</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số</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3</a:t>
            </a:r>
          </a:p>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17</a:t>
            </a:fld>
            <a:endParaRPr lang="en-US"/>
          </a:p>
        </p:txBody>
      </p:sp>
    </p:spTree>
    <p:extLst>
      <p:ext uri="{BB962C8B-B14F-4D97-AF65-F5344CB8AC3E}">
        <p14:creationId xmlns:p14="http://schemas.microsoft.com/office/powerpoint/2010/main" val="2618327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18</a:t>
            </a:fld>
            <a:endParaRPr lang="en-US"/>
          </a:p>
        </p:txBody>
      </p:sp>
    </p:spTree>
    <p:extLst>
      <p:ext uri="{BB962C8B-B14F-4D97-AF65-F5344CB8AC3E}">
        <p14:creationId xmlns:p14="http://schemas.microsoft.com/office/powerpoint/2010/main" val="255931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19</a:t>
            </a:fld>
            <a:endParaRPr lang="en-US"/>
          </a:p>
        </p:txBody>
      </p:sp>
    </p:spTree>
    <p:extLst>
      <p:ext uri="{BB962C8B-B14F-4D97-AF65-F5344CB8AC3E}">
        <p14:creationId xmlns:p14="http://schemas.microsoft.com/office/powerpoint/2010/main" val="3668121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2</a:t>
            </a:fld>
            <a:endParaRPr lang="en-US"/>
          </a:p>
        </p:txBody>
      </p:sp>
    </p:spTree>
    <p:extLst>
      <p:ext uri="{BB962C8B-B14F-4D97-AF65-F5344CB8AC3E}">
        <p14:creationId xmlns:p14="http://schemas.microsoft.com/office/powerpoint/2010/main" val="1033092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Khi</a:t>
            </a:r>
            <a:r>
              <a:rPr lang="en-US" dirty="0"/>
              <a:t> 1 </a:t>
            </a:r>
            <a:r>
              <a:rPr lang="en-US" dirty="0" err="1"/>
              <a:t>nhóm</a:t>
            </a:r>
            <a:r>
              <a:rPr lang="en-US" baseline="0" dirty="0"/>
              <a:t> </a:t>
            </a:r>
            <a:r>
              <a:rPr lang="en-US" baseline="0" dirty="0" err="1"/>
              <a:t>lên</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c</a:t>
            </a:r>
            <a:r>
              <a:rPr lang="en-US" dirty="0" err="1"/>
              <a:t>ác</a:t>
            </a:r>
            <a:r>
              <a:rPr lang="en-US" baseline="0" dirty="0"/>
              <a:t> </a:t>
            </a:r>
            <a:r>
              <a:rPr lang="en-US" baseline="0" dirty="0" err="1"/>
              <a:t>nhóm</a:t>
            </a:r>
            <a:r>
              <a:rPr lang="en-US" baseline="0" dirty="0"/>
              <a:t> </a:t>
            </a:r>
            <a:r>
              <a:rPr lang="en-US" baseline="0" dirty="0" err="1"/>
              <a:t>còn</a:t>
            </a:r>
            <a:r>
              <a:rPr lang="en-US" baseline="0" dirty="0"/>
              <a:t> </a:t>
            </a:r>
            <a:r>
              <a:rPr lang="en-US" baseline="0" dirty="0" err="1"/>
              <a:t>lại</a:t>
            </a:r>
            <a:r>
              <a:rPr lang="en-US" baseline="0" dirty="0"/>
              <a:t> </a:t>
            </a:r>
            <a:r>
              <a:rPr lang="en-US" baseline="0" dirty="0" err="1"/>
              <a:t>sẽ</a:t>
            </a:r>
            <a:r>
              <a:rPr lang="en-US" baseline="0" dirty="0"/>
              <a:t> </a:t>
            </a:r>
            <a:r>
              <a:rPr lang="en-US" baseline="0" dirty="0" err="1"/>
              <a:t>đánh</a:t>
            </a:r>
            <a:r>
              <a:rPr lang="en-US" baseline="0" dirty="0"/>
              <a:t> </a:t>
            </a:r>
            <a:r>
              <a:rPr lang="en-US" baseline="0" dirty="0" err="1"/>
              <a:t>giá</a:t>
            </a:r>
            <a:r>
              <a:rPr lang="en-US" baseline="0" dirty="0"/>
              <a:t> </a:t>
            </a:r>
            <a:r>
              <a:rPr lang="en-US" baseline="0" dirty="0" err="1"/>
              <a:t>theo</a:t>
            </a:r>
            <a:r>
              <a:rPr lang="en-US" baseline="0" dirty="0"/>
              <a:t> </a:t>
            </a:r>
            <a:r>
              <a:rPr lang="en-US" baseline="0" dirty="0" err="1"/>
              <a:t>bảng</a:t>
            </a:r>
            <a:r>
              <a:rPr lang="en-US" baseline="0" dirty="0"/>
              <a:t> </a:t>
            </a:r>
            <a:r>
              <a:rPr lang="en-US" baseline="0" dirty="0" err="1"/>
              <a:t>kiểm</a:t>
            </a:r>
            <a:r>
              <a:rPr lang="en-US" baseline="0" dirty="0"/>
              <a:t> </a:t>
            </a:r>
            <a:r>
              <a:rPr lang="en-US" baseline="0" dirty="0" err="1"/>
              <a:t>và</a:t>
            </a:r>
            <a:r>
              <a:rPr lang="en-US" baseline="0" dirty="0"/>
              <a:t> </a:t>
            </a:r>
            <a:r>
              <a:rPr lang="en-US" baseline="0" dirty="0" err="1"/>
              <a:t>hoạt</a:t>
            </a:r>
            <a:r>
              <a:rPr lang="en-US" baseline="0" dirty="0"/>
              <a:t> </a:t>
            </a:r>
            <a:r>
              <a:rPr lang="en-US" baseline="0" dirty="0" err="1"/>
              <a:t>động</a:t>
            </a:r>
            <a:r>
              <a:rPr lang="en-US" baseline="0" dirty="0"/>
              <a:t> 3 </a:t>
            </a:r>
            <a:r>
              <a:rPr lang="en-US" baseline="0" dirty="0" err="1"/>
              <a:t>muốn</a:t>
            </a:r>
            <a:r>
              <a:rPr lang="en-US" baseline="0" dirty="0"/>
              <a:t> – 3 </a:t>
            </a:r>
            <a:r>
              <a:rPr lang="en-US" baseline="0" dirty="0" err="1"/>
              <a:t>thêm</a:t>
            </a:r>
            <a:r>
              <a:rPr lang="en-US" baseline="0" dirty="0"/>
              <a:t> – 3 </a:t>
            </a:r>
            <a:r>
              <a:rPr lang="en-US" baseline="0" dirty="0" err="1"/>
              <a:t>bớt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8EC43-C71A-4214-A157-A1E562015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908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3</a:t>
            </a:fld>
            <a:endParaRPr lang="en-US"/>
          </a:p>
        </p:txBody>
      </p:sp>
    </p:spTree>
    <p:extLst>
      <p:ext uri="{BB962C8B-B14F-4D97-AF65-F5344CB8AC3E}">
        <p14:creationId xmlns:p14="http://schemas.microsoft.com/office/powerpoint/2010/main" val="995897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4</a:t>
            </a:fld>
            <a:endParaRPr lang="en-US"/>
          </a:p>
        </p:txBody>
      </p:sp>
    </p:spTree>
    <p:extLst>
      <p:ext uri="{BB962C8B-B14F-4D97-AF65-F5344CB8AC3E}">
        <p14:creationId xmlns:p14="http://schemas.microsoft.com/office/powerpoint/2010/main" val="4144089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5</a:t>
            </a:fld>
            <a:endParaRPr lang="en-US"/>
          </a:p>
        </p:txBody>
      </p:sp>
    </p:spTree>
    <p:extLst>
      <p:ext uri="{BB962C8B-B14F-4D97-AF65-F5344CB8AC3E}">
        <p14:creationId xmlns:p14="http://schemas.microsoft.com/office/powerpoint/2010/main" val="313192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6</a:t>
            </a:fld>
            <a:endParaRPr lang="en-US"/>
          </a:p>
        </p:txBody>
      </p:sp>
    </p:spTree>
    <p:extLst>
      <p:ext uri="{BB962C8B-B14F-4D97-AF65-F5344CB8AC3E}">
        <p14:creationId xmlns:p14="http://schemas.microsoft.com/office/powerpoint/2010/main" val="1722754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7</a:t>
            </a:fld>
            <a:endParaRPr lang="en-US"/>
          </a:p>
        </p:txBody>
      </p:sp>
    </p:spTree>
    <p:extLst>
      <p:ext uri="{BB962C8B-B14F-4D97-AF65-F5344CB8AC3E}">
        <p14:creationId xmlns:p14="http://schemas.microsoft.com/office/powerpoint/2010/main" val="1673039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8</a:t>
            </a:fld>
            <a:endParaRPr lang="en-US"/>
          </a:p>
        </p:txBody>
      </p:sp>
    </p:spTree>
    <p:extLst>
      <p:ext uri="{BB962C8B-B14F-4D97-AF65-F5344CB8AC3E}">
        <p14:creationId xmlns:p14="http://schemas.microsoft.com/office/powerpoint/2010/main" val="1952193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9</a:t>
            </a:fld>
            <a:endParaRPr lang="en-US"/>
          </a:p>
        </p:txBody>
      </p:sp>
    </p:spTree>
    <p:extLst>
      <p:ext uri="{BB962C8B-B14F-4D97-AF65-F5344CB8AC3E}">
        <p14:creationId xmlns:p14="http://schemas.microsoft.com/office/powerpoint/2010/main" val="3846424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6696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6341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0718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5853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8308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5653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9521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1406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8415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5560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2231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9434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5055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4410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9718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303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8085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1826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9708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19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9078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6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249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546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1389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8521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9626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8160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7047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0239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8115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0809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7977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54299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31838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4000"/>
            <a:lum/>
            <a:extLst>
              <a:ext uri="{96DAC541-7B7A-43D3-8B79-37D633B846F1}">
                <asvg:svgBlip xmlns:asvg="http://schemas.microsoft.com/office/drawing/2016/SVG/main" r:embed="rId14"/>
              </a:ext>
            </a:extLst>
          </a:blip>
          <a:srcRect/>
          <a:stretch>
            <a:fillRect t="-40000" b="-4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453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B09C64-EB75-E598-6144-B7361B337BBB}"/>
              </a:ext>
            </a:extLst>
          </p:cNvPr>
          <p:cNvSpPr/>
          <p:nvPr/>
        </p:nvSpPr>
        <p:spPr>
          <a:xfrm>
            <a:off x="5257800" y="2857500"/>
            <a:ext cx="13666210" cy="1569660"/>
          </a:xfrm>
          <a:prstGeom prst="rect">
            <a:avLst/>
          </a:prstGeom>
        </p:spPr>
        <p:txBody>
          <a:bodyPr wrap="square">
            <a:spAutoFit/>
          </a:bodyPr>
          <a:lstStyle/>
          <a:p>
            <a:pPr algn="ctr"/>
            <a:r>
              <a:rPr lang="en-US" sz="9600" b="1" dirty="0" err="1">
                <a:solidFill>
                  <a:schemeClr val="accent2"/>
                </a:solidFill>
                <a:latin typeface="#9Slide07 IcielBaliho Script" pitchFamily="2" charset="0"/>
              </a:rPr>
              <a:t>Đoán</a:t>
            </a:r>
            <a:r>
              <a:rPr lang="en-US" sz="9600" b="1" dirty="0">
                <a:solidFill>
                  <a:schemeClr val="accent2"/>
                </a:solidFill>
                <a:latin typeface="#9Slide07 IcielBaliho Script" pitchFamily="2" charset="0"/>
              </a:rPr>
              <a:t> </a:t>
            </a:r>
            <a:r>
              <a:rPr lang="en-US" sz="9600" b="1" dirty="0" err="1">
                <a:solidFill>
                  <a:schemeClr val="accent2"/>
                </a:solidFill>
                <a:latin typeface="#9Slide07 IcielBaliho Script" pitchFamily="2" charset="0"/>
              </a:rPr>
              <a:t>tên</a:t>
            </a:r>
            <a:r>
              <a:rPr lang="en-US" sz="9600" b="1" dirty="0">
                <a:solidFill>
                  <a:schemeClr val="accent2"/>
                </a:solidFill>
                <a:latin typeface="#9Slide07 IcielBaliho Script" pitchFamily="2" charset="0"/>
              </a:rPr>
              <a:t> – </a:t>
            </a:r>
            <a:r>
              <a:rPr lang="en-US" sz="9600" b="1" dirty="0" err="1">
                <a:solidFill>
                  <a:schemeClr val="accent2"/>
                </a:solidFill>
                <a:latin typeface="#9Slide07 IcielBaliho Script" pitchFamily="2" charset="0"/>
              </a:rPr>
              <a:t>Tìm</a:t>
            </a:r>
            <a:r>
              <a:rPr lang="en-US" sz="9600" b="1" dirty="0">
                <a:solidFill>
                  <a:schemeClr val="accent2"/>
                </a:solidFill>
                <a:latin typeface="#9Slide07 IcielBaliho Script" pitchFamily="2" charset="0"/>
              </a:rPr>
              <a:t> </a:t>
            </a:r>
            <a:r>
              <a:rPr lang="en-US" sz="9600" b="1" dirty="0" err="1">
                <a:solidFill>
                  <a:schemeClr val="accent2"/>
                </a:solidFill>
                <a:latin typeface="#9Slide07 IcielBaliho Script" pitchFamily="2" charset="0"/>
              </a:rPr>
              <a:t>vấn</a:t>
            </a:r>
            <a:r>
              <a:rPr lang="en-US" sz="9600" b="1" dirty="0">
                <a:solidFill>
                  <a:schemeClr val="accent2"/>
                </a:solidFill>
                <a:latin typeface="#9Slide07 IcielBaliho Script" pitchFamily="2" charset="0"/>
              </a:rPr>
              <a:t> </a:t>
            </a:r>
            <a:r>
              <a:rPr lang="en-US" sz="9600" b="1" dirty="0" err="1">
                <a:solidFill>
                  <a:schemeClr val="accent2"/>
                </a:solidFill>
                <a:latin typeface="#9Slide07 IcielBaliho Script" pitchFamily="2" charset="0"/>
              </a:rPr>
              <a:t>đề</a:t>
            </a:r>
            <a:endParaRPr lang="en-US" sz="9600" b="1" dirty="0">
              <a:solidFill>
                <a:schemeClr val="accent2"/>
              </a:solidFill>
              <a:latin typeface="#9Slide07 IcielBaliho Script" pitchFamily="2" charset="0"/>
            </a:endParaRPr>
          </a:p>
        </p:txBody>
      </p:sp>
      <p:sp>
        <p:nvSpPr>
          <p:cNvPr id="3" name="Freeform 2"/>
          <p:cNvSpPr/>
          <p:nvPr/>
        </p:nvSpPr>
        <p:spPr>
          <a:xfrm>
            <a:off x="1066800" y="1638300"/>
            <a:ext cx="4953000" cy="5181600"/>
          </a:xfrm>
          <a:custGeom>
            <a:avLst/>
            <a:gdLst/>
            <a:ahLst/>
            <a:cxnLst/>
            <a:rect l="l" t="t" r="r" b="b"/>
            <a:pathLst>
              <a:path w="4402996" h="4114800">
                <a:moveTo>
                  <a:pt x="0" y="0"/>
                </a:moveTo>
                <a:lnTo>
                  <a:pt x="4402996" y="0"/>
                </a:lnTo>
                <a:lnTo>
                  <a:pt x="440299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3"/>
          <p:cNvSpPr/>
          <p:nvPr/>
        </p:nvSpPr>
        <p:spPr>
          <a:xfrm>
            <a:off x="4495800" y="5425471"/>
            <a:ext cx="4583038" cy="5181599"/>
          </a:xfrm>
          <a:custGeom>
            <a:avLst/>
            <a:gdLst/>
            <a:ahLst/>
            <a:cxnLst/>
            <a:rect l="l" t="t" r="r" b="b"/>
            <a:pathLst>
              <a:path w="3857625" h="4114800">
                <a:moveTo>
                  <a:pt x="0" y="0"/>
                </a:moveTo>
                <a:lnTo>
                  <a:pt x="3857625" y="0"/>
                </a:lnTo>
                <a:lnTo>
                  <a:pt x="3857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61410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960704" y="540140"/>
            <a:ext cx="12801600" cy="677108"/>
          </a:xfrm>
          <a:prstGeom prst="rect">
            <a:avLst/>
          </a:prstGeom>
        </p:spPr>
        <p:txBody>
          <a:bodyPr wrap="square" lIns="0" tIns="0" rIns="0" bIns="0" rtlCol="0" anchor="t">
            <a:spAutoFit/>
          </a:bodyPr>
          <a:lstStyle/>
          <a:p>
            <a:pPr algn="ctr">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Chuẩn</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bị</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endParaRPr lang="vi-VN" sz="4400" dirty="0">
              <a:solidFill>
                <a:srgbClr val="00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959173" y="1943100"/>
            <a:ext cx="16338227" cy="4154984"/>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Xem lại nội dung đọc hiểu văn bản </a:t>
            </a:r>
            <a:r>
              <a:rPr lang="vi-VN" sz="4400" i="1" dirty="0">
                <a:latin typeface="Times New Roman" panose="02020603050405020304" pitchFamily="18" charset="0"/>
                <a:cs typeface="Times New Roman" panose="02020603050405020304" pitchFamily="18" charset="0"/>
              </a:rPr>
              <a:t>Sống, hay không sống</a:t>
            </a:r>
            <a:r>
              <a:rPr lang="vi-VN" sz="4400" dirty="0">
                <a:latin typeface="Times New Roman" panose="02020603050405020304" pitchFamily="18" charset="0"/>
                <a:cs typeface="Times New Roman" panose="02020603050405020304" pitchFamily="18" charset="0"/>
              </a:rPr>
              <a:t>? và nội dung phần Viết.</a:t>
            </a:r>
          </a:p>
          <a:p>
            <a:pPr algn="just"/>
            <a:r>
              <a:rPr lang="vi-VN" sz="4400" dirty="0">
                <a:latin typeface="Times New Roman" panose="02020603050405020304" pitchFamily="18" charset="0"/>
                <a:cs typeface="Times New Roman" panose="02020603050405020304" pitchFamily="18" charset="0"/>
              </a:rPr>
              <a:t>- Tìm hiểu ý nghĩa của sự dằn vặt, tự vấn lương tâm (tự hỏi chính mình).</a:t>
            </a:r>
          </a:p>
          <a:p>
            <a:pPr algn="just"/>
            <a:r>
              <a:rPr lang="vi-VN" sz="4400" dirty="0">
                <a:latin typeface="Times New Roman" panose="02020603050405020304" pitchFamily="18" charset="0"/>
                <a:cs typeface="Times New Roman" panose="02020603050405020304" pitchFamily="18" charset="0"/>
              </a:rPr>
              <a:t>- Liên hệ với cuộc sống hiện nay và sự trải nghiệm của cá nhân em để có các lí lẽ và bằng chứng thuyết phục trong thảo luận.</a:t>
            </a:r>
          </a:p>
        </p:txBody>
      </p:sp>
      <p:sp>
        <p:nvSpPr>
          <p:cNvPr id="4" name="Freeform 7"/>
          <p:cNvSpPr/>
          <p:nvPr/>
        </p:nvSpPr>
        <p:spPr>
          <a:xfrm>
            <a:off x="13716000" y="6286500"/>
            <a:ext cx="3239658" cy="4114800"/>
          </a:xfrm>
          <a:custGeom>
            <a:avLst/>
            <a:gdLst/>
            <a:ahLst/>
            <a:cxnLst/>
            <a:rect l="l" t="t" r="r" b="b"/>
            <a:pathLst>
              <a:path w="3239658" h="4114800">
                <a:moveTo>
                  <a:pt x="0" y="0"/>
                </a:moveTo>
                <a:lnTo>
                  <a:pt x="3239658" y="0"/>
                </a:lnTo>
                <a:lnTo>
                  <a:pt x="323965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60239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a:extLst>
              <a:ext uri="{FF2B5EF4-FFF2-40B4-BE49-F238E27FC236}">
                <a16:creationId xmlns:a16="http://schemas.microsoft.com/office/drawing/2014/main" id="{247BC557-5DD0-2865-BE8A-A2AD71C8B56F}"/>
              </a:ext>
            </a:extLst>
          </p:cNvPr>
          <p:cNvSpPr txBox="1"/>
          <p:nvPr/>
        </p:nvSpPr>
        <p:spPr>
          <a:xfrm>
            <a:off x="1960704" y="540140"/>
            <a:ext cx="12801600" cy="677108"/>
          </a:xfrm>
          <a:prstGeom prst="rect">
            <a:avLst/>
          </a:prstGeom>
        </p:spPr>
        <p:txBody>
          <a:bodyPr wrap="square" lIns="0" tIns="0" rIns="0" bIns="0" rtlCol="0" anchor="t">
            <a:spAutoFit/>
          </a:bodyPr>
          <a:lstStyle/>
          <a:p>
            <a:pPr algn="ctr">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Tì</a:t>
            </a:r>
            <a:r>
              <a:rPr lang="en-US" sz="4400" b="1" dirty="0">
                <a:latin typeface="Times New Roman" panose="02020603050405020304" pitchFamily="18" charset="0"/>
                <a:cs typeface="Times New Roman" panose="02020603050405020304" pitchFamily="18" charset="0"/>
              </a:rPr>
              <a:t>m ý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a:t>
            </a:r>
            <a:r>
              <a:rPr lang="en-US" sz="4400" b="1" dirty="0">
                <a:latin typeface="Times New Roman" panose="02020603050405020304" pitchFamily="18" charset="0"/>
                <a:cs typeface="Times New Roman" panose="02020603050405020304" pitchFamily="18" charset="0"/>
              </a:rPr>
              <a:t> ý</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5" name="TextBox 10">
            <a:extLst>
              <a:ext uri="{FF2B5EF4-FFF2-40B4-BE49-F238E27FC236}">
                <a16:creationId xmlns:a16="http://schemas.microsoft.com/office/drawing/2014/main" id="{247BC557-5DD0-2865-BE8A-A2AD71C8B56F}"/>
              </a:ext>
            </a:extLst>
          </p:cNvPr>
          <p:cNvSpPr txBox="1"/>
          <p:nvPr/>
        </p:nvSpPr>
        <p:spPr>
          <a:xfrm>
            <a:off x="930442" y="1337873"/>
            <a:ext cx="12801600" cy="677108"/>
          </a:xfrm>
          <a:prstGeom prst="rect">
            <a:avLst/>
          </a:prstGeom>
        </p:spPr>
        <p:txBody>
          <a:bodyPr wrap="square" lIns="0" tIns="0" rIns="0" bIns="0" rtlCol="0" anchor="t">
            <a:spAutoFit/>
          </a:bodyPr>
          <a:lstStyle/>
          <a:p>
            <a:pPr algn="just">
              <a:defRPr/>
            </a:pPr>
            <a:r>
              <a:rPr lang="en-US" sz="4400" b="1" dirty="0">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Tì</a:t>
            </a:r>
            <a:r>
              <a:rPr lang="en-US" sz="4400" b="1" dirty="0">
                <a:latin typeface="Times New Roman" panose="02020603050405020304" pitchFamily="18" charset="0"/>
                <a:cs typeface="Times New Roman" panose="02020603050405020304" pitchFamily="18" charset="0"/>
              </a:rPr>
              <a:t>m ý</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6" name="TextBox 10">
            <a:extLst>
              <a:ext uri="{FF2B5EF4-FFF2-40B4-BE49-F238E27FC236}">
                <a16:creationId xmlns:a16="http://schemas.microsoft.com/office/drawing/2014/main" id="{247BC557-5DD0-2865-BE8A-A2AD71C8B56F}"/>
              </a:ext>
            </a:extLst>
          </p:cNvPr>
          <p:cNvSpPr txBox="1"/>
          <p:nvPr/>
        </p:nvSpPr>
        <p:spPr>
          <a:xfrm>
            <a:off x="-990600" y="3314700"/>
            <a:ext cx="12801600" cy="677108"/>
          </a:xfrm>
          <a:prstGeom prst="rect">
            <a:avLst/>
          </a:prstGeom>
        </p:spPr>
        <p:txBody>
          <a:bodyPr wrap="square" lIns="0" tIns="0" rIns="0" bIns="0" rtlCol="0" anchor="t">
            <a:spAutoFit/>
          </a:bodyPr>
          <a:lstStyle/>
          <a:p>
            <a:pPr algn="ctr">
              <a:defRPr/>
            </a:pPr>
            <a:r>
              <a:rPr lang="en-US" sz="4400" b="1" noProof="0" dirty="0" err="1">
                <a:latin typeface="Times New Roman" panose="02020603050405020304" pitchFamily="18" charset="0"/>
                <a:cs typeface="Times New Roman" panose="02020603050405020304" pitchFamily="18" charset="0"/>
              </a:rPr>
              <a:t>Phiếu</a:t>
            </a:r>
            <a:r>
              <a:rPr lang="en-US" sz="4400" b="1" noProof="0" dirty="0">
                <a:latin typeface="Times New Roman" panose="02020603050405020304" pitchFamily="18" charset="0"/>
                <a:cs typeface="Times New Roman" panose="02020603050405020304" pitchFamily="18" charset="0"/>
              </a:rPr>
              <a:t> </a:t>
            </a:r>
            <a:r>
              <a:rPr lang="en-US" sz="4400" b="1" noProof="0" dirty="0" err="1">
                <a:latin typeface="Times New Roman" panose="02020603050405020304" pitchFamily="18" charset="0"/>
                <a:cs typeface="Times New Roman" panose="02020603050405020304" pitchFamily="18" charset="0"/>
              </a:rPr>
              <a:t>tìm</a:t>
            </a:r>
            <a:r>
              <a:rPr lang="en-US" sz="4400" b="1" noProof="0" dirty="0">
                <a:latin typeface="Times New Roman" panose="02020603050405020304" pitchFamily="18" charset="0"/>
                <a:cs typeface="Times New Roman" panose="02020603050405020304" pitchFamily="18" charset="0"/>
              </a:rPr>
              <a:t> ý</a:t>
            </a:r>
            <a:endParaRPr lang="vi-VN" sz="4400" dirty="0">
              <a:solidFill>
                <a:srgbClr val="00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B916AA6-27E5-4B82-6448-792917ED9253}"/>
              </a:ext>
            </a:extLst>
          </p:cNvPr>
          <p:cNvPicPr>
            <a:picLocks noChangeAspect="1"/>
          </p:cNvPicPr>
          <p:nvPr/>
        </p:nvPicPr>
        <p:blipFill>
          <a:blip r:embed="rId3"/>
          <a:stretch>
            <a:fillRect/>
          </a:stretch>
        </p:blipFill>
        <p:spPr>
          <a:xfrm>
            <a:off x="9296400" y="1995931"/>
            <a:ext cx="5595757" cy="7924801"/>
          </a:xfrm>
          <a:prstGeom prst="rect">
            <a:avLst/>
          </a:prstGeom>
        </p:spPr>
      </p:pic>
      <p:sp>
        <p:nvSpPr>
          <p:cNvPr id="8" name="Freeform 10">
            <a:extLst>
              <a:ext uri="{FF2B5EF4-FFF2-40B4-BE49-F238E27FC236}">
                <a16:creationId xmlns:a16="http://schemas.microsoft.com/office/drawing/2014/main" id="{72BA5F25-B10B-F388-D995-9128871DE6FC}"/>
              </a:ext>
            </a:extLst>
          </p:cNvPr>
          <p:cNvSpPr/>
          <p:nvPr/>
        </p:nvSpPr>
        <p:spPr>
          <a:xfrm>
            <a:off x="278456" y="6687861"/>
            <a:ext cx="3874444" cy="2261266"/>
          </a:xfrm>
          <a:custGeom>
            <a:avLst/>
            <a:gdLst/>
            <a:ahLst/>
            <a:cxnLst/>
            <a:rect l="l" t="t" r="r" b="b"/>
            <a:pathLst>
              <a:path w="3874444" h="2261266">
                <a:moveTo>
                  <a:pt x="0" y="0"/>
                </a:moveTo>
                <a:lnTo>
                  <a:pt x="3874444" y="0"/>
                </a:lnTo>
                <a:lnTo>
                  <a:pt x="3874444" y="2261267"/>
                </a:lnTo>
                <a:lnTo>
                  <a:pt x="0" y="22612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47564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70746580"/>
              </p:ext>
            </p:extLst>
          </p:nvPr>
        </p:nvGraphicFramePr>
        <p:xfrm>
          <a:off x="381000" y="495300"/>
          <a:ext cx="17602200" cy="9601200"/>
        </p:xfrm>
        <a:graphic>
          <a:graphicData uri="http://schemas.openxmlformats.org/drawingml/2006/table">
            <a:tbl>
              <a:tblPr firstRow="1" bandRow="1">
                <a:tableStyleId>{5940675A-B579-460E-94D1-54222C63F5DA}</a:tableStyleId>
              </a:tblPr>
              <a:tblGrid>
                <a:gridCol w="5481387">
                  <a:extLst>
                    <a:ext uri="{9D8B030D-6E8A-4147-A177-3AD203B41FA5}">
                      <a16:colId xmlns:a16="http://schemas.microsoft.com/office/drawing/2014/main" val="2863073404"/>
                    </a:ext>
                  </a:extLst>
                </a:gridCol>
                <a:gridCol w="12120813">
                  <a:extLst>
                    <a:ext uri="{9D8B030D-6E8A-4147-A177-3AD203B41FA5}">
                      <a16:colId xmlns:a16="http://schemas.microsoft.com/office/drawing/2014/main" val="3434149279"/>
                    </a:ext>
                  </a:extLst>
                </a:gridCol>
              </a:tblGrid>
              <a:tr h="666491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b="1" dirty="0">
                          <a:latin typeface="Times New Roman" panose="02020603050405020304" pitchFamily="18" charset="0"/>
                          <a:cs typeface="Times New Roman" panose="02020603050405020304" pitchFamily="18" charset="0"/>
                        </a:rPr>
                        <a:t>Những lời độc thoại của Ham-lét trong đoạn trích </a:t>
                      </a:r>
                      <a:r>
                        <a:rPr lang="vi-VN" sz="4000" b="1" i="1" dirty="0">
                          <a:latin typeface="Times New Roman" panose="02020603050405020304" pitchFamily="18" charset="0"/>
                          <a:cs typeface="Times New Roman" panose="02020603050405020304" pitchFamily="18" charset="0"/>
                        </a:rPr>
                        <a:t>Sống, hay không sống?</a:t>
                      </a:r>
                      <a:r>
                        <a:rPr lang="vi-VN" sz="4000" b="1" dirty="0">
                          <a:latin typeface="Times New Roman" panose="02020603050405020304" pitchFamily="18" charset="0"/>
                          <a:cs typeface="Times New Roman" panose="02020603050405020304" pitchFamily="18" charset="0"/>
                        </a:rPr>
                        <a:t> nêu lên những băn khoăn, trăn trở gì trong tâm hồn của nhân vật này?</a:t>
                      </a:r>
                      <a:endParaRPr lang="vi-VN" sz="4000" b="1"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băn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khoăn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trăn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trở</a:t>
                      </a:r>
                      <a:r>
                        <a:rPr lang="en-US" sz="4000" baseline="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những suy nghĩ, đấu tranh giữa việc sống và chết; phân vân bản thân nên “chịu đựng tất cả những viên đá, những mũi tên của số mệnh phũ phàng, hay là cầm vũ khí vùng lên mà chống lại với sóng gió của biển khổ”.</a:t>
                      </a:r>
                      <a:endParaRPr lang="vi-VN" sz="40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91012255"/>
                  </a:ext>
                </a:extLst>
              </a:tr>
              <a:tr h="293628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b="1" dirty="0">
                          <a:latin typeface="Times New Roman" panose="02020603050405020304" pitchFamily="18" charset="0"/>
                          <a:cs typeface="Times New Roman" panose="02020603050405020304" pitchFamily="18" charset="0"/>
                        </a:rPr>
                        <a:t>Những lời tự vấn lương tâm ấy đã giúp Ham-lét nhận ra điều gì?</a:t>
                      </a:r>
                      <a:endParaRPr lang="vi-VN" sz="4000" b="1"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solidFill>
                            <a:schemeClr val="tx1"/>
                          </a:solidFill>
                          <a:latin typeface="Times New Roman" panose="02020603050405020304" pitchFamily="18" charset="0"/>
                          <a:cs typeface="Times New Roman" panose="02020603050405020304" pitchFamily="18" charset="0"/>
                        </a:rPr>
                        <a:t>Điều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cần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thiết</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phải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làm</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là</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vùng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lên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cầm</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vũ</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khí</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chống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lại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bạo</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ngược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cường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quyền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để</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bảo</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vệ</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chính</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mình</a:t>
                      </a:r>
                      <a:r>
                        <a:rPr lang="en-US" sz="4000" baseline="0" dirty="0">
                          <a:solidFill>
                            <a:schemeClr val="tx1"/>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57228086"/>
                  </a:ext>
                </a:extLst>
              </a:tr>
            </a:tbl>
          </a:graphicData>
        </a:graphic>
      </p:graphicFrame>
    </p:spTree>
    <p:extLst>
      <p:ext uri="{BB962C8B-B14F-4D97-AF65-F5344CB8AC3E}">
        <p14:creationId xmlns:p14="http://schemas.microsoft.com/office/powerpoint/2010/main" val="207982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08071324"/>
              </p:ext>
            </p:extLst>
          </p:nvPr>
        </p:nvGraphicFramePr>
        <p:xfrm>
          <a:off x="381000" y="495300"/>
          <a:ext cx="17373600" cy="9326880"/>
        </p:xfrm>
        <a:graphic>
          <a:graphicData uri="http://schemas.openxmlformats.org/drawingml/2006/table">
            <a:tbl>
              <a:tblPr firstRow="1" bandRow="1">
                <a:tableStyleId>{5940675A-B579-460E-94D1-54222C63F5DA}</a:tableStyleId>
              </a:tblPr>
              <a:tblGrid>
                <a:gridCol w="5410200">
                  <a:extLst>
                    <a:ext uri="{9D8B030D-6E8A-4147-A177-3AD203B41FA5}">
                      <a16:colId xmlns:a16="http://schemas.microsoft.com/office/drawing/2014/main" val="2863073404"/>
                    </a:ext>
                  </a:extLst>
                </a:gridCol>
                <a:gridCol w="11963400">
                  <a:extLst>
                    <a:ext uri="{9D8B030D-6E8A-4147-A177-3AD203B41FA5}">
                      <a16:colId xmlns:a16="http://schemas.microsoft.com/office/drawing/2014/main" val="3434149279"/>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b="1" dirty="0">
                          <a:latin typeface="Times New Roman" panose="02020603050405020304" pitchFamily="18" charset="0"/>
                          <a:cs typeface="Times New Roman" panose="02020603050405020304" pitchFamily="18" charset="0"/>
                        </a:rPr>
                        <a:t>Biết tự hỏi về những suy nghĩ, hành động đúng, sai của mình trong cuộc sống có phải là một vấn đề mà tuổi trẻ hiện nay cần rèn luyện không? Vì sao?</a:t>
                      </a:r>
                      <a:endParaRPr lang="vi-VN" sz="4000" b="1"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Biết tự hỏi (tự vấn) về những suy nghĩ, hành động đúng, sai của mình trong cuộc sống có phải là một vấn đề mà tuổi trẻ hiện nay cần rèn luyện</a:t>
                      </a:r>
                      <a:endParaRPr lang="en-US" sz="40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Vì</a:t>
                      </a:r>
                      <a:r>
                        <a:rPr lang="en-US" sz="4000" baseline="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4000" baseline="0" dirty="0">
                          <a:latin typeface="Times New Roman" panose="02020603050405020304" pitchFamily="18" charset="0"/>
                          <a:cs typeface="Times New Roman" panose="02020603050405020304" pitchFamily="18" charset="0"/>
                        </a:rPr>
                        <a:t>+ K</a:t>
                      </a:r>
                      <a:r>
                        <a:rPr lang="vi-VN" sz="4000" dirty="0">
                          <a:latin typeface="Times New Roman" panose="02020603050405020304" pitchFamily="18" charset="0"/>
                          <a:cs typeface="Times New Roman" panose="02020603050405020304" pitchFamily="18" charset="0"/>
                        </a:rPr>
                        <a:t>hi sự phát triển mạnh mẽ của nền văn minh vật chất đưa tới nguy cơ làm tha hóa con người, khiến con người dễ sống buông thả, phó mặc cho sự lôi cuốn của dòng đời.</a:t>
                      </a:r>
                      <a:endParaRPr lang="en-US" sz="40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4000" dirty="0">
                          <a:solidFill>
                            <a:srgbClr val="000000"/>
                          </a:solidFill>
                          <a:latin typeface="Times New Roman" panose="02020603050405020304" pitchFamily="18" charset="0"/>
                          <a:cs typeface="Times New Roman" panose="02020603050405020304" pitchFamily="18" charset="0"/>
                        </a:rPr>
                        <a:t>+ Con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hiện</a:t>
                      </a:r>
                      <a:r>
                        <a:rPr lang="en-US" sz="4000" baseline="0" dirty="0">
                          <a:solidFill>
                            <a:srgbClr val="000000"/>
                          </a:solidFill>
                          <a:latin typeface="Times New Roman" panose="02020603050405020304" pitchFamily="18" charset="0"/>
                          <a:cs typeface="Times New Roman" panose="02020603050405020304" pitchFamily="18" charset="0"/>
                        </a:rPr>
                        <a:t> nay </a:t>
                      </a:r>
                      <a:r>
                        <a:rPr lang="en-US" sz="4000" baseline="0" dirty="0" err="1">
                          <a:solidFill>
                            <a:srgbClr val="000000"/>
                          </a:solidFill>
                          <a:latin typeface="Times New Roman" panose="02020603050405020304" pitchFamily="18" charset="0"/>
                          <a:cs typeface="Times New Roman" panose="02020603050405020304" pitchFamily="18" charset="0"/>
                        </a:rPr>
                        <a:t>luôn</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phải</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đối</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mặt</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với</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nhiều</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sự</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lựa</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chọn</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và</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áp</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lực</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xã</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hội</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thách</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thức</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khó</a:t>
                      </a:r>
                      <a:r>
                        <a:rPr lang="en-US" sz="4000" baseline="0" dirty="0">
                          <a:solidFill>
                            <a:srgbClr val="000000"/>
                          </a:solidFill>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cs typeface="Times New Roman" panose="02020603050405020304" pitchFamily="18" charset="0"/>
                        </a:rPr>
                        <a:t>khăn</a:t>
                      </a:r>
                      <a:endParaRPr lang="vi-VN" sz="4000" dirty="0">
                        <a:solidFill>
                          <a:srgbClr val="00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93427057"/>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b="1" dirty="0">
                          <a:latin typeface="Times New Roman" panose="02020603050405020304" pitchFamily="18" charset="0"/>
                          <a:cs typeface="Times New Roman" panose="02020603050405020304" pitchFamily="18" charset="0"/>
                        </a:rPr>
                        <a:t>Cần làm gì để có được thói quen nhìn nhận lại chính mình, biết tự vấn lương tâm để sống tốt hơn?</a:t>
                      </a:r>
                      <a:endParaRPr lang="vi-VN" sz="4000" b="1"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Luô</a:t>
                      </a:r>
                      <a:r>
                        <a:rPr lang="en-US" sz="4000" baseline="0" dirty="0" err="1">
                          <a:latin typeface="Times New Roman" panose="02020603050405020304" pitchFamily="18" charset="0"/>
                          <a:cs typeface="Times New Roman" panose="02020603050405020304" pitchFamily="18" charset="0"/>
                        </a:rPr>
                        <a:t>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tạo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bản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gian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gian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để</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tập</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trung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suy</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cảm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xúc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chính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mình</a:t>
                      </a:r>
                      <a:r>
                        <a:rPr lang="en-US" sz="4000" baseline="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Đọc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thêm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nhiều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tài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liệu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học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hỏi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nguyên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tắc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giá</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đạo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đức</a:t>
                      </a:r>
                      <a:endParaRPr lang="en-US" sz="4000" baseline="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baseline="0" dirty="0">
                          <a:latin typeface="Times New Roman" panose="02020603050405020304" pitchFamily="18" charset="0"/>
                          <a:cs typeface="Times New Roman" panose="02020603050405020304" pitchFamily="18" charset="0"/>
                        </a:rPr>
                        <a:t>- Chia </a:t>
                      </a:r>
                      <a:r>
                        <a:rPr lang="en-US" sz="4000" baseline="0" dirty="0" err="1">
                          <a:latin typeface="Times New Roman" panose="02020603050405020304" pitchFamily="18" charset="0"/>
                          <a:cs typeface="Times New Roman" panose="02020603050405020304" pitchFamily="18" charset="0"/>
                        </a:rPr>
                        <a:t>sẻ</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tìm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kiếm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bạn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hành</a:t>
                      </a:r>
                      <a:r>
                        <a:rPr lang="en-US" sz="4000" baseline="0" dirty="0">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1771410317"/>
                  </a:ext>
                </a:extLst>
              </a:tr>
            </a:tbl>
          </a:graphicData>
        </a:graphic>
      </p:graphicFrame>
    </p:spTree>
    <p:extLst>
      <p:ext uri="{BB962C8B-B14F-4D97-AF65-F5344CB8AC3E}">
        <p14:creationId xmlns:p14="http://schemas.microsoft.com/office/powerpoint/2010/main" val="223667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2324100"/>
            <a:ext cx="16154400" cy="7478970"/>
          </a:xfrm>
          <a:prstGeom prst="rect">
            <a:avLst/>
          </a:prstGeom>
        </p:spPr>
        <p:txBody>
          <a:bodyPr wrap="square">
            <a:spAutoFit/>
          </a:bodyPr>
          <a:lstStyle/>
          <a:p>
            <a:pPr algn="just"/>
            <a:r>
              <a:rPr lang="en-US" sz="4000" dirty="0">
                <a:solidFill>
                  <a:srgbClr val="000000"/>
                </a:solidFill>
                <a:latin typeface="+mj-lt"/>
              </a:rPr>
              <a:t>-</a:t>
            </a:r>
            <a:r>
              <a:rPr lang="vi-VN" sz="4000" dirty="0">
                <a:solidFill>
                  <a:srgbClr val="000000"/>
                </a:solidFill>
                <a:latin typeface="+mj-lt"/>
              </a:rPr>
              <a:t> </a:t>
            </a:r>
            <a:r>
              <a:rPr lang="vi-VN" sz="4000" b="1" dirty="0">
                <a:solidFill>
                  <a:srgbClr val="000000"/>
                </a:solidFill>
                <a:latin typeface="+mj-lt"/>
              </a:rPr>
              <a:t>Mở đầu: </a:t>
            </a:r>
            <a:r>
              <a:rPr lang="vi-VN" sz="4000" dirty="0">
                <a:solidFill>
                  <a:srgbClr val="000000"/>
                </a:solidFill>
                <a:latin typeface="+mj-lt"/>
              </a:rPr>
              <a:t>Nêu vấn đề: tán thành hay không tán thành ý kiến “</a:t>
            </a:r>
            <a:r>
              <a:rPr lang="vi-VN" sz="4000" i="1" dirty="0">
                <a:solidFill>
                  <a:srgbClr val="000000"/>
                </a:solidFill>
                <a:latin typeface="+mj-lt"/>
              </a:rPr>
              <a:t>tự vấn lương tâm là một cách rèn luyện để sống có ý nghĩa hơn</a:t>
            </a:r>
            <a:r>
              <a:rPr lang="vi-VN" sz="4000" dirty="0">
                <a:solidFill>
                  <a:srgbClr val="000000"/>
                </a:solidFill>
                <a:latin typeface="+mj-lt"/>
              </a:rPr>
              <a:t>”.</a:t>
            </a:r>
          </a:p>
          <a:p>
            <a:pPr algn="just"/>
            <a:r>
              <a:rPr lang="en-US" sz="4000" b="1" dirty="0">
                <a:solidFill>
                  <a:srgbClr val="000000"/>
                </a:solidFill>
                <a:latin typeface="+mj-lt"/>
              </a:rPr>
              <a:t>-</a:t>
            </a:r>
            <a:r>
              <a:rPr lang="vi-VN" sz="4000" b="1" dirty="0">
                <a:solidFill>
                  <a:srgbClr val="000000"/>
                </a:solidFill>
                <a:latin typeface="+mj-lt"/>
              </a:rPr>
              <a:t> Nội dung chính</a:t>
            </a:r>
            <a:r>
              <a:rPr lang="vi-VN" sz="4000" dirty="0">
                <a:solidFill>
                  <a:srgbClr val="000000"/>
                </a:solidFill>
                <a:latin typeface="+mj-lt"/>
              </a:rPr>
              <a:t>: lần lượt trình bày và thảo luận về nội dung đã chuẩn bị</a:t>
            </a:r>
            <a:endParaRPr lang="en-US" sz="4000" dirty="0">
              <a:solidFill>
                <a:srgbClr val="000000"/>
              </a:solidFill>
              <a:latin typeface="+mj-lt"/>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Những lời độc thoại của Ham-lét trong đoạn trích Sống, hay không sống? nêu lên những băn khoăn, trăn trở gì trong tâm hồn của nhân vật này?</a:t>
            </a:r>
            <a:endParaRPr lang="vi-VN" sz="4000" dirty="0">
              <a:solidFill>
                <a:srgbClr val="000000"/>
              </a:solidFill>
              <a:latin typeface="Times New Roman" panose="02020603050405020304" pitchFamily="18" charset="0"/>
              <a:cs typeface="Times New Roman" panose="02020603050405020304" pitchFamily="18" charset="0"/>
            </a:endParaRPr>
          </a:p>
          <a:p>
            <a:pPr algn="just">
              <a:defRPr/>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Những lời tự vấn lương tâm ấy đã giúp Ham-lét nhận ra điều gì?</a:t>
            </a:r>
            <a:endParaRPr lang="vi-VN" sz="4000" dirty="0">
              <a:solidFill>
                <a:srgbClr val="000000"/>
              </a:solidFill>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Biết tự hỏi về những suy nghĩ, hành động đúng, sai của mình trong cuộc sống có phải là một vấn đề mà tuổi trẻ hiện nay cần rèn luyện không? Vì sao?</a:t>
            </a:r>
            <a:endParaRPr lang="vi-VN" sz="4000" dirty="0">
              <a:solidFill>
                <a:srgbClr val="000000"/>
              </a:solidFill>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Cần làm gì để có được thói quen nhìn nhận lại chính mình, biết tự vấn lương tâm để sống tốt hơn?</a:t>
            </a:r>
            <a:endParaRPr lang="vi-VN" sz="4000" dirty="0">
              <a:solidFill>
                <a:srgbClr val="000000"/>
              </a:solidFill>
              <a:latin typeface="Times New Roman" panose="02020603050405020304" pitchFamily="18" charset="0"/>
              <a:cs typeface="Times New Roman" panose="02020603050405020304" pitchFamily="18" charset="0"/>
            </a:endParaRPr>
          </a:p>
          <a:p>
            <a:pPr algn="just"/>
            <a:r>
              <a:rPr lang="en-US" sz="4000" b="1" dirty="0">
                <a:solidFill>
                  <a:srgbClr val="000000"/>
                </a:solidFill>
                <a:latin typeface="+mj-lt"/>
              </a:rPr>
              <a:t>-</a:t>
            </a:r>
            <a:r>
              <a:rPr lang="vi-VN" sz="4000" b="1" dirty="0">
                <a:solidFill>
                  <a:srgbClr val="000000"/>
                </a:solidFill>
                <a:latin typeface="+mj-lt"/>
              </a:rPr>
              <a:t> Kết thúc</a:t>
            </a:r>
            <a:r>
              <a:rPr lang="vi-VN" sz="4000" dirty="0">
                <a:solidFill>
                  <a:srgbClr val="000000"/>
                </a:solidFill>
                <a:latin typeface="+mj-lt"/>
              </a:rPr>
              <a:t>: Khẳng định lại ý nghĩa của vấn đề: biết tự vấn lương tâm về ý nghĩa cuộc sống sẽ giúp con người sống tốt hơn.</a:t>
            </a:r>
            <a:endParaRPr lang="vi-VN" sz="4000" b="0" i="0" dirty="0">
              <a:solidFill>
                <a:srgbClr val="000000"/>
              </a:solidFill>
              <a:effectLst/>
              <a:latin typeface="+mj-lt"/>
            </a:endParaRPr>
          </a:p>
        </p:txBody>
      </p:sp>
      <p:sp>
        <p:nvSpPr>
          <p:cNvPr id="3" name="TextBox 10">
            <a:extLst>
              <a:ext uri="{FF2B5EF4-FFF2-40B4-BE49-F238E27FC236}">
                <a16:creationId xmlns:a16="http://schemas.microsoft.com/office/drawing/2014/main" id="{247BC557-5DD0-2865-BE8A-A2AD71C8B56F}"/>
              </a:ext>
            </a:extLst>
          </p:cNvPr>
          <p:cNvSpPr txBox="1"/>
          <p:nvPr/>
        </p:nvSpPr>
        <p:spPr>
          <a:xfrm>
            <a:off x="1960704" y="540140"/>
            <a:ext cx="12801600" cy="677108"/>
          </a:xfrm>
          <a:prstGeom prst="rect">
            <a:avLst/>
          </a:prstGeom>
        </p:spPr>
        <p:txBody>
          <a:bodyPr wrap="square" lIns="0" tIns="0" rIns="0" bIns="0" rtlCol="0" anchor="t">
            <a:spAutoFit/>
          </a:bodyPr>
          <a:lstStyle/>
          <a:p>
            <a:pPr algn="ctr">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Tì</a:t>
            </a:r>
            <a:r>
              <a:rPr lang="en-US" sz="4400" b="1" dirty="0">
                <a:latin typeface="Times New Roman" panose="02020603050405020304" pitchFamily="18" charset="0"/>
                <a:cs typeface="Times New Roman" panose="02020603050405020304" pitchFamily="18" charset="0"/>
              </a:rPr>
              <a:t>m ý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a:t>
            </a:r>
            <a:r>
              <a:rPr lang="en-US" sz="4400" b="1" dirty="0">
                <a:latin typeface="Times New Roman" panose="02020603050405020304" pitchFamily="18" charset="0"/>
                <a:cs typeface="Times New Roman" panose="02020603050405020304" pitchFamily="18" charset="0"/>
              </a:rPr>
              <a:t> ý</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4" name="TextBox 10">
            <a:extLst>
              <a:ext uri="{FF2B5EF4-FFF2-40B4-BE49-F238E27FC236}">
                <a16:creationId xmlns:a16="http://schemas.microsoft.com/office/drawing/2014/main" id="{247BC557-5DD0-2865-BE8A-A2AD71C8B56F}"/>
              </a:ext>
            </a:extLst>
          </p:cNvPr>
          <p:cNvSpPr txBox="1"/>
          <p:nvPr/>
        </p:nvSpPr>
        <p:spPr>
          <a:xfrm>
            <a:off x="930442" y="1337873"/>
            <a:ext cx="12801600" cy="677108"/>
          </a:xfrm>
          <a:prstGeom prst="rect">
            <a:avLst/>
          </a:prstGeom>
        </p:spPr>
        <p:txBody>
          <a:bodyPr wrap="square" lIns="0" tIns="0" rIns="0" bIns="0" rtlCol="0" anchor="t">
            <a:spAutoFit/>
          </a:bodyPr>
          <a:lstStyle/>
          <a:p>
            <a:pPr algn="ju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a:t>
            </a:r>
            <a:r>
              <a:rPr lang="en-US" sz="4400" b="1" dirty="0">
                <a:latin typeface="Times New Roman" panose="02020603050405020304" pitchFamily="18" charset="0"/>
                <a:cs typeface="Times New Roman" panose="02020603050405020304" pitchFamily="18" charset="0"/>
              </a:rPr>
              <a:t> ý</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10" name="Freeform 10"/>
          <p:cNvSpPr/>
          <p:nvPr/>
        </p:nvSpPr>
        <p:spPr>
          <a:xfrm>
            <a:off x="14762304" y="-251939"/>
            <a:ext cx="3874444" cy="2261266"/>
          </a:xfrm>
          <a:custGeom>
            <a:avLst/>
            <a:gdLst/>
            <a:ahLst/>
            <a:cxnLst/>
            <a:rect l="l" t="t" r="r" b="b"/>
            <a:pathLst>
              <a:path w="3874444" h="2261266">
                <a:moveTo>
                  <a:pt x="0" y="0"/>
                </a:moveTo>
                <a:lnTo>
                  <a:pt x="3874444" y="0"/>
                </a:lnTo>
                <a:lnTo>
                  <a:pt x="3874444" y="2261267"/>
                </a:lnTo>
                <a:lnTo>
                  <a:pt x="0" y="22612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54921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943100"/>
            <a:ext cx="15697200" cy="3170099"/>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 Người chủ trì nêu vấn đề cần thảo 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thư</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ghi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chép</a:t>
            </a:r>
            <a:r>
              <a:rPr lang="vi-VN" sz="4000" dirty="0">
                <a:solidFill>
                  <a:srgbClr val="000000"/>
                </a:solidFill>
                <a:latin typeface="Times New Roman" panose="02020603050405020304" pitchFamily="18" charset="0"/>
                <a:cs typeface="Times New Roman" panose="02020603050405020304" pitchFamily="18" charset="0"/>
              </a:rPr>
              <a:t>.</a:t>
            </a:r>
          </a:p>
          <a:p>
            <a:pPr algn="just"/>
            <a:r>
              <a:rPr lang="vi-VN" sz="4000" dirty="0">
                <a:solidFill>
                  <a:srgbClr val="000000"/>
                </a:solidFill>
                <a:latin typeface="Times New Roman" panose="02020603050405020304" pitchFamily="18" charset="0"/>
                <a:cs typeface="Times New Roman" panose="02020603050405020304" pitchFamily="18" charset="0"/>
              </a:rPr>
              <a:t>- Một số bạn nêu ý kiến cá nhân.</a:t>
            </a:r>
          </a:p>
          <a:p>
            <a:pPr algn="just"/>
            <a:r>
              <a:rPr lang="vi-VN" sz="4000" dirty="0">
                <a:solidFill>
                  <a:srgbClr val="000000"/>
                </a:solidFill>
                <a:latin typeface="Times New Roman" panose="02020603050405020304" pitchFamily="18" charset="0"/>
                <a:cs typeface="Times New Roman" panose="02020603050405020304" pitchFamily="18" charset="0"/>
              </a:rPr>
              <a:t>- Các bạn khác trao đổi lại: đặt câu hỏi, nêu ý kiến phản bác và đề xuất ý kiến của cá nhân mình,…</a:t>
            </a:r>
          </a:p>
          <a:p>
            <a:pPr algn="just"/>
            <a:r>
              <a:rPr lang="vi-VN" sz="4000" dirty="0">
                <a:solidFill>
                  <a:srgbClr val="000000"/>
                </a:solidFill>
                <a:latin typeface="Times New Roman" panose="02020603050405020304" pitchFamily="18" charset="0"/>
                <a:cs typeface="Times New Roman" panose="02020603050405020304" pitchFamily="18" charset="0"/>
              </a:rPr>
              <a:t>- Người chủ trì nêu ý kiến tổng hợp chung.</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1219200" y="2324100"/>
            <a:ext cx="16154400" cy="707886"/>
          </a:xfrm>
          <a:prstGeom prst="rect">
            <a:avLst/>
          </a:prstGeom>
        </p:spPr>
        <p:txBody>
          <a:bodyPr wrap="square">
            <a:spAutoFit/>
          </a:bodyPr>
          <a:lstStyle/>
          <a:p>
            <a:pPr algn="just"/>
            <a:endParaRPr lang="vi-VN" sz="4000" b="0" i="0" dirty="0">
              <a:solidFill>
                <a:srgbClr val="000000"/>
              </a:solidFill>
              <a:effectLst/>
              <a:latin typeface="+mj-lt"/>
            </a:endParaRPr>
          </a:p>
        </p:txBody>
      </p:sp>
      <p:sp>
        <p:nvSpPr>
          <p:cNvPr id="4" name="TextBox 10">
            <a:extLst>
              <a:ext uri="{FF2B5EF4-FFF2-40B4-BE49-F238E27FC236}">
                <a16:creationId xmlns:a16="http://schemas.microsoft.com/office/drawing/2014/main" id="{247BC557-5DD0-2865-BE8A-A2AD71C8B56F}"/>
              </a:ext>
            </a:extLst>
          </p:cNvPr>
          <p:cNvSpPr txBox="1"/>
          <p:nvPr/>
        </p:nvSpPr>
        <p:spPr>
          <a:xfrm>
            <a:off x="1960704" y="540140"/>
            <a:ext cx="12801600" cy="677108"/>
          </a:xfrm>
          <a:prstGeom prst="rect">
            <a:avLst/>
          </a:prstGeom>
        </p:spPr>
        <p:txBody>
          <a:bodyPr wrap="square" lIns="0" tIns="0" rIns="0" bIns="0" rtlCol="0" anchor="t">
            <a:spAutoFit/>
          </a:bodyPr>
          <a:lstStyle/>
          <a:p>
            <a:pPr algn="ctr">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3.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Nói</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nghe</a:t>
            </a:r>
            <a:endParaRPr lang="vi-VN" sz="4400" dirty="0">
              <a:solidFill>
                <a:srgbClr val="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41FA643-447A-F81A-55AA-9510E1103B81}"/>
              </a:ext>
            </a:extLst>
          </p:cNvPr>
          <p:cNvPicPr>
            <a:picLocks noChangeAspect="1"/>
          </p:cNvPicPr>
          <p:nvPr/>
        </p:nvPicPr>
        <p:blipFill>
          <a:blip r:embed="rId3"/>
          <a:stretch>
            <a:fillRect/>
          </a:stretch>
        </p:blipFill>
        <p:spPr>
          <a:xfrm>
            <a:off x="12191999" y="5812194"/>
            <a:ext cx="4415663" cy="6268807"/>
          </a:xfrm>
          <a:prstGeom prst="rect">
            <a:avLst/>
          </a:prstGeom>
        </p:spPr>
      </p:pic>
      <p:pic>
        <p:nvPicPr>
          <p:cNvPr id="7" name="Picture 6">
            <a:extLst>
              <a:ext uri="{FF2B5EF4-FFF2-40B4-BE49-F238E27FC236}">
                <a16:creationId xmlns:a16="http://schemas.microsoft.com/office/drawing/2014/main" id="{8F93790E-4ED8-2185-62CF-DBEC69C79540}"/>
              </a:ext>
            </a:extLst>
          </p:cNvPr>
          <p:cNvPicPr>
            <a:picLocks noChangeAspect="1"/>
          </p:cNvPicPr>
          <p:nvPr/>
        </p:nvPicPr>
        <p:blipFill>
          <a:blip r:embed="rId4"/>
          <a:stretch>
            <a:fillRect/>
          </a:stretch>
        </p:blipFill>
        <p:spPr>
          <a:xfrm>
            <a:off x="6934200" y="5814068"/>
            <a:ext cx="4395198" cy="6266933"/>
          </a:xfrm>
          <a:prstGeom prst="rect">
            <a:avLst/>
          </a:prstGeom>
        </p:spPr>
      </p:pic>
      <p:pic>
        <p:nvPicPr>
          <p:cNvPr id="11" name="Picture 10">
            <a:extLst>
              <a:ext uri="{FF2B5EF4-FFF2-40B4-BE49-F238E27FC236}">
                <a16:creationId xmlns:a16="http://schemas.microsoft.com/office/drawing/2014/main" id="{D6F25B52-4521-B4B2-3798-805C691DECEF}"/>
              </a:ext>
            </a:extLst>
          </p:cNvPr>
          <p:cNvPicPr>
            <a:picLocks noChangeAspect="1"/>
          </p:cNvPicPr>
          <p:nvPr/>
        </p:nvPicPr>
        <p:blipFill>
          <a:blip r:embed="rId5"/>
          <a:stretch>
            <a:fillRect/>
          </a:stretch>
        </p:blipFill>
        <p:spPr>
          <a:xfrm>
            <a:off x="1600200" y="5839051"/>
            <a:ext cx="4298278" cy="6162449"/>
          </a:xfrm>
          <a:prstGeom prst="rect">
            <a:avLst/>
          </a:prstGeom>
        </p:spPr>
      </p:pic>
    </p:spTree>
    <p:extLst>
      <p:ext uri="{BB962C8B-B14F-4D97-AF65-F5344CB8AC3E}">
        <p14:creationId xmlns:p14="http://schemas.microsoft.com/office/powerpoint/2010/main" val="311701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a:extLst>
              <a:ext uri="{FF2B5EF4-FFF2-40B4-BE49-F238E27FC236}">
                <a16:creationId xmlns:a16="http://schemas.microsoft.com/office/drawing/2014/main" id="{247BC557-5DD0-2865-BE8A-A2AD71C8B56F}"/>
              </a:ext>
            </a:extLst>
          </p:cNvPr>
          <p:cNvSpPr txBox="1"/>
          <p:nvPr/>
        </p:nvSpPr>
        <p:spPr>
          <a:xfrm>
            <a:off x="5476875" y="2171700"/>
            <a:ext cx="12801600" cy="677108"/>
          </a:xfrm>
          <a:prstGeom prst="rect">
            <a:avLst/>
          </a:prstGeom>
        </p:spPr>
        <p:txBody>
          <a:bodyPr wrap="square" lIns="0" tIns="0" rIns="0" bIns="0" rtlCol="0" anchor="t">
            <a:spAutoFit/>
          </a:bodyPr>
          <a:lstStyle/>
          <a:p>
            <a:pPr algn="ctr">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4.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Kiểm</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tra</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chỉnh</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sửa</a:t>
            </a:r>
            <a:endParaRPr lang="vi-VN" sz="4400" dirty="0">
              <a:solidFill>
                <a:srgbClr val="00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499D30F9-CB11-5936-CAB6-00DACEF7FF4C}"/>
              </a:ext>
            </a:extLst>
          </p:cNvPr>
          <p:cNvPicPr>
            <a:picLocks noChangeAspect="1"/>
          </p:cNvPicPr>
          <p:nvPr/>
        </p:nvPicPr>
        <p:blipFill>
          <a:blip r:embed="rId3"/>
          <a:stretch>
            <a:fillRect/>
          </a:stretch>
        </p:blipFill>
        <p:spPr>
          <a:xfrm>
            <a:off x="1199354" y="-114300"/>
            <a:ext cx="7200250" cy="10287000"/>
          </a:xfrm>
          <a:prstGeom prst="rect">
            <a:avLst/>
          </a:prstGeom>
        </p:spPr>
      </p:pic>
      <p:sp>
        <p:nvSpPr>
          <p:cNvPr id="7" name="Freeform 9">
            <a:extLst>
              <a:ext uri="{FF2B5EF4-FFF2-40B4-BE49-F238E27FC236}">
                <a16:creationId xmlns:a16="http://schemas.microsoft.com/office/drawing/2014/main" id="{95AE9479-908E-0509-41C1-9EEA48374E42}"/>
              </a:ext>
            </a:extLst>
          </p:cNvPr>
          <p:cNvSpPr/>
          <p:nvPr/>
        </p:nvSpPr>
        <p:spPr>
          <a:xfrm>
            <a:off x="12420600" y="6438900"/>
            <a:ext cx="5715000" cy="4297680"/>
          </a:xfrm>
          <a:custGeom>
            <a:avLst/>
            <a:gdLst/>
            <a:ahLst/>
            <a:cxnLst/>
            <a:rect l="l" t="t" r="r" b="b"/>
            <a:pathLst>
              <a:path w="2854132" h="2179519">
                <a:moveTo>
                  <a:pt x="0" y="0"/>
                </a:moveTo>
                <a:lnTo>
                  <a:pt x="2854131" y="0"/>
                </a:lnTo>
                <a:lnTo>
                  <a:pt x="2854131" y="2179519"/>
                </a:lnTo>
                <a:lnTo>
                  <a:pt x="0" y="21795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38110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2E22D99-A884-327F-2394-FBF0CA3C38B5}"/>
              </a:ext>
            </a:extLst>
          </p:cNvPr>
          <p:cNvGrpSpPr/>
          <p:nvPr/>
        </p:nvGrpSpPr>
        <p:grpSpPr>
          <a:xfrm>
            <a:off x="381000" y="492875"/>
            <a:ext cx="17907000" cy="9794125"/>
            <a:chOff x="381000" y="492875"/>
            <a:chExt cx="17907000" cy="9794125"/>
          </a:xfrm>
        </p:grpSpPr>
        <p:pic>
          <p:nvPicPr>
            <p:cNvPr id="3" name="Picture 2" descr="A red and blue rectangle&#10;&#10;Description automatically generated">
              <a:extLst>
                <a:ext uri="{FF2B5EF4-FFF2-40B4-BE49-F238E27FC236}">
                  <a16:creationId xmlns:a16="http://schemas.microsoft.com/office/drawing/2014/main" id="{89106AE1-C653-0AD8-76F0-46171FF59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92875"/>
              <a:ext cx="17907000" cy="9794125"/>
            </a:xfrm>
            <a:prstGeom prst="rect">
              <a:avLst/>
            </a:prstGeom>
          </p:spPr>
        </p:pic>
        <p:sp>
          <p:nvSpPr>
            <p:cNvPr id="4" name="Rectangle 3">
              <a:extLst>
                <a:ext uri="{FF2B5EF4-FFF2-40B4-BE49-F238E27FC236}">
                  <a16:creationId xmlns:a16="http://schemas.microsoft.com/office/drawing/2014/main" id="{87B1F5C9-35CD-ECC6-16F2-783B2FC86325}"/>
                </a:ext>
              </a:extLst>
            </p:cNvPr>
            <p:cNvSpPr/>
            <p:nvPr/>
          </p:nvSpPr>
          <p:spPr>
            <a:xfrm>
              <a:off x="2438400" y="588093"/>
              <a:ext cx="70104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white"/>
                  </a:solidFill>
                  <a:effectLst/>
                  <a:uLnTx/>
                  <a:uFillTx/>
                  <a:latin typeface="#9Slide07 SVNBango" panose="02000000000000000000" pitchFamily="2" charset="0"/>
                  <a:ea typeface="+mn-ea"/>
                  <a:cs typeface="Times New Roman" panose="02020603050405020304" pitchFamily="18" charset="0"/>
                </a:rPr>
                <a:t>Bản</a:t>
              </a:r>
              <a:r>
                <a:rPr kumimoji="0" lang="en-US" sz="7200" b="0" i="0" u="none" strike="noStrike" kern="1200" cap="none" spc="0" normalizeH="0" baseline="0" noProof="0" dirty="0">
                  <a:ln>
                    <a:noFill/>
                  </a:ln>
                  <a:solidFill>
                    <a:prstClr val="white"/>
                  </a:solidFill>
                  <a:effectLst/>
                  <a:uLnTx/>
                  <a:uFillTx/>
                  <a:latin typeface="#9Slide07 SVNBango" panose="02000000000000000000" pitchFamily="2" charset="0"/>
                  <a:ea typeface="+mn-ea"/>
                  <a:cs typeface="Times New Roman" panose="02020603050405020304" pitchFamily="18" charset="0"/>
                </a:rPr>
                <a:t> tin</a:t>
              </a:r>
            </a:p>
          </p:txBody>
        </p:sp>
        <p:sp>
          <p:nvSpPr>
            <p:cNvPr id="5" name="Rectangle 4">
              <a:extLst>
                <a:ext uri="{FF2B5EF4-FFF2-40B4-BE49-F238E27FC236}">
                  <a16:creationId xmlns:a16="http://schemas.microsoft.com/office/drawing/2014/main" id="{22E62AFA-96E6-9B59-F939-291C144756F3}"/>
                </a:ext>
              </a:extLst>
            </p:cNvPr>
            <p:cNvSpPr/>
            <p:nvPr/>
          </p:nvSpPr>
          <p:spPr>
            <a:xfrm>
              <a:off x="1143000" y="1714500"/>
              <a:ext cx="701040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9Slide05 MetroScript" panose="03060702040507070403" pitchFamily="66" charset="0"/>
                  <a:ea typeface="+mn-ea"/>
                  <a:cs typeface="Times New Roman" panose="02020603050405020304" pitchFamily="18" charset="0"/>
                </a:rPr>
                <a:t>Thời</a:t>
              </a:r>
              <a:r>
                <a:rPr kumimoji="0" lang="en-US" sz="6600" b="0" i="0" u="none" strike="noStrike" kern="1200" cap="none" spc="0" normalizeH="0" baseline="0" noProof="0" dirty="0">
                  <a:ln>
                    <a:noFill/>
                  </a:ln>
                  <a:solidFill>
                    <a:prstClr val="white"/>
                  </a:solidFill>
                  <a:effectLst/>
                  <a:uLnTx/>
                  <a:uFillTx/>
                  <a:latin typeface="#9Slide05 MetroScript" panose="03060702040507070403" pitchFamily="66"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white"/>
                  </a:solidFill>
                  <a:effectLst/>
                  <a:uLnTx/>
                  <a:uFillTx/>
                  <a:latin typeface="#9Slide05 MetroScript" panose="03060702040507070403" pitchFamily="66" charset="0"/>
                  <a:ea typeface="+mn-ea"/>
                  <a:cs typeface="Times New Roman" panose="02020603050405020304" pitchFamily="18" charset="0"/>
                </a:rPr>
                <a:t>sự</a:t>
              </a:r>
              <a:r>
                <a:rPr kumimoji="0" lang="en-US" sz="6600" b="0" i="0" u="none" strike="noStrike" kern="1200" cap="none" spc="0" normalizeH="0" baseline="0" noProof="0" dirty="0">
                  <a:ln>
                    <a:noFill/>
                  </a:ln>
                  <a:solidFill>
                    <a:prstClr val="white"/>
                  </a:solidFill>
                  <a:effectLst/>
                  <a:uLnTx/>
                  <a:uFillTx/>
                  <a:latin typeface="#9Slide05 MetroScript" panose="03060702040507070403" pitchFamily="66"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white"/>
                  </a:solidFill>
                  <a:effectLst/>
                  <a:uLnTx/>
                  <a:uFillTx/>
                  <a:latin typeface="#9Slide05 MetroScript" panose="03060702040507070403" pitchFamily="66" charset="0"/>
                  <a:ea typeface="+mn-ea"/>
                  <a:cs typeface="Times New Roman" panose="02020603050405020304" pitchFamily="18" charset="0"/>
                </a:rPr>
                <a:t>văn</a:t>
              </a:r>
              <a:r>
                <a:rPr kumimoji="0" lang="en-US" sz="6600" b="0" i="0" u="none" strike="noStrike" kern="1200" cap="none" spc="0" normalizeH="0" baseline="0" noProof="0" dirty="0">
                  <a:ln>
                    <a:noFill/>
                  </a:ln>
                  <a:solidFill>
                    <a:prstClr val="white"/>
                  </a:solidFill>
                  <a:effectLst/>
                  <a:uLnTx/>
                  <a:uFillTx/>
                  <a:latin typeface="#9Slide05 MetroScript" panose="03060702040507070403" pitchFamily="66"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white"/>
                  </a:solidFill>
                  <a:effectLst/>
                  <a:uLnTx/>
                  <a:uFillTx/>
                  <a:latin typeface="#9Slide05 MetroScript" panose="03060702040507070403" pitchFamily="66" charset="0"/>
                  <a:ea typeface="+mn-ea"/>
                  <a:cs typeface="Times New Roman" panose="02020603050405020304" pitchFamily="18" charset="0"/>
                </a:rPr>
                <a:t>học</a:t>
              </a:r>
              <a:endParaRPr kumimoji="0" lang="en-US" sz="6600" b="0" i="0" u="none" strike="noStrike" kern="1200" cap="none" spc="0" normalizeH="0" baseline="0" noProof="0" dirty="0">
                <a:ln>
                  <a:noFill/>
                </a:ln>
                <a:solidFill>
                  <a:prstClr val="white"/>
                </a:solidFill>
                <a:effectLst/>
                <a:uLnTx/>
                <a:uFillTx/>
                <a:latin typeface="#9Slide05 MetroScript" panose="03060702040507070403" pitchFamily="66" charset="0"/>
                <a:ea typeface="+mn-ea"/>
                <a:cs typeface="Times New Roman" panose="02020603050405020304" pitchFamily="18" charset="0"/>
              </a:endParaRPr>
            </a:p>
          </p:txBody>
        </p:sp>
      </p:grpSp>
      <p:sp>
        <p:nvSpPr>
          <p:cNvPr id="10" name="Rectangle 9">
            <a:extLst>
              <a:ext uri="{FF2B5EF4-FFF2-40B4-BE49-F238E27FC236}">
                <a16:creationId xmlns:a16="http://schemas.microsoft.com/office/drawing/2014/main" id="{88D196A3-D349-7ED3-3697-B810D3D1370A}"/>
              </a:ext>
            </a:extLst>
          </p:cNvPr>
          <p:cNvSpPr/>
          <p:nvPr/>
        </p:nvSpPr>
        <p:spPr>
          <a:xfrm>
            <a:off x="1300249" y="3010047"/>
            <a:ext cx="16225751" cy="1938992"/>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1</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Từ những </a:t>
            </a:r>
            <a:r>
              <a:rPr lang="vi-VN" sz="4000" b="1" dirty="0">
                <a:latin typeface="Times New Roman" panose="02020603050405020304" pitchFamily="18" charset="0"/>
                <a:cs typeface="Times New Roman" panose="02020603050405020304" pitchFamily="18" charset="0"/>
              </a:rPr>
              <a:t>lời độc thoại </a:t>
            </a:r>
            <a:r>
              <a:rPr lang="vi-VN" sz="4000" dirty="0">
                <a:latin typeface="Times New Roman" panose="02020603050405020304" pitchFamily="18" charset="0"/>
                <a:cs typeface="Times New Roman" panose="02020603050405020304" pitchFamily="18" charset="0"/>
              </a:rPr>
              <a:t>của nhân vật Ham-lét trong đoạn trích </a:t>
            </a:r>
            <a:r>
              <a:rPr lang="vi-VN" sz="4000" i="1" dirty="0">
                <a:latin typeface="Times New Roman" panose="02020603050405020304" pitchFamily="18" charset="0"/>
                <a:cs typeface="Times New Roman" panose="02020603050405020304" pitchFamily="18" charset="0"/>
              </a:rPr>
              <a:t>“Sống, hay không sống?” </a:t>
            </a:r>
            <a:r>
              <a:rPr lang="vi-VN" sz="4000" dirty="0">
                <a:latin typeface="Times New Roman" panose="02020603050405020304" pitchFamily="18" charset="0"/>
                <a:cs typeface="Times New Roman" panose="02020603050405020304" pitchFamily="18" charset="0"/>
              </a:rPr>
              <a:t>(trích kịch Ham-lét của Sếch-xpia), thảo luận vấn đề biết </a:t>
            </a:r>
            <a:r>
              <a:rPr lang="vi-VN" sz="4000" b="1" dirty="0">
                <a:latin typeface="Times New Roman" panose="02020603050405020304" pitchFamily="18" charset="0"/>
                <a:cs typeface="Times New Roman" panose="02020603050405020304" pitchFamily="18" charset="0"/>
              </a:rPr>
              <a:t>tự vấn lương tâm là một cách rèn luyện để sống có ý nghĩa hơn.</a:t>
            </a:r>
            <a:endParaRPr lang="vi-VN" sz="80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8D196A3-D349-7ED3-3697-B810D3D1370A}"/>
              </a:ext>
            </a:extLst>
          </p:cNvPr>
          <p:cNvSpPr/>
          <p:nvPr/>
        </p:nvSpPr>
        <p:spPr>
          <a:xfrm>
            <a:off x="1274849" y="5067300"/>
            <a:ext cx="12906679" cy="4401205"/>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2</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Truyện </a:t>
            </a:r>
            <a:r>
              <a:rPr lang="vi-VN" sz="4000" i="1" dirty="0">
                <a:latin typeface="Times New Roman" panose="02020603050405020304" pitchFamily="18" charset="0"/>
                <a:cs typeface="Times New Roman" panose="02020603050405020304" pitchFamily="18" charset="0"/>
              </a:rPr>
              <a:t>Người thứ bảy</a:t>
            </a:r>
            <a:r>
              <a:rPr lang="vi-VN" sz="4000" dirty="0">
                <a:latin typeface="Times New Roman" panose="02020603050405020304" pitchFamily="18" charset="0"/>
                <a:cs typeface="Times New Roman" panose="02020603050405020304" pitchFamily="18" charset="0"/>
              </a:rPr>
              <a:t> (Mu-ra-ka-mi Ha-ru-ki) nhắc nhở người đọc cần biết ăn năn, ân hận vì những lỗi lầm (hèn yếu) của chính mình.</a:t>
            </a:r>
          </a:p>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3</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Từ đoạn trích </a:t>
            </a:r>
            <a:r>
              <a:rPr lang="vi-VN" sz="4000" i="1" dirty="0">
                <a:latin typeface="Times New Roman" panose="02020603050405020304" pitchFamily="18" charset="0"/>
                <a:cs typeface="Times New Roman" panose="02020603050405020304" pitchFamily="18" charset="0"/>
              </a:rPr>
              <a:t>Đình công và nổi dậy</a:t>
            </a:r>
            <a:r>
              <a:rPr lang="vi-VN" sz="4000" dirty="0">
                <a:latin typeface="Times New Roman" panose="02020603050405020304" pitchFamily="18" charset="0"/>
                <a:cs typeface="Times New Roman" panose="02020603050405020304" pitchFamily="18" charset="0"/>
              </a:rPr>
              <a:t> (trích </a:t>
            </a:r>
            <a:r>
              <a:rPr lang="vi-VN" sz="4000" i="1" dirty="0">
                <a:latin typeface="Times New Roman" panose="02020603050405020304" pitchFamily="18" charset="0"/>
                <a:cs typeface="Times New Roman" panose="02020603050405020304" pitchFamily="18" charset="0"/>
              </a:rPr>
              <a:t>Kim tiền</a:t>
            </a:r>
            <a:r>
              <a:rPr lang="vi-VN" sz="4000" dirty="0">
                <a:latin typeface="Times New Roman" panose="02020603050405020304" pitchFamily="18" charset="0"/>
                <a:cs typeface="Times New Roman" panose="02020603050405020304" pitchFamily="18" charset="0"/>
              </a:rPr>
              <a:t> của Vi Huyền Đắc), thảo luận về vấn đề tác dụng và tác hại của đồng tiền trong cuộc sống hoặc tiền có quyết định hạnh phúc của mỗi con người hay không.</a:t>
            </a:r>
            <a:r>
              <a:rPr lang="en-US" sz="4000" dirty="0">
                <a:latin typeface="Times New Roman" panose="02020603050405020304" pitchFamily="18" charset="0"/>
                <a:cs typeface="Times New Roman" panose="02020603050405020304" pitchFamily="18" charset="0"/>
              </a:rPr>
              <a:t> </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135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629436"/>
            <a:ext cx="17373600" cy="6247864"/>
          </a:xfrm>
          <a:prstGeom prst="rect">
            <a:avLst/>
          </a:prstGeom>
        </p:spPr>
        <p:txBody>
          <a:bodyPr wrap="square">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Xin chào các bạn! </a:t>
            </a:r>
            <a:r>
              <a:rPr lang="en-US" sz="4000" dirty="0" err="1">
                <a:solidFill>
                  <a:srgbClr val="000000"/>
                </a:solidFill>
                <a:latin typeface="Times New Roman" panose="02020603050405020304" pitchFamily="18" charset="0"/>
                <a:cs typeface="Times New Roman" panose="02020603050405020304" pitchFamily="18" charset="0"/>
              </a:rPr>
              <a:t>Tôi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Thảo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Nguyên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hôm</a:t>
            </a:r>
            <a:r>
              <a:rPr lang="en-US" sz="4000" dirty="0">
                <a:solidFill>
                  <a:srgbClr val="000000"/>
                </a:solidFill>
                <a:latin typeface="Times New Roman" panose="02020603050405020304" pitchFamily="18" charset="0"/>
                <a:cs typeface="Times New Roman" panose="02020603050405020304" pitchFamily="18" charset="0"/>
              </a:rPr>
              <a:t> nay </a:t>
            </a:r>
            <a:r>
              <a:rPr lang="en-US" sz="4000" dirty="0" err="1">
                <a:solidFill>
                  <a:srgbClr val="000000"/>
                </a:solidFill>
                <a:latin typeface="Times New Roman" panose="02020603050405020304" pitchFamily="18" charset="0"/>
                <a:cs typeface="Times New Roman" panose="02020603050405020304" pitchFamily="18" charset="0"/>
              </a:rPr>
              <a:t>tôi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nhóm</a:t>
            </a:r>
            <a:r>
              <a:rPr lang="en-US" sz="4000" dirty="0">
                <a:solidFill>
                  <a:srgbClr val="000000"/>
                </a:solidFill>
                <a:latin typeface="Times New Roman" panose="02020603050405020304" pitchFamily="18" charset="0"/>
                <a:cs typeface="Times New Roman" panose="02020603050405020304" pitchFamily="18" charset="0"/>
              </a:rPr>
              <a:t> 1 </a:t>
            </a:r>
            <a:r>
              <a:rPr lang="en-US" sz="4000" dirty="0" err="1">
                <a:solidFill>
                  <a:srgbClr val="000000"/>
                </a:solidFill>
                <a:latin typeface="Times New Roman" panose="02020603050405020304" pitchFamily="18" charset="0"/>
                <a:cs typeface="Times New Roman" panose="02020603050405020304" pitchFamily="18" charset="0"/>
              </a:rPr>
              <a:t>trình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Từ những </a:t>
            </a:r>
            <a:r>
              <a:rPr lang="vi-VN" sz="4000" b="1" i="1" dirty="0">
                <a:latin typeface="Times New Roman" panose="02020603050405020304" pitchFamily="18" charset="0"/>
                <a:cs typeface="Times New Roman" panose="02020603050405020304" pitchFamily="18" charset="0"/>
              </a:rPr>
              <a:t>lời độc thoại </a:t>
            </a:r>
            <a:r>
              <a:rPr lang="vi-VN" sz="4000" i="1" dirty="0">
                <a:latin typeface="Times New Roman" panose="02020603050405020304" pitchFamily="18" charset="0"/>
                <a:cs typeface="Times New Roman" panose="02020603050405020304" pitchFamily="18" charset="0"/>
              </a:rPr>
              <a:t>của nhân vật Ham-lét trong đoạn trích “Sống, hay không sống?” (trích kịch Ham-lét của Sếch-xpia), thảo luận vấn đề biết </a:t>
            </a:r>
            <a:r>
              <a:rPr lang="vi-VN" sz="4000" b="1" i="1" dirty="0">
                <a:latin typeface="Times New Roman" panose="02020603050405020304" pitchFamily="18" charset="0"/>
                <a:cs typeface="Times New Roman" panose="02020603050405020304" pitchFamily="18" charset="0"/>
              </a:rPr>
              <a:t>tự vấn lương tâm là một cách rèn luyện để sống có ý nghĩa hơn.</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Như chúng ta đã biết, Shakespeare, nhà văn và nhà viết kịch thiên tài của Anh, để lại di sản lớn trong sự phát triển và hình thành của nghệ thuật kịch phương Tây. "</a:t>
            </a:r>
            <a:r>
              <a:rPr lang="vi-VN" sz="4000" i="1" dirty="0">
                <a:solidFill>
                  <a:srgbClr val="000000"/>
                </a:solidFill>
                <a:latin typeface="Times New Roman" panose="02020603050405020304" pitchFamily="18" charset="0"/>
                <a:cs typeface="Times New Roman" panose="02020603050405020304" pitchFamily="18" charset="0"/>
              </a:rPr>
              <a:t>Hamlet</a:t>
            </a:r>
            <a:r>
              <a:rPr lang="vi-VN" sz="4000" dirty="0">
                <a:solidFill>
                  <a:srgbClr val="000000"/>
                </a:solidFill>
                <a:latin typeface="Times New Roman" panose="02020603050405020304" pitchFamily="18" charset="0"/>
                <a:cs typeface="Times New Roman" panose="02020603050405020304" pitchFamily="18" charset="0"/>
              </a:rPr>
              <a:t>" là một trong những tác phẩm nổi bật, xoay quanh cuộc sống của thái tử Hamlet ở Đan Mạch. Trong vở kịch, Ham-lét đã có những sự đấu tranh trong nội tâm của mình qua những lời độc thoại. Và qua những lời độc thoại đó, chúng ta thấy nổi lên vấn đề biết tự vấn lương tâm là một cách rèn luyện để sống có ý nghĩa hơn.</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2E62AFA-96E6-9B59-F939-291C144756F3}"/>
              </a:ext>
            </a:extLst>
          </p:cNvPr>
          <p:cNvSpPr/>
          <p:nvPr/>
        </p:nvSpPr>
        <p:spPr>
          <a:xfrm>
            <a:off x="4953000" y="876300"/>
            <a:ext cx="70104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5 MetroScript" panose="03060702040507070403" pitchFamily="66" charset="0"/>
                <a:ea typeface="+mn-ea"/>
                <a:cs typeface="Times New Roman" panose="02020603050405020304" pitchFamily="18" charset="0"/>
              </a:rPr>
              <a:t>Bài</a:t>
            </a:r>
            <a:r>
              <a:rPr kumimoji="0" lang="en-US" sz="7200" b="0" i="0" u="none" strike="noStrike" kern="1200" cap="none" spc="0" normalizeH="0" noProof="0" dirty="0">
                <a:ln>
                  <a:noFill/>
                </a:ln>
                <a:solidFill>
                  <a:srgbClr val="FF0000"/>
                </a:solidFill>
                <a:effectLst/>
                <a:uLnTx/>
                <a:uFillTx/>
                <a:latin typeface="#9Slide05 MetroScript" panose="03060702040507070403" pitchFamily="66" charset="0"/>
                <a:ea typeface="+mn-ea"/>
                <a:cs typeface="Times New Roman" panose="02020603050405020304" pitchFamily="18" charset="0"/>
              </a:rPr>
              <a:t> </a:t>
            </a:r>
            <a:r>
              <a:rPr kumimoji="0" lang="en-US" sz="7200" b="0" i="0" u="none" strike="noStrike" kern="1200" cap="none" spc="0" normalizeH="0" noProof="0" dirty="0" err="1">
                <a:ln>
                  <a:noFill/>
                </a:ln>
                <a:solidFill>
                  <a:srgbClr val="FF0000"/>
                </a:solidFill>
                <a:effectLst/>
                <a:uLnTx/>
                <a:uFillTx/>
                <a:latin typeface="#9Slide05 MetroScript" panose="03060702040507070403" pitchFamily="66" charset="0"/>
                <a:ea typeface="+mn-ea"/>
                <a:cs typeface="Times New Roman" panose="02020603050405020304" pitchFamily="18" charset="0"/>
              </a:rPr>
              <a:t>thảo</a:t>
            </a:r>
            <a:r>
              <a:rPr kumimoji="0" lang="en-US" sz="7200" b="0" i="0" u="none" strike="noStrike" kern="1200" cap="none" spc="0" normalizeH="0" noProof="0" dirty="0">
                <a:ln>
                  <a:noFill/>
                </a:ln>
                <a:solidFill>
                  <a:srgbClr val="FF0000"/>
                </a:solidFill>
                <a:effectLst/>
                <a:uLnTx/>
                <a:uFillTx/>
                <a:latin typeface="#9Slide05 MetroScript" panose="03060702040507070403" pitchFamily="66" charset="0"/>
                <a:ea typeface="+mn-ea"/>
                <a:cs typeface="Times New Roman" panose="02020603050405020304" pitchFamily="18" charset="0"/>
              </a:rPr>
              <a:t> </a:t>
            </a:r>
            <a:r>
              <a:rPr kumimoji="0" lang="en-US" sz="7200" b="0" i="0" u="none" strike="noStrike" kern="1200" cap="none" spc="0" normalizeH="0" noProof="0" dirty="0" err="1">
                <a:ln>
                  <a:noFill/>
                </a:ln>
                <a:solidFill>
                  <a:srgbClr val="FF0000"/>
                </a:solidFill>
                <a:effectLst/>
                <a:uLnTx/>
                <a:uFillTx/>
                <a:latin typeface="#9Slide05 MetroScript" panose="03060702040507070403" pitchFamily="66" charset="0"/>
                <a:ea typeface="+mn-ea"/>
                <a:cs typeface="Times New Roman" panose="02020603050405020304" pitchFamily="18" charset="0"/>
              </a:rPr>
              <a:t>luận</a:t>
            </a:r>
            <a:r>
              <a:rPr kumimoji="0" lang="en-US" sz="7200" b="0" i="0" u="none" strike="noStrike" kern="1200" cap="none" spc="0" normalizeH="0" noProof="0" dirty="0">
                <a:ln>
                  <a:noFill/>
                </a:ln>
                <a:solidFill>
                  <a:srgbClr val="FF0000"/>
                </a:solidFill>
                <a:effectLst/>
                <a:uLnTx/>
                <a:uFillTx/>
                <a:latin typeface="#9Slide05 MetroScript" panose="03060702040507070403" pitchFamily="66" charset="0"/>
                <a:ea typeface="+mn-ea"/>
                <a:cs typeface="Times New Roman" panose="02020603050405020304" pitchFamily="18" charset="0"/>
              </a:rPr>
              <a:t> </a:t>
            </a:r>
            <a:r>
              <a:rPr kumimoji="0" lang="en-US" sz="7200" b="0" i="0" u="none" strike="noStrike" kern="1200" cap="none" spc="0" normalizeH="0" noProof="0" dirty="0" err="1">
                <a:ln>
                  <a:noFill/>
                </a:ln>
                <a:solidFill>
                  <a:srgbClr val="FF0000"/>
                </a:solidFill>
                <a:effectLst/>
                <a:uLnTx/>
                <a:uFillTx/>
                <a:latin typeface="#9Slide05 MetroScript" panose="03060702040507070403" pitchFamily="66" charset="0"/>
                <a:ea typeface="+mn-ea"/>
                <a:cs typeface="Times New Roman" panose="02020603050405020304" pitchFamily="18" charset="0"/>
              </a:rPr>
              <a:t>tham</a:t>
            </a:r>
            <a:r>
              <a:rPr kumimoji="0" lang="en-US" sz="7200" b="0" i="0" u="none" strike="noStrike" kern="1200" cap="none" spc="0" normalizeH="0" noProof="0" dirty="0">
                <a:ln>
                  <a:noFill/>
                </a:ln>
                <a:solidFill>
                  <a:srgbClr val="FF0000"/>
                </a:solidFill>
                <a:effectLst/>
                <a:uLnTx/>
                <a:uFillTx/>
                <a:latin typeface="#9Slide05 MetroScript" panose="03060702040507070403" pitchFamily="66" charset="0"/>
                <a:ea typeface="+mn-ea"/>
                <a:cs typeface="Times New Roman" panose="02020603050405020304" pitchFamily="18" charset="0"/>
              </a:rPr>
              <a:t> </a:t>
            </a:r>
            <a:r>
              <a:rPr kumimoji="0" lang="en-US" sz="7200" b="0" i="0" u="none" strike="noStrike" kern="1200" cap="none" spc="0" normalizeH="0" noProof="0" dirty="0" err="1">
                <a:ln>
                  <a:noFill/>
                </a:ln>
                <a:solidFill>
                  <a:srgbClr val="FF0000"/>
                </a:solidFill>
                <a:effectLst/>
                <a:uLnTx/>
                <a:uFillTx/>
                <a:latin typeface="#9Slide05 MetroScript" panose="03060702040507070403" pitchFamily="66" charset="0"/>
                <a:ea typeface="+mn-ea"/>
                <a:cs typeface="Times New Roman" panose="02020603050405020304" pitchFamily="18" charset="0"/>
              </a:rPr>
              <a:t>khảo</a:t>
            </a:r>
            <a:endParaRPr kumimoji="0" lang="en-US" sz="7200" b="0" i="0" u="none" strike="noStrike" kern="1200" cap="none" spc="0" normalizeH="0" baseline="0" noProof="0" dirty="0">
              <a:ln>
                <a:noFill/>
              </a:ln>
              <a:solidFill>
                <a:srgbClr val="FF0000"/>
              </a:solidFill>
              <a:effectLst/>
              <a:uLnTx/>
              <a:uFillTx/>
              <a:latin typeface="#9Slide05 MetroScript" panose="03060702040507070403" pitchFamily="66" charset="0"/>
              <a:ea typeface="+mn-ea"/>
              <a:cs typeface="Times New Roman" panose="02020603050405020304" pitchFamily="18" charset="0"/>
            </a:endParaRPr>
          </a:p>
        </p:txBody>
      </p:sp>
      <p:sp>
        <p:nvSpPr>
          <p:cNvPr id="8" name="Freeform 8"/>
          <p:cNvSpPr/>
          <p:nvPr/>
        </p:nvSpPr>
        <p:spPr>
          <a:xfrm>
            <a:off x="14706600" y="342900"/>
            <a:ext cx="2654992" cy="1824704"/>
          </a:xfrm>
          <a:custGeom>
            <a:avLst/>
            <a:gdLst/>
            <a:ahLst/>
            <a:cxnLst/>
            <a:rect l="l" t="t" r="r" b="b"/>
            <a:pathLst>
              <a:path w="2654992" h="1824704">
                <a:moveTo>
                  <a:pt x="0" y="0"/>
                </a:moveTo>
                <a:lnTo>
                  <a:pt x="2654992" y="0"/>
                </a:lnTo>
                <a:lnTo>
                  <a:pt x="2654992" y="1824704"/>
                </a:lnTo>
                <a:lnTo>
                  <a:pt x="0" y="18247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985768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495300"/>
            <a:ext cx="17373600" cy="8710077"/>
          </a:xfrm>
          <a:prstGeom prst="rect">
            <a:avLst/>
          </a:prstGeom>
        </p:spPr>
        <p:txBody>
          <a:bodyPr wrap="square">
            <a:spAutoFit/>
          </a:bodyPr>
          <a:lstStyle/>
          <a:p>
            <a:pPr lvl="0" algn="just"/>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Những lời thoại ấy đã trở thành kinh điển: “</a:t>
            </a:r>
            <a:r>
              <a:rPr lang="vi-VN" sz="4000" i="1" dirty="0">
                <a:solidFill>
                  <a:srgbClr val="000000"/>
                </a:solidFill>
                <a:latin typeface="Times New Roman" panose="02020603050405020304" pitchFamily="18" charset="0"/>
                <a:cs typeface="Times New Roman" panose="02020603050405020304" pitchFamily="18" charset="0"/>
              </a:rPr>
              <a:t>Sống hay không sống – đó là vấn đề. Chịu đựng tất cả những viên đá, những mũi tên của số mệnh phũ phàng hay là cầm vũ khí vùng lên mà chống lại với sóng gió của biển khổ, chống lại để mà diệt chúng đi, đằng nào cao quý hơn? Chết, là ngủ. Không hơn. Và tự nhủ rằng ngủ đi tức là chấm dứt mọi đau khổ của cõi lòng và muôn vàn vết tử thương mà hình hài phải chịu đụng kết liễu cuộc đời như thế, chẳng đáng mong muốn sao? Chết, ngủ. Ngủ, có thể chỉ là mơ</a:t>
            </a:r>
            <a:r>
              <a:rPr lang="vi-VN" sz="4000" dirty="0">
                <a:solidFill>
                  <a:srgbClr val="000000"/>
                </a:solidFill>
                <a:latin typeface="Times New Roman" panose="02020603050405020304" pitchFamily="18" charset="0"/>
                <a:cs typeface="Times New Roman" panose="02020603050405020304" pitchFamily="18" charset="0"/>
              </a:rPr>
              <a:t>”. Hamlet băn khoăn về lẽ sống, bị dày vò bởi câu hỏi “</a:t>
            </a:r>
            <a:r>
              <a:rPr lang="vi-VN" sz="4000" i="1" dirty="0">
                <a:solidFill>
                  <a:srgbClr val="000000"/>
                </a:solidFill>
                <a:latin typeface="Times New Roman" panose="02020603050405020304" pitchFamily="18" charset="0"/>
                <a:cs typeface="Times New Roman" panose="02020603050405020304" pitchFamily="18" charset="0"/>
              </a:rPr>
              <a:t>Sống hay chỉ tồn tại?</a:t>
            </a:r>
            <a:r>
              <a:rPr lang="vi-VN" sz="4000" dirty="0">
                <a:solidFill>
                  <a:srgbClr val="000000"/>
                </a:solidFill>
                <a:latin typeface="Times New Roman" panose="02020603050405020304" pitchFamily="18" charset="0"/>
                <a:cs typeface="Times New Roman" panose="02020603050405020304" pitchFamily="18" charset="0"/>
              </a:rPr>
              <a:t>”. Ta nên khom lưng chịu đựng cường quyền như sỏi đá vô tri để bảo toàn cho sinh mệnh nhỏ nhoi hay đứng lên chiến đấu trong cô độc, bất chấp những khó khăn? Hamlet mang trong mình những lí tưởng cao đẹp, ước mơ thay đổi cục diện xã hội nhưng lại phải chọn cách giả điên để sống thật với chính mình. Đây chính là sự bất lực và tuyệt vọng đến cùng cực. Bao quanh chàng toàn là những điều giả dối và những kẻ xu nịnh, tham lam. Chỉ mình Hamlet nhận ra sự thực và đau khổ với sự thực ấy.</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Freeform 9"/>
          <p:cNvSpPr/>
          <p:nvPr/>
        </p:nvSpPr>
        <p:spPr>
          <a:xfrm>
            <a:off x="15316200" y="8557061"/>
            <a:ext cx="2438400" cy="1798519"/>
          </a:xfrm>
          <a:custGeom>
            <a:avLst/>
            <a:gdLst/>
            <a:ahLst/>
            <a:cxnLst/>
            <a:rect l="l" t="t" r="r" b="b"/>
            <a:pathLst>
              <a:path w="2854132" h="2179519">
                <a:moveTo>
                  <a:pt x="0" y="0"/>
                </a:moveTo>
                <a:lnTo>
                  <a:pt x="2854131" y="0"/>
                </a:lnTo>
                <a:lnTo>
                  <a:pt x="2854131" y="2179519"/>
                </a:lnTo>
                <a:lnTo>
                  <a:pt x="0" y="21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441272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B09C64-EB75-E598-6144-B7361B337BBB}"/>
              </a:ext>
            </a:extLst>
          </p:cNvPr>
          <p:cNvSpPr/>
          <p:nvPr/>
        </p:nvSpPr>
        <p:spPr>
          <a:xfrm>
            <a:off x="2514600" y="876300"/>
            <a:ext cx="13666210" cy="1569660"/>
          </a:xfrm>
          <a:prstGeom prst="rect">
            <a:avLst/>
          </a:prstGeom>
        </p:spPr>
        <p:txBody>
          <a:bodyPr wrap="square">
            <a:spAutoFit/>
          </a:bodyPr>
          <a:lstStyle/>
          <a:p>
            <a:pPr algn="ctr"/>
            <a:r>
              <a:rPr lang="en-US" sz="9600" b="1" dirty="0">
                <a:solidFill>
                  <a:schemeClr val="accent2"/>
                </a:solidFill>
                <a:latin typeface="#9Slide07 IcielBaliho Script" pitchFamily="2" charset="0"/>
              </a:rPr>
              <a:t>S,HKS?</a:t>
            </a:r>
          </a:p>
        </p:txBody>
      </p:sp>
      <p:sp>
        <p:nvSpPr>
          <p:cNvPr id="3" name="Rectangle 2"/>
          <p:cNvSpPr/>
          <p:nvPr/>
        </p:nvSpPr>
        <p:spPr>
          <a:xfrm>
            <a:off x="6781800" y="4610100"/>
            <a:ext cx="10318427" cy="2123658"/>
          </a:xfrm>
          <a:prstGeom prst="rect">
            <a:avLst/>
          </a:prstGeom>
        </p:spPr>
        <p:txBody>
          <a:bodyPr wrap="square">
            <a:spAutoFit/>
          </a:bodyPr>
          <a:lstStyle/>
          <a:p>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Sống</a:t>
            </a:r>
            <a:r>
              <a:rPr lang="en-US" sz="4400" i="1" dirty="0">
                <a:latin typeface="Times New Roman" panose="02020603050405020304" pitchFamily="18" charset="0"/>
                <a:cs typeface="Times New Roman" panose="02020603050405020304" pitchFamily="18" charset="0"/>
              </a:rPr>
              <a:t>, hay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sống</a:t>
            </a:r>
            <a:r>
              <a:rPr lang="en-US" sz="4400" i="1" dirty="0">
                <a:latin typeface="Times New Roman" panose="02020603050405020304" pitchFamily="18" charset="0"/>
                <a:cs typeface="Times New Roman" panose="02020603050405020304" pitchFamily="18" charset="0"/>
              </a:rPr>
              <a:t>?</a:t>
            </a:r>
          </a:p>
          <a:p>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a:t>
            </a:r>
            <a:endParaRPr lang="vi-VN" sz="4400" dirty="0">
              <a:latin typeface="Times New Roman" panose="02020603050405020304" pitchFamily="18" charset="0"/>
              <a:cs typeface="Times New Roman" panose="02020603050405020304" pitchFamily="18" charset="0"/>
            </a:endParaRPr>
          </a:p>
        </p:txBody>
      </p:sp>
      <p:sp>
        <p:nvSpPr>
          <p:cNvPr id="4" name="Freeform 2"/>
          <p:cNvSpPr/>
          <p:nvPr/>
        </p:nvSpPr>
        <p:spPr>
          <a:xfrm>
            <a:off x="1905000" y="2933701"/>
            <a:ext cx="3733800" cy="7325360"/>
          </a:xfrm>
          <a:custGeom>
            <a:avLst/>
            <a:gdLst/>
            <a:ahLst/>
            <a:cxnLst/>
            <a:rect l="l" t="t" r="r" b="b"/>
            <a:pathLst>
              <a:path w="1735697" h="4114800">
                <a:moveTo>
                  <a:pt x="0" y="0"/>
                </a:moveTo>
                <a:lnTo>
                  <a:pt x="1735697" y="0"/>
                </a:lnTo>
                <a:lnTo>
                  <a:pt x="173569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66342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800100"/>
            <a:ext cx="17373600" cy="8094524"/>
          </a:xfrm>
          <a:prstGeom prst="rect">
            <a:avLst/>
          </a:prstGeom>
        </p:spPr>
        <p:txBody>
          <a:bodyPr wrap="square">
            <a:spAutoFit/>
          </a:bodyPr>
          <a:lstStyle/>
          <a:p>
            <a:pPr lvl="0" algn="just">
              <a:defRPr/>
            </a:pPr>
            <a:r>
              <a:rPr lang="vi-VN" sz="4000" dirty="0">
                <a:solidFill>
                  <a:srgbClr val="000000"/>
                </a:solidFill>
                <a:latin typeface="Times New Roman" panose="02020603050405020304" pitchFamily="18" charset="0"/>
                <a:cs typeface="Times New Roman" panose="02020603050405020304" pitchFamily="18" charset="0"/>
              </a:rPr>
              <a:t>Thậm chí, cái chết cũng chẳng thể làm chàng nguôi ngoai. Hamlet thét lên trong niềm tuyệt vọng và căm phẫn: “</a:t>
            </a:r>
            <a:r>
              <a:rPr lang="vi-VN" sz="4000" i="1" dirty="0">
                <a:solidFill>
                  <a:srgbClr val="000000"/>
                </a:solidFill>
                <a:latin typeface="Times New Roman" panose="02020603050405020304" pitchFamily="18" charset="0"/>
                <a:cs typeface="Times New Roman" panose="02020603050405020304" pitchFamily="18" charset="0"/>
              </a:rPr>
              <a:t>Bởi vì, ai là người có thể chịu đựng những roi vọt và khinh khi của thời đại, sự áp bức của kẻ bạo ngược, hống hách của kẻ kiêu căng, những nỗi giày vò của tình yêu tuyệt vọng, sự trì chậm của công lí, hỗn xược của cường quyền, sự miệt thị của kẻ bất tài đối với đức tài nhẫn nhục, khi chỉ cần với một mũi dùi là có thể đủ đưa mình đến chỗ yên nghỉ. Có ai đành cam chịu, than vãn rên rỉ, đổ mồ hôi dưới gánh nặng của cuộc đời mệt mỏi, nếu không phải chỉ vì sợ một cái gì mênh mang sau khi chết, cả một thế giới huyền bí mà đã vượt biên cương thì không một du khách nào còn quay trở lại, nỗi sợ làm cho tâm trí rối bời và bắt ta phải cam chịu mọi khổ nhục trên cõi thế này còn hơn là bay tới những nỗi khổ nhục khác mà ta chưa hề biết tới?</a:t>
            </a:r>
            <a:r>
              <a:rPr lang="vi-VN" sz="4000" dirty="0">
                <a:solidFill>
                  <a:srgbClr val="000000"/>
                </a:solidFill>
                <a:latin typeface="Times New Roman" panose="02020603050405020304" pitchFamily="18" charset="0"/>
                <a:cs typeface="Times New Roman" panose="02020603050405020304" pitchFamily="18" charset="0"/>
              </a:rPr>
              <a:t>”. Hamlet không chỉ ý thức rõ về thực tại mà còn ý thức về chính mình. Những ước mơ, khát vọng cao đẹp bị lòng thù hận xâm chiếm.</a:t>
            </a:r>
          </a:p>
        </p:txBody>
      </p:sp>
    </p:spTree>
    <p:extLst>
      <p:ext uri="{BB962C8B-B14F-4D97-AF65-F5344CB8AC3E}">
        <p14:creationId xmlns:p14="http://schemas.microsoft.com/office/powerpoint/2010/main" val="2586523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495300"/>
            <a:ext cx="17373600" cy="6247864"/>
          </a:xfrm>
          <a:prstGeom prst="rect">
            <a:avLst/>
          </a:prstGeom>
        </p:spPr>
        <p:txBody>
          <a:bodyPr wrap="square">
            <a:spAutoFit/>
          </a:bodyPr>
          <a:lstStyle/>
          <a:p>
            <a:pPr lvl="0" algn="just">
              <a:defRPr/>
            </a:pP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Trong xã hội ngày nay, biết tự hỏi (tự vấn) về những suy nghĩ, hành động đúng, sai của mình trong cuộc sống c</a:t>
            </a:r>
            <a:r>
              <a:rPr lang="en-US" sz="4000" dirty="0" err="1">
                <a:solidFill>
                  <a:srgbClr val="000000"/>
                </a:solidFill>
                <a:latin typeface="Times New Roman" panose="02020603050405020304" pitchFamily="18" charset="0"/>
                <a:cs typeface="Times New Roman" panose="02020603050405020304" pitchFamily="18" charset="0"/>
              </a:rPr>
              <a:t>hắc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chắn</a:t>
            </a:r>
            <a:r>
              <a:rPr lang="vi-VN" sz="4000" dirty="0">
                <a:solidFill>
                  <a:srgbClr val="000000"/>
                </a:solidFill>
                <a:latin typeface="Times New Roman" panose="02020603050405020304" pitchFamily="18" charset="0"/>
                <a:cs typeface="Times New Roman" panose="02020603050405020304" pitchFamily="18" charset="0"/>
              </a:rPr>
              <a:t> là một vấn đề mà tuổi trẻ hiện nay cần rèn luyện vì khi sự phát triển mạnh mẽ của nền văn minh vật chất đưa tới nguy cơ làm tha hóa con người, khiến con người dễ sống buông thả, phó mặc cho sự lôi cuốn của dòng đời. </a:t>
            </a:r>
            <a:r>
              <a:rPr lang="en-US" sz="4000" dirty="0" err="1">
                <a:solidFill>
                  <a:srgbClr val="000000"/>
                </a:solidFill>
                <a:latin typeface="Times New Roman" panose="02020603050405020304" pitchFamily="18" charset="0"/>
                <a:cs typeface="Times New Roman" panose="02020603050405020304" pitchFamily="18" charset="0"/>
              </a:rPr>
              <a:t>Hơn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nữa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nay con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luôn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đối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mặt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với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nhiều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sự</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lựa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chọn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áp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hội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thách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khăn</a:t>
            </a:r>
            <a:endParaRPr lang="vi-VN" sz="4000" dirty="0">
              <a:solidFill>
                <a:srgbClr val="000000"/>
              </a:solidFill>
              <a:latin typeface="Times New Roman" panose="02020603050405020304" pitchFamily="18" charset="0"/>
              <a:cs typeface="Times New Roman" panose="02020603050405020304" pitchFamily="18" charset="0"/>
            </a:endParaRPr>
          </a:p>
          <a:p>
            <a:pPr lvl="0" algn="just">
              <a:defRPr/>
            </a:pP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Và để có được thói quen nhìn nhận lại chính mình, biết tự vấn lương tâm để sống tốt hơn chúng ta cần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tạo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bản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gian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gian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tập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trung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suy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nghĩ</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cảm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xúc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chính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mình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thêm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nhiều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liệu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nguyên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tắc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trị</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đạo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đức</a:t>
            </a:r>
            <a:r>
              <a:rPr lang="en-US" sz="4000" dirty="0">
                <a:solidFill>
                  <a:prstClr val="black"/>
                </a:solidFill>
                <a:latin typeface="Times New Roman" panose="02020603050405020304" pitchFamily="18" charset="0"/>
                <a:cs typeface="Times New Roman" panose="02020603050405020304" pitchFamily="18" charset="0"/>
              </a:rPr>
              <a:t>, chia </a:t>
            </a:r>
            <a:r>
              <a:rPr lang="en-US" sz="4000" dirty="0" err="1">
                <a:solidFill>
                  <a:prstClr val="black"/>
                </a:solidFill>
                <a:latin typeface="Times New Roman" panose="02020603050405020304" pitchFamily="18" charset="0"/>
                <a:cs typeface="Times New Roman" panose="02020603050405020304" pitchFamily="18" charset="0"/>
              </a:rPr>
              <a:t>sẻ</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tìm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kiếm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đồng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hành</a:t>
            </a:r>
            <a:r>
              <a:rPr lang="en-US" sz="40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42015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495300"/>
            <a:ext cx="1737360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Tóm lại, biết tự vấn lương tâm là một quá trình. Chúng ta không cần phải vội vàng, đó không phải là việc có thể thực hiện được trong 1 - 2 ngày. Hãy sử dụng những suy nghĩ mạnh mẽ để chống lại những nỗi sợ hãi lớn nhất trong bản thân mỗi người. Khi nhận ra mình là ai, chúng ta sẽ mất ít thời gian hơn để khiến bản thân hạnh phúc. Tập trung vào điểm mạnh sẽ mang lại những động lực cần thiết để tạo ra sự khác biệt to lớn và tốt hơn.</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trình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thảo</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xin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ơn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mọi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lắng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nghe</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góp</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mọi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thảo</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hơn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9537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933700"/>
            <a:ext cx="175260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điều</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mong</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muốn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chỉnh</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sửa</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endParaRPr>
          </a:p>
        </p:txBody>
      </p:sp>
      <p:sp>
        <p:nvSpPr>
          <p:cNvPr id="3" name="TextBox 13"/>
          <p:cNvSpPr txBox="1"/>
          <p:nvPr/>
        </p:nvSpPr>
        <p:spPr>
          <a:xfrm>
            <a:off x="4083633" y="419100"/>
            <a:ext cx="10817776" cy="1843133"/>
          </a:xfrm>
          <a:prstGeom prst="rect">
            <a:avLst/>
          </a:prstGeom>
        </p:spPr>
        <p:txBody>
          <a:bodyPr wrap="square" lIns="0" tIns="0" rIns="0" bIns="0" rtlCol="0" anchor="t">
            <a:spAutoFit/>
          </a:bodyPr>
          <a:lstStyle/>
          <a:p>
            <a:pPr marL="0" marR="0" lvl="0" indent="0" algn="ctr" defTabSz="914400" rtl="0" eaLnBrk="1" fontAlgn="auto" latinLnBrk="0" hangingPunct="1">
              <a:lnSpc>
                <a:spcPts val="16799"/>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C00000"/>
                </a:solidFill>
                <a:effectLst/>
                <a:uLnTx/>
                <a:uFillTx/>
                <a:latin typeface="#9Slide07 IcielSoup of Justice" pitchFamily="2" charset="0"/>
                <a:ea typeface="+mn-ea"/>
                <a:cs typeface="+mn-cs"/>
              </a:rPr>
              <a:t>3 </a:t>
            </a:r>
            <a:r>
              <a:rPr kumimoji="0" lang="en-US" sz="8000" b="0" i="0" u="none" strike="noStrike" kern="1200" cap="none" spc="0" normalizeH="0" baseline="0" noProof="0" dirty="0" err="1">
                <a:ln>
                  <a:noFill/>
                </a:ln>
                <a:solidFill>
                  <a:srgbClr val="C00000"/>
                </a:solidFill>
                <a:effectLst/>
                <a:uLnTx/>
                <a:uFillTx/>
                <a:latin typeface="#9Slide07 IcielSoup of Justice" pitchFamily="2" charset="0"/>
                <a:ea typeface="+mn-ea"/>
                <a:cs typeface="+mn-cs"/>
              </a:rPr>
              <a:t>muốn</a:t>
            </a:r>
            <a:r>
              <a:rPr kumimoji="0" lang="en-US" sz="8000" b="0" i="0" u="none" strike="noStrike" kern="1200" cap="none" spc="0" normalizeH="0" baseline="0" noProof="0" dirty="0">
                <a:ln>
                  <a:noFill/>
                </a:ln>
                <a:solidFill>
                  <a:srgbClr val="C00000"/>
                </a:solidFill>
                <a:effectLst/>
                <a:uLnTx/>
                <a:uFillTx/>
                <a:latin typeface="#9Slide07 IcielSoup of Justice" pitchFamily="2" charset="0"/>
                <a:ea typeface="+mn-ea"/>
                <a:cs typeface="+mn-cs"/>
              </a:rPr>
              <a:t> – 3 </a:t>
            </a:r>
            <a:r>
              <a:rPr kumimoji="0" lang="en-US" sz="8000" b="0" i="0" u="none" strike="noStrike" kern="1200" cap="none" spc="0" normalizeH="0" baseline="0" noProof="0" dirty="0" err="1">
                <a:ln>
                  <a:noFill/>
                </a:ln>
                <a:solidFill>
                  <a:srgbClr val="C00000"/>
                </a:solidFill>
                <a:effectLst/>
                <a:uLnTx/>
                <a:uFillTx/>
                <a:latin typeface="#9Slide07 IcielSoup of Justice" pitchFamily="2" charset="0"/>
                <a:ea typeface="+mn-ea"/>
                <a:cs typeface="+mn-cs"/>
              </a:rPr>
              <a:t>thêm</a:t>
            </a:r>
            <a:r>
              <a:rPr kumimoji="0" lang="en-US" sz="8000" b="0" i="0" u="none" strike="noStrike" kern="1200" cap="none" spc="0" normalizeH="0" baseline="0" noProof="0" dirty="0">
                <a:ln>
                  <a:noFill/>
                </a:ln>
                <a:solidFill>
                  <a:srgbClr val="C00000"/>
                </a:solidFill>
                <a:effectLst/>
                <a:uLnTx/>
                <a:uFillTx/>
                <a:latin typeface="#9Slide07 IcielSoup of Justice" pitchFamily="2" charset="0"/>
                <a:ea typeface="+mn-ea"/>
                <a:cs typeface="+mn-cs"/>
              </a:rPr>
              <a:t> – 3 </a:t>
            </a:r>
            <a:r>
              <a:rPr kumimoji="0" lang="en-US" sz="8000" b="0" i="0" u="none" strike="noStrike" kern="1200" cap="none" spc="0" normalizeH="0" baseline="0" noProof="0" dirty="0" err="1">
                <a:ln>
                  <a:noFill/>
                </a:ln>
                <a:solidFill>
                  <a:srgbClr val="C00000"/>
                </a:solidFill>
                <a:effectLst/>
                <a:uLnTx/>
                <a:uFillTx/>
                <a:latin typeface="#9Slide07 IcielSoup of Justice" pitchFamily="2" charset="0"/>
                <a:ea typeface="+mn-ea"/>
                <a:cs typeface="+mn-cs"/>
              </a:rPr>
              <a:t>bớt</a:t>
            </a:r>
            <a:endParaRPr kumimoji="0" lang="en-US" sz="8000" b="0" i="0" u="none" strike="noStrike" kern="1200" cap="none" spc="0" normalizeH="0" baseline="0" noProof="0" dirty="0">
              <a:ln>
                <a:noFill/>
              </a:ln>
              <a:solidFill>
                <a:srgbClr val="C00000"/>
              </a:solidFill>
              <a:effectLst/>
              <a:uLnTx/>
              <a:uFillTx/>
              <a:latin typeface="#9Slide07 IcielSoup of Justice" pitchFamily="2" charset="0"/>
              <a:ea typeface="+mn-ea"/>
              <a:cs typeface="+mn-cs"/>
            </a:endParaRPr>
          </a:p>
        </p:txBody>
      </p:sp>
      <p:sp>
        <p:nvSpPr>
          <p:cNvPr id="4" name="Freeform 3">
            <a:extLst>
              <a:ext uri="{FF2B5EF4-FFF2-40B4-BE49-F238E27FC236}">
                <a16:creationId xmlns:a16="http://schemas.microsoft.com/office/drawing/2014/main" id="{66DF2483-7A28-887B-FEB6-29DA79D1DB7B}"/>
              </a:ext>
            </a:extLst>
          </p:cNvPr>
          <p:cNvSpPr/>
          <p:nvPr/>
        </p:nvSpPr>
        <p:spPr>
          <a:xfrm rot="2918820">
            <a:off x="6934200" y="3390900"/>
            <a:ext cx="4049649" cy="4114800"/>
          </a:xfrm>
          <a:custGeom>
            <a:avLst/>
            <a:gdLst/>
            <a:ahLst/>
            <a:cxnLst/>
            <a:rect l="l" t="t" r="r" b="b"/>
            <a:pathLst>
              <a:path w="4049649" h="4114800">
                <a:moveTo>
                  <a:pt x="0" y="0"/>
                </a:moveTo>
                <a:lnTo>
                  <a:pt x="4049649" y="0"/>
                </a:lnTo>
                <a:lnTo>
                  <a:pt x="4049649"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916042F-B9DD-5102-9113-943C20139AA4}"/>
              </a:ext>
            </a:extLst>
          </p:cNvPr>
          <p:cNvSpPr/>
          <p:nvPr/>
        </p:nvSpPr>
        <p:spPr>
          <a:xfrm>
            <a:off x="12115800" y="3310800"/>
            <a:ext cx="5486400"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điều</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cần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thêm</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bổ</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sung)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a:extLst>
              <a:ext uri="{FF2B5EF4-FFF2-40B4-BE49-F238E27FC236}">
                <a16:creationId xmlns:a16="http://schemas.microsoft.com/office/drawing/2014/main" id="{4F99249D-6CE2-8E1A-DFFA-71DBBD8A54F4}"/>
              </a:ext>
            </a:extLst>
          </p:cNvPr>
          <p:cNvSpPr/>
          <p:nvPr/>
        </p:nvSpPr>
        <p:spPr>
          <a:xfrm>
            <a:off x="4191000" y="7427385"/>
            <a:ext cx="12115800"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điều</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cần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bớt</a:t>
            </a:r>
            <a:endPar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669396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B09C64-EB75-E598-6144-B7361B337BBB}"/>
              </a:ext>
            </a:extLst>
          </p:cNvPr>
          <p:cNvSpPr/>
          <p:nvPr/>
        </p:nvSpPr>
        <p:spPr>
          <a:xfrm>
            <a:off x="2514600" y="876300"/>
            <a:ext cx="1366621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C0504D"/>
                </a:solidFill>
                <a:effectLst/>
                <a:uLnTx/>
                <a:uFillTx/>
                <a:latin typeface="#9Slide07 IcielBaliho Script" pitchFamily="2" charset="0"/>
                <a:ea typeface="+mn-ea"/>
                <a:cs typeface="+mn-cs"/>
              </a:rPr>
              <a:t>NTB</a:t>
            </a:r>
          </a:p>
        </p:txBody>
      </p:sp>
      <p:sp>
        <p:nvSpPr>
          <p:cNvPr id="3" name="Rectangle 2"/>
          <p:cNvSpPr/>
          <p:nvPr/>
        </p:nvSpPr>
        <p:spPr>
          <a:xfrm>
            <a:off x="1143000" y="3924300"/>
            <a:ext cx="9753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bảy</a:t>
            </a:r>
            <a:endPar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lỗi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hèn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3"/>
          <p:cNvSpPr/>
          <p:nvPr/>
        </p:nvSpPr>
        <p:spPr>
          <a:xfrm>
            <a:off x="10321891" y="3590118"/>
            <a:ext cx="7127909" cy="6684182"/>
          </a:xfrm>
          <a:custGeom>
            <a:avLst/>
            <a:gdLst/>
            <a:ahLst/>
            <a:cxnLst/>
            <a:rect l="l" t="t" r="r" b="b"/>
            <a:pathLst>
              <a:path w="6811612" h="6334799">
                <a:moveTo>
                  <a:pt x="0" y="0"/>
                </a:moveTo>
                <a:lnTo>
                  <a:pt x="6811612" y="0"/>
                </a:lnTo>
                <a:lnTo>
                  <a:pt x="6811612" y="6334799"/>
                </a:lnTo>
                <a:lnTo>
                  <a:pt x="0" y="6334799"/>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99274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B09C64-EB75-E598-6144-B7361B337BBB}"/>
              </a:ext>
            </a:extLst>
          </p:cNvPr>
          <p:cNvSpPr/>
          <p:nvPr/>
        </p:nvSpPr>
        <p:spPr>
          <a:xfrm>
            <a:off x="2514600" y="876300"/>
            <a:ext cx="1366621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a:solidFill>
                  <a:srgbClr val="C0504D"/>
                </a:solidFill>
                <a:latin typeface="#9Slide07 IcielBaliho Script" pitchFamily="2" charset="0"/>
              </a:rPr>
              <a:t>ĐCVND</a:t>
            </a:r>
            <a:endParaRPr kumimoji="0" lang="en-US" sz="9600" b="1" i="0" u="none" strike="noStrike" kern="1200" cap="none" spc="0" normalizeH="0" baseline="0" noProof="0" dirty="0">
              <a:ln>
                <a:noFill/>
              </a:ln>
              <a:solidFill>
                <a:srgbClr val="C0504D"/>
              </a:solidFill>
              <a:effectLst/>
              <a:uLnTx/>
              <a:uFillTx/>
              <a:latin typeface="#9Slide07 IcielBaliho Script" pitchFamily="2" charset="0"/>
              <a:ea typeface="+mn-ea"/>
              <a:cs typeface="+mn-cs"/>
            </a:endParaRPr>
          </a:p>
        </p:txBody>
      </p:sp>
      <p:sp>
        <p:nvSpPr>
          <p:cNvPr id="3" name="Rectangle 2"/>
          <p:cNvSpPr/>
          <p:nvPr/>
        </p:nvSpPr>
        <p:spPr>
          <a:xfrm>
            <a:off x="974886" y="2705100"/>
            <a:ext cx="16338227"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Đình</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công</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và</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nổi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dậy</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Vấn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hạ</a:t>
            </a:r>
            <a:r>
              <a:rPr lang="en-US" sz="4400" dirty="0" err="1">
                <a:solidFill>
                  <a:prstClr val="black"/>
                </a:solidFill>
                <a:latin typeface="Times New Roman" panose="02020603050405020304" pitchFamily="18" charset="0"/>
                <a:cs typeface="Times New Roman" panose="02020603050405020304" pitchFamily="18" charset="0"/>
              </a:rPr>
              <a:t>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đồng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Freeform 4"/>
          <p:cNvSpPr/>
          <p:nvPr/>
        </p:nvSpPr>
        <p:spPr>
          <a:xfrm>
            <a:off x="5486400" y="4610100"/>
            <a:ext cx="8077200" cy="5740400"/>
          </a:xfrm>
          <a:custGeom>
            <a:avLst/>
            <a:gdLst/>
            <a:ahLst/>
            <a:cxnLst/>
            <a:rect l="l" t="t" r="r" b="b"/>
            <a:pathLst>
              <a:path w="5376677" h="4007528">
                <a:moveTo>
                  <a:pt x="0" y="0"/>
                </a:moveTo>
                <a:lnTo>
                  <a:pt x="5376677" y="0"/>
                </a:lnTo>
                <a:lnTo>
                  <a:pt x="5376677" y="4007528"/>
                </a:lnTo>
                <a:lnTo>
                  <a:pt x="0" y="4007528"/>
                </a:lnTo>
                <a:lnTo>
                  <a:pt x="0" y="0"/>
                </a:lnTo>
                <a:close/>
              </a:path>
            </a:pathLst>
          </a:custGeom>
          <a:blipFill>
            <a:blip r:embed="rId3"/>
            <a:stretch>
              <a:fillRect t="-730" b="-730"/>
            </a:stretch>
          </a:blipFill>
        </p:spPr>
        <p:txBody>
          <a:bodyPr/>
          <a:lstStyle/>
          <a:p>
            <a:endParaRPr lang="en-US"/>
          </a:p>
        </p:txBody>
      </p:sp>
    </p:spTree>
    <p:extLst>
      <p:ext uri="{BB962C8B-B14F-4D97-AF65-F5344CB8AC3E}">
        <p14:creationId xmlns:p14="http://schemas.microsoft.com/office/powerpoint/2010/main" val="118746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7E21221B-10AF-0941-96DB-46FF0663979E}"/>
              </a:ext>
            </a:extLst>
          </p:cNvPr>
          <p:cNvGrpSpPr/>
          <p:nvPr/>
        </p:nvGrpSpPr>
        <p:grpSpPr>
          <a:xfrm>
            <a:off x="762000" y="495300"/>
            <a:ext cx="16687800" cy="9220200"/>
            <a:chOff x="0" y="0"/>
            <a:chExt cx="3217882" cy="1487107"/>
          </a:xfrm>
        </p:grpSpPr>
        <p:sp>
          <p:nvSpPr>
            <p:cNvPr id="6" name="Freeform 4">
              <a:extLst>
                <a:ext uri="{FF2B5EF4-FFF2-40B4-BE49-F238E27FC236}">
                  <a16:creationId xmlns:a16="http://schemas.microsoft.com/office/drawing/2014/main" id="{D83E4EFD-CA0E-A88D-C9C9-4EBDE56CEDB2}"/>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5">
              <a:extLst>
                <a:ext uri="{FF2B5EF4-FFF2-40B4-BE49-F238E27FC236}">
                  <a16:creationId xmlns:a16="http://schemas.microsoft.com/office/drawing/2014/main" id="{04530117-94B8-0D00-5B36-A0B06465BBBD}"/>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2" name="Rectangle 1">
            <a:extLst>
              <a:ext uri="{FF2B5EF4-FFF2-40B4-BE49-F238E27FC236}">
                <a16:creationId xmlns:a16="http://schemas.microsoft.com/office/drawing/2014/main" id="{AEB09C64-EB75-E598-6144-B7361B337BBB}"/>
              </a:ext>
            </a:extLst>
          </p:cNvPr>
          <p:cNvSpPr/>
          <p:nvPr/>
        </p:nvSpPr>
        <p:spPr>
          <a:xfrm>
            <a:off x="2310895" y="5067300"/>
            <a:ext cx="13666210" cy="3046988"/>
          </a:xfrm>
          <a:prstGeom prst="rect">
            <a:avLst/>
          </a:prstGeom>
        </p:spPr>
        <p:txBody>
          <a:bodyPr wrap="square">
            <a:spAutoFit/>
          </a:bodyPr>
          <a:lstStyle/>
          <a:p>
            <a:pPr algn="ctr"/>
            <a:r>
              <a:rPr lang="en-US" sz="9600" b="1" dirty="0" err="1">
                <a:solidFill>
                  <a:schemeClr val="accent2"/>
                </a:solidFill>
                <a:latin typeface="#9Slide07 IcielBaliho Script" pitchFamily="2" charset="0"/>
              </a:rPr>
              <a:t>Thảo</a:t>
            </a:r>
            <a:r>
              <a:rPr lang="en-US" sz="9600" b="1" dirty="0">
                <a:solidFill>
                  <a:schemeClr val="accent2"/>
                </a:solidFill>
                <a:latin typeface="#9Slide07 IcielBaliho Script" pitchFamily="2" charset="0"/>
              </a:rPr>
              <a:t> </a:t>
            </a:r>
            <a:r>
              <a:rPr lang="en-US" sz="9600" b="1" dirty="0" err="1">
                <a:solidFill>
                  <a:schemeClr val="accent2"/>
                </a:solidFill>
                <a:latin typeface="#9Slide07 IcielBaliho Script" pitchFamily="2" charset="0"/>
              </a:rPr>
              <a:t>luận</a:t>
            </a:r>
            <a:r>
              <a:rPr lang="en-US" sz="9600" b="1" dirty="0">
                <a:solidFill>
                  <a:schemeClr val="accent2"/>
                </a:solidFill>
                <a:latin typeface="#9Slide07 IcielBaliho Script" pitchFamily="2" charset="0"/>
              </a:rPr>
              <a:t> </a:t>
            </a:r>
            <a:r>
              <a:rPr lang="en-US" sz="9600" b="1" dirty="0" err="1">
                <a:solidFill>
                  <a:schemeClr val="accent2"/>
                </a:solidFill>
                <a:latin typeface="#9Slide07 IcielBaliho Script" pitchFamily="2" charset="0"/>
              </a:rPr>
              <a:t>về</a:t>
            </a:r>
            <a:r>
              <a:rPr lang="en-US" sz="9600" b="1" dirty="0">
                <a:solidFill>
                  <a:schemeClr val="accent2"/>
                </a:solidFill>
                <a:latin typeface="#9Slide07 IcielBaliho Script" pitchFamily="2" charset="0"/>
              </a:rPr>
              <a:t> </a:t>
            </a:r>
            <a:r>
              <a:rPr lang="en-US" sz="9600" b="1" dirty="0" err="1">
                <a:solidFill>
                  <a:schemeClr val="accent2"/>
                </a:solidFill>
                <a:latin typeface="#9Slide07 IcielBaliho Script" pitchFamily="2" charset="0"/>
              </a:rPr>
              <a:t>một</a:t>
            </a:r>
            <a:r>
              <a:rPr lang="en-US" sz="9600" b="1" dirty="0">
                <a:solidFill>
                  <a:schemeClr val="accent2"/>
                </a:solidFill>
                <a:latin typeface="#9Slide07 IcielBaliho Script" pitchFamily="2" charset="0"/>
              </a:rPr>
              <a:t> </a:t>
            </a:r>
            <a:r>
              <a:rPr lang="en-US" sz="9600" b="1" dirty="0" err="1">
                <a:solidFill>
                  <a:schemeClr val="accent2"/>
                </a:solidFill>
                <a:latin typeface="#9Slide07 IcielBaliho Script" pitchFamily="2" charset="0"/>
              </a:rPr>
              <a:t>vấn</a:t>
            </a:r>
            <a:r>
              <a:rPr lang="en-US" sz="9600" b="1" dirty="0">
                <a:solidFill>
                  <a:schemeClr val="accent2"/>
                </a:solidFill>
                <a:latin typeface="#9Slide07 IcielBaliho Script" pitchFamily="2" charset="0"/>
              </a:rPr>
              <a:t> </a:t>
            </a:r>
            <a:r>
              <a:rPr lang="en-US" sz="9600" b="1" dirty="0" err="1">
                <a:solidFill>
                  <a:schemeClr val="accent2"/>
                </a:solidFill>
                <a:latin typeface="#9Slide07 IcielBaliho Script" pitchFamily="2" charset="0"/>
              </a:rPr>
              <a:t>đề</a:t>
            </a:r>
            <a:r>
              <a:rPr lang="en-US" sz="9600" b="1" dirty="0">
                <a:solidFill>
                  <a:schemeClr val="accent2"/>
                </a:solidFill>
                <a:latin typeface="#9Slide07 IcielBaliho Script" pitchFamily="2" charset="0"/>
              </a:rPr>
              <a:t> </a:t>
            </a:r>
          </a:p>
          <a:p>
            <a:pPr algn="ctr"/>
            <a:r>
              <a:rPr lang="en-US" sz="9600" b="1" dirty="0" err="1">
                <a:solidFill>
                  <a:schemeClr val="accent2"/>
                </a:solidFill>
                <a:latin typeface="#9Slide07 IcielBaliho Script" pitchFamily="2" charset="0"/>
              </a:rPr>
              <a:t>đáng</a:t>
            </a:r>
            <a:r>
              <a:rPr lang="en-US" sz="9600" b="1" dirty="0">
                <a:solidFill>
                  <a:schemeClr val="accent2"/>
                </a:solidFill>
                <a:latin typeface="#9Slide07 IcielBaliho Script" pitchFamily="2" charset="0"/>
              </a:rPr>
              <a:t> </a:t>
            </a:r>
            <a:r>
              <a:rPr lang="en-US" sz="9600" b="1" dirty="0" err="1">
                <a:solidFill>
                  <a:schemeClr val="accent2"/>
                </a:solidFill>
                <a:latin typeface="#9Slide07 IcielBaliho Script" pitchFamily="2" charset="0"/>
              </a:rPr>
              <a:t>quan</a:t>
            </a:r>
            <a:r>
              <a:rPr lang="en-US" sz="9600" b="1" dirty="0">
                <a:solidFill>
                  <a:schemeClr val="accent2"/>
                </a:solidFill>
                <a:latin typeface="#9Slide07 IcielBaliho Script" pitchFamily="2" charset="0"/>
              </a:rPr>
              <a:t> </a:t>
            </a:r>
            <a:r>
              <a:rPr lang="en-US" sz="9600" b="1" dirty="0" err="1">
                <a:solidFill>
                  <a:schemeClr val="accent2"/>
                </a:solidFill>
                <a:latin typeface="#9Slide07 IcielBaliho Script" pitchFamily="2" charset="0"/>
              </a:rPr>
              <a:t>tâm</a:t>
            </a:r>
            <a:r>
              <a:rPr lang="en-US" sz="9600" b="1" dirty="0">
                <a:solidFill>
                  <a:schemeClr val="accent2"/>
                </a:solidFill>
                <a:latin typeface="#9Slide07 IcielBaliho Script" pitchFamily="2" charset="0"/>
              </a:rPr>
              <a:t> </a:t>
            </a:r>
            <a:r>
              <a:rPr lang="en-US" sz="9600" b="1" dirty="0" err="1">
                <a:solidFill>
                  <a:schemeClr val="accent2"/>
                </a:solidFill>
                <a:latin typeface="#9Slide07 IcielBaliho Script" pitchFamily="2" charset="0"/>
              </a:rPr>
              <a:t>trong</a:t>
            </a:r>
            <a:r>
              <a:rPr lang="en-US" sz="9600" b="1" dirty="0">
                <a:solidFill>
                  <a:schemeClr val="accent2"/>
                </a:solidFill>
                <a:latin typeface="#9Slide07 IcielBaliho Script" pitchFamily="2" charset="0"/>
              </a:rPr>
              <a:t> </a:t>
            </a:r>
            <a:r>
              <a:rPr lang="en-US" sz="9600" b="1" dirty="0" err="1">
                <a:solidFill>
                  <a:schemeClr val="accent2"/>
                </a:solidFill>
                <a:latin typeface="#9Slide07 IcielBaliho Script" pitchFamily="2" charset="0"/>
              </a:rPr>
              <a:t>đời</a:t>
            </a:r>
            <a:r>
              <a:rPr lang="en-US" sz="9600" b="1" dirty="0">
                <a:solidFill>
                  <a:schemeClr val="accent2"/>
                </a:solidFill>
                <a:latin typeface="#9Slide07 IcielBaliho Script" pitchFamily="2" charset="0"/>
              </a:rPr>
              <a:t> </a:t>
            </a:r>
            <a:r>
              <a:rPr lang="en-US" sz="9600" b="1" dirty="0" err="1">
                <a:solidFill>
                  <a:schemeClr val="accent2"/>
                </a:solidFill>
                <a:latin typeface="#9Slide07 IcielBaliho Script" pitchFamily="2" charset="0"/>
              </a:rPr>
              <a:t>sống</a:t>
            </a:r>
            <a:endParaRPr lang="en-US" sz="9600" b="1" dirty="0">
              <a:solidFill>
                <a:schemeClr val="accent2"/>
              </a:solidFill>
              <a:latin typeface="#9Slide07 IcielBaliho Script" pitchFamily="2" charset="0"/>
            </a:endParaRPr>
          </a:p>
        </p:txBody>
      </p:sp>
      <p:sp>
        <p:nvSpPr>
          <p:cNvPr id="3" name="Rectangle 2">
            <a:extLst>
              <a:ext uri="{FF2B5EF4-FFF2-40B4-BE49-F238E27FC236}">
                <a16:creationId xmlns:a16="http://schemas.microsoft.com/office/drawing/2014/main" id="{7EBFB3A6-05AE-7E46-2657-9BD281B73355}"/>
              </a:ext>
            </a:extLst>
          </p:cNvPr>
          <p:cNvSpPr/>
          <p:nvPr/>
        </p:nvSpPr>
        <p:spPr>
          <a:xfrm>
            <a:off x="5413712" y="1561658"/>
            <a:ext cx="7470315" cy="769441"/>
          </a:xfrm>
          <a:prstGeom prst="rect">
            <a:avLst/>
          </a:prstGeom>
        </p:spPr>
        <p:txBody>
          <a:bodyPr wrap="none">
            <a:spAutoFit/>
          </a:bodyPr>
          <a:lstStyle/>
          <a:p>
            <a:pPr algn="ctr"/>
            <a:r>
              <a:rPr lang="en-US" sz="4400" dirty="0" err="1">
                <a:solidFill>
                  <a:srgbClr val="222222"/>
                </a:solidFill>
                <a:latin typeface="#9Slide07 SVNBango" panose="02000000000000000000" pitchFamily="2" charset="0"/>
              </a:rPr>
              <a:t>Bài</a:t>
            </a:r>
            <a:r>
              <a:rPr lang="en-US" sz="4400" dirty="0">
                <a:solidFill>
                  <a:srgbClr val="222222"/>
                </a:solidFill>
                <a:latin typeface="#9Slide07 SVNBango" panose="02000000000000000000" pitchFamily="2" charset="0"/>
              </a:rPr>
              <a:t> 9. bi </a:t>
            </a:r>
            <a:r>
              <a:rPr lang="en-US" sz="4400" dirty="0" err="1">
                <a:solidFill>
                  <a:srgbClr val="222222"/>
                </a:solidFill>
                <a:latin typeface="#9Slide07 SVNBango" panose="02000000000000000000" pitchFamily="2" charset="0"/>
              </a:rPr>
              <a:t>kịch</a:t>
            </a:r>
            <a:r>
              <a:rPr lang="en-US" sz="4400" dirty="0">
                <a:solidFill>
                  <a:srgbClr val="222222"/>
                </a:solidFill>
                <a:latin typeface="#9Slide07 SVNBango" panose="02000000000000000000" pitchFamily="2" charset="0"/>
              </a:rPr>
              <a:t> </a:t>
            </a:r>
            <a:r>
              <a:rPr lang="en-US" sz="4400" dirty="0" err="1">
                <a:solidFill>
                  <a:srgbClr val="222222"/>
                </a:solidFill>
                <a:latin typeface="#9Slide07 SVNBango" panose="02000000000000000000" pitchFamily="2" charset="0"/>
              </a:rPr>
              <a:t>và</a:t>
            </a:r>
            <a:r>
              <a:rPr lang="en-US" sz="4400" dirty="0">
                <a:solidFill>
                  <a:srgbClr val="222222"/>
                </a:solidFill>
                <a:latin typeface="#9Slide07 SVNBango" panose="02000000000000000000" pitchFamily="2" charset="0"/>
              </a:rPr>
              <a:t> </a:t>
            </a:r>
            <a:r>
              <a:rPr lang="en-US" sz="4400" dirty="0" err="1">
                <a:solidFill>
                  <a:srgbClr val="222222"/>
                </a:solidFill>
                <a:latin typeface="#9Slide07 SVNBango" panose="02000000000000000000" pitchFamily="2" charset="0"/>
              </a:rPr>
              <a:t>truyện</a:t>
            </a:r>
            <a:endParaRPr lang="en-US" sz="4400" dirty="0">
              <a:latin typeface="#9Slide07 SVNBango" panose="02000000000000000000" pitchFamily="2" charset="0"/>
            </a:endParaRPr>
          </a:p>
        </p:txBody>
      </p:sp>
      <p:sp>
        <p:nvSpPr>
          <p:cNvPr id="4" name="Rectangle 3">
            <a:extLst>
              <a:ext uri="{FF2B5EF4-FFF2-40B4-BE49-F238E27FC236}">
                <a16:creationId xmlns:a16="http://schemas.microsoft.com/office/drawing/2014/main" id="{42180F7B-DE75-37B9-72A9-36249D28DF04}"/>
              </a:ext>
            </a:extLst>
          </p:cNvPr>
          <p:cNvSpPr/>
          <p:nvPr/>
        </p:nvSpPr>
        <p:spPr>
          <a:xfrm>
            <a:off x="6991378" y="3299968"/>
            <a:ext cx="4229043" cy="830997"/>
          </a:xfrm>
          <a:prstGeom prst="rect">
            <a:avLst/>
          </a:prstGeom>
        </p:spPr>
        <p:txBody>
          <a:bodyPr wrap="none">
            <a:spAutoFit/>
          </a:bodyPr>
          <a:lstStyle/>
          <a:p>
            <a:r>
              <a:rPr lang="en-US" sz="4800" dirty="0" err="1">
                <a:solidFill>
                  <a:srgbClr val="222222"/>
                </a:solidFill>
                <a:latin typeface="#9Slide07 SVNBango" panose="02000000000000000000" pitchFamily="2" charset="0"/>
              </a:rPr>
              <a:t>Nói</a:t>
            </a:r>
            <a:r>
              <a:rPr lang="en-US" sz="4800" dirty="0">
                <a:solidFill>
                  <a:srgbClr val="222222"/>
                </a:solidFill>
                <a:latin typeface="#9Slide07 SVNBango" panose="02000000000000000000" pitchFamily="2" charset="0"/>
              </a:rPr>
              <a:t> </a:t>
            </a:r>
            <a:r>
              <a:rPr lang="en-US" sz="4800" dirty="0" err="1">
                <a:solidFill>
                  <a:srgbClr val="222222"/>
                </a:solidFill>
                <a:latin typeface="#9Slide07 SVNBango" panose="02000000000000000000" pitchFamily="2" charset="0"/>
              </a:rPr>
              <a:t>và</a:t>
            </a:r>
            <a:r>
              <a:rPr lang="en-US" sz="4800" dirty="0">
                <a:solidFill>
                  <a:srgbClr val="222222"/>
                </a:solidFill>
                <a:latin typeface="#9Slide07 SVNBango" panose="02000000000000000000" pitchFamily="2" charset="0"/>
              </a:rPr>
              <a:t> </a:t>
            </a:r>
            <a:r>
              <a:rPr lang="en-US" sz="4800" dirty="0" err="1">
                <a:solidFill>
                  <a:srgbClr val="222222"/>
                </a:solidFill>
                <a:latin typeface="#9Slide07 SVNBango" panose="02000000000000000000" pitchFamily="2" charset="0"/>
              </a:rPr>
              <a:t>nghe</a:t>
            </a:r>
            <a:endParaRPr lang="en-US" sz="4800" dirty="0">
              <a:latin typeface="#9Slide07 SVNBango" panose="02000000000000000000" pitchFamily="2" charset="0"/>
            </a:endParaRPr>
          </a:p>
        </p:txBody>
      </p:sp>
      <p:sp>
        <p:nvSpPr>
          <p:cNvPr id="10" name="Freeform 3">
            <a:extLst>
              <a:ext uri="{FF2B5EF4-FFF2-40B4-BE49-F238E27FC236}">
                <a16:creationId xmlns:a16="http://schemas.microsoft.com/office/drawing/2014/main" id="{3D19FF81-9FD2-8A1C-BE3A-E521B7AB8FD1}"/>
              </a:ext>
            </a:extLst>
          </p:cNvPr>
          <p:cNvSpPr/>
          <p:nvPr/>
        </p:nvSpPr>
        <p:spPr>
          <a:xfrm>
            <a:off x="14097000" y="1946378"/>
            <a:ext cx="4048111" cy="2160679"/>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3"/>
          <p:cNvSpPr/>
          <p:nvPr/>
        </p:nvSpPr>
        <p:spPr>
          <a:xfrm>
            <a:off x="1002328" y="723900"/>
            <a:ext cx="3831908" cy="4114800"/>
          </a:xfrm>
          <a:custGeom>
            <a:avLst/>
            <a:gdLst/>
            <a:ahLst/>
            <a:cxnLst/>
            <a:rect l="l" t="t" r="r" b="b"/>
            <a:pathLst>
              <a:path w="3831908" h="4114800">
                <a:moveTo>
                  <a:pt x="0" y="0"/>
                </a:moveTo>
                <a:lnTo>
                  <a:pt x="3831907" y="0"/>
                </a:lnTo>
                <a:lnTo>
                  <a:pt x="383190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6682956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AEEDA-0B2B-A899-FEC8-238E41F9061F}"/>
              </a:ext>
            </a:extLst>
          </p:cNvPr>
          <p:cNvSpPr/>
          <p:nvPr/>
        </p:nvSpPr>
        <p:spPr>
          <a:xfrm>
            <a:off x="-609600" y="2926080"/>
            <a:ext cx="12957532" cy="3631763"/>
          </a:xfrm>
          <a:prstGeom prst="rect">
            <a:avLst/>
          </a:prstGeom>
        </p:spPr>
        <p:txBody>
          <a:bodyPr wrap="square">
            <a:spAutoFit/>
          </a:bodyPr>
          <a:lstStyle/>
          <a:p>
            <a:pPr algn="ctr"/>
            <a:r>
              <a:rPr lang="en-US" sz="11500" b="1" dirty="0">
                <a:solidFill>
                  <a:schemeClr val="accent2"/>
                </a:solidFill>
                <a:latin typeface="#9Slide07 IcielBaliho Script" pitchFamily="2" charset="0"/>
              </a:rPr>
              <a:t>I.</a:t>
            </a:r>
          </a:p>
          <a:p>
            <a:pPr algn="ctr"/>
            <a:r>
              <a:rPr lang="en-US" sz="11500" b="1" dirty="0" err="1">
                <a:solidFill>
                  <a:schemeClr val="accent2"/>
                </a:solidFill>
                <a:latin typeface="#9Slide07 IcielBaliho Script" pitchFamily="2" charset="0"/>
              </a:rPr>
              <a:t>Định</a:t>
            </a:r>
            <a:r>
              <a:rPr lang="en-US" sz="11500" b="1" dirty="0">
                <a:solidFill>
                  <a:schemeClr val="accent2"/>
                </a:solidFill>
                <a:latin typeface="#9Slide07 IcielBaliho Script" pitchFamily="2" charset="0"/>
              </a:rPr>
              <a:t> </a:t>
            </a:r>
            <a:r>
              <a:rPr lang="en-US" sz="11500" b="1" dirty="0" err="1">
                <a:solidFill>
                  <a:schemeClr val="accent2"/>
                </a:solidFill>
                <a:latin typeface="#9Slide07 IcielBaliho Script" pitchFamily="2" charset="0"/>
              </a:rPr>
              <a:t>hướng</a:t>
            </a:r>
            <a:endParaRPr lang="en-US" sz="11500" dirty="0">
              <a:solidFill>
                <a:schemeClr val="accent2"/>
              </a:solidFill>
              <a:latin typeface="#9Slide07 IcielBaliho Script" pitchFamily="2" charset="0"/>
            </a:endParaRPr>
          </a:p>
        </p:txBody>
      </p:sp>
      <p:sp>
        <p:nvSpPr>
          <p:cNvPr id="6" name="Freeform 4">
            <a:extLst>
              <a:ext uri="{FF2B5EF4-FFF2-40B4-BE49-F238E27FC236}">
                <a16:creationId xmlns:a16="http://schemas.microsoft.com/office/drawing/2014/main" id="{FAD4C37F-8F38-8A48-822B-EC029AFD63DC}"/>
              </a:ext>
            </a:extLst>
          </p:cNvPr>
          <p:cNvSpPr/>
          <p:nvPr/>
        </p:nvSpPr>
        <p:spPr>
          <a:xfrm>
            <a:off x="26020" y="0"/>
            <a:ext cx="73152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5"/>
          <p:cNvSpPr/>
          <p:nvPr/>
        </p:nvSpPr>
        <p:spPr>
          <a:xfrm>
            <a:off x="10444103" y="3108222"/>
            <a:ext cx="7230580" cy="7140678"/>
          </a:xfrm>
          <a:custGeom>
            <a:avLst/>
            <a:gdLst/>
            <a:ahLst/>
            <a:cxnLst/>
            <a:rect l="l" t="t" r="r" b="b"/>
            <a:pathLst>
              <a:path w="4556114" h="4619634">
                <a:moveTo>
                  <a:pt x="0" y="0"/>
                </a:moveTo>
                <a:lnTo>
                  <a:pt x="4556115" y="0"/>
                </a:lnTo>
                <a:lnTo>
                  <a:pt x="4556115" y="4619635"/>
                </a:lnTo>
                <a:lnTo>
                  <a:pt x="0" y="461963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822458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495300"/>
            <a:ext cx="16383000" cy="769441"/>
          </a:xfrm>
          <a:prstGeom prst="rect">
            <a:avLst/>
          </a:prstGeom>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Một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số</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vấn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đề</a:t>
            </a:r>
            <a:endParaRPr lang="vi-VN" sz="4400" dirty="0">
              <a:latin typeface="Times New Roman" panose="02020603050405020304" pitchFamily="18" charset="0"/>
              <a:cs typeface="Times New Roman" panose="02020603050405020304" pitchFamily="18" charset="0"/>
            </a:endParaRPr>
          </a:p>
        </p:txBody>
      </p:sp>
      <p:sp>
        <p:nvSpPr>
          <p:cNvPr id="4" name="Freeform 4"/>
          <p:cNvSpPr/>
          <p:nvPr/>
        </p:nvSpPr>
        <p:spPr>
          <a:xfrm rot="20877061">
            <a:off x="5304162" y="2692796"/>
            <a:ext cx="7109806" cy="4114800"/>
          </a:xfrm>
          <a:custGeom>
            <a:avLst/>
            <a:gdLst/>
            <a:ahLst/>
            <a:cxnLst/>
            <a:rect l="l" t="t" r="r" b="b"/>
            <a:pathLst>
              <a:path w="7109806" h="4114800">
                <a:moveTo>
                  <a:pt x="0" y="0"/>
                </a:moveTo>
                <a:lnTo>
                  <a:pt x="7109806" y="0"/>
                </a:lnTo>
                <a:lnTo>
                  <a:pt x="710980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26E82FBF-F080-8C4A-30F9-A3C1650FD558}"/>
              </a:ext>
            </a:extLst>
          </p:cNvPr>
          <p:cNvSpPr/>
          <p:nvPr/>
        </p:nvSpPr>
        <p:spPr>
          <a:xfrm>
            <a:off x="3714750" y="1264741"/>
            <a:ext cx="11753850" cy="1938992"/>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Truyện </a:t>
            </a:r>
            <a:r>
              <a:rPr lang="vi-VN" sz="4000" i="1" dirty="0">
                <a:latin typeface="Times New Roman" panose="02020603050405020304" pitchFamily="18" charset="0"/>
                <a:cs typeface="Times New Roman" panose="02020603050405020304" pitchFamily="18" charset="0"/>
              </a:rPr>
              <a:t>Người thứ bảy</a:t>
            </a:r>
            <a:r>
              <a:rPr lang="vi-VN" sz="4000" dirty="0">
                <a:latin typeface="Times New Roman" panose="02020603050405020304" pitchFamily="18" charset="0"/>
                <a:cs typeface="Times New Roman" panose="02020603050405020304" pitchFamily="18" charset="0"/>
              </a:rPr>
              <a:t> (Mu-ra-ka-mi Ha-ru-ki) nhắc nhở người đọc cần biết ăn năn, ân hận vì những lỗi lầm (hèn yếu) của chính mình.</a:t>
            </a:r>
          </a:p>
        </p:txBody>
      </p:sp>
      <p:sp>
        <p:nvSpPr>
          <p:cNvPr id="3" name="Rectangle 2">
            <a:extLst>
              <a:ext uri="{FF2B5EF4-FFF2-40B4-BE49-F238E27FC236}">
                <a16:creationId xmlns:a16="http://schemas.microsoft.com/office/drawing/2014/main" id="{BE7E5619-B847-F647-6DDC-B9D9C9515EF7}"/>
              </a:ext>
            </a:extLst>
          </p:cNvPr>
          <p:cNvSpPr/>
          <p:nvPr/>
        </p:nvSpPr>
        <p:spPr>
          <a:xfrm>
            <a:off x="533400" y="6362700"/>
            <a:ext cx="7010400" cy="3170099"/>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Qua đoạn trích </a:t>
            </a:r>
            <a:r>
              <a:rPr lang="vi-VN" sz="4000" i="1" dirty="0">
                <a:latin typeface="Times New Roman" panose="02020603050405020304" pitchFamily="18" charset="0"/>
                <a:cs typeface="Times New Roman" panose="02020603050405020304" pitchFamily="18" charset="0"/>
              </a:rPr>
              <a:t>Sống, hay không sống?</a:t>
            </a:r>
            <a:r>
              <a:rPr lang="vi-VN" sz="4000" dirty="0">
                <a:latin typeface="Times New Roman" panose="02020603050405020304" pitchFamily="18" charset="0"/>
                <a:cs typeface="Times New Roman" panose="02020603050405020304" pitchFamily="18" charset="0"/>
              </a:rPr>
              <a:t> (trích </a:t>
            </a:r>
            <a:r>
              <a:rPr lang="vi-VN" sz="4000" i="1" dirty="0">
                <a:latin typeface="Times New Roman" panose="02020603050405020304" pitchFamily="18" charset="0"/>
                <a:cs typeface="Times New Roman" panose="02020603050405020304" pitchFamily="18" charset="0"/>
              </a:rPr>
              <a:t>Ham-lét</a:t>
            </a:r>
            <a:r>
              <a:rPr lang="vi-VN" sz="4000" dirty="0">
                <a:latin typeface="Times New Roman" panose="02020603050405020304" pitchFamily="18" charset="0"/>
                <a:cs typeface="Times New Roman" panose="02020603050405020304" pitchFamily="18" charset="0"/>
              </a:rPr>
              <a:t> của Sếch-xpia), thảo luận về quan niệm thế nào là sống có lí tưởng đối với thế hệ trẻ hiện nay.</a:t>
            </a:r>
          </a:p>
        </p:txBody>
      </p:sp>
      <p:sp>
        <p:nvSpPr>
          <p:cNvPr id="6" name="Rectangle 5">
            <a:extLst>
              <a:ext uri="{FF2B5EF4-FFF2-40B4-BE49-F238E27FC236}">
                <a16:creationId xmlns:a16="http://schemas.microsoft.com/office/drawing/2014/main" id="{99C57391-6C98-02FE-846A-F045C2A3F6A3}"/>
              </a:ext>
            </a:extLst>
          </p:cNvPr>
          <p:cNvSpPr/>
          <p:nvPr/>
        </p:nvSpPr>
        <p:spPr>
          <a:xfrm>
            <a:off x="8077200" y="6515100"/>
            <a:ext cx="9753600" cy="3170099"/>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Từ đoạn trích </a:t>
            </a:r>
            <a:r>
              <a:rPr lang="vi-VN" sz="4000" i="1" dirty="0">
                <a:latin typeface="Times New Roman" panose="02020603050405020304" pitchFamily="18" charset="0"/>
                <a:cs typeface="Times New Roman" panose="02020603050405020304" pitchFamily="18" charset="0"/>
              </a:rPr>
              <a:t>Đình công và nổi dậy</a:t>
            </a:r>
            <a:r>
              <a:rPr lang="vi-VN" sz="4000" dirty="0">
                <a:latin typeface="Times New Roman" panose="02020603050405020304" pitchFamily="18" charset="0"/>
                <a:cs typeface="Times New Roman" panose="02020603050405020304" pitchFamily="18" charset="0"/>
              </a:rPr>
              <a:t> (trích </a:t>
            </a:r>
            <a:r>
              <a:rPr lang="vi-VN" sz="4000" i="1" dirty="0">
                <a:latin typeface="Times New Roman" panose="02020603050405020304" pitchFamily="18" charset="0"/>
                <a:cs typeface="Times New Roman" panose="02020603050405020304" pitchFamily="18" charset="0"/>
              </a:rPr>
              <a:t>Kim tiền</a:t>
            </a:r>
            <a:r>
              <a:rPr lang="vi-VN" sz="4000" dirty="0">
                <a:latin typeface="Times New Roman" panose="02020603050405020304" pitchFamily="18" charset="0"/>
                <a:cs typeface="Times New Roman" panose="02020603050405020304" pitchFamily="18" charset="0"/>
              </a:rPr>
              <a:t> của Vi Huyền Đắc), thảo luận về vấn đề tác dụng và tác hại của đồng tiền trong cuộc sống hoặc tiền có quyết định hạnh phúc của mỗi con người hay không.</a:t>
            </a:r>
          </a:p>
        </p:txBody>
      </p:sp>
    </p:spTree>
    <p:extLst>
      <p:ext uri="{BB962C8B-B14F-4D97-AF65-F5344CB8AC3E}">
        <p14:creationId xmlns:p14="http://schemas.microsoft.com/office/powerpoint/2010/main" val="205072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AEEDA-0B2B-A899-FEC8-238E41F9061F}"/>
              </a:ext>
            </a:extLst>
          </p:cNvPr>
          <p:cNvSpPr/>
          <p:nvPr/>
        </p:nvSpPr>
        <p:spPr>
          <a:xfrm>
            <a:off x="-152400" y="1638300"/>
            <a:ext cx="12957532" cy="3631763"/>
          </a:xfrm>
          <a:prstGeom prst="rect">
            <a:avLst/>
          </a:prstGeom>
        </p:spPr>
        <p:txBody>
          <a:bodyPr wrap="square">
            <a:spAutoFit/>
          </a:bodyPr>
          <a:lstStyle/>
          <a:p>
            <a:pPr algn="ctr"/>
            <a:r>
              <a:rPr lang="en-US" sz="11500" b="1" dirty="0">
                <a:solidFill>
                  <a:schemeClr val="accent2"/>
                </a:solidFill>
                <a:latin typeface="#9Slide07 IcielBaliho Script" pitchFamily="2" charset="0"/>
              </a:rPr>
              <a:t>II.</a:t>
            </a:r>
          </a:p>
          <a:p>
            <a:pPr algn="ctr"/>
            <a:r>
              <a:rPr lang="en-US" sz="11500" b="1" dirty="0" err="1">
                <a:solidFill>
                  <a:schemeClr val="accent2"/>
                </a:solidFill>
                <a:latin typeface="#9Slide07 IcielBaliho Script" pitchFamily="2" charset="0"/>
              </a:rPr>
              <a:t>Thực</a:t>
            </a:r>
            <a:r>
              <a:rPr lang="en-US" sz="11500" b="1" dirty="0">
                <a:solidFill>
                  <a:schemeClr val="accent2"/>
                </a:solidFill>
                <a:latin typeface="#9Slide07 IcielBaliho Script" pitchFamily="2" charset="0"/>
              </a:rPr>
              <a:t> </a:t>
            </a:r>
            <a:r>
              <a:rPr lang="en-US" sz="11500" b="1" dirty="0" err="1">
                <a:solidFill>
                  <a:schemeClr val="accent2"/>
                </a:solidFill>
                <a:latin typeface="#9Slide07 IcielBaliho Script" pitchFamily="2" charset="0"/>
              </a:rPr>
              <a:t>hành</a:t>
            </a:r>
            <a:endParaRPr lang="en-US" sz="11500" b="1" dirty="0">
              <a:solidFill>
                <a:schemeClr val="accent2"/>
              </a:solidFill>
              <a:latin typeface="#9Slide07 IcielBaliho Script" pitchFamily="2" charset="0"/>
            </a:endParaRPr>
          </a:p>
        </p:txBody>
      </p:sp>
      <p:sp>
        <p:nvSpPr>
          <p:cNvPr id="5" name="Freeform 6">
            <a:extLst>
              <a:ext uri="{FF2B5EF4-FFF2-40B4-BE49-F238E27FC236}">
                <a16:creationId xmlns:a16="http://schemas.microsoft.com/office/drawing/2014/main" id="{2DEAFC06-AE0C-D771-E0FC-732B1B13195F}"/>
              </a:ext>
            </a:extLst>
          </p:cNvPr>
          <p:cNvSpPr/>
          <p:nvPr/>
        </p:nvSpPr>
        <p:spPr>
          <a:xfrm>
            <a:off x="167778" y="220597"/>
            <a:ext cx="4454452" cy="4114800"/>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5"/>
          <p:cNvSpPr/>
          <p:nvPr/>
        </p:nvSpPr>
        <p:spPr>
          <a:xfrm>
            <a:off x="9372600" y="3016966"/>
            <a:ext cx="7855235" cy="7257334"/>
          </a:xfrm>
          <a:custGeom>
            <a:avLst/>
            <a:gdLst/>
            <a:ahLst/>
            <a:cxnLst/>
            <a:rect l="l" t="t" r="r" b="b"/>
            <a:pathLst>
              <a:path w="4502435" h="4361734">
                <a:moveTo>
                  <a:pt x="0" y="0"/>
                </a:moveTo>
                <a:lnTo>
                  <a:pt x="4502435" y="0"/>
                </a:lnTo>
                <a:lnTo>
                  <a:pt x="4502435" y="4361734"/>
                </a:lnTo>
                <a:lnTo>
                  <a:pt x="0" y="4361734"/>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4181995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E1D80929-DDAA-A345-6E41-3CDB5DE4F427}"/>
              </a:ext>
            </a:extLst>
          </p:cNvPr>
          <p:cNvSpPr/>
          <p:nvPr/>
        </p:nvSpPr>
        <p:spPr>
          <a:xfrm>
            <a:off x="4267200" y="1638300"/>
            <a:ext cx="13335000" cy="7924800"/>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w="38100" cap="sq">
            <a:solidFill>
              <a:srgbClr val="000000"/>
            </a:solidFill>
            <a:prstDash val="solid"/>
            <a:miter/>
          </a:ln>
        </p:spPr>
        <p:txBody>
          <a:bodyPr/>
          <a:lstStyle/>
          <a:p>
            <a:endParaRPr lang="en-US"/>
          </a:p>
        </p:txBody>
      </p:sp>
      <p:sp>
        <p:nvSpPr>
          <p:cNvPr id="2" name="TextBox 1">
            <a:extLst>
              <a:ext uri="{FF2B5EF4-FFF2-40B4-BE49-F238E27FC236}">
                <a16:creationId xmlns:a16="http://schemas.microsoft.com/office/drawing/2014/main" id="{6FC6FCE0-6BB3-9589-BA75-17818C755FE7}"/>
              </a:ext>
            </a:extLst>
          </p:cNvPr>
          <p:cNvSpPr txBox="1"/>
          <p:nvPr/>
        </p:nvSpPr>
        <p:spPr>
          <a:xfrm>
            <a:off x="4491789" y="2160300"/>
            <a:ext cx="12805611" cy="2554545"/>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Từ những </a:t>
            </a:r>
            <a:r>
              <a:rPr lang="vi-VN" sz="4000" b="1" i="1" dirty="0">
                <a:latin typeface="Times New Roman" panose="02020603050405020304" pitchFamily="18" charset="0"/>
                <a:cs typeface="Times New Roman" panose="02020603050405020304" pitchFamily="18" charset="0"/>
              </a:rPr>
              <a:t>lời độc thoại </a:t>
            </a:r>
            <a:r>
              <a:rPr lang="vi-VN" sz="4000" i="1" dirty="0">
                <a:latin typeface="Times New Roman" panose="02020603050405020304" pitchFamily="18" charset="0"/>
                <a:cs typeface="Times New Roman" panose="02020603050405020304" pitchFamily="18" charset="0"/>
              </a:rPr>
              <a:t>của nhân vật Ham-lét trong đoạn trích “Sống, hay không sống?” (trích kịch Ham-lét của Sếch-xpia), thảo luận vấn đề biết </a:t>
            </a:r>
            <a:r>
              <a:rPr lang="vi-VN" sz="4000" b="1" i="1" dirty="0">
                <a:latin typeface="Times New Roman" panose="02020603050405020304" pitchFamily="18" charset="0"/>
                <a:cs typeface="Times New Roman" panose="02020603050405020304" pitchFamily="18" charset="0"/>
              </a:rPr>
              <a:t>tự vấn lương tâm là một cách rèn luyện để sống có ý nghĩa hơn.</a:t>
            </a:r>
            <a:endParaRPr lang="vi-VN" sz="8000" b="1"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2"/>
          <p:cNvSpPr/>
          <p:nvPr/>
        </p:nvSpPr>
        <p:spPr>
          <a:xfrm>
            <a:off x="37479" y="4457700"/>
            <a:ext cx="5448921" cy="5852160"/>
          </a:xfrm>
          <a:custGeom>
            <a:avLst/>
            <a:gdLst/>
            <a:ahLst/>
            <a:cxnLst/>
            <a:rect l="l" t="t" r="r" b="b"/>
            <a:pathLst>
              <a:path w="3775329" h="4114800">
                <a:moveTo>
                  <a:pt x="0" y="0"/>
                </a:moveTo>
                <a:lnTo>
                  <a:pt x="3775329" y="0"/>
                </a:lnTo>
                <a:lnTo>
                  <a:pt x="377532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90530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2029</TotalTime>
  <Words>2392</Words>
  <Application>Microsoft Office PowerPoint</Application>
  <PresentationFormat>Custom</PresentationFormat>
  <Paragraphs>112</Paragraphs>
  <Slides>23</Slides>
  <Notes>20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#9Slide05 MetroScript</vt:lpstr>
      <vt:lpstr>Symbol</vt:lpstr>
      <vt:lpstr>#9Slide07 IcielBaliho Script</vt:lpstr>
      <vt:lpstr>Arial</vt:lpstr>
      <vt:lpstr>#9Slide07 SVNBango</vt:lpstr>
      <vt:lpstr>Times New Roman</vt:lpstr>
      <vt:lpstr>#9Slide07 IcielSoup of Justice</vt:lpstr>
      <vt:lpstr>Calibri</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Floral Feminine &amp; Calm Self-Introduction Presentation</dc:title>
  <cp:lastModifiedBy>Chi Linh</cp:lastModifiedBy>
  <cp:revision>110</cp:revision>
  <dcterms:created xsi:type="dcterms:W3CDTF">2006-08-16T00:00:00Z</dcterms:created>
  <dcterms:modified xsi:type="dcterms:W3CDTF">2025-05-20T08:16:58Z</dcterms:modified>
  <dc:identifier>DAGIwXzUk7U</dc:identifier>
</cp:coreProperties>
</file>