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Lst>
  <p:notesMasterIdLst>
    <p:notesMasterId r:id="rId27"/>
  </p:notesMasterIdLst>
  <p:sldIdLst>
    <p:sldId id="532" r:id="rId3"/>
    <p:sldId id="533" r:id="rId4"/>
    <p:sldId id="426" r:id="rId5"/>
    <p:sldId id="319" r:id="rId6"/>
    <p:sldId id="427" r:id="rId7"/>
    <p:sldId id="434" r:id="rId8"/>
    <p:sldId id="428" r:id="rId9"/>
    <p:sldId id="485" r:id="rId10"/>
    <p:sldId id="510" r:id="rId11"/>
    <p:sldId id="509" r:id="rId12"/>
    <p:sldId id="508" r:id="rId13"/>
    <p:sldId id="523" r:id="rId14"/>
    <p:sldId id="511" r:id="rId15"/>
    <p:sldId id="512" r:id="rId16"/>
    <p:sldId id="513" r:id="rId17"/>
    <p:sldId id="535" r:id="rId18"/>
    <p:sldId id="514" r:id="rId19"/>
    <p:sldId id="515" r:id="rId20"/>
    <p:sldId id="516" r:id="rId21"/>
    <p:sldId id="517" r:id="rId22"/>
    <p:sldId id="407" r:id="rId23"/>
    <p:sldId id="408" r:id="rId24"/>
    <p:sldId id="520" r:id="rId25"/>
    <p:sldId id="521" r:id="rId26"/>
  </p:sldIdLst>
  <p:sldSz cx="18288000" cy="10287000"/>
  <p:notesSz cx="6858000" cy="9144000"/>
  <p:embeddedFontLst>
    <p:embeddedFont>
      <p:font typeface="#9Slide04 Maitree Medium" panose="020B0604020202020204" charset="-34"/>
      <p:regular r:id="rId28"/>
    </p:embeddedFont>
    <p:embeddedFont>
      <p:font typeface="#9Slide04 Maitree SemiBold" panose="020B0604020202020204" charset="-34"/>
      <p:bold r:id="rId29"/>
    </p:embeddedFont>
    <p:embeddedFont>
      <p:font typeface="#9Slide05 FS Blonde Script" panose="020B0604020202020204" charset="0"/>
      <p:italic r:id="rId30"/>
    </p:embeddedFont>
    <p:embeddedFont>
      <p:font typeface="#9Slide05 Good Vibes Pro" panose="020B0604020202020204" charset="0"/>
      <p:regular r:id="rId31"/>
    </p:embeddedFont>
    <p:embeddedFont>
      <p:font typeface="#9Slide05 SVNVanilla Daisy Pro" panose="020B0604020202020204" charset="0"/>
      <p:regular r:id="rId32"/>
    </p:embeddedFont>
    <p:embeddedFont>
      <p:font typeface="#9Slide07 SVNGuerrilla" panose="00000500000000000000"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364" autoAdjust="0"/>
  </p:normalViewPr>
  <p:slideViewPr>
    <p:cSldViewPr>
      <p:cViewPr varScale="1">
        <p:scale>
          <a:sx n="47" d="100"/>
          <a:sy n="47" d="100"/>
        </p:scale>
        <p:origin x="53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GV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ức</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gv</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ngẫu</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HS chia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endPar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dành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lang="en-US" sz="1200" baseline="0" dirty="0">
              <a:solidFill>
                <a:prstClr val="black"/>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hứa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lang="en-US" sz="1200" dirty="0">
                <a:solidFill>
                  <a:prstClr val="black"/>
                </a:solidFill>
                <a:latin typeface="Times New Roman" panose="02020603050405020304" pitchFamily="18" charset="0"/>
                <a:cs typeface="Times New Roman" panose="02020603050405020304" pitchFamily="18" charset="0"/>
              </a:rPr>
              <a:t>:</a:t>
            </a:r>
            <a:endPar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noProof="0" dirty="0" err="1">
                <a:solidFill>
                  <a:prstClr val="black"/>
                </a:solidFill>
                <a:latin typeface="Times New Roman" panose="02020603050405020304" pitchFamily="18" charset="0"/>
                <a:cs typeface="Times New Roman" panose="02020603050405020304" pitchFamily="18" charset="0"/>
              </a:rPr>
              <a:t>Để</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có</a:t>
            </a:r>
            <a:r>
              <a:rPr lang="en-US" sz="1200" noProof="0" dirty="0">
                <a:solidFill>
                  <a:prstClr val="black"/>
                </a:solidFill>
                <a:latin typeface="Times New Roman" panose="02020603050405020304" pitchFamily="18" charset="0"/>
                <a:cs typeface="Times New Roman" panose="02020603050405020304" pitchFamily="18" charset="0"/>
              </a:rPr>
              <a:t> 1 </a:t>
            </a:r>
            <a:r>
              <a:rPr lang="en-US" sz="1200" noProof="0" dirty="0" err="1">
                <a:solidFill>
                  <a:prstClr val="black"/>
                </a:solidFill>
                <a:latin typeface="Times New Roman" panose="02020603050405020304" pitchFamily="18" charset="0"/>
                <a:cs typeface="Times New Roman" panose="02020603050405020304" pitchFamily="18" charset="0"/>
              </a:rPr>
              <a:t>tình</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bạn</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vĩnh</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cửu</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những</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điều</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nên</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noProof="0" dirty="0" err="1">
                <a:solidFill>
                  <a:prstClr val="black"/>
                </a:solidFill>
                <a:latin typeface="Times New Roman" panose="02020603050405020304" pitchFamily="18" charset="0"/>
                <a:cs typeface="Times New Roman" panose="02020603050405020304" pitchFamily="18" charset="0"/>
              </a:rPr>
              <a:t>làm</a:t>
            </a:r>
            <a:r>
              <a:rPr lang="en-US" sz="1200" noProof="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a:t>
            </a:r>
            <a:r>
              <a:rPr lang="en-US" sz="1200" dirty="0">
                <a:solidFill>
                  <a:prstClr val="black"/>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29827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102392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137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13</a:t>
            </a:fld>
            <a:endParaRPr lang="en-US"/>
          </a:p>
        </p:txBody>
      </p:sp>
    </p:spTree>
    <p:extLst>
      <p:ext uri="{BB962C8B-B14F-4D97-AF65-F5344CB8AC3E}">
        <p14:creationId xmlns:p14="http://schemas.microsoft.com/office/powerpoint/2010/main" val="1506228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87781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39007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3887473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099608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340580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59212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2</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53292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3353001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5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3440053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nêu</a:t>
            </a:r>
            <a:r>
              <a:rPr lang="en-US" baseline="0" dirty="0"/>
              <a:t> ý </a:t>
            </a:r>
            <a:r>
              <a:rPr lang="en-US" baseline="0" dirty="0" err="1"/>
              <a:t>kiến</a:t>
            </a:r>
            <a:r>
              <a:rPr lang="en-US" baseline="0" dirty="0"/>
              <a:t>. </a:t>
            </a:r>
            <a:r>
              <a:rPr lang="en-US" baseline="0" dirty="0" err="1"/>
              <a:t>Lưu</a:t>
            </a:r>
            <a:r>
              <a:rPr lang="en-US" baseline="0" dirty="0"/>
              <a:t> ý, GV </a:t>
            </a:r>
            <a:r>
              <a:rPr lang="en-US" baseline="0" dirty="0" err="1"/>
              <a:t>nên</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trình</a:t>
            </a:r>
            <a:r>
              <a:rPr lang="en-US" baseline="0" dirty="0"/>
              <a:t> </a:t>
            </a:r>
            <a:r>
              <a:rPr lang="en-US" baseline="0" dirty="0" err="1"/>
              <a:t>bày</a:t>
            </a:r>
            <a:r>
              <a:rPr lang="en-US" baseline="0" dirty="0"/>
              <a:t> </a:t>
            </a:r>
            <a:r>
              <a:rPr lang="en-US" baseline="0" dirty="0" err="1"/>
              <a:t>và</a:t>
            </a:r>
            <a:r>
              <a:rPr lang="en-US" baseline="0" dirty="0"/>
              <a:t> </a:t>
            </a:r>
            <a:r>
              <a:rPr lang="en-US" baseline="0" dirty="0" err="1"/>
              <a:t>lí</a:t>
            </a:r>
            <a:r>
              <a:rPr lang="en-US" baseline="0" dirty="0"/>
              <a:t> </a:t>
            </a:r>
            <a:r>
              <a:rPr lang="en-US" baseline="0" dirty="0" err="1"/>
              <a:t>giải</a:t>
            </a:r>
            <a:r>
              <a:rPr lang="en-US" baseline="0" dirty="0"/>
              <a:t> </a:t>
            </a:r>
            <a:r>
              <a:rPr lang="en-US" baseline="0" dirty="0" err="1"/>
              <a:t>vì</a:t>
            </a:r>
            <a:r>
              <a:rPr lang="en-US" baseline="0" dirty="0"/>
              <a:t> </a:t>
            </a:r>
            <a:r>
              <a:rPr lang="en-US" baseline="0" dirty="0" err="1"/>
              <a:t>sao</a:t>
            </a:r>
            <a:r>
              <a:rPr lang="en-US" baseline="0" dirty="0"/>
              <a:t> </a:t>
            </a:r>
            <a:r>
              <a:rPr lang="en-US" baseline="0" dirty="0" err="1"/>
              <a:t>lại</a:t>
            </a:r>
            <a:r>
              <a:rPr lang="en-US" baseline="0" dirty="0"/>
              <a:t> </a:t>
            </a:r>
            <a:r>
              <a:rPr lang="en-US" baseline="0" dirty="0" err="1"/>
              <a:t>có</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với</a:t>
            </a:r>
            <a:r>
              <a:rPr lang="en-US" baseline="0" dirty="0"/>
              <a:t> chi </a:t>
            </a:r>
            <a:r>
              <a:rPr lang="en-US" baseline="0" dirty="0" err="1"/>
              <a:t>tiết</a:t>
            </a:r>
            <a:r>
              <a:rPr lang="en-US" baseline="0" dirty="0"/>
              <a:t> </a:t>
            </a:r>
            <a:r>
              <a:rPr lang="en-US" baseline="0" dirty="0" err="1"/>
              <a:t>ấy</a:t>
            </a:r>
            <a:r>
              <a:rPr lang="en-US" baseline="0" dirty="0"/>
              <a:t>. </a:t>
            </a:r>
            <a:r>
              <a:rPr lang="en-US" baseline="0" dirty="0" err="1"/>
              <a:t>Sự</a:t>
            </a:r>
            <a:r>
              <a:rPr lang="en-US" baseline="0" dirty="0"/>
              <a:t> </a:t>
            </a:r>
            <a:r>
              <a:rPr lang="en-US" baseline="0" dirty="0" err="1"/>
              <a:t>lí</a:t>
            </a:r>
            <a:r>
              <a:rPr lang="en-US" baseline="0" dirty="0"/>
              <a:t> </a:t>
            </a:r>
            <a:r>
              <a:rPr lang="en-US" baseline="0" dirty="0" err="1"/>
              <a:t>giải</a:t>
            </a:r>
            <a:r>
              <a:rPr lang="en-US" baseline="0" dirty="0"/>
              <a:t> </a:t>
            </a:r>
            <a:r>
              <a:rPr lang="en-US" baseline="0" dirty="0" err="1"/>
              <a:t>cần</a:t>
            </a:r>
            <a:r>
              <a:rPr lang="en-US" baseline="0" dirty="0"/>
              <a:t> </a:t>
            </a:r>
            <a:r>
              <a:rPr lang="en-US" baseline="0" dirty="0" err="1"/>
              <a:t>phù</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nội</a:t>
            </a:r>
            <a:r>
              <a:rPr lang="en-US" baseline="0" dirty="0"/>
              <a:t> dung </a:t>
            </a:r>
            <a:r>
              <a:rPr lang="en-US" baseline="0" dirty="0" err="1"/>
              <a:t>và</a:t>
            </a:r>
            <a:r>
              <a:rPr lang="en-US" baseline="0" dirty="0"/>
              <a:t> </a:t>
            </a:r>
            <a:r>
              <a:rPr lang="en-US" baseline="0" dirty="0" err="1"/>
              <a:t>thông</a:t>
            </a:r>
            <a:r>
              <a:rPr lang="en-US" baseline="0" dirty="0"/>
              <a:t> </a:t>
            </a:r>
            <a:r>
              <a:rPr lang="en-US" baseline="0" dirty="0" err="1"/>
              <a:t>điệp</a:t>
            </a:r>
            <a:r>
              <a:rPr lang="en-US" baseline="0" dirty="0"/>
              <a:t> </a:t>
            </a:r>
            <a:r>
              <a:rPr lang="en-US" baseline="0" dirty="0" err="1"/>
              <a:t>truyện</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283510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3308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1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125706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78395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8FC19DD-7360-66F1-4E71-3134C12022DC}"/>
              </a:ext>
            </a:extLst>
          </p:cNvPr>
          <p:cNvSpPr txBox="1">
            <a:spLocks/>
          </p:cNvSpPr>
          <p:nvPr/>
        </p:nvSpPr>
        <p:spPr>
          <a:xfrm>
            <a:off x="6248400" y="4197996"/>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FF0000"/>
                </a:solidFill>
                <a:latin typeface="#9Slide05 FS Blonde Script" panose="03000503000000000000" pitchFamily="65" charset="0"/>
              </a:rPr>
              <a:t>Kí</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ức</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tình</a:t>
            </a:r>
            <a:r>
              <a:rPr lang="en-US" sz="11500" b="1" dirty="0">
                <a:solidFill>
                  <a:srgbClr val="FF0000"/>
                </a:solidFill>
                <a:latin typeface="#9Slide05 FS Blonde Script" panose="03000503000000000000" pitchFamily="65" charset="0"/>
              </a:rPr>
              <a:t> </a:t>
            </a:r>
            <a:r>
              <a:rPr lang="en-US" sz="11500" b="1" dirty="0" err="1">
                <a:solidFill>
                  <a:srgbClr val="FF0000"/>
                </a:solidFill>
                <a:latin typeface="#9Slide05 FS Blonde Script" panose="03000503000000000000" pitchFamily="65" charset="0"/>
              </a:rPr>
              <a:t>bạn</a:t>
            </a:r>
            <a:endParaRPr lang="en-US" sz="6000" b="1" dirty="0">
              <a:solidFill>
                <a:srgbClr val="FF0000"/>
              </a:solidFill>
              <a:latin typeface="#9Slide05 FS Blonde Script" panose="03000503000000000000" pitchFamily="65" charset="0"/>
            </a:endParaRPr>
          </a:p>
        </p:txBody>
      </p:sp>
      <p:sp>
        <p:nvSpPr>
          <p:cNvPr id="3" name="Freeform 3">
            <a:extLst>
              <a:ext uri="{FF2B5EF4-FFF2-40B4-BE49-F238E27FC236}">
                <a16:creationId xmlns:a16="http://schemas.microsoft.com/office/drawing/2014/main" id="{79FE6B5D-4BB2-F5C5-B111-19C33A1B0462}"/>
              </a:ext>
            </a:extLst>
          </p:cNvPr>
          <p:cNvSpPr/>
          <p:nvPr/>
        </p:nvSpPr>
        <p:spPr>
          <a:xfrm>
            <a:off x="3124200" y="2705100"/>
            <a:ext cx="6638396" cy="6273284"/>
          </a:xfrm>
          <a:custGeom>
            <a:avLst/>
            <a:gdLst/>
            <a:ahLst/>
            <a:cxnLst/>
            <a:rect l="l" t="t" r="r" b="b"/>
            <a:pathLst>
              <a:path w="6638396" h="6273284">
                <a:moveTo>
                  <a:pt x="0" y="0"/>
                </a:moveTo>
                <a:lnTo>
                  <a:pt x="6638396" y="0"/>
                </a:lnTo>
                <a:lnTo>
                  <a:pt x="6638396" y="6273284"/>
                </a:lnTo>
                <a:lnTo>
                  <a:pt x="0" y="6273284"/>
                </a:lnTo>
                <a:lnTo>
                  <a:pt x="0" y="0"/>
                </a:lnTo>
                <a:close/>
              </a:path>
            </a:pathLst>
          </a:custGeom>
          <a:blipFill>
            <a:blip r:embed="rId5"/>
            <a:stretch>
              <a:fillRect/>
            </a:stretch>
          </a:blipFill>
        </p:spPr>
        <p:txBody>
          <a:bodyPr/>
          <a:lstStyle/>
          <a:p>
            <a:endParaRPr lang="en-US"/>
          </a:p>
        </p:txBody>
      </p:sp>
      <p:sp>
        <p:nvSpPr>
          <p:cNvPr id="4" name="Freeform 4">
            <a:extLst>
              <a:ext uri="{FF2B5EF4-FFF2-40B4-BE49-F238E27FC236}">
                <a16:creationId xmlns:a16="http://schemas.microsoft.com/office/drawing/2014/main" id="{F93EC5A0-3146-C25C-7890-AADA68023841}"/>
              </a:ext>
            </a:extLst>
          </p:cNvPr>
          <p:cNvSpPr/>
          <p:nvPr/>
        </p:nvSpPr>
        <p:spPr>
          <a:xfrm>
            <a:off x="0" y="4865000"/>
            <a:ext cx="5867326" cy="4913886"/>
          </a:xfrm>
          <a:custGeom>
            <a:avLst/>
            <a:gdLst/>
            <a:ahLst/>
            <a:cxnLst/>
            <a:rect l="l" t="t" r="r" b="b"/>
            <a:pathLst>
              <a:path w="5867326" h="4913886">
                <a:moveTo>
                  <a:pt x="0" y="0"/>
                </a:moveTo>
                <a:lnTo>
                  <a:pt x="5867326" y="0"/>
                </a:lnTo>
                <a:lnTo>
                  <a:pt x="5867326" y="4913886"/>
                </a:lnTo>
                <a:lnTo>
                  <a:pt x="0" y="4913886"/>
                </a:lnTo>
                <a:lnTo>
                  <a:pt x="0" y="0"/>
                </a:lnTo>
                <a:close/>
              </a:path>
            </a:pathLst>
          </a:custGeom>
          <a:blipFill>
            <a:blip r:embed="rId6"/>
            <a:stretch>
              <a:fillRect/>
            </a:stretch>
          </a:blipFill>
        </p:spPr>
        <p:txBody>
          <a:bodyPr/>
          <a:lstStyle/>
          <a:p>
            <a:endParaRPr lang="en-US"/>
          </a:p>
        </p:txBody>
      </p:sp>
      <p:sp>
        <p:nvSpPr>
          <p:cNvPr id="5" name="Freeform 5">
            <a:extLst>
              <a:ext uri="{FF2B5EF4-FFF2-40B4-BE49-F238E27FC236}">
                <a16:creationId xmlns:a16="http://schemas.microsoft.com/office/drawing/2014/main" id="{BBA8B5A0-077E-8AC2-B3B4-9F132A4BDAF2}"/>
              </a:ext>
            </a:extLst>
          </p:cNvPr>
          <p:cNvSpPr/>
          <p:nvPr/>
        </p:nvSpPr>
        <p:spPr>
          <a:xfrm>
            <a:off x="1219200" y="266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54845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1676400" y="2817506"/>
            <a:ext cx="15697200" cy="686341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r>
              <a:rPr lang="en-US" sz="4400" b="1"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Nhân vật “tôi” và K là hai người bạn thân. Trong một cơn bão lớn, con sóng dữ dội đã cuốn K đi trước sự chứng kiến của nhân vật “tôi”. Hình ảnh đó đã ám ảnh trong tâm trí nhân vật “tôi” khiến anh phải chuyển chỗ ở. Sau bốn mươi năm, nhân vật “tôi” mới trở lại quê nhà. Anh dũng cảm quay trở lại bờ biển năm nó, nơi đã cuốn người bạn của mình đi mất. Dường như mọi thứ đã xoa dịu được nỗi đau của nhân vật “tôi”, anh không còn nằm mơ thấy ác mộng cũng như hình ảnh những con sóng dữ. Anh cảm thấy may mắn vì nỗi sợ hãi đã được biến mất</a:t>
            </a: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p:cNvSpPr/>
          <p:nvPr/>
        </p:nvSpPr>
        <p:spPr>
          <a:xfrm>
            <a:off x="10940143" y="412634"/>
            <a:ext cx="7315200" cy="2404872"/>
          </a:xfrm>
          <a:custGeom>
            <a:avLst/>
            <a:gdLst/>
            <a:ahLst/>
            <a:cxnLst/>
            <a:rect l="l" t="t" r="r" b="b"/>
            <a:pathLst>
              <a:path w="7315200" h="2404872">
                <a:moveTo>
                  <a:pt x="0" y="0"/>
                </a:moveTo>
                <a:lnTo>
                  <a:pt x="7315200" y="0"/>
                </a:lnTo>
                <a:lnTo>
                  <a:pt x="7315200" y="2404872"/>
                </a:lnTo>
                <a:lnTo>
                  <a:pt x="0" y="2404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6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2FEC6814-E71A-F561-C123-FAB244BE75F1}"/>
              </a:ext>
            </a:extLst>
          </p:cNvPr>
          <p:cNvSpPr/>
          <p:nvPr/>
        </p:nvSpPr>
        <p:spPr>
          <a:xfrm>
            <a:off x="-76200" y="3162300"/>
            <a:ext cx="18440400" cy="8040484"/>
          </a:xfrm>
          <a:custGeom>
            <a:avLst/>
            <a:gdLst/>
            <a:ahLst/>
            <a:cxnLst/>
            <a:rect l="l" t="t" r="r" b="b"/>
            <a:pathLst>
              <a:path w="3851201" h="3544684">
                <a:moveTo>
                  <a:pt x="0" y="0"/>
                </a:moveTo>
                <a:lnTo>
                  <a:pt x="3851201" y="0"/>
                </a:lnTo>
                <a:lnTo>
                  <a:pt x="3851201" y="3544684"/>
                </a:lnTo>
                <a:lnTo>
                  <a:pt x="0" y="3544684"/>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3868616" y="361533"/>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9251550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8279628" y="4076700"/>
            <a:ext cx="10163331" cy="1569660"/>
          </a:xfrm>
          <a:prstGeom prst="rect">
            <a:avLst/>
          </a:prstGeom>
          <a:noFill/>
          <a:ln>
            <a:noFill/>
          </a:ln>
        </p:spPr>
        <p:txBody>
          <a:bodyPr wrap="square">
            <a:spAutoFit/>
          </a:bodyPr>
          <a:lstStyle/>
          <a:p>
            <a:pPr algn="ctr" defTabSz="1371600"/>
            <a:r>
              <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1. </a:t>
            </a:r>
            <a:r>
              <a:rPr lang="en-US" sz="96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Bối</a:t>
            </a:r>
            <a:r>
              <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96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cảnh</a:t>
            </a:r>
            <a:endParaRPr lang="en-US" sz="96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endParaRPr>
          </a:p>
        </p:txBody>
      </p:sp>
      <p:sp>
        <p:nvSpPr>
          <p:cNvPr id="12" name="Freeform 6"/>
          <p:cNvSpPr/>
          <p:nvPr/>
        </p:nvSpPr>
        <p:spPr>
          <a:xfrm>
            <a:off x="381000" y="342900"/>
            <a:ext cx="9342926" cy="9967686"/>
          </a:xfrm>
          <a:custGeom>
            <a:avLst/>
            <a:gdLst/>
            <a:ahLst/>
            <a:cxnLst/>
            <a:rect l="l" t="t" r="r" b="b"/>
            <a:pathLst>
              <a:path w="2604392" h="3235269">
                <a:moveTo>
                  <a:pt x="0" y="0"/>
                </a:moveTo>
                <a:lnTo>
                  <a:pt x="2604392" y="0"/>
                </a:lnTo>
                <a:lnTo>
                  <a:pt x="2604392" y="3235269"/>
                </a:lnTo>
                <a:lnTo>
                  <a:pt x="0" y="32352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2476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2519F5-E144-EDFA-5426-8FEEF767C2C8}"/>
              </a:ext>
            </a:extLst>
          </p:cNvPr>
          <p:cNvSpPr txBox="1"/>
          <p:nvPr/>
        </p:nvSpPr>
        <p:spPr>
          <a:xfrm>
            <a:off x="8325904" y="4914900"/>
            <a:ext cx="10163331" cy="1107996"/>
          </a:xfrm>
          <a:prstGeom prst="rect">
            <a:avLst/>
          </a:prstGeom>
          <a:noFill/>
          <a:ln>
            <a:noFill/>
          </a:ln>
        </p:spPr>
        <p:txBody>
          <a:bodyPr wrap="square">
            <a:spAutoFit/>
          </a:bodyPr>
          <a:lstStyle/>
          <a:p>
            <a:pPr algn="ctr" defTabSz="1371600"/>
            <a:r>
              <a:rPr lang="en-US" sz="6600" b="1"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NHANH NHƯ CHỚP</a:t>
            </a:r>
          </a:p>
        </p:txBody>
      </p:sp>
      <p:sp>
        <p:nvSpPr>
          <p:cNvPr id="3" name="Freeform 3"/>
          <p:cNvSpPr/>
          <p:nvPr/>
        </p:nvSpPr>
        <p:spPr>
          <a:xfrm>
            <a:off x="11734800" y="266700"/>
            <a:ext cx="5911232" cy="3276600"/>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017380D-5F4C-CFF6-75DD-83CB6294E160}"/>
              </a:ext>
            </a:extLst>
          </p:cNvPr>
          <p:cNvPicPr>
            <a:picLocks noChangeAspect="1"/>
          </p:cNvPicPr>
          <p:nvPr/>
        </p:nvPicPr>
        <p:blipFill>
          <a:blip r:embed="rId7"/>
          <a:stretch>
            <a:fillRect/>
          </a:stretch>
        </p:blipFill>
        <p:spPr>
          <a:xfrm>
            <a:off x="1066800" y="30843"/>
            <a:ext cx="7259104" cy="10287000"/>
          </a:xfrm>
          <a:prstGeom prst="rect">
            <a:avLst/>
          </a:prstGeom>
        </p:spPr>
      </p:pic>
    </p:spTree>
    <p:extLst>
      <p:ext uri="{BB962C8B-B14F-4D97-AF65-F5344CB8AC3E}">
        <p14:creationId xmlns:p14="http://schemas.microsoft.com/office/powerpoint/2010/main" val="17477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3E67A3-BE0D-F854-86E5-FF65DA74C74A}"/>
              </a:ext>
            </a:extLst>
          </p:cNvPr>
          <p:cNvSpPr txBox="1"/>
          <p:nvPr/>
        </p:nvSpPr>
        <p:spPr>
          <a:xfrm>
            <a:off x="1237027" y="1181100"/>
            <a:ext cx="15813945" cy="34778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9</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trấn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lắc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ngả</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rạp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39BEC77-CD25-E979-7548-3E00582C94CC}"/>
              </a:ext>
            </a:extLst>
          </p:cNvPr>
          <p:cNvSpPr txBox="1"/>
          <p:nvPr/>
        </p:nvSpPr>
        <p:spPr>
          <a:xfrm>
            <a:off x="1237027" y="5655240"/>
            <a:ext cx="10726373" cy="2031325"/>
          </a:xfrm>
          <a:prstGeom prst="rect">
            <a:avLst/>
          </a:prstGeom>
          <a:noFill/>
          <a:ln>
            <a:noFill/>
          </a:ln>
        </p:spPr>
        <p:txBody>
          <a:bodyPr wrap="square">
            <a:spAutoFit/>
          </a:bodyPr>
          <a:lstStyle/>
          <a:p>
            <a:pPr algn="just" defTabSz="1371600"/>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Nhận</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xét</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Bối</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cảnh</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hãi</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cơn</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rgbClr val="C0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Freeform 3"/>
          <p:cNvSpPr/>
          <p:nvPr/>
        </p:nvSpPr>
        <p:spPr>
          <a:xfrm>
            <a:off x="12192000" y="4305300"/>
            <a:ext cx="6331082" cy="6083702"/>
          </a:xfrm>
          <a:custGeom>
            <a:avLst/>
            <a:gdLst/>
            <a:ahLst/>
            <a:cxnLst/>
            <a:rect l="l" t="t" r="r" b="b"/>
            <a:pathLst>
              <a:path w="5035682" h="5245502">
                <a:moveTo>
                  <a:pt x="0" y="0"/>
                </a:moveTo>
                <a:lnTo>
                  <a:pt x="5035682" y="0"/>
                </a:lnTo>
                <a:lnTo>
                  <a:pt x="5035682" y="5245501"/>
                </a:lnTo>
                <a:lnTo>
                  <a:pt x="0" y="52455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575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2209800" y="1714500"/>
            <a:ext cx="10163331" cy="1446550"/>
          </a:xfrm>
          <a:prstGeom prst="rect">
            <a:avLst/>
          </a:prstGeom>
          <a:noFill/>
          <a:ln>
            <a:noFill/>
          </a:ln>
        </p:spPr>
        <p:txBody>
          <a:bodyPr wrap="square">
            <a:spAutoFit/>
          </a:bodyPr>
          <a:lstStyle/>
          <a:p>
            <a:pPr algn="ctr" defTabSz="1371600"/>
            <a:r>
              <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2. </a:t>
            </a:r>
            <a:r>
              <a:rPr lang="en-US" sz="88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Nhân</a:t>
            </a:r>
            <a:r>
              <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8800" b="1" dirty="0" err="1">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rPr>
              <a:t>vật</a:t>
            </a:r>
            <a:endParaRPr lang="en-US" sz="8800" b="1" dirty="0">
              <a:solidFill>
                <a:srgbClr val="C00000"/>
              </a:solidFill>
              <a:latin typeface="#9Slide05 SVNVanilla Daisy Pro" panose="00000500000000000000" pitchFamily="2" charset="0"/>
              <a:ea typeface="Times New Roman" panose="02020603050405020304" pitchFamily="18" charset="0"/>
              <a:cs typeface="Times New Roman" panose="02020603050405020304" pitchFamily="18" charset="0"/>
            </a:endParaRPr>
          </a:p>
        </p:txBody>
      </p:sp>
      <p:grpSp>
        <p:nvGrpSpPr>
          <p:cNvPr id="13" name="Group 3"/>
          <p:cNvGrpSpPr/>
          <p:nvPr/>
        </p:nvGrpSpPr>
        <p:grpSpPr>
          <a:xfrm>
            <a:off x="1" y="3467100"/>
            <a:ext cx="18288000" cy="6553200"/>
            <a:chOff x="0" y="0"/>
            <a:chExt cx="6340094" cy="2727452"/>
          </a:xfrm>
        </p:grpSpPr>
        <p:sp>
          <p:nvSpPr>
            <p:cNvPr id="14" name="Freeform 4"/>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t="-32803" b="-32803"/>
              </a:stretch>
            </a:blipFill>
          </p:spPr>
          <p:txBody>
            <a:bodyPr/>
            <a:lstStyle/>
            <a:p>
              <a:endParaRPr lang="en-US"/>
            </a:p>
          </p:txBody>
        </p:sp>
      </p:grpSp>
    </p:spTree>
    <p:extLst>
      <p:ext uri="{BB962C8B-B14F-4D97-AF65-F5344CB8AC3E}">
        <p14:creationId xmlns:p14="http://schemas.microsoft.com/office/powerpoint/2010/main" val="4259592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4E53A1-6715-B8DF-E3CB-243DBEA2FB3F}"/>
              </a:ext>
            </a:extLst>
          </p:cNvPr>
          <p:cNvSpPr txBox="1"/>
          <p:nvPr/>
        </p:nvSpPr>
        <p:spPr>
          <a:xfrm>
            <a:off x="5693789" y="1445575"/>
            <a:ext cx="1055076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Hoạt</a:t>
            </a:r>
            <a:r>
              <a:rPr kumimoji="0" lang="en-US" sz="8800" b="1" i="0"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động</a:t>
            </a:r>
            <a:r>
              <a:rPr kumimoji="0" lang="en-US" sz="8800" b="1" i="0"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nhóm</a:t>
            </a:r>
            <a:endParaRPr kumimoji="0" lang="en-US" sz="8800" b="1" i="1" u="none" strike="noStrike" kern="0" cap="none" spc="0" normalizeH="0" baseline="0" noProof="0" dirty="0">
              <a:ln>
                <a:noFill/>
              </a:ln>
              <a:solidFill>
                <a:schemeClr val="tx2">
                  <a:lumMod val="50000"/>
                </a:schemeClr>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7" name="Picture 6" descr="A white rectangular object with black text&#10;&#10;Description automatically generated">
            <a:extLst>
              <a:ext uri="{FF2B5EF4-FFF2-40B4-BE49-F238E27FC236}">
                <a16:creationId xmlns:a16="http://schemas.microsoft.com/office/drawing/2014/main" id="{67EBF49D-F65D-2866-2810-49ECE4300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3771900"/>
            <a:ext cx="8443772" cy="4648200"/>
          </a:xfrm>
          <a:prstGeom prst="rect">
            <a:avLst/>
          </a:prstGeom>
        </p:spPr>
      </p:pic>
      <p:pic>
        <p:nvPicPr>
          <p:cNvPr id="9" name="Picture 8">
            <a:extLst>
              <a:ext uri="{FF2B5EF4-FFF2-40B4-BE49-F238E27FC236}">
                <a16:creationId xmlns:a16="http://schemas.microsoft.com/office/drawing/2014/main" id="{02A29AB6-90E8-3005-1D07-0EAD09FB10AC}"/>
              </a:ext>
            </a:extLst>
          </p:cNvPr>
          <p:cNvPicPr>
            <a:picLocks noChangeAspect="1"/>
          </p:cNvPicPr>
          <p:nvPr/>
        </p:nvPicPr>
        <p:blipFill>
          <a:blip r:embed="rId6"/>
          <a:stretch>
            <a:fillRect/>
          </a:stretch>
        </p:blipFill>
        <p:spPr>
          <a:xfrm>
            <a:off x="1752600" y="2857500"/>
            <a:ext cx="5057793" cy="7206318"/>
          </a:xfrm>
          <a:prstGeom prst="rect">
            <a:avLst/>
          </a:prstGeom>
        </p:spPr>
      </p:pic>
      <p:sp>
        <p:nvSpPr>
          <p:cNvPr id="10" name="Freeform 2"/>
          <p:cNvSpPr/>
          <p:nvPr/>
        </p:nvSpPr>
        <p:spPr>
          <a:xfrm>
            <a:off x="3629" y="243139"/>
            <a:ext cx="7315200" cy="2404872"/>
          </a:xfrm>
          <a:custGeom>
            <a:avLst/>
            <a:gdLst/>
            <a:ahLst/>
            <a:cxnLst/>
            <a:rect l="l" t="t" r="r" b="b"/>
            <a:pathLst>
              <a:path w="7315200" h="2404872">
                <a:moveTo>
                  <a:pt x="0" y="0"/>
                </a:moveTo>
                <a:lnTo>
                  <a:pt x="7315200" y="0"/>
                </a:lnTo>
                <a:lnTo>
                  <a:pt x="7315200" y="2404872"/>
                </a:lnTo>
                <a:lnTo>
                  <a:pt x="0" y="2404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8045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2726185"/>
              </p:ext>
            </p:extLst>
          </p:nvPr>
        </p:nvGraphicFramePr>
        <p:xfrm>
          <a:off x="304800" y="495300"/>
          <a:ext cx="17526000" cy="9509760"/>
        </p:xfrm>
        <a:graphic>
          <a:graphicData uri="http://schemas.openxmlformats.org/drawingml/2006/table">
            <a:tbl>
              <a:tblPr firstRow="1" bandRow="1">
                <a:tableStyleId>{5940675A-B579-460E-94D1-54222C63F5DA}</a:tableStyleId>
              </a:tblPr>
              <a:tblGrid>
                <a:gridCol w="2590800">
                  <a:extLst>
                    <a:ext uri="{9D8B030D-6E8A-4147-A177-3AD203B41FA5}">
                      <a16:colId xmlns:a16="http://schemas.microsoft.com/office/drawing/2014/main" val="2022240408"/>
                    </a:ext>
                  </a:extLst>
                </a:gridCol>
                <a:gridCol w="12192000">
                  <a:extLst>
                    <a:ext uri="{9D8B030D-6E8A-4147-A177-3AD203B41FA5}">
                      <a16:colId xmlns:a16="http://schemas.microsoft.com/office/drawing/2014/main" val="3086943640"/>
                    </a:ext>
                  </a:extLst>
                </a:gridCol>
                <a:gridCol w="2743200">
                  <a:extLst>
                    <a:ext uri="{9D8B030D-6E8A-4147-A177-3AD203B41FA5}">
                      <a16:colId xmlns:a16="http://schemas.microsoft.com/office/drawing/2014/main" val="2215396911"/>
                    </a:ext>
                  </a:extLst>
                </a:gridCol>
              </a:tblGrid>
              <a:tr h="304800">
                <a:tc>
                  <a:txBody>
                    <a:bodyPr/>
                    <a:lstStyle/>
                    <a:p>
                      <a:pPr algn="ct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cục</a:t>
                      </a:r>
                      <a:r>
                        <a:rPr lang="en-US" sz="3600" b="1" baseline="0" dirty="0">
                          <a:latin typeface="Times New Roman" panose="02020603050405020304" pitchFamily="18" charset="0"/>
                          <a:cs typeface="Times New Roman" panose="02020603050405020304" pitchFamily="18" charset="0"/>
                        </a:rPr>
                        <a:t> bi </a:t>
                      </a:r>
                      <a:r>
                        <a:rPr lang="en-US" sz="3600" b="1" baseline="0" dirty="0" err="1">
                          <a:latin typeface="Times New Roman" panose="02020603050405020304" pitchFamily="18" charset="0"/>
                          <a:cs typeface="Times New Roman" panose="02020603050405020304" pitchFamily="18" charset="0"/>
                        </a:rPr>
                        <a:t>thảm</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cục</a:t>
                      </a:r>
                      <a:r>
                        <a:rPr lang="en-US" sz="3600" b="1" baseline="0" dirty="0">
                          <a:latin typeface="Times New Roman" panose="02020603050405020304" pitchFamily="18" charset="0"/>
                          <a:cs typeface="Times New Roman" panose="02020603050405020304" pitchFamily="18" charset="0"/>
                        </a:rPr>
                        <a:t> bi </a:t>
                      </a:r>
                      <a:r>
                        <a:rPr lang="en-US" sz="3600" b="1" baseline="0" dirty="0" err="1">
                          <a:latin typeface="Times New Roman" panose="02020603050405020304" pitchFamily="18" charset="0"/>
                          <a:cs typeface="Times New Roman" panose="02020603050405020304" pitchFamily="18" charset="0"/>
                        </a:rPr>
                        <a:t>thảm</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102240601"/>
                  </a:ext>
                </a:extLst>
              </a:tr>
              <a:tr h="370840">
                <a:tc>
                  <a:txBody>
                    <a:bodyPr/>
                    <a:lstStyle/>
                    <a:p>
                      <a:pPr algn="just" defTabSz="1371600"/>
                      <a:r>
                        <a:rPr lang="en-US" sz="3600" dirty="0" err="1">
                          <a:solidFill>
                            <a:prstClr val="black"/>
                          </a:solidFill>
                          <a:latin typeface="Times New Roman" panose="02020603050405020304" pitchFamily="18" charset="0"/>
                          <a:cs typeface="Times New Roman" panose="02020603050405020304" pitchFamily="18" charset="0"/>
                        </a:rPr>
                        <a:t>Nhân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thích</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cạnh</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vì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áp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a:t>
                      </a:r>
                    </a:p>
                  </a:txBody>
                  <a:tcPr/>
                </a:tc>
                <a:tc>
                  <a:txBody>
                    <a:bodyPr/>
                    <a:lstStyle/>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người</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chứng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kiến</a:t>
                      </a:r>
                      <a:r>
                        <a:rPr lang="en-US" sz="3600" baseline="0" dirty="0">
                          <a:solidFill>
                            <a:prstClr val="black"/>
                          </a:solidFill>
                          <a:latin typeface="Times New Roman" panose="02020603050405020304" pitchFamily="18" charset="0"/>
                          <a:cs typeface="Times New Roman" panose="02020603050405020304" pitchFamily="18" charset="0"/>
                        </a:rPr>
                        <a:t> K </a:t>
                      </a:r>
                      <a:r>
                        <a:rPr lang="en-US" sz="3600" baseline="0" dirty="0" err="1">
                          <a:solidFill>
                            <a:prstClr val="black"/>
                          </a:solidFill>
                          <a:latin typeface="Times New Roman" panose="02020603050405020304" pitchFamily="18" charset="0"/>
                          <a:cs typeface="Times New Roman" panose="02020603050405020304" pitchFamily="18" charset="0"/>
                        </a:rPr>
                        <a:t>bị</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sóng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cuốn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đi</a:t>
                      </a:r>
                      <a:endParaRPr lang="en-US" sz="3600" dirty="0">
                        <a:solidFill>
                          <a:prstClr val="black"/>
                        </a:solidFill>
                        <a:latin typeface="Times New Roman" panose="02020603050405020304" pitchFamily="18" charset="0"/>
                        <a:cs typeface="Times New Roman" panose="02020603050405020304" pitchFamily="18" charset="0"/>
                      </a:endParaRPr>
                    </a:p>
                    <a:p>
                      <a:pPr marL="0" indent="0" algn="just" defTabSz="1371600">
                        <a:buFontTx/>
                        <a:buNone/>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Diễn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biến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tâm</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lí</a:t>
                      </a:r>
                      <a:endParaRPr lang="en-US" sz="3600" baseline="0" dirty="0">
                        <a:solidFill>
                          <a:prstClr val="black"/>
                        </a:solidFill>
                        <a:latin typeface="Times New Roman" panose="02020603050405020304" pitchFamily="18" charset="0"/>
                        <a:cs typeface="Times New Roman" panose="02020603050405020304" pitchFamily="18" charset="0"/>
                      </a:endParaRPr>
                    </a:p>
                    <a:p>
                      <a:pPr marL="0" indent="0" algn="just" defTabSz="1371600">
                        <a:buFontTx/>
                        <a:buNone/>
                      </a:pPr>
                      <a:r>
                        <a:rPr lang="en-US" sz="3600" dirty="0">
                          <a:solidFill>
                            <a:prstClr val="black"/>
                          </a:solidFill>
                          <a:latin typeface="Times New Roman" panose="02020603050405020304" pitchFamily="18" charset="0"/>
                          <a:cs typeface="Times New Roman" panose="02020603050405020304" pitchFamily="18" charset="0"/>
                        </a:rPr>
                        <a:t>+</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Bất</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ngờ</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đến</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hoang</a:t>
                      </a:r>
                      <a:r>
                        <a:rPr lang="en-US" sz="3600" b="1" baseline="0" dirty="0">
                          <a:solidFill>
                            <a:prstClr val="black"/>
                          </a:solidFill>
                          <a:latin typeface="Times New Roman" panose="02020603050405020304" pitchFamily="18" charset="0"/>
                          <a:cs typeface="Times New Roman" panose="02020603050405020304" pitchFamily="18" charset="0"/>
                        </a:rPr>
                        <a:t> </a:t>
                      </a:r>
                      <a:r>
                        <a:rPr lang="en-US" sz="3600" b="1" baseline="0" dirty="0" err="1">
                          <a:solidFill>
                            <a:prstClr val="black"/>
                          </a:solidFill>
                          <a:latin typeface="Times New Roman" panose="02020603050405020304" pitchFamily="18" charset="0"/>
                          <a:cs typeface="Times New Roman" panose="02020603050405020304" pitchFamily="18" charset="0"/>
                        </a:rPr>
                        <a:t>đường</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sóng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cuốn</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bên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sóng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thường</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Đôi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lẽo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cậu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a:t>
                      </a:r>
                    </a:p>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Cú</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tâm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lí</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thay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đổi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hoàn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toàn</a:t>
                      </a:r>
                      <a:r>
                        <a:rPr lang="en-US" sz="3600" b="1"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uống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nằm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giường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luôn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đó</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tay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vẫy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gọi</a:t>
                      </a:r>
                      <a:r>
                        <a:rPr lang="en-US" sz="3600" dirty="0">
                          <a:solidFill>
                            <a:prstClr val="black"/>
                          </a:solidFill>
                          <a:latin typeface="Times New Roman" panose="02020603050405020304" pitchFamily="18" charset="0"/>
                          <a:cs typeface="Times New Roman" panose="02020603050405020304" pitchFamily="18" charset="0"/>
                        </a:rPr>
                        <a:t>. </a:t>
                      </a:r>
                    </a:p>
                    <a:p>
                      <a:pPr algn="just" defTabSz="1371600"/>
                      <a:r>
                        <a:rPr lang="en-US" sz="360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ảnh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giày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vò</a:t>
                      </a:r>
                      <a:r>
                        <a:rPr lang="en-US" sz="3600" b="1"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chuyển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mươi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hồ</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suối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mọi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r>
                        <a:rPr lang="en-US" sz="3600" dirty="0" err="1">
                          <a:solidFill>
                            <a:prstClr val="black"/>
                          </a:solidFill>
                          <a:latin typeface="Times New Roman" panose="02020603050405020304" pitchFamily="18" charset="0"/>
                          <a:cs typeface="Times New Roman" panose="02020603050405020304" pitchFamily="18" charset="0"/>
                        </a:rPr>
                        <a:t>luôn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bàn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tay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lẽo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K, </a:t>
                      </a:r>
                      <a:r>
                        <a:rPr lang="en-US" sz="3600" dirty="0" err="1">
                          <a:solidFill>
                            <a:prstClr val="black"/>
                          </a:solidFill>
                          <a:latin typeface="Times New Roman" panose="02020603050405020304" pitchFamily="18" charset="0"/>
                          <a:cs typeface="Times New Roman" panose="02020603050405020304" pitchFamily="18" charset="0"/>
                        </a:rPr>
                        <a:t>hình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đen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giờ</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tôi</a:t>
                      </a:r>
                      <a:r>
                        <a:rPr lang="en-US" sz="3600" dirty="0">
                          <a:solidFill>
                            <a:prstClr val="black"/>
                          </a:solidFill>
                          <a:latin typeface="Times New Roman" panose="02020603050405020304" pitchFamily="18" charset="0"/>
                          <a:cs typeface="Times New Roman" panose="02020603050405020304" pitchFamily="18" charset="0"/>
                        </a:rPr>
                        <a:t>”.</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cs typeface="Times New Roman" panose="02020603050405020304" pitchFamily="18" charset="0"/>
                        </a:rPr>
                        <a:t>Tâm</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lí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thay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đổi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hoàn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toàn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sau</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khi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xảy</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ra</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cái</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chết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của</a:t>
                      </a:r>
                      <a:r>
                        <a:rPr lang="en-US" sz="3600" b="1" baseline="0" dirty="0">
                          <a:latin typeface="Times New Roman" panose="02020603050405020304" pitchFamily="18" charset="0"/>
                          <a:cs typeface="Times New Roman" panose="02020603050405020304" pitchFamily="18" charset="0"/>
                        </a:rPr>
                        <a:t> K</a:t>
                      </a:r>
                    </a:p>
                  </a:txBody>
                  <a:tcPr/>
                </a:tc>
                <a:tc>
                  <a:txBody>
                    <a:bodyPr/>
                    <a:lstStyle/>
                    <a:p>
                      <a:pPr algn="just" defTabSz="1371600"/>
                      <a:r>
                        <a:rPr lang="en-GB" sz="3600" i="1" dirty="0">
                          <a:solidFill>
                            <a:prstClr val="black"/>
                          </a:solidFill>
                          <a:latin typeface="Times New Roman" panose="02020603050405020304" pitchFamily="18" charset="0"/>
                          <a:cs typeface="Times New Roman" panose="02020603050405020304" pitchFamily="18" charset="0"/>
                        </a:rPr>
                        <a:t>-</a:t>
                      </a:r>
                      <a:r>
                        <a:rPr lang="en-GB" sz="3600" i="1" baseline="0" dirty="0">
                          <a:solidFill>
                            <a:prstClr val="black"/>
                          </a:solidFill>
                          <a:latin typeface="Times New Roman" panose="02020603050405020304" pitchFamily="18" charset="0"/>
                          <a:cs typeface="Times New Roman" panose="02020603050405020304" pitchFamily="18" charset="0"/>
                        </a:rPr>
                        <a:t> </a:t>
                      </a:r>
                      <a:r>
                        <a:rPr lang="en-GB" sz="3600" b="1" dirty="0" err="1">
                          <a:solidFill>
                            <a:prstClr val="black"/>
                          </a:solidFill>
                          <a:latin typeface="Times New Roman" panose="02020603050405020304" pitchFamily="18" charset="0"/>
                          <a:cs typeface="Times New Roman" panose="02020603050405020304" pitchFamily="18" charset="0"/>
                        </a:rPr>
                        <a:t>Nghệ</a:t>
                      </a:r>
                      <a:r>
                        <a:rPr lang="en-GB" sz="3600" b="1" dirty="0">
                          <a:solidFill>
                            <a:prstClr val="black"/>
                          </a:solidFill>
                          <a:latin typeface="Times New Roman" panose="02020603050405020304" pitchFamily="18" charset="0"/>
                          <a:cs typeface="Times New Roman" panose="02020603050405020304" pitchFamily="18" charset="0"/>
                        </a:rPr>
                        <a:t> </a:t>
                      </a:r>
                      <a:r>
                        <a:rPr lang="en-GB" sz="3600" b="1" dirty="0" err="1">
                          <a:solidFill>
                            <a:prstClr val="black"/>
                          </a:solidFill>
                          <a:latin typeface="Times New Roman" panose="02020603050405020304" pitchFamily="18" charset="0"/>
                          <a:cs typeface="Times New Roman" panose="02020603050405020304" pitchFamily="18" charset="0"/>
                        </a:rPr>
                        <a:t>thuật</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miêu</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tả</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tâm</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lí</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nhân</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vật</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sâu</a:t>
                      </a:r>
                      <a:r>
                        <a:rPr lang="en-GB" sz="3600" dirty="0">
                          <a:solidFill>
                            <a:prstClr val="black"/>
                          </a:solidFill>
                          <a:latin typeface="Times New Roman" panose="02020603050405020304" pitchFamily="18" charset="0"/>
                          <a:cs typeface="Times New Roman" panose="02020603050405020304" pitchFamily="18" charset="0"/>
                        </a:rPr>
                        <a:t> </a:t>
                      </a:r>
                      <a:r>
                        <a:rPr lang="en-GB" sz="3600" dirty="0" err="1">
                          <a:solidFill>
                            <a:prstClr val="black"/>
                          </a:solidFill>
                          <a:latin typeface="Times New Roman" panose="02020603050405020304" pitchFamily="18" charset="0"/>
                          <a:cs typeface="Times New Roman" panose="02020603050405020304" pitchFamily="18" charset="0"/>
                        </a:rPr>
                        <a:t>sắc</a:t>
                      </a:r>
                      <a:endParaRPr lang="en-US" sz="3600" dirty="0">
                        <a:solidFill>
                          <a:prstClr val="black"/>
                        </a:solidFill>
                        <a:latin typeface="Times New Roman" panose="02020603050405020304" pitchFamily="18" charset="0"/>
                        <a:cs typeface="Times New Roman" panose="02020603050405020304" pitchFamily="18" charset="0"/>
                      </a:endParaRPr>
                    </a:p>
                    <a:p>
                      <a:pPr algn="just" defTabSz="1371600"/>
                      <a:r>
                        <a:rPr lang="en-GB" sz="3600" dirty="0">
                          <a:solidFill>
                            <a:prstClr val="black"/>
                          </a:solidFill>
                          <a:latin typeface="Times New Roman" panose="02020603050405020304" pitchFamily="18" charset="0"/>
                          <a:cs typeface="Times New Roman" panose="02020603050405020304" pitchFamily="18" charset="0"/>
                        </a:rPr>
                        <a:t>-</a:t>
                      </a:r>
                      <a:r>
                        <a:rPr lang="en-GB" sz="3600" baseline="0"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Tính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tôi</a:t>
                      </a:r>
                      <a:r>
                        <a:rPr lang="en-US" sz="3600" b="1" dirty="0">
                          <a:solidFill>
                            <a:prstClr val="black"/>
                          </a:solidFill>
                          <a:latin typeface="Times New Roman" panose="02020603050405020304" pitchFamily="18" charset="0"/>
                          <a:cs typeface="Times New Roman" panose="02020603050405020304" pitchFamily="18" charset="0"/>
                        </a:rPr>
                        <a:t>”: </a:t>
                      </a:r>
                      <a:r>
                        <a:rPr lang="en-US" sz="3600" b="0" dirty="0" err="1">
                          <a:solidFill>
                            <a:prstClr val="black"/>
                          </a:solidFill>
                          <a:latin typeface="Times New Roman" panose="02020603050405020304" pitchFamily="18" charset="0"/>
                          <a:cs typeface="Times New Roman" panose="02020603050405020304" pitchFamily="18" charset="0"/>
                        </a:rPr>
                        <a:t>sống</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b="0" baseline="0" dirty="0" err="1">
                          <a:solidFill>
                            <a:prstClr val="black"/>
                          </a:solidFill>
                          <a:latin typeface="Times New Roman" panose="02020603050405020304" pitchFamily="18" charset="0"/>
                          <a:cs typeface="Times New Roman" panose="02020603050405020304" pitchFamily="18" charset="0"/>
                        </a:rPr>
                        <a:t>nội</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b="0" baseline="0" dirty="0" err="1">
                          <a:solidFill>
                            <a:prstClr val="black"/>
                          </a:solidFill>
                          <a:latin typeface="Times New Roman" panose="02020603050405020304" pitchFamily="18" charset="0"/>
                          <a:cs typeface="Times New Roman" panose="02020603050405020304" pitchFamily="18" charset="0"/>
                        </a:rPr>
                        <a:t>tâm</a:t>
                      </a:r>
                      <a:r>
                        <a:rPr lang="en-US" sz="3600" b="0" baseline="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trọng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nhận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thức</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được</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sai</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lầm</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của</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bản</a:t>
                      </a:r>
                      <a:r>
                        <a:rPr lang="en-US" sz="3600" baseline="0" dirty="0">
                          <a:solidFill>
                            <a:prstClr val="black"/>
                          </a:solidFill>
                          <a:latin typeface="Times New Roman" panose="02020603050405020304" pitchFamily="18" charset="0"/>
                          <a:cs typeface="Times New Roman" panose="02020603050405020304" pitchFamily="18" charset="0"/>
                        </a:rPr>
                        <a:t> </a:t>
                      </a:r>
                      <a:r>
                        <a:rPr lang="en-US" sz="3600" baseline="0" dirty="0" err="1">
                          <a:solidFill>
                            <a:prstClr val="black"/>
                          </a:solidFill>
                          <a:latin typeface="Times New Roman" panose="02020603050405020304" pitchFamily="18" charset="0"/>
                          <a:cs typeface="Times New Roman" panose="02020603050405020304" pitchFamily="18" charset="0"/>
                        </a:rPr>
                        <a:t>thân</a:t>
                      </a:r>
                      <a:r>
                        <a:rPr lang="en-US" sz="3600" baseline="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91367146"/>
                  </a:ext>
                </a:extLst>
              </a:tr>
            </a:tbl>
          </a:graphicData>
        </a:graphic>
      </p:graphicFrame>
    </p:spTree>
    <p:extLst>
      <p:ext uri="{BB962C8B-B14F-4D97-AF65-F5344CB8AC3E}">
        <p14:creationId xmlns:p14="http://schemas.microsoft.com/office/powerpoint/2010/main" val="59681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990600" y="1181100"/>
            <a:ext cx="16687800" cy="3231654"/>
          </a:xfrm>
          <a:prstGeom prst="rect">
            <a:avLst/>
          </a:prstGeom>
        </p:spPr>
        <p:txBody>
          <a:bodyPr wrap="square">
            <a:spAutoFit/>
          </a:bodyPr>
          <a:lstStyle/>
          <a:p>
            <a:pPr algn="ctr"/>
            <a:r>
              <a:rPr lang="en-US" sz="7200" b="1" dirty="0">
                <a:solidFill>
                  <a:srgbClr val="C00000"/>
                </a:solidFill>
                <a:latin typeface="#9Slide07 SVNGuerrilla" panose="00000500000000000000" pitchFamily="2" charset="0"/>
              </a:rPr>
              <a:t>60 </a:t>
            </a:r>
            <a:r>
              <a:rPr lang="en-US" sz="7200" b="1" dirty="0" err="1">
                <a:solidFill>
                  <a:srgbClr val="C00000"/>
                </a:solidFill>
                <a:latin typeface="#9Slide07 SVNGuerrilla" panose="00000500000000000000" pitchFamily="2" charset="0"/>
              </a:rPr>
              <a:t>giây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bày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tỏ</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suy</a:t>
            </a:r>
            <a:r>
              <a:rPr lang="en-US" sz="7200" b="1" dirty="0">
                <a:solidFill>
                  <a:srgbClr val="C00000"/>
                </a:solidFill>
                <a:latin typeface="#9Slide07 SVNGuerrilla" panose="00000500000000000000" pitchFamily="2" charset="0"/>
              </a:rPr>
              <a:t> </a:t>
            </a:r>
            <a:r>
              <a:rPr lang="en-US" sz="7200" b="1" dirty="0" err="1">
                <a:solidFill>
                  <a:srgbClr val="C00000"/>
                </a:solidFill>
                <a:latin typeface="#9Slide07 SVNGuerrilla" panose="00000500000000000000" pitchFamily="2" charset="0"/>
              </a:rPr>
              <a:t>nghĩ</a:t>
            </a:r>
            <a:endParaRPr lang="en-US" sz="7200" b="1" dirty="0">
              <a:solidFill>
                <a:srgbClr val="C00000"/>
              </a:solidFill>
              <a:latin typeface="#9Slide07 SVNGuerrilla" panose="00000500000000000000" pitchFamily="2" charset="0"/>
            </a:endParaRPr>
          </a:p>
          <a:p>
            <a:pPr algn="just"/>
            <a:r>
              <a:rPr lang="vi-VN" sz="4400" b="1" dirty="0">
                <a:solidFill>
                  <a:srgbClr val="000000"/>
                </a:solidFill>
                <a:latin typeface="+mj-lt"/>
              </a:rPr>
              <a:t>Hình ảnh con sóng dữ dội và nụ cười của nhân vật K trong con sóng được nhắc lại nhiều lần có ý nghĩa và tác dụng gì trong việc thể hiện nội dung truyện?</a:t>
            </a:r>
          </a:p>
        </p:txBody>
      </p:sp>
      <p:sp>
        <p:nvSpPr>
          <p:cNvPr id="4" name="Freeform 4"/>
          <p:cNvSpPr/>
          <p:nvPr/>
        </p:nvSpPr>
        <p:spPr>
          <a:xfrm>
            <a:off x="2743200" y="266700"/>
            <a:ext cx="1828800" cy="1981200"/>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9EACBFD9-C17B-8D48-98D3-DF175B3668C1}"/>
              </a:ext>
            </a:extLst>
          </p:cNvPr>
          <p:cNvSpPr/>
          <p:nvPr/>
        </p:nvSpPr>
        <p:spPr>
          <a:xfrm>
            <a:off x="2133600" y="4914900"/>
            <a:ext cx="8915400"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dằn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vặt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a:t>
            </a:r>
            <a:endParaRPr lang="en-US" sz="4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Freeform 9"/>
          <p:cNvSpPr/>
          <p:nvPr/>
        </p:nvSpPr>
        <p:spPr>
          <a:xfrm>
            <a:off x="11430000" y="4412754"/>
            <a:ext cx="5201725" cy="6016699"/>
          </a:xfrm>
          <a:custGeom>
            <a:avLst/>
            <a:gdLst/>
            <a:ahLst/>
            <a:cxnLst/>
            <a:rect l="l" t="t" r="r" b="b"/>
            <a:pathLst>
              <a:path w="1848925" h="2085553">
                <a:moveTo>
                  <a:pt x="0" y="0"/>
                </a:moveTo>
                <a:lnTo>
                  <a:pt x="1848926" y="0"/>
                </a:lnTo>
                <a:lnTo>
                  <a:pt x="1848926" y="2085553"/>
                </a:lnTo>
                <a:lnTo>
                  <a:pt x="0" y="2085553"/>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494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7" name="Freeform 7"/>
          <p:cNvSpPr/>
          <p:nvPr/>
        </p:nvSpPr>
        <p:spPr>
          <a:xfrm>
            <a:off x="0" y="1752654"/>
            <a:ext cx="18288000" cy="9982200"/>
          </a:xfrm>
          <a:custGeom>
            <a:avLst/>
            <a:gdLst/>
            <a:ahLst/>
            <a:cxnLst/>
            <a:rect l="l" t="t" r="r" b="b"/>
            <a:pathLst>
              <a:path w="5537607" h="4116773">
                <a:moveTo>
                  <a:pt x="0" y="0"/>
                </a:moveTo>
                <a:lnTo>
                  <a:pt x="5537607" y="0"/>
                </a:lnTo>
                <a:lnTo>
                  <a:pt x="5537607" y="4116773"/>
                </a:lnTo>
                <a:lnTo>
                  <a:pt x="0" y="4116773"/>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B12519F5-E144-EDFA-5426-8FEEF767C2C8}"/>
              </a:ext>
            </a:extLst>
          </p:cNvPr>
          <p:cNvSpPr txBox="1"/>
          <p:nvPr/>
        </p:nvSpPr>
        <p:spPr>
          <a:xfrm>
            <a:off x="457200" y="1090934"/>
            <a:ext cx="10163331" cy="1323439"/>
          </a:xfrm>
          <a:prstGeom prst="rect">
            <a:avLst/>
          </a:prstGeom>
          <a:noFill/>
          <a:ln>
            <a:noFill/>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3. </a:t>
            </a:r>
            <a:r>
              <a:rPr kumimoji="0" lang="en-US" sz="8000" b="1" i="0" u="none" strike="noStrike" kern="1200" cap="none" spc="0" normalizeH="0" baseline="0" noProof="0" dirty="0" err="1">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Thông</a:t>
            </a:r>
            <a:r>
              <a:rPr kumimoji="0" lang="en-US" sz="8000" b="1" i="0" u="none" strike="noStrike" kern="1200" cap="none" spc="0" normalizeH="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rPr>
              <a:t>điệp</a:t>
            </a:r>
            <a:endParaRPr kumimoji="0" lang="en-US" sz="8000" b="1" i="0" u="none" strike="noStrike" kern="1200" cap="none" spc="0" normalizeH="0" baseline="0" noProof="0" dirty="0">
              <a:ln>
                <a:noFill/>
              </a:ln>
              <a:solidFill>
                <a:srgbClr val="C00000"/>
              </a:solidFill>
              <a:effectLst/>
              <a:uLnTx/>
              <a:uFillTx/>
              <a:latin typeface="#9Slide05 SVNVanilla Daisy Pro"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8FC19DD-7360-66F1-4E71-3134C12022DC}"/>
              </a:ext>
            </a:extLst>
          </p:cNvPr>
          <p:cNvSpPr txBox="1">
            <a:spLocks/>
          </p:cNvSpPr>
          <p:nvPr/>
        </p:nvSpPr>
        <p:spPr>
          <a:xfrm>
            <a:off x="-790575" y="1562100"/>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002060"/>
                </a:solidFill>
                <a:latin typeface="#9Slide05 FS Blonde Script" panose="03000503000000000000" pitchFamily="65" charset="0"/>
              </a:rPr>
              <a:t>Tự</a:t>
            </a:r>
            <a:r>
              <a:rPr lang="en-US" sz="11500" b="1" dirty="0">
                <a:solidFill>
                  <a:srgbClr val="002060"/>
                </a:solidFill>
                <a:latin typeface="#9Slide05 FS Blonde Script" panose="03000503000000000000" pitchFamily="65" charset="0"/>
              </a:rPr>
              <a:t> </a:t>
            </a:r>
            <a:r>
              <a:rPr lang="en-US" sz="11500" b="1" dirty="0" err="1">
                <a:solidFill>
                  <a:srgbClr val="002060"/>
                </a:solidFill>
                <a:latin typeface="#9Slide05 FS Blonde Script" panose="03000503000000000000" pitchFamily="65" charset="0"/>
              </a:rPr>
              <a:t>bạch</a:t>
            </a:r>
            <a:endParaRPr lang="en-US" sz="6000" b="1" dirty="0">
              <a:solidFill>
                <a:srgbClr val="002060"/>
              </a:solidFill>
              <a:latin typeface="#9Slide05 FS Blonde Script" panose="03000503000000000000" pitchFamily="65" charset="0"/>
            </a:endParaRPr>
          </a:p>
        </p:txBody>
      </p:sp>
      <p:sp>
        <p:nvSpPr>
          <p:cNvPr id="3" name="TextBox 2">
            <a:extLst>
              <a:ext uri="{FF2B5EF4-FFF2-40B4-BE49-F238E27FC236}">
                <a16:creationId xmlns:a16="http://schemas.microsoft.com/office/drawing/2014/main" id="{0A55E294-B04B-252D-45C5-EEFF1CFE2801}"/>
              </a:ext>
            </a:extLst>
          </p:cNvPr>
          <p:cNvSpPr txBox="1"/>
          <p:nvPr/>
        </p:nvSpPr>
        <p:spPr>
          <a:xfrm>
            <a:off x="2209800" y="4229100"/>
            <a:ext cx="7924800" cy="203132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2">
            <a:extLst>
              <a:ext uri="{FF2B5EF4-FFF2-40B4-BE49-F238E27FC236}">
                <a16:creationId xmlns:a16="http://schemas.microsoft.com/office/drawing/2014/main" id="{EF896755-323B-EF5F-F723-DA2FEC146553}"/>
              </a:ext>
            </a:extLst>
          </p:cNvPr>
          <p:cNvSpPr/>
          <p:nvPr/>
        </p:nvSpPr>
        <p:spPr>
          <a:xfrm>
            <a:off x="12554674" y="2766556"/>
            <a:ext cx="6413017" cy="7520444"/>
          </a:xfrm>
          <a:custGeom>
            <a:avLst/>
            <a:gdLst/>
            <a:ahLst/>
            <a:cxnLst/>
            <a:rect l="l" t="t" r="r" b="b"/>
            <a:pathLst>
              <a:path w="4314711" h="6152886">
                <a:moveTo>
                  <a:pt x="0" y="0"/>
                </a:moveTo>
                <a:lnTo>
                  <a:pt x="4314712" y="0"/>
                </a:lnTo>
                <a:lnTo>
                  <a:pt x="4314712" y="6152886"/>
                </a:lnTo>
                <a:lnTo>
                  <a:pt x="0" y="6152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5983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181792" y="2095500"/>
            <a:ext cx="11772208" cy="5509200"/>
          </a:xfrm>
          <a:prstGeom prst="rect">
            <a:avLst/>
          </a:prstGeom>
        </p:spPr>
        <p:txBody>
          <a:bodyPr wrap="square">
            <a:spAutoFit/>
          </a:bodyPr>
          <a:lstStyle/>
          <a:p>
            <a:pPr algn="just" defTabSz="1371600"/>
            <a:r>
              <a:rPr lang="en-US" sz="4400" b="1" kern="0" dirty="0" err="1">
                <a:solidFill>
                  <a:prstClr val="black"/>
                </a:solidFill>
                <a:latin typeface="Times New Roman" panose="02020603050405020304" pitchFamily="18" charset="0"/>
                <a:ea typeface="Times New Roman" panose="02020603050405020304" pitchFamily="18" charset="0"/>
              </a:rPr>
              <a:t>Trong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cuộc</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đời</a:t>
            </a:r>
            <a:r>
              <a:rPr lang="en-US" sz="4400" b="1" kern="0" dirty="0">
                <a:solidFill>
                  <a:prstClr val="black"/>
                </a:solidFill>
                <a:latin typeface="Times New Roman" panose="02020603050405020304" pitchFamily="18" charset="0"/>
                <a:ea typeface="Times New Roman" panose="02020603050405020304" pitchFamily="18" charset="0"/>
              </a:rPr>
              <a:t> con </a:t>
            </a:r>
            <a:r>
              <a:rPr lang="en-US" sz="4400" b="1" kern="0" dirty="0" err="1">
                <a:solidFill>
                  <a:prstClr val="black"/>
                </a:solidFill>
                <a:latin typeface="Times New Roman" panose="02020603050405020304" pitchFamily="18" charset="0"/>
                <a:ea typeface="Times New Roman" panose="02020603050405020304" pitchFamily="18" charset="0"/>
              </a:rPr>
              <a:t>người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luôn</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có</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những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nỗi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sợ</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cách</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tốt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nhất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là</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phải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đối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mặt</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với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nỗi</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sợ</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đừng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đầu</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hàng</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trước</a:t>
            </a:r>
            <a:r>
              <a:rPr lang="en-US" sz="4400" b="1" kern="0" dirty="0">
                <a:solidFill>
                  <a:prstClr val="black"/>
                </a:solidFill>
                <a:latin typeface="Times New Roman" panose="02020603050405020304" pitchFamily="18" charset="0"/>
                <a:ea typeface="Times New Roman" panose="02020603050405020304" pitchFamily="18" charset="0"/>
              </a:rPr>
              <a:t> </a:t>
            </a:r>
            <a:r>
              <a:rPr lang="en-US" sz="4400" b="1" kern="0" dirty="0" err="1">
                <a:solidFill>
                  <a:prstClr val="black"/>
                </a:solidFill>
                <a:latin typeface="Times New Roman" panose="02020603050405020304" pitchFamily="18" charset="0"/>
                <a:ea typeface="Times New Roman" panose="02020603050405020304" pitchFamily="18" charset="0"/>
              </a:rPr>
              <a:t>nó</a:t>
            </a:r>
            <a:r>
              <a:rPr lang="en-US" sz="4400" b="1" kern="0" dirty="0">
                <a:solidFill>
                  <a:prstClr val="black"/>
                </a:solidFill>
                <a:latin typeface="Times New Roman" panose="02020603050405020304" pitchFamily="18" charset="0"/>
                <a:ea typeface="Times New Roman" panose="02020603050405020304" pitchFamily="18" charset="0"/>
              </a:rPr>
              <a:t>. </a:t>
            </a:r>
          </a:p>
          <a:p>
            <a:pPr algn="just" defTabSz="1371600"/>
            <a:r>
              <a:rPr lang="en-US" sz="4400" i="1" kern="0" dirty="0">
                <a:solidFill>
                  <a:prstClr val="black"/>
                </a:solidFill>
                <a:latin typeface="Times New Roman" panose="02020603050405020304" pitchFamily="18" charset="0"/>
                <a:ea typeface="Times New Roman" panose="02020603050405020304" pitchFamily="18" charset="0"/>
              </a:rPr>
              <a:t>"</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đáng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sợ</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nhất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chúng</a:t>
            </a:r>
            <a:r>
              <a:rPr lang="en-US" sz="4400" i="1" kern="0" dirty="0">
                <a:solidFill>
                  <a:prstClr val="black"/>
                </a:solidFill>
                <a:latin typeface="Times New Roman" panose="02020603050405020304" pitchFamily="18" charset="0"/>
                <a:ea typeface="Times New Roman" panose="02020603050405020304" pitchFamily="18" charset="0"/>
              </a:rPr>
              <a:t> ta </a:t>
            </a:r>
            <a:r>
              <a:rPr lang="en-US" sz="4400" i="1" kern="0" dirty="0" err="1">
                <a:solidFill>
                  <a:prstClr val="black"/>
                </a:solidFill>
                <a:latin typeface="Times New Roman" panose="02020603050405020304" pitchFamily="18" charset="0"/>
                <a:ea typeface="Times New Roman" panose="02020603050405020304" pitchFamily="18" charset="0"/>
              </a:rPr>
              <a:t>làm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ấy</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là</a:t>
            </a:r>
            <a:r>
              <a:rPr lang="en-US" sz="4400" i="1" kern="0" dirty="0">
                <a:solidFill>
                  <a:prstClr val="black"/>
                </a:solidFill>
                <a:latin typeface="Times New Roman" panose="02020603050405020304" pitchFamily="18" charset="0"/>
                <a:ea typeface="Times New Roman" panose="02020603050405020304" pitchFamily="18" charset="0"/>
              </a:rPr>
              <a:t> quay </a:t>
            </a:r>
            <a:r>
              <a:rPr lang="en-US" sz="4400" i="1" kern="0" dirty="0" err="1">
                <a:solidFill>
                  <a:prstClr val="black"/>
                </a:solidFill>
                <a:latin typeface="Times New Roman" panose="02020603050405020304" pitchFamily="18" charset="0"/>
                <a:ea typeface="Times New Roman" panose="02020603050405020304" pitchFamily="18" charset="0"/>
              </a:rPr>
              <a:t>lưng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về</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phía</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nỗi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sợ</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nhắm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mắt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đó</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chúng</a:t>
            </a:r>
            <a:r>
              <a:rPr lang="en-US" sz="4400" i="1" kern="0" dirty="0">
                <a:solidFill>
                  <a:prstClr val="black"/>
                </a:solidFill>
                <a:latin typeface="Times New Roman" panose="02020603050405020304" pitchFamily="18" charset="0"/>
                <a:ea typeface="Times New Roman" panose="02020603050405020304" pitchFamily="18" charset="0"/>
              </a:rPr>
              <a:t> ta </a:t>
            </a:r>
            <a:r>
              <a:rPr lang="en-US" sz="4400" i="1" kern="0" dirty="0" err="1">
                <a:solidFill>
                  <a:prstClr val="black"/>
                </a:solidFill>
                <a:latin typeface="Times New Roman" panose="02020603050405020304" pitchFamily="18" charset="0"/>
                <a:ea typeface="Times New Roman" panose="02020603050405020304" pitchFamily="18" charset="0"/>
              </a:rPr>
              <a:t>sẽ</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giữ</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lại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gì</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quý</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nhất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đối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với</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bản</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thân</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giấu</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nó</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vào</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trong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tim</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mình</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và</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đầu</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hàng</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trước</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một</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thứ</a:t>
            </a:r>
            <a:r>
              <a:rPr lang="en-US" sz="4400" i="1" kern="0" dirty="0">
                <a:solidFill>
                  <a:prstClr val="black"/>
                </a:solidFill>
                <a:latin typeface="Times New Roman" panose="02020603050405020304" pitchFamily="18" charset="0"/>
                <a:ea typeface="Times New Roman" panose="02020603050405020304" pitchFamily="18" charset="0"/>
              </a:rPr>
              <a:t> </a:t>
            </a:r>
            <a:r>
              <a:rPr lang="en-US" sz="4400" i="1" kern="0" dirty="0" err="1">
                <a:solidFill>
                  <a:prstClr val="black"/>
                </a:solidFill>
                <a:latin typeface="Times New Roman" panose="02020603050405020304" pitchFamily="18" charset="0"/>
                <a:ea typeface="Times New Roman" panose="02020603050405020304" pitchFamily="18" charset="0"/>
              </a:rPr>
              <a:t>khác</a:t>
            </a:r>
            <a:r>
              <a:rPr lang="en-US" sz="4400" i="1" kern="0" dirty="0">
                <a:solidFill>
                  <a:prstClr val="black"/>
                </a:solidFill>
                <a:latin typeface="Times New Roman" panose="02020603050405020304" pitchFamily="18" charset="0"/>
                <a:ea typeface="Times New Roman" panose="02020603050405020304" pitchFamily="18" charset="0"/>
              </a:rPr>
              <a:t>."</a:t>
            </a:r>
            <a:endParaRPr lang="en-US" sz="4400" i="1" dirty="0"/>
          </a:p>
        </p:txBody>
      </p:sp>
      <p:sp>
        <p:nvSpPr>
          <p:cNvPr id="7" name="Freeform 7"/>
          <p:cNvSpPr/>
          <p:nvPr/>
        </p:nvSpPr>
        <p:spPr>
          <a:xfrm>
            <a:off x="13335000" y="2552700"/>
            <a:ext cx="4039985" cy="4114800"/>
          </a:xfrm>
          <a:custGeom>
            <a:avLst/>
            <a:gdLst/>
            <a:ahLst/>
            <a:cxnLst/>
            <a:rect l="l" t="t" r="r" b="b"/>
            <a:pathLst>
              <a:path w="4039985" h="4114800">
                <a:moveTo>
                  <a:pt x="0" y="0"/>
                </a:moveTo>
                <a:lnTo>
                  <a:pt x="4039985" y="0"/>
                </a:lnTo>
                <a:lnTo>
                  <a:pt x="40399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100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763C8129-1988-1EE6-C47F-8DE885BA8433}"/>
              </a:ext>
            </a:extLst>
          </p:cNvPr>
          <p:cNvSpPr/>
          <p:nvPr/>
        </p:nvSpPr>
        <p:spPr>
          <a:xfrm>
            <a:off x="0" y="6286500"/>
            <a:ext cx="18440400" cy="4910250"/>
          </a:xfrm>
          <a:custGeom>
            <a:avLst/>
            <a:gdLst/>
            <a:ahLst/>
            <a:cxnLst/>
            <a:rect l="l" t="t" r="r" b="b"/>
            <a:pathLst>
              <a:path w="3615697" h="2033830">
                <a:moveTo>
                  <a:pt x="0" y="0"/>
                </a:moveTo>
                <a:lnTo>
                  <a:pt x="3615697" y="0"/>
                </a:lnTo>
                <a:lnTo>
                  <a:pt x="3615697" y="2033830"/>
                </a:lnTo>
                <a:lnTo>
                  <a:pt x="0" y="2033830"/>
                </a:lnTo>
                <a:lnTo>
                  <a:pt x="0" y="0"/>
                </a:lnTo>
                <a:close/>
              </a:path>
            </a:pathLst>
          </a:custGeom>
          <a:blipFill>
            <a:blip r:embed="rId5"/>
            <a:stretch>
              <a:fillRect/>
            </a:stretch>
          </a:blipFill>
        </p:spPr>
        <p:txBody>
          <a:bodyPr/>
          <a:lstStyle/>
          <a:p>
            <a:endParaRPr lang="en-US" dirty="0"/>
          </a:p>
        </p:txBody>
      </p:sp>
      <p:sp>
        <p:nvSpPr>
          <p:cNvPr id="3" name="TextBox 2">
            <a:extLst>
              <a:ext uri="{FF2B5EF4-FFF2-40B4-BE49-F238E27FC236}">
                <a16:creationId xmlns:a16="http://schemas.microsoft.com/office/drawing/2014/main" id="{78669D5E-089F-D1B5-6D9B-1B278B0C77BA}"/>
              </a:ext>
            </a:extLst>
          </p:cNvPr>
          <p:cNvSpPr txBox="1"/>
          <p:nvPr/>
        </p:nvSpPr>
        <p:spPr>
          <a:xfrm>
            <a:off x="3869202" y="18669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00206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12349461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170099"/>
          </a:xfrm>
          <a:prstGeom prst="rect">
            <a:avLst/>
          </a:prstGeom>
          <a:noFill/>
        </p:spPr>
        <p:txBody>
          <a:bodyPr wrap="square" rtlCol="0">
            <a:spAutoFit/>
          </a:bodyPr>
          <a:lstStyle/>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chậm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thú</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cuốn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phim</a:t>
            </a:r>
            <a:r>
              <a:rPr lang="en-US" sz="4000" dirty="0">
                <a:solidFill>
                  <a:prstClr val="black"/>
                </a:solidFill>
                <a:latin typeface="Times New Roman" panose="02020603050405020304" pitchFamily="18" charset="0"/>
                <a:cs typeface="Times New Roman" panose="02020603050405020304" pitchFamily="18" charset="0"/>
              </a:rPr>
              <a:t> quay </a:t>
            </a:r>
            <a:r>
              <a:rPr lang="en-US" sz="4000" dirty="0" err="1">
                <a:solidFill>
                  <a:prstClr val="black"/>
                </a:solidFill>
                <a:latin typeface="Times New Roman" panose="02020603050405020304" pitchFamily="18" charset="0"/>
                <a:cs typeface="Times New Roman" panose="02020603050405020304" pitchFamily="18" charset="0"/>
              </a:rPr>
              <a:t>chậm</a:t>
            </a:r>
            <a:r>
              <a:rPr lang="en-US" sz="4000" dirty="0">
                <a:solidFill>
                  <a:prstClr val="black"/>
                </a:solidFill>
                <a:latin typeface="Times New Roman" panose="02020603050405020304" pitchFamily="18" charset="0"/>
                <a:cs typeface="Times New Roman" panose="02020603050405020304" pitchFamily="18" charset="0"/>
              </a:rPr>
              <a:t>.</a:t>
            </a:r>
          </a:p>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Diễn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bi </a:t>
            </a:r>
            <a:r>
              <a:rPr lang="en-US" sz="4000" dirty="0" err="1">
                <a:solidFill>
                  <a:prstClr val="black"/>
                </a:solidFill>
                <a:latin typeface="Times New Roman" panose="02020603050405020304" pitchFamily="18" charset="0"/>
                <a:cs typeface="Times New Roman" panose="02020603050405020304" pitchFamily="18" charset="0"/>
              </a:rPr>
              <a:t>kịch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diễn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401205"/>
          </a:xfrm>
          <a:prstGeom prst="rect">
            <a:avLst/>
          </a:prstGeom>
          <a:noFill/>
        </p:spPr>
        <p:txBody>
          <a:bodyPr wrap="square" rtlCol="0">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tai </a:t>
            </a:r>
            <a:r>
              <a:rPr lang="en-US" sz="4000" dirty="0" err="1">
                <a:solidFill>
                  <a:prstClr val="black"/>
                </a:solidFill>
                <a:latin typeface="Times New Roman" panose="02020603050405020304" pitchFamily="18" charset="0"/>
                <a:cs typeface="Times New Roman" panose="02020603050405020304" pitchFamily="18" charset="0"/>
              </a:rPr>
              <a:t>nạn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vấn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lương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nỗi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khổ</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dằn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vặt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lỗi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tôi</a:t>
            </a:r>
            <a:r>
              <a:rPr lang="en-US" sz="4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519F5-E144-EDFA-5426-8FEEF767C2C8}"/>
              </a:ext>
            </a:extLst>
          </p:cNvPr>
          <p:cNvSpPr txBox="1"/>
          <p:nvPr/>
        </p:nvSpPr>
        <p:spPr>
          <a:xfrm>
            <a:off x="3194960" y="617792"/>
            <a:ext cx="12197440" cy="830997"/>
          </a:xfrm>
          <a:prstGeom prst="rect">
            <a:avLst/>
          </a:prstGeom>
          <a:noFill/>
        </p:spPr>
        <p:txBody>
          <a:bodyPr wrap="square">
            <a:spAutoFit/>
          </a:bodyPr>
          <a:lstStyle/>
          <a:p>
            <a:pPr algn="ctr" defTabSz="1371600"/>
            <a:r>
              <a:rPr lang="en-US" sz="48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4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EAB8A84-67DD-6EA0-FB14-4D3A5B2516C0}"/>
              </a:ext>
            </a:extLst>
          </p:cNvPr>
          <p:cNvSpPr txBox="1"/>
          <p:nvPr/>
        </p:nvSpPr>
        <p:spPr>
          <a:xfrm>
            <a:off x="1447800" y="2273468"/>
            <a:ext cx="15087600" cy="4154984"/>
          </a:xfrm>
          <a:prstGeom prst="rect">
            <a:avLst/>
          </a:prstGeom>
          <a:noFill/>
        </p:spPr>
        <p:txBody>
          <a:bodyPr wrap="square">
            <a:spAutoFit/>
          </a:bodyPr>
          <a:lstStyle/>
          <a:p>
            <a:pPr algn="just"/>
            <a:r>
              <a:rPr lang="vi-VN" sz="4400" dirty="0">
                <a:latin typeface="+mj-lt"/>
              </a:rPr>
              <a:t>- Tóm tắt được nội dung truyện.</a:t>
            </a:r>
          </a:p>
          <a:p>
            <a:pPr algn="just"/>
            <a:r>
              <a:rPr lang="vi-VN" sz="4400" dirty="0">
                <a:latin typeface="+mj-lt"/>
              </a:rPr>
              <a:t>- Xác định bối cảnh truyện</a:t>
            </a:r>
          </a:p>
          <a:p>
            <a:pPr algn="just"/>
            <a:r>
              <a:rPr lang="vi-VN" sz="4400" dirty="0">
                <a:latin typeface="+mj-lt"/>
              </a:rPr>
              <a:t>- Xác định được nhân vật chính và phân tích các phương diện mà nhân vật được miêu tả như ngoại hình, lời nói, hành động, mối quan hệ với các nhân vật khác, đặc biệt là tâm lí, cảm xúc.</a:t>
            </a:r>
          </a:p>
          <a:p>
            <a:pPr algn="just"/>
            <a:r>
              <a:rPr lang="vi-VN" sz="4400" dirty="0">
                <a:latin typeface="+mj-lt"/>
              </a:rPr>
              <a:t>- Rút ra thông điệp, tư tưởng của truyện.</a:t>
            </a:r>
          </a:p>
        </p:txBody>
      </p:sp>
      <p:sp>
        <p:nvSpPr>
          <p:cNvPr id="6" name="Freeform 4"/>
          <p:cNvSpPr/>
          <p:nvPr/>
        </p:nvSpPr>
        <p:spPr>
          <a:xfrm>
            <a:off x="152400" y="7200900"/>
            <a:ext cx="18135600" cy="2855976"/>
          </a:xfrm>
          <a:custGeom>
            <a:avLst/>
            <a:gdLst/>
            <a:ahLst/>
            <a:cxnLst/>
            <a:rect l="l" t="t" r="r" b="b"/>
            <a:pathLst>
              <a:path w="7315200" h="1865376">
                <a:moveTo>
                  <a:pt x="0" y="0"/>
                </a:moveTo>
                <a:lnTo>
                  <a:pt x="7315200" y="0"/>
                </a:lnTo>
                <a:lnTo>
                  <a:pt x="7315200" y="1865376"/>
                </a:lnTo>
                <a:lnTo>
                  <a:pt x="0" y="1865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202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5943600" y="3532098"/>
            <a:ext cx="9982200" cy="2123658"/>
          </a:xfrm>
          <a:prstGeom prst="rect">
            <a:avLst/>
          </a:prstGeom>
        </p:spPr>
        <p:txBody>
          <a:bodyPr wrap="square">
            <a:spAutoFit/>
          </a:bodyPr>
          <a:lstStyle/>
          <a:p>
            <a:pPr algn="just"/>
            <a:r>
              <a:rPr lang="vi-VN" sz="4400" dirty="0">
                <a:solidFill>
                  <a:srgbClr val="000000"/>
                </a:solidFill>
                <a:latin typeface="+mj-lt"/>
              </a:rPr>
              <a:t>Em có ấn tượng sâu sắc nhất về chi tiết (hình ảnh, sự việc, nhân vật, lời thoại...) nào trong truyện ngắn này? Vì sao?</a:t>
            </a:r>
            <a:endParaRPr lang="en-US" sz="4400" dirty="0">
              <a:latin typeface="+mj-lt"/>
            </a:endParaRPr>
          </a:p>
        </p:txBody>
      </p:sp>
      <p:sp>
        <p:nvSpPr>
          <p:cNvPr id="3" name="Rectangle 2"/>
          <p:cNvSpPr/>
          <p:nvPr/>
        </p:nvSpPr>
        <p:spPr>
          <a:xfrm>
            <a:off x="2971800" y="1176647"/>
            <a:ext cx="12115800" cy="1323439"/>
          </a:xfrm>
          <a:prstGeom prst="rect">
            <a:avLst/>
          </a:prstGeom>
        </p:spPr>
        <p:txBody>
          <a:bodyPr wrap="square">
            <a:spAutoFit/>
          </a:bodyPr>
          <a:lstStyle/>
          <a:p>
            <a:pPr algn="ctr"/>
            <a:r>
              <a:rPr lang="en-US" sz="8000" b="1" dirty="0">
                <a:solidFill>
                  <a:srgbClr val="C00000"/>
                </a:solidFill>
                <a:latin typeface="#9Slide07 SVNGuerrilla" panose="00000500000000000000" pitchFamily="2" charset="0"/>
              </a:rPr>
              <a:t>THINK – PAIR – SHARE </a:t>
            </a:r>
          </a:p>
        </p:txBody>
      </p:sp>
      <p:sp>
        <p:nvSpPr>
          <p:cNvPr id="4" name="Freeform 3"/>
          <p:cNvSpPr/>
          <p:nvPr/>
        </p:nvSpPr>
        <p:spPr>
          <a:xfrm>
            <a:off x="-914400" y="2476500"/>
            <a:ext cx="6161643" cy="8458584"/>
          </a:xfrm>
          <a:custGeom>
            <a:avLst/>
            <a:gdLst/>
            <a:ahLst/>
            <a:cxnLst/>
            <a:rect l="l" t="t" r="r" b="b"/>
            <a:pathLst>
              <a:path w="3091712" h="5496377">
                <a:moveTo>
                  <a:pt x="0" y="0"/>
                </a:moveTo>
                <a:lnTo>
                  <a:pt x="3091712" y="0"/>
                </a:lnTo>
                <a:lnTo>
                  <a:pt x="3091712" y="5496377"/>
                </a:lnTo>
                <a:lnTo>
                  <a:pt x="0" y="549637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9244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824689-782D-DCCC-757E-C21E776A676C}"/>
              </a:ext>
            </a:extLst>
          </p:cNvPr>
          <p:cNvGrpSpPr/>
          <p:nvPr/>
        </p:nvGrpSpPr>
        <p:grpSpPr>
          <a:xfrm>
            <a:off x="0" y="-1"/>
            <a:ext cx="18440400" cy="11196751"/>
            <a:chOff x="0" y="-1"/>
            <a:chExt cx="18440400" cy="11196751"/>
          </a:xfrm>
        </p:grpSpPr>
        <p:pic>
          <p:nvPicPr>
            <p:cNvPr id="7" name="Picture 6">
              <a:extLst>
                <a:ext uri="{FF2B5EF4-FFF2-40B4-BE49-F238E27FC236}">
                  <a16:creationId xmlns:a16="http://schemas.microsoft.com/office/drawing/2014/main" id="{08BBA90A-A763-F41A-1379-D3AA22E56B6A}"/>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rcRect t="19527" r="11355"/>
            <a:stretch/>
          </p:blipFill>
          <p:spPr>
            <a:xfrm>
              <a:off x="0" y="-1"/>
              <a:ext cx="18440400" cy="10564563"/>
            </a:xfrm>
            <a:prstGeom prst="rect">
              <a:avLst/>
            </a:prstGeom>
          </p:spPr>
        </p:pic>
        <p:sp>
          <p:nvSpPr>
            <p:cNvPr id="5" name="Freeform 7">
              <a:extLst>
                <a:ext uri="{FF2B5EF4-FFF2-40B4-BE49-F238E27FC236}">
                  <a16:creationId xmlns:a16="http://schemas.microsoft.com/office/drawing/2014/main" id="{6DE7391B-668E-6A61-BEAF-2D8BBA5C6C06}"/>
                </a:ext>
              </a:extLst>
            </p:cNvPr>
            <p:cNvSpPr/>
            <p:nvPr/>
          </p:nvSpPr>
          <p:spPr>
            <a:xfrm>
              <a:off x="0" y="6286500"/>
              <a:ext cx="18440400" cy="4910250"/>
            </a:xfrm>
            <a:custGeom>
              <a:avLst/>
              <a:gdLst/>
              <a:ahLst/>
              <a:cxnLst/>
              <a:rect l="l" t="t" r="r" b="b"/>
              <a:pathLst>
                <a:path w="3615697" h="2033830">
                  <a:moveTo>
                    <a:pt x="0" y="0"/>
                  </a:moveTo>
                  <a:lnTo>
                    <a:pt x="3615697" y="0"/>
                  </a:lnTo>
                  <a:lnTo>
                    <a:pt x="3615697" y="2033830"/>
                  </a:lnTo>
                  <a:lnTo>
                    <a:pt x="0" y="2033830"/>
                  </a:lnTo>
                  <a:lnTo>
                    <a:pt x="0" y="0"/>
                  </a:lnTo>
                  <a:close/>
                </a:path>
              </a:pathLst>
            </a:custGeom>
            <a:blipFill>
              <a:blip r:embed="rId7"/>
              <a:stretch>
                <a:fillRect/>
              </a:stretch>
            </a:blipFill>
          </p:spPr>
          <p:txBody>
            <a:bodyPr/>
            <a:lstStyle/>
            <a:p>
              <a:endParaRPr lang="en-US" dirty="0"/>
            </a:p>
          </p:txBody>
        </p:sp>
      </p:grpSp>
      <p:sp>
        <p:nvSpPr>
          <p:cNvPr id="10" name="Freeform 3">
            <a:extLst>
              <a:ext uri="{FF2B5EF4-FFF2-40B4-BE49-F238E27FC236}">
                <a16:creationId xmlns:a16="http://schemas.microsoft.com/office/drawing/2014/main" id="{DD1CDD40-DD3D-8E2E-E663-399376310447}"/>
              </a:ext>
            </a:extLst>
          </p:cNvPr>
          <p:cNvSpPr/>
          <p:nvPr/>
        </p:nvSpPr>
        <p:spPr>
          <a:xfrm>
            <a:off x="-825670" y="0"/>
            <a:ext cx="5321469" cy="7632137"/>
          </a:xfrm>
          <a:custGeom>
            <a:avLst/>
            <a:gdLst/>
            <a:ahLst/>
            <a:cxnLst/>
            <a:rect l="l" t="t" r="r" b="b"/>
            <a:pathLst>
              <a:path w="3091712" h="5496377">
                <a:moveTo>
                  <a:pt x="0" y="0"/>
                </a:moveTo>
                <a:lnTo>
                  <a:pt x="3091712" y="0"/>
                </a:lnTo>
                <a:lnTo>
                  <a:pt x="3091712" y="5496377"/>
                </a:lnTo>
                <a:lnTo>
                  <a:pt x="0" y="5496377"/>
                </a:lnTo>
                <a:lnTo>
                  <a:pt x="0" y="0"/>
                </a:lnTo>
                <a:close/>
              </a:path>
            </a:pathLst>
          </a:custGeom>
          <a:blipFill>
            <a:blip r:embed="rId8">
              <a:duotone>
                <a:schemeClr val="bg2">
                  <a:shade val="45000"/>
                  <a:satMod val="135000"/>
                </a:schemeClr>
                <a:prstClr val="white"/>
              </a:duotone>
            </a:blip>
            <a:stretch>
              <a:fillRect/>
            </a:stretch>
          </a:blipFill>
        </p:spPr>
        <p:txBody>
          <a:bodyPr/>
          <a:lstStyle/>
          <a:p>
            <a:endParaRPr lang="en-US"/>
          </a:p>
        </p:txBody>
      </p:sp>
      <p:sp>
        <p:nvSpPr>
          <p:cNvPr id="2" name="Title 1">
            <a:extLst>
              <a:ext uri="{FF2B5EF4-FFF2-40B4-BE49-F238E27FC236}">
                <a16:creationId xmlns:a16="http://schemas.microsoft.com/office/drawing/2014/main" id="{08D092A1-676C-F272-30AF-0FBC98745410}"/>
              </a:ext>
            </a:extLst>
          </p:cNvPr>
          <p:cNvSpPr txBox="1">
            <a:spLocks/>
          </p:cNvSpPr>
          <p:nvPr/>
        </p:nvSpPr>
        <p:spPr>
          <a:xfrm>
            <a:off x="2247900" y="70937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9. Bi </a:t>
            </a:r>
            <a:r>
              <a:rPr lang="en-US" sz="4800" dirty="0" err="1">
                <a:latin typeface="#9Slide04 Maitree SemiBold" panose="00000700000000000000" pitchFamily="2" charset="-34"/>
                <a:cs typeface="#9Slide04 Maitree SemiBold" panose="00000700000000000000" pitchFamily="2" charset="-34"/>
              </a:rPr>
              <a:t>kịch</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và</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truyện</a:t>
            </a:r>
            <a:endParaRPr lang="en-US" sz="4800" dirty="0">
              <a:latin typeface="#9Slide04 Maitree SemiBold" panose="00000700000000000000" pitchFamily="2" charset="-34"/>
              <a:cs typeface="#9Slide04 Maitree SemiBold" panose="00000700000000000000" pitchFamily="2" charset="-34"/>
            </a:endParaRPr>
          </a:p>
        </p:txBody>
      </p:sp>
      <p:sp>
        <p:nvSpPr>
          <p:cNvPr id="3" name="Content Placeholder 2">
            <a:extLst>
              <a:ext uri="{FF2B5EF4-FFF2-40B4-BE49-F238E27FC236}">
                <a16:creationId xmlns:a16="http://schemas.microsoft.com/office/drawing/2014/main" id="{D0F4464B-8B35-D8AD-0353-BD22EE18673B}"/>
              </a:ext>
            </a:extLst>
          </p:cNvPr>
          <p:cNvSpPr txBox="1">
            <a:spLocks/>
          </p:cNvSpPr>
          <p:nvPr/>
        </p:nvSpPr>
        <p:spPr>
          <a:xfrm>
            <a:off x="7391400" y="2335234"/>
            <a:ext cx="3505200" cy="685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4" name="Content Placeholder 2">
            <a:extLst>
              <a:ext uri="{FF2B5EF4-FFF2-40B4-BE49-F238E27FC236}">
                <a16:creationId xmlns:a16="http://schemas.microsoft.com/office/drawing/2014/main" id="{08FC19DD-7360-66F1-4E71-3134C12022DC}"/>
              </a:ext>
            </a:extLst>
          </p:cNvPr>
          <p:cNvSpPr txBox="1">
            <a:spLocks/>
          </p:cNvSpPr>
          <p:nvPr/>
        </p:nvSpPr>
        <p:spPr>
          <a:xfrm>
            <a:off x="2114550" y="3021034"/>
            <a:ext cx="13925550"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1500" b="1" dirty="0" err="1">
                <a:solidFill>
                  <a:srgbClr val="002060"/>
                </a:solidFill>
                <a:latin typeface="#9Slide05 Good Vibes Pro" panose="02000507080000020002" pitchFamily="2" charset="0"/>
              </a:rPr>
              <a:t>Người</a:t>
            </a:r>
            <a:r>
              <a:rPr lang="en-US" sz="11500" b="1" dirty="0">
                <a:solidFill>
                  <a:srgbClr val="002060"/>
                </a:solidFill>
                <a:latin typeface="#9Slide05 Good Vibes Pro" panose="02000507080000020002" pitchFamily="2" charset="0"/>
              </a:rPr>
              <a:t> </a:t>
            </a:r>
            <a:r>
              <a:rPr lang="en-US" sz="11500" b="1" dirty="0" err="1">
                <a:solidFill>
                  <a:srgbClr val="002060"/>
                </a:solidFill>
                <a:latin typeface="#9Slide05 Good Vibes Pro" panose="02000507080000020002" pitchFamily="2" charset="0"/>
              </a:rPr>
              <a:t>thứ</a:t>
            </a:r>
            <a:r>
              <a:rPr lang="en-US" sz="11500" b="1" dirty="0">
                <a:solidFill>
                  <a:srgbClr val="002060"/>
                </a:solidFill>
                <a:latin typeface="#9Slide05 Good Vibes Pro" panose="02000507080000020002" pitchFamily="2" charset="0"/>
              </a:rPr>
              <a:t> </a:t>
            </a:r>
            <a:r>
              <a:rPr lang="en-US" sz="11500" b="1" dirty="0" err="1">
                <a:solidFill>
                  <a:srgbClr val="002060"/>
                </a:solidFill>
                <a:latin typeface="#9Slide05 Good Vibes Pro" panose="02000507080000020002" pitchFamily="2" charset="0"/>
              </a:rPr>
              <a:t>bảy</a:t>
            </a:r>
            <a:endParaRPr lang="en-US" sz="11500" b="1" dirty="0">
              <a:solidFill>
                <a:srgbClr val="002060"/>
              </a:solidFill>
              <a:latin typeface="#9Slide05 Good Vibes Pro" panose="02000507080000020002" pitchFamily="2" charset="0"/>
            </a:endParaRPr>
          </a:p>
          <a:p>
            <a:pPr marL="0" indent="0" algn="ctr">
              <a:buFont typeface="Arial" pitchFamily="34" charset="0"/>
              <a:buNone/>
            </a:pPr>
            <a:r>
              <a:rPr lang="en-US" sz="6000" b="1" dirty="0">
                <a:latin typeface="#9Slide05 Good Vibes Pro" panose="02000507080000020002" pitchFamily="2" charset="0"/>
              </a:rPr>
              <a:t>(</a:t>
            </a:r>
            <a:r>
              <a:rPr lang="en-US" sz="6000" b="1" dirty="0" err="1">
                <a:latin typeface="#9Slide05 Good Vibes Pro" panose="02000507080000020002" pitchFamily="2" charset="0"/>
              </a:rPr>
              <a:t>Trích</a:t>
            </a:r>
            <a:r>
              <a:rPr lang="en-US" sz="6000" b="1" dirty="0">
                <a:latin typeface="#9Slide05 Good Vibes Pro" panose="02000507080000020002" pitchFamily="2" charset="0"/>
              </a:rPr>
              <a:t>)</a:t>
            </a:r>
          </a:p>
          <a:p>
            <a:pPr marL="0" indent="0" algn="r">
              <a:buFont typeface="Arial" pitchFamily="34" charset="0"/>
              <a:buNone/>
            </a:pPr>
            <a:r>
              <a:rPr lang="en-US" sz="6000" b="1" dirty="0">
                <a:latin typeface="#9Slide05 Good Vibes Pro" panose="02000507080000020002" pitchFamily="2" charset="0"/>
              </a:rPr>
              <a:t>Mu-</a:t>
            </a:r>
            <a:r>
              <a:rPr lang="en-US" sz="6000" b="1" dirty="0" err="1">
                <a:latin typeface="#9Slide05 Good Vibes Pro" panose="02000507080000020002" pitchFamily="2" charset="0"/>
              </a:rPr>
              <a:t>ra</a:t>
            </a:r>
            <a:r>
              <a:rPr lang="en-US" sz="6000" b="1" dirty="0">
                <a:latin typeface="#9Slide05 Good Vibes Pro" panose="02000507080000020002" pitchFamily="2" charset="0"/>
              </a:rPr>
              <a:t>-</a:t>
            </a:r>
            <a:r>
              <a:rPr lang="en-US" sz="6000" b="1" dirty="0" err="1">
                <a:latin typeface="#9Slide05 Good Vibes Pro" panose="02000507080000020002" pitchFamily="2" charset="0"/>
              </a:rPr>
              <a:t>ka</a:t>
            </a:r>
            <a:r>
              <a:rPr lang="en-US" sz="6000" b="1" dirty="0">
                <a:latin typeface="#9Slide05 Good Vibes Pro" panose="02000507080000020002" pitchFamily="2" charset="0"/>
              </a:rPr>
              <a:t>-mi Ha-</a:t>
            </a:r>
            <a:r>
              <a:rPr lang="en-US" sz="6000" b="1" dirty="0" err="1">
                <a:latin typeface="#9Slide05 Good Vibes Pro" panose="02000507080000020002" pitchFamily="2" charset="0"/>
              </a:rPr>
              <a:t>ru</a:t>
            </a:r>
            <a:r>
              <a:rPr lang="en-US" sz="6000" b="1" dirty="0">
                <a:latin typeface="#9Slide05 Good Vibes Pro" panose="02000507080000020002" pitchFamily="2" charset="0"/>
              </a:rPr>
              <a:t>-</a:t>
            </a:r>
            <a:r>
              <a:rPr lang="en-US" sz="6000" b="1" dirty="0" err="1">
                <a:latin typeface="#9Slide05 Good Vibes Pro" panose="02000507080000020002" pitchFamily="2" charset="0"/>
              </a:rPr>
              <a:t>ki</a:t>
            </a:r>
            <a:endParaRPr lang="en-US" sz="6000" b="1" dirty="0">
              <a:latin typeface="#9Slide05 Good Vibes Pro" panose="02000507080000020002" pitchFamily="2" charset="0"/>
            </a:endParaRPr>
          </a:p>
        </p:txBody>
      </p:sp>
      <p:sp>
        <p:nvSpPr>
          <p:cNvPr id="6" name="Freeform 8">
            <a:extLst>
              <a:ext uri="{FF2B5EF4-FFF2-40B4-BE49-F238E27FC236}">
                <a16:creationId xmlns:a16="http://schemas.microsoft.com/office/drawing/2014/main" id="{8F6630D5-9037-776C-19B9-92C704669D90}"/>
              </a:ext>
            </a:extLst>
          </p:cNvPr>
          <p:cNvSpPr/>
          <p:nvPr/>
        </p:nvSpPr>
        <p:spPr>
          <a:xfrm>
            <a:off x="0" y="2135760"/>
            <a:ext cx="6080760" cy="8301480"/>
          </a:xfrm>
          <a:custGeom>
            <a:avLst/>
            <a:gdLst/>
            <a:ahLst/>
            <a:cxnLst/>
            <a:rect l="l" t="t" r="r" b="b"/>
            <a:pathLst>
              <a:path w="3067018" h="4262880">
                <a:moveTo>
                  <a:pt x="0" y="0"/>
                </a:moveTo>
                <a:lnTo>
                  <a:pt x="3067018" y="0"/>
                </a:lnTo>
                <a:lnTo>
                  <a:pt x="3067018" y="4262879"/>
                </a:lnTo>
                <a:lnTo>
                  <a:pt x="0" y="4262879"/>
                </a:lnTo>
                <a:lnTo>
                  <a:pt x="0" y="0"/>
                </a:lnTo>
                <a:close/>
              </a:path>
            </a:pathLst>
          </a:custGeom>
          <a:blipFill>
            <a:blip r:embed="rId9"/>
            <a:stretch>
              <a:fillRect l="-140042" t="-38561" r="-30255"/>
            </a:stretch>
          </a:blipFill>
        </p:spPr>
        <p:txBody>
          <a:bodyPr/>
          <a:lstStyle/>
          <a:p>
            <a:endParaRPr lang="en-US"/>
          </a:p>
        </p:txBody>
      </p:sp>
    </p:spTree>
    <p:extLst>
      <p:ext uri="{BB962C8B-B14F-4D97-AF65-F5344CB8AC3E}">
        <p14:creationId xmlns:p14="http://schemas.microsoft.com/office/powerpoint/2010/main" val="9812844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3868615" y="625376"/>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solidFill>
                <a:srgbClr val="00206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8" name="Freeform 8"/>
          <p:cNvSpPr/>
          <p:nvPr/>
        </p:nvSpPr>
        <p:spPr>
          <a:xfrm>
            <a:off x="-61686" y="2933700"/>
            <a:ext cx="18411371" cy="10287000"/>
          </a:xfrm>
          <a:custGeom>
            <a:avLst/>
            <a:gdLst/>
            <a:ahLst/>
            <a:cxnLst/>
            <a:rect l="l" t="t" r="r" b="b"/>
            <a:pathLst>
              <a:path w="3165192" h="2961185">
                <a:moveTo>
                  <a:pt x="0" y="0"/>
                </a:moveTo>
                <a:lnTo>
                  <a:pt x="3165192" y="0"/>
                </a:lnTo>
                <a:lnTo>
                  <a:pt x="3165192" y="2961185"/>
                </a:lnTo>
                <a:lnTo>
                  <a:pt x="0" y="296118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981200" y="3162300"/>
            <a:ext cx="1235463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p:cNvSpPr/>
          <p:nvPr/>
        </p:nvSpPr>
        <p:spPr>
          <a:xfrm>
            <a:off x="8382000" y="3900964"/>
            <a:ext cx="10199127" cy="6485670"/>
          </a:xfrm>
          <a:custGeom>
            <a:avLst/>
            <a:gdLst/>
            <a:ahLst/>
            <a:cxnLst/>
            <a:rect l="l" t="t" r="r" b="b"/>
            <a:pathLst>
              <a:path w="4179327" h="2523269">
                <a:moveTo>
                  <a:pt x="0" y="0"/>
                </a:moveTo>
                <a:lnTo>
                  <a:pt x="4179327" y="0"/>
                </a:lnTo>
                <a:lnTo>
                  <a:pt x="4179327" y="2523268"/>
                </a:lnTo>
                <a:lnTo>
                  <a:pt x="0" y="252326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3854197"/>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50000"/>
              </a:lnSpc>
              <a:spcBef>
                <a:spcPts val="0"/>
              </a:spcBef>
              <a:spcAft>
                <a:spcPts val="0"/>
              </a:spcAft>
              <a:buClrTx/>
              <a:buSzTx/>
              <a:buFontTx/>
              <a:buNone/>
              <a:tabLst/>
              <a:defRPr/>
            </a:pPr>
            <a:r>
              <a:rPr lang="en-US" sz="4200" b="1" baseline="0" dirty="0">
                <a:solidFill>
                  <a:prstClr val="black"/>
                </a:solidFill>
                <a:latin typeface="Times New Roman" panose="02020603050405020304" pitchFamily="18" charset="0"/>
                <a:cs typeface="Times New Roman" panose="02020603050405020304" pitchFamily="18" charset="0"/>
              </a:rPr>
              <a:t>- </a:t>
            </a:r>
            <a:r>
              <a:rPr lang="en-US" sz="4200" b="1" baseline="0" dirty="0" err="1">
                <a:solidFill>
                  <a:prstClr val="black"/>
                </a:solidFill>
                <a:latin typeface="Times New Roman" panose="02020603050405020304" pitchFamily="18" charset="0"/>
                <a:cs typeface="Times New Roman" panose="02020603050405020304" pitchFamily="18" charset="0"/>
              </a:rPr>
              <a:t>Cứu</a:t>
            </a:r>
            <a:r>
              <a:rPr lang="en-US" sz="4200" b="1" baseline="0" dirty="0">
                <a:solidFill>
                  <a:prstClr val="black"/>
                </a:solidFill>
                <a:latin typeface="Times New Roman" panose="02020603050405020304" pitchFamily="18" charset="0"/>
                <a:cs typeface="Times New Roman" panose="02020603050405020304" pitchFamily="18" charset="0"/>
              </a:rPr>
              <a:t> </a:t>
            </a:r>
            <a:r>
              <a:rPr lang="en-US" sz="4200" b="1" baseline="0" dirty="0" err="1">
                <a:solidFill>
                  <a:prstClr val="black"/>
                </a:solidFill>
                <a:latin typeface="Times New Roman" panose="02020603050405020304" pitchFamily="18" charset="0"/>
                <a:cs typeface="Times New Roman" panose="02020603050405020304" pitchFamily="18" charset="0"/>
              </a:rPr>
              <a:t>rỗi</a:t>
            </a:r>
            <a:r>
              <a:rPr lang="en-US" sz="4200" b="1" baseline="0" dirty="0">
                <a:solidFill>
                  <a:prstClr val="black"/>
                </a:solidFill>
                <a:latin typeface="Times New Roman" panose="02020603050405020304" pitchFamily="18" charset="0"/>
                <a:cs typeface="Times New Roman" panose="02020603050405020304" pitchFamily="18" charset="0"/>
              </a:rPr>
              <a:t>:</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cứu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hồn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khỏi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xuống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niệm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tôn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giáo</a:t>
            </a:r>
            <a:r>
              <a:rPr lang="en-US" sz="4200" dirty="0">
                <a:solidFill>
                  <a:prstClr val="black"/>
                </a:solidFill>
                <a:latin typeface="Times New Roman" panose="02020603050405020304" pitchFamily="18" charset="0"/>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13207858" y="6172200"/>
            <a:ext cx="4597542" cy="4114800"/>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729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4952999" y="3086100"/>
            <a:ext cx="11996117" cy="5509200"/>
          </a:xfrm>
          <a:prstGeom prst="rect">
            <a:avLst/>
          </a:prstGeom>
          <a:noFill/>
        </p:spPr>
        <p:txBody>
          <a:bodyPr wrap="square" rtlCol="0">
            <a:spAutoFit/>
          </a:bodyPr>
          <a:lstStyle/>
          <a:p>
            <a:pPr algn="ctr" defTabSz="1371600"/>
            <a:r>
              <a:rPr lang="en-US" sz="4400" dirty="0">
                <a:solidFill>
                  <a:srgbClr val="FF0000"/>
                </a:solidFill>
                <a:latin typeface="Times New Roman" panose="02020603050405020304" pitchFamily="18" charset="0"/>
                <a:cs typeface="Times New Roman" panose="02020603050405020304" pitchFamily="18" charset="0"/>
              </a:rPr>
              <a:t>Mu-</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ka</a:t>
            </a:r>
            <a:r>
              <a:rPr lang="en-US" sz="4400" dirty="0">
                <a:solidFill>
                  <a:srgbClr val="FF0000"/>
                </a:solidFill>
                <a:latin typeface="Times New Roman" panose="02020603050405020304" pitchFamily="18" charset="0"/>
                <a:cs typeface="Times New Roman" panose="02020603050405020304" pitchFamily="18" charset="0"/>
              </a:rPr>
              <a:t>-mi Ha-</a:t>
            </a:r>
            <a:r>
              <a:rPr lang="en-US" sz="4400" dirty="0" err="1">
                <a:solidFill>
                  <a:srgbClr val="FF0000"/>
                </a:solidFill>
                <a:latin typeface="Times New Roman" panose="02020603050405020304" pitchFamily="18" charset="0"/>
                <a:cs typeface="Times New Roman" panose="02020603050405020304" pitchFamily="18" charset="0"/>
              </a:rPr>
              <a:t>ru</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ki</a:t>
            </a:r>
            <a:r>
              <a:rPr lang="en-US" sz="4400" dirty="0">
                <a:solidFill>
                  <a:srgbClr val="FF0000"/>
                </a:solidFill>
                <a:latin typeface="Times New Roman" panose="02020603050405020304" pitchFamily="18" charset="0"/>
                <a:cs typeface="Times New Roman" panose="02020603050405020304" pitchFamily="18" charset="0"/>
              </a:rPr>
              <a:t> (Murakami Haruki)</a:t>
            </a:r>
            <a:endParaRPr lang="en-US" altLang="en-US" sz="4400" dirty="0">
              <a:solidFill>
                <a:srgbClr val="FF0000"/>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1949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phong cách phương Tây đan xen phong cách Á Đông, hài hước thâm thuý, nhẹ nhàng, sâu sắc đi thẳng vào lòng người.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alt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Xứ sở kỳ diệu lạnh lùng và nơi tận cùng của thế giới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gió</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Săn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cừu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hoang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Rừng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Nauy</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5" name="Group 5"/>
          <p:cNvGrpSpPr>
            <a:grpSpLocks noChangeAspect="1"/>
          </p:cNvGrpSpPr>
          <p:nvPr/>
        </p:nvGrpSpPr>
        <p:grpSpPr>
          <a:xfrm>
            <a:off x="990600" y="3247295"/>
            <a:ext cx="3534534" cy="5246370"/>
            <a:chOff x="0" y="0"/>
            <a:chExt cx="3304032" cy="4904232"/>
          </a:xfrm>
        </p:grpSpPr>
        <p:sp>
          <p:nvSpPr>
            <p:cNvPr id="6" name="Freeform 6"/>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6"/>
              <a:stretch>
                <a:fillRect t="-654" b="-654"/>
              </a:stretch>
            </a:blipFill>
          </p:spPr>
          <p:txBody>
            <a:bodyPr/>
            <a:lstStyle/>
            <a:p>
              <a:endParaRPr lang="en-US"/>
            </a:p>
          </p:txBody>
        </p:sp>
        <p:sp>
          <p:nvSpPr>
            <p:cNvPr id="7" name="Freeform 7"/>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7"/>
              <a:stretch>
                <a:fillRect l="-3148" r="-3148"/>
              </a:stretch>
            </a:blipFill>
          </p:spPr>
          <p:txBody>
            <a:bodyPr/>
            <a:lstStyle/>
            <a:p>
              <a:endParaRPr lang="en-US" dirty="0"/>
            </a:p>
          </p:txBody>
        </p:sp>
      </p:gr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533400" y="7486233"/>
            <a:ext cx="6553200" cy="2123658"/>
          </a:xfrm>
          <a:prstGeom prst="rect">
            <a:avLst/>
          </a:prstGeom>
        </p:spPr>
        <p:txBody>
          <a:bodyPr wrap="square">
            <a:spAutoFit/>
          </a:bodyPr>
          <a:lstStyle/>
          <a:p>
            <a:pPr algn="just"/>
            <a:r>
              <a:rPr lang="en-US" sz="4400" b="1" dirty="0">
                <a:latin typeface="Times New Roman" panose="02020603050405020304" pitchFamily="18" charset="0"/>
              </a:rPr>
              <a:t>- </a:t>
            </a:r>
            <a:r>
              <a:rPr lang="en-US" sz="4400" b="1" dirty="0" err="1">
                <a:latin typeface="Times New Roman" panose="02020603050405020304" pitchFamily="18" charset="0"/>
              </a:rPr>
              <a:t>Xuất</a:t>
            </a:r>
            <a:r>
              <a:rPr lang="en-US" sz="4400" b="1" dirty="0">
                <a:latin typeface="Times New Roman" panose="02020603050405020304" pitchFamily="18" charset="0"/>
              </a:rPr>
              <a:t> </a:t>
            </a:r>
            <a:r>
              <a:rPr lang="en-US" sz="4400" b="1" dirty="0" err="1">
                <a:latin typeface="Times New Roman" panose="02020603050405020304" pitchFamily="18" charset="0"/>
              </a:rPr>
              <a:t>xứ</a:t>
            </a:r>
            <a:r>
              <a:rPr lang="en-US" sz="4400" dirty="0">
                <a:latin typeface="Times New Roman" panose="02020603050405020304" pitchFamily="18" charset="0"/>
              </a:rPr>
              <a:t>: </a:t>
            </a:r>
            <a:r>
              <a:rPr lang="en-US" sz="4400" i="1" dirty="0" err="1">
                <a:latin typeface="Times New Roman" panose="02020603050405020304" pitchFamily="18" charset="0"/>
              </a:rPr>
              <a:t>Bóng</a:t>
            </a:r>
            <a:r>
              <a:rPr lang="en-US" sz="4400" i="1" dirty="0">
                <a:latin typeface="Times New Roman" panose="02020603050405020304" pitchFamily="18" charset="0"/>
              </a:rPr>
              <a:t> ma ở Lê-</a:t>
            </a:r>
            <a:r>
              <a:rPr lang="en-US" sz="4400" i="1" dirty="0" err="1">
                <a:latin typeface="Times New Roman" panose="02020603050405020304" pitchFamily="18" charset="0"/>
              </a:rPr>
              <a:t>xtinh</a:t>
            </a:r>
            <a:r>
              <a:rPr lang="en-US" sz="4400" i="1" dirty="0">
                <a:latin typeface="Times New Roman" panose="02020603050405020304" pitchFamily="18" charset="0"/>
              </a:rPr>
              <a:t>-</a:t>
            </a:r>
            <a:r>
              <a:rPr lang="en-US" sz="4400" i="1" dirty="0" err="1">
                <a:latin typeface="Times New Roman" panose="02020603050405020304" pitchFamily="18" charset="0"/>
              </a:rPr>
              <a:t>tơn</a:t>
            </a:r>
            <a:r>
              <a:rPr lang="en-US" sz="4400" dirty="0">
                <a:latin typeface="Times New Roman" panose="02020603050405020304" pitchFamily="18" charset="0"/>
              </a:rPr>
              <a:t>, </a:t>
            </a:r>
            <a:r>
              <a:rPr lang="en-US" sz="4400" dirty="0" err="1">
                <a:latin typeface="Times New Roman" panose="02020603050405020304" pitchFamily="18" charset="0"/>
              </a:rPr>
              <a:t>Phạm</a:t>
            </a:r>
            <a:r>
              <a:rPr lang="en-US" sz="4400" dirty="0">
                <a:latin typeface="Times New Roman" panose="02020603050405020304" pitchFamily="18" charset="0"/>
              </a:rPr>
              <a:t> Vũ </a:t>
            </a:r>
            <a:r>
              <a:rPr lang="en-US" sz="4400" dirty="0" err="1">
                <a:latin typeface="Times New Roman" panose="02020603050405020304" pitchFamily="18" charset="0"/>
              </a:rPr>
              <a:t>Thịnh</a:t>
            </a:r>
            <a:r>
              <a:rPr lang="en-US" sz="4400" dirty="0">
                <a:latin typeface="Times New Roman" panose="02020603050405020304" pitchFamily="18" charset="0"/>
              </a:rPr>
              <a:t> </a:t>
            </a:r>
            <a:r>
              <a:rPr lang="en-US" sz="4400" dirty="0" err="1">
                <a:latin typeface="Times New Roman" panose="02020603050405020304" pitchFamily="18" charset="0"/>
              </a:rPr>
              <a:t>dịch</a:t>
            </a:r>
            <a:r>
              <a:rPr lang="en-US" sz="4400" dirty="0">
                <a:latin typeface="Times New Roman" panose="02020603050405020304" pitchFamily="18" charset="0"/>
              </a:rPr>
              <a:t>, NXB </a:t>
            </a:r>
            <a:r>
              <a:rPr lang="en-US" sz="4400" dirty="0" err="1">
                <a:latin typeface="Times New Roman" panose="02020603050405020304" pitchFamily="18" charset="0"/>
              </a:rPr>
              <a:t>Đà</a:t>
            </a:r>
            <a:r>
              <a:rPr lang="en-US" sz="4400" dirty="0">
                <a:latin typeface="Times New Roman" panose="02020603050405020304" pitchFamily="18" charset="0"/>
              </a:rPr>
              <a:t> </a:t>
            </a:r>
            <a:r>
              <a:rPr lang="en-US" sz="4400" dirty="0" err="1">
                <a:latin typeface="Times New Roman" panose="02020603050405020304" pitchFamily="18" charset="0"/>
              </a:rPr>
              <a:t>Nẵng</a:t>
            </a:r>
            <a:r>
              <a:rPr lang="en-US" sz="4400" dirty="0">
                <a:latin typeface="Times New Roman" panose="02020603050405020304" pitchFamily="18" charset="0"/>
              </a:rPr>
              <a:t>, 2007.</a:t>
            </a:r>
            <a:endParaRPr lang="vi-VN" sz="4400" dirty="0">
              <a:latin typeface="Times New Roman" panose="02020603050405020304" pitchFamily="18" charset="0"/>
            </a:endParaRP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8"/>
          <p:cNvSpPr/>
          <p:nvPr/>
        </p:nvSpPr>
        <p:spPr>
          <a:xfrm>
            <a:off x="4876800" y="4152900"/>
            <a:ext cx="7109806" cy="4114800"/>
          </a:xfrm>
          <a:custGeom>
            <a:avLst/>
            <a:gdLst/>
            <a:ahLst/>
            <a:cxnLst/>
            <a:rect l="l" t="t" r="r" b="b"/>
            <a:pathLst>
              <a:path w="7109806" h="4114800">
                <a:moveTo>
                  <a:pt x="0" y="0"/>
                </a:moveTo>
                <a:lnTo>
                  <a:pt x="7109806" y="0"/>
                </a:lnTo>
                <a:lnTo>
                  <a:pt x="71098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20E3DF5D-9D97-4953-3620-ECA07A74733B}"/>
              </a:ext>
            </a:extLst>
          </p:cNvPr>
          <p:cNvSpPr/>
          <p:nvPr/>
        </p:nvSpPr>
        <p:spPr>
          <a:xfrm>
            <a:off x="7249885" y="3383459"/>
            <a:ext cx="5617029" cy="769441"/>
          </a:xfrm>
          <a:prstGeom prst="rect">
            <a:avLst/>
          </a:prstGeom>
        </p:spPr>
        <p:txBody>
          <a:bodyPr wrap="square">
            <a:spAutoFit/>
          </a:bodyPr>
          <a:lstStyle/>
          <a:p>
            <a:pPr algn="just"/>
            <a:r>
              <a:rPr lang="en-US" sz="4400" b="1" dirty="0">
                <a:latin typeface="Times New Roman" panose="02020603050405020304" pitchFamily="18" charset="0"/>
              </a:rPr>
              <a:t>- </a:t>
            </a:r>
            <a:r>
              <a:rPr lang="en-US" sz="4400" b="1" dirty="0" err="1">
                <a:latin typeface="Times New Roman" panose="02020603050405020304" pitchFamily="18" charset="0"/>
              </a:rPr>
              <a:t>Thể</a:t>
            </a:r>
            <a:r>
              <a:rPr lang="en-US" sz="4400" b="1" dirty="0">
                <a:latin typeface="Times New Roman" panose="02020603050405020304" pitchFamily="18" charset="0"/>
              </a:rPr>
              <a:t> </a:t>
            </a:r>
            <a:r>
              <a:rPr lang="en-US" sz="4400" b="1" dirty="0" err="1">
                <a:latin typeface="Times New Roman" panose="02020603050405020304" pitchFamily="18" charset="0"/>
              </a:rPr>
              <a:t>loại</a:t>
            </a:r>
            <a:r>
              <a:rPr lang="en-US" sz="4400" b="1" dirty="0">
                <a:latin typeface="Times New Roman" panose="02020603050405020304" pitchFamily="18" charset="0"/>
              </a:rPr>
              <a:t>: </a:t>
            </a:r>
            <a:r>
              <a:rPr lang="en-US" sz="4400" dirty="0" err="1">
                <a:latin typeface="Times New Roman" panose="02020603050405020304" pitchFamily="18" charset="0"/>
              </a:rPr>
              <a:t>truyện</a:t>
            </a:r>
            <a:r>
              <a:rPr lang="en-US" sz="4400" dirty="0">
                <a:latin typeface="Times New Roman" panose="02020603050405020304" pitchFamily="18" charset="0"/>
              </a:rPr>
              <a:t> </a:t>
            </a:r>
            <a:r>
              <a:rPr lang="en-US" sz="4400" dirty="0" err="1">
                <a:latin typeface="Times New Roman" panose="02020603050405020304" pitchFamily="18" charset="0"/>
              </a:rPr>
              <a:t>ngắn</a:t>
            </a:r>
            <a:endParaRPr lang="en-US" sz="4400" dirty="0">
              <a:latin typeface="Times New Roman" panose="02020603050405020304" pitchFamily="18" charset="0"/>
            </a:endParaRPr>
          </a:p>
        </p:txBody>
      </p:sp>
      <p:sp>
        <p:nvSpPr>
          <p:cNvPr id="4" name="Rectangle 3">
            <a:extLst>
              <a:ext uri="{FF2B5EF4-FFF2-40B4-BE49-F238E27FC236}">
                <a16:creationId xmlns:a16="http://schemas.microsoft.com/office/drawing/2014/main" id="{9E5F3935-AB5C-98AC-8C09-F9AA56B0E405}"/>
              </a:ext>
            </a:extLst>
          </p:cNvPr>
          <p:cNvSpPr/>
          <p:nvPr/>
        </p:nvSpPr>
        <p:spPr>
          <a:xfrm>
            <a:off x="9525000" y="8652420"/>
            <a:ext cx="15697200" cy="769441"/>
          </a:xfrm>
          <a:prstGeom prst="rect">
            <a:avLst/>
          </a:prstGeom>
        </p:spPr>
        <p:txBody>
          <a:bodyPr wrap="square">
            <a:spAutoFit/>
          </a:bodyPr>
          <a:lstStyle/>
          <a:p>
            <a:pPr algn="just"/>
            <a:r>
              <a:rPr lang="en-US" sz="4400" dirty="0">
                <a:latin typeface="Times New Roman" panose="02020603050405020304" pitchFamily="18" charset="0"/>
              </a:rPr>
              <a:t>- </a:t>
            </a:r>
            <a:r>
              <a:rPr lang="en-US" sz="4400" b="1" dirty="0">
                <a:latin typeface="Times New Roman" panose="02020603050405020304" pitchFamily="18" charset="0"/>
              </a:rPr>
              <a:t>PTBĐ </a:t>
            </a:r>
            <a:r>
              <a:rPr lang="en-US" sz="4400" b="1" dirty="0" err="1">
                <a:latin typeface="Times New Roman" panose="02020603050405020304" pitchFamily="18" charset="0"/>
              </a:rPr>
              <a:t>chính</a:t>
            </a:r>
            <a:r>
              <a:rPr lang="en-US" sz="4400" dirty="0">
                <a:latin typeface="Times New Roman" panose="02020603050405020304" pitchFamily="18" charset="0"/>
              </a:rPr>
              <a:t>: </a:t>
            </a:r>
            <a:r>
              <a:rPr lang="en-US" sz="4400" dirty="0" err="1">
                <a:latin typeface="Times New Roman" panose="02020603050405020304" pitchFamily="18" charset="0"/>
              </a:rPr>
              <a:t>tự</a:t>
            </a:r>
            <a:r>
              <a:rPr lang="en-US" sz="4400" dirty="0">
                <a:latin typeface="Times New Roman" panose="02020603050405020304" pitchFamily="18" charset="0"/>
              </a:rPr>
              <a:t> </a:t>
            </a:r>
            <a:r>
              <a:rPr lang="en-US" sz="4400" dirty="0" err="1">
                <a:latin typeface="Times New Roman" panose="02020603050405020304" pitchFamily="18" charset="0"/>
              </a:rPr>
              <a:t>sự</a:t>
            </a:r>
            <a:endParaRPr lang="vi-VN" sz="4400" dirty="0">
              <a:latin typeface="Times New Roman" panose="02020603050405020304" pitchFamily="18" charset="0"/>
            </a:endParaRPr>
          </a:p>
        </p:txBody>
      </p:sp>
      <p:sp>
        <p:nvSpPr>
          <p:cNvPr id="6" name="Freeform 9"/>
          <p:cNvSpPr/>
          <p:nvPr/>
        </p:nvSpPr>
        <p:spPr>
          <a:xfrm>
            <a:off x="13726461" y="2492177"/>
            <a:ext cx="3647139" cy="5152308"/>
          </a:xfrm>
          <a:custGeom>
            <a:avLst/>
            <a:gdLst/>
            <a:ahLst/>
            <a:cxnLst/>
            <a:rect l="l" t="t" r="r" b="b"/>
            <a:pathLst>
              <a:path w="3647139" h="5152308">
                <a:moveTo>
                  <a:pt x="0" y="0"/>
                </a:moveTo>
                <a:lnTo>
                  <a:pt x="3647139" y="0"/>
                </a:lnTo>
                <a:lnTo>
                  <a:pt x="3647139" y="5152308"/>
                </a:lnTo>
                <a:lnTo>
                  <a:pt x="0" y="5152308"/>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242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96DAC541-7B7A-43D3-8B79-37D633B846F1}">
                <asvg:svgBlip xmlns:asvg="http://schemas.microsoft.com/office/drawing/2016/SVG/main" r:embed="rId4"/>
              </a:ext>
            </a:extLst>
          </a:blip>
          <a:srcRect/>
          <a:stretch>
            <a:fillRect t="-14000" b="-14000"/>
          </a:stretch>
        </a:blipFill>
        <a:effectLst/>
      </p:bgPr>
    </p:bg>
    <p:spTree>
      <p:nvGrpSpPr>
        <p:cNvPr id="1" name=""/>
        <p:cNvGrpSpPr/>
        <p:nvPr/>
      </p:nvGrpSpPr>
      <p:grpSpPr>
        <a:xfrm>
          <a:off x="0" y="0"/>
          <a:ext cx="0" cy="0"/>
          <a:chOff x="0" y="0"/>
          <a:chExt cx="0" cy="0"/>
        </a:xfrm>
      </p:grpSpPr>
      <p:sp>
        <p:nvSpPr>
          <p:cNvPr id="5" name="Rectangle 4"/>
          <p:cNvSpPr/>
          <p:nvPr/>
        </p:nvSpPr>
        <p:spPr>
          <a:xfrm>
            <a:off x="1600200" y="2933700"/>
            <a:ext cx="15697200" cy="769441"/>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vật</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chính</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nhân</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vật</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xưng</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tôi</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kể</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chuyện</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54B8F55-A3EC-AF06-AE6C-2649018E0CB1}"/>
              </a:ext>
            </a:extLst>
          </p:cNvPr>
          <p:cNvSpPr/>
          <p:nvPr/>
        </p:nvSpPr>
        <p:spPr>
          <a:xfrm>
            <a:off x="10591798" y="4305300"/>
            <a:ext cx="6908921" cy="2123658"/>
          </a:xfrm>
          <a:prstGeom prst="rect">
            <a:avLst/>
          </a:prstGeom>
        </p:spPr>
        <p:txBody>
          <a:bodyPr wrap="square">
            <a:spAutoFit/>
          </a:bodyPr>
          <a:lstStyle/>
          <a:p>
            <a:pPr lvl="0" algn="just"/>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1</a:t>
            </a:r>
            <a:r>
              <a:rPr kumimoji="0" lang="en-US" sz="4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Từ đầu đến </a:t>
            </a:r>
            <a:r>
              <a:rPr lang="vi-VN" sz="4400" i="1" dirty="0">
                <a:latin typeface="Times New Roman" panose="02020603050405020304" pitchFamily="18" charset="0"/>
                <a:cs typeface="Times New Roman" panose="02020603050405020304" pitchFamily="18" charset="0"/>
              </a:rPr>
              <a:t>“cười toe toét”</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Freeform 2"/>
          <p:cNvSpPr/>
          <p:nvPr/>
        </p:nvSpPr>
        <p:spPr>
          <a:xfrm>
            <a:off x="6231747" y="4305300"/>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D88A0568-939D-748B-1728-CB108EE9D08C}"/>
              </a:ext>
            </a:extLst>
          </p:cNvPr>
          <p:cNvSpPr/>
          <p:nvPr/>
        </p:nvSpPr>
        <p:spPr>
          <a:xfrm>
            <a:off x="7339589" y="5977979"/>
            <a:ext cx="2144367" cy="769441"/>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4400" b="1" baseline="0" dirty="0" err="1">
                <a:latin typeface="Times New Roman" panose="02020603050405020304" pitchFamily="18" charset="0"/>
                <a:cs typeface="Times New Roman" panose="02020603050405020304" pitchFamily="18" charset="0"/>
              </a:rPr>
              <a:t>Bố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cục</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ABC9EF4-D55C-A645-1910-AB8F5A870A7E}"/>
              </a:ext>
            </a:extLst>
          </p:cNvPr>
          <p:cNvSpPr/>
          <p:nvPr/>
        </p:nvSpPr>
        <p:spPr>
          <a:xfrm>
            <a:off x="10606312" y="7802484"/>
            <a:ext cx="6908921" cy="2800767"/>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bi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thoát</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DBD9F08-666C-EB7D-6A7C-14E6D85A48BE}"/>
              </a:ext>
            </a:extLst>
          </p:cNvPr>
          <p:cNvSpPr/>
          <p:nvPr/>
        </p:nvSpPr>
        <p:spPr>
          <a:xfrm>
            <a:off x="510291" y="6423515"/>
            <a:ext cx="5562600" cy="2800767"/>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iếp đến </a:t>
            </a:r>
            <a:r>
              <a:rPr lang="vi-VN"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sóng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cuốn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trôi</a:t>
            </a:r>
            <a:r>
              <a:rPr lang="vi-VN" sz="4400" i="1" dirty="0">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bi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7016</TotalTime>
  <Words>1417</Words>
  <Application>Microsoft Office PowerPoint</Application>
  <PresentationFormat>Custom</PresentationFormat>
  <Paragraphs>114</Paragraphs>
  <Slides>24</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#9Slide05 Good Vibes Pro</vt:lpstr>
      <vt:lpstr>.VnTime</vt:lpstr>
      <vt:lpstr>#9Slide04 Maitree SemiBold</vt:lpstr>
      <vt:lpstr>#9Slide05 SVNVanilla Daisy Pro</vt:lpstr>
      <vt:lpstr>Calibri Light</vt:lpstr>
      <vt:lpstr>Arial</vt:lpstr>
      <vt:lpstr>Times New Roman</vt:lpstr>
      <vt:lpstr>#9Slide05 FS Blonde Script</vt:lpstr>
      <vt:lpstr>#9Slide07 SVNGuerrilla</vt:lpstr>
      <vt:lpstr>#9Slide04 Maitree Medium</vt:lpstr>
      <vt:lpstr>Calibri</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Chi Linh</cp:lastModifiedBy>
  <cp:revision>192</cp:revision>
  <dcterms:created xsi:type="dcterms:W3CDTF">2006-08-16T00:00:00Z</dcterms:created>
  <dcterms:modified xsi:type="dcterms:W3CDTF">2025-05-20T08:03:05Z</dcterms:modified>
  <dc:identifier>DAGCccFhkTk</dc:identifier>
</cp:coreProperties>
</file>