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410" r:id="rId2"/>
    <p:sldId id="348" r:id="rId3"/>
    <p:sldId id="350" r:id="rId4"/>
    <p:sldId id="351" r:id="rId5"/>
    <p:sldId id="352" r:id="rId6"/>
    <p:sldId id="353" r:id="rId7"/>
    <p:sldId id="349" r:id="rId8"/>
    <p:sldId id="256" r:id="rId9"/>
    <p:sldId id="257" r:id="rId10"/>
    <p:sldId id="409" r:id="rId11"/>
    <p:sldId id="263" r:id="rId12"/>
    <p:sldId id="369" r:id="rId13"/>
    <p:sldId id="382" r:id="rId14"/>
    <p:sldId id="364" r:id="rId15"/>
    <p:sldId id="371" r:id="rId16"/>
    <p:sldId id="375" r:id="rId17"/>
    <p:sldId id="381" r:id="rId18"/>
    <p:sldId id="309" r:id="rId19"/>
  </p:sldIdLst>
  <p:sldSz cx="18288000" cy="10287000"/>
  <p:notesSz cx="6858000" cy="9144000"/>
  <p:embeddedFontLst>
    <p:embeddedFont>
      <p:font typeface="#9Slide03 Arima Madurai Bold" panose="020B0604020202020204" charset="0"/>
      <p:bold r:id="rId21"/>
    </p:embeddedFont>
    <p:embeddedFont>
      <p:font typeface="#9Slide03 BoosterNextFYBlack" panose="020B0604020202020204" charset="0"/>
      <p:regular r:id="rId22"/>
    </p:embeddedFont>
    <p:embeddedFont>
      <p:font typeface="#9Slide07 SVNBango" panose="02000000000000000000" charset="0"/>
      <p:regular r:id="rId23"/>
    </p:embeddedFont>
    <p:embeddedFont>
      <p:font typeface="#9Slide07 SVNGuerrilla" panose="00000500000000000000" charset="0"/>
      <p:regular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64" autoAdjust="0"/>
  </p:normalViewPr>
  <p:slideViewPr>
    <p:cSldViewPr>
      <p:cViewPr varScale="1">
        <p:scale>
          <a:sx n="26" d="100"/>
          <a:sy n="26" d="100"/>
        </p:scale>
        <p:origin x="72" y="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3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D3D07-65A9-49E9-B524-FEEE3BED8F64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7E8D8-F5DD-43BE-9FD2-9534E562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42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19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7E8D8-F5DD-43BE-9FD2-9534E56251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518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81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51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93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38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18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43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69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2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913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018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58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A07D4-5845-4225-831C-2B65DFEF5E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7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1828258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2000"/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B3.3.%20PHT%20-%20Nh&#243;m%203H1K.pdf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29050" y="1693987"/>
            <a:ext cx="158299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b="1" i="1" dirty="0" err="1">
                <a:solidFill>
                  <a:srgbClr val="6C41A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Nhà</a:t>
            </a:r>
            <a:r>
              <a:rPr lang="en-US" sz="9600" b="1" i="1" dirty="0">
                <a:solidFill>
                  <a:srgbClr val="6C41A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9600" b="1" i="1" dirty="0" err="1">
                <a:solidFill>
                  <a:srgbClr val="6C41A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ngoại</a:t>
            </a:r>
            <a:r>
              <a:rPr lang="en-US" sz="9600" b="1" i="1" dirty="0">
                <a:solidFill>
                  <a:srgbClr val="6C41A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9600" b="1" i="1" dirty="0" err="1">
                <a:solidFill>
                  <a:srgbClr val="6C41A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sz="9600" b="1" i="1" dirty="0">
                <a:solidFill>
                  <a:srgbClr val="6C41A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9600" b="1" i="1" dirty="0" err="1">
                <a:solidFill>
                  <a:srgbClr val="6C41A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tương</a:t>
            </a:r>
            <a:r>
              <a:rPr lang="en-US" sz="9600" b="1" i="1" dirty="0">
                <a:solidFill>
                  <a:srgbClr val="6C41A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9600" b="1" i="1" dirty="0" err="1">
                <a:solidFill>
                  <a:srgbClr val="6C41A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lai</a:t>
            </a:r>
            <a:endParaRPr lang="en-US" sz="9600" b="1" i="1" dirty="0">
              <a:solidFill>
                <a:srgbClr val="6C41A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535154" y="5417351"/>
            <a:ext cx="3069204" cy="5603902"/>
          </a:xfrm>
          <a:custGeom>
            <a:avLst/>
            <a:gdLst/>
            <a:ahLst/>
            <a:cxnLst/>
            <a:rect l="l" t="t" r="r" b="b"/>
            <a:pathLst>
              <a:path w="3069203" h="5603901">
                <a:moveTo>
                  <a:pt x="0" y="0"/>
                </a:moveTo>
                <a:lnTo>
                  <a:pt x="3069204" y="0"/>
                </a:lnTo>
                <a:lnTo>
                  <a:pt x="3069204" y="5603900"/>
                </a:lnTo>
                <a:lnTo>
                  <a:pt x="0" y="5603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3120"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41790" y="5417350"/>
            <a:ext cx="4418428" cy="5530780"/>
          </a:xfrm>
          <a:custGeom>
            <a:avLst/>
            <a:gdLst/>
            <a:ahLst/>
            <a:cxnLst/>
            <a:rect l="l" t="t" r="r" b="b"/>
            <a:pathLst>
              <a:path w="4418428" h="5530780">
                <a:moveTo>
                  <a:pt x="0" y="0"/>
                </a:moveTo>
                <a:lnTo>
                  <a:pt x="4418428" y="0"/>
                </a:lnTo>
                <a:lnTo>
                  <a:pt x="4418428" y="5530779"/>
                </a:lnTo>
                <a:lnTo>
                  <a:pt x="0" y="5530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730" b="-84448"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13791647" y="5425934"/>
            <a:ext cx="2276186" cy="5564172"/>
          </a:xfrm>
          <a:custGeom>
            <a:avLst/>
            <a:gdLst/>
            <a:ahLst/>
            <a:cxnLst/>
            <a:rect l="l" t="t" r="r" b="b"/>
            <a:pathLst>
              <a:path w="2276186" h="5564171">
                <a:moveTo>
                  <a:pt x="2276187" y="0"/>
                </a:moveTo>
                <a:lnTo>
                  <a:pt x="0" y="0"/>
                </a:lnTo>
                <a:lnTo>
                  <a:pt x="0" y="5564171"/>
                </a:lnTo>
                <a:lnTo>
                  <a:pt x="2276187" y="5564171"/>
                </a:lnTo>
                <a:lnTo>
                  <a:pt x="227618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84420"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1002079" y="5400180"/>
            <a:ext cx="3457038" cy="5910116"/>
          </a:xfrm>
          <a:custGeom>
            <a:avLst/>
            <a:gdLst/>
            <a:ahLst/>
            <a:cxnLst/>
            <a:rect l="l" t="t" r="r" b="b"/>
            <a:pathLst>
              <a:path w="3457037" h="5910115">
                <a:moveTo>
                  <a:pt x="3457037" y="0"/>
                </a:moveTo>
                <a:lnTo>
                  <a:pt x="0" y="0"/>
                </a:lnTo>
                <a:lnTo>
                  <a:pt x="0" y="5910115"/>
                </a:lnTo>
                <a:lnTo>
                  <a:pt x="3457037" y="5910115"/>
                </a:lnTo>
                <a:lnTo>
                  <a:pt x="345703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51039"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8249771" y="5417350"/>
            <a:ext cx="2903454" cy="5610240"/>
          </a:xfrm>
          <a:custGeom>
            <a:avLst/>
            <a:gdLst/>
            <a:ahLst/>
            <a:cxnLst/>
            <a:rect l="l" t="t" r="r" b="b"/>
            <a:pathLst>
              <a:path w="2903453" h="5610239">
                <a:moveTo>
                  <a:pt x="2903452" y="0"/>
                </a:moveTo>
                <a:lnTo>
                  <a:pt x="0" y="0"/>
                </a:lnTo>
                <a:lnTo>
                  <a:pt x="0" y="5610239"/>
                </a:lnTo>
                <a:lnTo>
                  <a:pt x="2903452" y="5610239"/>
                </a:lnTo>
                <a:lnTo>
                  <a:pt x="290345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b="-56395"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549181" y="5417351"/>
            <a:ext cx="3343310" cy="5623766"/>
          </a:xfrm>
          <a:custGeom>
            <a:avLst/>
            <a:gdLst/>
            <a:ahLst/>
            <a:cxnLst/>
            <a:rect l="l" t="t" r="r" b="b"/>
            <a:pathLst>
              <a:path w="3343309" h="5623766">
                <a:moveTo>
                  <a:pt x="0" y="0"/>
                </a:moveTo>
                <a:lnTo>
                  <a:pt x="3343309" y="0"/>
                </a:lnTo>
                <a:lnTo>
                  <a:pt x="3343309" y="5623765"/>
                </a:lnTo>
                <a:lnTo>
                  <a:pt x="0" y="56237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b="-52080"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16029229" y="5400180"/>
            <a:ext cx="3002886" cy="5927284"/>
          </a:xfrm>
          <a:custGeom>
            <a:avLst/>
            <a:gdLst/>
            <a:ahLst/>
            <a:cxnLst/>
            <a:rect l="l" t="t" r="r" b="b"/>
            <a:pathLst>
              <a:path w="3002885" h="5927284">
                <a:moveTo>
                  <a:pt x="3002885" y="0"/>
                </a:moveTo>
                <a:lnTo>
                  <a:pt x="0" y="0"/>
                </a:lnTo>
                <a:lnTo>
                  <a:pt x="0" y="5927284"/>
                </a:lnTo>
                <a:lnTo>
                  <a:pt x="3002885" y="5927284"/>
                </a:lnTo>
                <a:lnTo>
                  <a:pt x="3002885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b="-49006"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5BC35A-6E59-1758-B16D-52FFB32D8584}"/>
              </a:ext>
            </a:extLst>
          </p:cNvPr>
          <p:cNvSpPr txBox="1"/>
          <p:nvPr/>
        </p:nvSpPr>
        <p:spPr>
          <a:xfrm>
            <a:off x="1600200" y="1409700"/>
            <a:ext cx="159326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1DC1C-CD12-93D3-3F2B-DF6843D72A4A}"/>
              </a:ext>
            </a:extLst>
          </p:cNvPr>
          <p:cNvSpPr txBox="1"/>
          <p:nvPr/>
        </p:nvSpPr>
        <p:spPr>
          <a:xfrm>
            <a:off x="609600" y="419100"/>
            <a:ext cx="15932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3A9D32-4047-EEA5-DACE-0BE064F14A68}"/>
              </a:ext>
            </a:extLst>
          </p:cNvPr>
          <p:cNvSpPr txBox="1"/>
          <p:nvPr/>
        </p:nvSpPr>
        <p:spPr>
          <a:xfrm>
            <a:off x="609600" y="4076700"/>
            <a:ext cx="148649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4752A9-C393-82D2-3473-C2CC99BE22FC}"/>
              </a:ext>
            </a:extLst>
          </p:cNvPr>
          <p:cNvSpPr txBox="1"/>
          <p:nvPr/>
        </p:nvSpPr>
        <p:spPr>
          <a:xfrm>
            <a:off x="1600200" y="5359688"/>
            <a:ext cx="15011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AF9713-E886-0708-F0C5-B514300F0CD8}"/>
              </a:ext>
            </a:extLst>
          </p:cNvPr>
          <p:cNvSpPr txBox="1"/>
          <p:nvPr/>
        </p:nvSpPr>
        <p:spPr>
          <a:xfrm>
            <a:off x="1600200" y="6614736"/>
            <a:ext cx="16382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5BC35A-6E59-1758-B16D-52FFB32D8584}"/>
              </a:ext>
            </a:extLst>
          </p:cNvPr>
          <p:cNvSpPr txBox="1"/>
          <p:nvPr/>
        </p:nvSpPr>
        <p:spPr>
          <a:xfrm>
            <a:off x="1447800" y="1866900"/>
            <a:ext cx="1593260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hay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“Ô”;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Ép-phờ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J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“Gi”;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Vê-kép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 </a:t>
            </a: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59325278-CBF0-394C-F72E-23CF3743F674}"/>
              </a:ext>
            </a:extLst>
          </p:cNvPr>
          <p:cNvSpPr/>
          <p:nvPr/>
        </p:nvSpPr>
        <p:spPr>
          <a:xfrm>
            <a:off x="1981200" y="1485900"/>
            <a:ext cx="7089467" cy="0"/>
          </a:xfrm>
          <a:prstGeom prst="line">
            <a:avLst/>
          </a:prstGeom>
          <a:ln w="76200" cap="rnd">
            <a:solidFill>
              <a:srgbClr val="B4D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id="{0AF36842-FCEF-22EB-02FD-D15696905B4F}"/>
              </a:ext>
            </a:extLst>
          </p:cNvPr>
          <p:cNvSpPr/>
          <p:nvPr/>
        </p:nvSpPr>
        <p:spPr>
          <a:xfrm>
            <a:off x="37776" y="1333500"/>
            <a:ext cx="3352807" cy="0"/>
          </a:xfrm>
          <a:prstGeom prst="line">
            <a:avLst/>
          </a:prstGeom>
          <a:ln w="152400" cap="rnd">
            <a:gradFill>
              <a:gsLst>
                <a:gs pos="0">
                  <a:srgbClr val="356F88">
                    <a:alpha val="100000"/>
                  </a:srgbClr>
                </a:gs>
                <a:gs pos="100000">
                  <a:srgbClr val="5E9AB4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B5B1B7-FF3E-85EA-BBF3-14B66527DCB3}"/>
              </a:ext>
            </a:extLst>
          </p:cNvPr>
          <p:cNvSpPr txBox="1"/>
          <p:nvPr/>
        </p:nvSpPr>
        <p:spPr>
          <a:xfrm>
            <a:off x="3962400" y="571500"/>
            <a:ext cx="373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779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70033" y="1028700"/>
            <a:ext cx="482666" cy="4826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78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53545" y="1028700"/>
            <a:ext cx="482666" cy="48266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66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32087" y="1028700"/>
            <a:ext cx="482666" cy="48266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9A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10630" y="1028700"/>
            <a:ext cx="482666" cy="48266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CA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5486400" y="2684075"/>
            <a:ext cx="1314826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ii.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Thực</a:t>
            </a:r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 </a:t>
            </a: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hành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605A35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2D994F52-9406-48A6-BD7D-A391C28E9D22}"/>
              </a:ext>
            </a:extLst>
          </p:cNvPr>
          <p:cNvSpPr/>
          <p:nvPr/>
        </p:nvSpPr>
        <p:spPr>
          <a:xfrm>
            <a:off x="381000" y="4198159"/>
            <a:ext cx="6765414" cy="6647018"/>
          </a:xfrm>
          <a:custGeom>
            <a:avLst/>
            <a:gdLst/>
            <a:ahLst/>
            <a:cxnLst/>
            <a:rect l="l" t="t" r="r" b="b"/>
            <a:pathLst>
              <a:path w="5212701" h="5121478">
                <a:moveTo>
                  <a:pt x="0" y="0"/>
                </a:moveTo>
                <a:lnTo>
                  <a:pt x="5212701" y="0"/>
                </a:lnTo>
                <a:lnTo>
                  <a:pt x="5212701" y="5121478"/>
                </a:lnTo>
                <a:lnTo>
                  <a:pt x="0" y="5121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2280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238500"/>
            <a:ext cx="1638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Tìm tên viết tắt của các tổ chức quốc tế phù hợp với chỗ có kí hiệu * trong những câu dưới đây:</a:t>
            </a:r>
          </a:p>
          <a:p>
            <a:pPr algn="just"/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a) Theo đánh giá của </a:t>
            </a:r>
            <a:r>
              <a:rPr lang="vi-VN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Quỹ Tiền tệ Quốc tế (*) </a:t>
            </a:r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và </a:t>
            </a:r>
            <a:r>
              <a:rPr lang="vi-VN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Ngân hàng Thế giới (*), </a:t>
            </a:r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kinh tế thế giới năm 2003 đạt mức tăng trưởng 3,2%. (Theo Phí Như Chanh)</a:t>
            </a:r>
          </a:p>
          <a:p>
            <a:pPr algn="just"/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b) Việt Nam gia nhập </a:t>
            </a:r>
            <a:r>
              <a:rPr lang="vi-VN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Tổ chức Thương mại Thế giới (*) </a:t>
            </a:r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là một sự kiện quan trọng trong đời sống kinh tế - xã hội của nước ta. (Theo Uỷ ban Quốc gia về Hợp tác Kinh tế quốc tế)</a:t>
            </a:r>
            <a:endParaRPr lang="vi-VN" sz="4400" b="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endParaRPr>
          </a:p>
        </p:txBody>
      </p:sp>
      <p:sp>
        <p:nvSpPr>
          <p:cNvPr id="3" name="TextBox 40"/>
          <p:cNvSpPr txBox="1"/>
          <p:nvPr/>
        </p:nvSpPr>
        <p:spPr>
          <a:xfrm>
            <a:off x="3660012" y="987136"/>
            <a:ext cx="1314826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60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giây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thử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thách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605A35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8653D31-161A-F584-18CF-0CC356B6B339}"/>
              </a:ext>
            </a:extLst>
          </p:cNvPr>
          <p:cNvSpPr/>
          <p:nvPr/>
        </p:nvSpPr>
        <p:spPr>
          <a:xfrm>
            <a:off x="1070264" y="293909"/>
            <a:ext cx="1717262" cy="1889697"/>
          </a:xfrm>
          <a:custGeom>
            <a:avLst/>
            <a:gdLst/>
            <a:ahLst/>
            <a:cxnLst/>
            <a:rect l="l" t="t" r="r" b="b"/>
            <a:pathLst>
              <a:path w="3739325" h="4114800">
                <a:moveTo>
                  <a:pt x="0" y="0"/>
                </a:moveTo>
                <a:lnTo>
                  <a:pt x="3739325" y="0"/>
                </a:lnTo>
                <a:lnTo>
                  <a:pt x="37393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8A47174-4B68-CE75-28C6-F6EAB1004CA1}"/>
              </a:ext>
            </a:extLst>
          </p:cNvPr>
          <p:cNvSpPr/>
          <p:nvPr/>
        </p:nvSpPr>
        <p:spPr>
          <a:xfrm>
            <a:off x="1942750" y="800100"/>
            <a:ext cx="2170700" cy="2165273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2" y="0"/>
                </a:lnTo>
                <a:lnTo>
                  <a:pt x="4125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9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337384"/>
            <a:ext cx="1478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186773"/>
              </p:ext>
            </p:extLst>
          </p:nvPr>
        </p:nvGraphicFramePr>
        <p:xfrm>
          <a:off x="304800" y="1257300"/>
          <a:ext cx="17678400" cy="880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val="4122761969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422445088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898805628"/>
                    </a:ext>
                  </a:extLst>
                </a:gridCol>
              </a:tblGrid>
              <a:tr h="114521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936585"/>
                  </a:ext>
                </a:extLst>
              </a:tr>
              <a:tr h="1145219">
                <a:tc rowSpan="2">
                  <a:txBody>
                    <a:bodyPr/>
                    <a:lstStyle/>
                    <a:p>
                      <a:pPr algn="just"/>
                      <a:r>
                        <a:rPr lang="en-US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 đánh giá của </a:t>
                      </a:r>
                      <a:r>
                        <a:rPr lang="vi-VN" sz="4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Quỹ Tiền tệ Quốc tế (*) </a:t>
                      </a:r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 </a:t>
                      </a:r>
                      <a:r>
                        <a:rPr lang="vi-VN" sz="4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Ngân hàng Thế giới (*), </a:t>
                      </a:r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kinh tế thế giới năm 2003 đạt mức tăng trưởng 3,2%. (Theo Phí Như Chanh)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Quỹ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435746"/>
                  </a:ext>
                </a:extLst>
              </a:tr>
              <a:tr h="21306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70818"/>
                  </a:ext>
                </a:extLst>
              </a:tr>
              <a:tr h="3808520">
                <a:tc>
                  <a:txBody>
                    <a:bodyPr/>
                    <a:lstStyle/>
                    <a:p>
                      <a:pPr algn="just"/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b) Việt Nam gia nhập </a:t>
                      </a:r>
                      <a:r>
                        <a:rPr lang="vi-VN" sz="4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 chức Thương mại Thế giới (*) </a:t>
                      </a:r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 một sự kiện quan trọng trong đời sống kinh tế - xã hội của nước ta. (Theo Uỷ ban Quốc gia về Hợp tác Kinh tế quốc tế)</a:t>
                      </a:r>
                      <a:endParaRPr lang="vi-VN" sz="44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913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5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800100"/>
            <a:ext cx="1478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400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8BC366B2-5C61-2486-DBB9-4A8F9D4D7B14}"/>
              </a:ext>
            </a:extLst>
          </p:cNvPr>
          <p:cNvSpPr/>
          <p:nvPr/>
        </p:nvSpPr>
        <p:spPr>
          <a:xfrm>
            <a:off x="-152400" y="6057900"/>
            <a:ext cx="4972568" cy="4114800"/>
          </a:xfrm>
          <a:custGeom>
            <a:avLst/>
            <a:gdLst/>
            <a:ahLst/>
            <a:cxnLst/>
            <a:rect l="l" t="t" r="r" b="b"/>
            <a:pathLst>
              <a:path w="4972568" h="4114800">
                <a:moveTo>
                  <a:pt x="0" y="0"/>
                </a:moveTo>
                <a:lnTo>
                  <a:pt x="4972568" y="0"/>
                </a:lnTo>
                <a:lnTo>
                  <a:pt x="49725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803839"/>
              </p:ext>
            </p:extLst>
          </p:nvPr>
        </p:nvGraphicFramePr>
        <p:xfrm>
          <a:off x="4988560" y="4229100"/>
          <a:ext cx="1268984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840">
                  <a:extLst>
                    <a:ext uri="{9D8B030D-6E8A-4147-A177-3AD203B41FA5}">
                      <a16:colId xmlns:a16="http://schemas.microsoft.com/office/drawing/2014/main" val="2422445088"/>
                    </a:ext>
                  </a:extLst>
                </a:gridCol>
                <a:gridCol w="9525000">
                  <a:extLst>
                    <a:ext uri="{9D8B030D-6E8A-4147-A177-3AD203B41FA5}">
                      <a16:colId xmlns:a16="http://schemas.microsoft.com/office/drawing/2014/main" val="2898805628"/>
                    </a:ext>
                  </a:extLst>
                </a:gridCol>
              </a:tblGrid>
              <a:tr h="19081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936585"/>
                  </a:ext>
                </a:extLst>
              </a:tr>
              <a:tr h="1014959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Á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435746"/>
                  </a:ext>
                </a:extLst>
              </a:tr>
              <a:tr h="1014959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Á-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70818"/>
                  </a:ext>
                </a:extLst>
              </a:tr>
              <a:tr h="1014959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91347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1975902"/>
            <a:ext cx="16916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2).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96400" y="2857500"/>
            <a:ext cx="7988086" cy="411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9B6AA8C-1688-6928-F454-75C6783DB16E}"/>
              </a:ext>
            </a:extLst>
          </p:cNvPr>
          <p:cNvSpPr/>
          <p:nvPr/>
        </p:nvSpPr>
        <p:spPr>
          <a:xfrm>
            <a:off x="228600" y="1824015"/>
            <a:ext cx="7988086" cy="9077370"/>
          </a:xfrm>
          <a:custGeom>
            <a:avLst/>
            <a:gdLst/>
            <a:ahLst/>
            <a:cxnLst/>
            <a:rect l="l" t="t" r="r" b="b"/>
            <a:pathLst>
              <a:path w="3621024" h="4114800">
                <a:moveTo>
                  <a:pt x="0" y="0"/>
                </a:moveTo>
                <a:lnTo>
                  <a:pt x="3621024" y="0"/>
                </a:lnTo>
                <a:lnTo>
                  <a:pt x="3621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800100"/>
            <a:ext cx="1478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694165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52500"/>
            <a:ext cx="92202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“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(UN).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CC4A8595-B40A-F72F-E370-BE39A96E4E1B}"/>
              </a:ext>
            </a:extLst>
          </p:cNvPr>
          <p:cNvSpPr/>
          <p:nvPr/>
        </p:nvSpPr>
        <p:spPr>
          <a:xfrm>
            <a:off x="8686800" y="3145229"/>
            <a:ext cx="10715273" cy="7141771"/>
          </a:xfrm>
          <a:custGeom>
            <a:avLst/>
            <a:gdLst/>
            <a:ahLst/>
            <a:cxnLst/>
            <a:rect l="l" t="t" r="r" b="b"/>
            <a:pathLst>
              <a:path w="10715273" h="7141771">
                <a:moveTo>
                  <a:pt x="0" y="0"/>
                </a:moveTo>
                <a:lnTo>
                  <a:pt x="10715273" y="0"/>
                </a:lnTo>
                <a:lnTo>
                  <a:pt x="10715273" y="7141771"/>
                </a:lnTo>
                <a:lnTo>
                  <a:pt x="0" y="7141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18282582" cy="1028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712" y="7032007"/>
            <a:ext cx="2316288" cy="3254994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1" y="3322321"/>
            <a:ext cx="3641090" cy="3641090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3741421" y="1292861"/>
            <a:ext cx="11852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 dirty="0">
                <a:latin typeface="Cambria" panose="02040503050406030204" pitchFamily="18" charset="0"/>
                <a:ea typeface="Cambria" panose="02040503050406030204" pitchFamily="18" charset="0"/>
                <a:cs typeface="#9Slide03 Roboto Slab Bold" charset="0"/>
              </a:rPr>
              <a:t> </a:t>
            </a:r>
            <a:r>
              <a:rPr lang="en-US" altLang="zh-CN" sz="5600" b="1" dirty="0" err="1">
                <a:latin typeface="Cambria" panose="02040503050406030204" pitchFamily="18" charset="0"/>
                <a:ea typeface="Cambria" panose="02040503050406030204" pitchFamily="18" charset="0"/>
                <a:cs typeface="#9Slide03 Roboto Slab Bold" charset="0"/>
              </a:rPr>
              <a:t>Chuẩn</a:t>
            </a:r>
            <a:r>
              <a:rPr lang="en-US" altLang="zh-CN" sz="5600" b="1" dirty="0">
                <a:latin typeface="Cambria" panose="02040503050406030204" pitchFamily="18" charset="0"/>
                <a:ea typeface="Cambria" panose="02040503050406030204" pitchFamily="18" charset="0"/>
                <a:cs typeface="#9Slide03 Roboto Slab Bold" charset="0"/>
              </a:rPr>
              <a:t> </a:t>
            </a:r>
            <a:r>
              <a:rPr lang="en-US" altLang="zh-CN" sz="5600" b="1" dirty="0" err="1">
                <a:latin typeface="Cambria" panose="02040503050406030204" pitchFamily="18" charset="0"/>
                <a:ea typeface="Cambria" panose="02040503050406030204" pitchFamily="18" charset="0"/>
                <a:cs typeface="#9Slide03 Roboto Slab Bold" charset="0"/>
              </a:rPr>
              <a:t>bị</a:t>
            </a:r>
            <a:r>
              <a:rPr lang="en-US" altLang="zh-CN" sz="5600" b="1" dirty="0">
                <a:latin typeface="Cambria" panose="02040503050406030204" pitchFamily="18" charset="0"/>
                <a:ea typeface="Cambria" panose="02040503050406030204" pitchFamily="18" charset="0"/>
                <a:cs typeface="#9Slide03 Roboto Slab Bold" charset="0"/>
              </a:rPr>
              <a:t> </a:t>
            </a:r>
            <a:r>
              <a:rPr lang="en-US" altLang="zh-CN" sz="5600" b="1" dirty="0" err="1">
                <a:latin typeface="Cambria" panose="02040503050406030204" pitchFamily="18" charset="0"/>
                <a:ea typeface="Cambria" panose="02040503050406030204" pitchFamily="18" charset="0"/>
                <a:cs typeface="#9Slide03 Roboto Slab Bold" charset="0"/>
              </a:rPr>
              <a:t>bài</a:t>
            </a:r>
            <a:r>
              <a:rPr lang="en-US" altLang="zh-CN" sz="5600" b="1" dirty="0">
                <a:latin typeface="Cambria" panose="02040503050406030204" pitchFamily="18" charset="0"/>
                <a:ea typeface="Cambria" panose="02040503050406030204" pitchFamily="18" charset="0"/>
                <a:cs typeface="#9Slide03 Roboto Slab Bold" charset="0"/>
              </a:rPr>
              <a:t> </a:t>
            </a:r>
            <a:r>
              <a:rPr lang="en-US" altLang="zh-CN" sz="5600" b="1" dirty="0" err="1">
                <a:latin typeface="Cambria" panose="02040503050406030204" pitchFamily="18" charset="0"/>
                <a:ea typeface="Cambria" panose="02040503050406030204" pitchFamily="18" charset="0"/>
                <a:cs typeface="#9Slide03 Roboto Slab Bold" charset="0"/>
              </a:rPr>
              <a:t>sau</a:t>
            </a:r>
            <a:endParaRPr lang="en-US" altLang="zh-CN" sz="5600" b="1" dirty="0">
              <a:latin typeface="Cambria" panose="02040503050406030204" pitchFamily="18" charset="0"/>
              <a:ea typeface="Cambria" panose="02040503050406030204" pitchFamily="18" charset="0"/>
              <a:cs typeface="#9Slide03 Roboto Slab Bold" charset="0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5130299" y="3546659"/>
            <a:ext cx="11412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(1)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trước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Vườn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quốc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gia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Tràm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Chim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− Tam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Nông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tìm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hiểu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thêm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thông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tin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danh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lam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thắng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cảnh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ở Nam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Bộ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2" name="文本框 4"/>
          <p:cNvSpPr txBox="1"/>
          <p:nvPr/>
        </p:nvSpPr>
        <p:spPr>
          <a:xfrm>
            <a:off x="5135717" y="5284127"/>
            <a:ext cx="11409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(2)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Nếu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đi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thăm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Vườn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quốc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gia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Tràm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Chim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− Tam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Nông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em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muốn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thông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tin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gì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? </a:t>
            </a:r>
          </a:p>
        </p:txBody>
      </p:sp>
      <p:sp>
        <p:nvSpPr>
          <p:cNvPr id="13" name="文本框 4"/>
          <p:cNvSpPr txBox="1"/>
          <p:nvPr/>
        </p:nvSpPr>
        <p:spPr>
          <a:xfrm>
            <a:off x="5135714" y="6529151"/>
            <a:ext cx="11409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(3) Em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địa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danh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nào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tương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tự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như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Vườn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quốc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gia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Tràm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Chim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− Tam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Nông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không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1DD63-CBFF-60B3-F008-DAA2DF80DA14}"/>
              </a:ext>
            </a:extLst>
          </p:cNvPr>
          <p:cNvSpPr txBox="1"/>
          <p:nvPr/>
        </p:nvSpPr>
        <p:spPr>
          <a:xfrm>
            <a:off x="5130298" y="283181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ea typeface="印品黑体" panose="00000500000000000000" pitchFamily="2" charset="-122"/>
                <a:cs typeface="#9Slide03 Arima Madurai Bold" panose="00000800000000000000" pitchFamily="2" charset="0"/>
              </a:defRPr>
            </a:lvl1pPr>
          </a:lstStyle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Hoàn thành phần “Chuẩn bị”- SGKTr.67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hlinkClick r:id="rId6" action="ppaction://hlinkfile"/>
            <a:extLst>
              <a:ext uri="{FF2B5EF4-FFF2-40B4-BE49-F238E27FC236}">
                <a16:creationId xmlns:a16="http://schemas.microsoft.com/office/drawing/2014/main" id="{9A0BB194-0BF7-60BA-7781-68574F6804C4}"/>
              </a:ext>
            </a:extLst>
          </p:cNvPr>
          <p:cNvSpPr txBox="1"/>
          <p:nvPr/>
        </p:nvSpPr>
        <p:spPr>
          <a:xfrm>
            <a:off x="5130298" y="7849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ea typeface="印品黑体" panose="00000500000000000000" pitchFamily="2" charset="-122"/>
                <a:cs typeface="#9Slide03 Arima Madurai Bold" panose="00000800000000000000" pitchFamily="2" charset="0"/>
              </a:defRPr>
            </a:lvl1pPr>
          </a:lstStyle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Hoàn thành các PHT</a:t>
            </a:r>
            <a:endParaRPr lang="en-US" sz="3200" b="1" u="sng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5ba1682899b9444c201750c3b90c1b.png">
            <a:extLst>
              <a:ext uri="{FF2B5EF4-FFF2-40B4-BE49-F238E27FC236}">
                <a16:creationId xmlns:a16="http://schemas.microsoft.com/office/drawing/2014/main" id="{1474B0B2-FF4C-F796-D28A-3C933EEFAC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9670" y="-338254"/>
            <a:ext cx="15948660" cy="6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D4BB62-BF38-1A99-CE62-404A620D81CC}"/>
              </a:ext>
            </a:extLst>
          </p:cNvPr>
          <p:cNvSpPr txBox="1"/>
          <p:nvPr/>
        </p:nvSpPr>
        <p:spPr>
          <a:xfrm>
            <a:off x="4029309" y="1695097"/>
            <a:ext cx="10660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1.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hiểu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nghĩa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dùng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tên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tắt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tổ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chức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quốc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tế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99">
            <a:extLst>
              <a:ext uri="{FF2B5EF4-FFF2-40B4-BE49-F238E27FC236}">
                <a16:creationId xmlns:a16="http://schemas.microsoft.com/office/drawing/2014/main" id="{158BDF17-C4BB-C409-697B-2EF2B0734C64}"/>
              </a:ext>
            </a:extLst>
          </p:cNvPr>
          <p:cNvSpPr txBox="1"/>
          <p:nvPr/>
        </p:nvSpPr>
        <p:spPr>
          <a:xfrm>
            <a:off x="3764961" y="4936645"/>
            <a:ext cx="12995910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A.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Để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tốt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môn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trường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4800" b="1" i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B.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Để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giao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dịch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thuận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lợi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C.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Để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dịch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thuật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bản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khoa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4800" dirty="0">
              <a:latin typeface="#9Slide03 Arima Madurai Bold" panose="00000800000000000000" pitchFamily="2" charset="0"/>
              <a:ea typeface="SimSun" panose="02010600030101010101" pitchFamily="2" charset="-122"/>
              <a:cs typeface="#9Slide03 Arima Madurai Bold" panose="00000800000000000000" pitchFamily="2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800" dirty="0"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D. </a:t>
            </a:r>
            <a:r>
              <a:rPr lang="en-US" sz="48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Để</a:t>
            </a:r>
            <a:r>
              <a:rPr lang="en-US" sz="4800" dirty="0"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có</a:t>
            </a:r>
            <a:r>
              <a:rPr lang="en-US" sz="4800" dirty="0"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kinh</a:t>
            </a:r>
            <a:r>
              <a:rPr lang="en-US" sz="4800" dirty="0"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nghiệm</a:t>
            </a:r>
            <a:r>
              <a:rPr lang="en-US" sz="4800" dirty="0"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trong</a:t>
            </a:r>
            <a:r>
              <a:rPr lang="en-US" sz="4800" dirty="0"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công</a:t>
            </a:r>
            <a:r>
              <a:rPr lang="en-US" sz="4800" dirty="0"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4800" dirty="0" err="1"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việc</a:t>
            </a:r>
            <a:r>
              <a:rPr lang="en-US" sz="4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495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75ba1682899b9444c201750c3b90c1b.png">
            <a:extLst>
              <a:ext uri="{FF2B5EF4-FFF2-40B4-BE49-F238E27FC236}">
                <a16:creationId xmlns:a16="http://schemas.microsoft.com/office/drawing/2014/main" id="{9891EF9B-33EA-6CF5-6D01-B352E03DD7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9670" y="-338254"/>
            <a:ext cx="15948660" cy="6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2251A-55E3-471D-8B65-509212AF1E50}"/>
              </a:ext>
            </a:extLst>
          </p:cNvPr>
          <p:cNvSpPr txBox="1"/>
          <p:nvPr/>
        </p:nvSpPr>
        <p:spPr>
          <a:xfrm>
            <a:off x="4185209" y="2012562"/>
            <a:ext cx="106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sz="4800" dirty="0" err="1"/>
              <a:t>Câu</a:t>
            </a:r>
            <a:r>
              <a:rPr lang="en-US" sz="4800" dirty="0"/>
              <a:t> 2. </a:t>
            </a:r>
            <a:r>
              <a:rPr lang="en-US" sz="4800" dirty="0" err="1"/>
              <a:t>Tại</a:t>
            </a:r>
            <a:r>
              <a:rPr lang="en-US" sz="4800" dirty="0"/>
              <a:t> </a:t>
            </a:r>
            <a:r>
              <a:rPr lang="en-US" sz="4800" dirty="0" err="1"/>
              <a:t>sao</a:t>
            </a:r>
            <a:r>
              <a:rPr lang="en-US" sz="4800" dirty="0"/>
              <a:t> </a:t>
            </a:r>
            <a:r>
              <a:rPr lang="en-US" sz="4800" dirty="0" err="1"/>
              <a:t>cần</a:t>
            </a:r>
            <a:r>
              <a:rPr lang="en-US" sz="4800" dirty="0"/>
              <a:t> </a:t>
            </a:r>
            <a:r>
              <a:rPr lang="en-US" sz="4800" dirty="0" err="1"/>
              <a:t>viết</a:t>
            </a:r>
            <a:r>
              <a:rPr lang="en-US" sz="4800" dirty="0"/>
              <a:t> </a:t>
            </a:r>
            <a:r>
              <a:rPr lang="en-US" sz="4800" dirty="0" err="1"/>
              <a:t>tắt</a:t>
            </a:r>
            <a:r>
              <a:rPr lang="en-US" sz="4800" dirty="0"/>
              <a:t>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tổ</a:t>
            </a:r>
            <a:r>
              <a:rPr lang="en-US" sz="4800" dirty="0"/>
              <a:t> </a:t>
            </a:r>
            <a:r>
              <a:rPr lang="en-US" sz="4800" dirty="0" err="1"/>
              <a:t>chức</a:t>
            </a:r>
            <a:r>
              <a:rPr lang="en-US" sz="4800" dirty="0"/>
              <a:t> </a:t>
            </a:r>
            <a:r>
              <a:rPr lang="en-US" sz="4800" dirty="0" err="1"/>
              <a:t>quốc</a:t>
            </a:r>
            <a:r>
              <a:rPr lang="en-US" sz="4800" dirty="0"/>
              <a:t> </a:t>
            </a:r>
            <a:r>
              <a:rPr lang="en-US" sz="4800" dirty="0" err="1"/>
              <a:t>tế</a:t>
            </a:r>
            <a:r>
              <a:rPr lang="en-US" sz="4800" dirty="0"/>
              <a:t>?</a:t>
            </a:r>
          </a:p>
        </p:txBody>
      </p:sp>
      <p:sp>
        <p:nvSpPr>
          <p:cNvPr id="4" name="Text Box 99">
            <a:extLst>
              <a:ext uri="{FF2B5EF4-FFF2-40B4-BE49-F238E27FC236}">
                <a16:creationId xmlns:a16="http://schemas.microsoft.com/office/drawing/2014/main" id="{79F46DD4-8EC1-6D03-F811-F7865E170D6C}"/>
              </a:ext>
            </a:extLst>
          </p:cNvPr>
          <p:cNvSpPr txBox="1"/>
          <p:nvPr/>
        </p:nvSpPr>
        <p:spPr>
          <a:xfrm>
            <a:off x="1169670" y="5143500"/>
            <a:ext cx="16117292" cy="35086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spcBef>
                <a:spcPts val="600"/>
              </a:spcBef>
              <a:spcAft>
                <a:spcPts val="600"/>
              </a:spcAft>
              <a:defRPr sz="2400" b="0">
                <a:latin typeface="#9Slide03 Arima Madurai Bold" panose="00000800000000000000" pitchFamily="2" charset="0"/>
                <a:cs typeface="#9Slide03 Arima Madurai Bold" panose="00000800000000000000" pitchFamily="2" charset="0"/>
              </a:defRPr>
            </a:lvl1pPr>
          </a:lstStyle>
          <a:p>
            <a:r>
              <a:rPr lang="en-US" sz="4800" dirty="0"/>
              <a:t>A. </a:t>
            </a:r>
            <a:r>
              <a:rPr lang="en-US" sz="4800" dirty="0" err="1"/>
              <a:t>Để</a:t>
            </a:r>
            <a:r>
              <a:rPr lang="en-US" sz="4800" dirty="0"/>
              <a:t> </a:t>
            </a:r>
            <a:r>
              <a:rPr lang="en-US" sz="4800" dirty="0" err="1"/>
              <a:t>có</a:t>
            </a:r>
            <a:r>
              <a:rPr lang="en-US" sz="4800" dirty="0"/>
              <a:t> </a:t>
            </a:r>
            <a:r>
              <a:rPr lang="en-US" sz="4800" dirty="0" err="1"/>
              <a:t>thể</a:t>
            </a:r>
            <a:r>
              <a:rPr lang="en-US" sz="4800" dirty="0"/>
              <a:t> </a:t>
            </a:r>
            <a:r>
              <a:rPr lang="en-US" sz="4800" dirty="0" err="1"/>
              <a:t>giao</a:t>
            </a:r>
            <a:r>
              <a:rPr lang="en-US" sz="4800" dirty="0"/>
              <a:t> </a:t>
            </a:r>
            <a:r>
              <a:rPr lang="en-US" sz="4800" dirty="0" err="1"/>
              <a:t>tiếp</a:t>
            </a:r>
            <a:r>
              <a:rPr lang="en-US" sz="4800" dirty="0"/>
              <a:t> </a:t>
            </a:r>
            <a:r>
              <a:rPr lang="en-US" sz="4800" dirty="0" err="1"/>
              <a:t>với</a:t>
            </a:r>
            <a:r>
              <a:rPr lang="en-US" sz="4800" dirty="0"/>
              <a:t> </a:t>
            </a:r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dirty="0" err="1"/>
              <a:t>nước</a:t>
            </a:r>
            <a:r>
              <a:rPr lang="en-US" sz="4800" dirty="0"/>
              <a:t> </a:t>
            </a:r>
            <a:r>
              <a:rPr lang="en-US" sz="4800" dirty="0" err="1"/>
              <a:t>ngoài</a:t>
            </a:r>
            <a:r>
              <a:rPr lang="en-US" sz="4800" dirty="0"/>
              <a:t>.</a:t>
            </a:r>
          </a:p>
          <a:p>
            <a:r>
              <a:rPr lang="en-US" sz="4800" dirty="0"/>
              <a:t>B. </a:t>
            </a:r>
            <a:r>
              <a:rPr lang="en-US" sz="4800" dirty="0" err="1"/>
              <a:t>Để</a:t>
            </a:r>
            <a:r>
              <a:rPr lang="en-US" sz="4800" dirty="0"/>
              <a:t> </a:t>
            </a:r>
            <a:r>
              <a:rPr lang="en-US" sz="4800" dirty="0" err="1"/>
              <a:t>có</a:t>
            </a:r>
            <a:r>
              <a:rPr lang="en-US" sz="4800" dirty="0"/>
              <a:t> </a:t>
            </a:r>
            <a:r>
              <a:rPr lang="en-US" sz="4800" dirty="0" err="1"/>
              <a:t>thêm</a:t>
            </a:r>
            <a:r>
              <a:rPr lang="en-US" sz="4800" dirty="0"/>
              <a:t> </a:t>
            </a:r>
            <a:r>
              <a:rPr lang="en-US" sz="4800" dirty="0" err="1"/>
              <a:t>kiến</a:t>
            </a:r>
            <a:r>
              <a:rPr lang="en-US" sz="4800" dirty="0"/>
              <a:t> </a:t>
            </a:r>
            <a:r>
              <a:rPr lang="en-US" sz="4800" dirty="0" err="1"/>
              <a:t>thức</a:t>
            </a:r>
            <a:r>
              <a:rPr lang="en-US" sz="4800" dirty="0"/>
              <a:t> </a:t>
            </a:r>
            <a:r>
              <a:rPr lang="en-US" sz="4800" dirty="0" err="1"/>
              <a:t>môn</a:t>
            </a:r>
            <a:r>
              <a:rPr lang="en-US" sz="4800" dirty="0"/>
              <a:t> </a:t>
            </a:r>
            <a:r>
              <a:rPr lang="en-US" sz="4800" dirty="0" err="1"/>
              <a:t>Ngữ</a:t>
            </a:r>
            <a:r>
              <a:rPr lang="en-US" sz="4800" dirty="0"/>
              <a:t> </a:t>
            </a:r>
            <a:r>
              <a:rPr lang="en-US" sz="4800" dirty="0" err="1"/>
              <a:t>văn</a:t>
            </a:r>
            <a:r>
              <a:rPr lang="en-US" sz="4800" dirty="0"/>
              <a:t>.</a:t>
            </a:r>
          </a:p>
          <a:p>
            <a:r>
              <a:rPr lang="en-US" sz="4800" dirty="0"/>
              <a:t>C. </a:t>
            </a:r>
            <a:r>
              <a:rPr lang="en-US" sz="4800" dirty="0" err="1"/>
              <a:t>Để</a:t>
            </a:r>
            <a:r>
              <a:rPr lang="en-US" sz="4800" dirty="0"/>
              <a:t> </a:t>
            </a:r>
            <a:r>
              <a:rPr lang="en-US" sz="4800" dirty="0" err="1"/>
              <a:t>thực</a:t>
            </a:r>
            <a:r>
              <a:rPr lang="en-US" sz="4800" dirty="0"/>
              <a:t> </a:t>
            </a:r>
            <a:r>
              <a:rPr lang="en-US" sz="4800" dirty="0" err="1"/>
              <a:t>hiện</a:t>
            </a:r>
            <a:r>
              <a:rPr lang="en-US" sz="4800" dirty="0"/>
              <a:t> </a:t>
            </a:r>
            <a:r>
              <a:rPr lang="en-US" sz="4800" dirty="0" err="1"/>
              <a:t>nội</a:t>
            </a:r>
            <a:r>
              <a:rPr lang="en-US" sz="4800" dirty="0"/>
              <a:t> dung </a:t>
            </a:r>
            <a:r>
              <a:rPr lang="en-US" sz="4800" dirty="0" err="1"/>
              <a:t>bắt</a:t>
            </a:r>
            <a:r>
              <a:rPr lang="en-US" sz="4800" dirty="0"/>
              <a:t> </a:t>
            </a:r>
            <a:r>
              <a:rPr lang="en-US" sz="4800" dirty="0" err="1"/>
              <a:t>buộc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chương</a:t>
            </a:r>
            <a:r>
              <a:rPr lang="en-US" sz="4800" dirty="0"/>
              <a:t> </a:t>
            </a:r>
            <a:r>
              <a:rPr lang="en-US" sz="4800" dirty="0" err="1"/>
              <a:t>trình</a:t>
            </a:r>
            <a:r>
              <a:rPr lang="en-US" sz="4800" dirty="0"/>
              <a:t> </a:t>
            </a:r>
            <a:r>
              <a:rPr lang="en-US" sz="4800" dirty="0" err="1"/>
              <a:t>học</a:t>
            </a:r>
            <a:r>
              <a:rPr lang="en-US" sz="4800" dirty="0"/>
              <a:t>.</a:t>
            </a:r>
          </a:p>
          <a:p>
            <a:r>
              <a:rPr lang="en-US" sz="4800" dirty="0"/>
              <a:t>D. </a:t>
            </a:r>
            <a:r>
              <a:rPr lang="en-US" sz="4800" dirty="0" err="1"/>
              <a:t>Để</a:t>
            </a:r>
            <a:r>
              <a:rPr lang="en-US" sz="4800" dirty="0"/>
              <a:t> </a:t>
            </a:r>
            <a:r>
              <a:rPr lang="en-US" sz="4800" dirty="0" err="1"/>
              <a:t>tiết</a:t>
            </a:r>
            <a:r>
              <a:rPr lang="en-US" sz="4800" dirty="0"/>
              <a:t> </a:t>
            </a:r>
            <a:r>
              <a:rPr lang="en-US" sz="4800" dirty="0" err="1"/>
              <a:t>kiệm</a:t>
            </a:r>
            <a:r>
              <a:rPr lang="en-US" sz="4800" dirty="0"/>
              <a:t> </a:t>
            </a:r>
            <a:r>
              <a:rPr lang="en-US" sz="4800" dirty="0" err="1"/>
              <a:t>thời</a:t>
            </a:r>
            <a:r>
              <a:rPr lang="en-US" sz="4800" dirty="0"/>
              <a:t> </a:t>
            </a:r>
            <a:r>
              <a:rPr lang="en-US" sz="4800" dirty="0" err="1"/>
              <a:t>gian</a:t>
            </a:r>
            <a:r>
              <a:rPr lang="en-US" sz="4800" dirty="0"/>
              <a:t> </a:t>
            </a:r>
            <a:r>
              <a:rPr lang="en-US" sz="4800" dirty="0" err="1"/>
              <a:t>và</a:t>
            </a:r>
            <a:r>
              <a:rPr lang="en-US" sz="4800" dirty="0"/>
              <a:t> </a:t>
            </a:r>
            <a:r>
              <a:rPr lang="en-US" sz="4800" dirty="0" err="1"/>
              <a:t>kinh</a:t>
            </a:r>
            <a:r>
              <a:rPr lang="en-US" sz="4800" dirty="0"/>
              <a:t> </a:t>
            </a:r>
            <a:r>
              <a:rPr lang="en-US" sz="4800" dirty="0" err="1"/>
              <a:t>phí</a:t>
            </a:r>
            <a:r>
              <a:rPr lang="en-US" sz="4800" dirty="0"/>
              <a:t> in </a:t>
            </a:r>
            <a:r>
              <a:rPr lang="en-US" sz="4800" dirty="0" err="1"/>
              <a:t>ấn</a:t>
            </a:r>
            <a:r>
              <a:rPr lang="en-US" sz="4800" dirty="0"/>
              <a:t> </a:t>
            </a:r>
            <a:r>
              <a:rPr lang="en-US" sz="4800" dirty="0" err="1"/>
              <a:t>tài</a:t>
            </a:r>
            <a:r>
              <a:rPr lang="en-US" sz="4800" dirty="0"/>
              <a:t> </a:t>
            </a:r>
            <a:r>
              <a:rPr lang="en-US" sz="4800" dirty="0" err="1"/>
              <a:t>liệu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2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75ba1682899b9444c201750c3b90c1b.png">
            <a:extLst>
              <a:ext uri="{FF2B5EF4-FFF2-40B4-BE49-F238E27FC236}">
                <a16:creationId xmlns:a16="http://schemas.microsoft.com/office/drawing/2014/main" id="{E8242FEA-E9B7-5E79-765E-CC848B5FB7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9670" y="-338254"/>
            <a:ext cx="15948660" cy="6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BF1127-84F1-D32F-CA8C-EB1F209ECF41}"/>
              </a:ext>
            </a:extLst>
          </p:cNvPr>
          <p:cNvSpPr txBox="1"/>
          <p:nvPr/>
        </p:nvSpPr>
        <p:spPr>
          <a:xfrm>
            <a:off x="3863464" y="2028364"/>
            <a:ext cx="10945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sz="4800" dirty="0" err="1"/>
              <a:t>Câu</a:t>
            </a:r>
            <a:r>
              <a:rPr lang="en-US" sz="4800" dirty="0"/>
              <a:t> 3.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viết</a:t>
            </a:r>
            <a:r>
              <a:rPr lang="en-US" sz="4800" dirty="0"/>
              <a:t> </a:t>
            </a:r>
            <a:r>
              <a:rPr lang="en-US" sz="4800" dirty="0" err="1"/>
              <a:t>tắt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tổ</a:t>
            </a:r>
            <a:r>
              <a:rPr lang="en-US" sz="4800" dirty="0"/>
              <a:t> </a:t>
            </a:r>
            <a:r>
              <a:rPr lang="en-US" sz="4800" dirty="0" err="1"/>
              <a:t>chức</a:t>
            </a:r>
            <a:r>
              <a:rPr lang="en-US" sz="4800" dirty="0"/>
              <a:t> </a:t>
            </a:r>
            <a:r>
              <a:rPr lang="en-US" sz="4800" dirty="0" err="1"/>
              <a:t>quốc</a:t>
            </a:r>
            <a:r>
              <a:rPr lang="en-US" sz="4800" dirty="0"/>
              <a:t> </a:t>
            </a:r>
            <a:r>
              <a:rPr lang="en-US" sz="4800" dirty="0" err="1"/>
              <a:t>tế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tạo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r>
              <a:rPr lang="en-US" sz="4800" dirty="0"/>
              <a:t> </a:t>
            </a:r>
            <a:r>
              <a:rPr lang="en-US" sz="4800" dirty="0" err="1"/>
              <a:t>bằng</a:t>
            </a:r>
            <a:r>
              <a:rPr lang="en-US" sz="4800" dirty="0"/>
              <a:t> </a:t>
            </a:r>
            <a:r>
              <a:rPr lang="en-US" sz="4800" dirty="0" err="1"/>
              <a:t>cách</a:t>
            </a:r>
            <a:r>
              <a:rPr lang="en-US" sz="4800" dirty="0"/>
              <a:t> </a:t>
            </a:r>
            <a:r>
              <a:rPr lang="en-US" sz="4800" dirty="0" err="1"/>
              <a:t>nào</a:t>
            </a:r>
            <a:r>
              <a:rPr lang="en-US" sz="4800" dirty="0"/>
              <a:t>?</a:t>
            </a:r>
          </a:p>
        </p:txBody>
      </p:sp>
      <p:sp>
        <p:nvSpPr>
          <p:cNvPr id="4" name="Text Box 99">
            <a:extLst>
              <a:ext uri="{FF2B5EF4-FFF2-40B4-BE49-F238E27FC236}">
                <a16:creationId xmlns:a16="http://schemas.microsoft.com/office/drawing/2014/main" id="{2760CAD2-FB2F-E033-2421-50B49068EA6A}"/>
              </a:ext>
            </a:extLst>
          </p:cNvPr>
          <p:cNvSpPr txBox="1"/>
          <p:nvPr/>
        </p:nvSpPr>
        <p:spPr>
          <a:xfrm>
            <a:off x="2248535" y="5143500"/>
            <a:ext cx="13790930" cy="35086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spcBef>
                <a:spcPts val="600"/>
              </a:spcBef>
              <a:spcAft>
                <a:spcPts val="600"/>
              </a:spcAft>
              <a:defRPr sz="2400" b="0">
                <a:latin typeface="#9Slide03 Arima Madurai Bold" panose="00000800000000000000" pitchFamily="2" charset="0"/>
                <a:cs typeface="#9Slide03 Arima Madurai Bold" panose="00000800000000000000" pitchFamily="2" charset="0"/>
              </a:defRPr>
            </a:lvl1pPr>
          </a:lstStyle>
          <a:p>
            <a:r>
              <a:rPr lang="en-US" sz="4800" dirty="0"/>
              <a:t>A. </a:t>
            </a:r>
            <a:r>
              <a:rPr lang="en-US" sz="4800" dirty="0" err="1"/>
              <a:t>Ghép</a:t>
            </a:r>
            <a:r>
              <a:rPr lang="en-US" sz="4800" dirty="0"/>
              <a:t> </a:t>
            </a:r>
            <a:r>
              <a:rPr lang="en-US" sz="4800" dirty="0" err="1"/>
              <a:t>chữ</a:t>
            </a:r>
            <a:r>
              <a:rPr lang="en-US" sz="4800" dirty="0"/>
              <a:t> </a:t>
            </a:r>
            <a:r>
              <a:rPr lang="en-US" sz="4800" dirty="0" err="1"/>
              <a:t>cái</a:t>
            </a:r>
            <a:r>
              <a:rPr lang="en-US" sz="4800" dirty="0"/>
              <a:t> </a:t>
            </a:r>
            <a:r>
              <a:rPr lang="en-US" sz="4800" dirty="0" err="1"/>
              <a:t>đầu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từ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đầy</a:t>
            </a:r>
            <a:r>
              <a:rPr lang="en-US" sz="4800" dirty="0"/>
              <a:t> </a:t>
            </a:r>
            <a:r>
              <a:rPr lang="en-US" sz="4800" dirty="0" err="1"/>
              <a:t>đủ</a:t>
            </a:r>
            <a:r>
              <a:rPr lang="en-US" sz="4800" dirty="0"/>
              <a:t>.                                                          </a:t>
            </a:r>
          </a:p>
          <a:p>
            <a:r>
              <a:rPr lang="en-US" sz="4800" dirty="0"/>
              <a:t> B. </a:t>
            </a:r>
            <a:r>
              <a:rPr lang="en-US" sz="4800" dirty="0" err="1"/>
              <a:t>Ghép</a:t>
            </a:r>
            <a:r>
              <a:rPr lang="en-US" sz="4800" dirty="0"/>
              <a:t> </a:t>
            </a:r>
            <a:r>
              <a:rPr lang="en-US" sz="4800" dirty="0" err="1"/>
              <a:t>âm</a:t>
            </a:r>
            <a:r>
              <a:rPr lang="en-US" sz="4800" dirty="0"/>
              <a:t> </a:t>
            </a:r>
            <a:r>
              <a:rPr lang="en-US" sz="4800" dirty="0" err="1"/>
              <a:t>cuối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từ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đầy</a:t>
            </a:r>
            <a:r>
              <a:rPr lang="en-US" sz="4800" dirty="0"/>
              <a:t> </a:t>
            </a:r>
            <a:r>
              <a:rPr lang="en-US" sz="4800" dirty="0" err="1"/>
              <a:t>đủ</a:t>
            </a:r>
            <a:r>
              <a:rPr lang="en-US" sz="4800" dirty="0"/>
              <a:t>.</a:t>
            </a:r>
          </a:p>
          <a:p>
            <a:r>
              <a:rPr lang="en-US" sz="4800" dirty="0"/>
              <a:t>C. </a:t>
            </a:r>
            <a:r>
              <a:rPr lang="en-US" sz="4800" dirty="0" err="1"/>
              <a:t>Ghép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vần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từ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đầy</a:t>
            </a:r>
            <a:r>
              <a:rPr lang="en-US" sz="4800" dirty="0"/>
              <a:t> </a:t>
            </a:r>
            <a:r>
              <a:rPr lang="en-US" sz="4800" dirty="0" err="1"/>
              <a:t>đủ</a:t>
            </a:r>
            <a:r>
              <a:rPr lang="en-US" sz="4800" dirty="0"/>
              <a:t>.</a:t>
            </a:r>
          </a:p>
          <a:p>
            <a:r>
              <a:rPr lang="en-US" sz="4800" dirty="0"/>
              <a:t> D. </a:t>
            </a:r>
            <a:r>
              <a:rPr lang="en-US" sz="4800" dirty="0" err="1"/>
              <a:t>Ghép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tiếng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tổ</a:t>
            </a:r>
            <a:r>
              <a:rPr lang="en-US" sz="4800" dirty="0"/>
              <a:t> </a:t>
            </a:r>
            <a:r>
              <a:rPr lang="en-US" sz="4800" dirty="0" err="1"/>
              <a:t>chức</a:t>
            </a:r>
            <a:r>
              <a:rPr lang="en-US" sz="4800" dirty="0"/>
              <a:t> </a:t>
            </a:r>
            <a:r>
              <a:rPr lang="en-US" sz="4800" dirty="0" err="1"/>
              <a:t>quốc</a:t>
            </a:r>
            <a:r>
              <a:rPr lang="en-US" sz="4800" dirty="0"/>
              <a:t> </a:t>
            </a:r>
            <a:r>
              <a:rPr lang="en-US" sz="4800" dirty="0" err="1"/>
              <a:t>tế</a:t>
            </a:r>
            <a:r>
              <a:rPr lang="en-US" sz="4800" dirty="0"/>
              <a:t> </a:t>
            </a:r>
            <a:r>
              <a:rPr lang="en-US" sz="4800" dirty="0" err="1"/>
              <a:t>đó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604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75ba1682899b9444c201750c3b90c1b.png">
            <a:extLst>
              <a:ext uri="{FF2B5EF4-FFF2-40B4-BE49-F238E27FC236}">
                <a16:creationId xmlns:a16="http://schemas.microsoft.com/office/drawing/2014/main" id="{7FC39666-3E33-8B92-F66F-807C3F3F09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9670" y="-338254"/>
            <a:ext cx="15948660" cy="6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0894CA-8063-589A-6A23-812C89426642}"/>
              </a:ext>
            </a:extLst>
          </p:cNvPr>
          <p:cNvSpPr txBox="1"/>
          <p:nvPr/>
        </p:nvSpPr>
        <p:spPr>
          <a:xfrm>
            <a:off x="3685540" y="1484630"/>
            <a:ext cx="11544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sz="4800" dirty="0" err="1"/>
              <a:t>Câu</a:t>
            </a:r>
            <a:r>
              <a:rPr lang="en-US" sz="4800" dirty="0"/>
              <a:t> 4. </a:t>
            </a:r>
            <a:r>
              <a:rPr lang="en-US" sz="4800" dirty="0" err="1"/>
              <a:t>Lần</a:t>
            </a:r>
            <a:r>
              <a:rPr lang="en-US" sz="4800" dirty="0"/>
              <a:t> </a:t>
            </a:r>
            <a:r>
              <a:rPr lang="en-US" sz="4800" dirty="0" err="1"/>
              <a:t>đầu</a:t>
            </a:r>
            <a:r>
              <a:rPr lang="en-US" sz="4800" dirty="0"/>
              <a:t> </a:t>
            </a:r>
            <a:r>
              <a:rPr lang="en-US" sz="4800" dirty="0" err="1"/>
              <a:t>tiên</a:t>
            </a:r>
            <a:r>
              <a:rPr lang="en-US" sz="4800" dirty="0"/>
              <a:t> </a:t>
            </a:r>
            <a:r>
              <a:rPr lang="en-US" sz="4800" dirty="0" err="1"/>
              <a:t>sử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viết</a:t>
            </a:r>
            <a:r>
              <a:rPr lang="en-US" sz="4800" dirty="0"/>
              <a:t> </a:t>
            </a:r>
            <a:r>
              <a:rPr lang="en-US" sz="4800" dirty="0" err="1"/>
              <a:t>tắt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tổ</a:t>
            </a:r>
            <a:r>
              <a:rPr lang="en-US" sz="4800" dirty="0"/>
              <a:t> </a:t>
            </a:r>
            <a:r>
              <a:rPr lang="en-US" sz="4800" dirty="0" err="1"/>
              <a:t>chức</a:t>
            </a:r>
            <a:r>
              <a:rPr lang="en-US" sz="4800" dirty="0"/>
              <a:t> </a:t>
            </a:r>
            <a:r>
              <a:rPr lang="en-US" sz="4800" dirty="0" err="1"/>
              <a:t>quốc</a:t>
            </a:r>
            <a:r>
              <a:rPr lang="en-US" sz="4800" dirty="0"/>
              <a:t> </a:t>
            </a:r>
            <a:r>
              <a:rPr lang="en-US" sz="4800" dirty="0" err="1"/>
              <a:t>tế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văn</a:t>
            </a:r>
            <a:r>
              <a:rPr lang="en-US" sz="4800" dirty="0"/>
              <a:t> </a:t>
            </a:r>
            <a:r>
              <a:rPr lang="en-US" sz="4800" dirty="0" err="1"/>
              <a:t>bản</a:t>
            </a:r>
            <a:r>
              <a:rPr lang="en-US" sz="4800" dirty="0"/>
              <a:t> </a:t>
            </a:r>
            <a:r>
              <a:rPr lang="en-US" sz="4800" dirty="0" err="1"/>
              <a:t>cần</a:t>
            </a:r>
            <a:r>
              <a:rPr lang="en-US" sz="4800" dirty="0"/>
              <a:t> </a:t>
            </a:r>
            <a:r>
              <a:rPr lang="en-US" sz="4800" dirty="0" err="1"/>
              <a:t>lưu</a:t>
            </a:r>
            <a:r>
              <a:rPr lang="en-US" sz="4800" dirty="0"/>
              <a:t> ý </a:t>
            </a:r>
            <a:r>
              <a:rPr lang="en-US" sz="4800" dirty="0" err="1"/>
              <a:t>gì</a:t>
            </a:r>
            <a:r>
              <a:rPr lang="en-US" sz="4800" dirty="0"/>
              <a:t>?</a:t>
            </a:r>
          </a:p>
        </p:txBody>
      </p:sp>
      <p:sp>
        <p:nvSpPr>
          <p:cNvPr id="4" name="Text Box 99">
            <a:extLst>
              <a:ext uri="{FF2B5EF4-FFF2-40B4-BE49-F238E27FC236}">
                <a16:creationId xmlns:a16="http://schemas.microsoft.com/office/drawing/2014/main" id="{14BE1387-0A63-D13B-F909-9A87C09B046F}"/>
              </a:ext>
            </a:extLst>
          </p:cNvPr>
          <p:cNvSpPr txBox="1"/>
          <p:nvPr/>
        </p:nvSpPr>
        <p:spPr>
          <a:xfrm>
            <a:off x="1699261" y="4892040"/>
            <a:ext cx="16429990" cy="35086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spcBef>
                <a:spcPts val="600"/>
              </a:spcBef>
              <a:spcAft>
                <a:spcPts val="600"/>
              </a:spcAft>
              <a:defRPr sz="2400" b="0">
                <a:latin typeface="#9Slide03 Arima Madurai Bold" panose="00000800000000000000" pitchFamily="2" charset="0"/>
                <a:cs typeface="#9Slide03 Arima Madurai Bold" panose="00000800000000000000" pitchFamily="2" charset="0"/>
              </a:defRPr>
            </a:lvl1pPr>
          </a:lstStyle>
          <a:p>
            <a:r>
              <a:rPr lang="en-US" sz="4800" dirty="0"/>
              <a:t>A. </a:t>
            </a:r>
            <a:r>
              <a:rPr lang="en-US" sz="4800" dirty="0" err="1"/>
              <a:t>Cần</a:t>
            </a:r>
            <a:r>
              <a:rPr lang="en-US" sz="4800" dirty="0"/>
              <a:t> </a:t>
            </a:r>
            <a:r>
              <a:rPr lang="en-US" sz="4800" dirty="0" err="1"/>
              <a:t>giải</a:t>
            </a:r>
            <a:r>
              <a:rPr lang="en-US" sz="4800" dirty="0"/>
              <a:t> </a:t>
            </a:r>
            <a:r>
              <a:rPr lang="en-US" sz="4800" dirty="0" err="1"/>
              <a:t>thích</a:t>
            </a:r>
            <a:r>
              <a:rPr lang="en-US" sz="4800" dirty="0"/>
              <a:t> </a:t>
            </a:r>
            <a:r>
              <a:rPr lang="en-US" sz="4800" dirty="0" err="1"/>
              <a:t>nghĩa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tiếng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từ</a:t>
            </a:r>
            <a:r>
              <a:rPr lang="en-US" sz="4800" dirty="0"/>
              <a:t> </a:t>
            </a:r>
            <a:r>
              <a:rPr lang="en-US" sz="4800" dirty="0" err="1"/>
              <a:t>viết</a:t>
            </a:r>
            <a:r>
              <a:rPr lang="en-US" sz="4800" dirty="0"/>
              <a:t> </a:t>
            </a:r>
            <a:r>
              <a:rPr lang="en-US" sz="4800" dirty="0" err="1"/>
              <a:t>tắt</a:t>
            </a:r>
            <a:r>
              <a:rPr lang="en-US" sz="4800" dirty="0"/>
              <a:t>.                                           </a:t>
            </a:r>
          </a:p>
          <a:p>
            <a:r>
              <a:rPr lang="en-US" sz="4800" dirty="0"/>
              <a:t>B. </a:t>
            </a:r>
            <a:r>
              <a:rPr lang="en-US" sz="4800" dirty="0" err="1"/>
              <a:t>Cần</a:t>
            </a:r>
            <a:r>
              <a:rPr lang="en-US" sz="4800" dirty="0"/>
              <a:t> </a:t>
            </a:r>
            <a:r>
              <a:rPr lang="en-US" sz="4800" dirty="0" err="1"/>
              <a:t>nêu</a:t>
            </a:r>
            <a:r>
              <a:rPr lang="en-US" sz="4800" dirty="0"/>
              <a:t> </a:t>
            </a:r>
            <a:r>
              <a:rPr lang="en-US" sz="4800" dirty="0" err="1"/>
              <a:t>chú</a:t>
            </a:r>
            <a:r>
              <a:rPr lang="en-US" sz="4800" dirty="0"/>
              <a:t> </a:t>
            </a:r>
            <a:r>
              <a:rPr lang="en-US" sz="4800" dirty="0" err="1"/>
              <a:t>thích</a:t>
            </a:r>
            <a:r>
              <a:rPr lang="en-US" sz="4800" dirty="0"/>
              <a:t> </a:t>
            </a:r>
            <a:r>
              <a:rPr lang="en-US" sz="4800" dirty="0" err="1"/>
              <a:t>cho</a:t>
            </a:r>
            <a:r>
              <a:rPr lang="en-US" sz="4800" dirty="0"/>
              <a:t> </a:t>
            </a:r>
            <a:r>
              <a:rPr lang="en-US" sz="4800" dirty="0" err="1"/>
              <a:t>từng</a:t>
            </a:r>
            <a:r>
              <a:rPr lang="en-US" sz="4800" dirty="0"/>
              <a:t> </a:t>
            </a:r>
            <a:r>
              <a:rPr lang="en-US" sz="4800" dirty="0" err="1"/>
              <a:t>chữ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từ</a:t>
            </a:r>
            <a:r>
              <a:rPr lang="en-US" sz="4800" dirty="0"/>
              <a:t> </a:t>
            </a:r>
            <a:r>
              <a:rPr lang="en-US" sz="4800" dirty="0" err="1"/>
              <a:t>viết</a:t>
            </a:r>
            <a:r>
              <a:rPr lang="en-US" sz="4800" dirty="0"/>
              <a:t> </a:t>
            </a:r>
            <a:r>
              <a:rPr lang="en-US" sz="4800" dirty="0" err="1"/>
              <a:t>tắt</a:t>
            </a:r>
            <a:r>
              <a:rPr lang="en-US" sz="4800" dirty="0"/>
              <a:t>.                                           </a:t>
            </a:r>
          </a:p>
          <a:p>
            <a:r>
              <a:rPr lang="en-US" sz="4800" dirty="0"/>
              <a:t>C. </a:t>
            </a:r>
            <a:r>
              <a:rPr lang="en-US" sz="4800" dirty="0" err="1"/>
              <a:t>Cần</a:t>
            </a:r>
            <a:r>
              <a:rPr lang="en-US" sz="4800" dirty="0"/>
              <a:t> </a:t>
            </a:r>
            <a:r>
              <a:rPr lang="en-US" sz="4800" dirty="0" err="1"/>
              <a:t>sử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viết</a:t>
            </a:r>
            <a:r>
              <a:rPr lang="en-US" sz="4800" dirty="0"/>
              <a:t> </a:t>
            </a:r>
            <a:r>
              <a:rPr lang="en-US" sz="4800" dirty="0" err="1"/>
              <a:t>tắt</a:t>
            </a:r>
            <a:r>
              <a:rPr lang="en-US" sz="4800" dirty="0"/>
              <a:t> </a:t>
            </a:r>
            <a:r>
              <a:rPr lang="en-US" sz="4800" dirty="0" err="1"/>
              <a:t>gắn</a:t>
            </a:r>
            <a:r>
              <a:rPr lang="en-US" sz="4800" dirty="0"/>
              <a:t> </a:t>
            </a:r>
            <a:r>
              <a:rPr lang="en-US" sz="4800" dirty="0" err="1"/>
              <a:t>với</a:t>
            </a:r>
            <a:r>
              <a:rPr lang="en-US" sz="4800" dirty="0"/>
              <a:t>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đầy</a:t>
            </a:r>
            <a:r>
              <a:rPr lang="en-US" sz="4800" dirty="0"/>
              <a:t> </a:t>
            </a:r>
            <a:r>
              <a:rPr lang="en-US" sz="4800" dirty="0" err="1"/>
              <a:t>đủ</a:t>
            </a:r>
            <a:r>
              <a:rPr lang="en-US" sz="4800" dirty="0"/>
              <a:t>.                                           </a:t>
            </a:r>
          </a:p>
          <a:p>
            <a:r>
              <a:rPr lang="en-US" sz="4800" dirty="0"/>
              <a:t>D. </a:t>
            </a:r>
            <a:r>
              <a:rPr lang="en-US" sz="4800" dirty="0" err="1"/>
              <a:t>Cần</a:t>
            </a:r>
            <a:r>
              <a:rPr lang="en-US" sz="4800" dirty="0"/>
              <a:t> </a:t>
            </a:r>
            <a:r>
              <a:rPr lang="en-US" sz="4800" dirty="0" err="1"/>
              <a:t>sử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linh</a:t>
            </a:r>
            <a:r>
              <a:rPr lang="en-US" sz="4800" dirty="0"/>
              <a:t> </a:t>
            </a:r>
            <a:r>
              <a:rPr lang="en-US" sz="4800" dirty="0" err="1"/>
              <a:t>hoạt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từng</a:t>
            </a:r>
            <a:r>
              <a:rPr lang="en-US" sz="4800" dirty="0"/>
              <a:t> </a:t>
            </a:r>
            <a:r>
              <a:rPr lang="en-US" sz="4800" dirty="0" err="1"/>
              <a:t>hoàn</a:t>
            </a:r>
            <a:r>
              <a:rPr lang="en-US" sz="4800" dirty="0"/>
              <a:t> </a:t>
            </a:r>
            <a:r>
              <a:rPr lang="en-US" sz="4800" dirty="0" err="1"/>
              <a:t>cảnh</a:t>
            </a:r>
            <a:r>
              <a:rPr lang="en-US" sz="4800" dirty="0"/>
              <a:t> </a:t>
            </a:r>
            <a:r>
              <a:rPr lang="en-US" sz="4800" dirty="0" err="1"/>
              <a:t>giao</a:t>
            </a:r>
            <a:r>
              <a:rPr lang="en-US" sz="4800" dirty="0"/>
              <a:t> </a:t>
            </a:r>
            <a:r>
              <a:rPr lang="en-US" sz="4800" dirty="0" err="1"/>
              <a:t>tiếp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2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75ba1682899b9444c201750c3b90c1b.png">
            <a:extLst>
              <a:ext uri="{FF2B5EF4-FFF2-40B4-BE49-F238E27FC236}">
                <a16:creationId xmlns:a16="http://schemas.microsoft.com/office/drawing/2014/main" id="{05D75961-E331-AB5F-2D7A-6565D665E5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9670" y="-338254"/>
            <a:ext cx="15948660" cy="6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C72859-7E28-7C71-EB0B-E9C492E2AEFF}"/>
              </a:ext>
            </a:extLst>
          </p:cNvPr>
          <p:cNvSpPr txBox="1"/>
          <p:nvPr/>
        </p:nvSpPr>
        <p:spPr>
          <a:xfrm>
            <a:off x="3954967" y="1695097"/>
            <a:ext cx="10660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sz="4000" dirty="0" err="1"/>
              <a:t>Câu</a:t>
            </a:r>
            <a:r>
              <a:rPr lang="en-US" sz="4000" dirty="0"/>
              <a:t> 5: Trong </a:t>
            </a:r>
            <a:r>
              <a:rPr lang="en-US" sz="4000" dirty="0" err="1"/>
              <a:t>tiếng</a:t>
            </a:r>
            <a:r>
              <a:rPr lang="en-US" sz="4000" dirty="0"/>
              <a:t> </a:t>
            </a:r>
            <a:r>
              <a:rPr lang="en-US" sz="4000" dirty="0" err="1"/>
              <a:t>Việt</a:t>
            </a:r>
            <a:r>
              <a:rPr lang="en-US" sz="4000" dirty="0"/>
              <a:t>, </a:t>
            </a:r>
            <a:r>
              <a:rPr lang="en-US" sz="4000" dirty="0" err="1"/>
              <a:t>tên</a:t>
            </a:r>
            <a:r>
              <a:rPr lang="en-US" sz="4000" dirty="0"/>
              <a:t> </a:t>
            </a:r>
            <a:r>
              <a:rPr lang="en-US" sz="4000" dirty="0" err="1"/>
              <a:t>viết</a:t>
            </a:r>
            <a:r>
              <a:rPr lang="en-US" sz="4000" dirty="0"/>
              <a:t> </a:t>
            </a:r>
            <a:r>
              <a:rPr lang="en-US" sz="4000" dirty="0" err="1"/>
              <a:t>tắt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tổ</a:t>
            </a:r>
            <a:r>
              <a:rPr lang="en-US" sz="4000" dirty="0"/>
              <a:t> </a:t>
            </a:r>
            <a:r>
              <a:rPr lang="en-US" sz="4000" dirty="0" err="1"/>
              <a:t>chức</a:t>
            </a:r>
            <a:r>
              <a:rPr lang="en-US" sz="4000" dirty="0"/>
              <a:t> </a:t>
            </a:r>
            <a:r>
              <a:rPr lang="en-US" sz="4000" dirty="0" err="1"/>
              <a:t>quốc</a:t>
            </a:r>
            <a:r>
              <a:rPr lang="en-US" sz="4000" dirty="0"/>
              <a:t> </a:t>
            </a:r>
            <a:r>
              <a:rPr lang="en-US" sz="4000" dirty="0" err="1"/>
              <a:t>tế</a:t>
            </a:r>
            <a:r>
              <a:rPr lang="en-US" sz="4000" dirty="0"/>
              <a:t>, </a:t>
            </a:r>
            <a:r>
              <a:rPr lang="en-US" sz="4000" dirty="0" err="1"/>
              <a:t>dù</a:t>
            </a:r>
            <a:r>
              <a:rPr lang="en-US" sz="4000" dirty="0"/>
              <a:t> </a:t>
            </a:r>
            <a:r>
              <a:rPr lang="en-US" sz="4000" dirty="0" err="1"/>
              <a:t>viết</a:t>
            </a:r>
            <a:r>
              <a:rPr lang="en-US" sz="4000" dirty="0"/>
              <a:t> </a:t>
            </a:r>
            <a:r>
              <a:rPr lang="en-US" sz="4000" dirty="0" err="1"/>
              <a:t>bằng</a:t>
            </a:r>
            <a:r>
              <a:rPr lang="en-US" sz="4000" dirty="0"/>
              <a:t> </a:t>
            </a:r>
            <a:r>
              <a:rPr lang="en-US" sz="4000" dirty="0" err="1"/>
              <a:t>tiếng</a:t>
            </a:r>
            <a:r>
              <a:rPr lang="en-US" sz="4000" dirty="0"/>
              <a:t> Anh hay </a:t>
            </a:r>
            <a:r>
              <a:rPr lang="en-US" sz="4000" dirty="0" err="1"/>
              <a:t>tiếng</a:t>
            </a:r>
            <a:r>
              <a:rPr lang="en-US" sz="4000" dirty="0"/>
              <a:t> </a:t>
            </a:r>
            <a:r>
              <a:rPr lang="en-US" sz="4000" dirty="0" err="1"/>
              <a:t>Pháp</a:t>
            </a:r>
            <a:r>
              <a:rPr lang="en-US" sz="4000" dirty="0"/>
              <a:t>, </a:t>
            </a:r>
            <a:r>
              <a:rPr lang="en-US" sz="4000" dirty="0" err="1"/>
              <a:t>tiếng</a:t>
            </a:r>
            <a:r>
              <a:rPr lang="en-US" sz="4000" dirty="0"/>
              <a:t> </a:t>
            </a:r>
            <a:r>
              <a:rPr lang="en-US" sz="4000" dirty="0" err="1"/>
              <a:t>Đức</a:t>
            </a:r>
            <a:r>
              <a:rPr lang="en-US" sz="4000" dirty="0"/>
              <a:t>,... </a:t>
            </a:r>
            <a:r>
              <a:rPr lang="en-US" sz="4000" dirty="0" err="1"/>
              <a:t>cũng</a:t>
            </a:r>
            <a:r>
              <a:rPr lang="en-US" sz="4000" dirty="0"/>
              <a:t> </a:t>
            </a:r>
            <a:r>
              <a:rPr lang="en-US" sz="4000" dirty="0" err="1"/>
              <a:t>cần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như</a:t>
            </a:r>
            <a:r>
              <a:rPr lang="en-US" sz="4000" dirty="0"/>
              <a:t> </a:t>
            </a:r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? </a:t>
            </a:r>
          </a:p>
        </p:txBody>
      </p:sp>
      <p:sp>
        <p:nvSpPr>
          <p:cNvPr id="4" name="Text Box 99">
            <a:extLst>
              <a:ext uri="{FF2B5EF4-FFF2-40B4-BE49-F238E27FC236}">
                <a16:creationId xmlns:a16="http://schemas.microsoft.com/office/drawing/2014/main" id="{063153AA-B1C5-4669-160C-2DFFF17F3631}"/>
              </a:ext>
            </a:extLst>
          </p:cNvPr>
          <p:cNvSpPr txBox="1"/>
          <p:nvPr/>
        </p:nvSpPr>
        <p:spPr>
          <a:xfrm>
            <a:off x="3544477" y="4996120"/>
            <a:ext cx="12995910" cy="35086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spcBef>
                <a:spcPts val="600"/>
              </a:spcBef>
              <a:spcAft>
                <a:spcPts val="600"/>
              </a:spcAft>
              <a:defRPr sz="2400" b="0">
                <a:latin typeface="#9Slide03 Arima Madurai Bold" panose="00000800000000000000" pitchFamily="2" charset="0"/>
                <a:cs typeface="#9Slide03 Arima Madurai Bold" panose="00000800000000000000" pitchFamily="2" charset="0"/>
              </a:defRPr>
            </a:lvl1pPr>
          </a:lstStyle>
          <a:p>
            <a:r>
              <a:rPr lang="en-US" sz="4800" dirty="0"/>
              <a:t>A. Theo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chữ</a:t>
            </a:r>
            <a:r>
              <a:rPr lang="en-US" sz="4800" dirty="0"/>
              <a:t> </a:t>
            </a:r>
            <a:r>
              <a:rPr lang="en-US" sz="4800" dirty="0" err="1"/>
              <a:t>cái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nước</a:t>
            </a:r>
            <a:r>
              <a:rPr lang="en-US" sz="4800" dirty="0"/>
              <a:t> </a:t>
            </a:r>
            <a:r>
              <a:rPr lang="en-US" sz="4800" dirty="0" err="1"/>
              <a:t>đó</a:t>
            </a:r>
            <a:r>
              <a:rPr lang="en-US" sz="4800" dirty="0"/>
              <a:t>.</a:t>
            </a:r>
          </a:p>
          <a:p>
            <a:r>
              <a:rPr lang="en-US" sz="4800" dirty="0"/>
              <a:t>B. Theo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chữ</a:t>
            </a:r>
            <a:r>
              <a:rPr lang="en-US" sz="4800" dirty="0"/>
              <a:t> </a:t>
            </a:r>
            <a:r>
              <a:rPr lang="en-US" sz="4800" dirty="0" err="1"/>
              <a:t>cái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tiếng</a:t>
            </a:r>
            <a:r>
              <a:rPr lang="en-US" sz="4800" dirty="0"/>
              <a:t> </a:t>
            </a:r>
            <a:r>
              <a:rPr lang="en-US" sz="4800" dirty="0" err="1"/>
              <a:t>Việt</a:t>
            </a:r>
            <a:r>
              <a:rPr lang="en-US" sz="4800" dirty="0"/>
              <a:t>. </a:t>
            </a:r>
          </a:p>
          <a:p>
            <a:r>
              <a:rPr lang="en-US" sz="4800" dirty="0"/>
              <a:t>C. Theo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chữ</a:t>
            </a:r>
            <a:r>
              <a:rPr lang="en-US" sz="4800" dirty="0"/>
              <a:t> </a:t>
            </a:r>
            <a:r>
              <a:rPr lang="en-US" sz="4800" dirty="0" err="1"/>
              <a:t>cái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ngôn</a:t>
            </a:r>
            <a:r>
              <a:rPr lang="en-US" sz="4800" dirty="0"/>
              <a:t> </a:t>
            </a:r>
            <a:r>
              <a:rPr lang="en-US" sz="4800" dirty="0" err="1"/>
              <a:t>ngữ</a:t>
            </a:r>
            <a:r>
              <a:rPr lang="en-US" sz="4800" dirty="0"/>
              <a:t> </a:t>
            </a:r>
            <a:r>
              <a:rPr lang="en-US" sz="4800" dirty="0" err="1"/>
              <a:t>tiếng</a:t>
            </a:r>
            <a:r>
              <a:rPr lang="en-US" sz="4800" dirty="0"/>
              <a:t> Anh.</a:t>
            </a:r>
          </a:p>
          <a:p>
            <a:r>
              <a:rPr lang="en-US" sz="4800" dirty="0"/>
              <a:t>D. Theo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chữ</a:t>
            </a:r>
            <a:r>
              <a:rPr lang="en-US" sz="4800" dirty="0"/>
              <a:t> </a:t>
            </a:r>
            <a:r>
              <a:rPr lang="en-US" sz="4800" dirty="0" err="1"/>
              <a:t>cái</a:t>
            </a:r>
            <a:r>
              <a:rPr lang="en-US" sz="4800" dirty="0"/>
              <a:t> </a:t>
            </a:r>
            <a:r>
              <a:rPr lang="en-US" sz="4800" dirty="0" err="1"/>
              <a:t>phiên</a:t>
            </a:r>
            <a:r>
              <a:rPr lang="en-US" sz="4800" dirty="0"/>
              <a:t> </a:t>
            </a:r>
            <a:r>
              <a:rPr lang="en-US" sz="4800" dirty="0" err="1"/>
              <a:t>âm</a:t>
            </a:r>
            <a:r>
              <a:rPr lang="en-US" sz="4800" dirty="0"/>
              <a:t> </a:t>
            </a:r>
            <a:r>
              <a:rPr lang="en-US" sz="4800" dirty="0" err="1"/>
              <a:t>chữ</a:t>
            </a:r>
            <a:r>
              <a:rPr lang="en-US" sz="4800" dirty="0"/>
              <a:t> </a:t>
            </a:r>
            <a:r>
              <a:rPr lang="en-US" sz="4800" dirty="0" err="1"/>
              <a:t>Hán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7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75ba1682899b9444c201750c3b90c1b.png">
            <a:extLst>
              <a:ext uri="{FF2B5EF4-FFF2-40B4-BE49-F238E27FC236}">
                <a16:creationId xmlns:a16="http://schemas.microsoft.com/office/drawing/2014/main" id="{FEC35A4D-C934-BF27-BBCE-F2BF74D85D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9670" y="-197438"/>
            <a:ext cx="15948660" cy="4887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84AA29-DEEC-8ED2-7667-4190E8C755A9}"/>
              </a:ext>
            </a:extLst>
          </p:cNvPr>
          <p:cNvSpPr txBox="1"/>
          <p:nvPr/>
        </p:nvSpPr>
        <p:spPr>
          <a:xfrm>
            <a:off x="3913429" y="1314214"/>
            <a:ext cx="10689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sz="4000" dirty="0" err="1"/>
              <a:t>Câu</a:t>
            </a:r>
            <a:r>
              <a:rPr lang="en-US" sz="4000" dirty="0"/>
              <a:t> 6: </a:t>
            </a:r>
            <a:r>
              <a:rPr lang="en-US" sz="4000" dirty="0" err="1"/>
              <a:t>Phương</a:t>
            </a:r>
            <a:r>
              <a:rPr lang="en-US" sz="4000" dirty="0"/>
              <a:t> </a:t>
            </a:r>
            <a:r>
              <a:rPr lang="en-US" sz="4000" dirty="0" err="1"/>
              <a:t>án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chữ</a:t>
            </a:r>
            <a:r>
              <a:rPr lang="en-US" sz="4000" dirty="0"/>
              <a:t> </a:t>
            </a:r>
            <a:r>
              <a:rPr lang="en-US" sz="4000" dirty="0" err="1"/>
              <a:t>cái</a:t>
            </a:r>
            <a:r>
              <a:rPr lang="en-US" sz="4000" dirty="0"/>
              <a:t> </a:t>
            </a:r>
            <a:r>
              <a:rPr lang="en-US" sz="4000" dirty="0" err="1"/>
              <a:t>ngoại</a:t>
            </a:r>
            <a:r>
              <a:rPr lang="en-US" sz="4000" dirty="0"/>
              <a:t> </a:t>
            </a:r>
            <a:r>
              <a:rPr lang="en-US" sz="4000" dirty="0" err="1"/>
              <a:t>lệ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chữ</a:t>
            </a:r>
            <a:r>
              <a:rPr lang="en-US" sz="4000" dirty="0"/>
              <a:t> </a:t>
            </a:r>
            <a:r>
              <a:rPr lang="en-US" sz="4000" dirty="0" err="1"/>
              <a:t>cái</a:t>
            </a:r>
            <a:r>
              <a:rPr lang="en-US" sz="4000" dirty="0"/>
              <a:t> </a:t>
            </a:r>
            <a:r>
              <a:rPr lang="en-US" sz="4000" dirty="0" err="1"/>
              <a:t>tiếng</a:t>
            </a:r>
            <a:r>
              <a:rPr lang="en-US" sz="4000" dirty="0"/>
              <a:t> </a:t>
            </a:r>
            <a:r>
              <a:rPr lang="en-US" sz="4000" dirty="0" err="1"/>
              <a:t>nước</a:t>
            </a:r>
            <a:r>
              <a:rPr lang="en-US" sz="4000" dirty="0"/>
              <a:t> </a:t>
            </a:r>
            <a:r>
              <a:rPr lang="en-US" sz="4000" dirty="0" err="1"/>
              <a:t>ngoài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tên</a:t>
            </a:r>
            <a:r>
              <a:rPr lang="en-US" sz="4000" dirty="0"/>
              <a:t> </a:t>
            </a:r>
            <a:r>
              <a:rPr lang="en-US" sz="4000" dirty="0" err="1"/>
              <a:t>viết</a:t>
            </a:r>
            <a:r>
              <a:rPr lang="en-US" sz="4000" dirty="0"/>
              <a:t> </a:t>
            </a:r>
            <a:r>
              <a:rPr lang="en-US" sz="4000" dirty="0" err="1"/>
              <a:t>tắt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tổ</a:t>
            </a:r>
            <a:r>
              <a:rPr lang="en-US" sz="4000" dirty="0"/>
              <a:t> </a:t>
            </a:r>
            <a:r>
              <a:rPr lang="en-US" sz="4000" dirty="0" err="1"/>
              <a:t>chức</a:t>
            </a:r>
            <a:r>
              <a:rPr lang="en-US" sz="4000" dirty="0"/>
              <a:t> </a:t>
            </a:r>
            <a:r>
              <a:rPr lang="en-US" sz="4000" dirty="0" err="1"/>
              <a:t>quốc</a:t>
            </a:r>
            <a:r>
              <a:rPr lang="en-US" sz="4000" dirty="0"/>
              <a:t> </a:t>
            </a:r>
            <a:r>
              <a:rPr lang="en-US" sz="4000" dirty="0" err="1"/>
              <a:t>tế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?</a:t>
            </a:r>
          </a:p>
        </p:txBody>
      </p:sp>
      <p:sp>
        <p:nvSpPr>
          <p:cNvPr id="4" name="Text Box 99">
            <a:extLst>
              <a:ext uri="{FF2B5EF4-FFF2-40B4-BE49-F238E27FC236}">
                <a16:creationId xmlns:a16="http://schemas.microsoft.com/office/drawing/2014/main" id="{5D8EAFD0-003D-43DF-AA29-DF1A3D2567BB}"/>
              </a:ext>
            </a:extLst>
          </p:cNvPr>
          <p:cNvSpPr txBox="1"/>
          <p:nvPr/>
        </p:nvSpPr>
        <p:spPr>
          <a:xfrm>
            <a:off x="1283644" y="4171472"/>
            <a:ext cx="15720712" cy="4985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spcBef>
                <a:spcPts val="600"/>
              </a:spcBef>
              <a:spcAft>
                <a:spcPts val="600"/>
              </a:spcAft>
              <a:defRPr sz="2400" b="0">
                <a:latin typeface="#9Slide03 Arima Madurai Bold" panose="00000800000000000000" pitchFamily="2" charset="0"/>
                <a:cs typeface="#9Slide03 Arima Madurai Bold" panose="00000800000000000000" pitchFamily="2" charset="0"/>
              </a:defRPr>
            </a:lvl1pPr>
          </a:lstStyle>
          <a:p>
            <a:r>
              <a:rPr lang="en-US" sz="3600" dirty="0"/>
              <a:t>A. D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</a:t>
            </a:r>
            <a:r>
              <a:rPr lang="en-US" sz="3600" dirty="0" err="1"/>
              <a:t>Đi</a:t>
            </a:r>
            <a:r>
              <a:rPr lang="en-US" sz="3600" dirty="0"/>
              <a:t>”; O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“Ô”; F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</a:t>
            </a:r>
            <a:r>
              <a:rPr lang="en-US" sz="3600" dirty="0" err="1"/>
              <a:t>Ép-phờ</a:t>
            </a:r>
            <a:r>
              <a:rPr lang="en-US" sz="3600" dirty="0"/>
              <a:t>; J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“Gi”; W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</a:t>
            </a:r>
            <a:r>
              <a:rPr lang="en-US" sz="3600" dirty="0" err="1"/>
              <a:t>Vê-kép</a:t>
            </a:r>
            <a:r>
              <a:rPr lang="en-US" sz="3600" dirty="0"/>
              <a:t>”; Z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</a:t>
            </a:r>
            <a:r>
              <a:rPr lang="en-US" sz="3600" dirty="0" err="1"/>
              <a:t>Giét</a:t>
            </a:r>
            <a:r>
              <a:rPr lang="en-US" sz="3600" dirty="0"/>
              <a:t>”.</a:t>
            </a:r>
          </a:p>
          <a:p>
            <a:r>
              <a:rPr lang="en-US" sz="3600" dirty="0"/>
              <a:t>B. D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</a:t>
            </a:r>
            <a:r>
              <a:rPr lang="en-US" sz="3600" dirty="0" err="1"/>
              <a:t>Đê</a:t>
            </a:r>
            <a:r>
              <a:rPr lang="en-US" sz="3600" dirty="0"/>
              <a:t>”; O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“Ô”; F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</a:t>
            </a:r>
            <a:r>
              <a:rPr lang="en-US" sz="3600" dirty="0" err="1"/>
              <a:t>Ép-phờ</a:t>
            </a:r>
            <a:r>
              <a:rPr lang="en-US" sz="3600" dirty="0"/>
              <a:t>; J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“Gi”; W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</a:t>
            </a:r>
            <a:r>
              <a:rPr lang="en-US" sz="3600" dirty="0" err="1"/>
              <a:t>Đấp-bliu</a:t>
            </a:r>
            <a:r>
              <a:rPr lang="en-US" sz="3600" dirty="0"/>
              <a:t>”; Z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</a:t>
            </a:r>
            <a:r>
              <a:rPr lang="en-US" sz="3600" dirty="0" err="1"/>
              <a:t>Giét</a:t>
            </a:r>
            <a:r>
              <a:rPr lang="en-US" sz="3600" dirty="0"/>
              <a:t>”.</a:t>
            </a:r>
          </a:p>
          <a:p>
            <a:r>
              <a:rPr lang="en-US" sz="3600" dirty="0"/>
              <a:t>C. D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</a:t>
            </a:r>
            <a:r>
              <a:rPr lang="en-US" sz="3600" dirty="0" err="1"/>
              <a:t>Đê</a:t>
            </a:r>
            <a:r>
              <a:rPr lang="en-US" sz="3600" dirty="0"/>
              <a:t>”; O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</a:t>
            </a:r>
            <a:r>
              <a:rPr lang="en-US" sz="3600" dirty="0" err="1"/>
              <a:t>Âu</a:t>
            </a:r>
            <a:r>
              <a:rPr lang="en-US" sz="3600" dirty="0"/>
              <a:t>”; F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</a:t>
            </a:r>
            <a:r>
              <a:rPr lang="en-US" sz="3600" dirty="0" err="1"/>
              <a:t>Ép-phờ</a:t>
            </a:r>
            <a:r>
              <a:rPr lang="en-US" sz="3600" dirty="0"/>
              <a:t>; J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“Gi”; W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</a:t>
            </a:r>
            <a:r>
              <a:rPr lang="en-US" sz="3600" dirty="0" err="1"/>
              <a:t>Vê-kép</a:t>
            </a:r>
            <a:r>
              <a:rPr lang="en-US" sz="3600" dirty="0"/>
              <a:t>”; Z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</a:t>
            </a:r>
            <a:r>
              <a:rPr lang="en-US" sz="3600" dirty="0" err="1"/>
              <a:t>Giét</a:t>
            </a:r>
            <a:r>
              <a:rPr lang="en-US" sz="3600" dirty="0"/>
              <a:t>”.</a:t>
            </a:r>
          </a:p>
          <a:p>
            <a:r>
              <a:rPr lang="en-US" sz="3600" dirty="0"/>
              <a:t>D. D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</a:t>
            </a:r>
            <a:r>
              <a:rPr lang="en-US" sz="3600" dirty="0" err="1"/>
              <a:t>Đê</a:t>
            </a:r>
            <a:r>
              <a:rPr lang="en-US" sz="3600" dirty="0"/>
              <a:t>”; O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“Ô”; F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</a:t>
            </a:r>
            <a:r>
              <a:rPr lang="en-US" sz="3600" dirty="0" err="1"/>
              <a:t>Ép-phờ</a:t>
            </a:r>
            <a:r>
              <a:rPr lang="en-US" sz="3600" dirty="0"/>
              <a:t>; J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“Gi”; W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</a:t>
            </a:r>
            <a:r>
              <a:rPr lang="en-US" sz="3600" dirty="0" err="1"/>
              <a:t>Vê-kép</a:t>
            </a:r>
            <a:r>
              <a:rPr lang="en-US" sz="3600" dirty="0"/>
              <a:t>”; Z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“</a:t>
            </a:r>
            <a:r>
              <a:rPr lang="en-US" sz="3600" dirty="0" err="1"/>
              <a:t>Giét</a:t>
            </a:r>
            <a:r>
              <a:rPr lang="en-US" sz="36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816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0" y="1157774"/>
            <a:ext cx="18288000" cy="7795726"/>
            <a:chOff x="0" y="0"/>
            <a:chExt cx="4534469" cy="17564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34469" cy="1756490"/>
            </a:xfrm>
            <a:custGeom>
              <a:avLst/>
              <a:gdLst/>
              <a:ahLst/>
              <a:cxnLst/>
              <a:rect l="l" t="t" r="r" b="b"/>
              <a:pathLst>
                <a:path w="4534469" h="1756490">
                  <a:moveTo>
                    <a:pt x="8993" y="0"/>
                  </a:moveTo>
                  <a:lnTo>
                    <a:pt x="4525476" y="0"/>
                  </a:lnTo>
                  <a:cubicBezTo>
                    <a:pt x="4530443" y="0"/>
                    <a:pt x="4534469" y="4027"/>
                    <a:pt x="4534469" y="8993"/>
                  </a:cubicBezTo>
                  <a:lnTo>
                    <a:pt x="4534469" y="1747496"/>
                  </a:lnTo>
                  <a:cubicBezTo>
                    <a:pt x="4534469" y="1752463"/>
                    <a:pt x="4530443" y="1756490"/>
                    <a:pt x="4525476" y="1756490"/>
                  </a:cubicBezTo>
                  <a:lnTo>
                    <a:pt x="8993" y="1756490"/>
                  </a:lnTo>
                  <a:cubicBezTo>
                    <a:pt x="6608" y="1756490"/>
                    <a:pt x="4321" y="1755542"/>
                    <a:pt x="2634" y="1753856"/>
                  </a:cubicBezTo>
                  <a:cubicBezTo>
                    <a:pt x="948" y="1752169"/>
                    <a:pt x="0" y="1749881"/>
                    <a:pt x="0" y="1747496"/>
                  </a:cubicBezTo>
                  <a:lnTo>
                    <a:pt x="0" y="8993"/>
                  </a:lnTo>
                  <a:cubicBezTo>
                    <a:pt x="0" y="6608"/>
                    <a:pt x="948" y="4321"/>
                    <a:pt x="2634" y="2634"/>
                  </a:cubicBezTo>
                  <a:cubicBezTo>
                    <a:pt x="4321" y="948"/>
                    <a:pt x="6608" y="0"/>
                    <a:pt x="8993" y="0"/>
                  </a:cubicBezTo>
                  <a:close/>
                </a:path>
              </a:pathLst>
            </a:custGeom>
            <a:solidFill>
              <a:srgbClr val="DBCAAB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4534469" cy="1813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707314" y="2424960"/>
            <a:ext cx="13981602" cy="1058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92"/>
              </a:lnSpc>
            </a:pPr>
            <a:r>
              <a:rPr lang="en-US" sz="7148" dirty="0" err="1">
                <a:solidFill>
                  <a:srgbClr val="AE661E"/>
                </a:solidFill>
                <a:latin typeface="#9Slide07 SVNGuerrilla" panose="00000500000000000000" pitchFamily="2" charset="0"/>
              </a:rPr>
              <a:t>Tiết</a:t>
            </a:r>
            <a:r>
              <a:rPr lang="en-US" sz="7148" dirty="0">
                <a:solidFill>
                  <a:srgbClr val="AE661E"/>
                </a:solidFill>
                <a:latin typeface="#9Slide07 SVNGuerrilla" panose="00000500000000000000" pitchFamily="2" charset="0"/>
              </a:rPr>
              <a:t> 31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946337" y="3842147"/>
            <a:ext cx="1428337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spc="139" dirty="0" err="1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Thực</a:t>
            </a:r>
            <a:r>
              <a:rPr lang="en-US" sz="8000" spc="139" dirty="0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8000" spc="139" dirty="0" err="1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hành</a:t>
            </a:r>
            <a:r>
              <a:rPr lang="en-US" sz="8000" spc="139" dirty="0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8000" spc="139" dirty="0" err="1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tiếng</a:t>
            </a:r>
            <a:r>
              <a:rPr lang="en-US" sz="8000" spc="139" dirty="0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8000" spc="139" dirty="0" err="1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Việt</a:t>
            </a:r>
            <a:endParaRPr lang="en-US" sz="8000" spc="139" dirty="0">
              <a:solidFill>
                <a:schemeClr val="bg2">
                  <a:lumMod val="10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08A938D6-2131-538E-9189-884243561CF5}"/>
              </a:ext>
            </a:extLst>
          </p:cNvPr>
          <p:cNvSpPr/>
          <p:nvPr/>
        </p:nvSpPr>
        <p:spPr>
          <a:xfrm>
            <a:off x="12573000" y="4457700"/>
            <a:ext cx="5997010" cy="6083362"/>
          </a:xfrm>
          <a:custGeom>
            <a:avLst/>
            <a:gdLst/>
            <a:ahLst/>
            <a:cxnLst/>
            <a:rect l="l" t="t" r="r" b="b"/>
            <a:pathLst>
              <a:path w="4549210" h="4329022">
                <a:moveTo>
                  <a:pt x="0" y="0"/>
                </a:moveTo>
                <a:lnTo>
                  <a:pt x="4549210" y="0"/>
                </a:lnTo>
                <a:lnTo>
                  <a:pt x="4549210" y="4329022"/>
                </a:lnTo>
                <a:lnTo>
                  <a:pt x="0" y="43290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FFC4EFD4-95E4-2476-DB01-6A2E01509644}"/>
              </a:ext>
            </a:extLst>
          </p:cNvPr>
          <p:cNvGrpSpPr/>
          <p:nvPr/>
        </p:nvGrpSpPr>
        <p:grpSpPr>
          <a:xfrm>
            <a:off x="925409" y="1790700"/>
            <a:ext cx="482666" cy="482666"/>
            <a:chOff x="0" y="0"/>
            <a:chExt cx="812800" cy="812800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76C4482-0524-2705-D22A-73D40C86A9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78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BBB6AE71-8A50-D6D9-DEB7-0CECE62C0229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25" name="Group 8">
            <a:extLst>
              <a:ext uri="{FF2B5EF4-FFF2-40B4-BE49-F238E27FC236}">
                <a16:creationId xmlns:a16="http://schemas.microsoft.com/office/drawing/2014/main" id="{B2C972DC-DB90-D695-B5BE-40196DCBD10C}"/>
              </a:ext>
            </a:extLst>
          </p:cNvPr>
          <p:cNvGrpSpPr/>
          <p:nvPr/>
        </p:nvGrpSpPr>
        <p:grpSpPr>
          <a:xfrm>
            <a:off x="1508921" y="1790700"/>
            <a:ext cx="482666" cy="482666"/>
            <a:chOff x="0" y="0"/>
            <a:chExt cx="812800" cy="812800"/>
          </a:xfrm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9AAF330E-7DB6-C246-5854-7E9AE04C516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66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1F37BAB7-78C4-07BE-6599-1F98E5086C77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0A18C402-C93C-ED78-08A7-C7A4E73A6A06}"/>
              </a:ext>
            </a:extLst>
          </p:cNvPr>
          <p:cNvGrpSpPr/>
          <p:nvPr/>
        </p:nvGrpSpPr>
        <p:grpSpPr>
          <a:xfrm>
            <a:off x="2087463" y="1790700"/>
            <a:ext cx="482666" cy="482666"/>
            <a:chOff x="0" y="0"/>
            <a:chExt cx="812800" cy="812800"/>
          </a:xfrm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AFF53BFA-7056-F25B-C9D8-726F0C1F302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9A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8E63EFE1-8F4C-EE4E-CAC2-856BD28F60FD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33" name="Group 14">
            <a:extLst>
              <a:ext uri="{FF2B5EF4-FFF2-40B4-BE49-F238E27FC236}">
                <a16:creationId xmlns:a16="http://schemas.microsoft.com/office/drawing/2014/main" id="{65761553-2BFF-2AE6-0570-CC19A71D6FEA}"/>
              </a:ext>
            </a:extLst>
          </p:cNvPr>
          <p:cNvGrpSpPr/>
          <p:nvPr/>
        </p:nvGrpSpPr>
        <p:grpSpPr>
          <a:xfrm>
            <a:off x="2666006" y="1790700"/>
            <a:ext cx="482666" cy="482666"/>
            <a:chOff x="0" y="0"/>
            <a:chExt cx="812800" cy="812800"/>
          </a:xfrm>
        </p:grpSpPr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B1E65490-7332-A367-5430-3CACADFB9A5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CA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id="{5A4B8331-4F06-9E6E-C2D2-8D2749A1B81E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5BC9963-C94D-FF3D-029C-E99206676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9" y="4973185"/>
            <a:ext cx="12152289" cy="3049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70033" y="1028700"/>
            <a:ext cx="482666" cy="4826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78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53545" y="1028700"/>
            <a:ext cx="482666" cy="48266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66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32087" y="1028700"/>
            <a:ext cx="482666" cy="48266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9A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10630" y="1028700"/>
            <a:ext cx="482666" cy="48266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CA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5486400" y="2684075"/>
            <a:ext cx="1314826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I.</a:t>
            </a:r>
          </a:p>
          <a:p>
            <a:pPr algn="ctr"/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Tri </a:t>
            </a: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 </a:t>
            </a: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tiếng</a:t>
            </a:r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 </a:t>
            </a: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Việt</a:t>
            </a:r>
            <a:endParaRPr lang="en-US" sz="8000" dirty="0">
              <a:solidFill>
                <a:srgbClr val="605A35"/>
              </a:solidFill>
              <a:latin typeface="#9Slide07 SVNBango" panose="02000000000000000000" pitchFamily="2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2D994F52-9406-48A6-BD7D-A391C28E9D22}"/>
              </a:ext>
            </a:extLst>
          </p:cNvPr>
          <p:cNvSpPr/>
          <p:nvPr/>
        </p:nvSpPr>
        <p:spPr>
          <a:xfrm>
            <a:off x="381000" y="4198159"/>
            <a:ext cx="6765414" cy="6647018"/>
          </a:xfrm>
          <a:custGeom>
            <a:avLst/>
            <a:gdLst/>
            <a:ahLst/>
            <a:cxnLst/>
            <a:rect l="l" t="t" r="r" b="b"/>
            <a:pathLst>
              <a:path w="5212701" h="5121478">
                <a:moveTo>
                  <a:pt x="0" y="0"/>
                </a:moveTo>
                <a:lnTo>
                  <a:pt x="5212701" y="0"/>
                </a:lnTo>
                <a:lnTo>
                  <a:pt x="5212701" y="5121478"/>
                </a:lnTo>
                <a:lnTo>
                  <a:pt x="0" y="5121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1339</Words>
  <Application>Microsoft Office PowerPoint</Application>
  <PresentationFormat>Custom</PresentationFormat>
  <Paragraphs>97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Times New Roman</vt:lpstr>
      <vt:lpstr>Cambria</vt:lpstr>
      <vt:lpstr>Arial</vt:lpstr>
      <vt:lpstr>#9Slide07 SVNBango</vt:lpstr>
      <vt:lpstr>#9Slide03 BoosterNextFYBlack</vt:lpstr>
      <vt:lpstr>#9Slide07 SVNGuerrilla</vt:lpstr>
      <vt:lpstr>Calibri</vt:lpstr>
      <vt:lpstr>#9Slide03 Arima Madurai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Orange Simple Aesthetic Time Management Presentation</dc:title>
  <cp:lastModifiedBy>Chi Linh</cp:lastModifiedBy>
  <cp:revision>110</cp:revision>
  <dcterms:created xsi:type="dcterms:W3CDTF">2006-08-16T00:00:00Z</dcterms:created>
  <dcterms:modified xsi:type="dcterms:W3CDTF">2024-10-25T06:53:37Z</dcterms:modified>
  <dc:identifier>DAF_GkGXQus</dc:identifier>
</cp:coreProperties>
</file>