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5" r:id="rId2"/>
    <p:sldId id="263" r:id="rId3"/>
    <p:sldId id="279" r:id="rId4"/>
    <p:sldId id="320" r:id="rId5"/>
    <p:sldId id="328" r:id="rId6"/>
    <p:sldId id="322" r:id="rId7"/>
    <p:sldId id="336" r:id="rId8"/>
    <p:sldId id="337" r:id="rId9"/>
    <p:sldId id="3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39B8C-6E8B-4BFB-A3A8-BDDE403EEBB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8C0DF-D367-45D1-8F49-4C98C5042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 vào</a:t>
            </a:r>
            <a:r>
              <a:rPr lang="en-US" baseline="0"/>
              <a:t> ông già đếm 15 giây</a:t>
            </a: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Click vào</a:t>
            </a:r>
            <a:r>
              <a:rPr lang="en-US" baseline="0"/>
              <a:t> ô chữ để hiện đáp án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Click vào hình người để hiện ra câu hỏi</a:t>
            </a:r>
          </a:p>
          <a:p>
            <a:r>
              <a:rPr lang="en-US"/>
              <a:t>- Click vào</a:t>
            </a:r>
            <a:r>
              <a:rPr lang="en-US" baseline="0"/>
              <a:t> ngôi nhà trở lại slide ô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Click vào</a:t>
            </a:r>
            <a:r>
              <a:rPr lang="en-US" baseline="0"/>
              <a:t> ông già đếm 15 giây</a:t>
            </a: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Click vào</a:t>
            </a:r>
            <a:r>
              <a:rPr lang="en-US" baseline="0"/>
              <a:t> ô chữ để hiện đáp án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Click vào hình người để hiện ra câu hỏi</a:t>
            </a:r>
          </a:p>
          <a:p>
            <a:r>
              <a:rPr lang="en-US"/>
              <a:t>- Click vào</a:t>
            </a:r>
            <a:r>
              <a:rPr lang="en-US" baseline="0"/>
              <a:t> ngôi nhà trở lại slide ô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6612-923C-0DC4-44F9-01FB1094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30B85-AF08-F2DF-2C35-84E655CD6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27E9-C7C1-F36B-C078-F30A555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3D578-2083-0413-3D75-2263A4BD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8C1F-C5F1-3B11-7F26-5B64D67C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4194-CEC4-0D46-868B-14182647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63847-8A5F-BA16-80F0-26C5BB1FD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88CA5-ED7B-B2AF-E2DB-0829B381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6D87E-C9B2-9E7B-5B97-7874ABCD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1C7C7-846E-25E5-ED26-073369D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A00EA-14F8-5AC9-9B23-425971CBF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25CA9-63AC-527A-B9CB-41546B247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04B7F-522B-9B83-7C06-627921F9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2E32-1F29-D7E2-60FB-0316721C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6D8B-4BC2-CF2A-6FB8-5CE78AE2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C6A4-9235-4279-BC03-1997CA3D6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63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D373-A184-B167-99ED-1789C6D9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BBED-2709-F865-9F4A-B36586280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90904-C51E-6A0C-DD06-642B01EF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E66F-F76A-9D91-F13C-4994ADE3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E0B58-1DE5-79DD-9FA6-F8AA48C3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4485-D83C-8030-371F-2D16D0EE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6CECC-86E5-F856-3E39-9BF614D56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F32A1-0082-2DAB-05A6-78F71027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66E9-42EB-2BE6-B063-6BC54ED3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BC240-1360-B22B-FFE0-F96898AF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9F65-562F-85A0-4013-0E4AF7C1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E198-BCFC-E955-06E1-A9D1B3A12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3E6F5-EA96-AA28-C50E-6425D1E8E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A95A9-5B09-2616-3C22-E1BC4820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76BEE-8527-5C14-B6C8-FC60296F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6C1F-D56C-8CEB-BBAC-ADE71CE6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6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B23E-08B0-EAB4-0E5C-5822A111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2B159-4573-ABEB-3A09-A88B6A64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F1896-5F83-1F9A-FD65-666BE5939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8A594-2B9F-F8DE-C9D9-972F4C408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E1C5E-886A-FA3C-D0AE-F645B893C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8C9DD-C840-9B9D-A387-D30FFE47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A597A1-39C0-B58C-4ECC-E60823CC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60194B-5FEB-9AFD-0AAB-FB522678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6523-BF8E-65CE-B9E2-FD49B4CD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81190-87D3-9878-FE49-734CB70F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24AA5-A4A0-ECFA-DE1B-FF241B46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BDCAC-7E64-C626-3E92-9FD39863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97C76-7AF8-23E1-1BBD-F7BC4F33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A38B9-BE7C-8DDD-4E5D-D9991C07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D68D-E441-DB3E-70BF-47C12EB3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EE40-B4CA-E68B-17A3-4B372F68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5F1DB-94B8-22B1-079B-4F096EF22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E8E7E-A587-60A8-C542-9648F2A74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BCBFD-4BAE-9E6B-2D5B-CA637CF5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20FB3-09B5-9994-BC1F-F55907FA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DAF1D-7E91-8F46-E825-5E2A6808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F8BF-BAC6-4C2F-D52F-864F67F0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C1966-FCBB-8FC1-23FD-6DEB74099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BBDF7-CB31-5800-A614-CCBB5B37F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F85-5094-E322-467B-692B72D0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F4B53-D845-F5E2-173A-E0441B84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6DD16-4FBA-4B31-219F-4707D3C4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31CFC-5722-22AA-DCAF-B377BE0D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A7C3-462B-903A-B344-DC0C48A65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57632-87CD-487F-0618-2A4C61C1C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CA29-8AF9-4DD4-A8CB-4BA7DA21165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139CA-613F-F8CC-8898-F2F345F5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7B61-4289-AC08-6A04-2AAACA7A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E639-6F0C-45C0-AC91-246BE11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8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2333219" y="486452"/>
            <a:ext cx="8885339" cy="474189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/>
          <a:p>
            <a:pPr defTabSz="1219170">
              <a:lnSpc>
                <a:spcPct val="9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312717" y="851561"/>
            <a:ext cx="4437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555648" y="3985903"/>
            <a:ext cx="6933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07443D-1C27-EAA7-8D7B-A769F6CB6FA1}"/>
              </a:ext>
            </a:extLst>
          </p:cNvPr>
          <p:cNvSpPr txBox="1"/>
          <p:nvPr/>
        </p:nvSpPr>
        <p:spPr>
          <a:xfrm>
            <a:off x="1" y="1949145"/>
            <a:ext cx="12045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328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CHƯƠNG V.  MỘT SỐ YẾU TỐ THỐNG KÊ VÀ XÁC SUẤT</a:t>
            </a:r>
          </a:p>
          <a:p>
            <a:pPr algn="ctr">
              <a:spcBef>
                <a:spcPts val="600"/>
              </a:spcBef>
            </a:pPr>
            <a:r>
              <a:rPr lang="en-US" sz="3400" b="1" kern="0" dirty="0">
                <a:solidFill>
                  <a:srgbClr val="0328DF"/>
                </a:solidFill>
                <a:latin typeface="Times New Roman" pitchFamily="18" charset="0"/>
              </a:rPr>
              <a:t>§1. THU THẬP, PHÂN LOẠI VÀ BIỂU DIỄN DỮ LIỆU</a:t>
            </a:r>
          </a:p>
          <a:p>
            <a:pPr algn="ctr">
              <a:spcBef>
                <a:spcPts val="600"/>
              </a:spcBef>
            </a:pPr>
            <a:r>
              <a:rPr lang="en-US" sz="3400" b="1" kern="0" dirty="0">
                <a:solidFill>
                  <a:srgbClr val="0328DF"/>
                </a:solidFill>
                <a:latin typeface="Times New Roman" pitchFamily="18" charset="0"/>
                <a:cs typeface="Times New Roman" panose="02020603050405020304" pitchFamily="18" charset="0"/>
              </a:rPr>
              <a:t>Tiết </a:t>
            </a:r>
            <a:r>
              <a:rPr lang="vi-VN" sz="3400" b="1" kern="0" dirty="0">
                <a:solidFill>
                  <a:srgbClr val="0328DF"/>
                </a:solidFill>
                <a:latin typeface="Times New Roman" pitchFamily="18" charset="0"/>
                <a:cs typeface="Times New Roman" panose="02020603050405020304" pitchFamily="18" charset="0"/>
              </a:rPr>
              <a:t>73</a:t>
            </a:r>
            <a:endParaRPr lang="en-US" sz="3400" b="1" dirty="0">
              <a:solidFill>
                <a:srgbClr val="0328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18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6" name="Picture 40" descr="Fistsl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7" y="1049648"/>
            <a:ext cx="1679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️⃣ Hình ảnh dấu chấm hỏi đẹp ™ WikiLaptop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826533" y="3328134"/>
            <a:ext cx="2824566" cy="26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081456" y="1322144"/>
            <a:ext cx="61703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thích?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999757" y="564351"/>
            <a:ext cx="1467468" cy="1286277"/>
          </a:xfrm>
          <a:prstGeom prst="rect">
            <a:avLst/>
          </a:prstGeom>
        </p:spPr>
      </p:pic>
      <p:pic>
        <p:nvPicPr>
          <p:cNvPr id="3074" name="Picture 2" descr="Giới thiệu sách giáo khoa lớp 7, lớp 10 bộ Cánh Diều - Báo Lâm Đồng điện tử">
            <a:extLst>
              <a:ext uri="{FF2B5EF4-FFF2-40B4-BE49-F238E27FC236}">
                <a16:creationId xmlns:a16="http://schemas.microsoft.com/office/drawing/2014/main" id="{9C7060EB-8DA9-EE89-67C9-9DF31B16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78" y="2670023"/>
            <a:ext cx="4536374" cy="33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Đồng hồ đếm ngược 15 giây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9AC0C550-E259-6D63-329A-8BCED64E1A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36389" y="2286841"/>
            <a:ext cx="1729078" cy="1530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22871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6" name="Picture 40" descr="Fistsl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2" y="699670"/>
            <a:ext cx="1571684" cy="133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️⃣ Hình ảnh dấu chấm hỏi đẹp ™ WikiLaptop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826533" y="3328134"/>
            <a:ext cx="2824566" cy="26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009244" y="1071316"/>
            <a:ext cx="562411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em?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806134" y="584392"/>
            <a:ext cx="1845889" cy="1565006"/>
          </a:xfrm>
          <a:prstGeom prst="rect">
            <a:avLst/>
          </a:prstGeom>
        </p:spPr>
      </p:pic>
      <p:pic>
        <p:nvPicPr>
          <p:cNvPr id="2053" name="Picture 5" descr="Học Sinh Trong Lớp Học Minh Họa Hình ảnh | Định dạng hình ảnh AI 400074114|  vn.lovepik.com">
            <a:extLst>
              <a:ext uri="{FF2B5EF4-FFF2-40B4-BE49-F238E27FC236}">
                <a16:creationId xmlns:a16="http://schemas.microsoft.com/office/drawing/2014/main" id="{78D470BC-EC33-B59B-F4CE-7FAF7546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80" y="2897004"/>
            <a:ext cx="4642261" cy="3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Đồng hồ đếm ngược 15 giây có âm thanh sinh động">
            <a:hlinkClick r:id="" action="ppaction://media"/>
            <a:extLst>
              <a:ext uri="{FF2B5EF4-FFF2-40B4-BE49-F238E27FC236}">
                <a16:creationId xmlns:a16="http://schemas.microsoft.com/office/drawing/2014/main" id="{C42D6303-89FF-BB7E-F842-BA22A65185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61801" y="2395951"/>
            <a:ext cx="1729078" cy="1530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78246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 txBox="1">
            <a:spLocks/>
          </p:cNvSpPr>
          <p:nvPr/>
        </p:nvSpPr>
        <p:spPr>
          <a:xfrm>
            <a:off x="-78456" y="533237"/>
            <a:ext cx="6948964" cy="10615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THU THẬP, PHÂN LOẠI DỮ LIỆU</a:t>
            </a:r>
            <a:endParaRPr kumimoji="0" lang="en-US" sz="2800" b="1" i="0" u="none" strike="noStrike" kern="1200" cap="none" spc="0" normalizeH="0" baseline="0" noProof="0" dirty="0">
              <a:ln w="3175" cmpd="sng">
                <a:noFill/>
              </a:ln>
              <a:solidFill>
                <a:srgbClr val="0000FF"/>
              </a:solidFill>
              <a:effectLst/>
              <a:uLnTx/>
              <a:uFillTx/>
              <a:latin typeface="Garamond"/>
              <a:ea typeface="+mj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346125" y="5796881"/>
            <a:ext cx="1061119" cy="106111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0BBB13-D498-4653-E7CB-06DAD6F01F5E}"/>
              </a:ext>
            </a:extLst>
          </p:cNvPr>
          <p:cNvSpPr txBox="1"/>
          <p:nvPr/>
        </p:nvSpPr>
        <p:spPr>
          <a:xfrm>
            <a:off x="276133" y="4709390"/>
            <a:ext cx="113128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số</a:t>
            </a:r>
            <a:r>
              <a:rPr lang="fr-FR" sz="28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4259" y="55109"/>
            <a:ext cx="95986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 THẬP, PHÂN LOẠI VÀ BIỂU DIỄN DỮ LIỆU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33429" y="1438638"/>
            <a:ext cx="12191999" cy="2780806"/>
            <a:chOff x="0" y="1337169"/>
            <a:chExt cx="12191999" cy="2780806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1337169"/>
              <a:ext cx="12191999" cy="2296230"/>
              <a:chOff x="-4775" y="2395865"/>
              <a:chExt cx="11710069" cy="22962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0BBB13-D498-4653-E7CB-06DAD6F01F5E}"/>
                  </a:ext>
                </a:extLst>
              </p:cNvPr>
              <p:cNvSpPr txBox="1"/>
              <p:nvPr/>
            </p:nvSpPr>
            <p:spPr>
              <a:xfrm>
                <a:off x="-4775" y="2445326"/>
                <a:ext cx="1171006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Đọc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kĩ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nội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dung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fr-FR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Lớp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trưởng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lớp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thông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tin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tổ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những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dữ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liệu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thống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kê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fr-F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fr-FR" sz="2800">
                    <a:latin typeface="Times New Roman" panose="02020603050405020304" pitchFamily="18" charset="0"/>
                  </a:rPr>
                  <a:t>    -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Tổ</a:t>
                </a:r>
                <a:r>
                  <a:rPr lang="fr-FR" sz="2800" dirty="0">
                    <a:latin typeface="Times New Roman" panose="02020603050405020304" pitchFamily="18" charset="0"/>
                  </a:rPr>
                  <a:t> I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gồm</a:t>
                </a:r>
                <a:r>
                  <a:rPr lang="fr-FR" sz="2800" dirty="0">
                    <a:latin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mười</a:t>
                </a:r>
                <a:r>
                  <a:rPr lang="fr-FR" sz="2800" dirty="0">
                    <a:latin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bạn</a:t>
                </a:r>
                <a:r>
                  <a:rPr lang="fr-FR" sz="2800" dirty="0">
                    <a:latin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đó</a:t>
                </a:r>
                <a:r>
                  <a:rPr lang="fr-FR" sz="2800" dirty="0">
                    <a:latin typeface="Times New Roman" panose="02020603050405020304" pitchFamily="18" charset="0"/>
                  </a:rPr>
                  <a:t> là: An,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Bích</a:t>
                </a:r>
                <a:r>
                  <a:rPr lang="fr-FR" sz="2800" dirty="0">
                    <a:latin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Châu</a:t>
                </a:r>
                <a:r>
                  <a:rPr lang="fr-FR" sz="2800" dirty="0">
                    <a:latin typeface="Times New Roman" panose="02020603050405020304" pitchFamily="18" charset="0"/>
                  </a:rPr>
                  <a:t>, Chung, Dung,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Dương</a:t>
                </a:r>
                <a:r>
                  <a:rPr lang="fr-FR" sz="2800" dirty="0">
                    <a:latin typeface="Times New Roman" panose="02020603050405020304" pitchFamily="18" charset="0"/>
                  </a:rPr>
                  <a:t>, </a:t>
                </a:r>
                <a:r>
                  <a:rPr lang="fr-FR" sz="2800" err="1">
                    <a:latin typeface="Times New Roman" panose="02020603050405020304" pitchFamily="18" charset="0"/>
                  </a:rPr>
                  <a:t>Quỳnh</a:t>
                </a:r>
                <a:r>
                  <a:rPr lang="fr-FR" sz="2800">
                    <a:latin typeface="Times New Roman" panose="02020603050405020304" pitchFamily="18" charset="0"/>
                  </a:rPr>
                  <a:t>,</a:t>
                </a:r>
              </a:p>
              <a:p>
                <a:pPr algn="just"/>
                <a:r>
                  <a:rPr lang="fr-FR" sz="2800">
                    <a:latin typeface="Times New Roman" panose="02020603050405020304" pitchFamily="18" charset="0"/>
                  </a:rPr>
                  <a:t>     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Sơn</a:t>
                </a:r>
                <a:r>
                  <a:rPr lang="fr-FR" sz="2800" dirty="0">
                    <a:latin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Thùy</a:t>
                </a:r>
                <a:r>
                  <a:rPr lang="fr-FR" sz="2800" dirty="0">
                    <a:latin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latin typeface="Times New Roman" panose="02020603050405020304" pitchFamily="18" charset="0"/>
                  </a:rPr>
                  <a:t>Việt</a:t>
                </a:r>
                <a:r>
                  <a:rPr lang="fr-FR" sz="2800" dirty="0"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</a:rPr>
                  <a:t>    -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vị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xăng</a:t>
                </a:r>
                <a:r>
                  <a:rPr lang="en-US" sz="2800" dirty="0">
                    <a:latin typeface="Times New Roman" panose="02020603050405020304" pitchFamily="18" charset="0"/>
                  </a:rPr>
                  <a:t>-ti-met)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mười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err="1">
                    <a:latin typeface="Times New Roman" panose="02020603050405020304" pitchFamily="18" charset="0"/>
                  </a:rPr>
                  <a:t>lượt</a:t>
                </a:r>
                <a:r>
                  <a:rPr lang="en-US" sz="2800">
                    <a:latin typeface="Times New Roman" panose="02020603050405020304" pitchFamily="18" charset="0"/>
                  </a:rPr>
                  <a:t> là: </a:t>
                </a:r>
                <a:endParaRPr lang="vi-VN" sz="2800" dirty="0"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346" y="2395865"/>
                <a:ext cx="1110400" cy="579936"/>
              </a:xfrm>
              <a:prstGeom prst="rect">
                <a:avLst/>
              </a:prstGeom>
            </p:spPr>
          </p:pic>
        </p:grpSp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2411328" y="1853874"/>
            <a:ext cx="567191" cy="417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177480" progId="Equation.DSMT4">
                    <p:embed/>
                  </p:oleObj>
                </mc:Choice>
                <mc:Fallback>
                  <p:oleObj name="Equation" r:id="rId4" imgW="241200" imgH="17748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11328" y="1853874"/>
                          <a:ext cx="567191" cy="417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2224088" y="3724275"/>
            <a:ext cx="7150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149960" imgH="393480" progId="Equation.DSMT4">
                    <p:embed/>
                  </p:oleObj>
                </mc:Choice>
                <mc:Fallback>
                  <p:oleObj name="Equation" r:id="rId6" imgW="7149960" imgH="39348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24088" y="3724275"/>
                          <a:ext cx="7150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89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0038D-E3CA-F8D3-7C33-441DDDC2C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11" y="5434444"/>
            <a:ext cx="1164117" cy="802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EAEF2-79FE-C2B4-76C8-179E9379E6BD}"/>
              </a:ext>
            </a:extLst>
          </p:cNvPr>
          <p:cNvSpPr txBox="1"/>
          <p:nvPr/>
        </p:nvSpPr>
        <p:spPr>
          <a:xfrm>
            <a:off x="722324" y="3339150"/>
            <a:ext cx="10798123" cy="2452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fr-FR" sz="2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liệu.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Dãy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dữ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liệu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ưa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môn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dãy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liệu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DA71B-61B0-5D60-9195-C34CD91C2713}"/>
              </a:ext>
            </a:extLst>
          </p:cNvPr>
          <p:cNvSpPr txBox="1"/>
          <p:nvPr/>
        </p:nvSpPr>
        <p:spPr>
          <a:xfrm>
            <a:off x="559732" y="560929"/>
            <a:ext cx="111233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lớp 7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50, 30, 40, 80.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23ED67-DF12-487A-0BE3-F19627573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598611" y="5143500"/>
            <a:ext cx="1307115" cy="10771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2643" y="824342"/>
            <a:ext cx="10576575" cy="2893421"/>
            <a:chOff x="1046809" y="2809006"/>
            <a:chExt cx="9651669" cy="28934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E6DA52-6070-45A1-D8A4-BFF7763661A5}"/>
                </a:ext>
              </a:extLst>
            </p:cNvPr>
            <p:cNvSpPr txBox="1"/>
            <p:nvPr/>
          </p:nvSpPr>
          <p:spPr>
            <a:xfrm>
              <a:off x="1046809" y="2809006"/>
              <a:ext cx="9651669" cy="2893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dung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07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khi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Ta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ựa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809" y="2809006"/>
              <a:ext cx="967820" cy="54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33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20F11A-C0F4-D64B-4E68-0070A1093A65}"/>
              </a:ext>
            </a:extLst>
          </p:cNvPr>
          <p:cNvSpPr txBox="1"/>
          <p:nvPr/>
        </p:nvSpPr>
        <p:spPr>
          <a:xfrm>
            <a:off x="699107" y="595670"/>
            <a:ext cx="63112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b="1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hhtps://www.gso.gov.vn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năm 2019 trong bảng bên.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354957" y="924428"/>
          <a:ext cx="426935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Rịa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14,74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TP.Hồ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2871F45-558C-B814-FC91-07F47D6EAA07}"/>
              </a:ext>
            </a:extLst>
          </p:cNvPr>
          <p:cNvSpPr txBox="1"/>
          <p:nvPr/>
        </p:nvSpPr>
        <p:spPr>
          <a:xfrm>
            <a:off x="779627" y="3429000"/>
            <a:ext cx="62307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Hạnh đã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nhầm số liệu của một tỉnh/thành phố trong bảng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đó. Theo em bạn Hạnh đã ghi nhầm số liệu của tỉnh/thành phố nào? Biết rằng, tỉ lệ tăng dân số năm 2019 của các tỉnh/thành phố ở Việt nam đều dưới 6%.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208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20F11A-C0F4-D64B-4E68-0070A1093A65}"/>
              </a:ext>
            </a:extLst>
          </p:cNvPr>
          <p:cNvSpPr txBox="1"/>
          <p:nvPr/>
        </p:nvSpPr>
        <p:spPr>
          <a:xfrm>
            <a:off x="699108" y="595670"/>
            <a:ext cx="167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098368-93EF-C1A4-8BAB-A6D3D7CF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08" y="3968540"/>
            <a:ext cx="63112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vi-VN" sz="2800" b="1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kumimoji="0" lang="fr-FR" altLang="vi-VN" sz="2800" b="0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vi-VN" sz="2800" b="0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fr-FR" alt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fr-FR" alt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6%.</a:t>
            </a:r>
            <a:endParaRPr kumimoji="0" lang="fr-FR" alt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D5744-17BA-C842-BD0D-3541F54AAECE}"/>
              </a:ext>
            </a:extLst>
          </p:cNvPr>
          <p:cNvSpPr txBox="1"/>
          <p:nvPr/>
        </p:nvSpPr>
        <p:spPr>
          <a:xfrm>
            <a:off x="665837" y="1235664"/>
            <a:ext cx="62307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Hạnh đã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nhầm số liệu của một tỉnh/thành phố trong bảng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đó. Theo em bạn Hạnh đã ghi nhầm số liệu của tỉnh/thành phố nào? Biết rằng,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tăng dân số năm 2019 của các tỉnh/thành phố ở Việt nam đều dưới 6%.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7F1DBC3-E85D-EB32-5ECB-A8FB64F9FE19}"/>
              </a:ext>
            </a:extLst>
          </p:cNvPr>
          <p:cNvGraphicFramePr>
            <a:graphicFrameLocks noGrp="1"/>
          </p:cNvGraphicFramePr>
          <p:nvPr/>
        </p:nvGraphicFramePr>
        <p:xfrm>
          <a:off x="7354957" y="924428"/>
          <a:ext cx="426935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Rịa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Phước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14,74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TP.Hồ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513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403" y="4843489"/>
            <a:ext cx="1301055" cy="13695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D8145A-A7BE-258E-3720-163D192550E7}"/>
              </a:ext>
            </a:extLst>
          </p:cNvPr>
          <p:cNvSpPr/>
          <p:nvPr/>
        </p:nvSpPr>
        <p:spPr>
          <a:xfrm>
            <a:off x="720254" y="644979"/>
            <a:ext cx="11206702" cy="5045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lại kiến thức về lập bảng dữ liệu, các loại biểu đồ đã 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lang="en-US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859</Words>
  <Application>Microsoft Office PowerPoint</Application>
  <PresentationFormat>Widescreen</PresentationFormat>
  <Paragraphs>78</Paragraphs>
  <Slides>9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Thanh Tran Kim</dc:creator>
  <cp:lastModifiedBy>Thanh Tran Kim</cp:lastModifiedBy>
  <cp:revision>1</cp:revision>
  <dcterms:created xsi:type="dcterms:W3CDTF">2025-02-14T10:55:29Z</dcterms:created>
  <dcterms:modified xsi:type="dcterms:W3CDTF">2025-02-14T11:04:58Z</dcterms:modified>
</cp:coreProperties>
</file>