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8" r:id="rId4"/>
    <p:sldId id="287" r:id="rId5"/>
    <p:sldId id="288" r:id="rId6"/>
    <p:sldId id="257" r:id="rId7"/>
    <p:sldId id="264" r:id="rId8"/>
    <p:sldId id="259" r:id="rId9"/>
    <p:sldId id="269" r:id="rId10"/>
    <p:sldId id="258" r:id="rId11"/>
    <p:sldId id="261" r:id="rId12"/>
    <p:sldId id="262" r:id="rId13"/>
    <p:sldId id="263" r:id="rId14"/>
    <p:sldId id="267" r:id="rId15"/>
    <p:sldId id="270" r:id="rId16"/>
    <p:sldId id="266" r:id="rId17"/>
    <p:sldId id="271" r:id="rId18"/>
    <p:sldId id="272" r:id="rId19"/>
    <p:sldId id="273" r:id="rId20"/>
    <p:sldId id="274" r:id="rId21"/>
    <p:sldId id="278" r:id="rId22"/>
    <p:sldId id="276" r:id="rId23"/>
    <p:sldId id="277" r:id="rId24"/>
    <p:sldId id="275" r:id="rId25"/>
    <p:sldId id="279" r:id="rId26"/>
    <p:sldId id="280" r:id="rId27"/>
    <p:sldId id="281" r:id="rId28"/>
    <p:sldId id="282" r:id="rId29"/>
    <p:sldId id="283" r:id="rId30"/>
    <p:sldId id="284" r:id="rId31"/>
    <p:sldId id="285" r:id="rId32"/>
    <p:sldId id="2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43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image" Target="../media/image21.jpeg"/></Relationships>
</file>

<file path=ppt/diagrams/_rels/data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image" Target="../media/image2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image" Target="../media/image2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endPar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algn="just"/>
          <a:r>
            <a:rPr kumimoji="0" lang="en-US" sz="2800" b="1" i="0" u="none" strike="noStrike"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Hải</a:t>
          </a:r>
          <a:r>
            <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đã</a:t>
          </a:r>
          <a:r>
            <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có</a:t>
          </a:r>
          <a:r>
            <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việc</a:t>
          </a:r>
          <a:r>
            <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làm</a:t>
          </a:r>
          <a:r>
            <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gì</a:t>
          </a:r>
          <a:r>
            <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p>
        <a:p>
          <a:pPr algn="just"/>
          <a:r>
            <a:rPr kumimoji="0" lang="en-US" sz="2800" b="1" i="1"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kumimoji="0" lang="en-US" sz="2800" b="1" i="1" u="none" strike="noStrike" cap="none" spc="0" normalizeH="0" baseline="0" noProof="0" dirty="0">
              <a:solidFill>
                <a:srgbClr val="C00000"/>
              </a:solidFill>
              <a:effectLst/>
              <a:uLnTx/>
              <a:uFillTx/>
              <a:latin typeface="#9Slide05 Brannboll Ny" panose="02000000000000000000" pitchFamily="2" charset="0"/>
              <a:ea typeface="+mn-ea"/>
              <a:cs typeface="Arial" panose="020B0604020202020204" pitchFamily="34" charset="0"/>
            </a:rPr>
            <a:t> </a:t>
          </a:r>
          <a:r>
            <a:rPr lang="en-US" sz="2800" b="1" i="0" baseline="0" dirty="0" err="1">
              <a:latin typeface="#9Slide05 Brannboll Ny" panose="02000000000000000000" pitchFamily="2" charset="0"/>
              <a:cs typeface="Times New Roman" panose="02020603050405020304" pitchFamily="18" charset="0"/>
            </a:rPr>
            <a:t>Em</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có</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suy</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nghĩ</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gì</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về</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hành</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động</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việc</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làm</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của</a:t>
          </a:r>
          <a:r>
            <a:rPr lang="en-US" sz="2800" b="1" i="0" baseline="0" dirty="0">
              <a:latin typeface="#9Slide05 Brannboll Ny" panose="02000000000000000000" pitchFamily="2" charset="0"/>
              <a:cs typeface="Times New Roman" panose="02020603050405020304" pitchFamily="18" charset="0"/>
            </a:rPr>
            <a:t> </a:t>
          </a:r>
          <a:r>
            <a:rPr lang="en-US" sz="2800" b="1" i="0" baseline="0" dirty="0" err="1">
              <a:latin typeface="#9Slide05 Brannboll Ny" panose="02000000000000000000" pitchFamily="2" charset="0"/>
              <a:cs typeface="Times New Roman" panose="02020603050405020304" pitchFamily="18" charset="0"/>
            </a:rPr>
            <a:t>Hải</a:t>
          </a:r>
          <a:r>
            <a:rPr lang="en-US" sz="2800" b="1" i="0" baseline="0" dirty="0">
              <a:latin typeface="#9Slide05 Brannboll Ny" panose="02000000000000000000" pitchFamily="2" charset="0"/>
              <a:cs typeface="Times New Roman" panose="02020603050405020304" pitchFamily="18" charset="0"/>
            </a:rPr>
            <a:t>?</a:t>
          </a:r>
        </a:p>
        <a:p>
          <a:pPr algn="just"/>
          <a:r>
            <a:rPr kumimoji="0" lang="en-US" sz="2800" b="1" i="1" u="none" strike="noStrike" cap="none" spc="0" normalizeH="0" baseline="0" noProof="0" dirty="0">
              <a:solidFill>
                <a:srgbClr val="C00000"/>
              </a:solidFill>
              <a:effectLst/>
              <a:uLnTx/>
              <a:uFillTx/>
              <a:latin typeface="Times New Roman" panose="02020603050405020304" pitchFamily="18" charset="0"/>
              <a:ea typeface="+mn-ea"/>
              <a:cs typeface="Times New Roman" panose="02020603050405020304" pitchFamily="18" charset="0"/>
            </a:rPr>
            <a:t>................................................................................................................................................................................................................</a:t>
          </a:r>
          <a:endParaRPr lang="en-US" sz="2800" i="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spcAft>
              <a:spcPct val="35000"/>
            </a:spcAft>
          </a:pPr>
          <a:endParaRPr lang="en-US" sz="2800" b="1" i="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a:p>
          <a:pPr algn="just">
            <a:spcAft>
              <a:spcPct val="35000"/>
            </a:spcAft>
          </a:pPr>
          <a:endParaRPr lang="en-US" sz="2800" b="1" i="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a:p>
          <a:pPr algn="l">
            <a:spcAft>
              <a:spcPts val="0"/>
            </a:spcAft>
          </a:pPr>
          <a:r>
            <a:rPr lang="vi-VN" sz="2800" b="1" i="0" dirty="0">
              <a:latin typeface="#9Slide05 Brannboll Ny" panose="02000000000000000000" pitchFamily="2" charset="0"/>
            </a:rPr>
            <a:t>Em hiểu thế  nào là tiết kiệm?</a:t>
          </a:r>
          <a:endParaRPr lang="en-US" sz="2800" b="1" i="0" dirty="0">
            <a:latin typeface="#9Slide05 Brannboll Ny" panose="02000000000000000000" pitchFamily="2" charset="0"/>
          </a:endParaRPr>
        </a:p>
        <a:p>
          <a:pPr algn="l">
            <a:spcAft>
              <a:spcPts val="0"/>
            </a:spcAft>
          </a:pPr>
          <a:r>
            <a:rPr lang="en-US" sz="2800" b="1" i="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rPr>
            <a:t>....................................................................................................................................................................................................................................</a:t>
          </a:r>
          <a:endParaRPr lang="en-US" sz="2800"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443" custLinFactNeighborY="17167"/>
      <dgm:spPr>
        <a:prstGeom prst="roundRect">
          <a:avLst>
            <a:gd name="adj" fmla="val 10000"/>
          </a:avLst>
        </a:prstGeom>
      </dgm:spPr>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dgm:spPr>
        <a:prstGeom prst="roundRect">
          <a:avLst>
            <a:gd name="adj" fmla="val 10000"/>
          </a:avLst>
        </a:prstGeom>
      </dgm:spPr>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a:prstGeom prst="roundRect">
          <a:avLst>
            <a:gd name="adj" fmla="val 10000"/>
          </a:avLst>
        </a:prstGeom>
      </dgm:spPr>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pt>
  </dgm:ptLst>
  <dgm:cxnLst>
    <dgm:cxn modelId="{D7871605-17A6-4B71-848A-34522C1FCB91}" type="presOf" srcId="{8C4E1181-A43E-4AFA-A175-608167BDD664}" destId="{046903CA-E59E-4D3A-B85F-2132F4D3C385}" srcOrd="1" destOrd="0" presId="urn:microsoft.com/office/officeart/2005/8/layout/vList4#1"/>
    <dgm:cxn modelId="{BEE2A10E-61AB-4B91-AEC2-C9DAA1279C51}" type="presOf" srcId="{8C4E1181-A43E-4AFA-A175-608167BDD664}" destId="{DE66B4FA-8443-484B-9A9E-FA188D6B4E43}" srcOrd="0" destOrd="0" presId="urn:microsoft.com/office/officeart/2005/8/layout/vList4#1"/>
    <dgm:cxn modelId="{F2240435-0880-4B34-8218-C51BE0D05A51}" type="presOf" srcId="{4D783A32-6612-4061-810D-2598FCFDE16E}" destId="{610C4521-7E21-4ABD-817D-19EC8F773957}" srcOrd="0" destOrd="0" presId="urn:microsoft.com/office/officeart/2005/8/layout/vList4#1"/>
    <dgm:cxn modelId="{FE2E7491-C478-42E8-9519-960B336B6A00}" type="presOf" srcId="{F6E9B8BA-2F37-4781-A521-61D00A840D7D}" destId="{D857732E-E667-406B-8596-FB28DE60F3B0}" srcOrd="0" destOrd="0" presId="urn:microsoft.com/office/officeart/2005/8/layout/vList4#1"/>
    <dgm:cxn modelId="{840F8C9E-B202-4DE0-AC25-35D3A1FA52CB}"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2E5A5FC6-7246-4A48-9A5C-8FF4449E3CE0}" srcId="{4D783A32-6612-4061-810D-2598FCFDE16E}" destId="{F6E9B8BA-2F37-4781-A521-61D00A840D7D}" srcOrd="2" destOrd="0" parTransId="{F3A9BA2F-FEFE-44E8-8A5D-A95E30E49C0C}" sibTransId="{8CBDE6B4-DF30-443D-9579-CCA1D8018E24}"/>
    <dgm:cxn modelId="{C2A430EB-026A-428E-B9D3-EE570B6A1DAA}" srcId="{4D783A32-6612-4061-810D-2598FCFDE16E}" destId="{36F1A9A7-0E91-4997-8451-066E68D6791C}" srcOrd="1" destOrd="0" parTransId="{3076928A-BC39-4164-A392-EF7BB50AC8F7}" sibTransId="{5F4F3BF3-4C3E-43BC-8B7A-5E8EE2D360D7}"/>
    <dgm:cxn modelId="{A08C96F6-3490-4C54-AD6E-4870C05A8173}" type="presOf" srcId="{36F1A9A7-0E91-4997-8451-066E68D6791C}" destId="{629FFE63-9943-4FDD-AEB3-15F8D3455642}" srcOrd="1" destOrd="0" presId="urn:microsoft.com/office/officeart/2005/8/layout/vList4#1"/>
    <dgm:cxn modelId="{F91130F8-5EBD-40D4-A801-0A8E73AFACE5}" type="presOf" srcId="{F6E9B8BA-2F37-4781-A521-61D00A840D7D}" destId="{8B13E293-4E29-4216-A0D2-9CCA14266B56}" srcOrd="1" destOrd="0" presId="urn:microsoft.com/office/officeart/2005/8/layout/vList4#1"/>
    <dgm:cxn modelId="{C70CA2CC-1A05-4FE9-8645-0FA4DC506E84}" type="presParOf" srcId="{610C4521-7E21-4ABD-817D-19EC8F773957}" destId="{1C2B9614-1D42-4E2A-92D8-94BCF9DE39E4}" srcOrd="0" destOrd="0" presId="urn:microsoft.com/office/officeart/2005/8/layout/vList4#1"/>
    <dgm:cxn modelId="{90FB009A-4358-45A9-A352-922F4383C34C}" type="presParOf" srcId="{1C2B9614-1D42-4E2A-92D8-94BCF9DE39E4}" destId="{DE66B4FA-8443-484B-9A9E-FA188D6B4E43}" srcOrd="0" destOrd="0" presId="urn:microsoft.com/office/officeart/2005/8/layout/vList4#1"/>
    <dgm:cxn modelId="{3180C938-148E-4D42-8965-740E9ADF16EE}" type="presParOf" srcId="{1C2B9614-1D42-4E2A-92D8-94BCF9DE39E4}" destId="{2AAACA77-E4A0-4E99-9F03-72ED26BB7B73}" srcOrd="1" destOrd="0" presId="urn:microsoft.com/office/officeart/2005/8/layout/vList4#1"/>
    <dgm:cxn modelId="{87C2DFD1-0701-4C72-8ECF-450288530D19}" type="presParOf" srcId="{1C2B9614-1D42-4E2A-92D8-94BCF9DE39E4}" destId="{046903CA-E59E-4D3A-B85F-2132F4D3C385}" srcOrd="2" destOrd="0" presId="urn:microsoft.com/office/officeart/2005/8/layout/vList4#1"/>
    <dgm:cxn modelId="{CBC24DB7-D6A7-40B5-A1C4-CAEB62CF7869}" type="presParOf" srcId="{610C4521-7E21-4ABD-817D-19EC8F773957}" destId="{3C4FC630-2F4B-4B45-8D35-86BFE257DB89}" srcOrd="1" destOrd="0" presId="urn:microsoft.com/office/officeart/2005/8/layout/vList4#1"/>
    <dgm:cxn modelId="{5D7EDE71-54D0-413A-9FC3-34BD4D854ABD}" type="presParOf" srcId="{610C4521-7E21-4ABD-817D-19EC8F773957}" destId="{76DA393E-3756-4D17-8778-17C0D4D792DA}" srcOrd="2" destOrd="0" presId="urn:microsoft.com/office/officeart/2005/8/layout/vList4#1"/>
    <dgm:cxn modelId="{AC321777-5079-4141-B40A-FD1CAF82CD73}" type="presParOf" srcId="{76DA393E-3756-4D17-8778-17C0D4D792DA}" destId="{11925212-181A-4D0E-84EB-C4219DE1ABB7}" srcOrd="0" destOrd="0" presId="urn:microsoft.com/office/officeart/2005/8/layout/vList4#1"/>
    <dgm:cxn modelId="{8FBABBDE-9ACB-4DDD-8F31-D97EAD7DB309}" type="presParOf" srcId="{76DA393E-3756-4D17-8778-17C0D4D792DA}" destId="{2352C030-0248-483B-94A9-26972C30B2AA}" srcOrd="1" destOrd="0" presId="urn:microsoft.com/office/officeart/2005/8/layout/vList4#1"/>
    <dgm:cxn modelId="{182220EC-E2B8-4F35-8DB9-186135D6D44E}" type="presParOf" srcId="{76DA393E-3756-4D17-8778-17C0D4D792DA}" destId="{629FFE63-9943-4FDD-AEB3-15F8D3455642}" srcOrd="2" destOrd="0" presId="urn:microsoft.com/office/officeart/2005/8/layout/vList4#1"/>
    <dgm:cxn modelId="{6BD25106-547F-405C-8DEA-5BFECCBBE545}" type="presParOf" srcId="{610C4521-7E21-4ABD-817D-19EC8F773957}" destId="{E767A943-8EB1-47EA-BA75-90A3BF72AA10}" srcOrd="3" destOrd="0" presId="urn:microsoft.com/office/officeart/2005/8/layout/vList4#1"/>
    <dgm:cxn modelId="{8518AEF3-D61A-43EF-8021-9883C7ACA6B2}" type="presParOf" srcId="{610C4521-7E21-4ABD-817D-19EC8F773957}" destId="{E9FBCDE1-C0F8-4B00-9C6E-C1A57153DC9C}" srcOrd="4" destOrd="0" presId="urn:microsoft.com/office/officeart/2005/8/layout/vList4#1"/>
    <dgm:cxn modelId="{C4A8F255-5406-4AAC-B8C9-0D80DAC4F3A9}" type="presParOf" srcId="{E9FBCDE1-C0F8-4B00-9C6E-C1A57153DC9C}" destId="{D857732E-E667-406B-8596-FB28DE60F3B0}" srcOrd="0" destOrd="0" presId="urn:microsoft.com/office/officeart/2005/8/layout/vList4#1"/>
    <dgm:cxn modelId="{F2E64FC2-3259-4328-B467-82DE668CECEE}" type="presParOf" srcId="{E9FBCDE1-C0F8-4B00-9C6E-C1A57153DC9C}" destId="{72B5F39E-2D8B-4AE5-99A7-0B4F92796C74}" srcOrd="1" destOrd="0" presId="urn:microsoft.com/office/officeart/2005/8/layout/vList4#1"/>
    <dgm:cxn modelId="{88433CB3-225F-41C3-A112-765E71C7D4AA}"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lnSpc>
              <a:spcPct val="90000"/>
            </a:lnSpc>
            <a:spcAft>
              <a:spcPct val="35000"/>
            </a:spcAft>
          </a:pPr>
          <a:endParaRPr kumimoji="0" lang="en-US" sz="2800" b="1" i="0"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algn="just">
            <a:lnSpc>
              <a:spcPct val="90000"/>
            </a:lnSpc>
            <a:spcAft>
              <a:spcPct val="35000"/>
            </a:spcAft>
          </a:pPr>
          <a:r>
            <a:rPr kumimoji="0" lang="en-US" sz="2800" b="1" i="0" u="none" strike="noStrike"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Hải</a:t>
          </a:r>
          <a:r>
            <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đã</a:t>
          </a:r>
          <a:r>
            <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có</a:t>
          </a:r>
          <a:r>
            <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việc</a:t>
          </a:r>
          <a:r>
            <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làm</a:t>
          </a:r>
          <a:r>
            <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gì</a:t>
          </a:r>
          <a:r>
            <a:rPr kumimoji="0" lang="en-US"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a:t>
          </a:r>
          <a:endParaRPr kumimoji="0" lang="vi-VN" sz="2800" b="1" i="0" u="none" strike="noStrike"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a:p>
          <a:pPr algn="l">
            <a:lnSpc>
              <a:spcPct val="100000"/>
            </a:lnSpc>
            <a:spcAft>
              <a:spcPts val="0"/>
            </a:spcAft>
          </a:pPr>
          <a:r>
            <a:rPr lang="vi-VN" sz="2800" dirty="0">
              <a:latin typeface="#9Slide05 Brannboll Ny" panose="02000000000000000000" pitchFamily="2" charset="0"/>
              <a:cs typeface="Times New Roman" panose="02020603050405020304" pitchFamily="18" charset="0"/>
            </a:rPr>
            <a:t>Hải tiết kiệm tiền để mua xe đạp, nhưng khi em gái ốm, Hải dùng tiền tiết kiệm để phụ mẹ chữa bệnh cho em. </a:t>
          </a:r>
        </a:p>
        <a:p>
          <a:pPr algn="just">
            <a:lnSpc>
              <a:spcPct val="90000"/>
            </a:lnSpc>
            <a:spcAft>
              <a:spcPct val="35000"/>
            </a:spcAft>
          </a:pPr>
          <a:r>
            <a:rPr kumimoji="0" lang="en-US" sz="2800" b="1" i="1" u="none" strike="noStrike"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en-US" sz="2800" b="1" i="0" baseline="0" dirty="0" err="1">
              <a:solidFill>
                <a:srgbClr val="FF0000"/>
              </a:solidFill>
              <a:latin typeface="#9Slide05 Brannboll Ny" panose="02000000000000000000" pitchFamily="2" charset="0"/>
              <a:cs typeface="Times New Roman" panose="02020603050405020304" pitchFamily="18" charset="0"/>
            </a:rPr>
            <a:t>Em</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có</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suy</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nghĩ</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gì</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về</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hành</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động</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việc</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làm</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của</a:t>
          </a:r>
          <a:r>
            <a:rPr lang="en-US" sz="2800" b="1" i="0" baseline="0" dirty="0">
              <a:solidFill>
                <a:srgbClr val="FF0000"/>
              </a:solidFill>
              <a:latin typeface="#9Slide05 Brannboll Ny" panose="02000000000000000000" pitchFamily="2" charset="0"/>
              <a:cs typeface="Times New Roman" panose="02020603050405020304" pitchFamily="18" charset="0"/>
            </a:rPr>
            <a:t> </a:t>
          </a:r>
          <a:r>
            <a:rPr lang="en-US" sz="2800" b="1" i="0" baseline="0" dirty="0" err="1">
              <a:solidFill>
                <a:srgbClr val="FF0000"/>
              </a:solidFill>
              <a:latin typeface="#9Slide05 Brannboll Ny" panose="02000000000000000000" pitchFamily="2" charset="0"/>
              <a:cs typeface="Times New Roman" panose="02020603050405020304" pitchFamily="18" charset="0"/>
            </a:rPr>
            <a:t>Hải</a:t>
          </a:r>
          <a:r>
            <a:rPr lang="en-US" sz="2800" b="1" i="0" baseline="0" dirty="0">
              <a:latin typeface="#9Slide05 Brannboll Ny" panose="02000000000000000000" pitchFamily="2" charset="0"/>
              <a:cs typeface="Times New Roman" panose="02020603050405020304" pitchFamily="18" charset="0"/>
            </a:rPr>
            <a:t>?</a:t>
          </a:r>
        </a:p>
        <a:p>
          <a:pPr algn="just"/>
          <a:r>
            <a:rPr lang="de-DE" sz="2800" dirty="0">
              <a:latin typeface="#9Slide05 Brannboll Ny" panose="02000000000000000000" pitchFamily="2" charset="0"/>
            </a:rPr>
            <a:t>-Hải biết sử dụng vật chất, tiền bạc hợp lí.</a:t>
          </a:r>
          <a:endParaRPr lang="en-US" sz="2800" i="1" dirty="0">
            <a:solidFill>
              <a:sysClr val="windowText" lastClr="000000">
                <a:hueOff val="0"/>
                <a:satOff val="0"/>
                <a:lumOff val="0"/>
                <a:alphaOff val="0"/>
              </a:sysClr>
            </a:solidFill>
            <a:latin typeface="#9Slide05 Brannboll Ny" panose="02000000000000000000" pitchFamily="2" charset="0"/>
            <a:ea typeface="+mn-ea"/>
            <a:cs typeface="Times New Roman" panose="02020603050405020304" pitchFamily="18" charset="0"/>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l">
            <a:spcAft>
              <a:spcPts val="0"/>
            </a:spcAft>
          </a:pPr>
          <a:r>
            <a:rPr lang="vi-VN" sz="2800" b="1" i="0" dirty="0">
              <a:solidFill>
                <a:srgbClr val="FF0000"/>
              </a:solidFill>
              <a:latin typeface="#9Slide05 Brannboll Ny" panose="02000000000000000000" pitchFamily="2" charset="0"/>
            </a:rPr>
            <a:t>Em hiểu thế  nào là tiết kiệm?</a:t>
          </a:r>
        </a:p>
        <a:p>
          <a:pPr algn="l">
            <a:spcAft>
              <a:spcPts val="0"/>
            </a:spcAft>
          </a:pPr>
          <a:r>
            <a:rPr lang="de-DE" sz="2800" dirty="0">
              <a:latin typeface="#9Slide05 Brannboll Ny" panose="02000000000000000000" pitchFamily="2" charset="0"/>
            </a:rPr>
            <a:t>Tiết kiệm là biết sử dung một cách hợp lí của cải, tiền bạc, thời gian, sức lực của mình và người khác.</a:t>
          </a:r>
          <a:endParaRPr lang="en-US" sz="2800" b="1" i="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443" custLinFactNeighborY="17167"/>
      <dgm:spPr/>
    </dgm:pt>
    <dgm:pt modelId="{2AAACA77-E4A0-4E99-9F03-72ED26BB7B73}" type="pres">
      <dgm:prSet presAssocID="{8C4E1181-A43E-4AFA-A175-608167BDD664}" presName="img" presStyleLbl="fgImgPlace1" presStyleIdx="0" presStyleCnt="3" custLinFactNeighborX="-2122" custLinFactNeighborY="23247"/>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custLinFactNeighborY="12719"/>
      <dgm:spPr/>
    </dgm:pt>
    <dgm:pt modelId="{2352C030-0248-483B-94A9-26972C30B2AA}" type="pres">
      <dgm:prSet presAssocID="{36F1A9A7-0E91-4997-8451-066E68D6791C}" presName="img" presStyleLbl="fgImgPlace1" presStyleIdx="1" presStyleCnt="3" custScaleY="119134" custLinFactNeighborX="707" custLinFactNeighborY="1699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3">
        <dgm:presLayoutVars>
          <dgm:bulletEnabled val="1"/>
        </dgm:presLayoutVars>
      </dgm:prSet>
      <dgm:spPr/>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pt>
  </dgm:ptLst>
  <dgm:cxnLst>
    <dgm:cxn modelId="{2E4E2917-F385-4A0A-8D97-0A87242DE059}" type="presOf" srcId="{8C4E1181-A43E-4AFA-A175-608167BDD664}" destId="{046903CA-E59E-4D3A-B85F-2132F4D3C385}" srcOrd="1" destOrd="0" presId="urn:microsoft.com/office/officeart/2005/8/layout/vList4#1"/>
    <dgm:cxn modelId="{BCE51834-453C-415D-A95B-03FF2B4DF33D}" type="presOf" srcId="{F6E9B8BA-2F37-4781-A521-61D00A840D7D}" destId="{D857732E-E667-406B-8596-FB28DE60F3B0}"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E3FAFAAF-CD96-4F6B-A65A-EC1F3F5C6F98}"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0F5DFCC4-37B4-4218-94B9-C1A826E06F92}" type="presOf" srcId="{4D783A32-6612-4061-810D-2598FCFDE16E}" destId="{610C4521-7E21-4ABD-817D-19EC8F773957}" srcOrd="0" destOrd="0" presId="urn:microsoft.com/office/officeart/2005/8/layout/vList4#1"/>
    <dgm:cxn modelId="{50BB50C5-028C-4959-8AA1-6ED092E2BBAF}" type="presOf" srcId="{F6E9B8BA-2F37-4781-A521-61D00A840D7D}" destId="{8B13E293-4E29-4216-A0D2-9CCA14266B56}" srcOrd="1" destOrd="0" presId="urn:microsoft.com/office/officeart/2005/8/layout/vList4#1"/>
    <dgm:cxn modelId="{2E5A5FC6-7246-4A48-9A5C-8FF4449E3CE0}" srcId="{4D783A32-6612-4061-810D-2598FCFDE16E}" destId="{F6E9B8BA-2F37-4781-A521-61D00A840D7D}" srcOrd="2" destOrd="0" parTransId="{F3A9BA2F-FEFE-44E8-8A5D-A95E30E49C0C}" sibTransId="{8CBDE6B4-DF30-443D-9579-CCA1D8018E24}"/>
    <dgm:cxn modelId="{C2A430EB-026A-428E-B9D3-EE570B6A1DAA}" srcId="{4D783A32-6612-4061-810D-2598FCFDE16E}" destId="{36F1A9A7-0E91-4997-8451-066E68D6791C}" srcOrd="1" destOrd="0" parTransId="{3076928A-BC39-4164-A392-EF7BB50AC8F7}" sibTransId="{5F4F3BF3-4C3E-43BC-8B7A-5E8EE2D360D7}"/>
    <dgm:cxn modelId="{81BE22F3-AAE5-47EE-97E1-26383E038450}" type="presOf" srcId="{8C4E1181-A43E-4AFA-A175-608167BDD664}" destId="{DE66B4FA-8443-484B-9A9E-FA188D6B4E43}" srcOrd="0"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 modelId="{186C0ABE-B39B-4916-BC4B-A0578168E4D5}" type="presParOf" srcId="{610C4521-7E21-4ABD-817D-19EC8F773957}" destId="{E767A943-8EB1-47EA-BA75-90A3BF72AA10}" srcOrd="3" destOrd="0" presId="urn:microsoft.com/office/officeart/2005/8/layout/vList4#1"/>
    <dgm:cxn modelId="{5AE53D5C-AC05-4815-92AB-3FA661ACCF21}" type="presParOf" srcId="{610C4521-7E21-4ABD-817D-19EC8F773957}" destId="{E9FBCDE1-C0F8-4B00-9C6E-C1A57153DC9C}" srcOrd="4" destOrd="0" presId="urn:microsoft.com/office/officeart/2005/8/layout/vList4#1"/>
    <dgm:cxn modelId="{F5097334-6369-406D-9CCA-CE91E230604F}" type="presParOf" srcId="{E9FBCDE1-C0F8-4B00-9C6E-C1A57153DC9C}" destId="{D857732E-E667-406B-8596-FB28DE60F3B0}" srcOrd="0" destOrd="0" presId="urn:microsoft.com/office/officeart/2005/8/layout/vList4#1"/>
    <dgm:cxn modelId="{69538AA3-7BAF-4B0A-A7A0-82220BEC7A35}" type="presParOf" srcId="{E9FBCDE1-C0F8-4B00-9C6E-C1A57153DC9C}" destId="{72B5F39E-2D8B-4AE5-99A7-0B4F92796C74}" srcOrd="1" destOrd="0" presId="urn:microsoft.com/office/officeart/2005/8/layout/vList4#1"/>
    <dgm:cxn modelId="{A358A9E3-E9DF-4026-8693-3F5EB52ABBFC}"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263243"/>
          <a:ext cx="10418983"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endPar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marL="0" lvl="0" indent="0" algn="just" defTabSz="1244600">
            <a:lnSpc>
              <a:spcPct val="90000"/>
            </a:lnSpc>
            <a:spcBef>
              <a:spcPct val="0"/>
            </a:spcBef>
            <a:spcAft>
              <a:spcPct val="35000"/>
            </a:spcAft>
            <a:buNone/>
          </a:pPr>
          <a:r>
            <a:rPr kumimoji="0" lang="en-US" sz="2800" b="1" i="0" u="none" strike="noStrike" kern="1200"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Hải</a:t>
          </a:r>
          <a:r>
            <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đã</a:t>
          </a:r>
          <a:r>
            <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có</a:t>
          </a:r>
          <a:r>
            <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việc</a:t>
          </a:r>
          <a:r>
            <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làm</a:t>
          </a:r>
          <a:r>
            <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gì</a:t>
          </a:r>
          <a:r>
            <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p>
        <a:p>
          <a:pPr marL="0" lvl="0" indent="0" algn="just" defTabSz="1244600">
            <a:lnSpc>
              <a:spcPct val="90000"/>
            </a:lnSpc>
            <a:spcBef>
              <a:spcPct val="0"/>
            </a:spcBef>
            <a:spcAft>
              <a:spcPct val="35000"/>
            </a:spcAft>
            <a:buNone/>
          </a:pPr>
          <a:r>
            <a:rPr kumimoji="0" lang="en-US" sz="2800" b="1" i="1"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237139" y="263243"/>
        <a:ext cx="8181843" cy="1533425"/>
      </dsp:txXfrm>
    </dsp:sp>
    <dsp:sp modelId="{2AAACA77-E4A0-4E99-9F03-72ED26BB7B73}">
      <dsp:nvSpPr>
        <dsp:cNvPr id="0" name=""/>
        <dsp:cNvSpPr/>
      </dsp:nvSpPr>
      <dsp:spPr>
        <a:xfrm>
          <a:off x="153342" y="153342"/>
          <a:ext cx="2083796"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686768"/>
          <a:ext cx="10418983"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kumimoji="0" lang="en-US" sz="2800" b="1" i="1" u="none" strike="noStrike" kern="1200" cap="none" spc="0" normalizeH="0" baseline="0" noProof="0" dirty="0">
              <a:solidFill>
                <a:srgbClr val="C00000"/>
              </a:solidFill>
              <a:effectLst/>
              <a:uLnTx/>
              <a:uFillTx/>
              <a:latin typeface="#9Slide05 Brannboll Ny" panose="02000000000000000000" pitchFamily="2" charset="0"/>
              <a:ea typeface="+mn-ea"/>
              <a:cs typeface="Arial" panose="020B0604020202020204" pitchFamily="34" charset="0"/>
            </a:rPr>
            <a:t> </a:t>
          </a:r>
          <a:r>
            <a:rPr lang="en-US" sz="2800" b="1" i="0" kern="1200" baseline="0" dirty="0" err="1">
              <a:latin typeface="#9Slide05 Brannboll Ny" panose="02000000000000000000" pitchFamily="2" charset="0"/>
              <a:cs typeface="Times New Roman" panose="02020603050405020304" pitchFamily="18" charset="0"/>
            </a:rPr>
            <a:t>Em</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có</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suy</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nghĩ</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gì</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về</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hành</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động</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việc</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làm</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của</a:t>
          </a:r>
          <a:r>
            <a:rPr lang="en-US" sz="2800" b="1" i="0" kern="1200" baseline="0" dirty="0">
              <a:latin typeface="#9Slide05 Brannboll Ny" panose="02000000000000000000" pitchFamily="2" charset="0"/>
              <a:cs typeface="Times New Roman" panose="02020603050405020304" pitchFamily="18" charset="0"/>
            </a:rPr>
            <a:t> </a:t>
          </a:r>
          <a:r>
            <a:rPr lang="en-US" sz="2800" b="1" i="0" kern="1200" baseline="0" dirty="0" err="1">
              <a:latin typeface="#9Slide05 Brannboll Ny" panose="02000000000000000000" pitchFamily="2" charset="0"/>
              <a:cs typeface="Times New Roman" panose="02020603050405020304" pitchFamily="18" charset="0"/>
            </a:rPr>
            <a:t>Hải</a:t>
          </a:r>
          <a:r>
            <a:rPr lang="en-US" sz="2800" b="1" i="0" kern="1200" baseline="0" dirty="0">
              <a:latin typeface="#9Slide05 Brannboll Ny" panose="02000000000000000000" pitchFamily="2" charset="0"/>
              <a:cs typeface="Times New Roman" panose="02020603050405020304" pitchFamily="18" charset="0"/>
            </a:rPr>
            <a:t>?</a:t>
          </a:r>
        </a:p>
        <a:p>
          <a:pPr marL="0" lvl="0" indent="0" algn="just" defTabSz="1244600">
            <a:lnSpc>
              <a:spcPct val="90000"/>
            </a:lnSpc>
            <a:spcBef>
              <a:spcPct val="0"/>
            </a:spcBef>
            <a:spcAft>
              <a:spcPct val="35000"/>
            </a:spcAft>
            <a:buNone/>
          </a:pPr>
          <a:r>
            <a:rPr kumimoji="0" lang="en-US" sz="2800" b="1" i="1" u="none" strike="noStrike" kern="1200" cap="none" spc="0" normalizeH="0" baseline="0" noProof="0" dirty="0">
              <a:solidFill>
                <a:srgbClr val="C00000"/>
              </a:solidFill>
              <a:effectLst/>
              <a:uLnTx/>
              <a:uFillTx/>
              <a:latin typeface="Times New Roman" panose="02020603050405020304" pitchFamily="18" charset="0"/>
              <a:ea typeface="+mn-ea"/>
              <a:cs typeface="Times New Roman" panose="02020603050405020304" pitchFamily="18" charset="0"/>
            </a:rPr>
            <a:t>................................................................................................................................................................................................................</a:t>
          </a:r>
          <a:endParaRPr lang="en-US" sz="2800" i="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2237139" y="1686768"/>
        <a:ext cx="8181843" cy="1533425"/>
      </dsp:txXfrm>
    </dsp:sp>
    <dsp:sp modelId="{2352C030-0248-483B-94A9-26972C30B2AA}">
      <dsp:nvSpPr>
        <dsp:cNvPr id="0" name=""/>
        <dsp:cNvSpPr/>
      </dsp:nvSpPr>
      <dsp:spPr>
        <a:xfrm>
          <a:off x="153342" y="1840111"/>
          <a:ext cx="2083796"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373537"/>
          <a:ext cx="10418983"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endParaRPr lang="en-US" sz="2800" b="1" i="0" kern="120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a:p>
          <a:pPr marL="0" lvl="0" indent="0" algn="just" defTabSz="1244600">
            <a:lnSpc>
              <a:spcPct val="90000"/>
            </a:lnSpc>
            <a:spcBef>
              <a:spcPct val="0"/>
            </a:spcBef>
            <a:spcAft>
              <a:spcPct val="35000"/>
            </a:spcAft>
            <a:buNone/>
          </a:pPr>
          <a:endParaRPr lang="en-US" sz="2800" b="1" i="0" kern="120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a:p>
          <a:pPr marL="0" lvl="0" indent="0" algn="l" defTabSz="1244600">
            <a:lnSpc>
              <a:spcPct val="90000"/>
            </a:lnSpc>
            <a:spcBef>
              <a:spcPct val="0"/>
            </a:spcBef>
            <a:spcAft>
              <a:spcPts val="0"/>
            </a:spcAft>
            <a:buNone/>
          </a:pPr>
          <a:r>
            <a:rPr lang="vi-VN" sz="2800" b="1" i="0" kern="1200" dirty="0">
              <a:latin typeface="#9Slide05 Brannboll Ny" panose="02000000000000000000" pitchFamily="2" charset="0"/>
            </a:rPr>
            <a:t>Em hiểu thế  nào là tiết kiệm?</a:t>
          </a:r>
          <a:endParaRPr lang="en-US" sz="2800" b="1" i="0" kern="1200" dirty="0">
            <a:latin typeface="#9Slide05 Brannboll Ny" panose="02000000000000000000" pitchFamily="2" charset="0"/>
          </a:endParaRPr>
        </a:p>
        <a:p>
          <a:pPr marL="0" lvl="0" indent="0" algn="l" defTabSz="1244600">
            <a:lnSpc>
              <a:spcPct val="90000"/>
            </a:lnSpc>
            <a:spcBef>
              <a:spcPct val="0"/>
            </a:spcBef>
            <a:spcAft>
              <a:spcPts val="0"/>
            </a:spcAft>
            <a:buNone/>
          </a:pPr>
          <a:r>
            <a:rPr lang="en-US" sz="2800" b="1" i="0" kern="120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rPr>
            <a:t>....................................................................................................................................................................................................................................</a:t>
          </a:r>
          <a:endParaRPr lang="en-US" sz="2800"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237139" y="3373537"/>
        <a:ext cx="8181843" cy="1533425"/>
      </dsp:txXfrm>
    </dsp:sp>
    <dsp:sp modelId="{72B5F39E-2D8B-4AE5-99A7-0B4F92796C74}">
      <dsp:nvSpPr>
        <dsp:cNvPr id="0" name=""/>
        <dsp:cNvSpPr/>
      </dsp:nvSpPr>
      <dsp:spPr>
        <a:xfrm>
          <a:off x="153342" y="3526879"/>
          <a:ext cx="2083796"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294146"/>
          <a:ext cx="10922310" cy="171344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endParaRPr kumimoji="0" lang="en-US" sz="2800" b="1" i="0"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endParaRPr>
        </a:p>
        <a:p>
          <a:pPr marL="0" lvl="0" indent="0" algn="just" defTabSz="1244600">
            <a:lnSpc>
              <a:spcPct val="90000"/>
            </a:lnSpc>
            <a:spcBef>
              <a:spcPct val="0"/>
            </a:spcBef>
            <a:spcAft>
              <a:spcPct val="35000"/>
            </a:spcAft>
            <a:buNone/>
          </a:pPr>
          <a:r>
            <a:rPr kumimoji="0" lang="en-US" sz="2800" b="1" i="0" u="none" strike="noStrike" kern="1200"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Hải</a:t>
          </a:r>
          <a:r>
            <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đã</a:t>
          </a:r>
          <a:r>
            <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có</a:t>
          </a:r>
          <a:r>
            <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việc</a:t>
          </a:r>
          <a:r>
            <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làm</a:t>
          </a:r>
          <a:r>
            <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 </a:t>
          </a:r>
          <a:r>
            <a:rPr kumimoji="0" lang="en-US" sz="2800" b="1" i="0" u="none" strike="noStrike" kern="1200" cap="none" spc="0" normalizeH="0" baseline="0" noProof="0" dirty="0" err="1">
              <a:solidFill>
                <a:srgbClr val="FF0000"/>
              </a:solidFill>
              <a:effectLst/>
              <a:uLnTx/>
              <a:uFillTx/>
              <a:latin typeface="#9Slide05 Brannboll Ny" panose="02000000000000000000" pitchFamily="2" charset="0"/>
              <a:ea typeface="+mn-ea"/>
              <a:cs typeface="Arial" panose="020B0604020202020204" pitchFamily="34" charset="0"/>
            </a:rPr>
            <a:t>gì</a:t>
          </a:r>
          <a:r>
            <a:rPr kumimoji="0" lang="en-US"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rPr>
            <a:t>?</a:t>
          </a:r>
          <a:endParaRPr kumimoji="0" lang="vi-VN" sz="2800" b="1" i="0" u="none" strike="noStrike" kern="1200" cap="none" spc="0" normalizeH="0" baseline="0" noProof="0" dirty="0">
            <a:solidFill>
              <a:srgbClr val="FF0000"/>
            </a:solidFill>
            <a:effectLst/>
            <a:uLnTx/>
            <a:uFillTx/>
            <a:latin typeface="#9Slide05 Brannboll Ny" panose="02000000000000000000" pitchFamily="2" charset="0"/>
            <a:ea typeface="+mn-ea"/>
            <a:cs typeface="Arial" panose="020B0604020202020204" pitchFamily="34" charset="0"/>
          </a:endParaRPr>
        </a:p>
        <a:p>
          <a:pPr marL="0" lvl="0" indent="0" algn="l" defTabSz="1244600">
            <a:lnSpc>
              <a:spcPct val="100000"/>
            </a:lnSpc>
            <a:spcBef>
              <a:spcPct val="0"/>
            </a:spcBef>
            <a:spcAft>
              <a:spcPts val="0"/>
            </a:spcAft>
            <a:buNone/>
          </a:pPr>
          <a:r>
            <a:rPr lang="vi-VN" sz="2800" kern="1200" dirty="0">
              <a:latin typeface="#9Slide05 Brannboll Ny" panose="02000000000000000000" pitchFamily="2" charset="0"/>
              <a:cs typeface="Times New Roman" panose="02020603050405020304" pitchFamily="18" charset="0"/>
            </a:rPr>
            <a:t>Hải tiết kiệm tiền để mua xe đạp, nhưng khi em gái ốm, Hải dùng tiền tiết kiệm để phụ mẹ chữa bệnh cho em. </a:t>
          </a:r>
        </a:p>
        <a:p>
          <a:pPr marL="0" lvl="0" indent="0" algn="just" defTabSz="1244600">
            <a:lnSpc>
              <a:spcPct val="90000"/>
            </a:lnSpc>
            <a:spcBef>
              <a:spcPct val="0"/>
            </a:spcBef>
            <a:spcAft>
              <a:spcPct val="35000"/>
            </a:spcAft>
            <a:buNone/>
          </a:pPr>
          <a:r>
            <a:rPr kumimoji="0" lang="en-US" sz="2800" b="1" i="1" u="none" strike="noStrike" kern="1200" cap="none" spc="0" normalizeH="0" baseline="0" noProof="0" dirty="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405991" y="344331"/>
        <a:ext cx="8466133" cy="1613070"/>
      </dsp:txXfrm>
    </dsp:sp>
    <dsp:sp modelId="{2AAACA77-E4A0-4E99-9F03-72ED26BB7B73}">
      <dsp:nvSpPr>
        <dsp:cNvPr id="0" name=""/>
        <dsp:cNvSpPr/>
      </dsp:nvSpPr>
      <dsp:spPr>
        <a:xfrm>
          <a:off x="124989" y="490002"/>
          <a:ext cx="2184462" cy="137075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2102716"/>
          <a:ext cx="10922310" cy="171344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sz="2800" b="1" i="0" kern="1200" baseline="0" dirty="0" err="1">
              <a:solidFill>
                <a:srgbClr val="FF0000"/>
              </a:solidFill>
              <a:latin typeface="#9Slide05 Brannboll Ny" panose="02000000000000000000" pitchFamily="2" charset="0"/>
              <a:cs typeface="Times New Roman" panose="02020603050405020304" pitchFamily="18" charset="0"/>
            </a:rPr>
            <a:t>Em</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có</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suy</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nghĩ</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gì</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về</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hành</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động</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việc</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làm</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của</a:t>
          </a:r>
          <a:r>
            <a:rPr lang="en-US" sz="2800" b="1" i="0" kern="1200" baseline="0" dirty="0">
              <a:solidFill>
                <a:srgbClr val="FF0000"/>
              </a:solidFill>
              <a:latin typeface="#9Slide05 Brannboll Ny" panose="02000000000000000000" pitchFamily="2" charset="0"/>
              <a:cs typeface="Times New Roman" panose="02020603050405020304" pitchFamily="18" charset="0"/>
            </a:rPr>
            <a:t> </a:t>
          </a:r>
          <a:r>
            <a:rPr lang="en-US" sz="2800" b="1" i="0" kern="1200" baseline="0" dirty="0" err="1">
              <a:solidFill>
                <a:srgbClr val="FF0000"/>
              </a:solidFill>
              <a:latin typeface="#9Slide05 Brannboll Ny" panose="02000000000000000000" pitchFamily="2" charset="0"/>
              <a:cs typeface="Times New Roman" panose="02020603050405020304" pitchFamily="18" charset="0"/>
            </a:rPr>
            <a:t>Hải</a:t>
          </a:r>
          <a:r>
            <a:rPr lang="en-US" sz="2800" b="1" i="0" kern="1200" baseline="0" dirty="0">
              <a:latin typeface="#9Slide05 Brannboll Ny" panose="02000000000000000000" pitchFamily="2" charset="0"/>
              <a:cs typeface="Times New Roman" panose="02020603050405020304" pitchFamily="18" charset="0"/>
            </a:rPr>
            <a:t>?</a:t>
          </a:r>
        </a:p>
        <a:p>
          <a:pPr marL="0" lvl="0" indent="0" algn="just" defTabSz="1244600">
            <a:lnSpc>
              <a:spcPct val="90000"/>
            </a:lnSpc>
            <a:spcBef>
              <a:spcPct val="0"/>
            </a:spcBef>
            <a:spcAft>
              <a:spcPct val="35000"/>
            </a:spcAft>
            <a:buNone/>
          </a:pPr>
          <a:r>
            <a:rPr lang="de-DE" sz="2800" kern="1200" dirty="0">
              <a:latin typeface="#9Slide05 Brannboll Ny" panose="02000000000000000000" pitchFamily="2" charset="0"/>
            </a:rPr>
            <a:t>-Hải biết sử dụng vật chất, tiền bạc hợp lí.</a:t>
          </a:r>
          <a:endParaRPr lang="en-US" sz="2800" i="1" kern="1200" dirty="0">
            <a:solidFill>
              <a:sysClr val="windowText" lastClr="000000">
                <a:hueOff val="0"/>
                <a:satOff val="0"/>
                <a:lumOff val="0"/>
                <a:alphaOff val="0"/>
              </a:sysClr>
            </a:solidFill>
            <a:latin typeface="#9Slide05 Brannboll Ny" panose="02000000000000000000" pitchFamily="2" charset="0"/>
            <a:ea typeface="+mn-ea"/>
            <a:cs typeface="Times New Roman" panose="02020603050405020304" pitchFamily="18" charset="0"/>
          </a:endParaRPr>
        </a:p>
      </dsp:txBody>
      <dsp:txXfrm>
        <a:off x="2405991" y="2152901"/>
        <a:ext cx="8466133" cy="1613070"/>
      </dsp:txXfrm>
    </dsp:sp>
    <dsp:sp modelId="{2352C030-0248-483B-94A9-26972C30B2AA}">
      <dsp:nvSpPr>
        <dsp:cNvPr id="0" name=""/>
        <dsp:cNvSpPr/>
      </dsp:nvSpPr>
      <dsp:spPr>
        <a:xfrm>
          <a:off x="186788" y="2157920"/>
          <a:ext cx="2184462" cy="163303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769568"/>
          <a:ext cx="10922310" cy="1713440"/>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ts val="0"/>
            </a:spcAft>
            <a:buNone/>
          </a:pPr>
          <a:r>
            <a:rPr lang="vi-VN" sz="2800" b="1" i="0" kern="1200" dirty="0">
              <a:solidFill>
                <a:srgbClr val="FF0000"/>
              </a:solidFill>
              <a:latin typeface="#9Slide05 Brannboll Ny" panose="02000000000000000000" pitchFamily="2" charset="0"/>
            </a:rPr>
            <a:t>Em hiểu thế  nào là tiết kiệm?</a:t>
          </a:r>
        </a:p>
        <a:p>
          <a:pPr marL="0" lvl="0" indent="0" algn="l" defTabSz="1244600">
            <a:lnSpc>
              <a:spcPct val="90000"/>
            </a:lnSpc>
            <a:spcBef>
              <a:spcPct val="0"/>
            </a:spcBef>
            <a:spcAft>
              <a:spcPts val="0"/>
            </a:spcAft>
            <a:buNone/>
          </a:pPr>
          <a:r>
            <a:rPr lang="de-DE" sz="2800" kern="1200" dirty="0">
              <a:latin typeface="#9Slide05 Brannboll Ny" panose="02000000000000000000" pitchFamily="2" charset="0"/>
            </a:rPr>
            <a:t>Tiết kiệm là biết sử dung một cách hợp lí của cải, tiền bạc, thời gian, sức lực của mình và người khác.</a:t>
          </a:r>
          <a:endParaRPr lang="en-US" sz="2800" b="1" i="0" kern="1200" dirty="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endParaRPr>
        </a:p>
      </dsp:txBody>
      <dsp:txXfrm>
        <a:off x="2405991" y="3819753"/>
        <a:ext cx="8466133" cy="1613070"/>
      </dsp:txXfrm>
    </dsp:sp>
    <dsp:sp modelId="{72B5F39E-2D8B-4AE5-99A7-0B4F92796C74}">
      <dsp:nvSpPr>
        <dsp:cNvPr id="0" name=""/>
        <dsp:cNvSpPr/>
      </dsp:nvSpPr>
      <dsp:spPr>
        <a:xfrm>
          <a:off x="171343" y="3940912"/>
          <a:ext cx="2184462" cy="137075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90F15-967D-4EED-AF26-1512C2BF3FD9}"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778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1098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024990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04784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5/26/2024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10517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5/26/2024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7586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82380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8182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20628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39926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5/26/2024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67416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5/26/2024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90F15-967D-4EED-AF26-1512C2BF3FD9}" type="datetimeFigureOut">
              <a:rPr lang="en-US" smtClean="0"/>
              <a:t>5/26/2024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90F15-967D-4EED-AF26-1512C2BF3FD9}" type="datetimeFigureOut">
              <a:rPr lang="en-US" smtClean="0"/>
              <a:t>5/26/2024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90F15-967D-4EED-AF26-1512C2BF3FD9}" type="datetimeFigureOut">
              <a:rPr lang="en-US" smtClean="0"/>
              <a:t>5/26/2024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5/26/2024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5/26/2024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5/26/2024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6856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5/26/2024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5/26/2024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62820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0.png"/><Relationship Id="rId7" Type="http://schemas.openxmlformats.org/officeDocument/2006/relationships/image" Target="../media/image28.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0.jpeg"/><Relationship Id="rId4" Type="http://schemas.openxmlformats.org/officeDocument/2006/relationships/image" Target="../media/image25.jpeg"/><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png"/><Relationship Id="rId7"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png"/><Relationship Id="rId7"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png"/><Relationship Id="rId7"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0.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3.xml"/><Relationship Id="rId7" Type="http://schemas.openxmlformats.org/officeDocument/2006/relationships/diagramQuickStyle" Target="../diagrams/quickStyle1.xml"/><Relationship Id="rId12" Type="http://schemas.openxmlformats.org/officeDocument/2006/relationships/image" Target="../media/image10.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1.xml"/><Relationship Id="rId11" Type="http://schemas.openxmlformats.org/officeDocument/2006/relationships/image" Target="../media/image16.jpeg"/><Relationship Id="rId5" Type="http://schemas.openxmlformats.org/officeDocument/2006/relationships/diagramData" Target="../diagrams/data1.xml"/><Relationship Id="rId10" Type="http://schemas.openxmlformats.org/officeDocument/2006/relationships/image" Target="../media/image15.jpeg"/><Relationship Id="rId4" Type="http://schemas.openxmlformats.org/officeDocument/2006/relationships/image" Target="../media/image4.jpe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13.xml"/><Relationship Id="rId7" Type="http://schemas.openxmlformats.org/officeDocument/2006/relationships/diagramQuickStyle" Target="../diagrams/quickStyle2.xml"/><Relationship Id="rId12" Type="http://schemas.openxmlformats.org/officeDocument/2006/relationships/image" Target="../media/image10.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diagramLayout" Target="../diagrams/layout2.xml"/><Relationship Id="rId11" Type="http://schemas.openxmlformats.org/officeDocument/2006/relationships/image" Target="../media/image16.jpeg"/><Relationship Id="rId5" Type="http://schemas.openxmlformats.org/officeDocument/2006/relationships/diagramData" Target="../diagrams/data2.xml"/><Relationship Id="rId10" Type="http://schemas.openxmlformats.org/officeDocument/2006/relationships/image" Target="../media/image15.jpeg"/><Relationship Id="rId4" Type="http://schemas.openxmlformats.org/officeDocument/2006/relationships/image" Target="../media/image4.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340940" y="-638340"/>
            <a:ext cx="13245869" cy="7552607"/>
          </a:xfrm>
          <a:prstGeom prst="rect">
            <a:avLst/>
          </a:prstGeom>
          <a:noFill/>
          <a:ln>
            <a:noFill/>
          </a:ln>
        </p:spPr>
      </p:pic>
      <p:grpSp>
        <p:nvGrpSpPr>
          <p:cNvPr id="7" name="Group 2"/>
          <p:cNvGrpSpPr>
            <a:grpSpLocks noChangeAspect="1"/>
          </p:cNvGrpSpPr>
          <p:nvPr/>
        </p:nvGrpSpPr>
        <p:grpSpPr bwMode="auto">
          <a:xfrm>
            <a:off x="3460797" y="3384645"/>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kern="0">
              <a:solidFill>
                <a:srgbClr val="FFFFFF"/>
              </a:solidFill>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004840" y="795121"/>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grpSp>
        <p:nvGrpSpPr>
          <p:cNvPr id="37" name="Group 27"/>
          <p:cNvGrpSpPr>
            <a:grpSpLocks/>
          </p:cNvGrpSpPr>
          <p:nvPr/>
        </p:nvGrpSpPr>
        <p:grpSpPr bwMode="auto">
          <a:xfrm rot="-637170">
            <a:off x="4924795" y="4167195"/>
            <a:ext cx="2425043"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28662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626859" y="-56755"/>
            <a:ext cx="7575296" cy="5583260"/>
          </a:xfrm>
          <a:prstGeom prst="rect">
            <a:avLst/>
          </a:prstGeom>
        </p:spPr>
      </p:pic>
      <p:sp>
        <p:nvSpPr>
          <p:cNvPr id="10" name="TextBox 9"/>
          <p:cNvSpPr txBox="1"/>
          <p:nvPr/>
        </p:nvSpPr>
        <p:spPr>
          <a:xfrm>
            <a:off x="2063552" y="1684581"/>
            <a:ext cx="5280587" cy="2826667"/>
          </a:xfrm>
          <a:prstGeom prst="rect">
            <a:avLst/>
          </a:prstGeom>
          <a:noFill/>
          <a:ln>
            <a:noFill/>
          </a:ln>
        </p:spPr>
        <p:txBody>
          <a:bodyPr wrap="square" lIns="121917" tIns="60958" rIns="121917" bIns="60958" rtlCol="0">
            <a:spAutoFit/>
          </a:bodyPr>
          <a:lstStyle/>
          <a:p>
            <a:pPr marR="0" lvl="0" algn="just">
              <a:lnSpc>
                <a:spcPct val="122000"/>
              </a:lnSpc>
              <a:spcBef>
                <a:spcPts val="0"/>
              </a:spcBef>
              <a:spcAft>
                <a:spcPts val="500"/>
              </a:spcAft>
              <a:buClr>
                <a:srgbClr val="000000"/>
              </a:buClr>
              <a:buSzPts val="1100"/>
              <a:tabLst>
                <a:tab pos="229870" algn="l"/>
              </a:tabLst>
            </a:pPr>
            <a:r>
              <a:rPr lang="vi-VN" sz="3600" dirty="0">
                <a:solidFill>
                  <a:srgbClr val="FF0000"/>
                </a:solidFill>
                <a:latin typeface="#9Slide05 Brannboll Ny" panose="02000000000000000000" pitchFamily="2" charset="0"/>
                <a:ea typeface="Arial" panose="020B0604020202020204" pitchFamily="34" charset="0"/>
                <a:cs typeface="Arial" panose="020B0604020202020204" pitchFamily="34" charset="0"/>
              </a:rPr>
              <a:t>Tiết kiệm là biết sử dụng một cách hợp lí tiền bạc, của cải, thời gian, sức lực của mình và của người khác.</a:t>
            </a:r>
            <a:endParaRPr lang="en-US" sz="3600" u="none" strike="noStrike" spc="0" dirty="0">
              <a:solidFill>
                <a:srgbClr val="FF0000"/>
              </a:solidFill>
              <a:effectLst/>
              <a:latin typeface="#9Slide05 Brannboll Ny" panose="02000000000000000000" pitchFamily="2" charset="0"/>
              <a:ea typeface="Arial" panose="020B0604020202020204" pitchFamily="34" charset="0"/>
              <a:cs typeface="Arial" panose="020B0604020202020204" pitchFamily="34" charset="0"/>
            </a:endParaRP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7"/>
          <a:stretch>
            <a:fillRect/>
          </a:stretch>
        </p:blipFill>
        <p:spPr>
          <a:xfrm>
            <a:off x="10899378" y="-56755"/>
            <a:ext cx="1255885" cy="938865"/>
          </a:xfrm>
          <a:prstGeom prst="rect">
            <a:avLst/>
          </a:prstGeom>
        </p:spPr>
      </p:pic>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33242" y="-5465"/>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7" name="AutoShape 3"/>
          <p:cNvSpPr>
            <a:spLocks noChangeArrowheads="1"/>
          </p:cNvSpPr>
          <p:nvPr/>
        </p:nvSpPr>
        <p:spPr bwMode="gray">
          <a:xfrm>
            <a:off x="0" y="0"/>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a:t>
            </a:r>
          </a:p>
        </p:txBody>
      </p:sp>
      <p:sp>
        <p:nvSpPr>
          <p:cNvPr id="8" name="Rectangle 7"/>
          <p:cNvSpPr/>
          <p:nvPr/>
        </p:nvSpPr>
        <p:spPr>
          <a:xfrm>
            <a:off x="4358393" y="144824"/>
            <a:ext cx="5708027" cy="57919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9" name="Rectangle 6"/>
          <p:cNvSpPr>
            <a:spLocks noChangeArrowheads="1"/>
          </p:cNvSpPr>
          <p:nvPr/>
        </p:nvSpPr>
        <p:spPr bwMode="auto">
          <a:xfrm>
            <a:off x="692214" y="605433"/>
            <a:ext cx="10871331"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br>
              <a:rPr lang="vi-VN" altLang="en-US" sz="1000" dirty="0">
                <a:solidFill>
                  <a:prstClr val="black"/>
                </a:solidFill>
                <a:ea typeface="Cambria" panose="02040503050406030204" pitchFamily="18" charset="0"/>
                <a:cs typeface="Cambria" panose="02040503050406030204" pitchFamily="18" charset="0"/>
              </a:rPr>
            </a:br>
            <a:r>
              <a:rPr lang="en-US" sz="3600" b="1" dirty="0" err="1">
                <a:solidFill>
                  <a:srgbClr val="000000"/>
                </a:solidFill>
                <a:latin typeface="#9Slide05 Israquella" pitchFamily="2" charset="0"/>
                <a:ea typeface="Courier New" panose="02070309020205020404" pitchFamily="49" charset="0"/>
              </a:rPr>
              <a:t>Em</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hãy</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chỉ</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ra</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những</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biểu</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hiện</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của</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tiết</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kiệm</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và</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chưa</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tiết</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kiệm</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trong</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các</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bức</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tranh</a:t>
            </a:r>
            <a:r>
              <a:rPr lang="en-US" sz="3600" b="1" dirty="0">
                <a:solidFill>
                  <a:srgbClr val="000000"/>
                </a:solidFill>
                <a:latin typeface="#9Slide05 Israquella" pitchFamily="2" charset="0"/>
                <a:ea typeface="Courier New" panose="02070309020205020404" pitchFamily="49" charset="0"/>
              </a:rPr>
              <a:t> </a:t>
            </a:r>
            <a:r>
              <a:rPr lang="en-US" sz="3600" b="1" dirty="0" err="1">
                <a:solidFill>
                  <a:srgbClr val="000000"/>
                </a:solidFill>
                <a:latin typeface="#9Slide05 Israquella" pitchFamily="2" charset="0"/>
                <a:ea typeface="Courier New" panose="02070309020205020404" pitchFamily="49" charset="0"/>
              </a:rPr>
              <a:t>sau</a:t>
            </a:r>
            <a:r>
              <a:rPr lang="en-US" sz="3600" b="1" dirty="0">
                <a:solidFill>
                  <a:srgbClr val="000000"/>
                </a:solidFill>
                <a:latin typeface="#9Slide05 Israquella" pitchFamily="2" charset="0"/>
                <a:ea typeface="Courier New" panose="02070309020205020404" pitchFamily="49" charset="0"/>
              </a:rPr>
              <a:t>?</a:t>
            </a:r>
            <a:endParaRPr lang="vi-VN" altLang="en-US" sz="3600" b="1" dirty="0">
              <a:solidFill>
                <a:srgbClr val="FF0000"/>
              </a:solidFill>
              <a:latin typeface="#9Slide05 Israquella" pitchFamily="2" charset="0"/>
              <a:ea typeface="Cambria" panose="02040503050406030204" pitchFamily="18" charset="0"/>
              <a:cs typeface="Cambria" panose="02040503050406030204" pitchFamily="18" charset="0"/>
            </a:endParaRPr>
          </a:p>
        </p:txBody>
      </p:sp>
      <p:pic>
        <p:nvPicPr>
          <p:cNvPr id="11" name="Shape 292"/>
          <p:cNvPicPr/>
          <p:nvPr/>
        </p:nvPicPr>
        <p:blipFill>
          <a:blip r:embed="rId4"/>
          <a:stretch/>
        </p:blipFill>
        <p:spPr>
          <a:xfrm>
            <a:off x="334411" y="1405652"/>
            <a:ext cx="2804160" cy="2304891"/>
          </a:xfrm>
          <a:prstGeom prst="rect">
            <a:avLst/>
          </a:prstGeom>
        </p:spPr>
      </p:pic>
      <p:pic>
        <p:nvPicPr>
          <p:cNvPr id="13" name="Shape 298"/>
          <p:cNvPicPr/>
          <p:nvPr/>
        </p:nvPicPr>
        <p:blipFill>
          <a:blip r:embed="rId5"/>
          <a:stretch/>
        </p:blipFill>
        <p:spPr>
          <a:xfrm>
            <a:off x="7577918" y="1401260"/>
            <a:ext cx="2810510" cy="2309283"/>
          </a:xfrm>
          <a:prstGeom prst="rect">
            <a:avLst/>
          </a:prstGeom>
        </p:spPr>
      </p:pic>
      <p:grpSp>
        <p:nvGrpSpPr>
          <p:cNvPr id="19" name="Group 18"/>
          <p:cNvGrpSpPr/>
          <p:nvPr/>
        </p:nvGrpSpPr>
        <p:grpSpPr>
          <a:xfrm>
            <a:off x="4070182" y="4093912"/>
            <a:ext cx="3382177" cy="2234699"/>
            <a:chOff x="5015865" y="4467940"/>
            <a:chExt cx="2792095" cy="2432050"/>
          </a:xfrm>
        </p:grpSpPr>
        <p:pic>
          <p:nvPicPr>
            <p:cNvPr id="15" name="Shape 306"/>
            <p:cNvPicPr/>
            <p:nvPr/>
          </p:nvPicPr>
          <p:blipFill>
            <a:blip r:embed="rId6"/>
            <a:stretch/>
          </p:blipFill>
          <p:spPr>
            <a:xfrm>
              <a:off x="5015865" y="4505723"/>
              <a:ext cx="1109345" cy="2304415"/>
            </a:xfrm>
            <a:prstGeom prst="rect">
              <a:avLst/>
            </a:prstGeom>
          </p:spPr>
        </p:pic>
        <p:pic>
          <p:nvPicPr>
            <p:cNvPr id="16" name="Shape 308"/>
            <p:cNvPicPr/>
            <p:nvPr/>
          </p:nvPicPr>
          <p:blipFill>
            <a:blip r:embed="rId7"/>
            <a:stretch/>
          </p:blipFill>
          <p:spPr>
            <a:xfrm>
              <a:off x="6125210" y="4467940"/>
              <a:ext cx="1682750" cy="2432050"/>
            </a:xfrm>
            <a:prstGeom prst="rect">
              <a:avLst/>
            </a:prstGeom>
          </p:spPr>
        </p:pic>
      </p:grpSp>
      <p:pic>
        <p:nvPicPr>
          <p:cNvPr id="17" name="Shape 310"/>
          <p:cNvPicPr/>
          <p:nvPr/>
        </p:nvPicPr>
        <p:blipFill>
          <a:blip r:embed="rId8"/>
          <a:stretch/>
        </p:blipFill>
        <p:spPr>
          <a:xfrm>
            <a:off x="8193754" y="4072483"/>
            <a:ext cx="3520741" cy="2256128"/>
          </a:xfrm>
          <a:prstGeom prst="rect">
            <a:avLst/>
          </a:prstGeom>
        </p:spPr>
      </p:pic>
      <p:grpSp>
        <p:nvGrpSpPr>
          <p:cNvPr id="28" name="Group 27"/>
          <p:cNvGrpSpPr/>
          <p:nvPr/>
        </p:nvGrpSpPr>
        <p:grpSpPr>
          <a:xfrm>
            <a:off x="3496374" y="1396242"/>
            <a:ext cx="3389330" cy="2334983"/>
            <a:chOff x="3496374" y="1396242"/>
            <a:chExt cx="3389330" cy="2334983"/>
          </a:xfrm>
        </p:grpSpPr>
        <p:pic>
          <p:nvPicPr>
            <p:cNvPr id="12" name="Shape 294"/>
            <p:cNvPicPr/>
            <p:nvPr/>
          </p:nvPicPr>
          <p:blipFill>
            <a:blip r:embed="rId9"/>
            <a:stretch/>
          </p:blipFill>
          <p:spPr>
            <a:xfrm>
              <a:off x="3496374" y="1405652"/>
              <a:ext cx="3389330" cy="2325573"/>
            </a:xfrm>
            <a:prstGeom prst="rect">
              <a:avLst/>
            </a:prstGeom>
          </p:spPr>
        </p:pic>
        <p:sp>
          <p:nvSpPr>
            <p:cNvPr id="18" name="Shape 296"/>
            <p:cNvSpPr txBox="1"/>
            <p:nvPr/>
          </p:nvSpPr>
          <p:spPr>
            <a:xfrm>
              <a:off x="3564154" y="1396242"/>
              <a:ext cx="3321550" cy="207970"/>
            </a:xfrm>
            <a:prstGeom prst="rect">
              <a:avLst/>
            </a:prstGeom>
            <a:solidFill>
              <a:schemeClr val="bg1"/>
            </a:solidFill>
          </p:spPr>
          <p:txBody>
            <a:bodyPr lIns="0" tIns="0" rIns="0" bIns="0"/>
            <a:lstStyle/>
            <a:p>
              <a:pPr marL="0" marR="0">
                <a:lnSpc>
                  <a:spcPct val="115000"/>
                </a:lnSpc>
                <a:spcBef>
                  <a:spcPts val="0"/>
                </a:spcBef>
                <a:spcAft>
                  <a:spcPts val="0"/>
                </a:spcAft>
              </a:pPr>
              <a:r>
                <a:rPr lang="vi-VN" sz="1000" i="1" dirty="0">
                  <a:effectLst/>
                  <a:latin typeface="Arial" panose="020B0604020202020204" pitchFamily="34" charset="0"/>
                  <a:ea typeface="Arial" panose="020B0604020202020204" pitchFamily="34" charset="0"/>
                </a:rPr>
                <a:t>Mình sẽ tiết kiệm tiền để mua quà mừng thọ bà ngoại.</a:t>
              </a:r>
              <a:endParaRPr lang="en-US" sz="900" i="1" dirty="0">
                <a:effectLst/>
                <a:latin typeface="Arial" panose="020B0604020202020204" pitchFamily="34" charset="0"/>
                <a:ea typeface="Arial" panose="020B0604020202020204" pitchFamily="34" charset="0"/>
              </a:endParaRPr>
            </a:p>
          </p:txBody>
        </p:sp>
      </p:grpSp>
      <p:grpSp>
        <p:nvGrpSpPr>
          <p:cNvPr id="21" name="Group 20"/>
          <p:cNvGrpSpPr/>
          <p:nvPr/>
        </p:nvGrpSpPr>
        <p:grpSpPr>
          <a:xfrm>
            <a:off x="81513" y="4292116"/>
            <a:ext cx="3309955" cy="1916509"/>
            <a:chOff x="154940" y="4273998"/>
            <a:chExt cx="3309955" cy="2286000"/>
          </a:xfrm>
        </p:grpSpPr>
        <p:pic>
          <p:nvPicPr>
            <p:cNvPr id="14" name="Shape 300"/>
            <p:cNvPicPr/>
            <p:nvPr/>
          </p:nvPicPr>
          <p:blipFill>
            <a:blip r:embed="rId10"/>
            <a:stretch/>
          </p:blipFill>
          <p:spPr>
            <a:xfrm>
              <a:off x="154940" y="4273998"/>
              <a:ext cx="3309954" cy="2286000"/>
            </a:xfrm>
            <a:prstGeom prst="rect">
              <a:avLst/>
            </a:prstGeom>
          </p:spPr>
        </p:pic>
        <p:sp>
          <p:nvSpPr>
            <p:cNvPr id="20" name="Shape 302"/>
            <p:cNvSpPr txBox="1"/>
            <p:nvPr/>
          </p:nvSpPr>
          <p:spPr>
            <a:xfrm>
              <a:off x="570732" y="6146595"/>
              <a:ext cx="2894163" cy="202527"/>
            </a:xfrm>
            <a:prstGeom prst="rect">
              <a:avLst/>
            </a:prstGeom>
            <a:solidFill>
              <a:schemeClr val="bg1"/>
            </a:solidFill>
          </p:spPr>
          <p:txBody>
            <a:bodyPr lIns="0" tIns="0" rIns="0" bIns="0"/>
            <a:lstStyle/>
            <a:p>
              <a:pPr marL="0" marR="0">
                <a:lnSpc>
                  <a:spcPct val="110000"/>
                </a:lnSpc>
                <a:spcBef>
                  <a:spcPts val="0"/>
                </a:spcBef>
                <a:spcAft>
                  <a:spcPts val="0"/>
                </a:spcAft>
              </a:pPr>
              <a:r>
                <a:rPr lang="en-US" sz="1600" i="1" dirty="0">
                  <a:effectLst/>
                  <a:latin typeface="#9Slide05 Brannboll Ny" panose="02000000000000000000" pitchFamily="2" charset="0"/>
                  <a:ea typeface="Arial" panose="020B0604020202020204" pitchFamily="34" charset="0"/>
                </a:rPr>
                <a:t>Con </a:t>
              </a:r>
              <a:r>
                <a:rPr lang="en-US" sz="1600" i="1" dirty="0" err="1">
                  <a:effectLst/>
                  <a:latin typeface="#9Slide05 Brannboll Ny" panose="02000000000000000000" pitchFamily="2" charset="0"/>
                  <a:ea typeface="Arial" panose="020B0604020202020204" pitchFamily="34" charset="0"/>
                </a:rPr>
                <a:t>có</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biết</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mẹ</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phải</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mất</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bao</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nhiêu</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thời</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gian</a:t>
              </a:r>
              <a:r>
                <a:rPr lang="en-US" sz="1600" i="1" dirty="0">
                  <a:effectLst/>
                  <a:latin typeface="#9Slide05 Brannboll Ny" panose="02000000000000000000" pitchFamily="2" charset="0"/>
                  <a:ea typeface="Arial" panose="020B0604020202020204" pitchFamily="34" charset="0"/>
                </a:rPr>
                <a:t> </a:t>
              </a:r>
              <a:r>
                <a:rPr lang="en-US" sz="1600" i="1" dirty="0" err="1">
                  <a:effectLst/>
                  <a:latin typeface="#9Slide05 Brannboll Ny" panose="02000000000000000000" pitchFamily="2" charset="0"/>
                  <a:ea typeface="Arial" panose="020B0604020202020204" pitchFamily="34" charset="0"/>
                </a:rPr>
                <a:t>để</a:t>
              </a:r>
              <a:r>
                <a:rPr lang="en-US" sz="1600" i="1" dirty="0">
                  <a:effectLst/>
                  <a:latin typeface="#9Slide05 Brannboll Ny" panose="02000000000000000000" pitchFamily="2" charset="0"/>
                  <a:ea typeface="Arial" panose="020B0604020202020204" pitchFamily="34" charset="0"/>
                </a:rPr>
                <a:t> </a:t>
              </a:r>
              <a:r>
                <a:rPr lang="vi-VN" sz="1600" i="1" dirty="0">
                  <a:effectLst/>
                  <a:latin typeface="#9Slide05 Brannboll Ny" panose="02000000000000000000" pitchFamily="2" charset="0"/>
                  <a:ea typeface="Arial" panose="020B0604020202020204" pitchFamily="34" charset="0"/>
                </a:rPr>
                <a:t>đan xong chiếc khăn đó không?</a:t>
              </a:r>
              <a:endParaRPr lang="en-US" sz="1600" i="1" dirty="0">
                <a:effectLst/>
                <a:latin typeface="#9Slide05 Brannboll Ny" panose="02000000000000000000" pitchFamily="2" charset="0"/>
                <a:ea typeface="Arial" panose="020B0604020202020204" pitchFamily="34" charset="0"/>
              </a:endParaRPr>
            </a:p>
          </p:txBody>
        </p:sp>
      </p:grpSp>
      <p:sp>
        <p:nvSpPr>
          <p:cNvPr id="22" name="TextBox 21"/>
          <p:cNvSpPr txBox="1"/>
          <p:nvPr/>
        </p:nvSpPr>
        <p:spPr>
          <a:xfrm>
            <a:off x="334411" y="3587211"/>
            <a:ext cx="2245895"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3" name="TextBox 22"/>
          <p:cNvSpPr txBox="1"/>
          <p:nvPr/>
        </p:nvSpPr>
        <p:spPr>
          <a:xfrm>
            <a:off x="4235297" y="3629207"/>
            <a:ext cx="2245895"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4" name="TextBox 23"/>
          <p:cNvSpPr txBox="1"/>
          <p:nvPr/>
        </p:nvSpPr>
        <p:spPr>
          <a:xfrm>
            <a:off x="4281875" y="6339541"/>
            <a:ext cx="2245895"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5" name="TextBox 24"/>
          <p:cNvSpPr txBox="1"/>
          <p:nvPr/>
        </p:nvSpPr>
        <p:spPr>
          <a:xfrm>
            <a:off x="7439885" y="3616320"/>
            <a:ext cx="3255656"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chưa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6" name="TextBox 25"/>
          <p:cNvSpPr txBox="1"/>
          <p:nvPr/>
        </p:nvSpPr>
        <p:spPr>
          <a:xfrm>
            <a:off x="81513" y="6328611"/>
            <a:ext cx="3255656"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chưa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
        <p:nvSpPr>
          <p:cNvPr id="27" name="TextBox 26"/>
          <p:cNvSpPr txBox="1"/>
          <p:nvPr/>
        </p:nvSpPr>
        <p:spPr>
          <a:xfrm>
            <a:off x="8161348" y="6288008"/>
            <a:ext cx="3255656" cy="461020"/>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chưa</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par>
                                <p:cTn id="23" presetID="16" presetClass="entr" presetSubtype="21"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par>
                                <p:cTn id="29" presetID="16" presetClass="entr" presetSubtype="21"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circle(in)">
                                      <p:cBhvr>
                                        <p:cTn id="44" dur="20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heel(1)">
                                      <p:cBhvr>
                                        <p:cTn id="49" dur="20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circle(in)">
                                      <p:cBhvr>
                                        <p:cTn id="54" dur="20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circle(in)">
                                      <p:cBhvr>
                                        <p:cTn id="59" dur="20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2" grpId="0"/>
      <p:bldP spid="23" grpId="0"/>
      <p:bldP spid="24" grpId="0"/>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sp>
        <p:nvSpPr>
          <p:cNvPr id="4" name="Cloud Callout 3"/>
          <p:cNvSpPr/>
          <p:nvPr/>
        </p:nvSpPr>
        <p:spPr>
          <a:xfrm>
            <a:off x="4172455" y="1914460"/>
            <a:ext cx="3984622" cy="1352550"/>
          </a:xfrm>
          <a:prstGeom prst="cloudCallout">
            <a:avLst/>
          </a:prstGeom>
          <a:solidFill>
            <a:srgbClr val="9BBB59">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Mỗi</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đội</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cử</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5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bạn</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xuất</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sắc</a:t>
            </a:r>
            <a:r>
              <a:rPr kumimoji="0" lang="en-US" sz="2800" b="1" i="0" u="none" strike="noStrike" kern="0" cap="none" spc="0" normalizeH="0" baseline="0" noProof="0" dirty="0">
                <a:ln>
                  <a:noFill/>
                </a:ln>
                <a:solidFill>
                  <a:srgbClr val="FF0000"/>
                </a:solidFill>
                <a:effectLst/>
                <a:uLnTx/>
                <a:uFillTx/>
                <a:latin typeface="#9Slide05 SVNTradeMark" panose="02000000000000000000" pitchFamily="2" charset="0"/>
                <a:ea typeface="Arial Unicode MS"/>
                <a:cs typeface="+mn-cs"/>
              </a:rPr>
              <a:t> </a:t>
            </a:r>
            <a:r>
              <a:rPr kumimoji="0" lang="en-US" sz="2800" b="1" i="0" u="none" strike="noStrike" kern="0" cap="none" spc="0" normalizeH="0" baseline="0" noProof="0" dirty="0" err="1">
                <a:ln>
                  <a:noFill/>
                </a:ln>
                <a:solidFill>
                  <a:srgbClr val="FF0000"/>
                </a:solidFill>
                <a:effectLst/>
                <a:uLnTx/>
                <a:uFillTx/>
                <a:latin typeface="#9Slide05 SVNTradeMark" panose="02000000000000000000" pitchFamily="2" charset="0"/>
                <a:ea typeface="Arial Unicode MS"/>
                <a:cs typeface="+mn-cs"/>
              </a:rPr>
              <a:t>nhất</a:t>
            </a: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微软雅黑"/>
              <a:cs typeface="+mn-cs"/>
              <a:sym typeface="微软雅黑" panose="020B0503020204020204" pitchFamily="34" charset="-122"/>
            </a:endParaRPr>
          </a:p>
        </p:txBody>
      </p:sp>
      <p:grpSp>
        <p:nvGrpSpPr>
          <p:cNvPr id="14" name="Group 13"/>
          <p:cNvGrpSpPr/>
          <p:nvPr/>
        </p:nvGrpSpPr>
        <p:grpSpPr>
          <a:xfrm>
            <a:off x="7795681" y="679239"/>
            <a:ext cx="4209127" cy="3389011"/>
            <a:chOff x="7795681" y="679239"/>
            <a:chExt cx="4209127" cy="3389011"/>
          </a:xfrm>
        </p:grpSpPr>
        <p:sp>
          <p:nvSpPr>
            <p:cNvPr id="8" name="Cloud Callout 7"/>
            <p:cNvSpPr/>
            <p:nvPr/>
          </p:nvSpPr>
          <p:spPr>
            <a:xfrm rot="21416254">
              <a:off x="7795681" y="679239"/>
              <a:ext cx="4209127" cy="3389011"/>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Rectangle 8"/>
            <p:cNvSpPr/>
            <p:nvPr/>
          </p:nvSpPr>
          <p:spPr>
            <a:xfrm>
              <a:off x="8146387" y="1422633"/>
              <a:ext cx="3663128" cy="1552926"/>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FF0000"/>
                  </a:solidFill>
                  <a:latin typeface="SVN-Vanilla Daisy Pro" panose="00000500000000000000" pitchFamily="2" charset="0"/>
                  <a:ea typeface="Arial Unicode MS"/>
                </a:rPr>
                <a:t>Đạ</a:t>
              </a:r>
              <a:r>
                <a:rPr lang="it-IT" sz="2531" b="1" dirty="0">
                  <a:solidFill>
                    <a:srgbClr val="FF0000"/>
                  </a:solidFill>
                  <a:latin typeface="SVN-Vanilla Daisy Pro" panose="00000500000000000000" pitchFamily="2" charset="0"/>
                  <a:ea typeface="Arial Unicode MS"/>
                </a:rPr>
                <a:t>i di</a:t>
              </a:r>
              <a:r>
                <a:rPr lang="en-US" sz="2531" b="1" dirty="0" err="1">
                  <a:solidFill>
                    <a:srgbClr val="FF0000"/>
                  </a:solidFill>
                  <a:latin typeface="SVN-Vanilla Daisy Pro" panose="00000500000000000000" pitchFamily="2" charset="0"/>
                  <a:ea typeface="Arial Unicode MS"/>
                </a:rPr>
                <a:t>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hai</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đội</a:t>
              </a:r>
              <a:r>
                <a:rPr lang="en-US" sz="2531" b="1" dirty="0">
                  <a:solidFill>
                    <a:srgbClr val="FF0000"/>
                  </a:solidFill>
                  <a:latin typeface="SVN-Vanilla Daisy Pro" panose="00000500000000000000" pitchFamily="2" charset="0"/>
                  <a:ea typeface="Arial Unicode MS"/>
                </a:rPr>
                <a:t> l</a:t>
              </a:r>
              <a:r>
                <a:rPr lang="fr-FR" sz="2531" b="1" dirty="0">
                  <a:solidFill>
                    <a:srgbClr val="FF0000"/>
                  </a:solidFill>
                  <a:latin typeface="SVN-Vanilla Daisy Pro" panose="00000500000000000000" pitchFamily="2" charset="0"/>
                  <a:ea typeface="Arial Unicode MS"/>
                </a:rPr>
                <a:t>ê</a:t>
              </a:r>
              <a:r>
                <a:rPr lang="en-US" sz="2531" b="1" dirty="0">
                  <a:solidFill>
                    <a:srgbClr val="FF0000"/>
                  </a:solidFill>
                  <a:latin typeface="SVN-Vanilla Daisy Pro" panose="00000500000000000000" pitchFamily="2" charset="0"/>
                  <a:ea typeface="Arial Unicode MS"/>
                </a:rPr>
                <a:t>n </a:t>
              </a:r>
              <a:r>
                <a:rPr lang="en-US" sz="2531" b="1" dirty="0" err="1">
                  <a:solidFill>
                    <a:srgbClr val="FF0000"/>
                  </a:solidFill>
                  <a:latin typeface="SVN-Vanilla Daisy Pro" panose="00000500000000000000" pitchFamily="2" charset="0"/>
                  <a:ea typeface="Arial Unicode MS"/>
                </a:rPr>
                <a:t>bả</a:t>
              </a:r>
              <a:r>
                <a:rPr lang="nl-NL" sz="2531" b="1" dirty="0">
                  <a:solidFill>
                    <a:srgbClr val="FF0000"/>
                  </a:solidFill>
                  <a:latin typeface="SVN-Vanilla Daisy Pro" panose="00000500000000000000" pitchFamily="2" charset="0"/>
                  <a:ea typeface="Arial Unicode MS"/>
                </a:rPr>
                <a:t>ng </a:t>
              </a:r>
              <a:r>
                <a:rPr lang="en-US" sz="2531" b="1" dirty="0" err="1">
                  <a:solidFill>
                    <a:srgbClr val="FF0000"/>
                  </a:solidFill>
                  <a:latin typeface="SVN-Vanilla Daisy Pro" panose="00000500000000000000" pitchFamily="2" charset="0"/>
                  <a:ea typeface="Arial Unicode MS"/>
                </a:rPr>
                <a:t>viết</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những</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biểu</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hiện</a:t>
              </a:r>
              <a:r>
                <a:rPr lang="en-US" sz="2531" b="1" dirty="0">
                  <a:solidFill>
                    <a:srgbClr val="FF0000"/>
                  </a:solidFill>
                  <a:latin typeface="SVN-Vanilla Daisy Pro" panose="00000500000000000000" pitchFamily="2" charset="0"/>
                  <a:ea typeface="Arial Unicode MS"/>
                </a:rPr>
                <a:t> </a:t>
              </a:r>
              <a:r>
                <a:rPr lang="en-US" sz="2531" b="1" dirty="0" err="1">
                  <a:solidFill>
                    <a:srgbClr val="FF0000"/>
                  </a:solidFill>
                  <a:latin typeface="SVN-Vanilla Daisy Pro" panose="00000500000000000000" pitchFamily="2" charset="0"/>
                  <a:ea typeface="Arial Unicode MS"/>
                </a:rPr>
                <a:t>trong</a:t>
              </a:r>
              <a:r>
                <a:rPr lang="en-US" sz="2531" b="1" dirty="0">
                  <a:solidFill>
                    <a:srgbClr val="FF0000"/>
                  </a:solidFill>
                  <a:latin typeface="SVN-Vanilla Daisy Pro" panose="00000500000000000000" pitchFamily="2" charset="0"/>
                  <a:ea typeface="Arial Unicode MS"/>
                </a:rPr>
                <a:t> 5’</a:t>
              </a:r>
            </a:p>
          </p:txBody>
        </p:sp>
      </p:grpSp>
      <p:grpSp>
        <p:nvGrpSpPr>
          <p:cNvPr id="15" name="Group 14"/>
          <p:cNvGrpSpPr/>
          <p:nvPr/>
        </p:nvGrpSpPr>
        <p:grpSpPr>
          <a:xfrm>
            <a:off x="4119863" y="3905102"/>
            <a:ext cx="3710686" cy="2082180"/>
            <a:chOff x="5186578" y="4228394"/>
            <a:chExt cx="3245574" cy="2082180"/>
          </a:xfrm>
        </p:grpSpPr>
        <p:sp>
          <p:nvSpPr>
            <p:cNvPr id="6" name="Cloud Callout 5"/>
            <p:cNvSpPr/>
            <p:nvPr/>
          </p:nvSpPr>
          <p:spPr>
            <a:xfrm rot="304414">
              <a:off x="5186578" y="4228394"/>
              <a:ext cx="3245574" cy="2082180"/>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 name="Rectangle 9"/>
            <p:cNvSpPr/>
            <p:nvPr/>
          </p:nvSpPr>
          <p:spPr>
            <a:xfrm>
              <a:off x="5296973" y="4813579"/>
              <a:ext cx="3024784" cy="1260730"/>
            </a:xfrm>
            <a:prstGeom prst="rect">
              <a:avLst/>
            </a:prstGeom>
          </p:spPr>
          <p:txBody>
            <a:bodyPr wrap="square">
              <a:spAutoFit/>
            </a:bodyPr>
            <a:lstStyle/>
            <a:p>
              <a:pPr eaLnBrk="0" fontAlgn="base" hangingPunct="0">
                <a:spcBef>
                  <a:spcPct val="0"/>
                </a:spcBef>
                <a:spcAft>
                  <a:spcPct val="0"/>
                </a:spcAft>
                <a:defRPr/>
              </a:pPr>
              <a:r>
                <a:rPr lang="en-US" sz="2531" b="1" dirty="0" err="1">
                  <a:solidFill>
                    <a:srgbClr val="FF0000"/>
                  </a:solidFill>
                  <a:latin typeface="#9Slide05 Kathya" panose="02000000000000000000" pitchFamily="2" charset="0"/>
                  <a:ea typeface="Arial Unicode MS"/>
                </a:rPr>
                <a:t>Đội</a:t>
              </a:r>
              <a:r>
                <a:rPr lang="en-US" sz="2531" b="1" dirty="0">
                  <a:solidFill>
                    <a:srgbClr val="FF0000"/>
                  </a:solidFill>
                  <a:latin typeface="#9Slide05 Kathya" panose="02000000000000000000" pitchFamily="2" charset="0"/>
                  <a:ea typeface="Arial Unicode MS"/>
                </a:rPr>
                <a:t> n</a:t>
              </a:r>
              <a:r>
                <a:rPr lang="fr-FR" sz="2531" b="1" dirty="0">
                  <a:solidFill>
                    <a:srgbClr val="FF0000"/>
                  </a:solidFill>
                  <a:latin typeface="#9Slide05 Kathya" panose="02000000000000000000" pitchFamily="2" charset="0"/>
                  <a:ea typeface="Arial Unicode MS"/>
                </a:rPr>
                <a:t>à</a:t>
              </a:r>
              <a:r>
                <a:rPr lang="en-US" sz="2531" b="1" dirty="0">
                  <a:solidFill>
                    <a:srgbClr val="FF0000"/>
                  </a:solidFill>
                  <a:latin typeface="#9Slide05 Kathya" panose="02000000000000000000" pitchFamily="2" charset="0"/>
                  <a:ea typeface="Arial Unicode MS"/>
                </a:rPr>
                <a:t>o </a:t>
              </a:r>
              <a:r>
                <a:rPr lang="en-US" sz="2531" b="1" dirty="0" err="1">
                  <a:solidFill>
                    <a:srgbClr val="FF0000"/>
                  </a:solidFill>
                  <a:latin typeface="#9Slide05 Kathya" panose="02000000000000000000" pitchFamily="2" charset="0"/>
                  <a:ea typeface="Arial Unicode MS"/>
                </a:rPr>
                <a:t>viết</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a:t>
              </a:r>
              <a:r>
                <a:rPr lang="pt-PT" sz="2531" b="1" dirty="0">
                  <a:solidFill>
                    <a:srgbClr val="FF0000"/>
                  </a:solidFill>
                  <a:latin typeface="#9Slide05 Kathya" panose="02000000000000000000" pitchFamily="2" charset="0"/>
                  <a:ea typeface="Arial Unicode MS"/>
                </a:rPr>
                <a:t>c nhi</a:t>
              </a:r>
              <a:r>
                <a:rPr lang="en-US" sz="2531" b="1" dirty="0" err="1">
                  <a:solidFill>
                    <a:srgbClr val="FF0000"/>
                  </a:solidFill>
                  <a:latin typeface="#9Slide05 Kathya" panose="02000000000000000000" pitchFamily="2" charset="0"/>
                  <a:ea typeface="Arial Unicode MS"/>
                </a:rPr>
                <a:t>ều</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biểu</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hiện</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sẽ</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chiến</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thắng</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và</a:t>
              </a:r>
              <a:r>
                <a:rPr lang="en-US" sz="2531" b="1" dirty="0">
                  <a:solidFill>
                    <a:srgbClr val="FF0000"/>
                  </a:solidFill>
                  <a:latin typeface="#9Slide05 Kathya" panose="02000000000000000000" pitchFamily="2" charset="0"/>
                  <a:ea typeface="Arial Unicode MS"/>
                </a:rPr>
                <a:t> </a:t>
              </a:r>
              <a:r>
                <a:rPr lang="en-US" sz="2531" b="1" dirty="0" err="1">
                  <a:solidFill>
                    <a:srgbClr val="FF0000"/>
                  </a:solidFill>
                  <a:latin typeface="#9Slide05 Kathya" panose="02000000000000000000" pitchFamily="2" charset="0"/>
                  <a:ea typeface="Arial Unicode MS"/>
                </a:rPr>
                <a:t>được</a:t>
              </a:r>
              <a:r>
                <a:rPr lang="en-US" sz="2531" b="1" dirty="0">
                  <a:solidFill>
                    <a:srgbClr val="FF0000"/>
                  </a:solidFill>
                  <a:latin typeface="#9Slide05 Kathya" panose="02000000000000000000" pitchFamily="2" charset="0"/>
                  <a:ea typeface="Arial Unicode MS"/>
                </a:rPr>
                <a:t> 10 </a:t>
              </a:r>
              <a:r>
                <a:rPr lang="en-US" sz="2531" b="1" dirty="0" err="1">
                  <a:solidFill>
                    <a:srgbClr val="FF0000"/>
                  </a:solidFill>
                  <a:latin typeface="#9Slide05 Kathya" panose="02000000000000000000" pitchFamily="2" charset="0"/>
                  <a:ea typeface="Arial Unicode MS"/>
                </a:rPr>
                <a:t>điểm</a:t>
              </a:r>
              <a:r>
                <a:rPr lang="en-US" sz="2531" b="1" dirty="0">
                  <a:solidFill>
                    <a:srgbClr val="FF0000"/>
                  </a:solidFill>
                  <a:latin typeface="#9Slide05 Kathya" panose="02000000000000000000" pitchFamily="2" charset="0"/>
                  <a:ea typeface="Arial Unicode MS"/>
                </a:rPr>
                <a:t>. </a:t>
              </a:r>
              <a:endParaRPr lang="en-SG" sz="2531" b="1" dirty="0">
                <a:solidFill>
                  <a:srgbClr val="FF0000"/>
                </a:solidFill>
                <a:latin typeface="#9Slide05 Kathya" panose="02000000000000000000" pitchFamily="2" charset="0"/>
                <a:ea typeface="微软雅黑"/>
              </a:endParaRPr>
            </a:p>
          </p:txBody>
        </p:sp>
      </p:grpSp>
      <p:pic>
        <p:nvPicPr>
          <p:cNvPr id="11" name="图片 1"/>
          <p:cNvPicPr>
            <a:picLocks noChangeAspect="1"/>
          </p:cNvPicPr>
          <p:nvPr/>
        </p:nvPicPr>
        <p:blipFill>
          <a:blip r:embed="rId4">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1840356" y="55458"/>
            <a:ext cx="1052021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0000FF"/>
                </a:solidFill>
                <a:latin typeface="#9Slide05 Fourth" panose="00000500000000000000" pitchFamily="2" charset="0"/>
                <a:ea typeface="Helvetica Neue"/>
                <a:cs typeface="Helvetica Neue"/>
              </a:rPr>
              <a:t>TRÒ CHƠI : </a:t>
            </a:r>
            <a:r>
              <a:rPr lang="en-US" altLang="en-US" sz="4400" b="1" dirty="0">
                <a:solidFill>
                  <a:srgbClr val="0000FF"/>
                </a:solidFill>
                <a:latin typeface="#9Slide05 Fourth" panose="00000500000000000000" pitchFamily="2" charset="0"/>
                <a:ea typeface="Helvetica Neue"/>
                <a:cs typeface="Helvetica Neue"/>
              </a:rPr>
              <a:t>“TIẾP SỨC ĐỒNG ĐỘI ”</a:t>
            </a:r>
            <a:endParaRPr lang="en-SG" altLang="en-US" sz="4400" b="1" dirty="0">
              <a:solidFill>
                <a:srgbClr val="0000FF"/>
              </a:solidFill>
              <a:latin typeface="#9Slide05 Fourth" panose="00000500000000000000" pitchFamily="2" charset="0"/>
            </a:endParaRPr>
          </a:p>
        </p:txBody>
      </p:sp>
      <p:grpSp>
        <p:nvGrpSpPr>
          <p:cNvPr id="13" name="Group 12"/>
          <p:cNvGrpSpPr/>
          <p:nvPr/>
        </p:nvGrpSpPr>
        <p:grpSpPr>
          <a:xfrm>
            <a:off x="-125321" y="1384387"/>
            <a:ext cx="6237495" cy="3072873"/>
            <a:chOff x="-125321" y="1384387"/>
            <a:chExt cx="6237495" cy="3072873"/>
          </a:xfrm>
        </p:grpSpPr>
        <p:sp>
          <p:nvSpPr>
            <p:cNvPr id="7" name="Cloud Callout 6"/>
            <p:cNvSpPr/>
            <p:nvPr/>
          </p:nvSpPr>
          <p:spPr>
            <a:xfrm rot="21285758" flipH="1">
              <a:off x="-125321" y="1384387"/>
              <a:ext cx="4421166" cy="3072873"/>
            </a:xfrm>
            <a:prstGeom prst="cloudCallout">
              <a:avLst/>
            </a:prstGeom>
            <a:solidFill>
              <a:srgbClr val="4BACC6">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微软雅黑"/>
                <a:cs typeface="+mn-cs"/>
                <a:sym typeface="微软雅黑" panose="020B0503020204020204" pitchFamily="34" charset="-122"/>
              </a:endParaRPr>
            </a:p>
          </p:txBody>
        </p:sp>
        <p:sp>
          <p:nvSpPr>
            <p:cNvPr id="2" name="Rectangle 1"/>
            <p:cNvSpPr/>
            <p:nvPr/>
          </p:nvSpPr>
          <p:spPr>
            <a:xfrm>
              <a:off x="16174" y="1897192"/>
              <a:ext cx="6096000" cy="1708160"/>
            </a:xfrm>
            <a:prstGeom prst="rect">
              <a:avLst/>
            </a:prstGeom>
          </p:spPr>
          <p:txBody>
            <a:bodyPr>
              <a:spAutoFit/>
            </a:bodyPr>
            <a:lstStyle/>
            <a:p>
              <a:pPr lvl="0" eaLnBrk="0" fontAlgn="base" hangingPunct="0">
                <a:lnSpc>
                  <a:spcPct val="125000"/>
                </a:lnSpc>
                <a:spcBef>
                  <a:spcPct val="0"/>
                </a:spcBef>
                <a:spcAft>
                  <a:spcPct val="0"/>
                </a:spcAft>
                <a:defRPr/>
              </a:pPr>
              <a:r>
                <a:rPr lang="en-US" sz="2800" b="1" kern="0" dirty="0">
                  <a:solidFill>
                    <a:srgbClr val="FF0000"/>
                  </a:solidFill>
                  <a:latin typeface="#9Slide05 SVNTradeMark" panose="02000000000000000000" pitchFamily="2" charset="0"/>
                  <a:ea typeface="Arial Unicode MS"/>
                </a:rPr>
                <a:t>Chia </a:t>
              </a:r>
              <a:r>
                <a:rPr lang="en-US" sz="2800" b="1" kern="0" dirty="0" err="1">
                  <a:solidFill>
                    <a:srgbClr val="FF0000"/>
                  </a:solidFill>
                  <a:latin typeface="#9Slide05 SVNTradeMark" panose="02000000000000000000" pitchFamily="2" charset="0"/>
                  <a:ea typeface="Arial Unicode MS"/>
                </a:rPr>
                <a:t>lớp</a:t>
              </a:r>
              <a:r>
                <a:rPr lang="en-US" sz="2800" b="1" kern="0" dirty="0">
                  <a:solidFill>
                    <a:srgbClr val="FF0000"/>
                  </a:solidFill>
                  <a:latin typeface="#9Slide05 SVNTradeMark" panose="02000000000000000000" pitchFamily="2" charset="0"/>
                  <a:ea typeface="Arial Unicode MS"/>
                </a:rPr>
                <a:t> </a:t>
              </a:r>
              <a:r>
                <a:rPr lang="en-US" sz="2800" b="1" kern="0" dirty="0" err="1">
                  <a:solidFill>
                    <a:srgbClr val="FF0000"/>
                  </a:solidFill>
                  <a:latin typeface="#9Slide05 SVNTradeMark" panose="02000000000000000000" pitchFamily="2" charset="0"/>
                  <a:ea typeface="Arial Unicode MS"/>
                </a:rPr>
                <a:t>ra</a:t>
              </a:r>
              <a:r>
                <a:rPr lang="en-US" sz="2800" b="1" kern="0" dirty="0">
                  <a:solidFill>
                    <a:srgbClr val="FF0000"/>
                  </a:solidFill>
                  <a:latin typeface="#9Slide05 SVNTradeMark" panose="02000000000000000000" pitchFamily="2" charset="0"/>
                  <a:ea typeface="Arial Unicode MS"/>
                </a:rPr>
                <a:t> </a:t>
              </a:r>
              <a:r>
                <a:rPr lang="en-US" sz="2800" b="1" kern="0" dirty="0" err="1">
                  <a:solidFill>
                    <a:srgbClr val="FF0000"/>
                  </a:solidFill>
                  <a:latin typeface="#9Slide05 SVNTradeMark" panose="02000000000000000000" pitchFamily="2" charset="0"/>
                  <a:ea typeface="Arial Unicode MS"/>
                </a:rPr>
                <a:t>thành</a:t>
              </a:r>
              <a:r>
                <a:rPr lang="en-US" sz="2800" b="1" kern="0" dirty="0">
                  <a:solidFill>
                    <a:srgbClr val="FF0000"/>
                  </a:solidFill>
                  <a:latin typeface="#9Slide05 SVNTradeMark" panose="02000000000000000000" pitchFamily="2" charset="0"/>
                  <a:ea typeface="Arial Unicode MS"/>
                </a:rPr>
                <a:t> </a:t>
              </a:r>
              <a:r>
                <a:rPr lang="en-US" sz="2800" b="1" kern="0" dirty="0" err="1">
                  <a:solidFill>
                    <a:srgbClr val="FF0000"/>
                  </a:solidFill>
                  <a:latin typeface="#9Slide05 SVNTradeMark" panose="02000000000000000000" pitchFamily="2" charset="0"/>
                  <a:ea typeface="Arial Unicode MS"/>
                </a:rPr>
                <a:t>hai</a:t>
              </a:r>
              <a:r>
                <a:rPr lang="en-US" sz="2800" b="1" kern="0" dirty="0">
                  <a:solidFill>
                    <a:srgbClr val="FF0000"/>
                  </a:solidFill>
                  <a:latin typeface="#9Slide05 SVNTradeMark" panose="02000000000000000000" pitchFamily="2" charset="0"/>
                  <a:ea typeface="Arial Unicode MS"/>
                </a:rPr>
                <a:t> </a:t>
              </a:r>
              <a:r>
                <a:rPr lang="en-US" sz="2800" b="1" kern="0" dirty="0" err="1">
                  <a:solidFill>
                    <a:srgbClr val="FF0000"/>
                  </a:solidFill>
                  <a:latin typeface="#9Slide05 SVNTradeMark" panose="02000000000000000000" pitchFamily="2" charset="0"/>
                  <a:ea typeface="Arial Unicode MS"/>
                </a:rPr>
                <a:t>đội</a:t>
              </a:r>
              <a:endParaRPr lang="en-US" sz="2800" b="1" kern="0" dirty="0">
                <a:solidFill>
                  <a:srgbClr val="FF0000"/>
                </a:solidFill>
                <a:latin typeface="#9Slide05 SVNTradeMark" panose="02000000000000000000" pitchFamily="2" charset="0"/>
                <a:ea typeface="Arial Unicode MS"/>
              </a:endParaRPr>
            </a:p>
            <a:p>
              <a:pPr lvl="0" eaLnBrk="0" fontAlgn="base" hangingPunct="0">
                <a:lnSpc>
                  <a:spcPct val="125000"/>
                </a:lnSpc>
                <a:spcBef>
                  <a:spcPct val="0"/>
                </a:spcBef>
                <a:spcAft>
                  <a:spcPct val="0"/>
                </a:spcAft>
                <a:defRPr/>
              </a:pP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Đội</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1: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Biểu</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hiện</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của</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tiết</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kiệm</a:t>
              </a:r>
              <a:endPar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endParaRPr>
            </a:p>
            <a:p>
              <a:pPr lvl="0" eaLnBrk="0" fontAlgn="base" hangingPunct="0">
                <a:lnSpc>
                  <a:spcPct val="125000"/>
                </a:lnSpc>
                <a:spcBef>
                  <a:spcPct val="0"/>
                </a:spcBef>
                <a:spcAft>
                  <a:spcPct val="0"/>
                </a:spcAft>
                <a:defRPr/>
              </a:pP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Đội</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2: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Biểu</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hiện</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chưa</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tiết</a:t>
              </a:r>
              <a:r>
                <a:rPr lang="en-US" altLang="zh-CN" sz="2800" b="1" kern="0" dirty="0">
                  <a:solidFill>
                    <a:srgbClr val="FF0000"/>
                  </a:solidFill>
                  <a:latin typeface="#9Slide05 SVNTradeMark" panose="02000000000000000000" pitchFamily="2" charset="0"/>
                  <a:ea typeface="Arial Unicode MS"/>
                  <a:sym typeface="微软雅黑" panose="020B0503020204020204" pitchFamily="34" charset="-122"/>
                </a:rPr>
                <a:t> </a:t>
              </a:r>
              <a:r>
                <a:rPr lang="en-US" altLang="zh-CN" sz="2800" b="1" kern="0" dirty="0" err="1">
                  <a:solidFill>
                    <a:srgbClr val="FF0000"/>
                  </a:solidFill>
                  <a:latin typeface="#9Slide05 SVNTradeMark" panose="02000000000000000000" pitchFamily="2" charset="0"/>
                  <a:ea typeface="Arial Unicode MS"/>
                  <a:sym typeface="微软雅黑" panose="020B0503020204020204" pitchFamily="34" charset="-122"/>
                </a:rPr>
                <a:t>kiệm</a:t>
              </a:r>
              <a:endParaRPr lang="zh-CN" altLang="en-US" sz="2400" b="1" kern="0" dirty="0">
                <a:solidFill>
                  <a:srgbClr val="FF0000"/>
                </a:solidFill>
                <a:latin typeface="#9Slide05 SVNTradeMark" panose="02000000000000000000" pitchFamily="2" charset="0"/>
                <a:ea typeface="微软雅黑"/>
                <a:sym typeface="微软雅黑" panose="020B0503020204020204" pitchFamily="34" charset="-122"/>
              </a:endParaRPr>
            </a:p>
          </p:txBody>
        </p:sp>
      </p:grpSp>
      <p:pic>
        <p:nvPicPr>
          <p:cNvPr id="16" name="Picture 15"/>
          <p:cNvPicPr>
            <a:picLocks noChangeAspect="1"/>
          </p:cNvPicPr>
          <p:nvPr/>
        </p:nvPicPr>
        <p:blipFill>
          <a:blip r:embed="rId5"/>
          <a:stretch>
            <a:fillRect/>
          </a:stretch>
        </p:blipFill>
        <p:spPr>
          <a:xfrm>
            <a:off x="0" y="-50055"/>
            <a:ext cx="2609314" cy="1387864"/>
          </a:xfrm>
          <a:prstGeom prst="rect">
            <a:avLst/>
          </a:prstGeom>
        </p:spPr>
      </p:pic>
    </p:spTree>
    <p:extLst>
      <p:ext uri="{BB962C8B-B14F-4D97-AF65-F5344CB8AC3E}">
        <p14:creationId xmlns:p14="http://schemas.microsoft.com/office/powerpoint/2010/main" val="251416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5564" y="-424873"/>
            <a:ext cx="10395304" cy="5951378"/>
          </a:xfrm>
          <a:prstGeom prst="rect">
            <a:avLst/>
          </a:prstGeom>
        </p:spPr>
      </p:pic>
      <p:sp>
        <p:nvSpPr>
          <p:cNvPr id="10" name="TextBox 9"/>
          <p:cNvSpPr txBox="1"/>
          <p:nvPr/>
        </p:nvSpPr>
        <p:spPr>
          <a:xfrm>
            <a:off x="1388098" y="952162"/>
            <a:ext cx="7533030" cy="3949154"/>
          </a:xfrm>
          <a:prstGeom prst="rect">
            <a:avLst/>
          </a:prstGeom>
          <a:noFill/>
          <a:ln>
            <a:noFill/>
          </a:ln>
        </p:spPr>
        <p:txBody>
          <a:bodyPr wrap="square" lIns="121917" tIns="60958" rIns="121917" bIns="60958" rtlCol="0">
            <a:spAutoFit/>
          </a:bodyPr>
          <a:lstStyle/>
          <a:p>
            <a:pPr marR="0" lvl="0" algn="just">
              <a:lnSpc>
                <a:spcPct val="140000"/>
              </a:lnSpc>
              <a:spcBef>
                <a:spcPts val="0"/>
              </a:spcBef>
              <a:spcAft>
                <a:spcPts val="0"/>
              </a:spcAft>
              <a:buClr>
                <a:srgbClr val="000000"/>
              </a:buClr>
              <a:buSzPts val="1100"/>
              <a:tabLst>
                <a:tab pos="229870" algn="l"/>
              </a:tabLst>
            </a:pPr>
            <a:r>
              <a:rPr lang="vi-VN" sz="3000" u="none" strike="noStrike" spc="0" dirty="0">
                <a:solidFill>
                  <a:srgbClr val="FF0000"/>
                </a:solidFill>
                <a:effectLst/>
                <a:latin typeface="#9Slide05 Brannboll Ny" panose="02000000000000000000" pitchFamily="2" charset="0"/>
                <a:ea typeface="Arial" panose="020B0604020202020204" pitchFamily="34" charset="0"/>
                <a:cs typeface="Arial" panose="020B0604020202020204" pitchFamily="34" charset="0"/>
              </a:rPr>
              <a:t>Tiết kiệm biểu hiện ở việc: chi tiêu hợp lí; tắt các thiết bị điện và khoá vòi nước khi không sử dụng; sắp xếp thời gian làm việc khoa học; sử dụng hợp lí và khai thác hiệu quả tài nguyên (nước, khoáng sản,...); bảo quản đồ dùng học tập, lao động khi sử dụng; bảo vệ của công;...</a:t>
            </a:r>
            <a:endParaRPr lang="en-US" sz="3000" u="none" strike="noStrike" spc="0" dirty="0">
              <a:solidFill>
                <a:srgbClr val="FF0000"/>
              </a:solidFill>
              <a:effectLst/>
              <a:latin typeface="#9Slide05 Brannboll Ny" panose="02000000000000000000" pitchFamily="2" charset="0"/>
              <a:ea typeface="Arial" panose="020B0604020202020204" pitchFamily="34" charset="0"/>
              <a:cs typeface="Arial" panose="020B0604020202020204" pitchFamily="34" charset="0"/>
            </a:endParaRP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7"/>
          <a:stretch>
            <a:fillRect/>
          </a:stretch>
        </p:blipFill>
        <p:spPr>
          <a:xfrm>
            <a:off x="10899378" y="-56755"/>
            <a:ext cx="1255885" cy="938865"/>
          </a:xfrm>
          <a:prstGeom prst="rect">
            <a:avLst/>
          </a:prstGeom>
        </p:spPr>
      </p:pic>
    </p:spTree>
    <p:extLst>
      <p:ext uri="{BB962C8B-B14F-4D97-AF65-F5344CB8AC3E}">
        <p14:creationId xmlns:p14="http://schemas.microsoft.com/office/powerpoint/2010/main" val="167053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91197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2.Ý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nghĩa</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65227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816867" y="-403421"/>
            <a:ext cx="13451552" cy="7752131"/>
          </a:xfrm>
          <a:prstGeom prst="rect">
            <a:avLst/>
          </a:prstGeom>
        </p:spPr>
      </p:pic>
      <p:sp>
        <p:nvSpPr>
          <p:cNvPr id="7" name="Rectangle 6"/>
          <p:cNvSpPr/>
          <p:nvPr/>
        </p:nvSpPr>
        <p:spPr>
          <a:xfrm>
            <a:off x="1001485" y="1087377"/>
            <a:ext cx="2685143" cy="4770537"/>
          </a:xfrm>
          <a:prstGeom prst="rect">
            <a:avLst/>
          </a:prstGeom>
        </p:spPr>
        <p:txBody>
          <a:bodyPr wrap="square">
            <a:spAutoFit/>
          </a:bodyPr>
          <a:lstStyle/>
          <a:p>
            <a:pPr algn="just"/>
            <a:r>
              <a:rPr lang="vi-VN" sz="1600" b="1" dirty="0"/>
              <a:t>1. </a:t>
            </a:r>
            <a:r>
              <a:rPr lang="vi-VN" sz="1600" dirty="0"/>
              <a:t>Anh Hoà là chủ cửa hàng tạp hoá, có thu nhập khá cao nhưng kiếm được bao nhiêu anh đều tiêu hết. Gần đây, công việc kinh doanh của anh không thuận lợi, anh lại lâm bệnh phải nằm viện. Cuộc sống của anh trở nên vô cùng khó khăn vì không có đủ tiền để thanh toán viện phí và trang trải các khoản chi tiêu cần thiết.</a:t>
            </a:r>
          </a:p>
          <a:p>
            <a:pPr algn="just"/>
            <a:r>
              <a:rPr lang="vi-VN" sz="1600" dirty="0"/>
              <a:t>			 </a:t>
            </a:r>
          </a:p>
          <a:p>
            <a:pPr lvl="0" algn="just"/>
            <a:r>
              <a:rPr lang="vi-VN" sz="1600" dirty="0"/>
              <a:t>Em có nhận xét gì về cách chi tiêu của anh Hoà?</a:t>
            </a:r>
          </a:p>
          <a:p>
            <a:pPr lvl="0" algn="just"/>
            <a:r>
              <a:rPr lang="vi-VN" sz="1600" dirty="0"/>
              <a:t>Cách chi tiêu đó đã dẫn đến hậu quả gì?</a:t>
            </a:r>
          </a:p>
        </p:txBody>
      </p:sp>
      <p:sp>
        <p:nvSpPr>
          <p:cNvPr id="8" name="Rectangle 7"/>
          <p:cNvSpPr/>
          <p:nvPr/>
        </p:nvSpPr>
        <p:spPr>
          <a:xfrm>
            <a:off x="4042227" y="1130919"/>
            <a:ext cx="2997202" cy="5016758"/>
          </a:xfrm>
          <a:prstGeom prst="rect">
            <a:avLst/>
          </a:prstGeom>
        </p:spPr>
        <p:txBody>
          <a:bodyPr wrap="square">
            <a:spAutoFit/>
          </a:bodyPr>
          <a:lstStyle/>
          <a:p>
            <a:pPr algn="just"/>
            <a:r>
              <a:rPr lang="vi-VN" sz="1600" dirty="0"/>
              <a:t>2. Những năm gần đây, phong trào nuôi lợn tiết kiệm do các trường phát động được các bạn học sinh tích cực hưởng ứng. Những chú lợn đất, lợn nhựa được nuôi từ việc tiết kiệm một phần tiền ăn sáng, tiền bán giấy báo cũ,... của các bạn học sinh. Sau vài tháng, chú lợn nào cũng đầy căng, số tiền đóng góp được dùng để mua sách, vở, quần áo, dụng cụ học tập,... giúp đỡ các bạn học sinh có hoàn cảnh khó khăn.</a:t>
            </a:r>
          </a:p>
          <a:p>
            <a:pPr lvl="0" algn="just"/>
            <a:r>
              <a:rPr lang="vi-VN" sz="1600" dirty="0"/>
              <a:t>- Phong trào nuôi lợn tiết kiệm có ý nghĩa như thế nào?</a:t>
            </a:r>
          </a:p>
          <a:p>
            <a:pPr lvl="0" algn="just"/>
            <a:r>
              <a:rPr lang="vi-VN" sz="1600" dirty="0"/>
              <a:t>- Từ phong trào này, em có thể rút ra bài học gì?</a:t>
            </a:r>
          </a:p>
          <a:p>
            <a:pPr algn="just"/>
            <a:endParaRPr lang="vi-VN" sz="1600" dirty="0"/>
          </a:p>
        </p:txBody>
      </p:sp>
      <p:sp>
        <p:nvSpPr>
          <p:cNvPr id="9" name="Rectangle 8"/>
          <p:cNvSpPr/>
          <p:nvPr/>
        </p:nvSpPr>
        <p:spPr>
          <a:xfrm>
            <a:off x="7496628" y="1283319"/>
            <a:ext cx="3795486" cy="4524315"/>
          </a:xfrm>
          <a:prstGeom prst="rect">
            <a:avLst/>
          </a:prstGeom>
        </p:spPr>
        <p:txBody>
          <a:bodyPr wrap="square">
            <a:spAutoFit/>
          </a:bodyPr>
          <a:lstStyle/>
          <a:p>
            <a:pPr algn="just"/>
            <a:r>
              <a:rPr lang="vi-VN" sz="1600" b="1" dirty="0"/>
              <a:t>3.</a:t>
            </a:r>
            <a:r>
              <a:rPr lang="vi-VN" sz="1600" dirty="0"/>
              <a:t> Nam rất vui vì nhà mình mua được chiếc tivi mới. Biết bố mẹ phải làm lụng vất vả, chắt chiu những đồng tiền ít ỏi để trang trải cho cuộc sống còn rất nhiều khó khăn, Nam thủ thỉ với mẹ và muốn biết làm thế nào bố mẹ có tiền mua tivi. Mẹ mỉm cười nói: “Thấy các con phải đi xem nhờ tivi nhà hàng xóm, bố mẹ quyết tâm dành dụm tiền bằng cách mỗi tháng mẹ phải tính toán việc chi tiêu để có thể tiết kiệm được một khoản tiền nhỏ. Cứ như vậy, trong vòng một năm là đủ tiền để mua tivi".</a:t>
            </a:r>
          </a:p>
          <a:p>
            <a:pPr lvl="0" algn="just"/>
            <a:r>
              <a:rPr lang="vi-VN" sz="1600" dirty="0"/>
              <a:t>-Bố mẹ Nam đã làm gì để có tiền mua tivi?</a:t>
            </a:r>
          </a:p>
          <a:p>
            <a:pPr algn="just"/>
            <a:r>
              <a:rPr lang="vi-VN" sz="1600" dirty="0"/>
              <a:t>-Từ câu chuyện của gia đình Nam, em hãy rút ra ý nghĩa của việc tiết kiệm.</a:t>
            </a:r>
            <a:br>
              <a:rPr lang="vi-VN" sz="1600" dirty="0"/>
            </a:br>
            <a:endParaRPr lang="vi-VN" sz="1600" dirty="0"/>
          </a:p>
        </p:txBody>
      </p:sp>
      <p:sp>
        <p:nvSpPr>
          <p:cNvPr id="11" name="AutoShape 3"/>
          <p:cNvSpPr>
            <a:spLocks noChangeArrowheads="1"/>
          </p:cNvSpPr>
          <p:nvPr/>
        </p:nvSpPr>
        <p:spPr bwMode="gray">
          <a:xfrm>
            <a:off x="0" y="0"/>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 5’ </a:t>
            </a:r>
          </a:p>
        </p:txBody>
      </p:sp>
    </p:spTree>
    <p:extLst>
      <p:ext uri="{BB962C8B-B14F-4D97-AF65-F5344CB8AC3E}">
        <p14:creationId xmlns:p14="http://schemas.microsoft.com/office/powerpoint/2010/main" val="392485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816867" y="-403421"/>
            <a:ext cx="13451552" cy="7752131"/>
          </a:xfrm>
          <a:prstGeom prst="rect">
            <a:avLst/>
          </a:prstGeom>
        </p:spPr>
      </p:pic>
      <p:sp>
        <p:nvSpPr>
          <p:cNvPr id="7" name="Rectangle 6"/>
          <p:cNvSpPr/>
          <p:nvPr/>
        </p:nvSpPr>
        <p:spPr>
          <a:xfrm>
            <a:off x="1001485" y="1087377"/>
            <a:ext cx="2685143" cy="5016758"/>
          </a:xfrm>
          <a:prstGeom prst="rect">
            <a:avLst/>
          </a:prstGeom>
        </p:spPr>
        <p:txBody>
          <a:bodyPr wrap="square">
            <a:spAutoFit/>
          </a:bodyPr>
          <a:lstStyle/>
          <a:p>
            <a:pPr algn="just"/>
            <a:r>
              <a:rPr lang="vi-VN" sz="1600" b="1" dirty="0"/>
              <a:t>1</a:t>
            </a:r>
            <a:r>
              <a:rPr lang="vi-VN" sz="2000" b="1" dirty="0"/>
              <a:t>. </a:t>
            </a:r>
            <a:r>
              <a:rPr lang="vi-VN" sz="2000" dirty="0"/>
              <a:t>	 </a:t>
            </a:r>
          </a:p>
          <a:p>
            <a:pPr lvl="0" algn="just"/>
            <a:r>
              <a:rPr lang="vi-VN" sz="2000" dirty="0"/>
              <a:t>anh Hoà chi tiêu không tiết kiệm, kiếm được tiêu hết, không nghĩ đến tích lũy.</a:t>
            </a:r>
          </a:p>
          <a:p>
            <a:pPr lvl="0" algn="just"/>
            <a:endParaRPr lang="vi-VN" sz="2000" dirty="0"/>
          </a:p>
          <a:p>
            <a:pPr lvl="0" algn="just"/>
            <a:r>
              <a:rPr lang="vi-VN" sz="2000" dirty="0"/>
              <a:t>hậu quả  là khi khó khăn, ốm đau không có tiền trang trải.</a:t>
            </a:r>
          </a:p>
          <a:p>
            <a:pPr lvl="0" algn="just"/>
            <a:endParaRPr lang="vi-VN" sz="2000" dirty="0"/>
          </a:p>
          <a:p>
            <a:pPr lvl="0" algn="just"/>
            <a:r>
              <a:rPr lang="vi-VN" sz="2000" dirty="0"/>
              <a:t> Vì thế phải tích lũy để trang trải khi bất trắc., làm chủ cuộc sống ,tạo dựng cuộc sống yên vui, hạnh phúc</a:t>
            </a:r>
          </a:p>
        </p:txBody>
      </p:sp>
      <p:sp>
        <p:nvSpPr>
          <p:cNvPr id="8" name="Rectangle 7"/>
          <p:cNvSpPr/>
          <p:nvPr/>
        </p:nvSpPr>
        <p:spPr>
          <a:xfrm>
            <a:off x="4042227" y="1130919"/>
            <a:ext cx="2997202" cy="5632311"/>
          </a:xfrm>
          <a:prstGeom prst="rect">
            <a:avLst/>
          </a:prstGeom>
        </p:spPr>
        <p:txBody>
          <a:bodyPr wrap="square">
            <a:spAutoFit/>
          </a:bodyPr>
          <a:lstStyle/>
          <a:p>
            <a:pPr algn="just"/>
            <a:r>
              <a:rPr lang="vi-VN" sz="1600" dirty="0"/>
              <a:t>2</a:t>
            </a:r>
            <a:r>
              <a:rPr lang="vi-VN" sz="2000" dirty="0"/>
              <a:t>. - Phong trào nuôi lợn tiết kiệm giúp các bạn rèn luyện ý thức sử dụng tiền bạc hợp lý, có tích lũy.</a:t>
            </a:r>
          </a:p>
          <a:p>
            <a:pPr algn="just"/>
            <a:r>
              <a:rPr lang="vi-VN" sz="2000" dirty="0"/>
              <a:t>Phong trào cũng tạo ra nguồn hỗ trợ kịp thời, giúp đỡ các bạn trong lớp có hoàn cảnh khó khăn tham gia học tập, thể hiện sự quý trọng sức lao động của người khác, bản thân.</a:t>
            </a:r>
          </a:p>
          <a:p>
            <a:pPr algn="just"/>
            <a:r>
              <a:rPr lang="vi-VN" sz="2000" dirty="0"/>
              <a:t>-Cần biết chi tiêu hợp lý, có tích lũy. Quan tâm, chia sẻ khó khăn với người khác phù hợp với khả năng của mình.</a:t>
            </a:r>
          </a:p>
        </p:txBody>
      </p:sp>
      <p:sp>
        <p:nvSpPr>
          <p:cNvPr id="9" name="Rectangle 8"/>
          <p:cNvSpPr/>
          <p:nvPr/>
        </p:nvSpPr>
        <p:spPr>
          <a:xfrm>
            <a:off x="7496628" y="1283319"/>
            <a:ext cx="3795486" cy="4524315"/>
          </a:xfrm>
          <a:prstGeom prst="rect">
            <a:avLst/>
          </a:prstGeom>
        </p:spPr>
        <p:txBody>
          <a:bodyPr wrap="square">
            <a:spAutoFit/>
          </a:bodyPr>
          <a:lstStyle/>
          <a:p>
            <a:pPr algn="just"/>
            <a:r>
              <a:rPr lang="vi-VN" sz="2400" b="1" dirty="0"/>
              <a:t>3 .</a:t>
            </a:r>
            <a:r>
              <a:rPr lang="vi-VN" sz="2400" dirty="0"/>
              <a:t>bố mẹ Nam quyết tâm dành dụm tiền bằng cách mỗi tính toán việc chi tiêu để có thể tiết kiệm được một khoản tiền nhỏ. Cứ như vậy, trong vòng một năm lđủ tiền  mua tivi".</a:t>
            </a:r>
          </a:p>
          <a:p>
            <a:pPr lvl="0" algn="just"/>
            <a:endParaRPr lang="vi-VN" sz="2400" dirty="0"/>
          </a:p>
          <a:p>
            <a:pPr algn="just"/>
            <a:r>
              <a:rPr lang="vi-VN" sz="2400" dirty="0"/>
              <a:t>-việc tiết kiệm đem lại cuộc sống ấm no, hạnh phúc hơn, đầy đủ hơn.</a:t>
            </a:r>
            <a:br>
              <a:rPr lang="vi-VN" sz="2400" dirty="0"/>
            </a:br>
            <a:endParaRPr lang="vi-VN" sz="2400" dirty="0"/>
          </a:p>
        </p:txBody>
      </p:sp>
      <p:sp>
        <p:nvSpPr>
          <p:cNvPr id="11" name="AutoShape 3"/>
          <p:cNvSpPr>
            <a:spLocks noChangeArrowheads="1"/>
          </p:cNvSpPr>
          <p:nvPr/>
        </p:nvSpPr>
        <p:spPr bwMode="gray">
          <a:xfrm>
            <a:off x="0" y="0"/>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 5’ </a:t>
            </a:r>
          </a:p>
        </p:txBody>
      </p:sp>
    </p:spTree>
    <p:extLst>
      <p:ext uri="{BB962C8B-B14F-4D97-AF65-F5344CB8AC3E}">
        <p14:creationId xmlns:p14="http://schemas.microsoft.com/office/powerpoint/2010/main" val="315559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626859" y="-56755"/>
            <a:ext cx="7575296" cy="5583260"/>
          </a:xfrm>
          <a:prstGeom prst="rect">
            <a:avLst/>
          </a:prstGeom>
        </p:spPr>
      </p:pic>
      <p:sp>
        <p:nvSpPr>
          <p:cNvPr id="10" name="TextBox 9"/>
          <p:cNvSpPr txBox="1"/>
          <p:nvPr/>
        </p:nvSpPr>
        <p:spPr>
          <a:xfrm>
            <a:off x="2063552" y="1684581"/>
            <a:ext cx="5280587" cy="3447093"/>
          </a:xfrm>
          <a:prstGeom prst="rect">
            <a:avLst/>
          </a:prstGeom>
          <a:noFill/>
          <a:ln>
            <a:noFill/>
          </a:ln>
        </p:spPr>
        <p:txBody>
          <a:bodyPr wrap="square" lIns="121917" tIns="60958" rIns="121917" bIns="60958" rtlCol="0">
            <a:spAutoFit/>
          </a:bodyPr>
          <a:lstStyle/>
          <a:p>
            <a:pPr lvl="0"/>
            <a:r>
              <a:rPr lang="vi-VN" sz="3600" dirty="0">
                <a:solidFill>
                  <a:srgbClr val="FF0000"/>
                </a:solidFill>
              </a:rPr>
              <a:t>Tiết kiệm giúp chúng ta quý trọng thành quả lao động; đảm bảo cho cuộc sống ổn định, ấm no, hạnh phúc và thành công.</a:t>
            </a: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7"/>
          <a:stretch>
            <a:fillRect/>
          </a:stretch>
        </p:blipFill>
        <p:spPr>
          <a:xfrm>
            <a:off x="10899378" y="-56755"/>
            <a:ext cx="1255885" cy="938865"/>
          </a:xfrm>
          <a:prstGeom prst="rect">
            <a:avLst/>
          </a:prstGeom>
        </p:spPr>
      </p:pic>
    </p:spTree>
    <p:extLst>
      <p:ext uri="{BB962C8B-B14F-4D97-AF65-F5344CB8AC3E}">
        <p14:creationId xmlns:p14="http://schemas.microsoft.com/office/powerpoint/2010/main" val="268852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3.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Cách</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thực</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17735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692727" y="119058"/>
            <a:ext cx="12192000" cy="6831250"/>
          </a:xfrm>
          <a:prstGeom prst="rect">
            <a:avLst/>
          </a:prstGeom>
          <a:noFill/>
        </p:spPr>
      </p:pic>
      <p:pic>
        <p:nvPicPr>
          <p:cNvPr id="14" name="Picture 13"/>
          <p:cNvPicPr>
            <a:picLocks noChangeAspect="1"/>
          </p:cNvPicPr>
          <p:nvPr/>
        </p:nvPicPr>
        <p:blipFill>
          <a:blip r:embed="rId3"/>
          <a:stretch>
            <a:fillRect/>
          </a:stretch>
        </p:blipFill>
        <p:spPr>
          <a:xfrm>
            <a:off x="10935926" y="-50055"/>
            <a:ext cx="1255238" cy="937524"/>
          </a:xfrm>
          <a:prstGeom prst="rect">
            <a:avLst/>
          </a:prstGeom>
        </p:spPr>
      </p:pic>
      <p:pic>
        <p:nvPicPr>
          <p:cNvPr id="15" name="Shape 312"/>
          <p:cNvPicPr/>
          <p:nvPr/>
        </p:nvPicPr>
        <p:blipFill>
          <a:blip r:embed="rId4"/>
          <a:stretch/>
        </p:blipFill>
        <p:spPr>
          <a:xfrm>
            <a:off x="158345" y="232265"/>
            <a:ext cx="5328055" cy="2608640"/>
          </a:xfrm>
          <a:prstGeom prst="rect">
            <a:avLst/>
          </a:prstGeom>
        </p:spPr>
      </p:pic>
      <p:pic>
        <p:nvPicPr>
          <p:cNvPr id="16" name="Shape 320"/>
          <p:cNvPicPr/>
          <p:nvPr/>
        </p:nvPicPr>
        <p:blipFill>
          <a:blip r:embed="rId5"/>
          <a:stretch/>
        </p:blipFill>
        <p:spPr>
          <a:xfrm>
            <a:off x="5597235" y="272181"/>
            <a:ext cx="6179129" cy="3262502"/>
          </a:xfrm>
          <a:prstGeom prst="rect">
            <a:avLst/>
          </a:prstGeom>
        </p:spPr>
      </p:pic>
      <p:pic>
        <p:nvPicPr>
          <p:cNvPr id="18" name="Shape 328"/>
          <p:cNvPicPr/>
          <p:nvPr/>
        </p:nvPicPr>
        <p:blipFill>
          <a:blip r:embed="rId6"/>
          <a:stretch/>
        </p:blipFill>
        <p:spPr>
          <a:xfrm>
            <a:off x="158345" y="3172691"/>
            <a:ext cx="4532933" cy="3207644"/>
          </a:xfrm>
          <a:prstGeom prst="rect">
            <a:avLst/>
          </a:prstGeom>
        </p:spPr>
      </p:pic>
      <p:sp>
        <p:nvSpPr>
          <p:cNvPr id="7" name="Rectangle 6"/>
          <p:cNvSpPr/>
          <p:nvPr/>
        </p:nvSpPr>
        <p:spPr>
          <a:xfrm>
            <a:off x="5167744" y="3338945"/>
            <a:ext cx="7329055" cy="3539430"/>
          </a:xfrm>
          <a:prstGeom prst="rect">
            <a:avLst/>
          </a:prstGeom>
        </p:spPr>
        <p:txBody>
          <a:bodyPr wrap="square">
            <a:spAutoFit/>
          </a:bodyPr>
          <a:lstStyle/>
          <a:p>
            <a:pPr algn="just"/>
            <a:r>
              <a:rPr lang="vi-VN" sz="2800" b="1" dirty="0"/>
              <a:t>* Thực hiện tiết kiệm điện</a:t>
            </a:r>
            <a:endParaRPr lang="vi-VN" sz="2800" dirty="0"/>
          </a:p>
          <a:p>
            <a:pPr algn="just"/>
            <a:r>
              <a:rPr lang="vi-VN" sz="2800" dirty="0"/>
              <a:t>Em hãy tham gia thảo luận cách thực hiện tiết kiệm điện cùng các bạn trong nhóm: Minh: Tắt tất cả các phương tiện, thiết bị dùng điện khi không cần thiết.</a:t>
            </a:r>
          </a:p>
          <a:p>
            <a:pPr algn="just"/>
            <a:r>
              <a:rPr lang="vi-VN" sz="2800" dirty="0"/>
              <a:t>Oanh: Sử dụng bóng đèn tiết kiệm điện.</a:t>
            </a:r>
          </a:p>
          <a:p>
            <a:pPr algn="just"/>
            <a:r>
              <a:rPr lang="vi-VN" sz="2800" dirty="0"/>
              <a:t>Ninh: Tận dụng ánh sáng tự nhiên để không phải bật đèn.</a:t>
            </a:r>
          </a:p>
        </p:txBody>
      </p:sp>
      <p:sp>
        <p:nvSpPr>
          <p:cNvPr id="19" name="Shape 322"/>
          <p:cNvSpPr txBox="1"/>
          <p:nvPr/>
        </p:nvSpPr>
        <p:spPr>
          <a:xfrm>
            <a:off x="5597235" y="275252"/>
            <a:ext cx="2493820" cy="704215"/>
          </a:xfrm>
          <a:prstGeom prst="rect">
            <a:avLst/>
          </a:prstGeom>
          <a:noFill/>
        </p:spPr>
        <p:txBody>
          <a:bodyPr lIns="0" tIns="0" rIns="0" bIns="0"/>
          <a:lstStyle/>
          <a:p>
            <a:pPr>
              <a:lnSpc>
                <a:spcPct val="115000"/>
              </a:lnSpc>
              <a:spcAft>
                <a:spcPts val="0"/>
              </a:spcAft>
            </a:pPr>
            <a:r>
              <a:rPr lang="vi-VN" sz="1400" i="0" dirty="0">
                <a:solidFill>
                  <a:srgbClr val="000000"/>
                </a:solidFill>
                <a:effectLst/>
                <a:latin typeface="Arial"/>
                <a:ea typeface="Arial"/>
              </a:rPr>
              <a:t>Sao </a:t>
            </a:r>
            <a:r>
              <a:rPr lang="vi-VN" sz="1400" i="1" dirty="0">
                <a:solidFill>
                  <a:srgbClr val="000000"/>
                </a:solidFill>
                <a:effectLst/>
                <a:latin typeface="Arial"/>
                <a:ea typeface="Arial"/>
              </a:rPr>
              <a:t>cậu có nhiều thời gian để vừa học giỏi vừa làm việc nhà và tham gia các hoạt động của trường, lớp vậy?</a:t>
            </a:r>
            <a:endParaRPr lang="vi-VN" sz="1400" i="1" dirty="0">
              <a:effectLst/>
              <a:latin typeface="Arial"/>
              <a:ea typeface="Arial"/>
            </a:endParaRPr>
          </a:p>
        </p:txBody>
      </p:sp>
      <p:sp>
        <p:nvSpPr>
          <p:cNvPr id="20" name="Shape 318"/>
          <p:cNvSpPr txBox="1"/>
          <p:nvPr/>
        </p:nvSpPr>
        <p:spPr>
          <a:xfrm>
            <a:off x="9927588" y="613505"/>
            <a:ext cx="2264411" cy="1533950"/>
          </a:xfrm>
          <a:prstGeom prst="rect">
            <a:avLst/>
          </a:prstGeom>
          <a:noFill/>
        </p:spPr>
        <p:txBody>
          <a:bodyPr lIns="0" tIns="0" rIns="0" bIns="0"/>
          <a:lstStyle/>
          <a:p>
            <a:pPr>
              <a:lnSpc>
                <a:spcPct val="115000"/>
              </a:lnSpc>
              <a:spcAft>
                <a:spcPts val="0"/>
              </a:spcAft>
            </a:pPr>
            <a:r>
              <a:rPr lang="vi-VN" sz="1400" i="1" dirty="0">
                <a:solidFill>
                  <a:srgbClr val="000000"/>
                </a:solidFill>
                <a:effectLst/>
                <a:latin typeface="Arial"/>
                <a:ea typeface="Arial"/>
              </a:rPr>
              <a:t>Tớ lập thời gian biểu và luôn thực hiện theo thời gian biểu đó, tránh xa tivi, điện thoại khi các việc cần làm chưa hoàn thành.</a:t>
            </a:r>
            <a:endParaRPr lang="vi-VN" sz="1400" dirty="0">
              <a:effectLst/>
              <a:latin typeface="Arial"/>
              <a:ea typeface="Arial"/>
            </a:endParaRPr>
          </a:p>
        </p:txBody>
      </p:sp>
    </p:spTree>
    <p:extLst>
      <p:ext uri="{BB962C8B-B14F-4D97-AF65-F5344CB8AC3E}">
        <p14:creationId xmlns:p14="http://schemas.microsoft.com/office/powerpoint/2010/main" val="2579759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978" y="0"/>
            <a:ext cx="12192000" cy="6831250"/>
          </a:xfrm>
          <a:prstGeom prst="rect">
            <a:avLst/>
          </a:prstGeom>
          <a:noFill/>
        </p:spPr>
      </p:pic>
      <p:pic>
        <p:nvPicPr>
          <p:cNvPr id="10" name="Picture 9"/>
          <p:cNvPicPr>
            <a:picLocks noChangeAspect="1"/>
          </p:cNvPicPr>
          <p:nvPr/>
        </p:nvPicPr>
        <p:blipFill>
          <a:blip r:embed="rId4"/>
          <a:stretch>
            <a:fillRect/>
          </a:stretch>
        </p:blipFill>
        <p:spPr>
          <a:xfrm>
            <a:off x="0" y="0"/>
            <a:ext cx="1082264" cy="1164653"/>
          </a:xfrm>
          <a:prstGeom prst="rect">
            <a:avLst/>
          </a:prstGeom>
        </p:spPr>
      </p:pic>
      <p:pic>
        <p:nvPicPr>
          <p:cNvPr id="6" name="Picture 5"/>
          <p:cNvPicPr>
            <a:picLocks noChangeAspect="1"/>
          </p:cNvPicPr>
          <p:nvPr/>
        </p:nvPicPr>
        <p:blipFill>
          <a:blip r:embed="rId5"/>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8:</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6"/>
          <a:stretch>
            <a:fillRect/>
          </a:stretch>
        </p:blipFill>
        <p:spPr>
          <a:xfrm>
            <a:off x="6595463" y="468762"/>
            <a:ext cx="4519478" cy="5182805"/>
          </a:xfrm>
          <a:prstGeom prst="rect">
            <a:avLst/>
          </a:prstGeom>
        </p:spPr>
      </p:pic>
      <p:sp>
        <p:nvSpPr>
          <p:cNvPr id="9" name="文本框 6"/>
          <p:cNvSpPr txBox="1"/>
          <p:nvPr/>
        </p:nvSpPr>
        <p:spPr>
          <a:xfrm>
            <a:off x="7116507" y="3074883"/>
            <a:ext cx="3218888" cy="584775"/>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I.KHỞI ĐỘNG</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grpSp>
        <p:nvGrpSpPr>
          <p:cNvPr id="12" name="Group 11"/>
          <p:cNvGrpSpPr/>
          <p:nvPr/>
        </p:nvGrpSpPr>
        <p:grpSpPr>
          <a:xfrm>
            <a:off x="4196321" y="135169"/>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7"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r>
                  <a:rPr lang="en-US" altLang="en-US" sz="3200" b="1" dirty="0">
                    <a:solidFill>
                      <a:srgbClr val="FF0000"/>
                    </a:solidFill>
                    <a:latin typeface="Times New Roman" pitchFamily="18" charset="0"/>
                    <a:cs typeface="Times New Roman" pitchFamily="18" charset="0"/>
                  </a:rPr>
                  <a:t> </a:t>
                </a:r>
                <a:r>
                  <a:rPr lang="en-US" altLang="en-US" sz="1600" b="1" dirty="0">
                    <a:solidFill>
                      <a:srgbClr val="FF0000"/>
                    </a:solidFill>
                    <a:latin typeface="SVN-Vanilla Daisy Pro" panose="00000500000000000000" pitchFamily="2" charset="0"/>
                    <a:cs typeface="Times New Roman" pitchFamily="18" charset="0"/>
                  </a:rPr>
                  <a:t>CÔ TUYẾT</a:t>
                </a:r>
              </a:p>
              <a:p>
                <a:r>
                  <a:rPr lang="en-US" sz="1600" b="1" dirty="0">
                    <a:solidFill>
                      <a:srgbClr val="FF0000"/>
                    </a:solidFill>
                    <a:latin typeface="SVN-Vanilla Daisy Pro" panose="00000500000000000000" pitchFamily="2" charset="0"/>
                    <a:cs typeface="Times New Roman" pitchFamily="18" charset="0"/>
                  </a:rPr>
                  <a:t>THCS TÔ HIỆU</a:t>
                </a:r>
                <a:endParaRPr lang="en-US" sz="1600" dirty="0">
                  <a:solidFill>
                    <a:srgbClr val="5F5F5F"/>
                  </a:solidFill>
                  <a:latin typeface="SVN-Vanilla Daisy Pro" panose="00000500000000000000" pitchFamily="2" charset="0"/>
                </a:endParaRPr>
              </a:p>
            </p:txBody>
          </p:sp>
        </p:grpSp>
        <p:pic>
          <p:nvPicPr>
            <p:cNvPr id="14" name="Picture 13"/>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17" name="Picture 16"/>
          <p:cNvPicPr>
            <a:picLocks noChangeAspect="1"/>
          </p:cNvPicPr>
          <p:nvPr/>
        </p:nvPicPr>
        <p:blipFill>
          <a:blip r:embed="rId10"/>
          <a:stretch>
            <a:fillRect/>
          </a:stretch>
        </p:blipFill>
        <p:spPr>
          <a:xfrm>
            <a:off x="10936762" y="0"/>
            <a:ext cx="1255238" cy="937524"/>
          </a:xfrm>
          <a:prstGeom prst="rect">
            <a:avLst/>
          </a:prstGeom>
        </p:spPr>
      </p:pic>
    </p:spTree>
    <p:extLst>
      <p:ext uri="{BB962C8B-B14F-4D97-AF65-F5344CB8AC3E}">
        <p14:creationId xmlns:p14="http://schemas.microsoft.com/office/powerpoint/2010/main" val="1755367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14" name="Picture 13"/>
          <p:cNvPicPr>
            <a:picLocks noChangeAspect="1"/>
          </p:cNvPicPr>
          <p:nvPr/>
        </p:nvPicPr>
        <p:blipFill>
          <a:blip r:embed="rId3"/>
          <a:stretch>
            <a:fillRect/>
          </a:stretch>
        </p:blipFill>
        <p:spPr>
          <a:xfrm>
            <a:off x="10935926" y="-50055"/>
            <a:ext cx="1255238" cy="937524"/>
          </a:xfrm>
          <a:prstGeom prst="rect">
            <a:avLst/>
          </a:prstGeom>
        </p:spPr>
      </p:pic>
      <p:sp>
        <p:nvSpPr>
          <p:cNvPr id="7" name="Rectangle 6"/>
          <p:cNvSpPr/>
          <p:nvPr/>
        </p:nvSpPr>
        <p:spPr>
          <a:xfrm>
            <a:off x="3865417" y="418707"/>
            <a:ext cx="7698127" cy="6124754"/>
          </a:xfrm>
          <a:prstGeom prst="rect">
            <a:avLst/>
          </a:prstGeom>
        </p:spPr>
        <p:txBody>
          <a:bodyPr wrap="square">
            <a:spAutoFit/>
          </a:bodyPr>
          <a:lstStyle/>
          <a:p>
            <a:pPr lvl="0"/>
            <a:r>
              <a:rPr lang="vi-VN" sz="2800" dirty="0">
                <a:solidFill>
                  <a:srgbClr val="FF0000"/>
                </a:solidFill>
              </a:rPr>
              <a:t>Khái niệm: </a:t>
            </a:r>
            <a:r>
              <a:rPr lang="vi-VN" sz="2800" dirty="0"/>
              <a:t>Tiết kiệm là biết sử dụng một cách hợp lí tiền bạc, của cải, thời gian, sức lực của mình và của người khác.</a:t>
            </a:r>
          </a:p>
          <a:p>
            <a:pPr lvl="0"/>
            <a:endParaRPr lang="vi-VN" sz="2800" dirty="0"/>
          </a:p>
          <a:p>
            <a:pPr lvl="0"/>
            <a:r>
              <a:rPr lang="vi-VN" sz="2800" dirty="0">
                <a:solidFill>
                  <a:srgbClr val="FF0000"/>
                </a:solidFill>
              </a:rPr>
              <a:t>Tiết kiệm biểu hiện </a:t>
            </a:r>
            <a:r>
              <a:rPr lang="vi-VN" sz="2800" dirty="0"/>
              <a:t>ở việc: chi tiêu hợp lí; tắt các thiết bị điện và khoá vòi nước khi không sử dụng; sắp xếp thời gian làm việc khoa học; sử dụng hợp lí và khai thác hiệu quả tài nguyên (nước, khoáng sản,...); bảo quản đồ dùng học tập, lao động khi sử dụng; bảo vệ của công;...</a:t>
            </a:r>
          </a:p>
          <a:p>
            <a:pPr lvl="0"/>
            <a:endParaRPr lang="vi-VN" sz="2800" dirty="0"/>
          </a:p>
          <a:p>
            <a:pPr lvl="0"/>
            <a:r>
              <a:rPr lang="vi-VN" sz="2800" dirty="0">
                <a:solidFill>
                  <a:srgbClr val="FF0000"/>
                </a:solidFill>
              </a:rPr>
              <a:t>Ý nghĩa: </a:t>
            </a:r>
            <a:r>
              <a:rPr lang="vi-VN" sz="2800" dirty="0"/>
              <a:t>Tiết kiệm giúp chúng ta quý trọng thành quả lao động; đảm bảo cho cuộc sống ổn định, ấm no, hạnh phúc và thành công.</a:t>
            </a:r>
          </a:p>
        </p:txBody>
      </p:sp>
      <p:pic>
        <p:nvPicPr>
          <p:cNvPr id="15" name="Picture 14"/>
          <p:cNvPicPr>
            <a:picLocks noChangeAspect="1"/>
          </p:cNvPicPr>
          <p:nvPr/>
        </p:nvPicPr>
        <p:blipFill>
          <a:blip r:embed="rId4"/>
          <a:stretch>
            <a:fillRect/>
          </a:stretch>
        </p:blipFill>
        <p:spPr>
          <a:xfrm>
            <a:off x="0" y="663499"/>
            <a:ext cx="3380509" cy="5372071"/>
          </a:xfrm>
          <a:prstGeom prst="rect">
            <a:avLst/>
          </a:prstGeom>
        </p:spPr>
      </p:pic>
      <p:sp>
        <p:nvSpPr>
          <p:cNvPr id="12" name="Rectangle 11"/>
          <p:cNvSpPr/>
          <p:nvPr/>
        </p:nvSpPr>
        <p:spPr>
          <a:xfrm>
            <a:off x="625587" y="2357643"/>
            <a:ext cx="2406428" cy="584775"/>
          </a:xfrm>
          <a:prstGeom prst="rect">
            <a:avLst/>
          </a:prstGeom>
        </p:spPr>
        <p:txBody>
          <a:bodyPr wrap="none">
            <a:spAutoFit/>
          </a:bodyPr>
          <a:lstStyle/>
          <a:p>
            <a:pPr algn="ctr" eaLnBrk="0" fontAlgn="base" hangingPunct="0">
              <a:spcBef>
                <a:spcPct val="0"/>
              </a:spcBef>
              <a:spcAft>
                <a:spcPct val="0"/>
              </a:spcAft>
            </a:pPr>
            <a:r>
              <a:rPr lang="en-US" altLang="en-US" sz="3200" b="1" dirty="0">
                <a:solidFill>
                  <a:srgbClr val="FF0000"/>
                </a:solidFill>
                <a:latin typeface="#9Slide05 Fourth" panose="00000500000000000000" pitchFamily="2" charset="0"/>
                <a:ea typeface="Helvetica Neue"/>
                <a:cs typeface="Helvetica Neue"/>
              </a:rPr>
              <a:t>TIẾT KIỆM</a:t>
            </a:r>
            <a:endParaRPr lang="en-SG" altLang="en-US" sz="3200" b="1" dirty="0">
              <a:solidFill>
                <a:srgbClr val="0000FF"/>
              </a:solidFill>
              <a:latin typeface="#9Slide05 Fourth" panose="00000500000000000000" pitchFamily="2" charset="0"/>
            </a:endParaRPr>
          </a:p>
        </p:txBody>
      </p:sp>
      <p:cxnSp>
        <p:nvCxnSpPr>
          <p:cNvPr id="17" name="Straight Arrow Connector 16"/>
          <p:cNvCxnSpPr/>
          <p:nvPr/>
        </p:nvCxnSpPr>
        <p:spPr>
          <a:xfrm flipV="1">
            <a:off x="3380509" y="1219201"/>
            <a:ext cx="484908" cy="15517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380509" y="2770909"/>
            <a:ext cx="484908" cy="710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380509" y="2770909"/>
            <a:ext cx="484908" cy="26877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841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8:</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4"/>
          <a:stretch>
            <a:fillRect/>
          </a:stretch>
        </p:blipFill>
        <p:spPr>
          <a:xfrm>
            <a:off x="6595463" y="468762"/>
            <a:ext cx="4519478" cy="5182805"/>
          </a:xfrm>
          <a:prstGeom prst="rect">
            <a:avLst/>
          </a:prstGeom>
        </p:spPr>
      </p:pic>
      <p:sp>
        <p:nvSpPr>
          <p:cNvPr id="9" name="文本框 6"/>
          <p:cNvSpPr txBox="1"/>
          <p:nvPr/>
        </p:nvSpPr>
        <p:spPr>
          <a:xfrm>
            <a:off x="7116507" y="3074883"/>
            <a:ext cx="3717748" cy="584775"/>
          </a:xfrm>
          <a:prstGeom prst="rect">
            <a:avLst/>
          </a:prstGeom>
          <a:noFill/>
        </p:spPr>
        <p:txBody>
          <a:bodyPr wrap="square" rtlCol="0">
            <a:spAutoFit/>
          </a:bodyPr>
          <a:lstStyle/>
          <a:p>
            <a:pPr algn="ctr"/>
            <a:r>
              <a:rPr lang="en-US" altLang="zh-CN" sz="3200" b="1" dirty="0" err="1">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III.Luyện</a:t>
            </a: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 </a:t>
            </a:r>
            <a:r>
              <a:rPr lang="en-US" altLang="zh-CN" sz="3200" b="1" dirty="0" err="1">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tập</a:t>
            </a:r>
            <a:endPar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pic>
        <p:nvPicPr>
          <p:cNvPr id="17" name="Picture 16"/>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840279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1" y="-50055"/>
            <a:ext cx="12084671" cy="6751601"/>
          </a:xfrm>
          <a:prstGeom prst="rect">
            <a:avLst/>
          </a:prstGeom>
        </p:spPr>
      </p:pic>
      <p:sp>
        <p:nvSpPr>
          <p:cNvPr id="10" name="TextBox 9"/>
          <p:cNvSpPr txBox="1"/>
          <p:nvPr/>
        </p:nvSpPr>
        <p:spPr>
          <a:xfrm>
            <a:off x="2473715" y="1626652"/>
            <a:ext cx="8462211" cy="3664974"/>
          </a:xfrm>
          <a:prstGeom prst="rect">
            <a:avLst/>
          </a:prstGeom>
          <a:noFill/>
          <a:ln>
            <a:noFill/>
          </a:ln>
        </p:spPr>
        <p:txBody>
          <a:bodyPr wrap="square" lIns="121917" tIns="60958" rIns="121917" bIns="60958" rtlCol="0">
            <a:spAutoFit/>
          </a:bodyPr>
          <a:lstStyle/>
          <a:p>
            <a:pPr lvl="0"/>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1:</a:t>
            </a:r>
            <a:r>
              <a:rPr lang="vi-VN" sz="2800" dirty="0"/>
              <a:t>Em hãy cùng các bạn trong nhóm thực hiện nhiệm vụ sau:</a:t>
            </a:r>
          </a:p>
          <a:p>
            <a:pPr lvl="0"/>
            <a:r>
              <a:rPr lang="vi-VN" sz="2800" dirty="0"/>
              <a:t>Liệt kê những biểu hiện lãng phí đồ dùng học tập và kể ra ba cách tiết kiệm đồ dùng học tập của học sinh.</a:t>
            </a:r>
          </a:p>
          <a:p>
            <a:pPr lvl="0"/>
            <a:r>
              <a:rPr lang="vi-VN" sz="2800" dirty="0"/>
              <a:t>Liệt kê những biểu hiện lãng phí thời gian và kề một vài cách tiết kiệm thời gian của học sinh.</a:t>
            </a:r>
          </a:p>
          <a:p>
            <a:pPr algn="just">
              <a:lnSpc>
                <a:spcPct val="122000"/>
              </a:lnSpc>
              <a:spcAft>
                <a:spcPts val="500"/>
              </a:spcAft>
              <a:buClr>
                <a:srgbClr val="000000"/>
              </a:buClr>
              <a:buSzPts val="1100"/>
              <a:tabLst>
                <a:tab pos="229870" algn="l"/>
              </a:tabLst>
            </a:pPr>
            <a:endPar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7" name="TextBox 6"/>
          <p:cNvSpPr txBox="1"/>
          <p:nvPr/>
        </p:nvSpPr>
        <p:spPr>
          <a:xfrm>
            <a:off x="2087000" y="227487"/>
            <a:ext cx="3025327"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Cá</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nhân</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434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742345" y="-895487"/>
            <a:ext cx="12084671" cy="7725473"/>
          </a:xfrm>
          <a:prstGeom prst="rect">
            <a:avLst/>
          </a:prstGeom>
        </p:spPr>
      </p:pic>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15" name="Rectangle 14"/>
          <p:cNvSpPr/>
          <p:nvPr/>
        </p:nvSpPr>
        <p:spPr>
          <a:xfrm>
            <a:off x="1001485" y="2370293"/>
            <a:ext cx="4637315" cy="3108543"/>
          </a:xfrm>
          <a:prstGeom prst="rect">
            <a:avLst/>
          </a:prstGeom>
        </p:spPr>
        <p:txBody>
          <a:bodyPr wrap="square">
            <a:spAutoFit/>
          </a:bodyPr>
          <a:lstStyle/>
          <a:p>
            <a:pPr marL="514350" indent="-514350" algn="just">
              <a:buAutoNum type="arabicPeriod"/>
            </a:pPr>
            <a:r>
              <a:rPr lang="vi-VN" sz="2800" dirty="0"/>
              <a:t>Mua nhiều đồ dùng học tập, không dùng đến</a:t>
            </a:r>
          </a:p>
          <a:p>
            <a:pPr marL="514350" indent="-514350" algn="just">
              <a:buAutoNum type="arabicPeriod"/>
            </a:pPr>
            <a:endParaRPr lang="vi-VN" sz="2800" dirty="0"/>
          </a:p>
          <a:p>
            <a:pPr marL="514350" indent="-514350" algn="just">
              <a:buAutoNum type="arabicPeriod"/>
            </a:pPr>
            <a:r>
              <a:rPr lang="vi-VN" sz="2800" dirty="0"/>
              <a:t>Bỏ quên đồ dùng</a:t>
            </a:r>
          </a:p>
          <a:p>
            <a:pPr marL="514350" indent="-514350" algn="just">
              <a:buAutoNum type="arabicPeriod"/>
            </a:pPr>
            <a:endParaRPr lang="vi-VN" sz="2800" dirty="0"/>
          </a:p>
          <a:p>
            <a:pPr marL="514350" indent="-514350" algn="just">
              <a:buAutoNum type="arabicPeriod"/>
            </a:pPr>
            <a:r>
              <a:rPr lang="vi-VN" sz="2800" dirty="0"/>
              <a:t>Vở viết dở . Bỏ đi nhiều trang giấy trắng.</a:t>
            </a:r>
          </a:p>
        </p:txBody>
      </p:sp>
      <p:sp>
        <p:nvSpPr>
          <p:cNvPr id="17" name="Rectangle 16"/>
          <p:cNvSpPr/>
          <p:nvPr/>
        </p:nvSpPr>
        <p:spPr>
          <a:xfrm>
            <a:off x="6096000" y="1593273"/>
            <a:ext cx="4184073" cy="3539430"/>
          </a:xfrm>
          <a:prstGeom prst="rect">
            <a:avLst/>
          </a:prstGeom>
        </p:spPr>
        <p:txBody>
          <a:bodyPr wrap="square">
            <a:spAutoFit/>
          </a:bodyPr>
          <a:lstStyle/>
          <a:p>
            <a:pPr marL="514350" indent="-514350" algn="just">
              <a:buAutoNum type="arabicPeriod"/>
            </a:pPr>
            <a:r>
              <a:rPr lang="vi-VN" sz="2800" dirty="0"/>
              <a:t>Bọc sách vở, giữ gìn cẩn thận.</a:t>
            </a:r>
          </a:p>
          <a:p>
            <a:pPr marL="514350" indent="-514350" algn="just">
              <a:buAutoNum type="arabicPeriod"/>
            </a:pPr>
            <a:r>
              <a:rPr lang="vi-VN" sz="2800" dirty="0"/>
              <a:t>Đựng đồ dùng học tập vào túi đựng</a:t>
            </a:r>
          </a:p>
          <a:p>
            <a:pPr marL="514350" indent="-514350" algn="just">
              <a:buAutoNum type="arabicPeriod"/>
            </a:pPr>
            <a:r>
              <a:rPr lang="vi-VN" sz="2800" dirty="0"/>
              <a:t>Sử dụng các tờ giấy trắng còn lại của quyển vở dở để làm nháp…</a:t>
            </a:r>
          </a:p>
        </p:txBody>
      </p:sp>
      <p:sp>
        <p:nvSpPr>
          <p:cNvPr id="18" name="Rectangle 17"/>
          <p:cNvSpPr/>
          <p:nvPr/>
        </p:nvSpPr>
        <p:spPr>
          <a:xfrm>
            <a:off x="1001485" y="1087377"/>
            <a:ext cx="2685143" cy="523220"/>
          </a:xfrm>
          <a:prstGeom prst="rect">
            <a:avLst/>
          </a:prstGeom>
        </p:spPr>
        <p:txBody>
          <a:bodyPr wrap="square">
            <a:spAutoFit/>
          </a:bodyPr>
          <a:lstStyle/>
          <a:p>
            <a:pPr algn="ctr"/>
            <a:r>
              <a:rPr lang="vi-VN" sz="2800" b="1" dirty="0"/>
              <a:t>Tiết kiệm </a:t>
            </a:r>
            <a:endParaRPr lang="vi-VN" sz="2800" dirty="0"/>
          </a:p>
        </p:txBody>
      </p:sp>
      <p:sp>
        <p:nvSpPr>
          <p:cNvPr id="19" name="Rectangle 18"/>
          <p:cNvSpPr/>
          <p:nvPr/>
        </p:nvSpPr>
        <p:spPr>
          <a:xfrm>
            <a:off x="6625771" y="978167"/>
            <a:ext cx="2685143" cy="523220"/>
          </a:xfrm>
          <a:prstGeom prst="rect">
            <a:avLst/>
          </a:prstGeom>
        </p:spPr>
        <p:txBody>
          <a:bodyPr wrap="square">
            <a:spAutoFit/>
          </a:bodyPr>
          <a:lstStyle/>
          <a:p>
            <a:pPr algn="ctr"/>
            <a:r>
              <a:rPr lang="vi-VN" sz="2800" b="1" dirty="0"/>
              <a:t>Lãng phí</a:t>
            </a:r>
          </a:p>
        </p:txBody>
      </p:sp>
    </p:spTree>
    <p:extLst>
      <p:ext uri="{BB962C8B-B14F-4D97-AF65-F5344CB8AC3E}">
        <p14:creationId xmlns:p14="http://schemas.microsoft.com/office/powerpoint/2010/main" val="385913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1" y="-50055"/>
            <a:ext cx="12084671" cy="6751601"/>
          </a:xfrm>
          <a:prstGeom prst="rect">
            <a:avLst/>
          </a:prstGeom>
        </p:spPr>
      </p:pic>
      <p:sp>
        <p:nvSpPr>
          <p:cNvPr id="10" name="TextBox 9"/>
          <p:cNvSpPr txBox="1"/>
          <p:nvPr/>
        </p:nvSpPr>
        <p:spPr>
          <a:xfrm>
            <a:off x="2473715" y="1626652"/>
            <a:ext cx="8462211" cy="4001091"/>
          </a:xfrm>
          <a:prstGeom prst="rect">
            <a:avLst/>
          </a:prstGeom>
          <a:noFill/>
          <a:ln>
            <a:noFill/>
          </a:ln>
        </p:spPr>
        <p:txBody>
          <a:bodyPr wrap="square" lIns="121917" tIns="60958" rIns="121917" bIns="60958" rtlCol="0">
            <a:spAutoFit/>
          </a:bodyPr>
          <a:lstStyle/>
          <a:p>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2:</a:t>
            </a:r>
            <a:r>
              <a:rPr lang="vi-VN" sz="2800" dirty="0"/>
              <a:t>Em hãy nhận xét hành vi của các bạn dưới đây:</a:t>
            </a:r>
          </a:p>
          <a:p>
            <a:r>
              <a:rPr lang="vi-VN" sz="2800" dirty="0"/>
              <a:t>a)Khi ăn buffet ở nhà hàng, Lan chỉ lấy vừa đủ thức ăn.</a:t>
            </a:r>
          </a:p>
          <a:p>
            <a:r>
              <a:rPr lang="vi-VN" sz="2800" dirty="0"/>
              <a:t>b)Dương thường bật điều hoà, quạt trần, tivi suốt ngày ngay cả khi ra sân chơi với các bạn.</a:t>
            </a:r>
          </a:p>
          <a:p>
            <a:r>
              <a:rPr lang="vi-VN" sz="2800" dirty="0"/>
              <a:t>c.Quân rủ Tuấn ra quán chơi điện tử, tiêu hết cả số tiền mẹ mới cho để mua sách học tiếng Anh.</a:t>
            </a:r>
          </a:p>
          <a:p>
            <a:pPr lvl="0"/>
            <a:endPar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7" name="TextBox 6"/>
          <p:cNvSpPr txBox="1"/>
          <p:nvPr/>
        </p:nvSpPr>
        <p:spPr>
          <a:xfrm>
            <a:off x="2087000" y="227487"/>
            <a:ext cx="3025327"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Cá</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nhân</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64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1" y="-50055"/>
            <a:ext cx="12084671" cy="6751601"/>
          </a:xfrm>
          <a:prstGeom prst="rect">
            <a:avLst/>
          </a:prstGeom>
        </p:spPr>
      </p:pic>
      <p:sp>
        <p:nvSpPr>
          <p:cNvPr id="10" name="TextBox 9"/>
          <p:cNvSpPr txBox="1"/>
          <p:nvPr/>
        </p:nvSpPr>
        <p:spPr>
          <a:xfrm>
            <a:off x="2473715" y="1626652"/>
            <a:ext cx="8462211" cy="3139317"/>
          </a:xfrm>
          <a:prstGeom prst="rect">
            <a:avLst/>
          </a:prstGeom>
          <a:noFill/>
          <a:ln>
            <a:noFill/>
          </a:ln>
        </p:spPr>
        <p:txBody>
          <a:bodyPr wrap="square" lIns="121917" tIns="60958" rIns="121917" bIns="60958" rtlCol="0">
            <a:spAutoFit/>
          </a:bodyPr>
          <a:lstStyle/>
          <a:p>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2:</a:t>
            </a:r>
            <a:r>
              <a:rPr lang="vi-VN" sz="2800" dirty="0"/>
              <a:t>. Trả lời</a:t>
            </a:r>
          </a:p>
          <a:p>
            <a:r>
              <a:rPr lang="vi-VN" sz="2800" dirty="0"/>
              <a:t>a. Lan biết tiết kiệm thức ăn.</a:t>
            </a:r>
          </a:p>
          <a:p>
            <a:r>
              <a:rPr lang="vi-VN" sz="2800" dirty="0"/>
              <a:t>b. Dương lãng phí điện. Khi không sử dingj nên tắt thiết bị điện.</a:t>
            </a:r>
          </a:p>
          <a:p>
            <a:r>
              <a:rPr lang="vi-VN" sz="2800" dirty="0"/>
              <a:t>c. Quân, Tuấn lãng phí tiền bạc, chi tiêu không đúng mục đích. </a:t>
            </a:r>
          </a:p>
          <a:p>
            <a:pPr lvl="0"/>
            <a:endPar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9664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5771" y="-50055"/>
            <a:ext cx="12084671" cy="6751601"/>
          </a:xfrm>
          <a:prstGeom prst="rect">
            <a:avLst/>
          </a:prstGeom>
        </p:spPr>
      </p:pic>
      <p:sp>
        <p:nvSpPr>
          <p:cNvPr id="10" name="TextBox 9"/>
          <p:cNvSpPr txBox="1"/>
          <p:nvPr/>
        </p:nvSpPr>
        <p:spPr>
          <a:xfrm>
            <a:off x="2473715" y="1626652"/>
            <a:ext cx="1391703" cy="1079650"/>
          </a:xfrm>
          <a:prstGeom prst="rect">
            <a:avLst/>
          </a:prstGeom>
          <a:noFill/>
          <a:ln>
            <a:noFill/>
          </a:ln>
        </p:spPr>
        <p:txBody>
          <a:bodyPr wrap="square" lIns="121917" tIns="60958" rIns="121917" bIns="60958" rtlCol="0">
            <a:spAutoFit/>
          </a:bodyPr>
          <a:lstStyle/>
          <a:p>
            <a:pPr lvl="0"/>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3:</a:t>
            </a:r>
            <a:r>
              <a:rPr lang="vi-VN" sz="2800" dirty="0"/>
              <a:t>.</a:t>
            </a:r>
          </a:p>
          <a:p>
            <a:pPr algn="just">
              <a:lnSpc>
                <a:spcPct val="122000"/>
              </a:lnSpc>
              <a:spcAft>
                <a:spcPts val="500"/>
              </a:spcAft>
              <a:buClr>
                <a:srgbClr val="000000"/>
              </a:buClr>
              <a:buSzPts val="1100"/>
              <a:tabLst>
                <a:tab pos="229870" algn="l"/>
              </a:tabLst>
            </a:pPr>
            <a:endPar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7" name="Rectangle 6"/>
          <p:cNvSpPr/>
          <p:nvPr/>
        </p:nvSpPr>
        <p:spPr>
          <a:xfrm>
            <a:off x="3275402" y="1779052"/>
            <a:ext cx="8288143" cy="2862322"/>
          </a:xfrm>
          <a:prstGeom prst="rect">
            <a:avLst/>
          </a:prstGeom>
        </p:spPr>
        <p:txBody>
          <a:bodyPr wrap="square">
            <a:spAutoFit/>
          </a:bodyPr>
          <a:lstStyle/>
          <a:p>
            <a:r>
              <a:rPr lang="vi-VN" sz="2400" b="1" dirty="0"/>
              <a:t> 1:</a:t>
            </a:r>
          </a:p>
          <a:p>
            <a:r>
              <a:rPr lang="vi-VN" sz="2800" dirty="0"/>
              <a:t>Gia đình Lan sống bằng những đồng lương ít ỏi của bố. Mấy hôm nữa là đến sinh nhật Lan, nhóm bạn thân trong lớp gợi ý Lan, nhóm bạn gợi ý Lan nên tổ chức sn ở nhà hàng cho sang trọng</a:t>
            </a:r>
          </a:p>
          <a:p>
            <a:r>
              <a:rPr lang="fr-FR" sz="2800" dirty="0" err="1"/>
              <a:t>Nếu</a:t>
            </a:r>
            <a:r>
              <a:rPr lang="fr-FR" sz="2800" dirty="0"/>
              <a:t> là Lan, </a:t>
            </a:r>
            <a:r>
              <a:rPr lang="fr-FR" sz="2800" dirty="0" err="1"/>
              <a:t>em</a:t>
            </a:r>
            <a:r>
              <a:rPr lang="fr-FR" sz="2800" dirty="0"/>
              <a:t> </a:t>
            </a:r>
            <a:r>
              <a:rPr lang="fr-FR" sz="2800" dirty="0" err="1"/>
              <a:t>sẽ</a:t>
            </a:r>
            <a:r>
              <a:rPr lang="fr-FR" sz="2800" dirty="0"/>
              <a:t> </a:t>
            </a:r>
            <a:r>
              <a:rPr lang="fr-FR" sz="2800" dirty="0" err="1"/>
              <a:t>làm</a:t>
            </a:r>
            <a:r>
              <a:rPr lang="fr-FR" sz="2800" dirty="0"/>
              <a:t> </a:t>
            </a:r>
            <a:r>
              <a:rPr lang="fr-FR" sz="2800" dirty="0" err="1"/>
              <a:t>gì</a:t>
            </a:r>
            <a:r>
              <a:rPr lang="fr-FR" sz="2800" dirty="0"/>
              <a:t>?</a:t>
            </a:r>
            <a:endParaRPr lang="vi-VN" sz="2800" dirty="0"/>
          </a:p>
          <a:p>
            <a:endParaRPr lang="vi-VN" sz="1600" dirty="0"/>
          </a:p>
        </p:txBody>
      </p:sp>
      <p:sp>
        <p:nvSpPr>
          <p:cNvPr id="9" name="TextBox 8"/>
          <p:cNvSpPr txBox="1"/>
          <p:nvPr/>
        </p:nvSpPr>
        <p:spPr>
          <a:xfrm>
            <a:off x="2087000" y="227487"/>
            <a:ext cx="3025327" cy="91197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Sắm</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vai</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5’</a:t>
            </a:r>
          </a:p>
        </p:txBody>
      </p:sp>
    </p:spTree>
    <p:extLst>
      <p:ext uri="{BB962C8B-B14F-4D97-AF65-F5344CB8AC3E}">
        <p14:creationId xmlns:p14="http://schemas.microsoft.com/office/powerpoint/2010/main" val="19664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816867" y="-403421"/>
            <a:ext cx="13451552" cy="7752131"/>
          </a:xfrm>
          <a:prstGeom prst="rect">
            <a:avLst/>
          </a:prstGeom>
        </p:spPr>
      </p:pic>
      <p:sp>
        <p:nvSpPr>
          <p:cNvPr id="8" name="Rectangle 7"/>
          <p:cNvSpPr/>
          <p:nvPr/>
        </p:nvSpPr>
        <p:spPr>
          <a:xfrm>
            <a:off x="1233055" y="1292020"/>
            <a:ext cx="5985163" cy="5509200"/>
          </a:xfrm>
          <a:prstGeom prst="rect">
            <a:avLst/>
          </a:prstGeom>
        </p:spPr>
        <p:txBody>
          <a:bodyPr wrap="square">
            <a:spAutoFit/>
          </a:bodyPr>
          <a:lstStyle/>
          <a:p>
            <a:r>
              <a:rPr lang="vi-VN" sz="2400" b="1" dirty="0"/>
              <a:t> 2: </a:t>
            </a:r>
            <a:r>
              <a:rPr lang="vi-VN" sz="2400" dirty="0"/>
              <a:t>Từ hôm được mẹ mua cho chiếc điện thoại để tiện liên lạc, Hùng không muốn rời nó lúc nào. Ngoài những giờ học trên lớp, Hùng lại mở điện thoại lướt Web, lên mạng xã hội tán chuyện với bạn bè, chơi điện tử nên đã sao nhãng chuyện học hành. Cô giáo và bố mẹ đã nhắc nhở nhưng Hùng vẫn không thay đổi vì cho rằng đó là cách để thư giãn, xả bớt căng thẳng sau giờ học.</a:t>
            </a:r>
          </a:p>
          <a:p>
            <a:r>
              <a:rPr lang="vi-VN" sz="2400" dirty="0"/>
              <a:t>Em có nhận xét gì về việc sử dụng thời gian của Hùng? Điều này sẽ ảnh hưởng gì đến kết quả học tập?</a:t>
            </a:r>
          </a:p>
          <a:p>
            <a:r>
              <a:rPr lang="vi-VN" sz="2400" dirty="0"/>
              <a:t>Em có lời khuyên gì cho Hùng?</a:t>
            </a:r>
          </a:p>
          <a:p>
            <a:pPr algn="just"/>
            <a:endParaRPr lang="vi-VN" sz="1600" dirty="0"/>
          </a:p>
        </p:txBody>
      </p:sp>
      <p:sp>
        <p:nvSpPr>
          <p:cNvPr id="9" name="Rectangle 8"/>
          <p:cNvSpPr/>
          <p:nvPr/>
        </p:nvSpPr>
        <p:spPr>
          <a:xfrm>
            <a:off x="7786254" y="1283319"/>
            <a:ext cx="3505860" cy="4893647"/>
          </a:xfrm>
          <a:prstGeom prst="rect">
            <a:avLst/>
          </a:prstGeom>
        </p:spPr>
        <p:txBody>
          <a:bodyPr wrap="square">
            <a:spAutoFit/>
          </a:bodyPr>
          <a:lstStyle/>
          <a:p>
            <a:r>
              <a:rPr lang="vi-VN" sz="2000" b="1" dirty="0"/>
              <a:t>3</a:t>
            </a:r>
            <a:r>
              <a:rPr lang="vi-VN" sz="2400" b="1" dirty="0"/>
              <a:t>.</a:t>
            </a:r>
            <a:r>
              <a:rPr lang="vi-VN" sz="2400" dirty="0"/>
              <a:t> Tuyết luôn nhận mình là người sống tiết kiệm với thói quen chọn mua những thứ có giá rẻ, đang được giảm giá. Bạn thường không chia sẻ đồ dùng của mình với các bạn vì cho rằng cần phải tiết kiệm.</a:t>
            </a:r>
          </a:p>
          <a:p>
            <a:r>
              <a:rPr lang="vi-VN" sz="2400" dirty="0"/>
              <a:t> </a:t>
            </a:r>
          </a:p>
          <a:p>
            <a:r>
              <a:rPr lang="vi-VN" sz="2400" dirty="0"/>
              <a:t> Em có đồng ý với cách tiết kiệm cảu Tuyết không? vì sao?</a:t>
            </a:r>
          </a:p>
        </p:txBody>
      </p:sp>
      <p:sp>
        <p:nvSpPr>
          <p:cNvPr id="11" name="AutoShape 3"/>
          <p:cNvSpPr>
            <a:spLocks noChangeArrowheads="1"/>
          </p:cNvSpPr>
          <p:nvPr/>
        </p:nvSpPr>
        <p:spPr bwMode="gray">
          <a:xfrm>
            <a:off x="0" y="0"/>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 5’ </a:t>
            </a:r>
          </a:p>
        </p:txBody>
      </p:sp>
      <p:sp>
        <p:nvSpPr>
          <p:cNvPr id="2" name="Rectangle 1"/>
          <p:cNvSpPr/>
          <p:nvPr/>
        </p:nvSpPr>
        <p:spPr>
          <a:xfrm>
            <a:off x="1443575" y="702803"/>
            <a:ext cx="1181734" cy="523220"/>
          </a:xfrm>
          <a:prstGeom prst="rect">
            <a:avLst/>
          </a:prstGeom>
        </p:spPr>
        <p:txBody>
          <a:bodyPr wrap="none">
            <a:spAutoFit/>
          </a:bodyPr>
          <a:lstStyle/>
          <a:p>
            <a:pPr lvl="0"/>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3:</a:t>
            </a:r>
            <a:r>
              <a:rPr lang="vi-VN" sz="2800" dirty="0"/>
              <a:t>.</a:t>
            </a:r>
          </a:p>
        </p:txBody>
      </p:sp>
    </p:spTree>
    <p:extLst>
      <p:ext uri="{BB962C8B-B14F-4D97-AF65-F5344CB8AC3E}">
        <p14:creationId xmlns:p14="http://schemas.microsoft.com/office/powerpoint/2010/main" val="283081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3" name="Picture 2"/>
          <p:cNvPicPr>
            <a:picLocks noChangeAspect="1"/>
          </p:cNvPicPr>
          <p:nvPr/>
        </p:nvPicPr>
        <p:blipFill>
          <a:blip r:embed="rId3"/>
          <a:stretch>
            <a:fillRect/>
          </a:stretch>
        </p:blipFill>
        <p:spPr>
          <a:xfrm>
            <a:off x="10935926" y="-50055"/>
            <a:ext cx="1255238" cy="937524"/>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816867" y="-403422"/>
            <a:ext cx="13451552" cy="7752131"/>
          </a:xfrm>
          <a:prstGeom prst="rect">
            <a:avLst/>
          </a:prstGeom>
        </p:spPr>
      </p:pic>
      <p:sp>
        <p:nvSpPr>
          <p:cNvPr id="8" name="Rectangle 7"/>
          <p:cNvSpPr/>
          <p:nvPr/>
        </p:nvSpPr>
        <p:spPr>
          <a:xfrm>
            <a:off x="1233055" y="1292020"/>
            <a:ext cx="4862945" cy="3108543"/>
          </a:xfrm>
          <a:prstGeom prst="rect">
            <a:avLst/>
          </a:prstGeom>
        </p:spPr>
        <p:txBody>
          <a:bodyPr wrap="square">
            <a:spAutoFit/>
          </a:bodyPr>
          <a:lstStyle/>
          <a:p>
            <a:r>
              <a:rPr lang="vi-VN" sz="2400" b="1" dirty="0"/>
              <a:t> </a:t>
            </a:r>
            <a:r>
              <a:rPr lang="vi-VN" sz="2800" b="1" dirty="0"/>
              <a:t>2: </a:t>
            </a:r>
            <a:r>
              <a:rPr lang="vi-VN" sz="2800" dirty="0"/>
              <a:t>Hùng sử dụng đt như vậy gây lãng phí thời gian.</a:t>
            </a:r>
          </a:p>
          <a:p>
            <a:r>
              <a:rPr lang="vi-VN" sz="2800" dirty="0"/>
              <a:t>Nên dùng đt thoại khi cần thiêt. Quy định khung thời gian sử dụng đt, thực hiện nghiêm túc.</a:t>
            </a:r>
          </a:p>
          <a:p>
            <a:pPr algn="just"/>
            <a:endParaRPr lang="vi-VN" sz="2800" dirty="0"/>
          </a:p>
        </p:txBody>
      </p:sp>
      <p:sp>
        <p:nvSpPr>
          <p:cNvPr id="9" name="Rectangle 8"/>
          <p:cNvSpPr/>
          <p:nvPr/>
        </p:nvSpPr>
        <p:spPr>
          <a:xfrm>
            <a:off x="6733308" y="1283319"/>
            <a:ext cx="4558805" cy="5262979"/>
          </a:xfrm>
          <a:prstGeom prst="rect">
            <a:avLst/>
          </a:prstGeom>
        </p:spPr>
        <p:txBody>
          <a:bodyPr wrap="square">
            <a:spAutoFit/>
          </a:bodyPr>
          <a:lstStyle/>
          <a:p>
            <a:r>
              <a:rPr lang="vi-VN" sz="2000" b="1" dirty="0"/>
              <a:t>3</a:t>
            </a:r>
            <a:r>
              <a:rPr lang="vi-VN" sz="2800" b="1" dirty="0"/>
              <a:t>.</a:t>
            </a:r>
            <a:r>
              <a:rPr lang="vi-VN" sz="2800" dirty="0"/>
              <a:t> Tuyết mua hàng giá rẻ là tiết kiệm</a:t>
            </a:r>
          </a:p>
          <a:p>
            <a:r>
              <a:rPr lang="vi-VN" sz="2800" dirty="0"/>
              <a:t>- Nhưng vì rẻ mà mua nhiêu, không sử dụng hết là lãng phí</a:t>
            </a:r>
          </a:p>
          <a:p>
            <a:r>
              <a:rPr lang="vi-VN" sz="2800" dirty="0"/>
              <a:t>- Tuyết ít chia sẻ đồ với bạn vì cho rằng cần tiết kiệm đó là không đúng. tiết kiệm không có nghĩa là keo kiệt, chỉ sử dụng cho mình , không chia sẻ vơi  người khác, </a:t>
            </a:r>
          </a:p>
        </p:txBody>
      </p:sp>
      <p:sp>
        <p:nvSpPr>
          <p:cNvPr id="11" name="AutoShape 3"/>
          <p:cNvSpPr>
            <a:spLocks noChangeArrowheads="1"/>
          </p:cNvSpPr>
          <p:nvPr/>
        </p:nvSpPr>
        <p:spPr bwMode="gray">
          <a:xfrm>
            <a:off x="0" y="0"/>
            <a:ext cx="4225636"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 5’ </a:t>
            </a:r>
          </a:p>
        </p:txBody>
      </p:sp>
      <p:sp>
        <p:nvSpPr>
          <p:cNvPr id="2" name="Rectangle 1"/>
          <p:cNvSpPr/>
          <p:nvPr/>
        </p:nvSpPr>
        <p:spPr>
          <a:xfrm>
            <a:off x="4436157" y="442637"/>
            <a:ext cx="4224233" cy="523220"/>
          </a:xfrm>
          <a:prstGeom prst="rect">
            <a:avLst/>
          </a:prstGeom>
        </p:spPr>
        <p:txBody>
          <a:bodyPr wrap="none">
            <a:spAutoFit/>
          </a:bodyPr>
          <a:lstStyle/>
          <a:p>
            <a:pPr lvl="0"/>
            <a:r>
              <a:rPr lang="en-US" sz="28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Bài</a:t>
            </a:r>
            <a:r>
              <a:rPr lang="en-US"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3:</a:t>
            </a:r>
            <a:r>
              <a:rPr lang="vi-VN" sz="28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KếT quả thảo luận</a:t>
            </a:r>
            <a:r>
              <a:rPr lang="vi-VN" sz="2800" dirty="0"/>
              <a:t>.</a:t>
            </a:r>
          </a:p>
        </p:txBody>
      </p:sp>
    </p:spTree>
    <p:extLst>
      <p:ext uri="{BB962C8B-B14F-4D97-AF65-F5344CB8AC3E}">
        <p14:creationId xmlns:p14="http://schemas.microsoft.com/office/powerpoint/2010/main" val="103203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4"/>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8:</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5"/>
          <a:stretch>
            <a:fillRect/>
          </a:stretch>
        </p:blipFill>
        <p:spPr>
          <a:xfrm>
            <a:off x="6595463" y="468762"/>
            <a:ext cx="4519478" cy="5182805"/>
          </a:xfrm>
          <a:prstGeom prst="rect">
            <a:avLst/>
          </a:prstGeom>
        </p:spPr>
      </p:pic>
      <p:sp>
        <p:nvSpPr>
          <p:cNvPr id="9" name="文本框 6"/>
          <p:cNvSpPr txBox="1"/>
          <p:nvPr/>
        </p:nvSpPr>
        <p:spPr>
          <a:xfrm>
            <a:off x="7116507" y="3074883"/>
            <a:ext cx="3218888" cy="584775"/>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IV. VẬN DỤNG</a:t>
            </a:r>
          </a:p>
        </p:txBody>
      </p:sp>
      <p:pic>
        <p:nvPicPr>
          <p:cNvPr id="15" name="PA_库_图片 27"/>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5174318">
            <a:off x="4786834" y="-375135"/>
            <a:ext cx="1747392" cy="3099448"/>
          </a:xfrm>
          <a:prstGeom prst="rect">
            <a:avLst/>
          </a:prstGeom>
        </p:spPr>
      </p:pic>
      <p:pic>
        <p:nvPicPr>
          <p:cNvPr id="17" name="Picture 16"/>
          <p:cNvPicPr>
            <a:picLocks noChangeAspect="1"/>
          </p:cNvPicPr>
          <p:nvPr/>
        </p:nvPicPr>
        <p:blipFill>
          <a:blip r:embed="rId7"/>
          <a:stretch>
            <a:fillRect/>
          </a:stretch>
        </p:blipFill>
        <p:spPr>
          <a:xfrm>
            <a:off x="10936762" y="0"/>
            <a:ext cx="1255238" cy="937524"/>
          </a:xfrm>
          <a:prstGeom prst="rect">
            <a:avLst/>
          </a:prstGeom>
        </p:spPr>
      </p:pic>
    </p:spTree>
    <p:extLst>
      <p:ext uri="{BB962C8B-B14F-4D97-AF65-F5344CB8AC3E}">
        <p14:creationId xmlns:p14="http://schemas.microsoft.com/office/powerpoint/2010/main" val="790669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0"/>
            <a:ext cx="12192000" cy="6831250"/>
          </a:xfrm>
          <a:prstGeom prst="rect">
            <a:avLst/>
          </a:prstGeom>
          <a:noFill/>
        </p:spPr>
      </p:pic>
      <p:pic>
        <p:nvPicPr>
          <p:cNvPr id="6" name="Picture 5"/>
          <p:cNvPicPr>
            <a:picLocks noChangeAspect="1"/>
          </p:cNvPicPr>
          <p:nvPr/>
        </p:nvPicPr>
        <p:blipFill>
          <a:blip r:embed="rId3"/>
          <a:stretch>
            <a:fillRect/>
          </a:stretch>
        </p:blipFill>
        <p:spPr>
          <a:xfrm>
            <a:off x="223984" y="2060116"/>
            <a:ext cx="4058985" cy="3875670"/>
          </a:xfrm>
          <a:prstGeom prst="rect">
            <a:avLst/>
          </a:prstGeom>
        </p:spPr>
      </p:pic>
      <p:sp>
        <p:nvSpPr>
          <p:cNvPr id="7" name="Rectangle 6"/>
          <p:cNvSpPr>
            <a:spLocks noChangeArrowheads="1"/>
          </p:cNvSpPr>
          <p:nvPr/>
        </p:nvSpPr>
        <p:spPr bwMode="auto">
          <a:xfrm>
            <a:off x="560715" y="2623337"/>
            <a:ext cx="292360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Trò</a:t>
            </a:r>
            <a:r>
              <a:rPr lang="en-US" altLang="en-US" sz="4400" b="1" dirty="0">
                <a:solidFill>
                  <a:srgbClr val="0000FF"/>
                </a:solidFill>
                <a:latin typeface="#9Slide05 Fourth" panose="00000500000000000000" pitchFamily="2" charset="0"/>
                <a:ea typeface="Helvetica Neue"/>
                <a:cs typeface="Helvetica Neue"/>
              </a:rPr>
              <a:t> </a:t>
            </a:r>
            <a:r>
              <a:rPr lang="en-US" altLang="en-US" sz="4400" b="1" dirty="0" err="1">
                <a:solidFill>
                  <a:srgbClr val="0000FF"/>
                </a:solidFill>
                <a:latin typeface="#9Slide05 Fourth" panose="00000500000000000000" pitchFamily="2" charset="0"/>
                <a:ea typeface="Helvetica Neue"/>
                <a:cs typeface="Helvetica Neue"/>
              </a:rPr>
              <a:t>chơi</a:t>
            </a:r>
            <a:r>
              <a:rPr lang="en-US" altLang="en-US" sz="4400" b="1" dirty="0">
                <a:solidFill>
                  <a:srgbClr val="0000FF"/>
                </a:solidFill>
                <a:latin typeface="#9Slide05 Fourth" panose="00000500000000000000" pitchFamily="2" charset="0"/>
                <a:ea typeface="Helvetica Neue"/>
                <a:cs typeface="Helvetica Neue"/>
              </a:rPr>
              <a:t>:</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rPr>
              <a:t>THẨM THẤU ÂM NHẠC</a:t>
            </a:r>
            <a:endParaRPr lang="en-SG" altLang="en-US" sz="4000" b="1" dirty="0">
              <a:solidFill>
                <a:srgbClr val="FF0000"/>
              </a:solidFill>
              <a:latin typeface="#9Slide05 Fourth" panose="00000500000000000000" pitchFamily="2" charset="0"/>
            </a:endParaRPr>
          </a:p>
        </p:txBody>
      </p:sp>
      <p:pic>
        <p:nvPicPr>
          <p:cNvPr id="17" name="Picture 16"/>
          <p:cNvPicPr>
            <a:picLocks noChangeAspect="1"/>
          </p:cNvPicPr>
          <p:nvPr/>
        </p:nvPicPr>
        <p:blipFill>
          <a:blip r:embed="rId4"/>
          <a:stretch>
            <a:fillRect/>
          </a:stretch>
        </p:blipFill>
        <p:spPr>
          <a:xfrm>
            <a:off x="10936762" y="0"/>
            <a:ext cx="1255238" cy="937524"/>
          </a:xfrm>
          <a:prstGeom prst="rect">
            <a:avLst/>
          </a:prstGeom>
        </p:spPr>
      </p:pic>
      <p:pic>
        <p:nvPicPr>
          <p:cNvPr id="19" name="图片 3"/>
          <p:cNvPicPr>
            <a:picLocks noChangeAspect="1"/>
          </p:cNvPicPr>
          <p:nvPr/>
        </p:nvPicPr>
        <p:blipFill rotWithShape="1">
          <a:blip r:embed="rId5">
            <a:extLst>
              <a:ext uri="{28A0092B-C50C-407E-A947-70E740481C1C}">
                <a14:useLocalDpi xmlns:a14="http://schemas.microsoft.com/office/drawing/2010/main" val="0"/>
              </a:ext>
            </a:extLst>
          </a:blip>
          <a:srcRect l="3466" r="34400" b="5897"/>
          <a:stretch/>
        </p:blipFill>
        <p:spPr>
          <a:xfrm>
            <a:off x="3523411" y="-403654"/>
            <a:ext cx="9010240" cy="7609162"/>
          </a:xfrm>
          <a:prstGeom prst="rect">
            <a:avLst/>
          </a:prstGeom>
        </p:spPr>
      </p:pic>
      <p:pic>
        <p:nvPicPr>
          <p:cNvPr id="20" name="Picture 19"/>
          <p:cNvPicPr>
            <a:picLocks noChangeAspect="1"/>
          </p:cNvPicPr>
          <p:nvPr/>
        </p:nvPicPr>
        <p:blipFill>
          <a:blip r:embed="rId6"/>
          <a:stretch>
            <a:fillRect/>
          </a:stretch>
        </p:blipFill>
        <p:spPr>
          <a:xfrm>
            <a:off x="5359835" y="1341178"/>
            <a:ext cx="6065046" cy="3733330"/>
          </a:xfrm>
          <a:prstGeom prst="rect">
            <a:avLst/>
          </a:prstGeom>
        </p:spPr>
      </p:pic>
      <p:sp>
        <p:nvSpPr>
          <p:cNvPr id="21" name="Rectangle 20"/>
          <p:cNvSpPr>
            <a:spLocks noChangeArrowheads="1"/>
          </p:cNvSpPr>
          <p:nvPr/>
        </p:nvSpPr>
        <p:spPr bwMode="auto">
          <a:xfrm>
            <a:off x="4702488" y="5150956"/>
            <a:ext cx="736462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vi-VN" sz="2400" b="1" dirty="0">
                <a:latin typeface="#9Slide05 Brannboll Ny" panose="02000000000000000000" pitchFamily="2" charset="0"/>
              </a:rPr>
              <a:t>Em hãy cùng các bạn nghe/ hát bài hát "Đội em làm kế hoạch nhỏ" (sáng tác: Phong Nhã).</a:t>
            </a:r>
            <a:endParaRPr lang="en-US" sz="2400" b="1" dirty="0">
              <a:latin typeface="#9Slide05 Brannboll Ny" panose="02000000000000000000" pitchFamily="2" charset="0"/>
            </a:endParaRPr>
          </a:p>
          <a:p>
            <a:r>
              <a:rPr lang="vi-VN" sz="2400" b="1" dirty="0">
                <a:latin typeface="#9Slide05 Brannboll Ny" panose="02000000000000000000" pitchFamily="2" charset="0"/>
              </a:rPr>
              <a:t>Em có suy nghĩ gì về ý nghĩa của hoạt động "làm kế hoạch nhỏ" của các bạn thiếu niên trong bài hát?</a:t>
            </a:r>
            <a:endParaRPr lang="en-US" sz="2400" b="1" dirty="0">
              <a:latin typeface="#9Slide05 Brannboll Ny" panose="02000000000000000000" pitchFamily="2" charset="0"/>
            </a:endParaRPr>
          </a:p>
        </p:txBody>
      </p:sp>
    </p:spTree>
    <p:extLst>
      <p:ext uri="{BB962C8B-B14F-4D97-AF65-F5344CB8AC3E}">
        <p14:creationId xmlns:p14="http://schemas.microsoft.com/office/powerpoint/2010/main" val="146507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80">
                                          <p:stCondLst>
                                            <p:cond delay="0"/>
                                          </p:stCondLst>
                                        </p:cTn>
                                        <p:tgtEl>
                                          <p:spTgt spid="20"/>
                                        </p:tgtEl>
                                      </p:cBhvr>
                                    </p:animEffect>
                                    <p:anim calcmode="lin" valueType="num">
                                      <p:cBhvr>
                                        <p:cTn id="2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9" dur="26">
                                          <p:stCondLst>
                                            <p:cond delay="650"/>
                                          </p:stCondLst>
                                        </p:cTn>
                                        <p:tgtEl>
                                          <p:spTgt spid="20"/>
                                        </p:tgtEl>
                                      </p:cBhvr>
                                      <p:to x="100000" y="60000"/>
                                    </p:animScale>
                                    <p:animScale>
                                      <p:cBhvr>
                                        <p:cTn id="30" dur="166" decel="50000">
                                          <p:stCondLst>
                                            <p:cond delay="676"/>
                                          </p:stCondLst>
                                        </p:cTn>
                                        <p:tgtEl>
                                          <p:spTgt spid="20"/>
                                        </p:tgtEl>
                                      </p:cBhvr>
                                      <p:to x="100000" y="100000"/>
                                    </p:animScale>
                                    <p:animScale>
                                      <p:cBhvr>
                                        <p:cTn id="31" dur="26">
                                          <p:stCondLst>
                                            <p:cond delay="1312"/>
                                          </p:stCondLst>
                                        </p:cTn>
                                        <p:tgtEl>
                                          <p:spTgt spid="20"/>
                                        </p:tgtEl>
                                      </p:cBhvr>
                                      <p:to x="100000" y="80000"/>
                                    </p:animScale>
                                    <p:animScale>
                                      <p:cBhvr>
                                        <p:cTn id="32" dur="166" decel="50000">
                                          <p:stCondLst>
                                            <p:cond delay="1338"/>
                                          </p:stCondLst>
                                        </p:cTn>
                                        <p:tgtEl>
                                          <p:spTgt spid="20"/>
                                        </p:tgtEl>
                                      </p:cBhvr>
                                      <p:to x="100000" y="100000"/>
                                    </p:animScale>
                                    <p:animScale>
                                      <p:cBhvr>
                                        <p:cTn id="33" dur="26">
                                          <p:stCondLst>
                                            <p:cond delay="1642"/>
                                          </p:stCondLst>
                                        </p:cTn>
                                        <p:tgtEl>
                                          <p:spTgt spid="20"/>
                                        </p:tgtEl>
                                      </p:cBhvr>
                                      <p:to x="100000" y="90000"/>
                                    </p:animScale>
                                    <p:animScale>
                                      <p:cBhvr>
                                        <p:cTn id="34" dur="166" decel="50000">
                                          <p:stCondLst>
                                            <p:cond delay="1668"/>
                                          </p:stCondLst>
                                        </p:cTn>
                                        <p:tgtEl>
                                          <p:spTgt spid="20"/>
                                        </p:tgtEl>
                                      </p:cBhvr>
                                      <p:to x="100000" y="100000"/>
                                    </p:animScale>
                                    <p:animScale>
                                      <p:cBhvr>
                                        <p:cTn id="35" dur="26">
                                          <p:stCondLst>
                                            <p:cond delay="1808"/>
                                          </p:stCondLst>
                                        </p:cTn>
                                        <p:tgtEl>
                                          <p:spTgt spid="20"/>
                                        </p:tgtEl>
                                      </p:cBhvr>
                                      <p:to x="100000" y="95000"/>
                                    </p:animScale>
                                    <p:animScale>
                                      <p:cBhvr>
                                        <p:cTn id="36" dur="166" decel="50000">
                                          <p:stCondLst>
                                            <p:cond delay="1834"/>
                                          </p:stCondLst>
                                        </p:cTn>
                                        <p:tgtEl>
                                          <p:spTgt spid="20"/>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80">
                                          <p:stCondLst>
                                            <p:cond delay="0"/>
                                          </p:stCondLst>
                                        </p:cTn>
                                        <p:tgtEl>
                                          <p:spTgt spid="21"/>
                                        </p:tgtEl>
                                      </p:cBhvr>
                                    </p:animEffect>
                                    <p:anim calcmode="lin" valueType="num">
                                      <p:cBhvr>
                                        <p:cTn id="4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5" dur="26">
                                          <p:stCondLst>
                                            <p:cond delay="650"/>
                                          </p:stCondLst>
                                        </p:cTn>
                                        <p:tgtEl>
                                          <p:spTgt spid="21"/>
                                        </p:tgtEl>
                                      </p:cBhvr>
                                      <p:to x="100000" y="60000"/>
                                    </p:animScale>
                                    <p:animScale>
                                      <p:cBhvr>
                                        <p:cTn id="46" dur="166" decel="50000">
                                          <p:stCondLst>
                                            <p:cond delay="676"/>
                                          </p:stCondLst>
                                        </p:cTn>
                                        <p:tgtEl>
                                          <p:spTgt spid="21"/>
                                        </p:tgtEl>
                                      </p:cBhvr>
                                      <p:to x="100000" y="100000"/>
                                    </p:animScale>
                                    <p:animScale>
                                      <p:cBhvr>
                                        <p:cTn id="47" dur="26">
                                          <p:stCondLst>
                                            <p:cond delay="1312"/>
                                          </p:stCondLst>
                                        </p:cTn>
                                        <p:tgtEl>
                                          <p:spTgt spid="21"/>
                                        </p:tgtEl>
                                      </p:cBhvr>
                                      <p:to x="100000" y="80000"/>
                                    </p:animScale>
                                    <p:animScale>
                                      <p:cBhvr>
                                        <p:cTn id="48" dur="166" decel="50000">
                                          <p:stCondLst>
                                            <p:cond delay="1338"/>
                                          </p:stCondLst>
                                        </p:cTn>
                                        <p:tgtEl>
                                          <p:spTgt spid="21"/>
                                        </p:tgtEl>
                                      </p:cBhvr>
                                      <p:to x="100000" y="100000"/>
                                    </p:animScale>
                                    <p:animScale>
                                      <p:cBhvr>
                                        <p:cTn id="49" dur="26">
                                          <p:stCondLst>
                                            <p:cond delay="1642"/>
                                          </p:stCondLst>
                                        </p:cTn>
                                        <p:tgtEl>
                                          <p:spTgt spid="21"/>
                                        </p:tgtEl>
                                      </p:cBhvr>
                                      <p:to x="100000" y="90000"/>
                                    </p:animScale>
                                    <p:animScale>
                                      <p:cBhvr>
                                        <p:cTn id="50" dur="166" decel="50000">
                                          <p:stCondLst>
                                            <p:cond delay="1668"/>
                                          </p:stCondLst>
                                        </p:cTn>
                                        <p:tgtEl>
                                          <p:spTgt spid="21"/>
                                        </p:tgtEl>
                                      </p:cBhvr>
                                      <p:to x="100000" y="100000"/>
                                    </p:animScale>
                                    <p:animScale>
                                      <p:cBhvr>
                                        <p:cTn id="51" dur="26">
                                          <p:stCondLst>
                                            <p:cond delay="1808"/>
                                          </p:stCondLst>
                                        </p:cTn>
                                        <p:tgtEl>
                                          <p:spTgt spid="21"/>
                                        </p:tgtEl>
                                      </p:cBhvr>
                                      <p:to x="100000" y="95000"/>
                                    </p:animScale>
                                    <p:animScale>
                                      <p:cBhvr>
                                        <p:cTn id="52"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4453" y="-202454"/>
            <a:ext cx="12855421" cy="6751601"/>
          </a:xfrm>
          <a:prstGeom prst="rect">
            <a:avLst/>
          </a:prstGeom>
        </p:spPr>
      </p:pic>
      <p:pic>
        <p:nvPicPr>
          <p:cNvPr id="14" name="Picture 13"/>
          <p:cNvPicPr>
            <a:picLocks noChangeAspect="1"/>
          </p:cNvPicPr>
          <p:nvPr/>
        </p:nvPicPr>
        <p:blipFill>
          <a:blip r:embed="rId4"/>
          <a:stretch>
            <a:fillRect/>
          </a:stretch>
        </p:blipFill>
        <p:spPr>
          <a:xfrm>
            <a:off x="10935926" y="-50055"/>
            <a:ext cx="1255238" cy="937524"/>
          </a:xfrm>
          <a:prstGeom prst="rect">
            <a:avLst/>
          </a:prstGeom>
        </p:spPr>
      </p:pic>
      <p:sp>
        <p:nvSpPr>
          <p:cNvPr id="11"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12" name="Picture 11"/>
          <p:cNvPicPr>
            <a:picLocks noChangeAspect="1"/>
          </p:cNvPicPr>
          <p:nvPr/>
        </p:nvPicPr>
        <p:blipFill>
          <a:blip r:embed="rId5"/>
          <a:stretch>
            <a:fillRect/>
          </a:stretch>
        </p:blipFill>
        <p:spPr>
          <a:xfrm>
            <a:off x="5501454" y="1213949"/>
            <a:ext cx="6171562" cy="5182805"/>
          </a:xfrm>
          <a:prstGeom prst="rect">
            <a:avLst/>
          </a:prstGeom>
        </p:spPr>
      </p:pic>
      <p:sp>
        <p:nvSpPr>
          <p:cNvPr id="2" name="Rectangle 1"/>
          <p:cNvSpPr/>
          <p:nvPr/>
        </p:nvSpPr>
        <p:spPr>
          <a:xfrm>
            <a:off x="6845643" y="3535326"/>
            <a:ext cx="3559121" cy="1384995"/>
          </a:xfrm>
          <a:prstGeom prst="rect">
            <a:avLst/>
          </a:prstGeom>
        </p:spPr>
        <p:txBody>
          <a:bodyPr wrap="square">
            <a:spAutoFit/>
          </a:bodyPr>
          <a:lstStyle/>
          <a:p>
            <a:r>
              <a:rPr lang="en-US" sz="2800" b="1" i="1" dirty="0" err="1">
                <a:latin typeface="#9Slide05 Atlantika" pitchFamily="2" charset="0"/>
              </a:rPr>
              <a:t>Nhóm</a:t>
            </a:r>
            <a:r>
              <a:rPr lang="en-US" sz="2800" b="1" i="1" dirty="0">
                <a:latin typeface="#9Slide05 Atlantika" pitchFamily="2" charset="0"/>
              </a:rPr>
              <a:t> 1: </a:t>
            </a:r>
            <a:r>
              <a:rPr lang="en-US" sz="2800" b="1" dirty="0" err="1">
                <a:latin typeface="#9Slide05 Atlantika" pitchFamily="2" charset="0"/>
              </a:rPr>
              <a:t>Em</a:t>
            </a:r>
            <a:r>
              <a:rPr lang="en-US" sz="2800" b="1" dirty="0">
                <a:latin typeface="#9Slide05 Atlantika" pitchFamily="2" charset="0"/>
              </a:rPr>
              <a:t> </a:t>
            </a:r>
            <a:r>
              <a:rPr lang="en-US" sz="2800" b="1" dirty="0" err="1">
                <a:latin typeface="#9Slide05 Atlantika" pitchFamily="2" charset="0"/>
              </a:rPr>
              <a:t>hãy</a:t>
            </a:r>
            <a:r>
              <a:rPr lang="en-US" sz="2800" b="1" dirty="0">
                <a:latin typeface="#9Slide05 Atlantika" pitchFamily="2" charset="0"/>
              </a:rPr>
              <a:t> </a:t>
            </a:r>
            <a:r>
              <a:rPr lang="en-US" sz="2800" b="1" dirty="0" err="1">
                <a:latin typeface="#9Slide05 Atlantika" pitchFamily="2" charset="0"/>
              </a:rPr>
              <a:t>cùng</a:t>
            </a:r>
            <a:r>
              <a:rPr lang="en-US" sz="2800" b="1" dirty="0">
                <a:latin typeface="#9Slide05 Atlantika" pitchFamily="2" charset="0"/>
              </a:rPr>
              <a:t> </a:t>
            </a:r>
            <a:r>
              <a:rPr lang="en-US" sz="2800" b="1" dirty="0" err="1">
                <a:latin typeface="#9Slide05 Atlantika" pitchFamily="2" charset="0"/>
              </a:rPr>
              <a:t>các</a:t>
            </a:r>
            <a:r>
              <a:rPr lang="en-US" sz="2800" b="1" dirty="0">
                <a:latin typeface="#9Slide05 Atlantika" pitchFamily="2" charset="0"/>
              </a:rPr>
              <a:t> </a:t>
            </a:r>
            <a:r>
              <a:rPr lang="en-US" sz="2800" b="1" dirty="0" err="1">
                <a:latin typeface="#9Slide05 Atlantika" pitchFamily="2" charset="0"/>
              </a:rPr>
              <a:t>bạn</a:t>
            </a:r>
            <a:r>
              <a:rPr lang="en-US" sz="2800" b="1" dirty="0">
                <a:latin typeface="#9Slide05 Atlantika" pitchFamily="2" charset="0"/>
              </a:rPr>
              <a:t> </a:t>
            </a:r>
            <a:r>
              <a:rPr lang="en-US" sz="2800" b="1" dirty="0" err="1">
                <a:latin typeface="#9Slide05 Atlantika" pitchFamily="2" charset="0"/>
              </a:rPr>
              <a:t>thiết</a:t>
            </a:r>
            <a:r>
              <a:rPr lang="en-US" sz="2800" b="1" dirty="0">
                <a:latin typeface="#9Slide05 Atlantika" pitchFamily="2" charset="0"/>
              </a:rPr>
              <a:t> </a:t>
            </a:r>
            <a:r>
              <a:rPr lang="en-US" sz="2800" b="1" dirty="0" err="1">
                <a:latin typeface="#9Slide05 Atlantika" pitchFamily="2" charset="0"/>
              </a:rPr>
              <a:t>kế</a:t>
            </a:r>
            <a:r>
              <a:rPr lang="en-US" sz="2800" b="1" dirty="0">
                <a:latin typeface="#9Slide05 Atlantika" pitchFamily="2" charset="0"/>
              </a:rPr>
              <a:t> </a:t>
            </a:r>
            <a:r>
              <a:rPr lang="en-US" sz="2800" b="1" dirty="0" err="1">
                <a:latin typeface="#9Slide05 Atlantika" pitchFamily="2" charset="0"/>
              </a:rPr>
              <a:t>một</a:t>
            </a:r>
            <a:r>
              <a:rPr lang="en-US" sz="2800" b="1" dirty="0">
                <a:latin typeface="#9Slide05 Atlantika" pitchFamily="2" charset="0"/>
              </a:rPr>
              <a:t> </a:t>
            </a:r>
            <a:r>
              <a:rPr lang="en-US" sz="2800" b="1" dirty="0" err="1">
                <a:latin typeface="#9Slide05 Atlantika" pitchFamily="2" charset="0"/>
              </a:rPr>
              <a:t>sản</a:t>
            </a:r>
            <a:r>
              <a:rPr lang="en-US" sz="2800" b="1" dirty="0">
                <a:latin typeface="#9Slide05 Atlantika" pitchFamily="2" charset="0"/>
              </a:rPr>
              <a:t> </a:t>
            </a:r>
            <a:r>
              <a:rPr lang="en-US" sz="2800" b="1" dirty="0" err="1">
                <a:latin typeface="#9Slide05 Atlantika" pitchFamily="2" charset="0"/>
              </a:rPr>
              <a:t>phẩm</a:t>
            </a:r>
            <a:r>
              <a:rPr lang="en-US" sz="2800" b="1" dirty="0">
                <a:latin typeface="#9Slide05 Atlantika" pitchFamily="2" charset="0"/>
              </a:rPr>
              <a:t> </a:t>
            </a:r>
            <a:r>
              <a:rPr lang="en-US" sz="2800" b="1" dirty="0" err="1">
                <a:latin typeface="#9Slide05 Atlantika" pitchFamily="2" charset="0"/>
              </a:rPr>
              <a:t>tuyên</a:t>
            </a:r>
            <a:r>
              <a:rPr lang="en-US" sz="2800" b="1" dirty="0">
                <a:latin typeface="#9Slide05 Atlantika" pitchFamily="2" charset="0"/>
              </a:rPr>
              <a:t> </a:t>
            </a:r>
            <a:r>
              <a:rPr lang="en-US" sz="2800" b="1" dirty="0" err="1">
                <a:latin typeface="#9Slide05 Atlantika" pitchFamily="2" charset="0"/>
              </a:rPr>
              <a:t>truyền</a:t>
            </a:r>
            <a:r>
              <a:rPr lang="en-US" sz="2800" b="1" dirty="0">
                <a:latin typeface="#9Slide05 Atlantika" pitchFamily="2" charset="0"/>
              </a:rPr>
              <a:t> </a:t>
            </a:r>
            <a:r>
              <a:rPr lang="en-US" sz="2800" b="1" dirty="0" err="1">
                <a:latin typeface="#9Slide05 Atlantika" pitchFamily="2" charset="0"/>
              </a:rPr>
              <a:t>về</a:t>
            </a:r>
            <a:r>
              <a:rPr lang="en-US" sz="2800" b="1" dirty="0">
                <a:latin typeface="#9Slide05 Atlantika" pitchFamily="2" charset="0"/>
              </a:rPr>
              <a:t> </a:t>
            </a:r>
            <a:r>
              <a:rPr lang="en-US" sz="2800" b="1" dirty="0" err="1">
                <a:latin typeface="#9Slide05 Atlantika" pitchFamily="2" charset="0"/>
              </a:rPr>
              <a:t>tiết</a:t>
            </a:r>
            <a:r>
              <a:rPr lang="en-US" sz="2800" b="1" dirty="0">
                <a:latin typeface="#9Slide05 Atlantika" pitchFamily="2" charset="0"/>
              </a:rPr>
              <a:t> </a:t>
            </a:r>
            <a:r>
              <a:rPr lang="en-US" sz="2800" b="1" dirty="0" err="1">
                <a:latin typeface="#9Slide05 Atlantika" pitchFamily="2" charset="0"/>
              </a:rPr>
              <a:t>kiệm</a:t>
            </a:r>
            <a:r>
              <a:rPr lang="en-US" sz="2800" b="1" dirty="0">
                <a:latin typeface="#9Slide05 Atlantika" pitchFamily="2" charset="0"/>
              </a:rPr>
              <a:t> </a:t>
            </a:r>
            <a:r>
              <a:rPr lang="en-US" sz="2800" b="1" dirty="0" err="1">
                <a:latin typeface="#9Slide05 Atlantika" pitchFamily="2" charset="0"/>
              </a:rPr>
              <a:t>điện</a:t>
            </a:r>
            <a:r>
              <a:rPr lang="en-US" sz="2800" b="1" dirty="0">
                <a:latin typeface="#9Slide05 Atlantika" pitchFamily="2" charset="0"/>
              </a:rPr>
              <a:t>, </a:t>
            </a:r>
            <a:r>
              <a:rPr lang="en-US" sz="2800" b="1" dirty="0" err="1">
                <a:latin typeface="#9Slide05 Atlantika" pitchFamily="2" charset="0"/>
              </a:rPr>
              <a:t>nước</a:t>
            </a:r>
            <a:r>
              <a:rPr lang="en-US" sz="2800" dirty="0">
                <a:latin typeface="#9Slide05 Atlantika" pitchFamily="2" charset="0"/>
              </a:rPr>
              <a:t>.</a:t>
            </a:r>
            <a:endParaRPr lang="vi-VN" sz="2800" dirty="0">
              <a:latin typeface="#9Slide05 Atlantika" pitchFamily="2" charset="0"/>
            </a:endParaRPr>
          </a:p>
        </p:txBody>
      </p:sp>
      <p:pic>
        <p:nvPicPr>
          <p:cNvPr id="13" name="Picture 12"/>
          <p:cNvPicPr>
            <a:picLocks noChangeAspect="1"/>
          </p:cNvPicPr>
          <p:nvPr/>
        </p:nvPicPr>
        <p:blipFill>
          <a:blip r:embed="rId6"/>
          <a:stretch>
            <a:fillRect/>
          </a:stretch>
        </p:blipFill>
        <p:spPr>
          <a:xfrm>
            <a:off x="1442469" y="1285020"/>
            <a:ext cx="4058985" cy="5372071"/>
          </a:xfrm>
          <a:prstGeom prst="rect">
            <a:avLst/>
          </a:prstGeom>
        </p:spPr>
      </p:pic>
      <p:sp>
        <p:nvSpPr>
          <p:cNvPr id="15" name="Rectangle 14"/>
          <p:cNvSpPr/>
          <p:nvPr/>
        </p:nvSpPr>
        <p:spPr>
          <a:xfrm>
            <a:off x="2077255" y="1705907"/>
            <a:ext cx="3424199" cy="3539430"/>
          </a:xfrm>
          <a:prstGeom prst="rect">
            <a:avLst/>
          </a:prstGeom>
        </p:spPr>
        <p:txBody>
          <a:bodyPr wrap="square">
            <a:spAutoFit/>
          </a:bodyPr>
          <a:lstStyle/>
          <a:p>
            <a:r>
              <a:rPr lang="vi-VN" sz="2800" b="1" i="1" dirty="0">
                <a:latin typeface="#9Slide05 Lobster" panose="02000506000000020003" pitchFamily="2" charset="0"/>
              </a:rPr>
              <a:t>Nhóm 2: </a:t>
            </a:r>
            <a:endParaRPr lang="vi-VN" sz="2800" dirty="0">
              <a:latin typeface="#9Slide05 Lobster" panose="02000506000000020003" pitchFamily="2" charset="0"/>
            </a:endParaRPr>
          </a:p>
          <a:p>
            <a:r>
              <a:rPr lang="vi-VN" sz="2800" b="1" dirty="0">
                <a:latin typeface="#9Slide05 Lobster" panose="02000506000000020003" pitchFamily="2" charset="0"/>
              </a:rPr>
              <a:t>Em hãy cùng các bạn trong lớp xây dựng và thực hiện dự án thực hành tiết kiệm "Làm kế hoạch nhỏ" (ví dụ: thu gom sách, báo, truyện cũ,...)</a:t>
            </a:r>
            <a:r>
              <a:rPr lang="vi-VN" sz="2800" b="1" dirty="0"/>
              <a:t>.</a:t>
            </a:r>
            <a:endParaRPr lang="vi-VN" sz="2800" dirty="0"/>
          </a:p>
        </p:txBody>
      </p:sp>
    </p:spTree>
    <p:extLst>
      <p:ext uri="{BB962C8B-B14F-4D97-AF65-F5344CB8AC3E}">
        <p14:creationId xmlns:p14="http://schemas.microsoft.com/office/powerpoint/2010/main" val="378866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pic>
        <p:nvPicPr>
          <p:cNvPr id="8" name="Picture 7"/>
          <p:cNvPicPr>
            <a:picLocks noChangeAspect="1"/>
          </p:cNvPicPr>
          <p:nvPr/>
        </p:nvPicPr>
        <p:blipFill>
          <a:blip r:embed="rId3"/>
          <a:stretch>
            <a:fillRect/>
          </a:stretch>
        </p:blipFill>
        <p:spPr>
          <a:xfrm>
            <a:off x="874296" y="775867"/>
            <a:ext cx="10062466" cy="5182805"/>
          </a:xfrm>
          <a:prstGeom prst="rect">
            <a:avLst/>
          </a:prstGeom>
        </p:spPr>
      </p:pic>
      <p:pic>
        <p:nvPicPr>
          <p:cNvPr id="17" name="Picture 16"/>
          <p:cNvPicPr>
            <a:picLocks noChangeAspect="1"/>
          </p:cNvPicPr>
          <p:nvPr/>
        </p:nvPicPr>
        <p:blipFill>
          <a:blip r:embed="rId4"/>
          <a:stretch>
            <a:fillRect/>
          </a:stretch>
        </p:blipFill>
        <p:spPr>
          <a:xfrm>
            <a:off x="10936762" y="0"/>
            <a:ext cx="1255238" cy="937524"/>
          </a:xfrm>
          <a:prstGeom prst="rect">
            <a:avLst/>
          </a:prstGeom>
        </p:spPr>
      </p:pic>
      <p:sp>
        <p:nvSpPr>
          <p:cNvPr id="19" name="文本框 15"/>
          <p:cNvSpPr txBox="1"/>
          <p:nvPr/>
        </p:nvSpPr>
        <p:spPr>
          <a:xfrm>
            <a:off x="2186101" y="3415625"/>
            <a:ext cx="7614166" cy="830997"/>
          </a:xfrm>
          <a:prstGeom prst="rect">
            <a:avLst/>
          </a:prstGeom>
          <a:noFill/>
        </p:spPr>
        <p:txBody>
          <a:bodyPr wrap="square" rtlCol="0">
            <a:spAutoFit/>
          </a:bodyPr>
          <a:lstStyle/>
          <a:p>
            <a:pPr algn="ctr" defTabSz="457200"/>
            <a:r>
              <a:rPr lang="en-US" altLang="zh-CN" sz="4800" b="1" dirty="0">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4800" b="1" dirty="0" err="1">
                <a:solidFill>
                  <a:srgbClr val="FF0000"/>
                </a:solidFill>
                <a:latin typeface="SVN-Wallington" panose="00000500000000000000" pitchFamily="2" charset="0"/>
                <a:ea typeface="华康海报体W12" panose="040B0C09000000000000" pitchFamily="81" charset="-122"/>
                <a:cs typeface="Times New Roman" pitchFamily="18" charset="0"/>
              </a:rPr>
              <a:t>chào</a:t>
            </a:r>
            <a:r>
              <a:rPr lang="en-US" altLang="zh-CN" sz="48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48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48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a:solidFill>
                  <a:srgbClr val="FF0000"/>
                </a:solidFill>
                <a:latin typeface="SVN-Wallington" panose="00000500000000000000" pitchFamily="2" charset="0"/>
                <a:ea typeface="华康海报体W12" panose="040B0C09000000000000" pitchFamily="81" charset="-122"/>
                <a:cs typeface="Times New Roman" pitchFamily="18" charset="0"/>
              </a:rPr>
              <a:t>gặp</a:t>
            </a:r>
            <a:r>
              <a:rPr lang="en-US" altLang="zh-CN" sz="48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4800" b="1" dirty="0" err="1">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4800" b="1" dirty="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48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spTree>
    <p:extLst>
      <p:ext uri="{BB962C8B-B14F-4D97-AF65-F5344CB8AC3E}">
        <p14:creationId xmlns:p14="http://schemas.microsoft.com/office/powerpoint/2010/main" val="132942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anim calcmode="lin" valueType="num">
                                      <p:cBhvr>
                                        <p:cTn id="8" dur="750" fill="hold"/>
                                        <p:tgtEl>
                                          <p:spTgt spid="19"/>
                                        </p:tgtEl>
                                        <p:attrNameLst>
                                          <p:attrName>ppt_w</p:attrName>
                                        </p:attrNameLst>
                                      </p:cBhvr>
                                      <p:tavLst>
                                        <p:tav tm="0" fmla="#ppt_w*sin(2.5*pi*$)">
                                          <p:val>
                                            <p:fltVal val="0"/>
                                          </p:val>
                                        </p:tav>
                                        <p:tav tm="100000">
                                          <p:val>
                                            <p:fltVal val="1"/>
                                          </p:val>
                                        </p:tav>
                                      </p:tavLst>
                                    </p:anim>
                                    <p:anim calcmode="lin" valueType="num">
                                      <p:cBhvr>
                                        <p:cTn id="9" dur="750" fill="hold"/>
                                        <p:tgtEl>
                                          <p:spTgt spid="19"/>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9"/>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9"/>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19"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0"/>
            <a:ext cx="12192000" cy="6831250"/>
          </a:xfrm>
          <a:prstGeom prst="rect">
            <a:avLst/>
          </a:prstGeom>
          <a:noFill/>
        </p:spPr>
      </p:pic>
      <p:pic>
        <p:nvPicPr>
          <p:cNvPr id="6" name="Picture 5"/>
          <p:cNvPicPr>
            <a:picLocks noChangeAspect="1"/>
          </p:cNvPicPr>
          <p:nvPr/>
        </p:nvPicPr>
        <p:blipFill>
          <a:blip r:embed="rId3"/>
          <a:stretch>
            <a:fillRect/>
          </a:stretch>
        </p:blipFill>
        <p:spPr>
          <a:xfrm>
            <a:off x="223984" y="2060116"/>
            <a:ext cx="4058985" cy="3875670"/>
          </a:xfrm>
          <a:prstGeom prst="rect">
            <a:avLst/>
          </a:prstGeom>
        </p:spPr>
      </p:pic>
      <p:sp>
        <p:nvSpPr>
          <p:cNvPr id="7" name="Rectangle 6"/>
          <p:cNvSpPr>
            <a:spLocks noChangeArrowheads="1"/>
          </p:cNvSpPr>
          <p:nvPr/>
        </p:nvSpPr>
        <p:spPr bwMode="auto">
          <a:xfrm>
            <a:off x="560715" y="2623337"/>
            <a:ext cx="292360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Trò</a:t>
            </a:r>
            <a:r>
              <a:rPr lang="en-US" altLang="en-US" sz="4400" b="1" dirty="0">
                <a:solidFill>
                  <a:srgbClr val="0000FF"/>
                </a:solidFill>
                <a:latin typeface="#9Slide05 Fourth" panose="00000500000000000000" pitchFamily="2" charset="0"/>
                <a:ea typeface="Helvetica Neue"/>
                <a:cs typeface="Helvetica Neue"/>
              </a:rPr>
              <a:t> </a:t>
            </a:r>
            <a:r>
              <a:rPr lang="en-US" altLang="en-US" sz="4400" b="1" dirty="0" err="1">
                <a:solidFill>
                  <a:srgbClr val="0000FF"/>
                </a:solidFill>
                <a:latin typeface="#9Slide05 Fourth" panose="00000500000000000000" pitchFamily="2" charset="0"/>
                <a:ea typeface="Helvetica Neue"/>
                <a:cs typeface="Helvetica Neue"/>
              </a:rPr>
              <a:t>chơi</a:t>
            </a:r>
            <a:r>
              <a:rPr lang="en-US" altLang="en-US" sz="4400" b="1" dirty="0">
                <a:solidFill>
                  <a:srgbClr val="0000FF"/>
                </a:solidFill>
                <a:latin typeface="#9Slide05 Fourth" panose="00000500000000000000" pitchFamily="2" charset="0"/>
                <a:ea typeface="Helvetica Neue"/>
                <a:cs typeface="Helvetica Neue"/>
              </a:rPr>
              <a:t>:</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rPr>
              <a:t>THẨM THẤU ÂM NHẠC</a:t>
            </a:r>
            <a:endParaRPr lang="en-SG" altLang="en-US" sz="4000" b="1" dirty="0">
              <a:solidFill>
                <a:srgbClr val="FF0000"/>
              </a:solidFill>
              <a:latin typeface="#9Slide05 Fourth" panose="00000500000000000000" pitchFamily="2" charset="0"/>
            </a:endParaRPr>
          </a:p>
        </p:txBody>
      </p:sp>
      <p:pic>
        <p:nvPicPr>
          <p:cNvPr id="17" name="Picture 16"/>
          <p:cNvPicPr>
            <a:picLocks noChangeAspect="1"/>
          </p:cNvPicPr>
          <p:nvPr/>
        </p:nvPicPr>
        <p:blipFill>
          <a:blip r:embed="rId4"/>
          <a:stretch>
            <a:fillRect/>
          </a:stretch>
        </p:blipFill>
        <p:spPr>
          <a:xfrm>
            <a:off x="10936762" y="0"/>
            <a:ext cx="1255238" cy="937524"/>
          </a:xfrm>
          <a:prstGeom prst="rect">
            <a:avLst/>
          </a:prstGeom>
        </p:spPr>
      </p:pic>
      <p:pic>
        <p:nvPicPr>
          <p:cNvPr id="19" name="图片 3"/>
          <p:cNvPicPr>
            <a:picLocks noChangeAspect="1"/>
          </p:cNvPicPr>
          <p:nvPr/>
        </p:nvPicPr>
        <p:blipFill rotWithShape="1">
          <a:blip r:embed="rId5">
            <a:extLst>
              <a:ext uri="{28A0092B-C50C-407E-A947-70E740481C1C}">
                <a14:useLocalDpi xmlns:a14="http://schemas.microsoft.com/office/drawing/2010/main" val="0"/>
              </a:ext>
            </a:extLst>
          </a:blip>
          <a:srcRect l="3466" r="34400" b="5897"/>
          <a:stretch/>
        </p:blipFill>
        <p:spPr>
          <a:xfrm>
            <a:off x="3557681" y="-403654"/>
            <a:ext cx="9010240" cy="7609162"/>
          </a:xfrm>
          <a:prstGeom prst="rect">
            <a:avLst/>
          </a:prstGeom>
        </p:spPr>
      </p:pic>
      <p:sp>
        <p:nvSpPr>
          <p:cNvPr id="21" name="Rectangle 20"/>
          <p:cNvSpPr>
            <a:spLocks noChangeArrowheads="1"/>
          </p:cNvSpPr>
          <p:nvPr/>
        </p:nvSpPr>
        <p:spPr bwMode="auto">
          <a:xfrm>
            <a:off x="4736758" y="5150956"/>
            <a:ext cx="736462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vi-VN" sz="2400" b="1" dirty="0">
                <a:solidFill>
                  <a:prstClr val="black"/>
                </a:solidFill>
                <a:latin typeface="#9Slide05 Brannboll Ny" panose="02000000000000000000" pitchFamily="2" charset="0"/>
              </a:rPr>
              <a:t>Em hãy cùng các bạn nghe/ hát bài hát "Đội em làm kế hoạch nhỏ" (sáng tác: Phong Nhã).</a:t>
            </a:r>
            <a:endParaRPr lang="en-US" sz="2400" b="1" dirty="0">
              <a:solidFill>
                <a:prstClr val="black"/>
              </a:solidFill>
              <a:latin typeface="#9Slide05 Brannboll Ny" panose="02000000000000000000" pitchFamily="2" charset="0"/>
            </a:endParaRPr>
          </a:p>
          <a:p>
            <a:r>
              <a:rPr lang="vi-VN" sz="2400" b="1" dirty="0">
                <a:solidFill>
                  <a:prstClr val="black"/>
                </a:solidFill>
                <a:latin typeface="#9Slide05 Brannboll Ny" panose="02000000000000000000" pitchFamily="2" charset="0"/>
              </a:rPr>
              <a:t>Em có suy nghĩ gì về ý nghĩa của hoạt động "làm kế hoạch nhỏ" của các bạn thiếu niên trong bài hát?</a:t>
            </a:r>
            <a:endParaRPr lang="en-US" sz="2400" b="1" dirty="0">
              <a:solidFill>
                <a:prstClr val="black"/>
              </a:solidFill>
              <a:latin typeface="#9Slide05 Brannboll Ny" panose="02000000000000000000" pitchFamily="2" charset="0"/>
            </a:endParaRPr>
          </a:p>
        </p:txBody>
      </p:sp>
    </p:spTree>
    <p:extLst>
      <p:ext uri="{BB962C8B-B14F-4D97-AF65-F5344CB8AC3E}">
        <p14:creationId xmlns:p14="http://schemas.microsoft.com/office/powerpoint/2010/main" val="318609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80">
                                          <p:stCondLst>
                                            <p:cond delay="0"/>
                                          </p:stCondLst>
                                        </p:cTn>
                                        <p:tgtEl>
                                          <p:spTgt spid="21"/>
                                        </p:tgtEl>
                                      </p:cBhvr>
                                    </p:animEffect>
                                    <p:anim calcmode="lin" valueType="num">
                                      <p:cBhvr>
                                        <p:cTn id="2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9" dur="26">
                                          <p:stCondLst>
                                            <p:cond delay="650"/>
                                          </p:stCondLst>
                                        </p:cTn>
                                        <p:tgtEl>
                                          <p:spTgt spid="21"/>
                                        </p:tgtEl>
                                      </p:cBhvr>
                                      <p:to x="100000" y="60000"/>
                                    </p:animScale>
                                    <p:animScale>
                                      <p:cBhvr>
                                        <p:cTn id="30" dur="166" decel="50000">
                                          <p:stCondLst>
                                            <p:cond delay="676"/>
                                          </p:stCondLst>
                                        </p:cTn>
                                        <p:tgtEl>
                                          <p:spTgt spid="21"/>
                                        </p:tgtEl>
                                      </p:cBhvr>
                                      <p:to x="100000" y="100000"/>
                                    </p:animScale>
                                    <p:animScale>
                                      <p:cBhvr>
                                        <p:cTn id="31" dur="26">
                                          <p:stCondLst>
                                            <p:cond delay="1312"/>
                                          </p:stCondLst>
                                        </p:cTn>
                                        <p:tgtEl>
                                          <p:spTgt spid="21"/>
                                        </p:tgtEl>
                                      </p:cBhvr>
                                      <p:to x="100000" y="80000"/>
                                    </p:animScale>
                                    <p:animScale>
                                      <p:cBhvr>
                                        <p:cTn id="32" dur="166" decel="50000">
                                          <p:stCondLst>
                                            <p:cond delay="1338"/>
                                          </p:stCondLst>
                                        </p:cTn>
                                        <p:tgtEl>
                                          <p:spTgt spid="21"/>
                                        </p:tgtEl>
                                      </p:cBhvr>
                                      <p:to x="100000" y="100000"/>
                                    </p:animScale>
                                    <p:animScale>
                                      <p:cBhvr>
                                        <p:cTn id="33" dur="26">
                                          <p:stCondLst>
                                            <p:cond delay="1642"/>
                                          </p:stCondLst>
                                        </p:cTn>
                                        <p:tgtEl>
                                          <p:spTgt spid="21"/>
                                        </p:tgtEl>
                                      </p:cBhvr>
                                      <p:to x="100000" y="90000"/>
                                    </p:animScale>
                                    <p:animScale>
                                      <p:cBhvr>
                                        <p:cTn id="34" dur="166" decel="50000">
                                          <p:stCondLst>
                                            <p:cond delay="1668"/>
                                          </p:stCondLst>
                                        </p:cTn>
                                        <p:tgtEl>
                                          <p:spTgt spid="21"/>
                                        </p:tgtEl>
                                      </p:cBhvr>
                                      <p:to x="100000" y="100000"/>
                                    </p:animScale>
                                    <p:animScale>
                                      <p:cBhvr>
                                        <p:cTn id="35" dur="26">
                                          <p:stCondLst>
                                            <p:cond delay="1808"/>
                                          </p:stCondLst>
                                        </p:cTn>
                                        <p:tgtEl>
                                          <p:spTgt spid="21"/>
                                        </p:tgtEl>
                                      </p:cBhvr>
                                      <p:to x="100000" y="95000"/>
                                    </p:animScale>
                                    <p:animScale>
                                      <p:cBhvr>
                                        <p:cTn id="36"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978" y="0"/>
            <a:ext cx="12192000" cy="6831250"/>
          </a:xfrm>
          <a:prstGeom prst="rect">
            <a:avLst/>
          </a:prstGeom>
          <a:noFill/>
        </p:spPr>
      </p:pic>
      <p:pic>
        <p:nvPicPr>
          <p:cNvPr id="10" name="Picture 9"/>
          <p:cNvPicPr>
            <a:picLocks noChangeAspect="1"/>
          </p:cNvPicPr>
          <p:nvPr/>
        </p:nvPicPr>
        <p:blipFill>
          <a:blip r:embed="rId4"/>
          <a:stretch>
            <a:fillRect/>
          </a:stretch>
        </p:blipFill>
        <p:spPr>
          <a:xfrm>
            <a:off x="0" y="0"/>
            <a:ext cx="1082264" cy="1164653"/>
          </a:xfrm>
          <a:prstGeom prst="rect">
            <a:avLst/>
          </a:prstGeom>
        </p:spPr>
      </p:pic>
      <p:pic>
        <p:nvPicPr>
          <p:cNvPr id="6" name="Picture 5"/>
          <p:cNvPicPr>
            <a:picLocks noChangeAspect="1"/>
          </p:cNvPicPr>
          <p:nvPr/>
        </p:nvPicPr>
        <p:blipFill>
          <a:blip r:embed="rId5"/>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8:</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TIẾT KIỆM</a:t>
            </a:r>
            <a:endParaRPr lang="en-SG" altLang="en-US" sz="4000" b="1" dirty="0">
              <a:solidFill>
                <a:srgbClr val="0000FF"/>
              </a:solidFill>
              <a:latin typeface="#9Slide05 Fourth" panose="00000500000000000000" pitchFamily="2" charset="0"/>
            </a:endParaRPr>
          </a:p>
        </p:txBody>
      </p:sp>
      <p:pic>
        <p:nvPicPr>
          <p:cNvPr id="8" name="Picture 7"/>
          <p:cNvPicPr>
            <a:picLocks noChangeAspect="1"/>
          </p:cNvPicPr>
          <p:nvPr/>
        </p:nvPicPr>
        <p:blipFill>
          <a:blip r:embed="rId6"/>
          <a:stretch>
            <a:fillRect/>
          </a:stretch>
        </p:blipFill>
        <p:spPr>
          <a:xfrm>
            <a:off x="6595463" y="468762"/>
            <a:ext cx="4519478" cy="5182805"/>
          </a:xfrm>
          <a:prstGeom prst="rect">
            <a:avLst/>
          </a:prstGeom>
        </p:spPr>
      </p:pic>
      <p:sp>
        <p:nvSpPr>
          <p:cNvPr id="9" name="文本框 6"/>
          <p:cNvSpPr txBox="1"/>
          <p:nvPr/>
        </p:nvSpPr>
        <p:spPr>
          <a:xfrm>
            <a:off x="7116507" y="3074883"/>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 </a:t>
            </a:r>
          </a:p>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pic>
        <p:nvPicPr>
          <p:cNvPr id="15" name="PA_库_图片 27"/>
          <p:cNvPicPr>
            <a:picLocks noChangeAspect="1"/>
          </p:cNvPicPr>
          <p:nvPr>
            <p:custDataLst>
              <p:tags r:id="rId1"/>
            </p:custDataLst>
          </p:nvPr>
        </p:nvPicPr>
        <p:blipFill rotWithShape="1">
          <a:blip r:embed="rId7" cstate="print">
            <a:extLst>
              <a:ext uri="{28A0092B-C50C-407E-A947-70E740481C1C}">
                <a14:useLocalDpi xmlns:a14="http://schemas.microsoft.com/office/drawing/2010/main" val="0"/>
              </a:ext>
            </a:extLst>
          </a:blip>
          <a:srcRect/>
          <a:stretch>
            <a:fillRect/>
          </a:stretch>
        </p:blipFill>
        <p:spPr>
          <a:xfrm rot="5174318">
            <a:off x="4872348" y="-357628"/>
            <a:ext cx="1747392" cy="3099448"/>
          </a:xfrm>
          <a:prstGeom prst="rect">
            <a:avLst/>
          </a:prstGeom>
        </p:spPr>
      </p:pic>
      <p:pic>
        <p:nvPicPr>
          <p:cNvPr id="17" name="Picture 16"/>
          <p:cNvPicPr>
            <a:picLocks noChangeAspect="1"/>
          </p:cNvPicPr>
          <p:nvPr/>
        </p:nvPicPr>
        <p:blipFill>
          <a:blip r:embed="rId8"/>
          <a:stretch>
            <a:fillRect/>
          </a:stretch>
        </p:blipFill>
        <p:spPr>
          <a:xfrm>
            <a:off x="10936762" y="0"/>
            <a:ext cx="1255238" cy="937524"/>
          </a:xfrm>
          <a:prstGeom prst="rect">
            <a:avLst/>
          </a:prstGeom>
        </p:spPr>
      </p:pic>
    </p:spTree>
    <p:extLst>
      <p:ext uri="{BB962C8B-B14F-4D97-AF65-F5344CB8AC3E}">
        <p14:creationId xmlns:p14="http://schemas.microsoft.com/office/powerpoint/2010/main" val="125439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1. </a:t>
            </a:r>
            <a:r>
              <a:rPr lang="vi-VN"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Tiết kiệm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và</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497" y="0"/>
            <a:ext cx="12192000" cy="6831250"/>
          </a:xfrm>
          <a:prstGeom prst="rect">
            <a:avLst/>
          </a:prstGeom>
          <a:noFill/>
        </p:spPr>
      </p:pic>
      <p:pic>
        <p:nvPicPr>
          <p:cNvPr id="5"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756879" y="1594516"/>
            <a:ext cx="7769283" cy="3747180"/>
          </a:xfrm>
          <a:prstGeom prst="rect">
            <a:avLst/>
          </a:prstGeom>
        </p:spPr>
        <p:txBody>
          <a:bodyPr wrap="square">
            <a:spAutoFit/>
          </a:bodyPr>
          <a:lstStyle/>
          <a:p>
            <a:pPr indent="317500">
              <a:spcAft>
                <a:spcPts val="300"/>
              </a:spcAft>
            </a:pPr>
            <a:r>
              <a:rPr lang="vi-VN" sz="2000" dirty="0">
                <a:effectLst/>
                <a:latin typeface="#9Slide05 Brannboll Ny" panose="02000000000000000000" pitchFamily="2" charset="0"/>
                <a:ea typeface="Arial" panose="020B0604020202020204" pitchFamily="34" charset="0"/>
              </a:rPr>
              <a:t>M</a:t>
            </a:r>
            <a:r>
              <a:rPr lang="en-US" sz="2000" dirty="0" err="1">
                <a:effectLst/>
                <a:latin typeface="#9Slide05 Brannboll Ny" panose="02000000000000000000" pitchFamily="2" charset="0"/>
                <a:ea typeface="Arial" panose="020B0604020202020204" pitchFamily="34" charset="0"/>
              </a:rPr>
              <a:t>ấy</a:t>
            </a:r>
            <a:r>
              <a:rPr lang="vi-VN" sz="2000" dirty="0">
                <a:effectLst/>
                <a:latin typeface="#9Slide05 Brannboll Ny" panose="02000000000000000000" pitchFamily="2" charset="0"/>
                <a:ea typeface="Arial" panose="020B0604020202020204" pitchFamily="34" charset="0"/>
              </a:rPr>
              <a:t> hôm nay, em Trang bi bệnh khiến cả nhà ai cũng lo lắng. Bố đi làm xa, mẹ lúng túng vì thiếu tiền chữa bệnh cho em, Hải m</a:t>
            </a:r>
            <a:r>
              <a:rPr lang="en-US" sz="2000" dirty="0">
                <a:effectLst/>
                <a:latin typeface="#9Slide05 Brannboll Ny" panose="02000000000000000000" pitchFamily="2" charset="0"/>
                <a:ea typeface="Arial" panose="020B0604020202020204" pitchFamily="34" charset="0"/>
              </a:rPr>
              <a:t>ở </a:t>
            </a:r>
            <a:r>
              <a:rPr lang="vi-VN" sz="2000" dirty="0">
                <a:effectLst/>
                <a:latin typeface="#9Slide05 Brannboll Ny" panose="02000000000000000000" pitchFamily="2" charset="0"/>
                <a:ea typeface="Arial" panose="020B0604020202020204" pitchFamily="34" charset="0"/>
              </a:rPr>
              <a:t>tủ l</a:t>
            </a:r>
            <a:r>
              <a:rPr lang="en-US" sz="2000" dirty="0">
                <a:effectLst/>
                <a:latin typeface="#9Slide05 Brannboll Ny" panose="02000000000000000000" pitchFamily="2" charset="0"/>
                <a:ea typeface="Arial" panose="020B0604020202020204" pitchFamily="34" charset="0"/>
              </a:rPr>
              <a:t>ấ</a:t>
            </a:r>
            <a:r>
              <a:rPr lang="vi-VN" sz="2000" dirty="0">
                <a:effectLst/>
                <a:latin typeface="#9Slide05 Brannboll Ny" panose="02000000000000000000" pitchFamily="2" charset="0"/>
                <a:ea typeface="Arial" panose="020B0604020202020204" pitchFamily="34" charset="0"/>
              </a:rPr>
              <a:t>y ra một chiếc hộp nhỏ đưa cho mẹ và nói:</a:t>
            </a:r>
            <a:endParaRPr lang="en-US" sz="2000" dirty="0">
              <a:effectLst/>
              <a:latin typeface="#9Slide05 Brannboll Ny" panose="02000000000000000000" pitchFamily="2" charset="0"/>
              <a:ea typeface="Arial" panose="020B0604020202020204" pitchFamily="34" charset="0"/>
            </a:endParaRPr>
          </a:p>
          <a:p>
            <a:pPr indent="304800">
              <a:spcAft>
                <a:spcPts val="300"/>
              </a:spcAft>
            </a:pPr>
            <a:r>
              <a:rPr lang="vi-VN" sz="2000" dirty="0">
                <a:effectLst/>
                <a:latin typeface="#9Slide05 Brannboll Ny" panose="02000000000000000000" pitchFamily="2" charset="0"/>
                <a:ea typeface="Arial" panose="020B0604020202020204" pitchFamily="34" charset="0"/>
              </a:rPr>
              <a:t>— Mẹ cầm l</a:t>
            </a:r>
            <a:r>
              <a:rPr lang="en-US" sz="2000" dirty="0">
                <a:effectLst/>
                <a:latin typeface="#9Slide05 Brannboll Ny" panose="02000000000000000000" pitchFamily="2" charset="0"/>
                <a:ea typeface="Arial" panose="020B0604020202020204" pitchFamily="34" charset="0"/>
              </a:rPr>
              <a:t>ấ</a:t>
            </a:r>
            <a:r>
              <a:rPr lang="vi-VN" sz="2000" dirty="0">
                <a:effectLst/>
                <a:latin typeface="#9Slide05 Brannboll Ny" panose="02000000000000000000" pitchFamily="2" charset="0"/>
                <a:ea typeface="Arial" panose="020B0604020202020204" pitchFamily="34" charset="0"/>
              </a:rPr>
              <a:t>y tiền để mua thuốc cho em.</a:t>
            </a:r>
            <a:endParaRPr lang="en-US" sz="2000" dirty="0">
              <a:effectLst/>
              <a:latin typeface="#9Slide05 Brannboll Ny" panose="02000000000000000000" pitchFamily="2" charset="0"/>
              <a:ea typeface="Arial" panose="020B0604020202020204" pitchFamily="34" charset="0"/>
            </a:endParaRPr>
          </a:p>
          <a:p>
            <a:pPr indent="304800">
              <a:spcAft>
                <a:spcPts val="300"/>
              </a:spcAft>
            </a:pPr>
            <a:r>
              <a:rPr lang="vi-VN" sz="2000" dirty="0">
                <a:effectLst/>
                <a:latin typeface="#9Slide05 Brannboll Ny" panose="02000000000000000000" pitchFamily="2" charset="0"/>
                <a:ea typeface="Arial" panose="020B0604020202020204" pitchFamily="34" charset="0"/>
              </a:rPr>
              <a:t>Mẹ ng</a:t>
            </a:r>
            <a:r>
              <a:rPr lang="en-US" sz="2000" dirty="0">
                <a:effectLst/>
                <a:latin typeface="#9Slide05 Brannboll Ny" panose="02000000000000000000" pitchFamily="2" charset="0"/>
                <a:ea typeface="Arial" panose="020B0604020202020204" pitchFamily="34" charset="0"/>
              </a:rPr>
              <a:t>ạ</a:t>
            </a:r>
            <a:r>
              <a:rPr lang="vi-VN" sz="2000" dirty="0">
                <a:effectLst/>
                <a:latin typeface="#9Slide05 Brannboll Ny" panose="02000000000000000000" pitchFamily="2" charset="0"/>
                <a:ea typeface="Arial" panose="020B0604020202020204" pitchFamily="34" charset="0"/>
              </a:rPr>
              <a:t>c nhiên hỏi:</a:t>
            </a:r>
            <a:endParaRPr lang="en-US" sz="2000" dirty="0">
              <a:effectLst/>
              <a:latin typeface="#9Slide05 Brannboll Ny" panose="02000000000000000000" pitchFamily="2" charset="0"/>
              <a:ea typeface="Arial" panose="020B0604020202020204" pitchFamily="34" charset="0"/>
            </a:endParaRPr>
          </a:p>
          <a:p>
            <a:pPr indent="304800">
              <a:spcAft>
                <a:spcPts val="300"/>
              </a:spcAft>
            </a:pPr>
            <a:r>
              <a:rPr lang="vi-VN" sz="2000" dirty="0">
                <a:effectLst/>
                <a:latin typeface="#9Slide05 Brannboll Ny" panose="02000000000000000000" pitchFamily="2" charset="0"/>
                <a:ea typeface="Arial" panose="020B0604020202020204" pitchFamily="34" charset="0"/>
              </a:rPr>
              <a:t>— Tiền </a:t>
            </a:r>
            <a:r>
              <a:rPr lang="en-US" sz="2000" dirty="0">
                <a:effectLst/>
                <a:latin typeface="#9Slide05 Brannboll Ny" panose="02000000000000000000" pitchFamily="2" charset="0"/>
                <a:ea typeface="Cambria" panose="02040503050406030204" pitchFamily="18" charset="0"/>
              </a:rPr>
              <a:t>ở</a:t>
            </a:r>
            <a:r>
              <a:rPr lang="en-US" sz="2000" i="1" dirty="0">
                <a:effectLst/>
                <a:latin typeface="#9Slide05 Brannboll Ny" panose="02000000000000000000" pitchFamily="2" charset="0"/>
                <a:ea typeface="Cambria" panose="02040503050406030204" pitchFamily="18" charset="0"/>
              </a:rPr>
              <a:t> </a:t>
            </a:r>
            <a:r>
              <a:rPr lang="vi-VN" sz="2000" dirty="0">
                <a:effectLst/>
                <a:latin typeface="#9Slide05 Brannboll Ny" panose="02000000000000000000" pitchFamily="2" charset="0"/>
                <a:ea typeface="Arial" panose="020B0604020202020204" pitchFamily="34" charset="0"/>
              </a:rPr>
              <a:t>đâu mà con có v</a:t>
            </a:r>
            <a:r>
              <a:rPr lang="en-US" sz="2000" dirty="0">
                <a:effectLst/>
                <a:latin typeface="#9Slide05 Brannboll Ny" panose="02000000000000000000" pitchFamily="2" charset="0"/>
                <a:ea typeface="Arial" panose="020B0604020202020204" pitchFamily="34" charset="0"/>
              </a:rPr>
              <a:t>ậ</a:t>
            </a:r>
            <a:r>
              <a:rPr lang="vi-VN" sz="2000" dirty="0">
                <a:effectLst/>
                <a:latin typeface="#9Slide05 Brannboll Ny" panose="02000000000000000000" pitchFamily="2" charset="0"/>
                <a:ea typeface="Arial" panose="020B0604020202020204" pitchFamily="34" charset="0"/>
              </a:rPr>
              <a:t>y?</a:t>
            </a:r>
            <a:endParaRPr lang="en-US" sz="2000" dirty="0">
              <a:effectLst/>
              <a:latin typeface="#9Slide05 Brannboll Ny" panose="02000000000000000000" pitchFamily="2" charset="0"/>
              <a:ea typeface="Arial" panose="020B0604020202020204" pitchFamily="34" charset="0"/>
            </a:endParaRPr>
          </a:p>
          <a:p>
            <a:pPr indent="304800">
              <a:spcAft>
                <a:spcPts val="300"/>
              </a:spcAft>
            </a:pPr>
            <a:r>
              <a:rPr lang="vi-VN" sz="2000" dirty="0">
                <a:effectLst/>
                <a:latin typeface="#9Slide05 Brannboll Ny" panose="02000000000000000000" pitchFamily="2" charset="0"/>
                <a:ea typeface="Arial" panose="020B0604020202020204" pitchFamily="34" charset="0"/>
              </a:rPr>
              <a:t>Hải nhỏ nhẹ nói:</a:t>
            </a:r>
            <a:endParaRPr lang="en-US" sz="2000" dirty="0">
              <a:effectLst/>
              <a:latin typeface="#9Slide05 Brannboll Ny" panose="02000000000000000000" pitchFamily="2" charset="0"/>
              <a:ea typeface="Arial" panose="020B0604020202020204" pitchFamily="34" charset="0"/>
            </a:endParaRPr>
          </a:p>
          <a:p>
            <a:pPr marL="457200" marR="0" indent="-139700">
              <a:spcBef>
                <a:spcPts val="0"/>
              </a:spcBef>
              <a:spcAft>
                <a:spcPts val="300"/>
              </a:spcAft>
            </a:pPr>
            <a:r>
              <a:rPr lang="vi-VN" sz="2000" dirty="0">
                <a:effectLst/>
                <a:latin typeface="#9Slide05 Brannboll Ny" panose="02000000000000000000" pitchFamily="2" charset="0"/>
                <a:ea typeface="Arial" panose="020B0604020202020204" pitchFamily="34" charset="0"/>
              </a:rPr>
              <a:t>— Tiền con bán gi</a:t>
            </a:r>
            <a:r>
              <a:rPr lang="en-US" sz="2000" dirty="0">
                <a:effectLst/>
                <a:latin typeface="#9Slide05 Brannboll Ny" panose="02000000000000000000" pitchFamily="2" charset="0"/>
                <a:ea typeface="Arial" panose="020B0604020202020204" pitchFamily="34" charset="0"/>
              </a:rPr>
              <a:t>ấ</a:t>
            </a:r>
            <a:r>
              <a:rPr lang="vi-VN" sz="2000" dirty="0">
                <a:effectLst/>
                <a:latin typeface="#9Slide05 Brannboll Ny" panose="02000000000000000000" pitchFamily="2" charset="0"/>
                <a:ea typeface="Arial" panose="020B0604020202020204" pitchFamily="34" charset="0"/>
              </a:rPr>
              <a:t>y vụn, chai lọ, tiền được mừng tuổi,... con đều dành dụm bỏ vào hộp để mua xe đ</a:t>
            </a:r>
            <a:r>
              <a:rPr lang="en-US" sz="2000" dirty="0">
                <a:effectLst/>
                <a:latin typeface="#9Slide05 Brannboll Ny" panose="02000000000000000000" pitchFamily="2" charset="0"/>
                <a:ea typeface="Arial" panose="020B0604020202020204" pitchFamily="34" charset="0"/>
              </a:rPr>
              <a:t>ạ</a:t>
            </a:r>
            <a:r>
              <a:rPr lang="vi-VN" sz="2000" dirty="0">
                <a:effectLst/>
                <a:latin typeface="#9Slide05 Brannboll Ny" panose="02000000000000000000" pitchFamily="2" charset="0"/>
                <a:ea typeface="Arial" panose="020B0604020202020204" pitchFamily="34" charset="0"/>
              </a:rPr>
              <a:t>p nhưng việc chữa bệnh cho em cần thiết hơn </a:t>
            </a:r>
            <a:r>
              <a:rPr lang="en-US" sz="2000" dirty="0">
                <a:effectLst/>
                <a:latin typeface="#9Slide05 Brannboll Ny" panose="02000000000000000000" pitchFamily="2" charset="0"/>
                <a:ea typeface="Arial" panose="020B0604020202020204" pitchFamily="34" charset="0"/>
              </a:rPr>
              <a:t>ạ</a:t>
            </a:r>
            <a:r>
              <a:rPr lang="vi-VN" sz="2000" dirty="0">
                <a:effectLst/>
                <a:latin typeface="#9Slide05 Brannboll Ny" panose="02000000000000000000" pitchFamily="2" charset="0"/>
                <a:ea typeface="Arial" panose="020B0604020202020204" pitchFamily="34" charset="0"/>
              </a:rPr>
              <a:t>!</a:t>
            </a:r>
            <a:endParaRPr lang="en-US" sz="2000" dirty="0">
              <a:effectLst/>
              <a:latin typeface="#9Slide05 Brannboll Ny" panose="02000000000000000000" pitchFamily="2" charset="0"/>
              <a:ea typeface="Arial" panose="020B0604020202020204" pitchFamily="34" charset="0"/>
            </a:endParaRPr>
          </a:p>
          <a:p>
            <a:pPr indent="304800">
              <a:spcAft>
                <a:spcPts val="300"/>
              </a:spcAft>
            </a:pPr>
            <a:r>
              <a:rPr lang="vi-VN" sz="2000" dirty="0">
                <a:effectLst/>
                <a:latin typeface="#9Slide05 Brannboll Ny" panose="02000000000000000000" pitchFamily="2" charset="0"/>
                <a:ea typeface="Arial" panose="020B0604020202020204" pitchFamily="34" charset="0"/>
              </a:rPr>
              <a:t>Mẹ m</a:t>
            </a:r>
            <a:r>
              <a:rPr lang="en-US" sz="2000" dirty="0">
                <a:effectLst/>
                <a:latin typeface="#9Slide05 Brannboll Ny" panose="02000000000000000000" pitchFamily="2" charset="0"/>
                <a:ea typeface="Arial" panose="020B0604020202020204" pitchFamily="34" charset="0"/>
              </a:rPr>
              <a:t>ỉ</a:t>
            </a:r>
            <a:r>
              <a:rPr lang="vi-VN" sz="2000" dirty="0">
                <a:effectLst/>
                <a:latin typeface="#9Slide05 Brannboll Ny" panose="02000000000000000000" pitchFamily="2" charset="0"/>
                <a:ea typeface="Arial" panose="020B0604020202020204" pitchFamily="34" charset="0"/>
              </a:rPr>
              <a:t>m cười khen Hải:</a:t>
            </a:r>
            <a:endParaRPr lang="en-US" sz="2000" dirty="0">
              <a:effectLst/>
              <a:latin typeface="#9Slide05 Brannboll Ny" panose="02000000000000000000" pitchFamily="2" charset="0"/>
              <a:ea typeface="Arial" panose="020B0604020202020204" pitchFamily="34" charset="0"/>
            </a:endParaRPr>
          </a:p>
          <a:p>
            <a:pPr indent="304800"/>
            <a:r>
              <a:rPr lang="vi-VN" sz="2000" dirty="0">
                <a:effectLst/>
                <a:latin typeface="#9Slide05 Brannboll Ny" panose="02000000000000000000" pitchFamily="2" charset="0"/>
                <a:ea typeface="Arial" panose="020B0604020202020204" pitchFamily="34" charset="0"/>
              </a:rPr>
              <a:t>— Con ngoan quá, còn nhỏ đã biết tiết kiệm, thương bố mẹ, thương em.</a:t>
            </a:r>
            <a:endParaRPr lang="en-US" sz="2000" dirty="0">
              <a:effectLst/>
              <a:latin typeface="#9Slide05 Brannboll Ny" panose="02000000000000000000" pitchFamily="2" charset="0"/>
              <a:ea typeface="Arial" panose="020B0604020202020204" pitchFamily="34" charset="0"/>
            </a:endParaRPr>
          </a:p>
        </p:txBody>
      </p:sp>
      <p:pic>
        <p:nvPicPr>
          <p:cNvPr id="9" name="Picture 8" descr="58PIC58PIC58PIC58PICHsaGKG559akDq_PIC2018.png"/>
          <p:cNvPicPr>
            <a:picLocks noChangeAspect="1"/>
          </p:cNvPicPr>
          <p:nvPr/>
        </p:nvPicPr>
        <p:blipFill>
          <a:blip r:embed="rId4">
            <a:extLst>
              <a:ext uri="{28A0092B-C50C-407E-A947-70E740481C1C}">
                <a14:useLocalDpi xmlns:a14="http://schemas.microsoft.com/office/drawing/2010/main" val="0"/>
              </a:ext>
            </a:extLst>
          </a:blip>
          <a:srcRect l="7143" t="16071" r="5357" b="14285"/>
          <a:stretch>
            <a:fillRect/>
          </a:stretch>
        </p:blipFill>
        <p:spPr bwMode="auto">
          <a:xfrm>
            <a:off x="-480030" y="-402968"/>
            <a:ext cx="13506788"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stretch>
            <a:fillRect/>
          </a:stretch>
        </p:blipFill>
        <p:spPr>
          <a:xfrm>
            <a:off x="10935926" y="-50055"/>
            <a:ext cx="1255238" cy="937524"/>
          </a:xfrm>
          <a:prstGeom prst="rect">
            <a:avLst/>
          </a:prstGeom>
        </p:spPr>
      </p:pic>
      <p:pic>
        <p:nvPicPr>
          <p:cNvPr id="1026" name="Picture 2" descr="Bí quyết để dạy con cách quản lý tiền ở các lứa tuổi | Tin tức mới nhất 24h  - Đọc Báo Lao Động online - Laodong.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7024" y="1029729"/>
            <a:ext cx="3296079" cy="2504303"/>
          </a:xfrm>
          <a:prstGeom prst="rect">
            <a:avLst/>
          </a:prstGeom>
          <a:noFill/>
          <a:extLst>
            <a:ext uri="{909E8E84-426E-40DD-AFC4-6F175D3DCCD1}">
              <a14:hiddenFill xmlns:a14="http://schemas.microsoft.com/office/drawing/2010/main">
                <a:solidFill>
                  <a:srgbClr val="FFFFFF"/>
                </a:solidFill>
              </a14:hiddenFill>
            </a:ext>
          </a:extLst>
        </p:spPr>
      </p:pic>
      <p:pic>
        <p:nvPicPr>
          <p:cNvPr id="15" name="Shape 294"/>
          <p:cNvPicPr/>
          <p:nvPr/>
        </p:nvPicPr>
        <p:blipFill>
          <a:blip r:embed="rId7"/>
          <a:stretch/>
        </p:blipFill>
        <p:spPr>
          <a:xfrm>
            <a:off x="8657024" y="3987877"/>
            <a:ext cx="3136125" cy="2325573"/>
          </a:xfrm>
          <a:prstGeom prst="rect">
            <a:avLst/>
          </a:prstGeom>
        </p:spPr>
      </p:pic>
    </p:spTree>
    <p:extLst>
      <p:ext uri="{BB962C8B-B14F-4D97-AF65-F5344CB8AC3E}">
        <p14:creationId xmlns:p14="http://schemas.microsoft.com/office/powerpoint/2010/main" val="33757763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4"/>
          <a:srcRect/>
          <a:stretch>
            <a:fillRect/>
          </a:stretch>
        </p:blipFill>
        <p:spPr bwMode="auto">
          <a:xfrm>
            <a:off x="0" y="-66090"/>
            <a:ext cx="12192000" cy="6831250"/>
          </a:xfrm>
          <a:prstGeom prst="rect">
            <a:avLst/>
          </a:prstGeom>
          <a:noFill/>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2665219096"/>
              </p:ext>
            </p:extLst>
          </p:nvPr>
        </p:nvGraphicFramePr>
        <p:xfrm>
          <a:off x="1267690" y="1377997"/>
          <a:ext cx="10418983"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0"/>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2"/>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403782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4"/>
          <a:srcRect/>
          <a:stretch>
            <a:fillRect/>
          </a:stretch>
        </p:blipFill>
        <p:spPr bwMode="auto">
          <a:xfrm>
            <a:off x="-836" y="26750"/>
            <a:ext cx="12192000" cy="6831250"/>
          </a:xfrm>
          <a:prstGeom prst="rect">
            <a:avLst/>
          </a:prstGeom>
          <a:noFill/>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2256160933"/>
              </p:ext>
            </p:extLst>
          </p:nvPr>
        </p:nvGraphicFramePr>
        <p:xfrm>
          <a:off x="844574" y="1153319"/>
          <a:ext cx="10922310" cy="54830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0" y="0"/>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8" name="Picture 2" descr="http://photos.myjoyonline.com/photos/news/201311/6579331693860_2001437840207.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91824" y="-191962"/>
            <a:ext cx="2462173"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2"/>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727</TotalTime>
  <Words>2397</Words>
  <Application>Microsoft Office PowerPoint</Application>
  <PresentationFormat>Widescreen</PresentationFormat>
  <Paragraphs>160</Paragraphs>
  <Slides>31</Slides>
  <Notes>0</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31</vt:i4>
      </vt:variant>
    </vt:vector>
  </HeadingPairs>
  <TitlesOfParts>
    <vt:vector size="49" baseType="lpstr">
      <vt:lpstr>#9Slide03 Aturdida</vt:lpstr>
      <vt:lpstr>#9Slide05 Atlantika</vt:lpstr>
      <vt:lpstr>#9Slide05 Brannboll Ny</vt:lpstr>
      <vt:lpstr>#9Slide05 Fourth</vt:lpstr>
      <vt:lpstr>#9Slide05 Israquella</vt:lpstr>
      <vt:lpstr>#9Slide05 Kathya</vt:lpstr>
      <vt:lpstr>#9Slide05 Lobster</vt:lpstr>
      <vt:lpstr>#9Slide05 SVNTradeMark</vt:lpstr>
      <vt:lpstr>Arial</vt:lpstr>
      <vt:lpstr>Calibri</vt:lpstr>
      <vt:lpstr>Calibri Light</vt:lpstr>
      <vt:lpstr>SVN-Vanilla Daisy Pro</vt:lpstr>
      <vt:lpstr>SVN-Wallington</vt:lpstr>
      <vt:lpstr>Times New Roman</vt:lpstr>
      <vt:lpstr>Trebuchet MS</vt:lpstr>
      <vt:lpstr>Wingdings 3</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HP</cp:lastModifiedBy>
  <cp:revision>46</cp:revision>
  <dcterms:created xsi:type="dcterms:W3CDTF">2021-07-15T15:36:06Z</dcterms:created>
  <dcterms:modified xsi:type="dcterms:W3CDTF">2024-05-26T06:51:10Z</dcterms:modified>
</cp:coreProperties>
</file>