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8" r:id="rId4"/>
    <p:sldId id="287" r:id="rId5"/>
    <p:sldId id="288" r:id="rId6"/>
    <p:sldId id="257" r:id="rId7"/>
    <p:sldId id="264" r:id="rId8"/>
    <p:sldId id="259" r:id="rId9"/>
    <p:sldId id="269" r:id="rId10"/>
    <p:sldId id="258" r:id="rId11"/>
    <p:sldId id="261" r:id="rId12"/>
    <p:sldId id="262" r:id="rId13"/>
    <p:sldId id="263" r:id="rId14"/>
    <p:sldId id="267" r:id="rId15"/>
    <p:sldId id="270" r:id="rId16"/>
    <p:sldId id="266" r:id="rId17"/>
    <p:sldId id="271" r:id="rId18"/>
    <p:sldId id="272" r:id="rId19"/>
    <p:sldId id="273" r:id="rId20"/>
    <p:sldId id="274" r:id="rId21"/>
    <p:sldId id="278" r:id="rId22"/>
    <p:sldId id="276" r:id="rId23"/>
    <p:sldId id="277" r:id="rId24"/>
    <p:sldId id="275"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1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tốt</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như</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thế</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nào</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algn="just"/>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a:latin typeface="#9Slide05 Brannboll Ny" panose="02000000000000000000" pitchFamily="2" charset="0"/>
              <a:cs typeface="Times New Roman" panose="02020603050405020304" pitchFamily="18" charset="0"/>
            </a:rPr>
            <a:t>Em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có</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suy</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nghĩ</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gì</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về</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hành</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động</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việc</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làm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của</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kumimoji="0" lang="en-US" sz="2800" b="1" i="1" u="none" strike="noStrike"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a:latin typeface="#9Slide05 Brannboll Ny" panose="02000000000000000000" pitchFamily="2" charset="0"/>
            </a:rPr>
            <a:t>Em hiểu thế  nào là tiết kiệm?</a:t>
          </a:r>
          <a:endParaRPr lang="en-US" sz="2800" b="1" i="0" dirty="0">
            <a:latin typeface="#9Slide05 Brannboll Ny" panose="02000000000000000000" pitchFamily="2" charset="0"/>
          </a:endParaRPr>
        </a:p>
        <a:p>
          <a:pPr algn="l">
            <a:spcAft>
              <a:spcPts val="0"/>
            </a:spcAft>
          </a:pPr>
          <a:r>
            <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D7871605-17A6-4B71-848A-34522C1FCB91}" type="presOf" srcId="{8C4E1181-A43E-4AFA-A175-608167BDD664}" destId="{046903CA-E59E-4D3A-B85F-2132F4D3C385}" srcOrd="1" destOrd="0" presId="urn:microsoft.com/office/officeart/2005/8/layout/vList4#1"/>
    <dgm:cxn modelId="{BEE2A10E-61AB-4B91-AEC2-C9DAA1279C51}" type="presOf" srcId="{8C4E1181-A43E-4AFA-A175-608167BDD664}" destId="{DE66B4FA-8443-484B-9A9E-FA188D6B4E43}" srcOrd="0"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840F8C9E-B202-4DE0-AC25-35D3A1FA52CB}"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A08C96F6-3490-4C54-AD6E-4870C05A8173}" type="presOf" srcId="{36F1A9A7-0E91-4997-8451-066E68D6791C}" destId="{629FFE63-9943-4FDD-AEB3-15F8D3455642}"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a:solidFill>
                <a:srgbClr val="FF0000"/>
              </a:solidFill>
              <a:latin typeface="#9Slide05 Brannboll Ny" panose="02000000000000000000" pitchFamily="2" charset="0"/>
              <a:cs typeface="Times New Roman" panose="02020603050405020304" pitchFamily="18" charset="0"/>
            </a:rPr>
            <a:t>Em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có</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suy</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nghĩ</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gì</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về</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hành</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động</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việc</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làm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của</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lang="de-DE" sz="2800" dirty="0">
              <a:latin typeface="#9Slide05 Brannboll Ny" panose="02000000000000000000" pitchFamily="2" charset="0"/>
            </a:rPr>
            <a:t>-Hải biết sử dụng vật chất, tiền bạc hợp lí.</a:t>
          </a:r>
          <a:endParaRPr lang="en-US" sz="2800" i="1"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a:solidFill>
                <a:srgbClr val="FF0000"/>
              </a:solidFill>
              <a:latin typeface="#9Slide05 Brannboll Ny" panose="02000000000000000000" pitchFamily="2" charset="0"/>
            </a:rPr>
            <a:t>Em hiểu thế  nào là tiết kiệm?</a:t>
          </a:r>
        </a:p>
        <a:p>
          <a:pPr algn="l">
            <a:spcAft>
              <a:spcPts val="0"/>
            </a:spcAft>
          </a:pPr>
          <a:r>
            <a:rPr lang="de-DE" sz="2800" dirty="0">
              <a:latin typeface="#9Slide05 Brannboll Ny" panose="02000000000000000000" pitchFamily="2" charset="0"/>
            </a:rPr>
            <a:t>Tiết kiệm là biết sử dung một cách hợp lí của cải, tiền bạc, thời gian, sức lực của mình và người khác.</a:t>
          </a: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tốt</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như</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thế</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nào</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a:latin typeface="#9Slide05 Brannboll Ny" panose="02000000000000000000" pitchFamily="2" charset="0"/>
              <a:cs typeface="Times New Roman" panose="02020603050405020304" pitchFamily="18" charset="0"/>
            </a:rPr>
            <a:t>Em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có</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suy</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nghĩ</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gì</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về</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hành</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động</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việc</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làm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của</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l" defTabSz="1244600">
            <a:lnSpc>
              <a:spcPct val="90000"/>
            </a:lnSpc>
            <a:spcBef>
              <a:spcPct val="0"/>
            </a:spcBef>
            <a:spcAft>
              <a:spcPts val="0"/>
            </a:spcAft>
            <a:buNone/>
          </a:pPr>
          <a:r>
            <a:rPr lang="vi-VN" sz="2800" b="1" i="0" kern="1200" dirty="0">
              <a:latin typeface="#9Slide05 Brannboll Ny" panose="02000000000000000000" pitchFamily="2" charset="0"/>
            </a:rPr>
            <a:t>Em hiểu thế  nào là tiết kiệm?</a:t>
          </a:r>
          <a:endParaRPr lang="en-US" sz="2800" b="1" i="0" kern="1200" dirty="0">
            <a:latin typeface="#9Slide05 Brannboll Ny" panose="02000000000000000000" pitchFamily="2" charset="0"/>
          </a:endParaRPr>
        </a:p>
        <a:p>
          <a:pPr marL="0" lvl="0" indent="0" algn="l" defTabSz="1244600">
            <a:lnSpc>
              <a:spcPct val="90000"/>
            </a:lnSpc>
            <a:spcBef>
              <a:spcPct val="0"/>
            </a:spcBef>
            <a:spcAft>
              <a:spcPts val="0"/>
            </a:spcAft>
            <a:buNone/>
          </a:pPr>
          <a:r>
            <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marL="0" lvl="0" indent="0" algn="l" defTabSz="1244600">
            <a:lnSpc>
              <a:spcPct val="100000"/>
            </a:lnSpc>
            <a:spcBef>
              <a:spcPct val="0"/>
            </a:spcBef>
            <a:spcAft>
              <a:spcPts val="0"/>
            </a:spcAft>
            <a:buNone/>
          </a:pPr>
          <a:r>
            <a:rPr lang="vi-VN" sz="2800" kern="12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0" kern="1200" baseline="0" dirty="0" err="1">
              <a:solidFill>
                <a:srgbClr val="FF0000"/>
              </a:solidFill>
              <a:latin typeface="#9Slide05 Brannboll Ny" panose="02000000000000000000" pitchFamily="2" charset="0"/>
              <a:cs typeface="Times New Roman" panose="02020603050405020304" pitchFamily="18" charset="0"/>
            </a:rPr>
            <a:t>Em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có</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suy</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nghĩ</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gì</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về</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hành</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động</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việc</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làm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của</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lang="de-DE" sz="2800" kern="1200" dirty="0">
              <a:latin typeface="#9Slide05 Brannboll Ny" panose="02000000000000000000" pitchFamily="2" charset="0"/>
            </a:rPr>
            <a:t>-Hải biết sử dụng vật chất, tiền bạc hợp lí.</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vi-VN" sz="2800" b="1" i="0" kern="1200" dirty="0">
              <a:solidFill>
                <a:srgbClr val="FF0000"/>
              </a:solidFill>
              <a:latin typeface="#9Slide05 Brannboll Ny" panose="02000000000000000000" pitchFamily="2" charset="0"/>
            </a:rPr>
            <a:t>Em hiểu thế  nào là tiết kiệm?</a:t>
          </a:r>
        </a:p>
        <a:p>
          <a:pPr marL="0" lvl="0" indent="0" algn="l" defTabSz="1244600">
            <a:lnSpc>
              <a:spcPct val="90000"/>
            </a:lnSpc>
            <a:spcBef>
              <a:spcPct val="0"/>
            </a:spcBef>
            <a:spcAft>
              <a:spcPts val="0"/>
            </a:spcAft>
            <a:buNone/>
          </a:pPr>
          <a:r>
            <a:rPr lang="de-DE" sz="2800" kern="1200" dirty="0">
              <a:latin typeface="#9Slide05 Brannboll Ny" panose="02000000000000000000" pitchFamily="2" charset="0"/>
            </a:rPr>
            <a:t>Tiết kiệm là biết sử dung một cách hợp lí của cải, tiền bạc, thời gian, sức lực của mình và người khác.</a:t>
          </a: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png"/><Relationship Id="rId7"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15.jpeg"/><Relationship Id="rId5" Type="http://schemas.openxmlformats.org/officeDocument/2006/relationships/diagramData" Target="../diagrams/data1.xml"/><Relationship Id="rId10" Type="http://schemas.openxmlformats.org/officeDocument/2006/relationships/image" Target="../media/image14.jpeg"/><Relationship Id="rId4" Type="http://schemas.openxmlformats.org/officeDocument/2006/relationships/image" Target="../media/image4.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2.xml"/><Relationship Id="rId11" Type="http://schemas.openxmlformats.org/officeDocument/2006/relationships/image" Target="../media/image15.jpeg"/><Relationship Id="rId5" Type="http://schemas.openxmlformats.org/officeDocument/2006/relationships/diagramData" Target="../diagrams/data2.xml"/><Relationship Id="rId10" Type="http://schemas.openxmlformats.org/officeDocument/2006/relationships/image" Target="../media/image14.jpeg"/><Relationship Id="rId4" Type="http://schemas.openxmlformats.org/officeDocument/2006/relationships/image" Target="../media/image4.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3460797" y="3384645"/>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004840" y="795121"/>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4924795" y="4167195"/>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2826667"/>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605433"/>
            <a:ext cx="108713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err="1">
                <a:solidFill>
                  <a:srgbClr val="000000"/>
                </a:solidFill>
                <a:latin typeface="#9Slide05 Israquella" pitchFamily="2" charset="0"/>
                <a:ea typeface="Courier New" panose="02070309020205020404" pitchFamily="49" charset="0"/>
              </a:rPr>
              <a:t>Em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hãy</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chỉ</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ra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biểu</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hiện</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của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và</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chưa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trong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các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tranh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sau</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1405652"/>
            <a:ext cx="2804160" cy="2304891"/>
          </a:xfrm>
          <a:prstGeom prst="rect">
            <a:avLst/>
          </a:prstGeom>
        </p:spPr>
      </p:pic>
      <p:pic>
        <p:nvPicPr>
          <p:cNvPr id="13" name="Shape 298"/>
          <p:cNvPicPr/>
          <p:nvPr/>
        </p:nvPicPr>
        <p:blipFill>
          <a:blip r:embed="rId5"/>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a:effectLst/>
                  <a:latin typeface="#9Slide05 Brannboll Ny" panose="02000000000000000000" pitchFamily="2" charset="0"/>
                  <a:ea typeface="Arial" panose="020B0604020202020204" pitchFamily="34" charset="0"/>
                </a:rPr>
                <a:t>Con </a:t>
              </a:r>
              <a:r>
                <a:rPr lang="en-US" sz="1600" i="1" dirty="0" err="1">
                  <a:effectLst/>
                  <a:latin typeface="#9Slide05 Brannboll Ny" panose="02000000000000000000" pitchFamily="2" charset="0"/>
                  <a:ea typeface="Arial" panose="020B0604020202020204" pitchFamily="34" charset="0"/>
                </a:rPr>
                <a:t>có</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biết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mẹ</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phải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mất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bao</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nhiêu</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thời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gian</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để</a:t>
              </a:r>
              <a:r>
                <a:rPr lang="en-US" sz="1600" i="1" dirty="0">
                  <a:effectLst/>
                  <a:latin typeface="#9Slide05 Brannboll Ny" panose="02000000000000000000" pitchFamily="2" charset="0"/>
                  <a:ea typeface="Arial" panose="020B0604020202020204" pitchFamily="34" charset="0"/>
                </a:rPr>
                <a:t> </a:t>
              </a:r>
              <a:r>
                <a:rPr lang="vi-VN" sz="1600" i="1" dirty="0">
                  <a:effectLst/>
                  <a:latin typeface="#9Slide05 Brannboll Ny" panose="02000000000000000000" pitchFamily="2" charset="0"/>
                  <a:ea typeface="Arial" panose="020B0604020202020204" pitchFamily="34" charset="0"/>
                </a:rPr>
                <a:t>đan 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biểu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hiện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chiến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thắng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và</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 </a:t>
            </a:r>
            <a:r>
              <a:rPr lang="en-US" altLang="en-US" sz="4400" b="1" dirty="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FF0000"/>
                  </a:solidFill>
                  <a:latin typeface="#9Slide05 SVNTradeMark" panose="02000000000000000000" pitchFamily="2" charset="0"/>
                  <a:ea typeface="Arial Unicode MS"/>
                </a:rPr>
                <a:t>Chia </a:t>
              </a:r>
              <a:r>
                <a:rPr lang="en-US" sz="2800" b="1" kern="0" dirty="0" err="1">
                  <a:solidFill>
                    <a:srgbClr val="FF0000"/>
                  </a:solidFill>
                  <a:latin typeface="#9Slide05 SVNTradeMark" panose="02000000000000000000" pitchFamily="2" charset="0"/>
                  <a:ea typeface="Arial Unicode MS"/>
                </a:rPr>
                <a:t>lớp</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ra</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thành</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hai</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đội</a:t>
              </a:r>
              <a:endParaRPr lang="en-US" sz="2800" b="1" kern="0" dirty="0">
                <a:solidFill>
                  <a:srgbClr val="FF0000"/>
                </a:solidFill>
                <a:latin typeface="#9Slide05 SVNTradeMark" panose="02000000000000000000" pitchFamily="2" charset="0"/>
                <a:ea typeface="Arial Unicode MS"/>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FF0000"/>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t>Em có nhận xét gì về cách chi tiêu của anh Hoà?</a:t>
            </a:r>
          </a:p>
          <a:p>
            <a:pPr lvl="0" algn="just"/>
            <a:r>
              <a:rPr lang="vi-VN" sz="1600" dirty="0"/>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a:t>2. Những 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a:t>- Phong trào nuôi lợn tiết kiệm có ý nghĩa như thế nào?</a:t>
            </a:r>
          </a:p>
          <a:p>
            <a:pPr lvl="0" algn="just"/>
            <a:r>
              <a:rPr lang="vi-VN" sz="1600" dirty="0"/>
              <a:t>- Từ phong trào này, em có thể rút ra bài học gì?</a:t>
            </a:r>
          </a:p>
          <a:p>
            <a:pPr algn="just"/>
            <a:endParaRPr lang="vi-VN" sz="16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1600" b="1" dirty="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a:t>-Bố mẹ Nam đã làm gì để có tiền mua tivi?</a:t>
            </a:r>
          </a:p>
          <a:p>
            <a:pPr algn="just"/>
            <a:r>
              <a:rPr lang="vi-VN" sz="1600" dirty="0"/>
              <a:t>-Từ câu chuyện của gia đình Nam, em hãy rút ra ý nghĩa của việc tiết kiệm.</a:t>
            </a:r>
            <a:br>
              <a:rPr lang="vi-VN" sz="1600" dirty="0"/>
            </a:br>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a:t>1</a:t>
            </a:r>
            <a:r>
              <a:rPr lang="vi-VN" sz="2000" b="1" dirty="0"/>
              <a:t>. </a:t>
            </a:r>
            <a:r>
              <a:rPr lang="vi-VN" sz="2000" dirty="0"/>
              <a:t>	 </a:t>
            </a:r>
          </a:p>
          <a:p>
            <a:pPr lvl="0" algn="just"/>
            <a:r>
              <a:rPr lang="vi-VN" sz="2000" dirty="0"/>
              <a:t>anh Hoà chi tiêu không tiết kiệm, kiếm được tiêu hết, không nghĩ đến tích lũy.</a:t>
            </a:r>
          </a:p>
          <a:p>
            <a:pPr lvl="0" algn="just"/>
            <a:endParaRPr lang="vi-VN" sz="2000" dirty="0"/>
          </a:p>
          <a:p>
            <a:pPr lvl="0" algn="just"/>
            <a:r>
              <a:rPr lang="vi-VN" sz="2000" dirty="0"/>
              <a:t>hậu quả  là khi khó khăn, ốm đau không có tiền trang trải.</a:t>
            </a:r>
          </a:p>
          <a:p>
            <a:pPr lvl="0" algn="just"/>
            <a:endParaRPr lang="vi-VN" sz="2000" dirty="0"/>
          </a:p>
          <a:p>
            <a:pPr lvl="0" algn="just"/>
            <a:r>
              <a:rPr lang="vi-VN" sz="2000" dirty="0"/>
              <a:t> Vì thế phải tích lũy để trang trải khi bất trắc., làm chủ cuộc sống ,tạo dựng cuộc sống yên vui, hạnh phúc</a:t>
            </a:r>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a:t>2</a:t>
            </a:r>
            <a:r>
              <a:rPr lang="vi-VN" sz="2000" dirty="0"/>
              <a:t>. - Phong trào nuôi lợn tiết kiệm giúp các bạn rèn luyện ý thức sử dụng tiền bạc hợp lý, có tích lũy.</a:t>
            </a:r>
          </a:p>
          <a:p>
            <a:pPr algn="just"/>
            <a:r>
              <a:rPr lang="vi-VN" sz="2000" dirty="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a:t>-Cần biết chi tiêu hợp lý, có tích lũy. Quan tâm, chia sẻ khó khăn với người khác phù hợp với khả năng của mình.</a:t>
            </a:r>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a:t>3 .</a:t>
            </a:r>
            <a:r>
              <a:rPr lang="vi-VN" sz="2400" dirty="0"/>
              <a:t>bố mẹ Nam quyết tâm dành dụm tiền bằng cách mỗi tính toán việc chi tiêu để có thể tiết kiệm được một khoản tiền nhỏ. Cứ như vậy, trong vòng một năm lđủ tiền  mua tivi".</a:t>
            </a:r>
          </a:p>
          <a:p>
            <a:pPr lvl="0" algn="just"/>
            <a:endParaRPr lang="vi-VN" sz="2400" dirty="0"/>
          </a:p>
          <a:p>
            <a:pPr algn="just"/>
            <a:r>
              <a:rPr lang="vi-VN" sz="2400" dirty="0"/>
              <a:t>-việc tiết kiệm đem lại cuộc sống ấm no, hạnh phúc hơn, đầy đủ hơn.</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92727" y="119058"/>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pic>
        <p:nvPicPr>
          <p:cNvPr id="15" name="Shape 312"/>
          <p:cNvPicPr/>
          <p:nvPr/>
        </p:nvPicPr>
        <p:blipFill>
          <a:blip r:embed="rId4"/>
          <a:stretch/>
        </p:blipFill>
        <p:spPr>
          <a:xfrm>
            <a:off x="158345" y="232265"/>
            <a:ext cx="5328055" cy="2608640"/>
          </a:xfrm>
          <a:prstGeom prst="rect">
            <a:avLst/>
          </a:prstGeom>
        </p:spPr>
      </p:pic>
      <p:pic>
        <p:nvPicPr>
          <p:cNvPr id="16" name="Shape 320"/>
          <p:cNvPicPr/>
          <p:nvPr/>
        </p:nvPicPr>
        <p:blipFill>
          <a:blip r:embed="rId5"/>
          <a:stretch/>
        </p:blipFill>
        <p:spPr>
          <a:xfrm>
            <a:off x="5597235" y="272181"/>
            <a:ext cx="6179129" cy="3262502"/>
          </a:xfrm>
          <a:prstGeom prst="rect">
            <a:avLst/>
          </a:prstGeom>
        </p:spPr>
      </p:pic>
      <p:pic>
        <p:nvPicPr>
          <p:cNvPr id="18" name="Shape 328"/>
          <p:cNvPicPr/>
          <p:nvPr/>
        </p:nvPicPr>
        <p:blipFill>
          <a:blip r:embed="rId6"/>
          <a:stretch/>
        </p:blipFill>
        <p:spPr>
          <a:xfrm>
            <a:off x="158345" y="3172691"/>
            <a:ext cx="4532933" cy="3207644"/>
          </a:xfrm>
          <a:prstGeom prst="rect">
            <a:avLst/>
          </a:prstGeom>
        </p:spPr>
      </p:pic>
      <p:sp>
        <p:nvSpPr>
          <p:cNvPr id="7" name="Rectangle 6"/>
          <p:cNvSpPr/>
          <p:nvPr/>
        </p:nvSpPr>
        <p:spPr>
          <a:xfrm>
            <a:off x="5167744" y="3338945"/>
            <a:ext cx="7329055" cy="3539430"/>
          </a:xfrm>
          <a:prstGeom prst="rect">
            <a:avLst/>
          </a:prstGeom>
        </p:spPr>
        <p:txBody>
          <a:bodyPr wrap="square">
            <a:spAutoFit/>
          </a:bodyPr>
          <a:lstStyle/>
          <a:p>
            <a:pPr algn="just"/>
            <a:r>
              <a:rPr lang="vi-VN" sz="2800" b="1" dirty="0"/>
              <a:t>* Thực hiện tiết kiệm điện</a:t>
            </a:r>
            <a:endParaRPr lang="vi-VN" sz="2800" dirty="0"/>
          </a:p>
          <a:p>
            <a:pPr algn="just"/>
            <a:r>
              <a:rPr lang="vi-VN" sz="2800" dirty="0"/>
              <a:t>Em hãy tham gia thảo luận cách thực hiện tiết kiệm điện cùng các bạn trong nhóm: Minh: Tắt tất cả các phương tiện, thiết bị dùng điện khi không cần thiết.</a:t>
            </a:r>
          </a:p>
          <a:p>
            <a:pPr algn="just"/>
            <a:r>
              <a:rPr lang="vi-VN" sz="2800" dirty="0"/>
              <a:t>Oanh: Sử dụng bóng đèn tiết kiệm điện.</a:t>
            </a:r>
          </a:p>
          <a:p>
            <a:pPr algn="just"/>
            <a:r>
              <a:rPr lang="vi-VN" sz="28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88847"/>
            <a:ext cx="4873052"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5663953" y="468762"/>
            <a:ext cx="5450988" cy="5182805"/>
          </a:xfrm>
          <a:prstGeom prst="rect">
            <a:avLst/>
          </a:prstGeom>
        </p:spPr>
      </p:pic>
      <p:sp>
        <p:nvSpPr>
          <p:cNvPr id="9" name="文本框 6"/>
          <p:cNvSpPr txBox="1"/>
          <p:nvPr/>
        </p:nvSpPr>
        <p:spPr>
          <a:xfrm>
            <a:off x="6418555" y="3074883"/>
            <a:ext cx="3916840"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a:solidFill>
                  <a:srgbClr val="FF0000"/>
                </a:solidFill>
              </a:rPr>
              <a:t>Khái niệm: </a:t>
            </a:r>
            <a:r>
              <a:rPr lang="vi-VN" sz="2800" dirty="0"/>
              <a:t>Tiết kiệm là biết sử dụng một cách hợp lí tiền bạc, của cải, thời gian, sức lực của mình và của người khác.</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p>
          <a:p>
            <a:pPr lvl="0"/>
            <a:endParaRPr lang="vi-VN" sz="2800" dirty="0"/>
          </a:p>
          <a:p>
            <a:pPr lvl="0"/>
            <a:r>
              <a:rPr lang="vi-VN" sz="2800" dirty="0">
                <a:solidFill>
                  <a:srgbClr val="FF0000"/>
                </a:solidFill>
              </a:rPr>
              <a:t>Ý nghĩa: </a:t>
            </a:r>
            <a:r>
              <a:rPr lang="vi-VN" sz="2800" dirty="0"/>
              <a:t>Tiết 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1:</a:t>
            </a:r>
            <a:r>
              <a:rPr lang="vi-VN" sz="2800" dirty="0"/>
              <a:t>Em hãy cùng các bạn trong nhóm thực hiện nhiệm vụ sau:</a:t>
            </a:r>
          </a:p>
          <a:p>
            <a:pPr lvl="0"/>
            <a:r>
              <a:rPr lang="vi-VN" sz="2800" dirty="0"/>
              <a:t>Liệt kê những biểu hiện lãng phí đồ dùng học tập và kể ra ba cách tiết kiệm đồ dùng học tập của học sinh.</a:t>
            </a:r>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a:t>Mua nhiều đồ dùng học tập, không dùng đến</a:t>
            </a:r>
          </a:p>
          <a:p>
            <a:pPr marL="514350" indent="-514350" algn="just">
              <a:buAutoNum type="arabicPeriod"/>
            </a:pPr>
            <a:endParaRPr lang="vi-VN" sz="2800" dirty="0"/>
          </a:p>
          <a:p>
            <a:pPr marL="514350" indent="-514350" algn="just">
              <a:buAutoNum type="arabicPeriod"/>
            </a:pPr>
            <a:r>
              <a:rPr lang="vi-VN" sz="2800" dirty="0"/>
              <a:t>Bỏ quên đồ dùng</a:t>
            </a:r>
          </a:p>
          <a:p>
            <a:pPr marL="514350" indent="-514350" algn="just">
              <a:buAutoNum type="arabicPeriod"/>
            </a:pPr>
            <a:endParaRPr lang="vi-VN" sz="2800" dirty="0"/>
          </a:p>
          <a:p>
            <a:pPr marL="514350" indent="-514350" algn="just">
              <a:buAutoNum type="arabicPeriod"/>
            </a:pPr>
            <a:r>
              <a:rPr lang="vi-VN" sz="2800" dirty="0"/>
              <a:t>Vở viết dở . Bỏ đi nhiều trang giấy trắng.</a:t>
            </a:r>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a:t>Bọc sách vở, giữ gìn cẩn thận.</a:t>
            </a:r>
          </a:p>
          <a:p>
            <a:pPr marL="514350" indent="-514350" algn="just">
              <a:buAutoNum type="arabicPeriod"/>
            </a:pPr>
            <a:r>
              <a:rPr lang="vi-VN" sz="2800" dirty="0"/>
              <a:t>Đựng đồ dùng học tập vào túi đựng</a:t>
            </a:r>
          </a:p>
          <a:p>
            <a:pPr marL="514350" indent="-514350" algn="just">
              <a:buAutoNum type="arabicPeriod"/>
            </a:pPr>
            <a:r>
              <a:rPr lang="vi-VN" sz="2800" dirty="0"/>
              <a:t>Sử dụng các tờ giấy trắng còn lại của quyển vở dở để làm nháp…</a:t>
            </a:r>
          </a:p>
        </p:txBody>
      </p:sp>
      <p:sp>
        <p:nvSpPr>
          <p:cNvPr id="18" name="Rectangle 17"/>
          <p:cNvSpPr/>
          <p:nvPr/>
        </p:nvSpPr>
        <p:spPr>
          <a:xfrm>
            <a:off x="1001485" y="1087377"/>
            <a:ext cx="2685143" cy="523220"/>
          </a:xfrm>
          <a:prstGeom prst="rect">
            <a:avLst/>
          </a:prstGeom>
        </p:spPr>
        <p:txBody>
          <a:bodyPr wrap="square">
            <a:spAutoFit/>
          </a:bodyPr>
          <a:lstStyle/>
          <a:p>
            <a:pPr algn="ctr"/>
            <a:r>
              <a:rPr lang="vi-VN" sz="2800" b="1" dirty="0"/>
              <a:t>Tiết kiệm </a:t>
            </a:r>
            <a:endParaRPr lang="vi-VN" sz="2800" dirty="0"/>
          </a:p>
        </p:txBody>
      </p:sp>
      <p:sp>
        <p:nvSpPr>
          <p:cNvPr id="19" name="Rectangle 18"/>
          <p:cNvSpPr/>
          <p:nvPr/>
        </p:nvSpPr>
        <p:spPr>
          <a:xfrm>
            <a:off x="6625771" y="978167"/>
            <a:ext cx="2685143" cy="523220"/>
          </a:xfrm>
          <a:prstGeom prst="rect">
            <a:avLst/>
          </a:prstGeom>
        </p:spPr>
        <p:txBody>
          <a:bodyPr wrap="square">
            <a:spAutoFit/>
          </a:bodyPr>
          <a:lstStyle/>
          <a:p>
            <a:pPr algn="ctr"/>
            <a:r>
              <a:rPr lang="vi-VN" sz="2800" b="1" dirty="0"/>
              <a:t>Lãng phí</a:t>
            </a:r>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4001091"/>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Em hãy nhận xét hành vi của các bạn dưới đây:</a:t>
            </a:r>
          </a:p>
          <a:p>
            <a:r>
              <a:rPr lang="vi-VN" sz="2800" dirty="0"/>
              <a:t>a)Khi ăn buffet ở nhà hàng, Lan chỉ lấy vừa đủ thức ăn.</a:t>
            </a:r>
          </a:p>
          <a:p>
            <a:r>
              <a:rPr lang="vi-VN" sz="2800" dirty="0"/>
              <a:t>b)Dương thường bật điều hoà, quạt trần, tivi suốt ngày ngay cả khi ra sân chơi với các bạn.</a:t>
            </a:r>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 Trả lời</a:t>
            </a:r>
          </a:p>
          <a:p>
            <a:r>
              <a:rPr lang="vi-VN" sz="2800" dirty="0"/>
              <a:t>a. Lan 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79650"/>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a:t> 1:</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dirty="0" err="1"/>
              <a:t>Nếu</a:t>
            </a:r>
            <a:r>
              <a:rPr lang="fr-FR" sz="2800" dirty="0"/>
              <a:t> là Lan, </a:t>
            </a:r>
            <a:r>
              <a:rPr lang="fr-FR" sz="2800" dirty="0" err="1"/>
              <a:t>em</a:t>
            </a:r>
            <a:r>
              <a:rPr lang="fr-FR" sz="2800" dirty="0"/>
              <a:t> </a:t>
            </a:r>
            <a:r>
              <a:rPr lang="fr-FR" sz="2800" dirty="0" err="1"/>
              <a:t>sẽ</a:t>
            </a:r>
            <a:r>
              <a:rPr lang="fr-FR" sz="2800" dirty="0"/>
              <a:t> </a:t>
            </a:r>
            <a:r>
              <a:rPr lang="fr-FR" sz="2800" dirty="0" err="1"/>
              <a:t>làm</a:t>
            </a:r>
            <a:r>
              <a:rPr lang="fr-FR" sz="2800" dirty="0"/>
              <a:t> </a:t>
            </a:r>
            <a:r>
              <a:rPr lang="fr-FR" sz="2800" dirty="0" err="1"/>
              <a:t>gì</a:t>
            </a:r>
            <a:r>
              <a:rPr lang="fr-FR" sz="2800" dirty="0"/>
              <a:t>?</a:t>
            </a:r>
            <a:endParaRPr lang="vi-VN" sz="2800" dirty="0"/>
          </a:p>
          <a:p>
            <a:endParaRPr lang="vi-VN" sz="16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5" y="1292020"/>
            <a:ext cx="5985163" cy="5509200"/>
          </a:xfrm>
          <a:prstGeom prst="rect">
            <a:avLst/>
          </a:prstGeom>
        </p:spPr>
        <p:txBody>
          <a:bodyPr wrap="square">
            <a:spAutoFit/>
          </a:bodyPr>
          <a:lstStyle/>
          <a:p>
            <a:r>
              <a:rPr lang="vi-VN" sz="2400" b="1" dirty="0"/>
              <a:t> 2: </a:t>
            </a:r>
            <a:r>
              <a:rPr lang="vi-VN" sz="2400" dirty="0"/>
              <a:t>Từ 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4" y="1283319"/>
            <a:ext cx="3505860" cy="4893647"/>
          </a:xfrm>
          <a:prstGeom prst="rect">
            <a:avLst/>
          </a:prstGeom>
        </p:spPr>
        <p:txBody>
          <a:bodyPr wrap="square">
            <a:spAutoFit/>
          </a:bodyPr>
          <a:lstStyle/>
          <a:p>
            <a:r>
              <a:rPr lang="vi-VN" sz="2000" b="1" dirty="0"/>
              <a:t>3</a:t>
            </a:r>
            <a:r>
              <a:rPr lang="vi-VN" sz="2400" b="1" dirty="0"/>
              <a:t>.</a:t>
            </a:r>
            <a:r>
              <a:rPr lang="vi-VN" sz="2400" dirty="0"/>
              <a:t> Tuyết 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292020"/>
            <a:ext cx="4862945" cy="3108543"/>
          </a:xfrm>
          <a:prstGeom prst="rect">
            <a:avLst/>
          </a:prstGeom>
        </p:spPr>
        <p:txBody>
          <a:bodyPr wrap="square">
            <a:spAutoFit/>
          </a:bodyPr>
          <a:lstStyle/>
          <a:p>
            <a:r>
              <a:rPr lang="vi-VN" sz="2400" b="1" dirty="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19"/>
            <a:ext cx="4558805" cy="5262979"/>
          </a:xfrm>
          <a:prstGeom prst="rect">
            <a:avLst/>
          </a:prstGeom>
        </p:spPr>
        <p:txBody>
          <a:bodyPr wrap="square">
            <a:spAutoFit/>
          </a:bodyPr>
          <a:lstStyle/>
          <a:p>
            <a:r>
              <a:rPr lang="vi-VN" sz="2000" b="1" dirty="0"/>
              <a:t>3</a:t>
            </a:r>
            <a:r>
              <a:rPr lang="vi-VN" sz="2800" b="1" dirty="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a:t>.</a:t>
            </a:r>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p>
        </p:txBody>
      </p:sp>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4786834" y="-375135"/>
            <a:ext cx="1747392" cy="3099448"/>
          </a:xfrm>
          <a:prstGeom prst="rect">
            <a:avLst/>
          </a:prstGeom>
        </p:spPr>
      </p:pic>
      <p:pic>
        <p:nvPicPr>
          <p:cNvPr id="17" name="Picture 16"/>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828239" y="2339098"/>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6"/>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9Slide05 Brannboll Ny" panose="02000000000000000000" pitchFamily="2" charset="0"/>
              </a:rPr>
              <a:t>Em hãy cùng các bạn nghe/ hát bài hát "Đội em làm kế hoạch nhỏ" (sáng tác: Phong Nhã).</a:t>
            </a:r>
            <a:endParaRPr lang="en-US" sz="2400" b="1" dirty="0">
              <a:latin typeface="#9Slide05 Brannboll Ny" panose="02000000000000000000" pitchFamily="2" charset="0"/>
            </a:endParaRPr>
          </a:p>
          <a:p>
            <a:r>
              <a:rPr lang="vi-VN" sz="2400" b="1" dirty="0">
                <a:latin typeface="#9Slide05 Brannboll Ny" panose="02000000000000000000" pitchFamily="2" charset="0"/>
              </a:rPr>
              <a:t>Em có suy nghĩ gì về ý nghĩa của hoạt động "làm kế hoạch nhỏ" của các bạn thiếu niên trong bài hát?</a:t>
            </a:r>
            <a:endParaRPr lang="en-US" sz="2400" b="1" dirty="0">
              <a:latin typeface="#9Slide05 Brannboll Ny" panose="02000000000000000000" pitchFamily="2"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1384995"/>
          </a:xfrm>
          <a:prstGeom prst="rect">
            <a:avLst/>
          </a:prstGeom>
        </p:spPr>
        <p:txBody>
          <a:bodyPr wrap="square">
            <a:spAutoFit/>
          </a:bodyPr>
          <a:lstStyle/>
          <a:p>
            <a:r>
              <a:rPr lang="en-US" sz="2800" b="1" i="1" dirty="0" err="1">
                <a:latin typeface="#9Slide05 Atlantika" pitchFamily="2" charset="0"/>
              </a:rPr>
              <a:t>Nhóm</a:t>
            </a:r>
            <a:r>
              <a:rPr lang="en-US" sz="2800" b="1" i="1" dirty="0">
                <a:latin typeface="#9Slide05 Atlantika" pitchFamily="2" charset="0"/>
              </a:rPr>
              <a:t> 1: </a:t>
            </a:r>
            <a:r>
              <a:rPr lang="en-US" sz="2800" b="1" dirty="0" err="1">
                <a:latin typeface="#9Slide05 Atlantika" pitchFamily="2" charset="0"/>
              </a:rPr>
              <a:t>Em</a:t>
            </a:r>
            <a:r>
              <a:rPr lang="en-US" sz="2800" b="1" dirty="0">
                <a:latin typeface="#9Slide05 Atlantika" pitchFamily="2" charset="0"/>
              </a:rPr>
              <a:t> </a:t>
            </a:r>
            <a:r>
              <a:rPr lang="en-US" sz="2800" b="1" dirty="0" err="1">
                <a:latin typeface="#9Slide05 Atlantika" pitchFamily="2" charset="0"/>
              </a:rPr>
              <a:t>hãy</a:t>
            </a:r>
            <a:r>
              <a:rPr lang="en-US" sz="2800" b="1" dirty="0">
                <a:latin typeface="#9Slide05 Atlantika" pitchFamily="2" charset="0"/>
              </a:rPr>
              <a:t> </a:t>
            </a:r>
            <a:r>
              <a:rPr lang="en-US" sz="2800" b="1" dirty="0" err="1">
                <a:latin typeface="#9Slide05 Atlantika" pitchFamily="2" charset="0"/>
              </a:rPr>
              <a:t>cùng</a:t>
            </a:r>
            <a:r>
              <a:rPr lang="en-US" sz="2800" b="1" dirty="0">
                <a:latin typeface="#9Slide05 Atlantika" pitchFamily="2" charset="0"/>
              </a:rPr>
              <a:t> </a:t>
            </a:r>
            <a:r>
              <a:rPr lang="en-US" sz="2800" b="1" dirty="0" err="1">
                <a:latin typeface="#9Slide05 Atlantika" pitchFamily="2" charset="0"/>
              </a:rPr>
              <a:t>các</a:t>
            </a:r>
            <a:r>
              <a:rPr lang="en-US" sz="2800" b="1" dirty="0">
                <a:latin typeface="#9Slide05 Atlantika" pitchFamily="2" charset="0"/>
              </a:rPr>
              <a:t> </a:t>
            </a:r>
            <a:r>
              <a:rPr lang="en-US" sz="2800" b="1" dirty="0" err="1">
                <a:latin typeface="#9Slide05 Atlantika" pitchFamily="2" charset="0"/>
              </a:rPr>
              <a:t>bạn</a:t>
            </a:r>
            <a:r>
              <a:rPr lang="en-US" sz="2800" b="1" dirty="0">
                <a:latin typeface="#9Slide05 Atlantika" pitchFamily="2" charset="0"/>
              </a:rPr>
              <a:t> </a:t>
            </a:r>
            <a:r>
              <a:rPr lang="en-US" sz="2800" b="1" dirty="0" err="1">
                <a:latin typeface="#9Slide05 Atlantika" pitchFamily="2" charset="0"/>
              </a:rPr>
              <a:t>thiết</a:t>
            </a:r>
            <a:r>
              <a:rPr lang="en-US" sz="2800" b="1" dirty="0">
                <a:latin typeface="#9Slide05 Atlantika" pitchFamily="2" charset="0"/>
              </a:rPr>
              <a:t> </a:t>
            </a:r>
            <a:r>
              <a:rPr lang="en-US" sz="2800" b="1" dirty="0" err="1">
                <a:latin typeface="#9Slide05 Atlantika" pitchFamily="2" charset="0"/>
              </a:rPr>
              <a:t>kế</a:t>
            </a:r>
            <a:r>
              <a:rPr lang="en-US" sz="2800" b="1" dirty="0">
                <a:latin typeface="#9Slide05 Atlantika" pitchFamily="2" charset="0"/>
              </a:rPr>
              <a:t> </a:t>
            </a:r>
            <a:r>
              <a:rPr lang="en-US" sz="2800" b="1" dirty="0" err="1">
                <a:latin typeface="#9Slide05 Atlantika" pitchFamily="2" charset="0"/>
              </a:rPr>
              <a:t>một</a:t>
            </a:r>
            <a:r>
              <a:rPr lang="en-US" sz="2800" b="1" dirty="0">
                <a:latin typeface="#9Slide05 Atlantika" pitchFamily="2" charset="0"/>
              </a:rPr>
              <a:t> </a:t>
            </a:r>
            <a:r>
              <a:rPr lang="en-US" sz="2800" b="1" dirty="0" err="1">
                <a:latin typeface="#9Slide05 Atlantika" pitchFamily="2" charset="0"/>
              </a:rPr>
              <a:t>sản</a:t>
            </a:r>
            <a:r>
              <a:rPr lang="en-US" sz="2800" b="1" dirty="0">
                <a:latin typeface="#9Slide05 Atlantika" pitchFamily="2" charset="0"/>
              </a:rPr>
              <a:t> </a:t>
            </a:r>
            <a:r>
              <a:rPr lang="en-US" sz="2800" b="1" dirty="0" err="1">
                <a:latin typeface="#9Slide05 Atlantika" pitchFamily="2" charset="0"/>
              </a:rPr>
              <a:t>phẩm</a:t>
            </a:r>
            <a:r>
              <a:rPr lang="en-US" sz="2800" b="1" dirty="0">
                <a:latin typeface="#9Slide05 Atlantika" pitchFamily="2" charset="0"/>
              </a:rPr>
              <a:t> </a:t>
            </a:r>
            <a:r>
              <a:rPr lang="en-US" sz="2800" b="1" dirty="0" err="1">
                <a:latin typeface="#9Slide05 Atlantika" pitchFamily="2" charset="0"/>
              </a:rPr>
              <a:t>tuyên</a:t>
            </a:r>
            <a:r>
              <a:rPr lang="en-US" sz="2800" b="1" dirty="0">
                <a:latin typeface="#9Slide05 Atlantika" pitchFamily="2" charset="0"/>
              </a:rPr>
              <a:t> </a:t>
            </a:r>
            <a:r>
              <a:rPr lang="en-US" sz="2800" b="1" dirty="0" err="1">
                <a:latin typeface="#9Slide05 Atlantika" pitchFamily="2" charset="0"/>
              </a:rPr>
              <a:t>truyền</a:t>
            </a:r>
            <a:r>
              <a:rPr lang="en-US" sz="2800" b="1" dirty="0">
                <a:latin typeface="#9Slide05 Atlantika" pitchFamily="2" charset="0"/>
              </a:rPr>
              <a:t> </a:t>
            </a:r>
            <a:r>
              <a:rPr lang="en-US" sz="2800" b="1" dirty="0" err="1">
                <a:latin typeface="#9Slide05 Atlantika" pitchFamily="2" charset="0"/>
              </a:rPr>
              <a:t>về</a:t>
            </a:r>
            <a:r>
              <a:rPr lang="en-US" sz="2800" b="1" dirty="0">
                <a:latin typeface="#9Slide05 Atlantika" pitchFamily="2" charset="0"/>
              </a:rPr>
              <a:t> </a:t>
            </a:r>
            <a:r>
              <a:rPr lang="en-US" sz="2800" b="1" dirty="0" err="1">
                <a:latin typeface="#9Slide05 Atlantika" pitchFamily="2" charset="0"/>
              </a:rPr>
              <a:t>tiết</a:t>
            </a:r>
            <a:r>
              <a:rPr lang="en-US" sz="2800" b="1" dirty="0">
                <a:latin typeface="#9Slide05 Atlantika" pitchFamily="2" charset="0"/>
              </a:rPr>
              <a:t> </a:t>
            </a:r>
            <a:r>
              <a:rPr lang="en-US" sz="2800" b="1" dirty="0" err="1">
                <a:latin typeface="#9Slide05 Atlantika" pitchFamily="2" charset="0"/>
              </a:rPr>
              <a:t>kiệm</a:t>
            </a:r>
            <a:r>
              <a:rPr lang="en-US" sz="2800" b="1" dirty="0">
                <a:latin typeface="#9Slide05 Atlantika" pitchFamily="2" charset="0"/>
              </a:rPr>
              <a:t> </a:t>
            </a:r>
            <a:r>
              <a:rPr lang="en-US" sz="2800" b="1" dirty="0" err="1">
                <a:latin typeface="#9Slide05 Atlantika" pitchFamily="2" charset="0"/>
              </a:rPr>
              <a:t>điện</a:t>
            </a:r>
            <a:r>
              <a:rPr lang="en-US" sz="2800" b="1" dirty="0">
                <a:latin typeface="#9Slide05 Atlantika" pitchFamily="2" charset="0"/>
              </a:rPr>
              <a:t>, </a:t>
            </a:r>
            <a:r>
              <a:rPr lang="en-US" sz="2800" b="1" dirty="0" err="1">
                <a:latin typeface="#9Slide05 Atlantika" pitchFamily="2" charset="0"/>
              </a:rPr>
              <a:t>nước</a:t>
            </a:r>
            <a:r>
              <a:rPr lang="en-US" sz="2800" dirty="0">
                <a:latin typeface="#9Slide05 Atlantika" pitchFamily="2" charset="0"/>
              </a:rPr>
              <a:t>.</a:t>
            </a:r>
            <a:endParaRPr lang="vi-VN" sz="2800" dirty="0">
              <a:latin typeface="#9Slide05 Atlantika" pitchFamily="2"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539430"/>
          </a:xfrm>
          <a:prstGeom prst="rect">
            <a:avLst/>
          </a:prstGeom>
        </p:spPr>
        <p:txBody>
          <a:bodyPr wrap="square">
            <a:spAutoFit/>
          </a:bodyPr>
          <a:lstStyle/>
          <a:p>
            <a:r>
              <a:rPr lang="vi-VN" sz="2800" b="1" i="1" dirty="0">
                <a:latin typeface="#9Slide05 Lobster" panose="02000506000000020003" pitchFamily="2" charset="0"/>
              </a:rPr>
              <a:t>Nhóm 2: </a:t>
            </a:r>
            <a:endParaRPr lang="vi-VN" sz="2800" dirty="0">
              <a:latin typeface="#9Slide05 Lobster" panose="02000506000000020003" pitchFamily="2" charset="0"/>
            </a:endParaRPr>
          </a:p>
          <a:p>
            <a:r>
              <a:rPr lang="vi-VN" sz="2800" b="1" dirty="0">
                <a:latin typeface="#9Slide05 Lobster" panose="02000506000000020003" pitchFamily="2" charset="0"/>
              </a:rPr>
              <a:t>Em hãy cùng các bạn trong lớp xây dựng và thực hiện dự án thực hành tiết kiệm "Làm kế hoạch nhỏ" (ví dụ: thu gom sách, báo, truyện cũ,...)</a:t>
            </a:r>
            <a:r>
              <a:rPr lang="vi-VN" sz="2800" b="1" dirty="0"/>
              <a:t>.</a:t>
            </a:r>
            <a:endParaRPr lang="vi-VN" sz="2800" dirty="0"/>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874296" y="775867"/>
            <a:ext cx="10062466" cy="5182805"/>
          </a:xfrm>
          <a:prstGeom prst="rect">
            <a:avLst/>
          </a:prstGeom>
        </p:spPr>
      </p:pic>
      <p:pic>
        <p:nvPicPr>
          <p:cNvPr id="17" name="Picture 16"/>
          <p:cNvPicPr>
            <a:picLocks noChangeAspect="1"/>
          </p:cNvPicPr>
          <p:nvPr/>
        </p:nvPicPr>
        <p:blipFill>
          <a:blip r:embed="rId4"/>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73675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9Slide05 Brannboll Ny" panose="02000000000000000000" pitchFamily="2" charset="0"/>
              </a:rPr>
              <a:t>Em hãy cùng các bạn nghe/ hát bài hát "Đội em làm kế hoạch nhỏ" (sáng tác: Phong Nhã).</a:t>
            </a:r>
            <a:endParaRPr lang="en-US" sz="2400" b="1" dirty="0">
              <a:solidFill>
                <a:prstClr val="black"/>
              </a:solidFill>
              <a:latin typeface="#9Slide05 Brannboll Ny" panose="02000000000000000000" pitchFamily="2" charset="0"/>
            </a:endParaRPr>
          </a:p>
          <a:p>
            <a:r>
              <a:rPr lang="vi-VN" sz="2400" b="1" dirty="0">
                <a:solidFill>
                  <a:prstClr val="black"/>
                </a:solidFill>
                <a:latin typeface="#9Slide05 Brannboll Ny" panose="02000000000000000000" pitchFamily="2" charset="0"/>
              </a:rPr>
              <a:t>Em có suy nghĩ gì về ý nghĩa của hoạt động "làm kế hoạch nhỏ" của các bạn thiếu niên trong bài hát?</a:t>
            </a:r>
            <a:endParaRPr lang="en-US" sz="2400" b="1" dirty="0">
              <a:solidFill>
                <a:prstClr val="black"/>
              </a:solidFill>
              <a:latin typeface="#9Slide05 Brannboll Ny" panose="02000000000000000000" pitchFamily="2" charset="0"/>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4872348" y="-357628"/>
            <a:ext cx="1747392" cy="3099448"/>
          </a:xfrm>
          <a:prstGeom prst="rect">
            <a:avLst/>
          </a:prstGeom>
        </p:spPr>
      </p:pic>
      <p:pic>
        <p:nvPicPr>
          <p:cNvPr id="17" name="Picture 16"/>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24500" y="1129885"/>
            <a:ext cx="10523621" cy="2663423"/>
          </a:xfrm>
          <a:prstGeom prst="rect">
            <a:avLst/>
          </a:prstGeom>
        </p:spPr>
      </p:pic>
      <p:sp>
        <p:nvSpPr>
          <p:cNvPr id="10" name="TextBox 9"/>
          <p:cNvSpPr txBox="1"/>
          <p:nvPr/>
        </p:nvSpPr>
        <p:spPr>
          <a:xfrm>
            <a:off x="2788037" y="1884752"/>
            <a:ext cx="6966228" cy="171771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91999"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6879" y="1594516"/>
            <a:ext cx="7769283" cy="3747180"/>
          </a:xfrm>
          <a:prstGeom prst="rect">
            <a:avLst/>
          </a:prstGeom>
        </p:spPr>
        <p:txBody>
          <a:bodyPr wrap="square">
            <a:spAutoFit/>
          </a:bodyPr>
          <a:lstStyle/>
          <a:p>
            <a:pPr indent="317500">
              <a:spcAft>
                <a:spcPts val="300"/>
              </a:spcAft>
            </a:pPr>
            <a:r>
              <a:rPr lang="vi-VN" sz="2000" dirty="0">
                <a:effectLst/>
                <a:latin typeface="#9Slide05 Brannboll Ny" panose="02000000000000000000" pitchFamily="2" charset="0"/>
                <a:ea typeface="Arial" panose="020B0604020202020204" pitchFamily="34" charset="0"/>
              </a:rPr>
              <a:t>M</a:t>
            </a:r>
            <a:r>
              <a:rPr lang="en-US" sz="2000" dirty="0" err="1">
                <a:effectLst/>
                <a:latin typeface="#9Slide05 Brannboll Ny" panose="02000000000000000000" pitchFamily="2" charset="0"/>
                <a:ea typeface="Arial" panose="020B0604020202020204" pitchFamily="34" charset="0"/>
              </a:rPr>
              <a:t>ấy</a:t>
            </a:r>
            <a:r>
              <a:rPr lang="vi-VN" sz="2000" dirty="0">
                <a:effectLst/>
                <a:latin typeface="#9Slide05 Brannboll Ny" panose="02000000000000000000" pitchFamily="2" charset="0"/>
                <a:ea typeface="Arial" panose="020B0604020202020204" pitchFamily="34" charset="0"/>
              </a:rPr>
              <a:t> hôm nay, em Trang bi bệnh khiến cả nhà ai cũng lo lắng. Bố đi làm xa, mẹ lúng túng vì thiếu tiền chữa bệnh cho em, Hải m</a:t>
            </a:r>
            <a:r>
              <a:rPr lang="en-US" sz="2000" dirty="0">
                <a:effectLst/>
                <a:latin typeface="#9Slide05 Brannboll Ny" panose="02000000000000000000" pitchFamily="2" charset="0"/>
                <a:ea typeface="Arial" panose="020B0604020202020204" pitchFamily="34" charset="0"/>
              </a:rPr>
              <a:t>ở </a:t>
            </a:r>
            <a:r>
              <a:rPr lang="vi-VN" sz="2000" dirty="0">
                <a:effectLst/>
                <a:latin typeface="#9Slide05 Brannboll Ny" panose="02000000000000000000" pitchFamily="2" charset="0"/>
                <a:ea typeface="Arial" panose="020B0604020202020204" pitchFamily="34" charset="0"/>
              </a:rPr>
              <a:t>tủ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ra một chiếc hộp nhỏ đưa cho mẹ và nói: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Mẹ cầm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tiền để mua thuốc cho em.</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ng</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c nhiên hỏi: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Tiền </a:t>
            </a:r>
            <a:r>
              <a:rPr lang="en-US" sz="2000" dirty="0">
                <a:effectLst/>
                <a:latin typeface="#9Slide05 Brannboll Ny" panose="02000000000000000000" pitchFamily="2" charset="0"/>
                <a:ea typeface="Cambria" panose="02040503050406030204" pitchFamily="18" charset="0"/>
              </a:rPr>
              <a:t>ở</a:t>
            </a:r>
            <a:r>
              <a:rPr lang="en-US" sz="2000" i="1" dirty="0">
                <a:effectLst/>
                <a:latin typeface="#9Slide05 Brannboll Ny" panose="02000000000000000000" pitchFamily="2" charset="0"/>
                <a:ea typeface="Cambria" panose="02040503050406030204" pitchFamily="18" charset="0"/>
              </a:rPr>
              <a:t> </a:t>
            </a:r>
            <a:r>
              <a:rPr lang="vi-VN" sz="2000" dirty="0">
                <a:effectLst/>
                <a:latin typeface="#9Slide05 Brannboll Ny" panose="02000000000000000000" pitchFamily="2" charset="0"/>
                <a:ea typeface="Arial" panose="020B0604020202020204" pitchFamily="34" charset="0"/>
              </a:rPr>
              <a:t>đâu mà con có v</a:t>
            </a:r>
            <a:r>
              <a:rPr lang="en-US" sz="2000" dirty="0">
                <a:effectLst/>
                <a:latin typeface="#9Slide05 Brannboll Ny" panose="02000000000000000000" pitchFamily="2" charset="0"/>
                <a:ea typeface="Arial" panose="020B0604020202020204" pitchFamily="34" charset="0"/>
              </a:rPr>
              <a:t>ậ</a:t>
            </a:r>
            <a:r>
              <a:rPr lang="vi-VN" sz="2000" dirty="0">
                <a:effectLst/>
                <a:latin typeface="#9Slide05 Brannboll Ny" panose="02000000000000000000" pitchFamily="2" charset="0"/>
                <a:ea typeface="Arial" panose="020B0604020202020204" pitchFamily="34" charset="0"/>
              </a:rPr>
              <a:t>y?</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Hải nhỏ nhẹ nói:</a:t>
            </a:r>
            <a:endParaRPr lang="en-US" sz="2000" dirty="0">
              <a:effectLst/>
              <a:latin typeface="#9Slide05 Brannboll Ny" panose="02000000000000000000" pitchFamily="2" charset="0"/>
              <a:ea typeface="Arial" panose="020B0604020202020204" pitchFamily="34" charset="0"/>
            </a:endParaRPr>
          </a:p>
          <a:p>
            <a:pPr marL="457200" marR="0" indent="-139700">
              <a:spcBef>
                <a:spcPts val="0"/>
              </a:spcBef>
              <a:spcAft>
                <a:spcPts val="300"/>
              </a:spcAft>
            </a:pPr>
            <a:r>
              <a:rPr lang="vi-VN" sz="2000" dirty="0">
                <a:effectLst/>
                <a:latin typeface="#9Slide05 Brannboll Ny" panose="02000000000000000000" pitchFamily="2" charset="0"/>
                <a:ea typeface="Arial" panose="020B0604020202020204" pitchFamily="34" charset="0"/>
              </a:rPr>
              <a:t>— Tiền con bán gi</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vụn, chai lọ, tiền được mừng tuổi,... con đều dành dụm bỏ vào hộp để mua xe đ</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p nhưng việc chữa bệnh cho em cần thiết hơn </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m</a:t>
            </a:r>
            <a:r>
              <a:rPr lang="en-US" sz="2000" dirty="0">
                <a:effectLst/>
                <a:latin typeface="#9Slide05 Brannboll Ny" panose="02000000000000000000" pitchFamily="2" charset="0"/>
                <a:ea typeface="Arial" panose="020B0604020202020204" pitchFamily="34" charset="0"/>
              </a:rPr>
              <a:t>ỉ</a:t>
            </a:r>
            <a:r>
              <a:rPr lang="vi-VN" sz="2000" dirty="0">
                <a:effectLst/>
                <a:latin typeface="#9Slide05 Brannboll Ny" panose="02000000000000000000" pitchFamily="2" charset="0"/>
                <a:ea typeface="Arial" panose="020B0604020202020204" pitchFamily="34" charset="0"/>
              </a:rPr>
              <a:t>m cười khen Hải:</a:t>
            </a:r>
            <a:endParaRPr lang="en-US" sz="2000" dirty="0">
              <a:effectLst/>
              <a:latin typeface="#9Slide05 Brannboll Ny" panose="02000000000000000000" pitchFamily="2" charset="0"/>
              <a:ea typeface="Arial" panose="020B0604020202020204" pitchFamily="34" charset="0"/>
            </a:endParaRPr>
          </a:p>
          <a:p>
            <a:pPr indent="304800"/>
            <a:r>
              <a:rPr lang="vi-VN" sz="2000" dirty="0">
                <a:effectLst/>
                <a:latin typeface="#9Slide05 Brannboll Ny" panose="02000000000000000000" pitchFamily="2" charset="0"/>
                <a:ea typeface="Arial" panose="020B0604020202020204" pitchFamily="34" charset="0"/>
              </a:rPr>
              <a:t>— Con ngoan quá, còn nhỏ đã biết tiết kiệm, thương bố mẹ, thương em.</a:t>
            </a:r>
            <a:endParaRPr lang="en-US" sz="2000" dirty="0">
              <a:effectLst/>
              <a:latin typeface="#9Slide05 Brannboll Ny" panose="02000000000000000000"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480030" y="-4029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7"/>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842840512"/>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56160933"/>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2394</Words>
  <Application>Microsoft Office PowerPoint</Application>
  <PresentationFormat>Widescreen</PresentationFormat>
  <Paragraphs>158</Paragraphs>
  <Slides>31</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#9Slide03 Aturdida</vt:lpstr>
      <vt:lpstr>#9Slide05 Atlantika</vt:lpstr>
      <vt:lpstr>#9Slide05 Brannboll Ny</vt:lpstr>
      <vt:lpstr>#9Slide05 Fourth</vt:lpstr>
      <vt:lpstr>#9Slide05 Israquella</vt:lpstr>
      <vt:lpstr>#9Slide05 Kathya</vt:lpstr>
      <vt:lpstr>#9Slide05 Lobster</vt:lpstr>
      <vt:lpstr>#9Slide05 SVNTradeMark</vt:lpstr>
      <vt:lpstr>Arial</vt:lpstr>
      <vt:lpstr>Calibri</vt:lpstr>
      <vt:lpstr>Calibri Light</vt:lpstr>
      <vt:lpstr>SVN-Vanilla Daisy Pro</vt:lpstr>
      <vt:lpstr>SVN-Wallington</vt:lpstr>
      <vt:lpstr>Times New Roman</vt:lpstr>
      <vt:lpstr>Trebuchet MS</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47</cp:revision>
  <dcterms:created xsi:type="dcterms:W3CDTF">2021-07-15T15:36:06Z</dcterms:created>
  <dcterms:modified xsi:type="dcterms:W3CDTF">2025-02-15T16:31:58Z</dcterms:modified>
</cp:coreProperties>
</file>